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68" r:id="rId3"/>
    <p:sldId id="261" r:id="rId4"/>
    <p:sldId id="276" r:id="rId5"/>
    <p:sldId id="258" r:id="rId6"/>
    <p:sldId id="281" r:id="rId7"/>
    <p:sldId id="28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24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15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069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0698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22444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0972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3139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0938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642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7793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71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612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636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66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172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4856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2940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D5654BC-4086-4B39-9F0B-6916B257556A}" type="datetimeFigureOut">
              <a:rPr lang="pt-BR" smtClean="0"/>
              <a:t>23/06/2024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8D03F83-0638-4FC3-A069-3537F961A6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81524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planalto.gov.br/ccivil_03/_ato2023-2026/2023/lei/L14535.ht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8691000" y="0"/>
            <a:ext cx="5847682" cy="5257244"/>
            <a:chOff x="0" y="0"/>
            <a:chExt cx="6350000" cy="57088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5708843"/>
            </a:xfrm>
            <a:custGeom>
              <a:avLst/>
              <a:gdLst/>
              <a:ahLst/>
              <a:cxnLst/>
              <a:rect l="l" t="t" r="r" b="b"/>
              <a:pathLst>
                <a:path w="6350000" h="5708843">
                  <a:moveTo>
                    <a:pt x="0" y="5708843"/>
                  </a:moveTo>
                  <a:lnTo>
                    <a:pt x="3175000" y="0"/>
                  </a:lnTo>
                  <a:lnTo>
                    <a:pt x="6350000" y="5708843"/>
                  </a:lnTo>
                  <a:close/>
                </a:path>
              </a:pathLst>
            </a:custGeom>
            <a:solidFill>
              <a:srgbClr val="FFFBF0"/>
            </a:solidFill>
          </p:spPr>
          <p:txBody>
            <a:bodyPr/>
            <a:lstStyle/>
            <a:p>
              <a:endParaRPr lang="pt-BR" sz="1200"/>
            </a:p>
          </p:txBody>
        </p:sp>
      </p:grpSp>
      <p:sp>
        <p:nvSpPr>
          <p:cNvPr id="4" name="AutoShape 4"/>
          <p:cNvSpPr/>
          <p:nvPr/>
        </p:nvSpPr>
        <p:spPr>
          <a:xfrm rot="1665064">
            <a:off x="11476533" y="3180549"/>
            <a:ext cx="59335" cy="4560304"/>
          </a:xfrm>
          <a:prstGeom prst="rect">
            <a:avLst/>
          </a:prstGeom>
          <a:solidFill>
            <a:srgbClr val="D1FEFF"/>
          </a:solidFill>
        </p:spPr>
        <p:txBody>
          <a:bodyPr/>
          <a:lstStyle/>
          <a:p>
            <a:endParaRPr lang="pt-BR" sz="1200"/>
          </a:p>
        </p:txBody>
      </p:sp>
      <p:sp>
        <p:nvSpPr>
          <p:cNvPr id="5" name="TextBox 5"/>
          <p:cNvSpPr txBox="1"/>
          <p:nvPr/>
        </p:nvSpPr>
        <p:spPr>
          <a:xfrm>
            <a:off x="468633" y="1986179"/>
            <a:ext cx="9051663" cy="17629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960"/>
              </a:lnSpc>
            </a:pPr>
            <a:r>
              <a:rPr lang="en-US" sz="5800" spc="-58" dirty="0">
                <a:solidFill>
                  <a:srgbClr val="FFFBF0"/>
                </a:solidFill>
                <a:latin typeface="Open Sans Bold"/>
              </a:rPr>
              <a:t>Piso </a:t>
            </a:r>
            <a:r>
              <a:rPr lang="en-US" sz="5800" spc="-58" dirty="0" err="1">
                <a:solidFill>
                  <a:srgbClr val="FFFBF0"/>
                </a:solidFill>
                <a:latin typeface="Open Sans Bold"/>
              </a:rPr>
              <a:t>Salarial</a:t>
            </a:r>
            <a:r>
              <a:rPr lang="en-US" sz="5800" spc="-58" dirty="0">
                <a:solidFill>
                  <a:srgbClr val="FFFBF0"/>
                </a:solidFill>
                <a:latin typeface="Open Sans Bold"/>
              </a:rPr>
              <a:t> Nacional da Enfermagem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2480562" y="4702920"/>
            <a:ext cx="6062549" cy="3709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079"/>
              </a:lnSpc>
            </a:pPr>
            <a:r>
              <a:rPr lang="en-US" sz="2199" spc="131">
                <a:solidFill>
                  <a:srgbClr val="FFFBF0"/>
                </a:solidFill>
                <a:latin typeface="Open Sans"/>
              </a:rPr>
              <a:t>Por: Solange Aparecida Caetano</a:t>
            </a:r>
          </a:p>
        </p:txBody>
      </p:sp>
      <p:sp>
        <p:nvSpPr>
          <p:cNvPr id="7" name="Freeform 7"/>
          <p:cNvSpPr/>
          <p:nvPr/>
        </p:nvSpPr>
        <p:spPr>
          <a:xfrm>
            <a:off x="9520296" y="458470"/>
            <a:ext cx="2419122" cy="951521"/>
          </a:xfrm>
          <a:custGeom>
            <a:avLst/>
            <a:gdLst/>
            <a:ahLst/>
            <a:cxnLst/>
            <a:rect l="l" t="t" r="r" b="b"/>
            <a:pathLst>
              <a:path w="3628683" h="1427282">
                <a:moveTo>
                  <a:pt x="0" y="0"/>
                </a:moveTo>
                <a:lnTo>
                  <a:pt x="3628683" y="0"/>
                </a:lnTo>
                <a:lnTo>
                  <a:pt x="3628683" y="1427282"/>
                </a:lnTo>
                <a:lnTo>
                  <a:pt x="0" y="14272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8" name="Freeform 8"/>
          <p:cNvSpPr/>
          <p:nvPr/>
        </p:nvSpPr>
        <p:spPr>
          <a:xfrm>
            <a:off x="10211809" y="1785729"/>
            <a:ext cx="1502253" cy="751127"/>
          </a:xfrm>
          <a:custGeom>
            <a:avLst/>
            <a:gdLst/>
            <a:ahLst/>
            <a:cxnLst/>
            <a:rect l="l" t="t" r="r" b="b"/>
            <a:pathLst>
              <a:path w="2253379" h="1126690">
                <a:moveTo>
                  <a:pt x="0" y="0"/>
                </a:moveTo>
                <a:lnTo>
                  <a:pt x="2253379" y="0"/>
                </a:lnTo>
                <a:lnTo>
                  <a:pt x="2253379" y="1126690"/>
                </a:lnTo>
                <a:lnTo>
                  <a:pt x="0" y="11266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1CCAE4-C507-828B-1E26-CBBF51A82276}"/>
              </a:ext>
            </a:extLst>
          </p:cNvPr>
          <p:cNvSpPr txBox="1"/>
          <p:nvPr/>
        </p:nvSpPr>
        <p:spPr>
          <a:xfrm>
            <a:off x="277122" y="215874"/>
            <a:ext cx="71304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solidFill>
                  <a:srgbClr val="0070C0"/>
                </a:solidFill>
              </a:rPr>
              <a:t>Piso Salarial da Enfermagem - 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CC1CF3F-F7F9-78EA-8930-C4DC5AEADABE}"/>
              </a:ext>
            </a:extLst>
          </p:cNvPr>
          <p:cNvSpPr txBox="1"/>
          <p:nvPr/>
        </p:nvSpPr>
        <p:spPr>
          <a:xfrm>
            <a:off x="7223471" y="237848"/>
            <a:ext cx="44390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solidFill>
                  <a:srgbClr val="0070C0"/>
                </a:solidFill>
              </a:rPr>
              <a:t>Evolução Histórica </a:t>
            </a:r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8B4B81E4-E5C4-B9BC-5B16-B36273B8AC4D}"/>
              </a:ext>
            </a:extLst>
          </p:cNvPr>
          <p:cNvSpPr/>
          <p:nvPr/>
        </p:nvSpPr>
        <p:spPr>
          <a:xfrm>
            <a:off x="1013551" y="3095740"/>
            <a:ext cx="8506399" cy="8703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Fluxograma: Conector 9">
            <a:extLst>
              <a:ext uri="{FF2B5EF4-FFF2-40B4-BE49-F238E27FC236}">
                <a16:creationId xmlns:a16="http://schemas.microsoft.com/office/drawing/2014/main" id="{12C82E2D-098E-F938-387F-4644E52AAC1A}"/>
              </a:ext>
            </a:extLst>
          </p:cNvPr>
          <p:cNvSpPr/>
          <p:nvPr/>
        </p:nvSpPr>
        <p:spPr>
          <a:xfrm>
            <a:off x="1481769" y="3302306"/>
            <a:ext cx="457200" cy="457200"/>
          </a:xfrm>
          <a:prstGeom prst="flowChartConnec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Fluxograma: Conector 10">
            <a:extLst>
              <a:ext uri="{FF2B5EF4-FFF2-40B4-BE49-F238E27FC236}">
                <a16:creationId xmlns:a16="http://schemas.microsoft.com/office/drawing/2014/main" id="{EBEB14E3-05C7-F28F-2EE7-7C20A6349F68}"/>
              </a:ext>
            </a:extLst>
          </p:cNvPr>
          <p:cNvSpPr/>
          <p:nvPr/>
        </p:nvSpPr>
        <p:spPr>
          <a:xfrm>
            <a:off x="2913841" y="3318718"/>
            <a:ext cx="457200" cy="457200"/>
          </a:xfrm>
          <a:prstGeom prst="flowChartConnec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18BC01A3-207D-517A-DE85-E36524EBC5B9}"/>
              </a:ext>
            </a:extLst>
          </p:cNvPr>
          <p:cNvSpPr txBox="1"/>
          <p:nvPr/>
        </p:nvSpPr>
        <p:spPr>
          <a:xfrm>
            <a:off x="1008044" y="2552692"/>
            <a:ext cx="140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Agosto </a:t>
            </a:r>
          </a:p>
          <a:p>
            <a:pPr algn="ctr"/>
            <a:r>
              <a:rPr lang="pt-BR" b="1" dirty="0"/>
              <a:t>2022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95563924-8765-2FFA-3A4E-AB8789853DDC}"/>
              </a:ext>
            </a:extLst>
          </p:cNvPr>
          <p:cNvSpPr/>
          <p:nvPr/>
        </p:nvSpPr>
        <p:spPr>
          <a:xfrm>
            <a:off x="870799" y="1565842"/>
            <a:ext cx="1982852" cy="1009547"/>
          </a:xfrm>
          <a:prstGeom prst="roundRect">
            <a:avLst>
              <a:gd name="adj" fmla="val 10539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4">
                    <a:lumMod val="50000"/>
                  </a:schemeClr>
                </a:solidFill>
              </a:rPr>
              <a:t>Piso Salarial </a:t>
            </a:r>
          </a:p>
          <a:p>
            <a:pPr algn="ctr"/>
            <a:r>
              <a:rPr lang="pt-BR" b="1" dirty="0">
                <a:solidFill>
                  <a:schemeClr val="accent4">
                    <a:lumMod val="50000"/>
                  </a:schemeClr>
                </a:solidFill>
              </a:rPr>
              <a:t>Lei 14.434/2022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27E450BC-3953-D33C-9BDA-5FAA0DC4D4BE}"/>
              </a:ext>
            </a:extLst>
          </p:cNvPr>
          <p:cNvSpPr txBox="1"/>
          <p:nvPr/>
        </p:nvSpPr>
        <p:spPr>
          <a:xfrm>
            <a:off x="2429660" y="3933561"/>
            <a:ext cx="140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Setembro</a:t>
            </a:r>
          </a:p>
          <a:p>
            <a:pPr algn="ctr"/>
            <a:r>
              <a:rPr lang="pt-BR" b="1" dirty="0"/>
              <a:t>2022</a:t>
            </a: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BB3F675D-7FC2-0642-4896-0D39FECC009D}"/>
              </a:ext>
            </a:extLst>
          </p:cNvPr>
          <p:cNvSpPr/>
          <p:nvPr/>
        </p:nvSpPr>
        <p:spPr>
          <a:xfrm>
            <a:off x="2164915" y="4579892"/>
            <a:ext cx="1955051" cy="64633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accent4">
                    <a:lumMod val="50000"/>
                  </a:schemeClr>
                </a:solidFill>
              </a:rPr>
              <a:t>ADI 7222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chemeClr val="accent4">
                    <a:lumMod val="50000"/>
                  </a:schemeClr>
                </a:solidFill>
              </a:rPr>
              <a:t>EC 127</a:t>
            </a:r>
          </a:p>
        </p:txBody>
      </p:sp>
      <p:sp>
        <p:nvSpPr>
          <p:cNvPr id="19" name="Fluxograma: Conector 18">
            <a:extLst>
              <a:ext uri="{FF2B5EF4-FFF2-40B4-BE49-F238E27FC236}">
                <a16:creationId xmlns:a16="http://schemas.microsoft.com/office/drawing/2014/main" id="{C1053273-D360-043A-C7F4-8C8B84316AAF}"/>
              </a:ext>
            </a:extLst>
          </p:cNvPr>
          <p:cNvSpPr/>
          <p:nvPr/>
        </p:nvSpPr>
        <p:spPr>
          <a:xfrm>
            <a:off x="4286882" y="3284871"/>
            <a:ext cx="457200" cy="457200"/>
          </a:xfrm>
          <a:prstGeom prst="flowChartConnec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tângulo: Cantos Arredondados 20">
            <a:extLst>
              <a:ext uri="{FF2B5EF4-FFF2-40B4-BE49-F238E27FC236}">
                <a16:creationId xmlns:a16="http://schemas.microsoft.com/office/drawing/2014/main" id="{2ABED5DF-C34E-2977-DF83-C8390773E491}"/>
              </a:ext>
            </a:extLst>
          </p:cNvPr>
          <p:cNvSpPr/>
          <p:nvPr/>
        </p:nvSpPr>
        <p:spPr>
          <a:xfrm>
            <a:off x="3706944" y="1659146"/>
            <a:ext cx="1642296" cy="86253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4">
                    <a:lumMod val="50000"/>
                  </a:schemeClr>
                </a:solidFill>
              </a:rPr>
              <a:t>Decisão Liminar  do STF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3FF274DA-5EB7-A05A-0214-E219453BB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287" y="3291395"/>
            <a:ext cx="469433" cy="469433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B67FEB8F-F3EF-ED13-6B26-C49C527DFF3F}"/>
              </a:ext>
            </a:extLst>
          </p:cNvPr>
          <p:cNvSpPr txBox="1"/>
          <p:nvPr/>
        </p:nvSpPr>
        <p:spPr>
          <a:xfrm>
            <a:off x="5429840" y="3992837"/>
            <a:ext cx="162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Agosto</a:t>
            </a:r>
          </a:p>
          <a:p>
            <a:pPr algn="ctr"/>
            <a:r>
              <a:rPr lang="pt-BR" b="1" dirty="0"/>
              <a:t>2023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A8DCE0FE-0782-872E-36D3-374CEB299A84}"/>
              </a:ext>
            </a:extLst>
          </p:cNvPr>
          <p:cNvSpPr/>
          <p:nvPr/>
        </p:nvSpPr>
        <p:spPr>
          <a:xfrm>
            <a:off x="5429840" y="4686555"/>
            <a:ext cx="1852669" cy="646331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4">
                    <a:lumMod val="50000"/>
                  </a:schemeClr>
                </a:solidFill>
              </a:rPr>
              <a:t>Cartilha MS </a:t>
            </a:r>
          </a:p>
          <a:p>
            <a:pPr algn="ctr"/>
            <a:r>
              <a:rPr lang="pt-BR" b="1" dirty="0">
                <a:solidFill>
                  <a:schemeClr val="accent4">
                    <a:lumMod val="50000"/>
                  </a:schemeClr>
                </a:solidFill>
              </a:rPr>
              <a:t>Parecer AGU</a:t>
            </a:r>
          </a:p>
        </p:txBody>
      </p:sp>
      <p:pic>
        <p:nvPicPr>
          <p:cNvPr id="25" name="Imagem 24">
            <a:extLst>
              <a:ext uri="{FF2B5EF4-FFF2-40B4-BE49-F238E27FC236}">
                <a16:creationId xmlns:a16="http://schemas.microsoft.com/office/drawing/2014/main" id="{E7AAE341-9F71-A2C5-9AEC-5DDDAC97E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2696" y="3324630"/>
            <a:ext cx="469433" cy="469433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BBC0203-36EA-2E2A-718A-2A1FB7C1CB75}"/>
              </a:ext>
            </a:extLst>
          </p:cNvPr>
          <p:cNvSpPr txBox="1"/>
          <p:nvPr/>
        </p:nvSpPr>
        <p:spPr>
          <a:xfrm>
            <a:off x="3813157" y="2672387"/>
            <a:ext cx="140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Julho </a:t>
            </a:r>
          </a:p>
          <a:p>
            <a:pPr algn="ctr"/>
            <a:r>
              <a:rPr lang="pt-BR" b="1" dirty="0"/>
              <a:t>2023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DCD246C8-0505-0C6D-1ACD-4ECD74CEE3CD}"/>
              </a:ext>
            </a:extLst>
          </p:cNvPr>
          <p:cNvSpPr/>
          <p:nvPr/>
        </p:nvSpPr>
        <p:spPr>
          <a:xfrm>
            <a:off x="7055690" y="1612455"/>
            <a:ext cx="1934117" cy="86253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accent4">
                    <a:lumMod val="50000"/>
                  </a:schemeClr>
                </a:solidFill>
              </a:rPr>
              <a:t>Decisão dos Embargos STF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C835484-EFEC-D74B-9B08-C5B82C7CB8A7}"/>
              </a:ext>
            </a:extLst>
          </p:cNvPr>
          <p:cNvSpPr txBox="1"/>
          <p:nvPr/>
        </p:nvSpPr>
        <p:spPr>
          <a:xfrm>
            <a:off x="7315088" y="2638540"/>
            <a:ext cx="1404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Janeiro </a:t>
            </a:r>
          </a:p>
          <a:p>
            <a:pPr algn="ctr"/>
            <a:r>
              <a:rPr lang="pt-BR" b="1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114714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B187438F-DCD0-5D0C-28E7-38230DD43352}"/>
              </a:ext>
            </a:extLst>
          </p:cNvPr>
          <p:cNvGrpSpPr/>
          <p:nvPr/>
        </p:nvGrpSpPr>
        <p:grpSpPr>
          <a:xfrm rot="-10800000">
            <a:off x="8691000" y="0"/>
            <a:ext cx="5847682" cy="5257244"/>
            <a:chOff x="0" y="0"/>
            <a:chExt cx="6350000" cy="5708843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5E9900A8-C2E3-B66B-88B4-700A9969DDAA}"/>
                </a:ext>
              </a:extLst>
            </p:cNvPr>
            <p:cNvSpPr/>
            <p:nvPr/>
          </p:nvSpPr>
          <p:spPr>
            <a:xfrm>
              <a:off x="0" y="0"/>
              <a:ext cx="6350000" cy="5708843"/>
            </a:xfrm>
            <a:custGeom>
              <a:avLst/>
              <a:gdLst/>
              <a:ahLst/>
              <a:cxnLst/>
              <a:rect l="l" t="t" r="r" b="b"/>
              <a:pathLst>
                <a:path w="6350000" h="5708843">
                  <a:moveTo>
                    <a:pt x="0" y="5708843"/>
                  </a:moveTo>
                  <a:lnTo>
                    <a:pt x="3175000" y="0"/>
                  </a:lnTo>
                  <a:lnTo>
                    <a:pt x="6350000" y="5708843"/>
                  </a:lnTo>
                  <a:close/>
                </a:path>
              </a:pathLst>
            </a:custGeom>
            <a:solidFill>
              <a:srgbClr val="FFFBF0"/>
            </a:solidFill>
          </p:spPr>
          <p:txBody>
            <a:bodyPr/>
            <a:lstStyle/>
            <a:p>
              <a:endParaRPr lang="pt-BR" sz="1200"/>
            </a:p>
          </p:txBody>
        </p:sp>
      </p:grpSp>
      <p:sp>
        <p:nvSpPr>
          <p:cNvPr id="9" name="Freeform 7">
            <a:extLst>
              <a:ext uri="{FF2B5EF4-FFF2-40B4-BE49-F238E27FC236}">
                <a16:creationId xmlns:a16="http://schemas.microsoft.com/office/drawing/2014/main" id="{9CEAA84B-C79A-037B-6DAE-F7231AEDB98B}"/>
              </a:ext>
            </a:extLst>
          </p:cNvPr>
          <p:cNvSpPr/>
          <p:nvPr/>
        </p:nvSpPr>
        <p:spPr>
          <a:xfrm>
            <a:off x="9520296" y="458470"/>
            <a:ext cx="2419122" cy="951521"/>
          </a:xfrm>
          <a:custGeom>
            <a:avLst/>
            <a:gdLst/>
            <a:ahLst/>
            <a:cxnLst/>
            <a:rect l="l" t="t" r="r" b="b"/>
            <a:pathLst>
              <a:path w="3628683" h="1427282">
                <a:moveTo>
                  <a:pt x="0" y="0"/>
                </a:moveTo>
                <a:lnTo>
                  <a:pt x="3628683" y="0"/>
                </a:lnTo>
                <a:lnTo>
                  <a:pt x="3628683" y="1427282"/>
                </a:lnTo>
                <a:lnTo>
                  <a:pt x="0" y="14272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AC6B36D-22EB-5603-72EA-FDE98F11884D}"/>
              </a:ext>
            </a:extLst>
          </p:cNvPr>
          <p:cNvSpPr/>
          <p:nvPr/>
        </p:nvSpPr>
        <p:spPr>
          <a:xfrm>
            <a:off x="10211809" y="1785729"/>
            <a:ext cx="1502253" cy="751127"/>
          </a:xfrm>
          <a:custGeom>
            <a:avLst/>
            <a:gdLst/>
            <a:ahLst/>
            <a:cxnLst/>
            <a:rect l="l" t="t" r="r" b="b"/>
            <a:pathLst>
              <a:path w="2253379" h="1126690">
                <a:moveTo>
                  <a:pt x="0" y="0"/>
                </a:moveTo>
                <a:lnTo>
                  <a:pt x="2253379" y="0"/>
                </a:lnTo>
                <a:lnTo>
                  <a:pt x="2253379" y="1126690"/>
                </a:lnTo>
                <a:lnTo>
                  <a:pt x="0" y="11266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4D50344-9450-86A0-C9DD-D81DCC360482}"/>
              </a:ext>
            </a:extLst>
          </p:cNvPr>
          <p:cNvSpPr txBox="1"/>
          <p:nvPr/>
        </p:nvSpPr>
        <p:spPr>
          <a:xfrm>
            <a:off x="252582" y="934230"/>
            <a:ext cx="9919703" cy="7499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CNES desatualizado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Desinformação dos gestores locais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Dupla Vinculo – 70 horas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Duplo Vinculo no mesmo Município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Equiparação de vencimentos na carreira – contabilização da </a:t>
            </a:r>
          </a:p>
          <a:p>
            <a:pPr>
              <a:lnSpc>
                <a:spcPct val="150000"/>
              </a:lnSpc>
            </a:pPr>
            <a:r>
              <a:rPr lang="pt-BR" sz="2400" b="1" dirty="0"/>
              <a:t>     progressão no piso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Desencontro de Informações do banco de dados do Cofen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b="1" dirty="0"/>
              <a:t>Pagamento conforme Parecer da AGU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b="1" dirty="0"/>
              <a:t>Vencimento + Gratificação gerais e permanentes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b="1" dirty="0"/>
              <a:t> Proporcionalidade da Jornada </a:t>
            </a:r>
          </a:p>
          <a:p>
            <a:pPr marL="342900" indent="-342900">
              <a:lnSpc>
                <a:spcPct val="150000"/>
              </a:lnSpc>
              <a:buClr>
                <a:srgbClr val="C00000"/>
              </a:buClr>
              <a:buFont typeface="Wingdings" panose="05000000000000000000" pitchFamily="2" charset="2"/>
              <a:buChar char="v"/>
            </a:pPr>
            <a:r>
              <a:rPr lang="pt-BR" sz="2000" b="1" dirty="0"/>
              <a:t> Pagamento desvinculado do vencimento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400" b="1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400" b="1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2400" b="1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E2955EC8-46CA-4CD7-E4A1-F32FFA4C1292}"/>
              </a:ext>
            </a:extLst>
          </p:cNvPr>
          <p:cNvSpPr txBox="1"/>
          <p:nvPr/>
        </p:nvSpPr>
        <p:spPr>
          <a:xfrm>
            <a:off x="3501001" y="349455"/>
            <a:ext cx="68070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1" dirty="0">
                <a:solidFill>
                  <a:schemeClr val="bg2"/>
                </a:solidFill>
              </a:rPr>
              <a:t>Problemas encontrados </a:t>
            </a:r>
          </a:p>
        </p:txBody>
      </p:sp>
    </p:spTree>
    <p:extLst>
      <p:ext uri="{BB962C8B-B14F-4D97-AF65-F5344CB8AC3E}">
        <p14:creationId xmlns:p14="http://schemas.microsoft.com/office/powerpoint/2010/main" val="2016186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75733" y="108831"/>
            <a:ext cx="8585198" cy="6091130"/>
            <a:chOff x="0" y="-1261872"/>
            <a:chExt cx="8489501" cy="12182260"/>
          </a:xfrm>
        </p:grpSpPr>
        <p:sp>
          <p:nvSpPr>
            <p:cNvPr id="3" name="AutoShape 3"/>
            <p:cNvSpPr/>
            <p:nvPr/>
          </p:nvSpPr>
          <p:spPr>
            <a:xfrm>
              <a:off x="0" y="-1261872"/>
              <a:ext cx="66896" cy="12182260"/>
            </a:xfrm>
            <a:prstGeom prst="rect">
              <a:avLst/>
            </a:prstGeom>
            <a:solidFill>
              <a:srgbClr val="1B7895"/>
            </a:solidFill>
          </p:spPr>
          <p:txBody>
            <a:bodyPr/>
            <a:lstStyle/>
            <a:p>
              <a:endParaRPr lang="pt-BR" sz="1200"/>
            </a:p>
          </p:txBody>
        </p:sp>
        <p:sp>
          <p:nvSpPr>
            <p:cNvPr id="4" name="AutoShape 4"/>
            <p:cNvSpPr/>
            <p:nvPr/>
          </p:nvSpPr>
          <p:spPr>
            <a:xfrm>
              <a:off x="8444292" y="-1261872"/>
              <a:ext cx="45209" cy="12182260"/>
            </a:xfrm>
            <a:prstGeom prst="rect">
              <a:avLst/>
            </a:prstGeom>
            <a:solidFill>
              <a:srgbClr val="1B7895"/>
            </a:solidFill>
          </p:spPr>
          <p:txBody>
            <a:bodyPr/>
            <a:lstStyle/>
            <a:p>
              <a:endParaRPr lang="pt-BR" sz="1200"/>
            </a:p>
          </p:txBody>
        </p:sp>
      </p:grpSp>
      <p:sp>
        <p:nvSpPr>
          <p:cNvPr id="9" name="TextBox 9"/>
          <p:cNvSpPr txBox="1"/>
          <p:nvPr/>
        </p:nvSpPr>
        <p:spPr>
          <a:xfrm rot="16200000">
            <a:off x="-943391" y="3267499"/>
            <a:ext cx="2877557" cy="13336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598"/>
              </a:lnSpc>
            </a:pPr>
            <a:endParaRPr lang="en-US" sz="2000" b="1" spc="199" dirty="0">
              <a:latin typeface="Open Sans Bold"/>
            </a:endParaRPr>
          </a:p>
          <a:p>
            <a:pPr algn="ctr">
              <a:lnSpc>
                <a:spcPts val="2598"/>
              </a:lnSpc>
            </a:pPr>
            <a:r>
              <a:rPr lang="en-US" sz="2400" b="1" spc="199" dirty="0" err="1">
                <a:latin typeface="Open Sans Bold"/>
              </a:rPr>
              <a:t>Decisão</a:t>
            </a:r>
            <a:r>
              <a:rPr lang="en-US" sz="2400" b="1" spc="199" dirty="0">
                <a:latin typeface="Open Sans Bold"/>
              </a:rPr>
              <a:t> de Embargos 20</a:t>
            </a:r>
          </a:p>
          <a:p>
            <a:pPr algn="ctr">
              <a:lnSpc>
                <a:spcPts val="2598"/>
              </a:lnSpc>
            </a:pPr>
            <a:endParaRPr lang="en-US" sz="2400" b="1" spc="199" dirty="0">
              <a:latin typeface="Open Sans Bold"/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D7FE4792-AEF5-D91C-3533-F91849DFA5AB}"/>
              </a:ext>
            </a:extLst>
          </p:cNvPr>
          <p:cNvSpPr txBox="1"/>
          <p:nvPr/>
        </p:nvSpPr>
        <p:spPr>
          <a:xfrm>
            <a:off x="2056539" y="282676"/>
            <a:ext cx="7053614" cy="2374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754"/>
              </a:lnSpc>
            </a:pPr>
            <a:r>
              <a:rPr lang="en-US" b="1" spc="25" dirty="0">
                <a:latin typeface="Open Sans"/>
              </a:rPr>
              <a:t>O </a:t>
            </a:r>
            <a:r>
              <a:rPr lang="en-US" b="1" spc="25" dirty="0" err="1">
                <a:latin typeface="Open Sans"/>
              </a:rPr>
              <a:t>piso</a:t>
            </a:r>
            <a:r>
              <a:rPr lang="en-US" b="1" spc="25" dirty="0">
                <a:latin typeface="Open Sans"/>
              </a:rPr>
              <a:t> </a:t>
            </a:r>
            <a:r>
              <a:rPr lang="en-US" b="1" spc="25" dirty="0" err="1">
                <a:latin typeface="Open Sans"/>
              </a:rPr>
              <a:t>deve</a:t>
            </a:r>
            <a:r>
              <a:rPr lang="en-US" b="1" spc="25" dirty="0">
                <a:latin typeface="Open Sans"/>
              </a:rPr>
              <a:t> ser </a:t>
            </a:r>
            <a:r>
              <a:rPr lang="en-US" b="1" spc="25" dirty="0" err="1">
                <a:latin typeface="Open Sans"/>
              </a:rPr>
              <a:t>submetido</a:t>
            </a:r>
            <a:r>
              <a:rPr lang="en-US" b="1" spc="25" dirty="0">
                <a:latin typeface="Open Sans"/>
              </a:rPr>
              <a:t> a  </a:t>
            </a:r>
            <a:r>
              <a:rPr lang="en-US" b="1" spc="25" dirty="0" err="1">
                <a:latin typeface="Open Sans"/>
              </a:rPr>
              <a:t>negociação</a:t>
            </a:r>
            <a:r>
              <a:rPr lang="en-US" b="1" spc="25" dirty="0">
                <a:latin typeface="Open Sans"/>
              </a:rPr>
              <a:t> </a:t>
            </a:r>
            <a:r>
              <a:rPr lang="en-US" b="1" spc="25" dirty="0" err="1">
                <a:latin typeface="Open Sans"/>
              </a:rPr>
              <a:t>coletiva</a:t>
            </a:r>
            <a:r>
              <a:rPr lang="en-US" b="1" spc="25" dirty="0">
                <a:latin typeface="Open Sans"/>
              </a:rPr>
              <a:t> entre </a:t>
            </a:r>
            <a:r>
              <a:rPr lang="en-US" b="1" spc="25" dirty="0" err="1">
                <a:latin typeface="Open Sans"/>
              </a:rPr>
              <a:t>Sindicatos</a:t>
            </a:r>
            <a:r>
              <a:rPr lang="en-US" b="1" spc="25" dirty="0">
                <a:latin typeface="Open Sans"/>
              </a:rPr>
              <a:t> </a:t>
            </a:r>
            <a:r>
              <a:rPr lang="en-US" b="1" spc="25" dirty="0" err="1">
                <a:latin typeface="Open Sans"/>
              </a:rPr>
              <a:t>Patronais</a:t>
            </a:r>
            <a:r>
              <a:rPr lang="en-US" b="1" spc="25" dirty="0">
                <a:latin typeface="Open Sans"/>
              </a:rPr>
              <a:t> e </a:t>
            </a:r>
            <a:r>
              <a:rPr lang="en-US" b="1" spc="25" dirty="0" err="1">
                <a:latin typeface="Open Sans"/>
              </a:rPr>
              <a:t>Sindicatos</a:t>
            </a:r>
            <a:r>
              <a:rPr lang="en-US" b="1" spc="25" dirty="0">
                <a:latin typeface="Open Sans"/>
              </a:rPr>
              <a:t> de </a:t>
            </a:r>
            <a:r>
              <a:rPr lang="en-US" b="1" spc="25" dirty="0" err="1">
                <a:latin typeface="Open Sans"/>
              </a:rPr>
              <a:t>Trabalhadores</a:t>
            </a:r>
            <a:r>
              <a:rPr lang="en-US" b="1" spc="25" dirty="0">
                <a:latin typeface="Open Sans"/>
              </a:rPr>
              <a:t>;</a:t>
            </a:r>
          </a:p>
          <a:p>
            <a:pPr algn="just">
              <a:lnSpc>
                <a:spcPts val="3754"/>
              </a:lnSpc>
            </a:pPr>
            <a:endParaRPr lang="en-US" b="1" spc="25" dirty="0">
              <a:latin typeface="Open Sans"/>
            </a:endParaRPr>
          </a:p>
          <a:p>
            <a:pPr algn="just">
              <a:lnSpc>
                <a:spcPts val="3754"/>
              </a:lnSpc>
            </a:pPr>
            <a:endParaRPr lang="en-US" b="1" spc="25" dirty="0">
              <a:latin typeface="Open Sans"/>
            </a:endParaRPr>
          </a:p>
          <a:p>
            <a:pPr algn="ctr">
              <a:lnSpc>
                <a:spcPts val="3754"/>
              </a:lnSpc>
            </a:pPr>
            <a:endParaRPr lang="en-US" b="1" spc="25" dirty="0">
              <a:latin typeface="Open Sans"/>
            </a:endParaRPr>
          </a:p>
        </p:txBody>
      </p:sp>
      <p:grpSp>
        <p:nvGrpSpPr>
          <p:cNvPr id="19" name="Group 2">
            <a:extLst>
              <a:ext uri="{FF2B5EF4-FFF2-40B4-BE49-F238E27FC236}">
                <a16:creationId xmlns:a16="http://schemas.microsoft.com/office/drawing/2014/main" id="{959C4774-65D8-26E4-51D5-B96579B732CB}"/>
              </a:ext>
            </a:extLst>
          </p:cNvPr>
          <p:cNvGrpSpPr/>
          <p:nvPr/>
        </p:nvGrpSpPr>
        <p:grpSpPr>
          <a:xfrm rot="5400000">
            <a:off x="1589383" y="389457"/>
            <a:ext cx="508000" cy="332122"/>
            <a:chOff x="0" y="0"/>
            <a:chExt cx="6350000" cy="4367717"/>
          </a:xfrm>
          <a:solidFill>
            <a:srgbClr val="FFC000"/>
          </a:solidFill>
        </p:grpSpPr>
        <p:sp>
          <p:nvSpPr>
            <p:cNvPr id="20" name="Freeform 3">
              <a:extLst>
                <a:ext uri="{FF2B5EF4-FFF2-40B4-BE49-F238E27FC236}">
                  <a16:creationId xmlns:a16="http://schemas.microsoft.com/office/drawing/2014/main" id="{193EBFAB-58F3-8E3F-266E-7E6B69D3D834}"/>
                </a:ext>
              </a:extLst>
            </p:cNvPr>
            <p:cNvSpPr/>
            <p:nvPr/>
          </p:nvSpPr>
          <p:spPr>
            <a:xfrm>
              <a:off x="0" y="0"/>
              <a:ext cx="6350000" cy="4367717"/>
            </a:xfrm>
            <a:custGeom>
              <a:avLst/>
              <a:gdLst/>
              <a:ahLst/>
              <a:cxnLst/>
              <a:rect l="l" t="t" r="r" b="b"/>
              <a:pathLst>
                <a:path w="6350000" h="4367717">
                  <a:moveTo>
                    <a:pt x="0" y="4367717"/>
                  </a:moveTo>
                  <a:lnTo>
                    <a:pt x="3175000" y="0"/>
                  </a:lnTo>
                  <a:lnTo>
                    <a:pt x="6350000" y="436771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pt-BR" sz="1200"/>
            </a:p>
          </p:txBody>
        </p:sp>
      </p:grpSp>
      <p:grpSp>
        <p:nvGrpSpPr>
          <p:cNvPr id="23" name="Group 2">
            <a:extLst>
              <a:ext uri="{FF2B5EF4-FFF2-40B4-BE49-F238E27FC236}">
                <a16:creationId xmlns:a16="http://schemas.microsoft.com/office/drawing/2014/main" id="{668B4583-8D89-F6FF-21E6-968B39099F6F}"/>
              </a:ext>
            </a:extLst>
          </p:cNvPr>
          <p:cNvGrpSpPr/>
          <p:nvPr/>
        </p:nvGrpSpPr>
        <p:grpSpPr>
          <a:xfrm rot="5400000">
            <a:off x="1548275" y="1246482"/>
            <a:ext cx="508000" cy="332122"/>
            <a:chOff x="0" y="0"/>
            <a:chExt cx="6350000" cy="4367717"/>
          </a:xfrm>
          <a:solidFill>
            <a:srgbClr val="FFC000"/>
          </a:solidFill>
        </p:grpSpPr>
        <p:sp>
          <p:nvSpPr>
            <p:cNvPr id="24" name="Freeform 3">
              <a:extLst>
                <a:ext uri="{FF2B5EF4-FFF2-40B4-BE49-F238E27FC236}">
                  <a16:creationId xmlns:a16="http://schemas.microsoft.com/office/drawing/2014/main" id="{46170F47-2C0B-EA43-33E2-2C9C970DE321}"/>
                </a:ext>
              </a:extLst>
            </p:cNvPr>
            <p:cNvSpPr/>
            <p:nvPr/>
          </p:nvSpPr>
          <p:spPr>
            <a:xfrm>
              <a:off x="0" y="0"/>
              <a:ext cx="6350000" cy="4367717"/>
            </a:xfrm>
            <a:custGeom>
              <a:avLst/>
              <a:gdLst/>
              <a:ahLst/>
              <a:cxnLst/>
              <a:rect l="l" t="t" r="r" b="b"/>
              <a:pathLst>
                <a:path w="6350000" h="4367717">
                  <a:moveTo>
                    <a:pt x="0" y="4367717"/>
                  </a:moveTo>
                  <a:lnTo>
                    <a:pt x="3175000" y="0"/>
                  </a:lnTo>
                  <a:lnTo>
                    <a:pt x="6350000" y="436771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pt-BR" sz="1200"/>
            </a:p>
          </p:txBody>
        </p:sp>
      </p:grpSp>
      <p:grpSp>
        <p:nvGrpSpPr>
          <p:cNvPr id="25" name="Group 2">
            <a:extLst>
              <a:ext uri="{FF2B5EF4-FFF2-40B4-BE49-F238E27FC236}">
                <a16:creationId xmlns:a16="http://schemas.microsoft.com/office/drawing/2014/main" id="{F848746E-0390-BB2F-A521-4B0E81A1F056}"/>
              </a:ext>
            </a:extLst>
          </p:cNvPr>
          <p:cNvGrpSpPr/>
          <p:nvPr/>
        </p:nvGrpSpPr>
        <p:grpSpPr>
          <a:xfrm rot="5400000">
            <a:off x="1589383" y="2220208"/>
            <a:ext cx="508000" cy="332122"/>
            <a:chOff x="0" y="0"/>
            <a:chExt cx="6350000" cy="4367717"/>
          </a:xfrm>
          <a:solidFill>
            <a:srgbClr val="FFC000"/>
          </a:solidFill>
        </p:grpSpPr>
        <p:sp>
          <p:nvSpPr>
            <p:cNvPr id="26" name="Freeform 3">
              <a:extLst>
                <a:ext uri="{FF2B5EF4-FFF2-40B4-BE49-F238E27FC236}">
                  <a16:creationId xmlns:a16="http://schemas.microsoft.com/office/drawing/2014/main" id="{D9186FA3-9B66-D8B8-4D70-741D0B2AD512}"/>
                </a:ext>
              </a:extLst>
            </p:cNvPr>
            <p:cNvSpPr/>
            <p:nvPr/>
          </p:nvSpPr>
          <p:spPr>
            <a:xfrm>
              <a:off x="0" y="0"/>
              <a:ext cx="6350000" cy="4367717"/>
            </a:xfrm>
            <a:custGeom>
              <a:avLst/>
              <a:gdLst/>
              <a:ahLst/>
              <a:cxnLst/>
              <a:rect l="l" t="t" r="r" b="b"/>
              <a:pathLst>
                <a:path w="6350000" h="4367717">
                  <a:moveTo>
                    <a:pt x="0" y="4367717"/>
                  </a:moveTo>
                  <a:lnTo>
                    <a:pt x="3175000" y="0"/>
                  </a:lnTo>
                  <a:lnTo>
                    <a:pt x="6350000" y="436771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pt-BR" sz="1200"/>
            </a:p>
          </p:txBody>
        </p:sp>
      </p:grpSp>
      <p:grpSp>
        <p:nvGrpSpPr>
          <p:cNvPr id="27" name="Group 2">
            <a:extLst>
              <a:ext uri="{FF2B5EF4-FFF2-40B4-BE49-F238E27FC236}">
                <a16:creationId xmlns:a16="http://schemas.microsoft.com/office/drawing/2014/main" id="{3D7A6E65-4DF5-1E4A-9A4B-9AB54AF29258}"/>
              </a:ext>
            </a:extLst>
          </p:cNvPr>
          <p:cNvGrpSpPr/>
          <p:nvPr/>
        </p:nvGrpSpPr>
        <p:grpSpPr>
          <a:xfrm rot="5400000">
            <a:off x="1528788" y="3855092"/>
            <a:ext cx="508000" cy="332122"/>
            <a:chOff x="0" y="0"/>
            <a:chExt cx="6350000" cy="4367717"/>
          </a:xfrm>
          <a:solidFill>
            <a:srgbClr val="FFC000"/>
          </a:solidFill>
        </p:grpSpPr>
        <p:sp>
          <p:nvSpPr>
            <p:cNvPr id="28" name="Freeform 3">
              <a:extLst>
                <a:ext uri="{FF2B5EF4-FFF2-40B4-BE49-F238E27FC236}">
                  <a16:creationId xmlns:a16="http://schemas.microsoft.com/office/drawing/2014/main" id="{A8F92AC9-D7D8-88CF-FF24-FDF5BA5FEAA9}"/>
                </a:ext>
              </a:extLst>
            </p:cNvPr>
            <p:cNvSpPr/>
            <p:nvPr/>
          </p:nvSpPr>
          <p:spPr>
            <a:xfrm>
              <a:off x="0" y="0"/>
              <a:ext cx="6350000" cy="4367717"/>
            </a:xfrm>
            <a:custGeom>
              <a:avLst/>
              <a:gdLst/>
              <a:ahLst/>
              <a:cxnLst/>
              <a:rect l="l" t="t" r="r" b="b"/>
              <a:pathLst>
                <a:path w="6350000" h="4367717">
                  <a:moveTo>
                    <a:pt x="0" y="4367717"/>
                  </a:moveTo>
                  <a:lnTo>
                    <a:pt x="3175000" y="0"/>
                  </a:lnTo>
                  <a:lnTo>
                    <a:pt x="6350000" y="436771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pt-BR" sz="1200"/>
            </a:p>
          </p:txBody>
        </p:sp>
      </p:grpSp>
      <p:grpSp>
        <p:nvGrpSpPr>
          <p:cNvPr id="11" name="Group 2">
            <a:extLst>
              <a:ext uri="{FF2B5EF4-FFF2-40B4-BE49-F238E27FC236}">
                <a16:creationId xmlns:a16="http://schemas.microsoft.com/office/drawing/2014/main" id="{92041E7F-43CC-051D-561D-CA342B753337}"/>
              </a:ext>
            </a:extLst>
          </p:cNvPr>
          <p:cNvGrpSpPr/>
          <p:nvPr/>
        </p:nvGrpSpPr>
        <p:grpSpPr>
          <a:xfrm rot="5400000">
            <a:off x="1578025" y="4759213"/>
            <a:ext cx="508000" cy="332122"/>
            <a:chOff x="0" y="0"/>
            <a:chExt cx="6350000" cy="4367717"/>
          </a:xfrm>
          <a:solidFill>
            <a:srgbClr val="FFC000"/>
          </a:solidFill>
        </p:grpSpPr>
        <p:sp>
          <p:nvSpPr>
            <p:cNvPr id="12" name="Freeform 3">
              <a:extLst>
                <a:ext uri="{FF2B5EF4-FFF2-40B4-BE49-F238E27FC236}">
                  <a16:creationId xmlns:a16="http://schemas.microsoft.com/office/drawing/2014/main" id="{5FAAC372-3200-C456-EE21-9ED862290F46}"/>
                </a:ext>
              </a:extLst>
            </p:cNvPr>
            <p:cNvSpPr/>
            <p:nvPr/>
          </p:nvSpPr>
          <p:spPr>
            <a:xfrm>
              <a:off x="0" y="0"/>
              <a:ext cx="6350000" cy="4367717"/>
            </a:xfrm>
            <a:custGeom>
              <a:avLst/>
              <a:gdLst/>
              <a:ahLst/>
              <a:cxnLst/>
              <a:rect l="l" t="t" r="r" b="b"/>
              <a:pathLst>
                <a:path w="6350000" h="4367717">
                  <a:moveTo>
                    <a:pt x="0" y="4367717"/>
                  </a:moveTo>
                  <a:lnTo>
                    <a:pt x="3175000" y="0"/>
                  </a:lnTo>
                  <a:lnTo>
                    <a:pt x="6350000" y="4367717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pt-BR" sz="1200"/>
            </a:p>
          </p:txBody>
        </p:sp>
      </p:grp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2714BBB-6617-7EDB-7A98-2248A0815BCF}"/>
              </a:ext>
            </a:extLst>
          </p:cNvPr>
          <p:cNvSpPr txBox="1"/>
          <p:nvPr/>
        </p:nvSpPr>
        <p:spPr>
          <a:xfrm>
            <a:off x="2014708" y="2078109"/>
            <a:ext cx="6515100" cy="1492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3754"/>
              </a:lnSpc>
            </a:pPr>
            <a:r>
              <a:rPr lang="en-US" sz="1800" b="1" spc="25" dirty="0">
                <a:latin typeface="Open Sans"/>
              </a:rPr>
              <a:t>Vincular o </a:t>
            </a:r>
            <a:r>
              <a:rPr lang="en-US" sz="1800" b="1" spc="25" dirty="0" err="1">
                <a:latin typeface="Open Sans"/>
              </a:rPr>
              <a:t>piso</a:t>
            </a:r>
            <a:r>
              <a:rPr lang="en-US" sz="1800" b="1" spc="25" dirty="0">
                <a:latin typeface="Open Sans"/>
              </a:rPr>
              <a:t> </a:t>
            </a:r>
            <a:r>
              <a:rPr lang="en-US" sz="1800" b="1" spc="25" dirty="0" err="1">
                <a:latin typeface="Open Sans"/>
              </a:rPr>
              <a:t>salarial</a:t>
            </a:r>
            <a:r>
              <a:rPr lang="en-US" sz="1800" b="1" spc="25" dirty="0">
                <a:latin typeface="Open Sans"/>
              </a:rPr>
              <a:t> à carga </a:t>
            </a:r>
            <a:r>
              <a:rPr lang="en-US" sz="1800" b="1" spc="25" dirty="0" err="1">
                <a:latin typeface="Open Sans"/>
              </a:rPr>
              <a:t>horária</a:t>
            </a:r>
            <a:r>
              <a:rPr lang="en-US" sz="1800" b="1" spc="25" dirty="0">
                <a:latin typeface="Open Sans"/>
              </a:rPr>
              <a:t> de 44 horas </a:t>
            </a:r>
            <a:r>
              <a:rPr lang="en-US" sz="1800" b="1" spc="25" dirty="0" err="1">
                <a:latin typeface="Open Sans"/>
              </a:rPr>
              <a:t>desconsiderando</a:t>
            </a:r>
            <a:r>
              <a:rPr lang="en-US" sz="1800" b="1" spc="25" dirty="0">
                <a:latin typeface="Open Sans"/>
              </a:rPr>
              <a:t> a </a:t>
            </a:r>
            <a:r>
              <a:rPr lang="en-US" sz="1800" b="1" spc="25" dirty="0" err="1">
                <a:latin typeface="Open Sans"/>
              </a:rPr>
              <a:t>realidade</a:t>
            </a:r>
            <a:r>
              <a:rPr lang="en-US" sz="1800" b="1" spc="25" dirty="0">
                <a:latin typeface="Open Sans"/>
              </a:rPr>
              <a:t> da </a:t>
            </a:r>
            <a:r>
              <a:rPr lang="en-US" sz="1800" b="1" spc="25" dirty="0" err="1">
                <a:latin typeface="Open Sans"/>
              </a:rPr>
              <a:t>maioria</a:t>
            </a:r>
            <a:r>
              <a:rPr lang="en-US" sz="1800" b="1" spc="25" dirty="0">
                <a:latin typeface="Open Sans"/>
              </a:rPr>
              <a:t> dos profissionais da Enfermagem no </a:t>
            </a:r>
            <a:r>
              <a:rPr lang="en-US" sz="1800" b="1" spc="25" dirty="0" err="1">
                <a:latin typeface="Open Sans"/>
              </a:rPr>
              <a:t>Brasil</a:t>
            </a:r>
            <a:r>
              <a:rPr lang="en-US" sz="1800" b="1" spc="25" dirty="0">
                <a:latin typeface="Open Sans"/>
              </a:rPr>
              <a:t>.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56E8E6D8-D22A-CA59-6930-F3E8EBCD8A08}"/>
              </a:ext>
            </a:extLst>
          </p:cNvPr>
          <p:cNvSpPr txBox="1"/>
          <p:nvPr/>
        </p:nvSpPr>
        <p:spPr>
          <a:xfrm>
            <a:off x="2014708" y="3675624"/>
            <a:ext cx="6515100" cy="517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3754"/>
              </a:lnSpc>
            </a:pPr>
            <a:r>
              <a:rPr lang="en-US" sz="1800" b="1" spc="25" dirty="0">
                <a:latin typeface="Open Sans"/>
              </a:rPr>
              <a:t>Pagamento de </a:t>
            </a:r>
            <a:r>
              <a:rPr lang="en-US" sz="1800" b="1" spc="25" dirty="0" err="1">
                <a:latin typeface="Open Sans"/>
              </a:rPr>
              <a:t>acordo</a:t>
            </a:r>
            <a:r>
              <a:rPr lang="en-US" sz="1800" b="1" spc="25" dirty="0">
                <a:latin typeface="Open Sans"/>
              </a:rPr>
              <a:t> com a </a:t>
            </a:r>
            <a:r>
              <a:rPr lang="en-US" sz="1800" b="1" spc="25" dirty="0" err="1">
                <a:latin typeface="Open Sans"/>
              </a:rPr>
              <a:t>proporcionalidade</a:t>
            </a:r>
            <a:r>
              <a:rPr lang="en-US" sz="1800" b="1" spc="25" dirty="0">
                <a:latin typeface="Open Sans"/>
              </a:rPr>
              <a:t>;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BEC51E5C-2AEA-B5C4-4753-E314DFE57186}"/>
              </a:ext>
            </a:extLst>
          </p:cNvPr>
          <p:cNvSpPr txBox="1"/>
          <p:nvPr/>
        </p:nvSpPr>
        <p:spPr>
          <a:xfrm>
            <a:off x="2056539" y="4580415"/>
            <a:ext cx="6515100" cy="1004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3754"/>
              </a:lnSpc>
            </a:pPr>
            <a:r>
              <a:rPr lang="en-US" sz="1800" b="1" spc="25" dirty="0">
                <a:latin typeface="Open Sans"/>
              </a:rPr>
              <a:t>Piso é </a:t>
            </a:r>
            <a:r>
              <a:rPr lang="en-US" sz="1800" b="1" spc="25" dirty="0" err="1">
                <a:latin typeface="Open Sans"/>
              </a:rPr>
              <a:t>remuneração</a:t>
            </a:r>
            <a:r>
              <a:rPr lang="en-US" sz="1800" b="1" spc="25" dirty="0">
                <a:latin typeface="Open Sans"/>
              </a:rPr>
              <a:t> </a:t>
            </a:r>
            <a:r>
              <a:rPr lang="en-US" sz="1800" b="1" spc="25" dirty="0" err="1">
                <a:latin typeface="Open Sans"/>
              </a:rPr>
              <a:t>contando</a:t>
            </a:r>
            <a:r>
              <a:rPr lang="en-US" sz="1800" b="1" spc="25" dirty="0">
                <a:latin typeface="Open Sans"/>
              </a:rPr>
              <a:t> com </a:t>
            </a:r>
            <a:r>
              <a:rPr lang="en-US" sz="1800" b="1" spc="25" dirty="0" err="1">
                <a:latin typeface="Open Sans"/>
              </a:rPr>
              <a:t>gratificações</a:t>
            </a:r>
            <a:r>
              <a:rPr lang="en-US" sz="1800" b="1" spc="25" dirty="0">
                <a:latin typeface="Open Sans"/>
              </a:rPr>
              <a:t> </a:t>
            </a:r>
            <a:r>
              <a:rPr lang="en-US" sz="1800" b="1" spc="25" dirty="0" err="1">
                <a:latin typeface="Open Sans"/>
              </a:rPr>
              <a:t>fixas</a:t>
            </a:r>
            <a:r>
              <a:rPr lang="en-US" sz="1800" b="1" spc="25" dirty="0">
                <a:latin typeface="Open Sans"/>
              </a:rPr>
              <a:t>, </a:t>
            </a:r>
            <a:r>
              <a:rPr lang="en-US" sz="1800" b="1" spc="25" dirty="0" err="1">
                <a:latin typeface="Open Sans"/>
              </a:rPr>
              <a:t>gerais</a:t>
            </a:r>
            <a:r>
              <a:rPr lang="en-US" sz="1800" b="1" spc="25" dirty="0">
                <a:latin typeface="Open Sans"/>
              </a:rPr>
              <a:t> e </a:t>
            </a:r>
            <a:r>
              <a:rPr lang="en-US" sz="1800" b="1" spc="25" dirty="0" err="1">
                <a:latin typeface="Open Sans"/>
              </a:rPr>
              <a:t>permanentes</a:t>
            </a:r>
            <a:r>
              <a:rPr lang="en-US" sz="1800" b="1" spc="25" dirty="0">
                <a:latin typeface="Open Sans"/>
              </a:rPr>
              <a:t>; 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05247172-E493-99F1-E253-3615381D2596}"/>
              </a:ext>
            </a:extLst>
          </p:cNvPr>
          <p:cNvSpPr txBox="1"/>
          <p:nvPr/>
        </p:nvSpPr>
        <p:spPr>
          <a:xfrm>
            <a:off x="1948849" y="1110733"/>
            <a:ext cx="6515100" cy="1004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3754"/>
              </a:lnSpc>
            </a:pPr>
            <a:r>
              <a:rPr lang="en-US" b="1" spc="25" dirty="0">
                <a:latin typeface="Open Sans"/>
              </a:rPr>
              <a:t>Em </a:t>
            </a:r>
            <a:r>
              <a:rPr lang="en-US" b="1" spc="25" dirty="0" err="1">
                <a:latin typeface="Open Sans"/>
              </a:rPr>
              <a:t>caso</a:t>
            </a:r>
            <a:r>
              <a:rPr lang="en-US" b="1" spc="25" dirty="0">
                <a:latin typeface="Open Sans"/>
              </a:rPr>
              <a:t> de </a:t>
            </a:r>
            <a:r>
              <a:rPr lang="en-US" b="1" spc="25" dirty="0" err="1">
                <a:latin typeface="Open Sans"/>
              </a:rPr>
              <a:t>falta</a:t>
            </a:r>
            <a:r>
              <a:rPr lang="en-US" b="1" spc="25" dirty="0">
                <a:latin typeface="Open Sans"/>
              </a:rPr>
              <a:t> de </a:t>
            </a:r>
            <a:r>
              <a:rPr lang="en-US" b="1" spc="25" dirty="0" err="1">
                <a:latin typeface="Open Sans"/>
              </a:rPr>
              <a:t>acordo</a:t>
            </a:r>
            <a:r>
              <a:rPr lang="en-US" b="1" spc="25" dirty="0">
                <a:latin typeface="Open Sans"/>
              </a:rPr>
              <a:t>, </a:t>
            </a:r>
            <a:r>
              <a:rPr lang="en-US" b="1" spc="25" dirty="0" err="1">
                <a:latin typeface="Open Sans"/>
              </a:rPr>
              <a:t>será</a:t>
            </a:r>
            <a:r>
              <a:rPr lang="en-US" b="1" spc="25" dirty="0">
                <a:latin typeface="Open Sans"/>
              </a:rPr>
              <a:t> </a:t>
            </a:r>
            <a:r>
              <a:rPr lang="en-US" b="1" spc="25" dirty="0" err="1">
                <a:latin typeface="Open Sans"/>
              </a:rPr>
              <a:t>aplicado</a:t>
            </a:r>
            <a:r>
              <a:rPr lang="en-US" b="1" spc="25" dirty="0">
                <a:latin typeface="Open Sans"/>
              </a:rPr>
              <a:t> o </a:t>
            </a:r>
            <a:r>
              <a:rPr lang="en-US" b="1" spc="25" dirty="0" err="1">
                <a:latin typeface="Open Sans"/>
              </a:rPr>
              <a:t>dissídio</a:t>
            </a:r>
            <a:r>
              <a:rPr lang="en-US" b="1" spc="25" dirty="0">
                <a:latin typeface="Open Sans"/>
              </a:rPr>
              <a:t> </a:t>
            </a:r>
            <a:r>
              <a:rPr lang="en-US" b="1" spc="25" dirty="0" err="1">
                <a:latin typeface="Open Sans"/>
              </a:rPr>
              <a:t>coletivo</a:t>
            </a:r>
            <a:r>
              <a:rPr lang="en-US" b="1" spc="25" dirty="0">
                <a:latin typeface="Open Sans"/>
              </a:rPr>
              <a:t>.</a:t>
            </a:r>
          </a:p>
        </p:txBody>
      </p:sp>
      <p:sp>
        <p:nvSpPr>
          <p:cNvPr id="33" name="Retângulo: Cantos Arredondados 32">
            <a:extLst>
              <a:ext uri="{FF2B5EF4-FFF2-40B4-BE49-F238E27FC236}">
                <a16:creationId xmlns:a16="http://schemas.microsoft.com/office/drawing/2014/main" id="{5AF718DA-7E2F-C5A0-4F4A-8660037844AC}"/>
              </a:ext>
            </a:extLst>
          </p:cNvPr>
          <p:cNvSpPr/>
          <p:nvPr/>
        </p:nvSpPr>
        <p:spPr>
          <a:xfrm>
            <a:off x="10085515" y="520917"/>
            <a:ext cx="1550674" cy="870332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>
                <a:solidFill>
                  <a:schemeClr val="tx1"/>
                </a:solidFill>
              </a:rPr>
              <a:t>Hoje</a:t>
            </a:r>
          </a:p>
        </p:txBody>
      </p:sp>
      <p:sp>
        <p:nvSpPr>
          <p:cNvPr id="34" name="Seta: para Baixo 33">
            <a:extLst>
              <a:ext uri="{FF2B5EF4-FFF2-40B4-BE49-F238E27FC236}">
                <a16:creationId xmlns:a16="http://schemas.microsoft.com/office/drawing/2014/main" id="{CC0EEC3A-0DF7-418A-4866-6D013C088197}"/>
              </a:ext>
            </a:extLst>
          </p:cNvPr>
          <p:cNvSpPr/>
          <p:nvPr/>
        </p:nvSpPr>
        <p:spPr>
          <a:xfrm>
            <a:off x="10631635" y="1786713"/>
            <a:ext cx="484632" cy="87033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5" name="Imagem 34" descr="Desenho de personagem&#10;&#10;Descrição gerada automaticamente">
            <a:extLst>
              <a:ext uri="{FF2B5EF4-FFF2-40B4-BE49-F238E27FC236}">
                <a16:creationId xmlns:a16="http://schemas.microsoft.com/office/drawing/2014/main" id="{98ACC11A-1AA1-45C2-10C8-37030E8C9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92" y="3307614"/>
            <a:ext cx="1673672" cy="2022020"/>
          </a:xfrm>
          <a:prstGeom prst="rect">
            <a:avLst/>
          </a:prstGeom>
        </p:spPr>
      </p:pic>
      <p:sp>
        <p:nvSpPr>
          <p:cNvPr id="37" name="CaixaDeTexto 36">
            <a:extLst>
              <a:ext uri="{FF2B5EF4-FFF2-40B4-BE49-F238E27FC236}">
                <a16:creationId xmlns:a16="http://schemas.microsoft.com/office/drawing/2014/main" id="{553C4A74-232D-CF68-EB95-A6C5C6BC9998}"/>
              </a:ext>
            </a:extLst>
          </p:cNvPr>
          <p:cNvSpPr txBox="1"/>
          <p:nvPr/>
        </p:nvSpPr>
        <p:spPr>
          <a:xfrm rot="16200000">
            <a:off x="-2665334" y="1362568"/>
            <a:ext cx="6208776" cy="4086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598"/>
              </a:lnSpc>
            </a:pPr>
            <a:r>
              <a:rPr lang="en-US" sz="2000" b="1" spc="199" dirty="0">
                <a:latin typeface="Open Sans Bold"/>
              </a:rPr>
              <a:t>ADI 7.222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8691000" y="0"/>
            <a:ext cx="5847682" cy="5257244"/>
            <a:chOff x="0" y="0"/>
            <a:chExt cx="6350000" cy="57088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5708843"/>
            </a:xfrm>
            <a:custGeom>
              <a:avLst/>
              <a:gdLst/>
              <a:ahLst/>
              <a:cxnLst/>
              <a:rect l="l" t="t" r="r" b="b"/>
              <a:pathLst>
                <a:path w="6350000" h="5708843">
                  <a:moveTo>
                    <a:pt x="0" y="5708843"/>
                  </a:moveTo>
                  <a:lnTo>
                    <a:pt x="3175000" y="0"/>
                  </a:lnTo>
                  <a:lnTo>
                    <a:pt x="6350000" y="5708843"/>
                  </a:lnTo>
                  <a:close/>
                </a:path>
              </a:pathLst>
            </a:custGeom>
            <a:solidFill>
              <a:srgbClr val="FFFBF0"/>
            </a:solidFill>
          </p:spPr>
          <p:txBody>
            <a:bodyPr/>
            <a:lstStyle/>
            <a:p>
              <a:endParaRPr lang="pt-BR" sz="1200"/>
            </a:p>
          </p:txBody>
        </p:sp>
      </p:grpSp>
      <p:sp>
        <p:nvSpPr>
          <p:cNvPr id="4" name="AutoShape 4"/>
          <p:cNvSpPr/>
          <p:nvPr/>
        </p:nvSpPr>
        <p:spPr>
          <a:xfrm rot="1665064">
            <a:off x="11476533" y="3180549"/>
            <a:ext cx="59335" cy="4560304"/>
          </a:xfrm>
          <a:prstGeom prst="rect">
            <a:avLst/>
          </a:prstGeom>
          <a:solidFill>
            <a:srgbClr val="D1FEFF"/>
          </a:solidFill>
        </p:spPr>
        <p:txBody>
          <a:bodyPr/>
          <a:lstStyle/>
          <a:p>
            <a:endParaRPr lang="pt-BR" sz="1200"/>
          </a:p>
        </p:txBody>
      </p:sp>
      <p:sp>
        <p:nvSpPr>
          <p:cNvPr id="7" name="Freeform 7"/>
          <p:cNvSpPr/>
          <p:nvPr/>
        </p:nvSpPr>
        <p:spPr>
          <a:xfrm>
            <a:off x="9520296" y="458470"/>
            <a:ext cx="2419122" cy="951521"/>
          </a:xfrm>
          <a:custGeom>
            <a:avLst/>
            <a:gdLst/>
            <a:ahLst/>
            <a:cxnLst/>
            <a:rect l="l" t="t" r="r" b="b"/>
            <a:pathLst>
              <a:path w="3628683" h="1427282">
                <a:moveTo>
                  <a:pt x="0" y="0"/>
                </a:moveTo>
                <a:lnTo>
                  <a:pt x="3628683" y="0"/>
                </a:lnTo>
                <a:lnTo>
                  <a:pt x="3628683" y="1427282"/>
                </a:lnTo>
                <a:lnTo>
                  <a:pt x="0" y="14272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8" name="Freeform 8"/>
          <p:cNvSpPr/>
          <p:nvPr/>
        </p:nvSpPr>
        <p:spPr>
          <a:xfrm>
            <a:off x="10211809" y="1785729"/>
            <a:ext cx="1502253" cy="751127"/>
          </a:xfrm>
          <a:custGeom>
            <a:avLst/>
            <a:gdLst/>
            <a:ahLst/>
            <a:cxnLst/>
            <a:rect l="l" t="t" r="r" b="b"/>
            <a:pathLst>
              <a:path w="2253379" h="1126690">
                <a:moveTo>
                  <a:pt x="0" y="0"/>
                </a:moveTo>
                <a:lnTo>
                  <a:pt x="2253379" y="0"/>
                </a:lnTo>
                <a:lnTo>
                  <a:pt x="2253379" y="1126690"/>
                </a:lnTo>
                <a:lnTo>
                  <a:pt x="0" y="11266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BF92DE1-96C6-219B-2D8B-0649CA3B8AAA}"/>
              </a:ext>
            </a:extLst>
          </p:cNvPr>
          <p:cNvSpPr txBox="1"/>
          <p:nvPr/>
        </p:nvSpPr>
        <p:spPr>
          <a:xfrm>
            <a:off x="274002" y="1409991"/>
            <a:ext cx="8993875" cy="4737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b="1" kern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Vetado o reajuste anual na lei federal;</a:t>
            </a:r>
          </a:p>
          <a:p>
            <a:pPr marL="285750" lvl="0" indent="-285750" algn="just">
              <a:lnSpc>
                <a:spcPct val="115000"/>
              </a:lnSpc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b="1" kern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Discutir mediante negociação coletiva para o setor privado e filantrópico – Debater com o governo;</a:t>
            </a:r>
          </a:p>
          <a:p>
            <a:pPr marL="342900" lvl="0" indent="-342900" algn="just">
              <a:lnSpc>
                <a:spcPct val="115000"/>
              </a:lnSpc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pt-BR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b="1" kern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Reajustes do setor público - respeitar a forma de cada local e </a:t>
            </a:r>
            <a:r>
              <a:rPr lang="pt-BR" sz="24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dministração;</a:t>
            </a:r>
          </a:p>
          <a:p>
            <a:pPr marL="342900" indent="-342900" algn="just">
              <a:lnSpc>
                <a:spcPct val="115000"/>
              </a:lnSpc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pt-BR" sz="2400" b="1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Via PEC 19/2024 – Senadora Eliziane Gama ;</a:t>
            </a:r>
          </a:p>
          <a:p>
            <a:pPr algn="just">
              <a:lnSpc>
                <a:spcPct val="115000"/>
              </a:lnSpc>
              <a:buClr>
                <a:schemeClr val="bg2">
                  <a:lumMod val="75000"/>
                </a:schemeClr>
              </a:buClr>
              <a:tabLst>
                <a:tab pos="457200" algn="l"/>
              </a:tabLst>
            </a:pPr>
            <a:endParaRPr lang="pt-BR" sz="24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15000"/>
              </a:lnSpc>
              <a:buClr>
                <a:schemeClr val="bg2">
                  <a:lumMod val="75000"/>
                </a:schemeClr>
              </a:buClr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pt-BR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STF – Dialogar com os Ministros – Mérito da ADI  7222;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00F4C61-9506-FF43-D379-DC4A7AD2FE4A}"/>
              </a:ext>
            </a:extLst>
          </p:cNvPr>
          <p:cNvSpPr txBox="1"/>
          <p:nvPr/>
        </p:nvSpPr>
        <p:spPr>
          <a:xfrm>
            <a:off x="389372" y="458470"/>
            <a:ext cx="60937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REAJUSTE SALARIAL – </a:t>
            </a:r>
            <a:r>
              <a:rPr lang="pt-B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Problema</a:t>
            </a:r>
            <a:r>
              <a:rPr lang="pt-BR" sz="2800" b="1" dirty="0"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</a:t>
            </a:r>
            <a:endParaRPr lang="pt-BR" sz="28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507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10800000">
            <a:off x="8691000" y="0"/>
            <a:ext cx="5847682" cy="5257244"/>
            <a:chOff x="0" y="0"/>
            <a:chExt cx="6350000" cy="570884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50000" cy="5708843"/>
            </a:xfrm>
            <a:custGeom>
              <a:avLst/>
              <a:gdLst/>
              <a:ahLst/>
              <a:cxnLst/>
              <a:rect l="l" t="t" r="r" b="b"/>
              <a:pathLst>
                <a:path w="6350000" h="5708843">
                  <a:moveTo>
                    <a:pt x="0" y="5708843"/>
                  </a:moveTo>
                  <a:lnTo>
                    <a:pt x="3175000" y="0"/>
                  </a:lnTo>
                  <a:lnTo>
                    <a:pt x="6350000" y="5708843"/>
                  </a:lnTo>
                  <a:close/>
                </a:path>
              </a:pathLst>
            </a:custGeom>
            <a:solidFill>
              <a:srgbClr val="FFFBF0"/>
            </a:solidFill>
          </p:spPr>
          <p:txBody>
            <a:bodyPr/>
            <a:lstStyle/>
            <a:p>
              <a:endParaRPr lang="pt-BR" sz="1200"/>
            </a:p>
          </p:txBody>
        </p:sp>
      </p:grpSp>
      <p:sp>
        <p:nvSpPr>
          <p:cNvPr id="4" name="AutoShape 4"/>
          <p:cNvSpPr/>
          <p:nvPr/>
        </p:nvSpPr>
        <p:spPr>
          <a:xfrm rot="1665064">
            <a:off x="11476533" y="3180549"/>
            <a:ext cx="59335" cy="4560304"/>
          </a:xfrm>
          <a:prstGeom prst="rect">
            <a:avLst/>
          </a:prstGeom>
          <a:solidFill>
            <a:srgbClr val="D1FEFF"/>
          </a:solidFill>
        </p:spPr>
        <p:txBody>
          <a:bodyPr/>
          <a:lstStyle/>
          <a:p>
            <a:endParaRPr lang="pt-BR" sz="1200"/>
          </a:p>
        </p:txBody>
      </p:sp>
      <p:sp>
        <p:nvSpPr>
          <p:cNvPr id="7" name="Freeform 7"/>
          <p:cNvSpPr/>
          <p:nvPr/>
        </p:nvSpPr>
        <p:spPr>
          <a:xfrm>
            <a:off x="9520296" y="458470"/>
            <a:ext cx="2419122" cy="951521"/>
          </a:xfrm>
          <a:custGeom>
            <a:avLst/>
            <a:gdLst/>
            <a:ahLst/>
            <a:cxnLst/>
            <a:rect l="l" t="t" r="r" b="b"/>
            <a:pathLst>
              <a:path w="3628683" h="1427282">
                <a:moveTo>
                  <a:pt x="0" y="0"/>
                </a:moveTo>
                <a:lnTo>
                  <a:pt x="3628683" y="0"/>
                </a:lnTo>
                <a:lnTo>
                  <a:pt x="3628683" y="1427282"/>
                </a:lnTo>
                <a:lnTo>
                  <a:pt x="0" y="142728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8" name="Freeform 8"/>
          <p:cNvSpPr/>
          <p:nvPr/>
        </p:nvSpPr>
        <p:spPr>
          <a:xfrm>
            <a:off x="10211809" y="1785729"/>
            <a:ext cx="1502253" cy="751127"/>
          </a:xfrm>
          <a:custGeom>
            <a:avLst/>
            <a:gdLst/>
            <a:ahLst/>
            <a:cxnLst/>
            <a:rect l="l" t="t" r="r" b="b"/>
            <a:pathLst>
              <a:path w="2253379" h="1126690">
                <a:moveTo>
                  <a:pt x="0" y="0"/>
                </a:moveTo>
                <a:lnTo>
                  <a:pt x="2253379" y="0"/>
                </a:lnTo>
                <a:lnTo>
                  <a:pt x="2253379" y="1126690"/>
                </a:lnTo>
                <a:lnTo>
                  <a:pt x="0" y="112669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 sz="120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E00F4C61-9506-FF43-D379-DC4A7AD2FE4A}"/>
              </a:ext>
            </a:extLst>
          </p:cNvPr>
          <p:cNvSpPr txBox="1"/>
          <p:nvPr/>
        </p:nvSpPr>
        <p:spPr>
          <a:xfrm>
            <a:off x="389372" y="458470"/>
            <a:ext cx="60937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Piso da Saúde – </a:t>
            </a:r>
            <a:r>
              <a:rPr lang="pt-B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Problema</a:t>
            </a:r>
            <a:r>
              <a:rPr lang="pt-BR" sz="2800" b="1" dirty="0">
                <a:solidFill>
                  <a:schemeClr val="bg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</a:t>
            </a:r>
            <a:endParaRPr lang="pt-BR" sz="2800" dirty="0">
              <a:solidFill>
                <a:schemeClr val="bg2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19E033A-E9D3-879F-1068-8E9DE1DFAD13}"/>
              </a:ext>
            </a:extLst>
          </p:cNvPr>
          <p:cNvSpPr txBox="1"/>
          <p:nvPr/>
        </p:nvSpPr>
        <p:spPr>
          <a:xfrm>
            <a:off x="415405" y="1340955"/>
            <a:ext cx="91048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pt-BR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BR" sz="2000" b="1" dirty="0"/>
              <a:t>EC 127 - S</a:t>
            </a:r>
            <a:r>
              <a:rPr lang="pt-BR" sz="2000" b="1" i="0" dirty="0">
                <a:effectLst/>
                <a:latin typeface="Arial" panose="020B0604020202020204" pitchFamily="34" charset="0"/>
              </a:rPr>
              <a:t>uperávit </a:t>
            </a:r>
            <a:r>
              <a:rPr lang="pt-BR" sz="2000" b="1" dirty="0">
                <a:latin typeface="Arial" panose="020B0604020202020204" pitchFamily="34" charset="0"/>
              </a:rPr>
              <a:t>F</a:t>
            </a:r>
            <a:r>
              <a:rPr lang="pt-BR" sz="2000" b="1" i="0" dirty="0">
                <a:effectLst/>
                <a:latin typeface="Arial" panose="020B0604020202020204" pitchFamily="34" charset="0"/>
              </a:rPr>
              <a:t>inanceiro </a:t>
            </a:r>
            <a:endParaRPr lang="pt-BR" sz="20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BR" sz="2000" b="1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pt-BR" sz="2000" b="1" dirty="0"/>
              <a:t>Lei 14.581 de 11/05/2023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b="0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pt-BR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6F3FE2B-A3EF-B891-4425-3CF19393AC05}"/>
              </a:ext>
            </a:extLst>
          </p:cNvPr>
          <p:cNvSpPr txBox="1"/>
          <p:nvPr/>
        </p:nvSpPr>
        <p:spPr>
          <a:xfrm>
            <a:off x="2354580" y="2684086"/>
            <a:ext cx="412851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400" b="0" i="0" dirty="0">
                <a:effectLst/>
                <a:latin typeface="Arial" panose="020B0604020202020204" pitchFamily="34" charset="0"/>
              </a:rPr>
              <a:t>“Art. 1º  Fica aberto ao Orçamento da Seguridade Social da União </a:t>
            </a:r>
            <a:r>
              <a:rPr lang="pt-BR" sz="1400" b="0" i="0" dirty="0">
                <a:effectLst/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(Lei nº 14.535, de 17 de janeiro de 2023)</a:t>
            </a:r>
            <a:r>
              <a:rPr lang="pt-BR" sz="1400" b="0" i="0" dirty="0">
                <a:effectLst/>
                <a:latin typeface="Arial" panose="020B0604020202020204" pitchFamily="34" charset="0"/>
              </a:rPr>
              <a:t>, em favor do Ministério da Saúde, crédito especial no valor de R$ 7.300.000.000,00 (sete bilhões e trezentos milhões de reais), para atender à programação constante do Anexo.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lang="pt-BR" sz="1400" b="0" i="0" dirty="0"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pt-BR" sz="1400" b="0" i="0" dirty="0">
                <a:effectLst/>
                <a:latin typeface="Arial" panose="020B0604020202020204" pitchFamily="34" charset="0"/>
              </a:rPr>
              <a:t>Art. 2º  Os recursos necessários à abertura do crédito de que trata o art. 1º </a:t>
            </a:r>
            <a:r>
              <a:rPr lang="pt-BR" sz="1400" b="1" i="0" u="sng" dirty="0">
                <a:solidFill>
                  <a:schemeClr val="bg2">
                    <a:lumMod val="50000"/>
                  </a:schemeClr>
                </a:solidFill>
                <a:effectLst/>
                <a:latin typeface="Arial" panose="020B0604020202020204" pitchFamily="34" charset="0"/>
              </a:rPr>
              <a:t>decorrem da incorporação de superávit financeiro</a:t>
            </a:r>
            <a:r>
              <a:rPr lang="pt-BR" sz="1400" b="0" i="0" dirty="0">
                <a:effectLst/>
                <a:latin typeface="Arial" panose="020B0604020202020204" pitchFamily="34" charset="0"/>
              </a:rPr>
              <a:t> apurado no balanço patrimonial do exercício de 2022, referente à capitalização do Fundo Social...”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7063C19-29BF-26AF-0789-B1666CA8B5A6}"/>
              </a:ext>
            </a:extLst>
          </p:cNvPr>
          <p:cNvSpPr txBox="1"/>
          <p:nvPr/>
        </p:nvSpPr>
        <p:spPr>
          <a:xfrm>
            <a:off x="389372" y="5517045"/>
            <a:ext cx="92301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pt-BR" sz="1800" b="1" dirty="0">
                <a:solidFill>
                  <a:srgbClr val="002060"/>
                </a:solidFill>
              </a:rPr>
              <a:t>Pagamento do Piso da Enfermagem dentro do teto de gastos da Saúde;</a:t>
            </a:r>
          </a:p>
        </p:txBody>
      </p:sp>
    </p:spTree>
    <p:extLst>
      <p:ext uri="{BB962C8B-B14F-4D97-AF65-F5344CB8AC3E}">
        <p14:creationId xmlns:p14="http://schemas.microsoft.com/office/powerpoint/2010/main" val="1804355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0" y="353569"/>
            <a:ext cx="11308080" cy="5321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637"/>
              </a:lnSpc>
            </a:pPr>
            <a:r>
              <a:rPr lang="en-US" sz="2800" b="1" spc="38" dirty="0" err="1">
                <a:solidFill>
                  <a:schemeClr val="bg2">
                    <a:lumMod val="75000"/>
                  </a:schemeClr>
                </a:solidFill>
                <a:latin typeface="+mj-lt"/>
              </a:rPr>
              <a:t>Consequências</a:t>
            </a:r>
            <a:r>
              <a:rPr lang="en-US" sz="2800" b="1" spc="38" dirty="0">
                <a:solidFill>
                  <a:schemeClr val="bg2">
                    <a:lumMod val="75000"/>
                  </a:schemeClr>
                </a:solidFill>
                <a:latin typeface="Open Sans Bold"/>
              </a:rPr>
              <a:t> </a:t>
            </a:r>
            <a:r>
              <a:rPr lang="en-US" sz="2800" b="1" spc="38" dirty="0" err="1">
                <a:solidFill>
                  <a:schemeClr val="bg2">
                    <a:lumMod val="75000"/>
                  </a:schemeClr>
                </a:solidFill>
                <a:latin typeface="Open Sans Bold"/>
              </a:rPr>
              <a:t>enfrentadas</a:t>
            </a:r>
            <a:r>
              <a:rPr lang="en-US" sz="2800" b="1" spc="38" dirty="0">
                <a:solidFill>
                  <a:schemeClr val="bg2">
                    <a:lumMod val="75000"/>
                  </a:schemeClr>
                </a:solidFill>
                <a:latin typeface="Open Sans Bold"/>
              </a:rPr>
              <a:t> </a:t>
            </a:r>
            <a:r>
              <a:rPr lang="en-US" sz="2800" b="1" spc="38" dirty="0" err="1">
                <a:solidFill>
                  <a:schemeClr val="bg2">
                    <a:lumMod val="75000"/>
                  </a:schemeClr>
                </a:solidFill>
                <a:latin typeface="Open Sans Bold"/>
              </a:rPr>
              <a:t>após</a:t>
            </a:r>
            <a:r>
              <a:rPr lang="en-US" sz="2800" b="1" spc="38" dirty="0">
                <a:solidFill>
                  <a:schemeClr val="bg2">
                    <a:lumMod val="75000"/>
                  </a:schemeClr>
                </a:solidFill>
                <a:latin typeface="Open Sans Bold"/>
              </a:rPr>
              <a:t>  </a:t>
            </a:r>
            <a:r>
              <a:rPr lang="en-US" sz="2800" b="1" spc="38" dirty="0" err="1">
                <a:solidFill>
                  <a:schemeClr val="bg2">
                    <a:lumMod val="75000"/>
                  </a:schemeClr>
                </a:solidFill>
                <a:latin typeface="Open Sans Bold"/>
              </a:rPr>
              <a:t>aprovação</a:t>
            </a:r>
            <a:r>
              <a:rPr lang="en-US" sz="2800" b="1" spc="38" dirty="0">
                <a:solidFill>
                  <a:schemeClr val="bg2">
                    <a:lumMod val="75000"/>
                  </a:schemeClr>
                </a:solidFill>
                <a:latin typeface="Open Sans Bold"/>
              </a:rPr>
              <a:t> do Piso </a:t>
            </a:r>
            <a:r>
              <a:rPr lang="en-US" sz="2800" b="1" spc="38" dirty="0" err="1">
                <a:solidFill>
                  <a:schemeClr val="bg2">
                    <a:lumMod val="75000"/>
                  </a:schemeClr>
                </a:solidFill>
                <a:latin typeface="Open Sans Bold"/>
              </a:rPr>
              <a:t>salarial</a:t>
            </a:r>
            <a:endParaRPr lang="en-US" sz="2800" b="1" spc="38" dirty="0">
              <a:solidFill>
                <a:schemeClr val="bg2">
                  <a:lumMod val="75000"/>
                </a:schemeClr>
              </a:solidFill>
              <a:latin typeface="Open Sans Bold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6A5FDD2-B30F-C09C-BC67-C370D8F39C93}"/>
              </a:ext>
            </a:extLst>
          </p:cNvPr>
          <p:cNvSpPr txBox="1"/>
          <p:nvPr/>
        </p:nvSpPr>
        <p:spPr>
          <a:xfrm>
            <a:off x="246888" y="1004574"/>
            <a:ext cx="9884664" cy="5716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lvl="1" indent="-285750">
              <a:lnSpc>
                <a:spcPts val="442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1758950" algn="l"/>
              </a:tabLst>
            </a:pP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Altera</a:t>
            </a:r>
            <a:r>
              <a:rPr lang="en-US" sz="2000" kern="1200" spc="22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çã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jornada de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442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1758950" algn="l"/>
              </a:tabLst>
            </a:pP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Mudan</a:t>
            </a:r>
            <a:r>
              <a:rPr lang="en-US" sz="2000" kern="1200" spc="22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</a:t>
            </a:r>
            <a:r>
              <a:rPr lang="en-US" sz="2000" kern="1200" spc="22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çã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de vinculo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empregat</a:t>
            </a:r>
            <a:r>
              <a:rPr lang="en-US" sz="2000" kern="1200" spc="22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cio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442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1758950" algn="l"/>
              </a:tabLst>
            </a:pP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Amea</a:t>
            </a:r>
            <a:r>
              <a:rPr lang="en-US" sz="2000" kern="1200" spc="22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demiss</a:t>
            </a:r>
            <a:r>
              <a:rPr lang="en-US" sz="2000" kern="1200" spc="22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ã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massa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442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1758950" algn="l"/>
              </a:tabLst>
            </a:pP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Descumprimento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acordo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coletivo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442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1758950" algn="l"/>
              </a:tabLst>
            </a:pP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220" dirty="0" err="1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kern="1200" spc="220" dirty="0" err="1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ã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fechamento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CCT (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lagoas,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ear</a:t>
            </a:r>
            <a:r>
              <a:rPr lang="en-US" sz="2000" kern="1200" spc="22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Rio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rande do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orte,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ahia, </a:t>
            </a:r>
            <a:r>
              <a:rPr lang="en-US" sz="2000" spc="220" dirty="0" err="1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oiais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cre,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ocantins,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araiba,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ernambuco,   Rio de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aneiro e </a:t>
            </a:r>
            <a:r>
              <a:rPr lang="en-US" sz="2000" spc="220" dirty="0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ergipe)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442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1758950" algn="l"/>
              </a:tabLst>
            </a:pP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220" dirty="0" err="1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obrecarga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ts val="442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1758950" algn="l"/>
              </a:tabLst>
            </a:pP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spc="220" dirty="0" err="1"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doecimento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1200" spc="220" dirty="0" err="1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fisico</a:t>
            </a:r>
            <a:r>
              <a:rPr lang="en-US" sz="2000" kern="1200" spc="220" dirty="0">
                <a:effectLst/>
                <a:latin typeface="Aptos Display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mental dos profissionais</a:t>
            </a:r>
            <a:endParaRPr lang="pt-BR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98</TotalTime>
  <Words>442</Words>
  <Application>Microsoft Office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Century Gothic</vt:lpstr>
      <vt:lpstr>Open Sans</vt:lpstr>
      <vt:lpstr>Open Sans Bold</vt:lpstr>
      <vt:lpstr>Times New Roman</vt:lpstr>
      <vt:lpstr>Wingdings</vt:lpstr>
      <vt:lpstr>Wingdings 3</vt:lpstr>
      <vt:lpstr>Fatia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Presidência | SEESP</dc:creator>
  <cp:lastModifiedBy>Presidência | SEESP</cp:lastModifiedBy>
  <cp:revision>2</cp:revision>
  <dcterms:created xsi:type="dcterms:W3CDTF">2024-06-23T13:41:16Z</dcterms:created>
  <dcterms:modified xsi:type="dcterms:W3CDTF">2024-06-23T23:17:25Z</dcterms:modified>
</cp:coreProperties>
</file>