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70" r:id="rId2"/>
    <p:sldId id="1191" r:id="rId3"/>
    <p:sldId id="308" r:id="rId4"/>
    <p:sldId id="309" r:id="rId5"/>
    <p:sldId id="310" r:id="rId6"/>
    <p:sldId id="391" r:id="rId7"/>
    <p:sldId id="1252" r:id="rId8"/>
    <p:sldId id="1244" r:id="rId9"/>
    <p:sldId id="1245" r:id="rId10"/>
    <p:sldId id="297" r:id="rId11"/>
    <p:sldId id="326" r:id="rId12"/>
    <p:sldId id="327" r:id="rId13"/>
    <p:sldId id="1246" r:id="rId14"/>
    <p:sldId id="1250" r:id="rId15"/>
    <p:sldId id="585" r:id="rId16"/>
    <p:sldId id="262" r:id="rId17"/>
    <p:sldId id="1248" r:id="rId18"/>
    <p:sldId id="1251" r:id="rId19"/>
    <p:sldId id="1194" r:id="rId20"/>
    <p:sldId id="282" r:id="rId21"/>
    <p:sldId id="1242" r:id="rId22"/>
    <p:sldId id="1177" r:id="rId23"/>
    <p:sldId id="1193" r:id="rId24"/>
    <p:sldId id="401" r:id="rId25"/>
    <p:sldId id="1243" r:id="rId26"/>
    <p:sldId id="403" r:id="rId27"/>
    <p:sldId id="395" r:id="rId28"/>
    <p:sldId id="396" r:id="rId29"/>
    <p:sldId id="397" r:id="rId30"/>
    <p:sldId id="978" r:id="rId31"/>
    <p:sldId id="584" r:id="rId32"/>
    <p:sldId id="379" r:id="rId33"/>
    <p:sldId id="1260" r:id="rId34"/>
    <p:sldId id="1266" r:id="rId35"/>
    <p:sldId id="1237" r:id="rId36"/>
    <p:sldId id="1249" r:id="rId37"/>
  </p:sldIdLst>
  <p:sldSz cx="12190413" cy="6859588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42925" indent="-8572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087438" indent="-1730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6319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176463" indent="-34766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FF66"/>
    <a:srgbClr val="F6F490"/>
    <a:srgbClr val="33CC33"/>
    <a:srgbClr val="FF0000"/>
    <a:srgbClr val="76933C"/>
    <a:srgbClr val="E5FFE5"/>
    <a:srgbClr val="99FFCC"/>
    <a:srgbClr val="EBF1DE"/>
    <a:srgbClr val="F1A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C4D7CB-C544-4DC0-9728-736D41725A0E}" v="21" dt="2024-05-08T20:50:07.9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Estilo E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47" autoAdjust="0"/>
    <p:restoredTop sz="89701" autoAdjust="0"/>
  </p:normalViewPr>
  <p:slideViewPr>
    <p:cSldViewPr showGuides="1">
      <p:cViewPr varScale="1">
        <p:scale>
          <a:sx n="104" d="100"/>
          <a:sy n="104" d="100"/>
        </p:scale>
        <p:origin x="1050" y="114"/>
      </p:cViewPr>
      <p:guideLst>
        <p:guide orient="horz" pos="2161"/>
        <p:guide pos="3840"/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howGuides="1"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arquivos.into.net\arquivos\Coordena&#231;&#227;o%20Executiva%20-%20COEX\&#193;rea%20de%20Planejamento%20e%20Avalia&#231;&#227;o%20das%20A&#231;&#245;es%20-%20ARPLA\1-%20RELAT&#211;RIOS%20ARPLA\Relat&#243;rio%20Trimestral%20DATASUS\SIH\Resultados\2023\4&#186;%20Trimestre\4&#186;%20Resultados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Pasta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hPercent val="64"/>
      <c:rotY val="20"/>
      <c:depthPercent val="100"/>
      <c:rAngAx val="1"/>
    </c:view3D>
    <c:floor>
      <c:thickness val="0"/>
      <c:spPr>
        <a:gradFill rotWithShape="0">
          <a:gsLst>
            <a:gs pos="0">
              <a:srgbClr val="969696"/>
            </a:gs>
            <a:gs pos="50000">
              <a:srgbClr val="EFEFEF">
                <a:gamma/>
                <a:tint val="15686"/>
                <a:invGamma/>
              </a:srgbClr>
            </a:gs>
            <a:gs pos="100000">
              <a:srgbClr val="969696"/>
            </a:gs>
          </a:gsLst>
          <a:lin ang="2700000" scaled="1"/>
        </a:gradFill>
        <a:ln w="3175">
          <a:solidFill>
            <a:srgbClr val="969696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5545651133230986E-2"/>
          <c:y val="3.2990376202974632E-2"/>
          <c:w val="0.94346143966046803"/>
          <c:h val="0.746295076751769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INTO!$A$20</c:f>
              <c:strCache>
                <c:ptCount val="1"/>
                <c:pt idx="0">
                  <c:v>País</c:v>
                </c:pt>
              </c:strCache>
            </c:strRef>
          </c:tx>
          <c:spPr>
            <a:solidFill>
              <a:srgbClr val="003300"/>
            </a:solidFill>
            <a:ln w="12700">
              <a:solidFill>
                <a:srgbClr val="C0C0C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1.0507846093706372E-2"/>
                  <c:y val="-2.70968058504604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454-A249-A4BE-A84D53A9E8C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0904674149773828E-3"/>
                  <c:y val="-1.33720441180593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454-A249-A4BE-A84D53A9E8C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5101915452057853E-3"/>
                  <c:y val="-1.6473218951291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454-A249-A4BE-A84D53A9E8C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3811917127380357E-3"/>
                  <c:y val="-1.76253660998543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454-A249-A4BE-A84D53A9E8C8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333333"/>
                    </a:solidFill>
                    <a:latin typeface="+mn-lt"/>
                    <a:ea typeface="Arial"/>
                    <a:cs typeface="Arial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INTO!$B$19:$E$19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INTO!$B$20:$E$20</c:f>
              <c:numCache>
                <c:formatCode>0.00%</c:formatCode>
                <c:ptCount val="4"/>
                <c:pt idx="0">
                  <c:v>4.9150160599571738E-2</c:v>
                </c:pt>
                <c:pt idx="1">
                  <c:v>5.7397833174169327E-2</c:v>
                </c:pt>
                <c:pt idx="2">
                  <c:v>4.4034683349796946E-2</c:v>
                </c:pt>
                <c:pt idx="3">
                  <c:v>3.9006618726991814E-2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454-A249-A4BE-A84D53A9E8C8}"/>
            </c:ext>
          </c:extLst>
        </c:ser>
        <c:ser>
          <c:idx val="1"/>
          <c:order val="1"/>
          <c:tx>
            <c:strRef>
              <c:f>INTO!$A$21</c:f>
              <c:strCache>
                <c:ptCount val="1"/>
                <c:pt idx="0">
                  <c:v>Estado </c:v>
                </c:pt>
              </c:strCache>
            </c:strRef>
          </c:tx>
          <c:spPr>
            <a:gradFill>
              <a:gsLst>
                <a:gs pos="0">
                  <a:srgbClr val="DDEBCF"/>
                </a:gs>
                <a:gs pos="50000">
                  <a:srgbClr val="9CB86E"/>
                </a:gs>
                <a:gs pos="100000">
                  <a:srgbClr val="156B13"/>
                </a:gs>
              </a:gsLst>
              <a:lin ang="5400000" scaled="0"/>
            </a:gradFill>
            <a:ln w="12700">
              <a:solidFill>
                <a:srgbClr val="C0C0C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2.5182330932037752E-2"/>
                  <c:y val="-2.3808279655681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454-A249-A4BE-A84D53A9E8C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0826939185793265E-2"/>
                  <c:y val="-2.49655248004771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C454-A249-A4BE-A84D53A9E8C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89858714469202E-2"/>
                  <c:y val="-2.3240490325277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454-A249-A4BE-A84D53A9E8C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5832802814541801E-2"/>
                  <c:y val="-2.77168496422481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C454-A249-A4BE-A84D53A9E8C8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333333"/>
                    </a:solidFill>
                    <a:latin typeface="+mn-lt"/>
                    <a:ea typeface="Arial"/>
                    <a:cs typeface="Arial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INTO!$B$19:$E$19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INTO!$B$21:$E$21</c:f>
              <c:numCache>
                <c:formatCode>0.00%</c:formatCode>
                <c:ptCount val="4"/>
                <c:pt idx="0">
                  <c:v>0.48771580345285526</c:v>
                </c:pt>
                <c:pt idx="1">
                  <c:v>0.48864592094196801</c:v>
                </c:pt>
                <c:pt idx="2">
                  <c:v>0.41922675026123302</c:v>
                </c:pt>
                <c:pt idx="3">
                  <c:v>0.39304247549490678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C454-A249-A4BE-A84D53A9E8C8}"/>
            </c:ext>
          </c:extLst>
        </c:ser>
        <c:ser>
          <c:idx val="2"/>
          <c:order val="2"/>
          <c:tx>
            <c:strRef>
              <c:f>INTO!$A$22</c:f>
              <c:strCache>
                <c:ptCount val="1"/>
                <c:pt idx="0">
                  <c:v>Municipio</c:v>
                </c:pt>
              </c:strCache>
            </c:strRef>
          </c:tx>
          <c:spPr>
            <a:solidFill>
              <a:srgbClr val="339966"/>
            </a:solidFill>
            <a:ln w="12700">
              <a:solidFill>
                <a:srgbClr val="C0C0C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1768154715194655E-2"/>
                  <c:y val="-3.13433548079219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C454-A249-A4BE-A84D53A9E8C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847482901675385E-2"/>
                  <c:y val="-1.86494869959437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C454-A249-A4BE-A84D53A9E8C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8431496062992127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C454-A249-A4BE-A84D53A9E8C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889037186744537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C454-A249-A4BE-A84D53A9E8C8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333333"/>
                    </a:solidFill>
                    <a:latin typeface="+mn-lt"/>
                    <a:ea typeface="Arial"/>
                    <a:cs typeface="Arial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INTO!$B$19:$E$19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INTO!$B$22:$E$22</c:f>
              <c:numCache>
                <c:formatCode>0.00%</c:formatCode>
                <c:ptCount val="4"/>
                <c:pt idx="0">
                  <c:v>0.63703382480485693</c:v>
                </c:pt>
                <c:pt idx="1">
                  <c:v>0.65897920604914939</c:v>
                </c:pt>
                <c:pt idx="2">
                  <c:v>0.61685116851168509</c:v>
                </c:pt>
                <c:pt idx="3">
                  <c:v>0.58696900114810557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C454-A249-A4BE-A84D53A9E8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08371160"/>
        <c:axId val="308371544"/>
        <c:axId val="0"/>
      </c:bar3DChart>
      <c:catAx>
        <c:axId val="308371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1" i="0" u="none" strike="noStrike" baseline="0">
                <a:solidFill>
                  <a:srgbClr val="333399"/>
                </a:solidFill>
                <a:latin typeface="+mn-lt"/>
                <a:ea typeface="Arial"/>
                <a:cs typeface="Arial"/>
              </a:defRPr>
            </a:pPr>
            <a:endParaRPr lang="pt-BR"/>
          </a:p>
        </c:txPr>
        <c:crossAx val="3083715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08371544"/>
        <c:scaling>
          <c:orientation val="minMax"/>
        </c:scaling>
        <c:delete val="1"/>
        <c:axPos val="l"/>
        <c:numFmt formatCode="0%" sourceLinked="0"/>
        <c:majorTickMark val="out"/>
        <c:minorTickMark val="none"/>
        <c:tickLblPos val="nextTo"/>
        <c:crossAx val="30837116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solidFill>
          <a:srgbClr val="FFFFFF"/>
        </a:solidFill>
        <a:ln w="25400">
          <a:noFill/>
        </a:ln>
      </c:spPr>
      <c:txPr>
        <a:bodyPr/>
        <a:lstStyle/>
        <a:p>
          <a:pPr>
            <a:defRPr sz="1400" b="1" i="0" u="none" strike="noStrike" baseline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</a:defRPr>
          </a:pPr>
          <a:endParaRPr lang="pt-BR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t-BR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Planilha1!$B$24:$B$25</c:f>
              <c:strCache>
                <c:ptCount val="2"/>
                <c:pt idx="0">
                  <c:v>Bibliográfica</c:v>
                </c:pt>
                <c:pt idx="1">
                  <c:v>Técnica</c:v>
                </c:pt>
              </c:strCache>
            </c:strRef>
          </c:cat>
          <c:val>
            <c:numRef>
              <c:f>Planilha1!$C$24:$C$25</c:f>
              <c:numCache>
                <c:formatCode>General</c:formatCode>
                <c:ptCount val="2"/>
                <c:pt idx="0">
                  <c:v>42</c:v>
                </c:pt>
                <c:pt idx="1">
                  <c:v>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6CC-4B7E-80E4-D9FA763E66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9974360"/>
        <c:axId val="308319376"/>
      </c:barChart>
      <c:catAx>
        <c:axId val="309974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08319376"/>
        <c:crosses val="autoZero"/>
        <c:auto val="1"/>
        <c:lblAlgn val="ctr"/>
        <c:lblOffset val="100"/>
        <c:noMultiLvlLbl val="0"/>
      </c:catAx>
      <c:valAx>
        <c:axId val="308319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09974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0.75478</cdr:x>
      <cdr:y>0.87621</cdr:y>
    </cdr:from>
    <cdr:to>
      <cdr:x>0.79023</cdr:x>
      <cdr:y>0.91915</cdr:y>
    </cdr:to>
    <cdr:sp macro="" textlink="">
      <cdr:nvSpPr>
        <cdr:cNvPr id="2" name="Retângulo 1"/>
        <cdr:cNvSpPr/>
      </cdr:nvSpPr>
      <cdr:spPr>
        <a:xfrm xmlns:a="http://schemas.openxmlformats.org/drawingml/2006/main">
          <a:off x="6901708" y="4957465"/>
          <a:ext cx="324154" cy="242966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t-BR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xmlns="" id="{5ADBB6AC-F35E-DFCB-4204-ECD09CB1CC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1A4D1B5F-97DF-7454-3615-E50E2DC18A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8C308374-7307-2141-B5FD-22BFF9A74994}" type="datetimeFigureOut">
              <a:rPr lang="pt-BR"/>
              <a:pPr>
                <a:defRPr/>
              </a:pPr>
              <a:t>13/06/2024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47B2B2C6-482A-D62C-6BD3-0AECD0A2A6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2A8263DB-74D8-B5B2-B44A-CD0CCF68A0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8167A96-114F-5B42-B76E-7255DDA3B91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xmlns="" id="{DE1ED710-44C9-ACD9-9B94-65D4B030D2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062B7A14-583D-730D-D7FC-F978FD0B223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2A454BB-79AD-5242-ABCE-0809C68E46EB}" type="datetimeFigureOut">
              <a:rPr lang="pt-BR"/>
              <a:pPr>
                <a:defRPr/>
              </a:pPr>
              <a:t>13/06/2024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xmlns="" id="{52ADBCFA-EADB-E11E-C23E-5B85E862A5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xmlns="" id="{C7465684-9F8F-8A32-4CBF-BCA66038C3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A5ACC9D2-5F40-36DF-F622-D87AEADB029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D14FCB5E-B961-A941-99A5-B8F2318C68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94C7A2A-D16B-AA49-BDFB-BB30648BEF0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025469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2925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7438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195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6463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Espaço Reservado para Imagem de Slide 1">
            <a:extLst>
              <a:ext uri="{FF2B5EF4-FFF2-40B4-BE49-F238E27FC236}">
                <a16:creationId xmlns:a16="http://schemas.microsoft.com/office/drawing/2014/main" xmlns="" id="{0A13FDC2-27E1-FBBB-BF44-2AA9DCD292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2" name="Espaço Reservado para Anotações 2">
            <a:extLst>
              <a:ext uri="{FF2B5EF4-FFF2-40B4-BE49-F238E27FC236}">
                <a16:creationId xmlns:a16="http://schemas.microsoft.com/office/drawing/2014/main" xmlns="" id="{1A20CCE7-F2EE-A504-5D98-85D02B0F31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 dirty="0"/>
          </a:p>
        </p:txBody>
      </p:sp>
      <p:sp>
        <p:nvSpPr>
          <p:cNvPr id="5123" name="Espaço Reservado para Número de Slide 3">
            <a:extLst>
              <a:ext uri="{FF2B5EF4-FFF2-40B4-BE49-F238E27FC236}">
                <a16:creationId xmlns:a16="http://schemas.microsoft.com/office/drawing/2014/main" xmlns="" id="{F801B246-702E-7CDC-F977-B0D521FE72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794E3C7-DB23-3F4B-84C2-3190EA5DE731}" type="slidenum">
              <a:rPr lang="pt-BR" altLang="pt-BR" smtClean="0"/>
              <a:pPr/>
              <a:t>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810332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/>
              <a:t>Apresentador: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766C35-756E-4026-B0D9-19DA56C61D5B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5963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xmlns="" id="{53084728-7154-A349-0519-15A192E05A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075" y="744538"/>
            <a:ext cx="6613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Rectangle 3">
            <a:extLst>
              <a:ext uri="{FF2B5EF4-FFF2-40B4-BE49-F238E27FC236}">
                <a16:creationId xmlns:a16="http://schemas.microsoft.com/office/drawing/2014/main" xmlns="" id="{63854A37-03C2-6E29-836E-A12BCD8275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746218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4C7A2A-D16B-AA49-BDFB-BB30648BEF0F}" type="slidenum">
              <a:rPr lang="pt-BR" altLang="pt-BR" smtClean="0"/>
              <a:pPr>
                <a:defRPr/>
              </a:pPr>
              <a:t>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34122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4C7A2A-D16B-AA49-BDFB-BB30648BEF0F}" type="slidenum">
              <a:rPr lang="pt-BR" altLang="pt-BR" smtClean="0"/>
              <a:pPr>
                <a:defRPr/>
              </a:pPr>
              <a:t>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96510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4C7A2A-D16B-AA49-BDFB-BB30648BEF0F}" type="slidenum">
              <a:rPr lang="pt-BR" altLang="pt-BR" smtClean="0"/>
              <a:pPr>
                <a:defRPr/>
              </a:pPr>
              <a:t>14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80009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4C7A2A-D16B-AA49-BDFB-BB30648BEF0F}" type="slidenum">
              <a:rPr lang="pt-BR" altLang="pt-BR" smtClean="0"/>
              <a:pPr>
                <a:defRPr/>
              </a:pPr>
              <a:t>16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24466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4C7A2A-D16B-AA49-BDFB-BB30648BEF0F}" type="slidenum">
              <a:rPr lang="pt-BR" altLang="pt-BR" smtClean="0"/>
              <a:pPr>
                <a:defRPr/>
              </a:pPr>
              <a:t>17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19837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4C7A2A-D16B-AA49-BDFB-BB30648BEF0F}" type="slidenum">
              <a:rPr lang="pt-BR" altLang="pt-BR" smtClean="0"/>
              <a:pPr>
                <a:defRPr/>
              </a:pPr>
              <a:t>22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47378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4C7A2A-D16B-AA49-BDFB-BB30648BEF0F}" type="slidenum">
              <a:rPr lang="pt-BR" altLang="pt-BR" smtClean="0"/>
              <a:pPr>
                <a:defRPr/>
              </a:pPr>
              <a:t>26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95369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4C7A2A-D16B-AA49-BDFB-BB30648BEF0F}" type="slidenum">
              <a:rPr lang="pt-BR" altLang="pt-BR" smtClean="0"/>
              <a:pPr>
                <a:defRPr/>
              </a:pPr>
              <a:t>30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192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281" y="2130919"/>
            <a:ext cx="10361851" cy="1470365"/>
          </a:xfrm>
          <a:prstGeom prst="rect">
            <a:avLst/>
          </a:prstGeom>
        </p:spPr>
        <p:txBody>
          <a:bodyPr lIns="108850" tIns="54425" rIns="108850" bIns="54425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  <a:prstGeom prst="rect">
            <a:avLst/>
          </a:prstGeom>
        </p:spPr>
        <p:txBody>
          <a:bodyPr lIns="108850" tIns="54425" rIns="108850" bIns="54425"/>
          <a:lstStyle>
            <a:lvl1pPr marL="0" indent="0" algn="ctr">
              <a:buNone/>
              <a:defRPr/>
            </a:lvl1pPr>
            <a:lvl2pPr marL="544251" indent="0" algn="ctr">
              <a:buNone/>
              <a:defRPr/>
            </a:lvl2pPr>
            <a:lvl3pPr marL="1088502" indent="0" algn="ctr">
              <a:buNone/>
              <a:defRPr/>
            </a:lvl3pPr>
            <a:lvl4pPr marL="1632753" indent="0" algn="ctr">
              <a:buNone/>
              <a:defRPr/>
            </a:lvl4pPr>
            <a:lvl5pPr marL="2177004" indent="0" algn="ctr">
              <a:buNone/>
              <a:defRPr/>
            </a:lvl5pPr>
            <a:lvl6pPr marL="2721254" indent="0" algn="ctr">
              <a:buNone/>
              <a:defRPr/>
            </a:lvl6pPr>
            <a:lvl7pPr marL="3265505" indent="0" algn="ctr">
              <a:buNone/>
              <a:defRPr/>
            </a:lvl7pPr>
            <a:lvl8pPr marL="3809756" indent="0" algn="ctr">
              <a:buNone/>
              <a:defRPr/>
            </a:lvl8pPr>
            <a:lvl9pPr marL="4354007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707038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lIns="108850" tIns="54425" rIns="108850" bIns="54425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521" y="1600571"/>
            <a:ext cx="10971372" cy="4527011"/>
          </a:xfrm>
          <a:prstGeom prst="rect">
            <a:avLst/>
          </a:prstGeom>
        </p:spPr>
        <p:txBody>
          <a:bodyPr vert="eaVert" lIns="108850" tIns="54425" rIns="108850" bIns="54425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009662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8049" y="274702"/>
            <a:ext cx="2742843" cy="5852880"/>
          </a:xfrm>
          <a:prstGeom prst="rect">
            <a:avLst/>
          </a:prstGeom>
        </p:spPr>
        <p:txBody>
          <a:bodyPr vert="eaVert" lIns="108850" tIns="54425" rIns="108850" bIns="54425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521" y="274702"/>
            <a:ext cx="8025355" cy="5852880"/>
          </a:xfrm>
          <a:prstGeom prst="rect">
            <a:avLst/>
          </a:prstGeom>
        </p:spPr>
        <p:txBody>
          <a:bodyPr vert="eaVert" lIns="108850" tIns="54425" rIns="108850" bIns="54425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771025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320" y="58627"/>
            <a:ext cx="11903773" cy="634229"/>
          </a:xfrm>
          <a:prstGeom prst="rect">
            <a:avLst/>
          </a:prstGeom>
        </p:spPr>
        <p:txBody>
          <a:bodyPr lIns="108850" tIns="54425" rIns="108850" bIns="54425"/>
          <a:lstStyle>
            <a:lvl1pPr>
              <a:defRPr sz="4800">
                <a:solidFill>
                  <a:srgbClr val="004F8A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43320" y="836906"/>
            <a:ext cx="11903773" cy="4969703"/>
          </a:xfrm>
          <a:prstGeom prst="rect">
            <a:avLst/>
          </a:prstGeom>
        </p:spPr>
        <p:txBody>
          <a:bodyPr lIns="108850" tIns="54425" rIns="108850" bIns="54425"/>
          <a:lstStyle>
            <a:lvl1pPr marL="0" indent="0">
              <a:buNone/>
              <a:defRPr sz="2900">
                <a:solidFill>
                  <a:srgbClr val="004F8A"/>
                </a:solidFill>
              </a:defRPr>
            </a:lvl1pPr>
          </a:lstStyle>
          <a:p>
            <a:pPr lvl="0"/>
            <a:r>
              <a:rPr lang="pt-BR" dirty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88768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959" y="4407921"/>
            <a:ext cx="10361851" cy="1362390"/>
          </a:xfrm>
          <a:prstGeom prst="rect">
            <a:avLst/>
          </a:prstGeom>
        </p:spPr>
        <p:txBody>
          <a:bodyPr lIns="108850" tIns="54425" rIns="108850" bIns="54425" anchor="t"/>
          <a:lstStyle>
            <a:lvl1pPr algn="l">
              <a:defRPr sz="48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2959" y="2907387"/>
            <a:ext cx="10361851" cy="1500534"/>
          </a:xfrm>
          <a:prstGeom prst="rect">
            <a:avLst/>
          </a:prstGeom>
        </p:spPr>
        <p:txBody>
          <a:bodyPr lIns="108850" tIns="54425" rIns="108850" bIns="54425" anchor="b"/>
          <a:lstStyle>
            <a:lvl1pPr marL="0" indent="0">
              <a:buNone/>
              <a:defRPr sz="2400"/>
            </a:lvl1pPr>
            <a:lvl2pPr marL="544251" indent="0">
              <a:buNone/>
              <a:defRPr sz="2100"/>
            </a:lvl2pPr>
            <a:lvl3pPr marL="1088502" indent="0">
              <a:buNone/>
              <a:defRPr sz="1900"/>
            </a:lvl3pPr>
            <a:lvl4pPr marL="1632753" indent="0">
              <a:buNone/>
              <a:defRPr sz="1700"/>
            </a:lvl4pPr>
            <a:lvl5pPr marL="2177004" indent="0">
              <a:buNone/>
              <a:defRPr sz="1700"/>
            </a:lvl5pPr>
            <a:lvl6pPr marL="2721254" indent="0">
              <a:buNone/>
              <a:defRPr sz="1700"/>
            </a:lvl6pPr>
            <a:lvl7pPr marL="3265505" indent="0">
              <a:buNone/>
              <a:defRPr sz="1700"/>
            </a:lvl7pPr>
            <a:lvl8pPr marL="3809756" indent="0">
              <a:buNone/>
              <a:defRPr sz="1700"/>
            </a:lvl8pPr>
            <a:lvl9pPr marL="4354007" indent="0">
              <a:buNone/>
              <a:defRPr sz="17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898257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lIns="108850" tIns="54425" rIns="108850" bIns="54425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521" y="1600571"/>
            <a:ext cx="5384099" cy="4527011"/>
          </a:xfrm>
          <a:prstGeom prst="rect">
            <a:avLst/>
          </a:prstGeom>
        </p:spPr>
        <p:txBody>
          <a:bodyPr lIns="108850" tIns="54425" rIns="108850" bIns="54425"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6793" y="1600571"/>
            <a:ext cx="5384099" cy="4527011"/>
          </a:xfrm>
          <a:prstGeom prst="rect">
            <a:avLst/>
          </a:prstGeom>
        </p:spPr>
        <p:txBody>
          <a:bodyPr lIns="108850" tIns="54425" rIns="108850" bIns="54425"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035942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lIns="108850" tIns="54425" rIns="108850" bIns="54425"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  <a:prstGeom prst="rect">
            <a:avLst/>
          </a:prstGeom>
        </p:spPr>
        <p:txBody>
          <a:bodyPr lIns="108850" tIns="54425" rIns="108850" bIns="54425"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  <a:prstGeom prst="rect">
            <a:avLst/>
          </a:prstGeom>
        </p:spPr>
        <p:txBody>
          <a:bodyPr lIns="108850" tIns="54425" rIns="108850" bIns="54425"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  <a:prstGeom prst="rect">
            <a:avLst/>
          </a:prstGeom>
        </p:spPr>
        <p:txBody>
          <a:bodyPr lIns="108850" tIns="54425" rIns="108850" bIns="54425"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2561" y="2175379"/>
            <a:ext cx="5388332" cy="3952203"/>
          </a:xfrm>
          <a:prstGeom prst="rect">
            <a:avLst/>
          </a:prstGeom>
        </p:spPr>
        <p:txBody>
          <a:bodyPr lIns="108850" tIns="54425" rIns="108850" bIns="54425"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945663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lIns="108850" tIns="54425" rIns="108850" bIns="54425"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689373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477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  <a:prstGeom prst="rect">
            <a:avLst/>
          </a:prstGeom>
        </p:spPr>
        <p:txBody>
          <a:bodyPr lIns="108850" tIns="54425" rIns="108850" bIns="54425" anchor="b"/>
          <a:lstStyle>
            <a:lvl1pPr algn="l">
              <a:defRPr sz="24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8"/>
          </a:xfrm>
          <a:prstGeom prst="rect">
            <a:avLst/>
          </a:prstGeom>
        </p:spPr>
        <p:txBody>
          <a:bodyPr lIns="108850" tIns="54425" rIns="108850" bIns="54425"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521" y="1435433"/>
            <a:ext cx="4010562" cy="4692149"/>
          </a:xfrm>
          <a:prstGeom prst="rect">
            <a:avLst/>
          </a:prstGeom>
        </p:spPr>
        <p:txBody>
          <a:bodyPr lIns="108850" tIns="54425" rIns="108850" bIns="54425"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448709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  <a:prstGeom prst="rect">
            <a:avLst/>
          </a:prstGeom>
        </p:spPr>
        <p:txBody>
          <a:bodyPr lIns="108850" tIns="54425" rIns="108850" bIns="54425" anchor="b"/>
          <a:lstStyle>
            <a:lvl1pPr algn="l">
              <a:defRPr sz="24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  <a:prstGeom prst="rect">
            <a:avLst/>
          </a:prstGeom>
        </p:spPr>
        <p:txBody>
          <a:bodyPr lIns="108850" tIns="54425" rIns="108850" bIns="54425"/>
          <a:lstStyle>
            <a:lvl1pPr marL="0" indent="0">
              <a:buNone/>
              <a:defRPr sz="3800"/>
            </a:lvl1pPr>
            <a:lvl2pPr marL="544251" indent="0">
              <a:buNone/>
              <a:defRPr sz="3300"/>
            </a:lvl2pPr>
            <a:lvl3pPr marL="1088502" indent="0">
              <a:buNone/>
              <a:defRPr sz="2900"/>
            </a:lvl3pPr>
            <a:lvl4pPr marL="1632753" indent="0">
              <a:buNone/>
              <a:defRPr sz="2400"/>
            </a:lvl4pPr>
            <a:lvl5pPr marL="2177004" indent="0">
              <a:buNone/>
              <a:defRPr sz="2400"/>
            </a:lvl5pPr>
            <a:lvl6pPr marL="2721254" indent="0">
              <a:buNone/>
              <a:defRPr sz="2400"/>
            </a:lvl6pPr>
            <a:lvl7pPr marL="3265505" indent="0">
              <a:buNone/>
              <a:defRPr sz="2400"/>
            </a:lvl7pPr>
            <a:lvl8pPr marL="3809756" indent="0">
              <a:buNone/>
              <a:defRPr sz="2400"/>
            </a:lvl8pPr>
            <a:lvl9pPr marL="4354007" indent="0">
              <a:buNone/>
              <a:defRPr sz="24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  <a:prstGeom prst="rect">
            <a:avLst/>
          </a:prstGeom>
        </p:spPr>
        <p:txBody>
          <a:bodyPr lIns="108850" tIns="54425" rIns="108850" bIns="54425"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66212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CaixaDeTexto 1">
            <a:extLst>
              <a:ext uri="{FF2B5EF4-FFF2-40B4-BE49-F238E27FC236}">
                <a16:creationId xmlns:a16="http://schemas.microsoft.com/office/drawing/2014/main" xmlns="" id="{CAD3ABB4-0FA9-BF63-E4D8-026131BB0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0" y="6556375"/>
            <a:ext cx="4416425" cy="263525"/>
          </a:xfrm>
          <a:prstGeom prst="rect">
            <a:avLst/>
          </a:prstGeom>
          <a:noFill/>
          <a:ln>
            <a:noFill/>
          </a:ln>
        </p:spPr>
        <p:txBody>
          <a:bodyPr lIns="108850" tIns="54425" rIns="108850" bIns="5442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pt-BR" sz="1000" dirty="0">
                <a:solidFill>
                  <a:srgbClr val="004F8A"/>
                </a:solidFill>
              </a:rPr>
              <a:t>APRESENTAÇÃO INSTITUCIONAL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A497ECC5-DCC3-7231-85D8-F046A58974F5}"/>
              </a:ext>
            </a:extLst>
          </p:cNvPr>
          <p:cNvSpPr/>
          <p:nvPr/>
        </p:nvSpPr>
        <p:spPr>
          <a:xfrm>
            <a:off x="-49213" y="6526213"/>
            <a:ext cx="342901" cy="215900"/>
          </a:xfrm>
          <a:prstGeom prst="rect">
            <a:avLst/>
          </a:prstGeom>
          <a:solidFill>
            <a:srgbClr val="F3DB8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hangingPunct="1">
              <a:defRPr/>
            </a:pPr>
            <a:endParaRPr lang="pt-BR" baseline="-2500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3EF8FCA5-4B64-9D39-3D03-E7A7471F0CA5}"/>
              </a:ext>
            </a:extLst>
          </p:cNvPr>
          <p:cNvSpPr/>
          <p:nvPr/>
        </p:nvSpPr>
        <p:spPr>
          <a:xfrm>
            <a:off x="334963" y="6527800"/>
            <a:ext cx="171450" cy="215900"/>
          </a:xfrm>
          <a:prstGeom prst="rect">
            <a:avLst/>
          </a:prstGeom>
          <a:solidFill>
            <a:srgbClr val="C8DEC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hangingPunct="1">
              <a:defRPr/>
            </a:pPr>
            <a:endParaRPr lang="pt-BR" baseline="-2500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000F3543-D00E-6AF5-5B11-B08970270BA0}"/>
              </a:ext>
            </a:extLst>
          </p:cNvPr>
          <p:cNvSpPr/>
          <p:nvPr/>
        </p:nvSpPr>
        <p:spPr>
          <a:xfrm>
            <a:off x="-49213" y="6815138"/>
            <a:ext cx="12384088" cy="144462"/>
          </a:xfrm>
          <a:prstGeom prst="rect">
            <a:avLst/>
          </a:prstGeom>
          <a:solidFill>
            <a:srgbClr val="C8DE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hangingPunct="1">
              <a:defRPr/>
            </a:pPr>
            <a:endParaRPr lang="pt-BR"/>
          </a:p>
        </p:txBody>
      </p:sp>
      <p:grpSp>
        <p:nvGrpSpPr>
          <p:cNvPr id="2" name="Grupo 19">
            <a:extLst>
              <a:ext uri="{FF2B5EF4-FFF2-40B4-BE49-F238E27FC236}">
                <a16:creationId xmlns:a16="http://schemas.microsoft.com/office/drawing/2014/main" xmlns="" id="{BE2C3162-5962-E2F7-0EA5-64C879341D9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928919" y="6064802"/>
            <a:ext cx="3240360" cy="623335"/>
            <a:chOff x="2406860" y="5923583"/>
            <a:chExt cx="7378279" cy="1419329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xmlns="" id="{22FA0B99-E817-9CBA-24EB-DB38CA00B6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6"/>
              <a:ext cx="7378279" cy="14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tângulo de cantos arredondados 21">
              <a:extLst>
                <a:ext uri="{FF2B5EF4-FFF2-40B4-BE49-F238E27FC236}">
                  <a16:creationId xmlns:a16="http://schemas.microsoft.com/office/drawing/2014/main" xmlns="" id="{403B71BD-C784-E630-35D7-640DCC43FDE7}"/>
                </a:ext>
              </a:extLst>
            </p:cNvPr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5pPr>
      <a:lvl6pPr marL="544251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6pPr>
      <a:lvl7pPr marL="1088502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7pPr>
      <a:lvl8pPr marL="1632753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8pPr>
      <a:lvl9pPr marL="2177004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9pPr>
    </p:titleStyle>
    <p:bodyStyle>
      <a:lvl1pPr marL="407988" indent="-407988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  <a:ea typeface="+mn-ea"/>
          <a:cs typeface="+mn-cs"/>
        </a:defRPr>
      </a:lvl1pPr>
      <a:lvl2pPr marL="884238" indent="-339725" algn="l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60488" indent="-271463" algn="l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</a:defRPr>
      </a:lvl3pPr>
      <a:lvl4pPr marL="1903413" indent="-271463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4pPr>
      <a:lvl5pPr marL="2447925" indent="-271463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5pPr>
      <a:lvl6pPr marL="2993380" indent="-27212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3537631" indent="-27212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4081882" indent="-27212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4626132" indent="-272125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jpeg"/><Relationship Id="rId17" Type="http://schemas.openxmlformats.org/officeDocument/2006/relationships/image" Target="../media/image1.png"/><Relationship Id="rId2" Type="http://schemas.openxmlformats.org/officeDocument/2006/relationships/image" Target="../media/image44.png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jpe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jpeg"/><Relationship Id="rId1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60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BB6CCA92-7F41-C5C2-FC39-CFC9ABD1A6ED}"/>
              </a:ext>
            </a:extLst>
          </p:cNvPr>
          <p:cNvSpPr/>
          <p:nvPr/>
        </p:nvSpPr>
        <p:spPr>
          <a:xfrm>
            <a:off x="-912813" y="-27130"/>
            <a:ext cx="14208126" cy="74898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850" tIns="54425" rIns="108850" bIns="54425" anchor="ctr"/>
          <a:lstStyle/>
          <a:p>
            <a:pPr algn="ctr" eaLnBrk="1" hangingPunct="1"/>
            <a:r>
              <a:rPr lang="pt-BR" altLang="pt-BR" sz="1800" dirty="0">
                <a:latin typeface="Garamond" panose="02020404030301010803" pitchFamily="18" charset="0"/>
              </a:rPr>
              <a:t>Papel e performance do INTO dentro da rede de atendimento de ortopedia e traumatologia do SUS</a:t>
            </a:r>
          </a:p>
        </p:txBody>
      </p:sp>
      <p:pic>
        <p:nvPicPr>
          <p:cNvPr id="4098" name="Picture 2" descr="P:\2015\Áreas\DIREG\Apresentação Suporte\Imagens\into-fachada.png">
            <a:extLst>
              <a:ext uri="{FF2B5EF4-FFF2-40B4-BE49-F238E27FC236}">
                <a16:creationId xmlns:a16="http://schemas.microsoft.com/office/drawing/2014/main" xmlns="" id="{1EA1159E-83A8-C603-9007-C99254449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483840"/>
            <a:ext cx="7931150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FC53D40D-E961-A57C-ADC8-0A52D7D74643}"/>
              </a:ext>
            </a:extLst>
          </p:cNvPr>
          <p:cNvSpPr/>
          <p:nvPr/>
        </p:nvSpPr>
        <p:spPr>
          <a:xfrm flipV="1">
            <a:off x="-912813" y="5446787"/>
            <a:ext cx="14208126" cy="46038"/>
          </a:xfrm>
          <a:prstGeom prst="rect">
            <a:avLst/>
          </a:prstGeom>
          <a:solidFill>
            <a:srgbClr val="F7DF8D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50" tIns="54425" rIns="108850" bIns="54425" anchor="ctr"/>
          <a:lstStyle/>
          <a:p>
            <a:pPr algn="ctr" eaLnBrk="1" hangingPunct="1">
              <a:defRPr/>
            </a:pPr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2F136FFD-91B1-CDDB-331B-DA0C11F62FB2}"/>
              </a:ext>
            </a:extLst>
          </p:cNvPr>
          <p:cNvSpPr/>
          <p:nvPr/>
        </p:nvSpPr>
        <p:spPr>
          <a:xfrm flipV="1">
            <a:off x="-912813" y="5492825"/>
            <a:ext cx="14208126" cy="46037"/>
          </a:xfrm>
          <a:prstGeom prst="rect">
            <a:avLst/>
          </a:prstGeom>
          <a:solidFill>
            <a:srgbClr val="D2E4CE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08850" tIns="54425" rIns="108850" bIns="54425" anchor="ctr"/>
          <a:lstStyle/>
          <a:p>
            <a:pPr algn="ctr" eaLnBrk="1" hangingPunct="1">
              <a:defRPr/>
            </a:pPr>
            <a:endParaRPr lang="pt-BR"/>
          </a:p>
        </p:txBody>
      </p:sp>
      <p:pic>
        <p:nvPicPr>
          <p:cNvPr id="4101" name="Picture 4" descr="C:\Users\jalves\Desktop\logo-into.png">
            <a:extLst>
              <a:ext uri="{FF2B5EF4-FFF2-40B4-BE49-F238E27FC236}">
                <a16:creationId xmlns:a16="http://schemas.microsoft.com/office/drawing/2014/main" xmlns="" id="{A9B1BC6B-3FAC-9285-29EA-0ECBA23D2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542" y="643047"/>
            <a:ext cx="2952005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o 9"/>
          <p:cNvGrpSpPr>
            <a:grpSpLocks noChangeAspect="1"/>
          </p:cNvGrpSpPr>
          <p:nvPr/>
        </p:nvGrpSpPr>
        <p:grpSpPr>
          <a:xfrm>
            <a:off x="4482668" y="5715795"/>
            <a:ext cx="3238708" cy="623017"/>
            <a:chOff x="2406860" y="5923583"/>
            <a:chExt cx="7378279" cy="141932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7"/>
              <a:ext cx="7378279" cy="14176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tângulo de cantos arredondados 2"/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CaixaDeTexto 9">
            <a:extLst>
              <a:ext uri="{FF2B5EF4-FFF2-40B4-BE49-F238E27FC236}">
                <a16:creationId xmlns:a16="http://schemas.microsoft.com/office/drawing/2014/main" xmlns="" id="{E17C64A7-352F-510E-D56D-B0819C472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3148373"/>
            <a:ext cx="12071350" cy="1217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850" tIns="54425" rIns="108850" bIns="5442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sz="3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"Oportunidades e convergências: a carreira de Ciência e Tecnologia promovendo benefícios à população"</a:t>
            </a:r>
            <a:endParaRPr lang="pt-BR" altLang="pt-BR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ixaDeTexto 9">
            <a:extLst>
              <a:ext uri="{FF2B5EF4-FFF2-40B4-BE49-F238E27FC236}">
                <a16:creationId xmlns:a16="http://schemas.microsoft.com/office/drawing/2014/main" xmlns="" id="{CAEEF0CB-833B-8210-C6BF-63D06CC82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390" y="4744572"/>
            <a:ext cx="3528392" cy="47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sz="24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João Matheus, MD PhD</a:t>
            </a:r>
            <a:endParaRPr lang="pt-BR" altLang="pt-BR" sz="2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OTO-2021-08-20-11-48-0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" b="10864"/>
          <a:stretch/>
        </p:blipFill>
        <p:spPr>
          <a:xfrm>
            <a:off x="982638" y="372620"/>
            <a:ext cx="9146117" cy="61143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6891417" y="3717826"/>
            <a:ext cx="3242968" cy="58490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1" b="1" i="1" dirty="0"/>
              <a:t>“Commodities”</a:t>
            </a:r>
          </a:p>
        </p:txBody>
      </p:sp>
    </p:spTree>
    <p:extLst>
      <p:ext uri="{BB962C8B-B14F-4D97-AF65-F5344CB8AC3E}">
        <p14:creationId xmlns:p14="http://schemas.microsoft.com/office/powerpoint/2010/main" val="206145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Linha do tempo&#10;&#10;Descrição gerada automaticamente">
            <a:extLst>
              <a:ext uri="{FF2B5EF4-FFF2-40B4-BE49-F238E27FC236}">
                <a16:creationId xmlns:a16="http://schemas.microsoft.com/office/drawing/2014/main" xmlns="" id="{DECDA035-A54A-9F2D-1A5E-BDE476319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870" y="311616"/>
            <a:ext cx="5760226" cy="623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62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0E156F3-FD64-49FD-ABEB-CDC61A369341}"/>
              </a:ext>
            </a:extLst>
          </p:cNvPr>
          <p:cNvSpPr txBox="1">
            <a:spLocks/>
          </p:cNvSpPr>
          <p:nvPr/>
        </p:nvSpPr>
        <p:spPr>
          <a:xfrm>
            <a:off x="1126654" y="1197546"/>
            <a:ext cx="9937104" cy="513461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pt-BR" sz="2400" b="1" dirty="0">
                <a:latin typeface="Arial"/>
                <a:cs typeface="Arial"/>
              </a:rPr>
              <a:t>Novo Marco Legal da Ciência, Tecnologia e Inovação</a:t>
            </a:r>
          </a:p>
          <a:p>
            <a:pPr>
              <a:lnSpc>
                <a:spcPct val="200000"/>
              </a:lnSpc>
            </a:pPr>
            <a:r>
              <a:rPr lang="pt-BR" sz="2000" b="1" dirty="0">
                <a:latin typeface="Arial"/>
                <a:cs typeface="Arial"/>
              </a:rPr>
              <a:t>Atividades científicas/tecnológicas para desenvolvimento econômico e social </a:t>
            </a:r>
          </a:p>
          <a:p>
            <a:pPr>
              <a:lnSpc>
                <a:spcPct val="200000"/>
              </a:lnSpc>
            </a:pPr>
            <a:r>
              <a:rPr lang="pt-BR" sz="2000" b="1" dirty="0">
                <a:latin typeface="Arial"/>
                <a:cs typeface="Arial"/>
              </a:rPr>
              <a:t>Cooperação entre setor público e privado</a:t>
            </a:r>
          </a:p>
          <a:p>
            <a:pPr>
              <a:lnSpc>
                <a:spcPct val="200000"/>
              </a:lnSpc>
            </a:pPr>
            <a:r>
              <a:rPr lang="pt-BR" sz="2000" b="1" dirty="0">
                <a:latin typeface="Arial"/>
                <a:cs typeface="Arial"/>
              </a:rPr>
              <a:t>Inovação e transferência de tecnologia</a:t>
            </a:r>
          </a:p>
          <a:p>
            <a:pPr>
              <a:lnSpc>
                <a:spcPct val="200000"/>
              </a:lnSpc>
            </a:pPr>
            <a:r>
              <a:rPr lang="pt-BR" sz="2000" b="1" dirty="0">
                <a:latin typeface="Arial"/>
                <a:cs typeface="Arial"/>
              </a:rPr>
              <a:t>Incentivo a criação de ICT</a:t>
            </a:r>
          </a:p>
          <a:p>
            <a:pPr>
              <a:lnSpc>
                <a:spcPct val="200000"/>
              </a:lnSpc>
            </a:pPr>
            <a:r>
              <a:rPr lang="pt-BR" sz="2000" b="1" dirty="0">
                <a:latin typeface="Arial"/>
                <a:cs typeface="Arial"/>
              </a:rPr>
              <a:t>Simplificação de procedimentos e controle dos resultados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pt-BR" sz="2000" b="1" dirty="0">
                <a:latin typeface="Arial"/>
                <a:cs typeface="Arial"/>
              </a:rPr>
              <a:t>  </a:t>
            </a:r>
          </a:p>
        </p:txBody>
      </p:sp>
      <p:grpSp>
        <p:nvGrpSpPr>
          <p:cNvPr id="2" name="Grupo 19">
            <a:extLst>
              <a:ext uri="{FF2B5EF4-FFF2-40B4-BE49-F238E27FC236}">
                <a16:creationId xmlns:a16="http://schemas.microsoft.com/office/drawing/2014/main" xmlns="" id="{C40C6D45-9409-BDD1-DF50-31E01E8E8BC6}"/>
              </a:ext>
            </a:extLst>
          </p:cNvPr>
          <p:cNvGrpSpPr>
            <a:grpSpLocks noChangeAspect="1"/>
          </p:cNvGrpSpPr>
          <p:nvPr/>
        </p:nvGrpSpPr>
        <p:grpSpPr>
          <a:xfrm>
            <a:off x="8255446" y="5737225"/>
            <a:ext cx="3240360" cy="623335"/>
            <a:chOff x="2406860" y="5923583"/>
            <a:chExt cx="7378279" cy="1419329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xmlns="" id="{4EC316B1-19F6-2A5B-B564-14C407972D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6"/>
              <a:ext cx="7378279" cy="14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tângulo de cantos arredondados 21">
              <a:extLst>
                <a:ext uri="{FF2B5EF4-FFF2-40B4-BE49-F238E27FC236}">
                  <a16:creationId xmlns:a16="http://schemas.microsoft.com/office/drawing/2014/main" xmlns="" id="{76EDE8CC-6C37-EF2E-A7ED-FDAE149A916A}"/>
                </a:ext>
              </a:extLst>
            </p:cNvPr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291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apa&#10;&#10;Descrição gerada automaticamente">
            <a:extLst>
              <a:ext uri="{FF2B5EF4-FFF2-40B4-BE49-F238E27FC236}">
                <a16:creationId xmlns:a16="http://schemas.microsoft.com/office/drawing/2014/main" xmlns="" id="{44C69829-BF6E-53E2-8499-386E86F070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047" y="1307243"/>
            <a:ext cx="4783719" cy="4204880"/>
          </a:xfrm>
          <a:prstGeom prst="rect">
            <a:avLst/>
          </a:prstGeom>
        </p:spPr>
      </p:pic>
      <p:grpSp>
        <p:nvGrpSpPr>
          <p:cNvPr id="5" name="Grupo 19">
            <a:extLst>
              <a:ext uri="{FF2B5EF4-FFF2-40B4-BE49-F238E27FC236}">
                <a16:creationId xmlns:a16="http://schemas.microsoft.com/office/drawing/2014/main" xmlns="" id="{ACFAA82E-A282-214A-F329-889385FDA470}"/>
              </a:ext>
            </a:extLst>
          </p:cNvPr>
          <p:cNvGrpSpPr>
            <a:grpSpLocks noChangeAspect="1"/>
          </p:cNvGrpSpPr>
          <p:nvPr/>
        </p:nvGrpSpPr>
        <p:grpSpPr>
          <a:xfrm>
            <a:off x="8615486" y="5854430"/>
            <a:ext cx="3240360" cy="623335"/>
            <a:chOff x="2406860" y="5923583"/>
            <a:chExt cx="7378279" cy="1419329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xmlns="" id="{E8F76861-FFF8-055D-0D26-47A362392B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6"/>
              <a:ext cx="7378279" cy="14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tângulo de cantos arredondados 21">
              <a:extLst>
                <a:ext uri="{FF2B5EF4-FFF2-40B4-BE49-F238E27FC236}">
                  <a16:creationId xmlns:a16="http://schemas.microsoft.com/office/drawing/2014/main" xmlns="" id="{94CD21AA-78A4-B512-A92C-443DA2A69474}"/>
                </a:ext>
              </a:extLst>
            </p:cNvPr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" name="CaixaDeTexto 9">
            <a:extLst>
              <a:ext uri="{FF2B5EF4-FFF2-40B4-BE49-F238E27FC236}">
                <a16:creationId xmlns:a16="http://schemas.microsoft.com/office/drawing/2014/main" xmlns="" id="{5F5EA726-8CCD-0C92-2504-BD0BBBFDD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74" y="576986"/>
            <a:ext cx="11449272" cy="41769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"Oportunidades e convergências: a carreira de Ciência e Tecnologia promovendo benefícios à população"</a:t>
            </a:r>
            <a:endParaRPr lang="pt-BR" altLang="pt-B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D497AEE3-E4E9-A30F-0EE7-3C3F12DFDB4B}"/>
              </a:ext>
            </a:extLst>
          </p:cNvPr>
          <p:cNvSpPr txBox="1"/>
          <p:nvPr/>
        </p:nvSpPr>
        <p:spPr>
          <a:xfrm>
            <a:off x="766614" y="1738117"/>
            <a:ext cx="5832648" cy="3327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fontAlgn="base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</a:t>
            </a:r>
            <a:r>
              <a:rPr lang="pt-BR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alorização da inovação e da pesquisa científica</a:t>
            </a:r>
          </a:p>
          <a:p>
            <a:pPr marL="285750" indent="-285750" algn="l" fontAlgn="base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Motor para o desenvolvimento socioeconômico</a:t>
            </a:r>
          </a:p>
          <a:p>
            <a:pPr marL="285750" indent="-285750" algn="l" fontAlgn="base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Expansão do conhecimento</a:t>
            </a:r>
            <a:endParaRPr lang="pt-BR" sz="2000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l" fontAlgn="base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Resolução de problemas concretos da sociedade </a:t>
            </a:r>
          </a:p>
          <a:p>
            <a:pPr marL="285750" indent="-285750" algn="l" fontAlgn="base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pt-BR" sz="2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mpulsionar o mercado com novas tecnologias</a:t>
            </a:r>
          </a:p>
          <a:p>
            <a:pPr marL="285750" indent="-285750" algn="l" fontAlgn="base">
              <a:lnSpc>
                <a:spcPct val="150000"/>
              </a:lnSpc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Brasil conta com 305 </a:t>
            </a:r>
            <a:r>
              <a:rPr lang="pt-BR" sz="20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ICTIs</a:t>
            </a:r>
            <a:r>
              <a:rPr lang="pt-BR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mapeadas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98981196-07A5-345C-51BD-3D12429AB311}"/>
              </a:ext>
            </a:extLst>
          </p:cNvPr>
          <p:cNvSpPr txBox="1"/>
          <p:nvPr/>
        </p:nvSpPr>
        <p:spPr>
          <a:xfrm>
            <a:off x="6348673" y="5464542"/>
            <a:ext cx="3240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spcBef>
                <a:spcPts val="970"/>
              </a:spcBef>
              <a:spcAft>
                <a:spcPts val="970"/>
              </a:spcAft>
            </a:pPr>
            <a:r>
              <a:rPr lang="pt-BR" sz="1800" b="1" i="1" dirty="0">
                <a:solidFill>
                  <a:srgbClr val="37373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Fonte: FORMICT/MCTIC 2024</a:t>
            </a:r>
            <a:endParaRPr lang="pt-BR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455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5E9BC22F-C789-9EC1-0F75-56AEEDAFD651}"/>
              </a:ext>
            </a:extLst>
          </p:cNvPr>
          <p:cNvGrpSpPr/>
          <p:nvPr/>
        </p:nvGrpSpPr>
        <p:grpSpPr>
          <a:xfrm>
            <a:off x="3053414" y="3274190"/>
            <a:ext cx="2200380" cy="2200380"/>
            <a:chOff x="1090529" y="1760304"/>
            <a:chExt cx="2200380" cy="2200380"/>
          </a:xfrm>
        </p:grpSpPr>
        <p:sp>
          <p:nvSpPr>
            <p:cNvPr id="5" name="Forma 4">
              <a:extLst>
                <a:ext uri="{FF2B5EF4-FFF2-40B4-BE49-F238E27FC236}">
                  <a16:creationId xmlns:a16="http://schemas.microsoft.com/office/drawing/2014/main" xmlns="" id="{DF46F54F-9009-A1A3-58D2-2E76A3A49087}"/>
                </a:ext>
              </a:extLst>
            </p:cNvPr>
            <p:cNvSpPr/>
            <p:nvPr/>
          </p:nvSpPr>
          <p:spPr>
            <a:xfrm>
              <a:off x="1090529" y="1760304"/>
              <a:ext cx="2200380" cy="2200380"/>
            </a:xfrm>
            <a:prstGeom prst="gear6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6" name="Forma 4">
              <a:extLst>
                <a:ext uri="{FF2B5EF4-FFF2-40B4-BE49-F238E27FC236}">
                  <a16:creationId xmlns:a16="http://schemas.microsoft.com/office/drawing/2014/main" xmlns="" id="{B05C8EF6-6992-31B5-1D18-EF938AD32BA7}"/>
                </a:ext>
              </a:extLst>
            </p:cNvPr>
            <p:cNvSpPr txBox="1"/>
            <p:nvPr/>
          </p:nvSpPr>
          <p:spPr>
            <a:xfrm>
              <a:off x="1644481" y="2317604"/>
              <a:ext cx="1092476" cy="10857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000" b="1" kern="1200" dirty="0"/>
                <a:t>Pesquisa</a:t>
              </a:r>
              <a:endParaRPr lang="en-US" sz="2000" b="1" kern="1200" dirty="0"/>
            </a:p>
          </p:txBody>
        </p:sp>
      </p:grpSp>
      <p:sp>
        <p:nvSpPr>
          <p:cNvPr id="4" name="Forma 3">
            <a:extLst>
              <a:ext uri="{FF2B5EF4-FFF2-40B4-BE49-F238E27FC236}">
                <a16:creationId xmlns:a16="http://schemas.microsoft.com/office/drawing/2014/main" xmlns="" id="{B9694374-F9CC-5A45-0550-CA0834B983AC}"/>
              </a:ext>
            </a:extLst>
          </p:cNvPr>
          <p:cNvSpPr/>
          <p:nvPr/>
        </p:nvSpPr>
        <p:spPr>
          <a:xfrm>
            <a:off x="2663731" y="2781722"/>
            <a:ext cx="2813736" cy="2813736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xmlns="" id="{31BBE176-7E13-DF0C-6BCF-0D383BA00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66" y="1143870"/>
            <a:ext cx="5617221" cy="433070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21A03793-B725-8C29-2461-33795DB2B1B6}"/>
              </a:ext>
            </a:extLst>
          </p:cNvPr>
          <p:cNvSpPr txBox="1"/>
          <p:nvPr/>
        </p:nvSpPr>
        <p:spPr>
          <a:xfrm>
            <a:off x="2704760" y="1902282"/>
            <a:ext cx="108678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</a:rPr>
              <a:t>Mestrado</a:t>
            </a:r>
          </a:p>
          <a:p>
            <a:pPr algn="ctr"/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</a:rPr>
              <a:t>Doutorado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611A6846-1395-6C35-CC1F-98F05D19CA2B}"/>
              </a:ext>
            </a:extLst>
          </p:cNvPr>
          <p:cNvSpPr txBox="1"/>
          <p:nvPr/>
        </p:nvSpPr>
        <p:spPr>
          <a:xfrm>
            <a:off x="1811072" y="3311859"/>
            <a:ext cx="89024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</a:rPr>
              <a:t>Pesquisa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8F3AC130-A2C7-01BF-F8FC-2A9E79877E05}"/>
              </a:ext>
            </a:extLst>
          </p:cNvPr>
          <p:cNvSpPr txBox="1"/>
          <p:nvPr/>
        </p:nvSpPr>
        <p:spPr>
          <a:xfrm>
            <a:off x="3359499" y="4072744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Assistência</a:t>
            </a:r>
          </a:p>
        </p:txBody>
      </p:sp>
      <p:sp>
        <p:nvSpPr>
          <p:cNvPr id="17" name="Seta para a Direita 16">
            <a:extLst>
              <a:ext uri="{FF2B5EF4-FFF2-40B4-BE49-F238E27FC236}">
                <a16:creationId xmlns:a16="http://schemas.microsoft.com/office/drawing/2014/main" xmlns="" id="{6B2FAD94-7591-ACC8-C72D-607BA9BDCFC6}"/>
              </a:ext>
            </a:extLst>
          </p:cNvPr>
          <p:cNvSpPr/>
          <p:nvPr/>
        </p:nvSpPr>
        <p:spPr>
          <a:xfrm>
            <a:off x="5775598" y="2967763"/>
            <a:ext cx="1368152" cy="5760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CaixaDeTexto 9">
            <a:extLst>
              <a:ext uri="{FF2B5EF4-FFF2-40B4-BE49-F238E27FC236}">
                <a16:creationId xmlns:a16="http://schemas.microsoft.com/office/drawing/2014/main" xmlns="" id="{FD349759-32BC-796D-11A6-E35047CCF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440" y="324103"/>
            <a:ext cx="7512694" cy="8485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sz="2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"Oportunidades e convergências: a carreira de Ciência e Tecnologia promovendo benefícios à população"</a:t>
            </a:r>
            <a:endParaRPr lang="pt-BR" altLang="pt-B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aixaDeTexto 9">
            <a:extLst>
              <a:ext uri="{FF2B5EF4-FFF2-40B4-BE49-F238E27FC236}">
                <a16:creationId xmlns:a16="http://schemas.microsoft.com/office/drawing/2014/main" xmlns="" id="{7945750F-B288-F2F9-675D-F9C785197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944" y="5533675"/>
            <a:ext cx="4125109" cy="540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Ministério da Saúde</a:t>
            </a:r>
            <a:endParaRPr lang="pt-BR" altLang="pt-B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aixaDeTexto 9">
            <a:extLst>
              <a:ext uri="{FF2B5EF4-FFF2-40B4-BE49-F238E27FC236}">
                <a16:creationId xmlns:a16="http://schemas.microsoft.com/office/drawing/2014/main" xmlns="" id="{F6C649E9-E0CD-63F2-BD7B-233ADD40E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9382" y="2790584"/>
            <a:ext cx="3409849" cy="109479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Produto bibliográfico</a:t>
            </a:r>
            <a:endParaRPr lang="pt-BR" altLang="pt-B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upo 19">
            <a:extLst>
              <a:ext uri="{FF2B5EF4-FFF2-40B4-BE49-F238E27FC236}">
                <a16:creationId xmlns:a16="http://schemas.microsoft.com/office/drawing/2014/main" xmlns="" id="{9CEE487E-067B-C1AF-D7A6-33A8FBF026F7}"/>
              </a:ext>
            </a:extLst>
          </p:cNvPr>
          <p:cNvGrpSpPr>
            <a:grpSpLocks noChangeAspect="1"/>
          </p:cNvGrpSpPr>
          <p:nvPr/>
        </p:nvGrpSpPr>
        <p:grpSpPr>
          <a:xfrm>
            <a:off x="8615486" y="5854430"/>
            <a:ext cx="3240360" cy="623335"/>
            <a:chOff x="2406860" y="5923583"/>
            <a:chExt cx="7378279" cy="1419329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xmlns="" id="{6805FBDF-4EE1-EB17-D56E-BAFC936F99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6"/>
              <a:ext cx="7378279" cy="14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tângulo de cantos arredondados 21">
              <a:extLst>
                <a:ext uri="{FF2B5EF4-FFF2-40B4-BE49-F238E27FC236}">
                  <a16:creationId xmlns:a16="http://schemas.microsoft.com/office/drawing/2014/main" xmlns="" id="{A50E8F70-A8E9-2EED-13E1-B1D31F5D44CF}"/>
                </a:ext>
              </a:extLst>
            </p:cNvPr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96240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10">
            <a:extLst>
              <a:ext uri="{FF2B5EF4-FFF2-40B4-BE49-F238E27FC236}">
                <a16:creationId xmlns:a16="http://schemas.microsoft.com/office/drawing/2014/main" xmlns="" id="{4F85E48C-A82E-0C16-1460-EADDE28F7957}"/>
              </a:ext>
            </a:extLst>
          </p:cNvPr>
          <p:cNvSpPr txBox="1"/>
          <p:nvPr/>
        </p:nvSpPr>
        <p:spPr>
          <a:xfrm>
            <a:off x="1759638" y="499404"/>
            <a:ext cx="4290026" cy="461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pt-BR" sz="2400" b="1" u="sng" dirty="0">
                <a:latin typeface="Arial"/>
                <a:cs typeface="Arial"/>
              </a:rPr>
              <a:t>Produção bibliográfica</a:t>
            </a:r>
            <a:endParaRPr lang="pt-BR" sz="2400" b="1" u="sng" dirty="0">
              <a:latin typeface="Arial"/>
              <a:cs typeface="Arial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2FCECC57-D3D6-BC80-9EE6-192A8B7FD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726" y="1080827"/>
            <a:ext cx="7988600" cy="4801659"/>
          </a:xfrm>
          <a:prstGeom prst="rect">
            <a:avLst/>
          </a:prstGeom>
        </p:spPr>
      </p:pic>
      <p:grpSp>
        <p:nvGrpSpPr>
          <p:cNvPr id="2" name="Grupo 19">
            <a:extLst>
              <a:ext uri="{FF2B5EF4-FFF2-40B4-BE49-F238E27FC236}">
                <a16:creationId xmlns:a16="http://schemas.microsoft.com/office/drawing/2014/main" xmlns="" id="{FC3E8CB9-1B23-CBEA-6BEE-7D2F6331F892}"/>
              </a:ext>
            </a:extLst>
          </p:cNvPr>
          <p:cNvGrpSpPr>
            <a:grpSpLocks noChangeAspect="1"/>
          </p:cNvGrpSpPr>
          <p:nvPr/>
        </p:nvGrpSpPr>
        <p:grpSpPr>
          <a:xfrm>
            <a:off x="8615486" y="5854430"/>
            <a:ext cx="3240360" cy="623335"/>
            <a:chOff x="2406860" y="5923583"/>
            <a:chExt cx="7378279" cy="1419329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xmlns="" id="{634201E4-6C1C-1969-376D-6A9B2DF56B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6"/>
              <a:ext cx="7378279" cy="14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tângulo de cantos arredondados 21">
              <a:extLst>
                <a:ext uri="{FF2B5EF4-FFF2-40B4-BE49-F238E27FC236}">
                  <a16:creationId xmlns:a16="http://schemas.microsoft.com/office/drawing/2014/main" xmlns="" id="{D600F364-06B1-ED1C-BBEA-16A22BB44F62}"/>
                </a:ext>
              </a:extLst>
            </p:cNvPr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570885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5E9BC22F-C789-9EC1-0F75-56AEEDAFD651}"/>
              </a:ext>
            </a:extLst>
          </p:cNvPr>
          <p:cNvGrpSpPr/>
          <p:nvPr/>
        </p:nvGrpSpPr>
        <p:grpSpPr>
          <a:xfrm>
            <a:off x="3053414" y="3274190"/>
            <a:ext cx="2200380" cy="2200380"/>
            <a:chOff x="1090529" y="1760304"/>
            <a:chExt cx="2200380" cy="2200380"/>
          </a:xfrm>
        </p:grpSpPr>
        <p:sp>
          <p:nvSpPr>
            <p:cNvPr id="5" name="Forma 4">
              <a:extLst>
                <a:ext uri="{FF2B5EF4-FFF2-40B4-BE49-F238E27FC236}">
                  <a16:creationId xmlns:a16="http://schemas.microsoft.com/office/drawing/2014/main" xmlns="" id="{DF46F54F-9009-A1A3-58D2-2E76A3A49087}"/>
                </a:ext>
              </a:extLst>
            </p:cNvPr>
            <p:cNvSpPr/>
            <p:nvPr/>
          </p:nvSpPr>
          <p:spPr>
            <a:xfrm>
              <a:off x="1090529" y="1760304"/>
              <a:ext cx="2200380" cy="2200380"/>
            </a:xfrm>
            <a:prstGeom prst="gear6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6" name="Forma 4">
              <a:extLst>
                <a:ext uri="{FF2B5EF4-FFF2-40B4-BE49-F238E27FC236}">
                  <a16:creationId xmlns:a16="http://schemas.microsoft.com/office/drawing/2014/main" xmlns="" id="{B05C8EF6-6992-31B5-1D18-EF938AD32BA7}"/>
                </a:ext>
              </a:extLst>
            </p:cNvPr>
            <p:cNvSpPr txBox="1"/>
            <p:nvPr/>
          </p:nvSpPr>
          <p:spPr>
            <a:xfrm>
              <a:off x="1644481" y="2317604"/>
              <a:ext cx="1092476" cy="10857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000" b="1" kern="1200" dirty="0"/>
                <a:t>Pesquisa</a:t>
              </a:r>
              <a:endParaRPr lang="en-US" sz="2000" b="1" kern="1200" dirty="0"/>
            </a:p>
          </p:txBody>
        </p:sp>
      </p:grpSp>
      <p:sp>
        <p:nvSpPr>
          <p:cNvPr id="4" name="Forma 3">
            <a:extLst>
              <a:ext uri="{FF2B5EF4-FFF2-40B4-BE49-F238E27FC236}">
                <a16:creationId xmlns:a16="http://schemas.microsoft.com/office/drawing/2014/main" xmlns="" id="{B9694374-F9CC-5A45-0550-CA0834B983AC}"/>
              </a:ext>
            </a:extLst>
          </p:cNvPr>
          <p:cNvSpPr/>
          <p:nvPr/>
        </p:nvSpPr>
        <p:spPr>
          <a:xfrm>
            <a:off x="2663731" y="2781722"/>
            <a:ext cx="2813736" cy="2813736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xmlns="" id="{31BBE176-7E13-DF0C-6BCF-0D383BA00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66" y="1143870"/>
            <a:ext cx="5617221" cy="4330700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xmlns="" id="{EF06BB50-302E-F37A-3795-497ED11FF656}"/>
              </a:ext>
            </a:extLst>
          </p:cNvPr>
          <p:cNvGrpSpPr/>
          <p:nvPr/>
        </p:nvGrpSpPr>
        <p:grpSpPr>
          <a:xfrm>
            <a:off x="7308421" y="1375067"/>
            <a:ext cx="4032448" cy="3943523"/>
            <a:chOff x="2591558" y="2241838"/>
            <a:chExt cx="2694695" cy="2694695"/>
          </a:xfrm>
        </p:grpSpPr>
        <p:sp>
          <p:nvSpPr>
            <p:cNvPr id="11" name="Forma 10">
              <a:extLst>
                <a:ext uri="{FF2B5EF4-FFF2-40B4-BE49-F238E27FC236}">
                  <a16:creationId xmlns:a16="http://schemas.microsoft.com/office/drawing/2014/main" xmlns="" id="{F3F330BF-F41E-5A26-E65E-3DA189014A90}"/>
                </a:ext>
              </a:extLst>
            </p:cNvPr>
            <p:cNvSpPr/>
            <p:nvPr/>
          </p:nvSpPr>
          <p:spPr>
            <a:xfrm>
              <a:off x="2591558" y="2241838"/>
              <a:ext cx="2694695" cy="2694695"/>
            </a:xfrm>
            <a:prstGeom prst="gear9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" name="Forma 4">
              <a:extLst>
                <a:ext uri="{FF2B5EF4-FFF2-40B4-BE49-F238E27FC236}">
                  <a16:creationId xmlns:a16="http://schemas.microsoft.com/office/drawing/2014/main" xmlns="" id="{E81466B7-CEA3-E7DE-8794-DFFEACEA0EFC}"/>
                </a:ext>
              </a:extLst>
            </p:cNvPr>
            <p:cNvSpPr txBox="1"/>
            <p:nvPr/>
          </p:nvSpPr>
          <p:spPr>
            <a:xfrm>
              <a:off x="3133312" y="2792676"/>
              <a:ext cx="1611187" cy="13851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400" b="1" kern="1200" dirty="0"/>
                <a:t>Sociedade</a:t>
              </a: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400" b="1" kern="1200" dirty="0"/>
                <a:t>Industria</a:t>
              </a: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400" b="1" dirty="0"/>
                <a:t>Empresas</a:t>
              </a:r>
              <a:endParaRPr lang="en-US" sz="2000" b="1" kern="1200" dirty="0"/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21A03793-B725-8C29-2461-33795DB2B1B6}"/>
              </a:ext>
            </a:extLst>
          </p:cNvPr>
          <p:cNvSpPr txBox="1"/>
          <p:nvPr/>
        </p:nvSpPr>
        <p:spPr>
          <a:xfrm>
            <a:off x="2704760" y="1902282"/>
            <a:ext cx="108678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</a:rPr>
              <a:t>Mestrado</a:t>
            </a:r>
          </a:p>
          <a:p>
            <a:pPr algn="ctr"/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</a:rPr>
              <a:t>Doutorado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xmlns="" id="{611A6846-1395-6C35-CC1F-98F05D19CA2B}"/>
              </a:ext>
            </a:extLst>
          </p:cNvPr>
          <p:cNvSpPr txBox="1"/>
          <p:nvPr/>
        </p:nvSpPr>
        <p:spPr>
          <a:xfrm>
            <a:off x="1811072" y="3311859"/>
            <a:ext cx="89024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Calibri" panose="020F0502020204030204" pitchFamily="34" charset="0"/>
                <a:cs typeface="Calibri" panose="020F0502020204030204" pitchFamily="34" charset="0"/>
              </a:rPr>
              <a:t>Pesquisa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8F3AC130-A2C7-01BF-F8FC-2A9E79877E05}"/>
              </a:ext>
            </a:extLst>
          </p:cNvPr>
          <p:cNvSpPr txBox="1"/>
          <p:nvPr/>
        </p:nvSpPr>
        <p:spPr>
          <a:xfrm>
            <a:off x="3359499" y="4072744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Assistência</a:t>
            </a:r>
          </a:p>
        </p:txBody>
      </p:sp>
      <p:sp>
        <p:nvSpPr>
          <p:cNvPr id="17" name="Seta para a Direita 16">
            <a:extLst>
              <a:ext uri="{FF2B5EF4-FFF2-40B4-BE49-F238E27FC236}">
                <a16:creationId xmlns:a16="http://schemas.microsoft.com/office/drawing/2014/main" xmlns="" id="{6B2FAD94-7591-ACC8-C72D-607BA9BDCFC6}"/>
              </a:ext>
            </a:extLst>
          </p:cNvPr>
          <p:cNvSpPr/>
          <p:nvPr/>
        </p:nvSpPr>
        <p:spPr>
          <a:xfrm>
            <a:off x="5604093" y="2986158"/>
            <a:ext cx="1368152" cy="5760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CaixaDeTexto 9">
            <a:extLst>
              <a:ext uri="{FF2B5EF4-FFF2-40B4-BE49-F238E27FC236}">
                <a16:creationId xmlns:a16="http://schemas.microsoft.com/office/drawing/2014/main" xmlns="" id="{FD349759-32BC-796D-11A6-E35047CCF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440" y="324103"/>
            <a:ext cx="7512694" cy="8485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sz="2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"Oportunidades e convergências: a carreira de Ciência e Tecnologia promovendo benefícios à população"</a:t>
            </a:r>
            <a:endParaRPr lang="pt-BR" altLang="pt-B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aixaDeTexto 9">
            <a:extLst>
              <a:ext uri="{FF2B5EF4-FFF2-40B4-BE49-F238E27FC236}">
                <a16:creationId xmlns:a16="http://schemas.microsoft.com/office/drawing/2014/main" xmlns="" id="{7945750F-B288-F2F9-675D-F9C785197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944" y="5533675"/>
            <a:ext cx="4125109" cy="540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Ministério da Saúde</a:t>
            </a:r>
            <a:endParaRPr lang="pt-BR" altLang="pt-B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aixaDeTexto 9">
            <a:extLst>
              <a:ext uri="{FF2B5EF4-FFF2-40B4-BE49-F238E27FC236}">
                <a16:creationId xmlns:a16="http://schemas.microsoft.com/office/drawing/2014/main" xmlns="" id="{F6C649E9-E0CD-63F2-BD7B-233ADD40E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8361" y="5318590"/>
            <a:ext cx="5112568" cy="103324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Ministério Ciência e Tecnologia</a:t>
            </a:r>
          </a:p>
          <a:p>
            <a:pPr algn="ctr" eaLnBrk="1" hangingPunct="1"/>
            <a:r>
              <a:rPr lang="pt-BR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  <a:p>
            <a:pPr algn="ctr" eaLnBrk="1" hangingPunct="1"/>
            <a:r>
              <a:rPr lang="pt-BR" sz="20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Ministério da Educação </a:t>
            </a:r>
            <a:endParaRPr lang="pt-BR" altLang="pt-B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38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xmlns="" id="{5E9BC22F-C789-9EC1-0F75-56AEEDAFD651}"/>
              </a:ext>
            </a:extLst>
          </p:cNvPr>
          <p:cNvGrpSpPr/>
          <p:nvPr/>
        </p:nvGrpSpPr>
        <p:grpSpPr>
          <a:xfrm>
            <a:off x="3053414" y="3274190"/>
            <a:ext cx="2200380" cy="2200380"/>
            <a:chOff x="1090529" y="1760304"/>
            <a:chExt cx="2200380" cy="2200380"/>
          </a:xfrm>
        </p:grpSpPr>
        <p:sp>
          <p:nvSpPr>
            <p:cNvPr id="5" name="Forma 4">
              <a:extLst>
                <a:ext uri="{FF2B5EF4-FFF2-40B4-BE49-F238E27FC236}">
                  <a16:creationId xmlns:a16="http://schemas.microsoft.com/office/drawing/2014/main" xmlns="" id="{DF46F54F-9009-A1A3-58D2-2E76A3A49087}"/>
                </a:ext>
              </a:extLst>
            </p:cNvPr>
            <p:cNvSpPr/>
            <p:nvPr/>
          </p:nvSpPr>
          <p:spPr>
            <a:xfrm>
              <a:off x="1090529" y="1760304"/>
              <a:ext cx="2200380" cy="2200380"/>
            </a:xfrm>
            <a:prstGeom prst="gear6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6" name="Forma 4">
              <a:extLst>
                <a:ext uri="{FF2B5EF4-FFF2-40B4-BE49-F238E27FC236}">
                  <a16:creationId xmlns:a16="http://schemas.microsoft.com/office/drawing/2014/main" xmlns="" id="{B05C8EF6-6992-31B5-1D18-EF938AD32BA7}"/>
                </a:ext>
              </a:extLst>
            </p:cNvPr>
            <p:cNvSpPr txBox="1"/>
            <p:nvPr/>
          </p:nvSpPr>
          <p:spPr>
            <a:xfrm>
              <a:off x="1644481" y="2317604"/>
              <a:ext cx="1092476" cy="10857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000" b="1" kern="1200" dirty="0"/>
                <a:t>Pesquisa</a:t>
              </a:r>
              <a:endParaRPr lang="en-US" sz="2000" b="1" kern="1200" dirty="0"/>
            </a:p>
          </p:txBody>
        </p:sp>
      </p:grpSp>
      <p:sp>
        <p:nvSpPr>
          <p:cNvPr id="4" name="Forma 3">
            <a:extLst>
              <a:ext uri="{FF2B5EF4-FFF2-40B4-BE49-F238E27FC236}">
                <a16:creationId xmlns:a16="http://schemas.microsoft.com/office/drawing/2014/main" xmlns="" id="{B9694374-F9CC-5A45-0550-CA0834B983AC}"/>
              </a:ext>
            </a:extLst>
          </p:cNvPr>
          <p:cNvSpPr/>
          <p:nvPr/>
        </p:nvSpPr>
        <p:spPr>
          <a:xfrm>
            <a:off x="2663731" y="2781722"/>
            <a:ext cx="2813736" cy="2813736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0" name="CaixaDeTexto 9">
            <a:extLst>
              <a:ext uri="{FF2B5EF4-FFF2-40B4-BE49-F238E27FC236}">
                <a16:creationId xmlns:a16="http://schemas.microsoft.com/office/drawing/2014/main" xmlns="" id="{FD349759-32BC-796D-11A6-E35047CCF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440" y="324103"/>
            <a:ext cx="7512694" cy="84857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sz="24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"Oportunidades e convergências: a carreira de Ciência e Tecnologia promovendo benefícios à população"</a:t>
            </a:r>
            <a:endParaRPr lang="pt-BR" altLang="pt-B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aixaDeTexto 9">
            <a:extLst>
              <a:ext uri="{FF2B5EF4-FFF2-40B4-BE49-F238E27FC236}">
                <a16:creationId xmlns:a16="http://schemas.microsoft.com/office/drawing/2014/main" xmlns="" id="{7945750F-B288-F2F9-675D-F9C785197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6678" y="2557472"/>
            <a:ext cx="4125109" cy="540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Ministério da Saúde</a:t>
            </a:r>
            <a:endParaRPr lang="pt-BR" altLang="pt-B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4" descr="C:\Users\jalves\Desktop\logo-into.png">
            <a:extLst>
              <a:ext uri="{FF2B5EF4-FFF2-40B4-BE49-F238E27FC236}">
                <a16:creationId xmlns:a16="http://schemas.microsoft.com/office/drawing/2014/main" xmlns="" id="{3F7C9DB3-0991-E8BE-40FE-933FCC347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310" y="1864147"/>
            <a:ext cx="2952005" cy="1835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9">
            <a:extLst>
              <a:ext uri="{FF2B5EF4-FFF2-40B4-BE49-F238E27FC236}">
                <a16:creationId xmlns:a16="http://schemas.microsoft.com/office/drawing/2014/main" xmlns="" id="{D5D9ACEA-B9F6-74C7-4A14-A8D98936A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7005" y="3983695"/>
            <a:ext cx="8136904" cy="6639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sz="3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Pacientes + Corpo técnico competente</a:t>
            </a:r>
            <a:endParaRPr lang="pt-BR" altLang="pt-BR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CaixaDeTexto 9">
            <a:extLst>
              <a:ext uri="{FF2B5EF4-FFF2-40B4-BE49-F238E27FC236}">
                <a16:creationId xmlns:a16="http://schemas.microsoft.com/office/drawing/2014/main" xmlns="" id="{022B2501-D231-B59A-1A3B-AB0232E6D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2684" y="4991935"/>
            <a:ext cx="8584918" cy="66391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sz="36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Sociedade = Industria / Empresas Brasileiras</a:t>
            </a:r>
            <a:endParaRPr lang="pt-BR" altLang="pt-BR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upo 19">
            <a:extLst>
              <a:ext uri="{FF2B5EF4-FFF2-40B4-BE49-F238E27FC236}">
                <a16:creationId xmlns:a16="http://schemas.microsoft.com/office/drawing/2014/main" xmlns="" id="{3B68FEC9-7DE9-1161-1040-BF157B056522}"/>
              </a:ext>
            </a:extLst>
          </p:cNvPr>
          <p:cNvGrpSpPr>
            <a:grpSpLocks noChangeAspect="1"/>
          </p:cNvGrpSpPr>
          <p:nvPr/>
        </p:nvGrpSpPr>
        <p:grpSpPr>
          <a:xfrm>
            <a:off x="8613729" y="6000175"/>
            <a:ext cx="3240360" cy="623335"/>
            <a:chOff x="2406860" y="5923583"/>
            <a:chExt cx="7378279" cy="1419329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8E26C4D6-D278-32D7-6EBA-2C7DBB3EAC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6"/>
              <a:ext cx="7378279" cy="14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tângulo de cantos arredondados 21">
              <a:extLst>
                <a:ext uri="{FF2B5EF4-FFF2-40B4-BE49-F238E27FC236}">
                  <a16:creationId xmlns:a16="http://schemas.microsoft.com/office/drawing/2014/main" xmlns="" id="{14D08425-BEEE-7045-BCE6-16687C2D43BB}"/>
                </a:ext>
              </a:extLst>
            </p:cNvPr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65715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xmlns="" id="{524F40BE-D2C3-33FC-F494-EDD08856E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8" y="400801"/>
            <a:ext cx="10942696" cy="5526716"/>
          </a:xfrm>
          <a:prstGeom prst="rect">
            <a:avLst/>
          </a:prstGeom>
        </p:spPr>
      </p:pic>
      <p:grpSp>
        <p:nvGrpSpPr>
          <p:cNvPr id="6" name="Grupo 19">
            <a:extLst>
              <a:ext uri="{FF2B5EF4-FFF2-40B4-BE49-F238E27FC236}">
                <a16:creationId xmlns:a16="http://schemas.microsoft.com/office/drawing/2014/main" xmlns="" id="{88D9CA60-802E-5972-AADC-F41B70EADD7E}"/>
              </a:ext>
            </a:extLst>
          </p:cNvPr>
          <p:cNvGrpSpPr>
            <a:grpSpLocks noChangeAspect="1"/>
          </p:cNvGrpSpPr>
          <p:nvPr/>
        </p:nvGrpSpPr>
        <p:grpSpPr>
          <a:xfrm>
            <a:off x="8327454" y="5927517"/>
            <a:ext cx="3516027" cy="676364"/>
            <a:chOff x="2406860" y="5923583"/>
            <a:chExt cx="7378279" cy="1419329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xmlns="" id="{687707F6-DE11-6018-1691-7655577F1E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6"/>
              <a:ext cx="7378279" cy="14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tângulo de cantos arredondados 21">
              <a:extLst>
                <a:ext uri="{FF2B5EF4-FFF2-40B4-BE49-F238E27FC236}">
                  <a16:creationId xmlns:a16="http://schemas.microsoft.com/office/drawing/2014/main" xmlns="" id="{8CE4EE80-F437-6C08-2D89-DFA8C7627DE9}"/>
                </a:ext>
              </a:extLst>
            </p:cNvPr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008486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de cantos arredondados 18"/>
          <p:cNvSpPr/>
          <p:nvPr/>
        </p:nvSpPr>
        <p:spPr>
          <a:xfrm>
            <a:off x="214140" y="188913"/>
            <a:ext cx="11665296" cy="6337225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0" name="Grupo 19"/>
          <p:cNvGrpSpPr>
            <a:grpSpLocks noChangeAspect="1"/>
          </p:cNvGrpSpPr>
          <p:nvPr/>
        </p:nvGrpSpPr>
        <p:grpSpPr>
          <a:xfrm>
            <a:off x="4439022" y="6166098"/>
            <a:ext cx="3240360" cy="623335"/>
            <a:chOff x="2406860" y="5923583"/>
            <a:chExt cx="7378279" cy="1419329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6"/>
              <a:ext cx="7378279" cy="14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ângulo de cantos arredondados 21"/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3" name="Título 1">
            <a:extLst>
              <a:ext uri="{FF2B5EF4-FFF2-40B4-BE49-F238E27FC236}">
                <a16:creationId xmlns:a16="http://schemas.microsoft.com/office/drawing/2014/main" xmlns="" id="{23F2D061-34FD-43FE-8892-A835E65B013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83576" y="265426"/>
            <a:ext cx="10536511" cy="63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pt-BR" altLang="pt-B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Base tecnológica: </a:t>
            </a:r>
            <a:r>
              <a:rPr lang="pt-BR" altLang="pt-BR" sz="2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medical devices  (nacionais </a:t>
            </a:r>
            <a:r>
              <a:rPr lang="pt-BR" altLang="pt-BR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</a:t>
            </a:r>
            <a:r>
              <a:rPr lang="pt-BR" altLang="pt-BR" sz="28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importados)</a:t>
            </a:r>
          </a:p>
        </p:txBody>
      </p: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xmlns="" id="{2A666C67-B6B0-4503-505C-A82EDCDCDD96}"/>
              </a:ext>
            </a:extLst>
          </p:cNvPr>
          <p:cNvCxnSpPr/>
          <p:nvPr/>
        </p:nvCxnSpPr>
        <p:spPr>
          <a:xfrm>
            <a:off x="517202" y="837506"/>
            <a:ext cx="7306196" cy="0"/>
          </a:xfrm>
          <a:prstGeom prst="line">
            <a:avLst/>
          </a:prstGeom>
          <a:ln w="317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47.jpg">
            <a:extLst>
              <a:ext uri="{FF2B5EF4-FFF2-40B4-BE49-F238E27FC236}">
                <a16:creationId xmlns:a16="http://schemas.microsoft.com/office/drawing/2014/main" xmlns="" id="{4ED765C5-0BDF-48C6-1ACD-063024A38457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153683" y="1890151"/>
            <a:ext cx="5154106" cy="3830536"/>
          </a:xfrm>
          <a:prstGeom prst="rect">
            <a:avLst/>
          </a:prstGeom>
          <a:ln/>
          <a:effectLst>
            <a:softEdge rad="67659"/>
          </a:effectLst>
        </p:spPr>
      </p:pic>
      <p:pic>
        <p:nvPicPr>
          <p:cNvPr id="7" name="Picture 2" descr="Resultado de imagem">
            <a:extLst>
              <a:ext uri="{FF2B5EF4-FFF2-40B4-BE49-F238E27FC236}">
                <a16:creationId xmlns:a16="http://schemas.microsoft.com/office/drawing/2014/main" xmlns="" id="{92205C88-85B1-2201-0873-D796F4290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1310" y="960171"/>
            <a:ext cx="3168352" cy="494263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7DBA6CFE-2C0B-E9A1-87D5-FD16DF674B73}"/>
              </a:ext>
            </a:extLst>
          </p:cNvPr>
          <p:cNvSpPr txBox="1"/>
          <p:nvPr/>
        </p:nvSpPr>
        <p:spPr>
          <a:xfrm>
            <a:off x="9047534" y="778272"/>
            <a:ext cx="961179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r>
              <a:rPr lang="pt-BR" dirty="0"/>
              <a:t>       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BAB6F67C-39B9-6B4D-B975-770E1AC6C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466" y="1329582"/>
            <a:ext cx="560569" cy="56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3DAD92FD-AFBF-4D83-FF34-96412D9EB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482" y="909329"/>
            <a:ext cx="840508" cy="84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xmlns="" id="{3E3151E4-5A12-E6F8-CB8F-7E2F21D03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251" y="1329583"/>
            <a:ext cx="560569" cy="56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851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de cantos arredondados 18"/>
          <p:cNvSpPr/>
          <p:nvPr/>
        </p:nvSpPr>
        <p:spPr>
          <a:xfrm>
            <a:off x="214140" y="188913"/>
            <a:ext cx="11665296" cy="6337225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0" name="Grupo 19"/>
          <p:cNvGrpSpPr>
            <a:grpSpLocks noChangeAspect="1"/>
          </p:cNvGrpSpPr>
          <p:nvPr/>
        </p:nvGrpSpPr>
        <p:grpSpPr>
          <a:xfrm>
            <a:off x="3718942" y="5814622"/>
            <a:ext cx="2905589" cy="558936"/>
            <a:chOff x="2406860" y="5923583"/>
            <a:chExt cx="7378279" cy="1419329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6"/>
              <a:ext cx="7378279" cy="14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ângulo de cantos arredondados 21"/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3" name="Título 1">
            <a:extLst>
              <a:ext uri="{FF2B5EF4-FFF2-40B4-BE49-F238E27FC236}">
                <a16:creationId xmlns:a16="http://schemas.microsoft.com/office/drawing/2014/main" xmlns="" id="{23F2D061-34FD-43FE-8892-A835E65B013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99255" y="189434"/>
            <a:ext cx="11904663" cy="63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pt-BR" altLang="pt-B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Qual a missão do INTO?</a:t>
            </a:r>
          </a:p>
        </p:txBody>
      </p: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xmlns="" id="{2A666C67-B6B0-4503-505C-A82EDCDCDD96}"/>
              </a:ext>
            </a:extLst>
          </p:cNvPr>
          <p:cNvCxnSpPr/>
          <p:nvPr/>
        </p:nvCxnSpPr>
        <p:spPr>
          <a:xfrm>
            <a:off x="517202" y="837506"/>
            <a:ext cx="7306196" cy="0"/>
          </a:xfrm>
          <a:prstGeom prst="line">
            <a:avLst/>
          </a:prstGeom>
          <a:ln w="317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Google Shape;99;g21297d24bab_0_1">
            <a:extLst>
              <a:ext uri="{FF2B5EF4-FFF2-40B4-BE49-F238E27FC236}">
                <a16:creationId xmlns:a16="http://schemas.microsoft.com/office/drawing/2014/main" xmlns="" id="{F8281FE0-F96A-2DF8-0654-51079DFC88B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4150" t="12851" r="34181" b="13205"/>
          <a:stretch/>
        </p:blipFill>
        <p:spPr>
          <a:xfrm>
            <a:off x="1758256" y="878268"/>
            <a:ext cx="1744662" cy="5503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0;g2289edef046_0_210">
            <a:extLst>
              <a:ext uri="{FF2B5EF4-FFF2-40B4-BE49-F238E27FC236}">
                <a16:creationId xmlns:a16="http://schemas.microsoft.com/office/drawing/2014/main" xmlns="" id="{4CEA2F1C-EA37-66D5-3C35-41A1415870C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09697" y="1827980"/>
            <a:ext cx="2185509" cy="2811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1">
            <a:extLst>
              <a:ext uri="{FF2B5EF4-FFF2-40B4-BE49-F238E27FC236}">
                <a16:creationId xmlns:a16="http://schemas.microsoft.com/office/drawing/2014/main" xmlns="" id="{3564B5D8-14E0-0EB8-A2E5-F99A1D0BE5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422" t="721" r="27909"/>
          <a:stretch/>
        </p:blipFill>
        <p:spPr>
          <a:xfrm>
            <a:off x="7103318" y="895093"/>
            <a:ext cx="1872208" cy="5198997"/>
          </a:xfrm>
          <a:prstGeom prst="rect">
            <a:avLst/>
          </a:prstGeom>
        </p:spPr>
      </p:pic>
      <p:pic>
        <p:nvPicPr>
          <p:cNvPr id="5" name="Imagem 2">
            <a:extLst>
              <a:ext uri="{FF2B5EF4-FFF2-40B4-BE49-F238E27FC236}">
                <a16:creationId xmlns:a16="http://schemas.microsoft.com/office/drawing/2014/main" xmlns="" id="{0960F620-C388-4572-D498-68B33A2753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50" r="23047"/>
          <a:stretch/>
        </p:blipFill>
        <p:spPr>
          <a:xfrm>
            <a:off x="9540538" y="1827980"/>
            <a:ext cx="1739244" cy="281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52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xmlns="" id="{60E156F3-FD64-49FD-ABEB-CDC61A369341}"/>
              </a:ext>
            </a:extLst>
          </p:cNvPr>
          <p:cNvSpPr txBox="1">
            <a:spLocks/>
          </p:cNvSpPr>
          <p:nvPr/>
        </p:nvSpPr>
        <p:spPr>
          <a:xfrm>
            <a:off x="1702718" y="359797"/>
            <a:ext cx="9366146" cy="556106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r>
              <a:rPr lang="pt-BR" sz="2801" b="1" dirty="0">
                <a:latin typeface="Arial"/>
                <a:cs typeface="Arial"/>
              </a:rPr>
              <a:t>Mestrado e Doutorado Profissional / Inovação tecnológica</a:t>
            </a:r>
          </a:p>
          <a:p>
            <a:pPr>
              <a:lnSpc>
                <a:spcPct val="200000"/>
              </a:lnSpc>
            </a:pPr>
            <a:r>
              <a:rPr lang="pt-BR" sz="2400" b="1" dirty="0">
                <a:latin typeface="Arial"/>
                <a:cs typeface="Arial"/>
              </a:rPr>
              <a:t>Atender a demanda profissional</a:t>
            </a:r>
          </a:p>
          <a:p>
            <a:pPr>
              <a:lnSpc>
                <a:spcPct val="200000"/>
              </a:lnSpc>
            </a:pPr>
            <a:r>
              <a:rPr lang="pt-BR" sz="2400" b="1" dirty="0">
                <a:latin typeface="Arial"/>
                <a:cs typeface="Arial"/>
              </a:rPr>
              <a:t>Produto / Processo / Serviço</a:t>
            </a:r>
          </a:p>
          <a:p>
            <a:pPr>
              <a:lnSpc>
                <a:spcPct val="200000"/>
              </a:lnSpc>
            </a:pPr>
            <a:r>
              <a:rPr lang="pt-BR" sz="2400" b="1" dirty="0">
                <a:latin typeface="Arial"/>
                <a:cs typeface="Arial"/>
              </a:rPr>
              <a:t>Principais ativos da Ciência e Inovação</a:t>
            </a:r>
          </a:p>
          <a:p>
            <a:pPr>
              <a:lnSpc>
                <a:spcPct val="200000"/>
              </a:lnSpc>
            </a:pPr>
            <a:r>
              <a:rPr lang="pt-BR" sz="2400" b="1" dirty="0">
                <a:latin typeface="Arial"/>
                <a:cs typeface="Arial"/>
              </a:rPr>
              <a:t>Empreendedorismo (</a:t>
            </a:r>
            <a:r>
              <a:rPr lang="pt-BR" sz="2400" b="1" i="1" dirty="0">
                <a:latin typeface="Arial"/>
                <a:cs typeface="Arial"/>
              </a:rPr>
              <a:t>“Startup”</a:t>
            </a:r>
            <a:r>
              <a:rPr lang="pt-BR" sz="2400" b="1" dirty="0">
                <a:latin typeface="Arial"/>
                <a:cs typeface="Arial"/>
              </a:rPr>
              <a:t>)</a:t>
            </a:r>
          </a:p>
          <a:p>
            <a:pPr>
              <a:lnSpc>
                <a:spcPct val="200000"/>
              </a:lnSpc>
            </a:pPr>
            <a:r>
              <a:rPr lang="pt-BR" sz="2400" b="1" dirty="0">
                <a:latin typeface="Arial"/>
                <a:cs typeface="Arial"/>
              </a:rPr>
              <a:t>Propriedade intelectual</a:t>
            </a:r>
          </a:p>
          <a:p>
            <a:pPr>
              <a:lnSpc>
                <a:spcPct val="200000"/>
              </a:lnSpc>
            </a:pPr>
            <a:r>
              <a:rPr lang="pt-BR" sz="2400" b="1" dirty="0">
                <a:latin typeface="Arial"/>
                <a:cs typeface="Arial"/>
              </a:rPr>
              <a:t>Política de Inovação</a:t>
            </a:r>
          </a:p>
          <a:p>
            <a:pPr>
              <a:lnSpc>
                <a:spcPct val="200000"/>
              </a:lnSpc>
            </a:pPr>
            <a:endParaRPr lang="pt-BR" sz="2400" b="1" dirty="0">
              <a:latin typeface="Arial"/>
              <a:cs typeface="Arial"/>
            </a:endParaRPr>
          </a:p>
        </p:txBody>
      </p:sp>
      <p:grpSp>
        <p:nvGrpSpPr>
          <p:cNvPr id="2" name="Grupo 19">
            <a:extLst>
              <a:ext uri="{FF2B5EF4-FFF2-40B4-BE49-F238E27FC236}">
                <a16:creationId xmlns:a16="http://schemas.microsoft.com/office/drawing/2014/main" xmlns="" id="{DDD69DE9-168C-FA28-B2DC-6068B5E1C9FC}"/>
              </a:ext>
            </a:extLst>
          </p:cNvPr>
          <p:cNvGrpSpPr>
            <a:grpSpLocks noChangeAspect="1"/>
          </p:cNvGrpSpPr>
          <p:nvPr/>
        </p:nvGrpSpPr>
        <p:grpSpPr>
          <a:xfrm>
            <a:off x="8615486" y="5854430"/>
            <a:ext cx="3240360" cy="623335"/>
            <a:chOff x="2406860" y="5923583"/>
            <a:chExt cx="7378279" cy="14193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AE692BC9-3F6C-383F-6529-F6E99D6F70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6"/>
              <a:ext cx="7378279" cy="14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tângulo de cantos arredondados 21">
              <a:extLst>
                <a:ext uri="{FF2B5EF4-FFF2-40B4-BE49-F238E27FC236}">
                  <a16:creationId xmlns:a16="http://schemas.microsoft.com/office/drawing/2014/main" xmlns="" id="{3FF997D9-2BE3-B649-B71B-FCBBFA2753DA}"/>
                </a:ext>
              </a:extLst>
            </p:cNvPr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632032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ítulo 1">
            <a:extLst>
              <a:ext uri="{FF2B5EF4-FFF2-40B4-BE49-F238E27FC236}">
                <a16:creationId xmlns:a16="http://schemas.microsoft.com/office/drawing/2014/main" xmlns="" id="{725DECCD-E3C5-E4DA-D594-DDC2ED05D33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42875" y="117426"/>
            <a:ext cx="11904663" cy="63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pt-BR" altLang="pt-B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Estrutura física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AEECE82C-F7CD-A5C8-1DEB-0564A03EB320}"/>
              </a:ext>
            </a:extLst>
          </p:cNvPr>
          <p:cNvCxnSpPr/>
          <p:nvPr/>
        </p:nvCxnSpPr>
        <p:spPr>
          <a:xfrm>
            <a:off x="-58862" y="693490"/>
            <a:ext cx="3633788" cy="0"/>
          </a:xfrm>
          <a:prstGeom prst="line">
            <a:avLst/>
          </a:prstGeom>
          <a:ln w="317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387" name="Imagem 12">
            <a:extLst>
              <a:ext uri="{FF2B5EF4-FFF2-40B4-BE49-F238E27FC236}">
                <a16:creationId xmlns:a16="http://schemas.microsoft.com/office/drawing/2014/main" xmlns="" id="{618B6C02-B989-126C-CB78-E331B6216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981022" y="2482993"/>
            <a:ext cx="4031999" cy="158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2" descr="P:\2015\Áreas\DIREG\Apresentação Suporte\Imagens\into-fachada.png">
            <a:extLst>
              <a:ext uri="{FF2B5EF4-FFF2-40B4-BE49-F238E27FC236}">
                <a16:creationId xmlns:a16="http://schemas.microsoft.com/office/drawing/2014/main" xmlns="" id="{909B37A6-0484-9FAD-772D-E05EAACB0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018" y="384524"/>
            <a:ext cx="3912449" cy="184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Imagem 13">
            <a:extLst>
              <a:ext uri="{FF2B5EF4-FFF2-40B4-BE49-F238E27FC236}">
                <a16:creationId xmlns:a16="http://schemas.microsoft.com/office/drawing/2014/main" xmlns="" id="{34482232-8470-6482-E6B3-84200CB504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604239" y="2500555"/>
            <a:ext cx="2702001" cy="176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565586" y="148227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Área: 69.250m</a:t>
            </a:r>
            <a:r>
              <a:rPr lang="pt-BR" sz="24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06" y="2431004"/>
            <a:ext cx="2808312" cy="1763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622598" y="4593910"/>
          <a:ext cx="2951858" cy="1356164"/>
        </p:xfrm>
        <a:graphic>
          <a:graphicData uri="http://schemas.openxmlformats.org/drawingml/2006/table">
            <a:tbl>
              <a:tblPr/>
              <a:tblGrid>
                <a:gridCol w="20882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36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39041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Força de Trabalho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904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Ministério da Saúde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1.465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904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CTU NERJ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9041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Fundação Saúde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4604240" y="4427210"/>
          <a:ext cx="2859118" cy="2026920"/>
        </p:xfrm>
        <a:graphic>
          <a:graphicData uri="http://schemas.openxmlformats.org/drawingml/2006/table">
            <a:tbl>
              <a:tblPr/>
              <a:tblGrid>
                <a:gridCol w="20670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Leitos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Enfermarias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Hospital Dia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Unidade Semi-Intensiva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UTI Pediátrico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UTI 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Pós-operatório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8565586" y="4499218"/>
          <a:ext cx="2930220" cy="1266825"/>
        </p:xfrm>
        <a:graphic>
          <a:graphicData uri="http://schemas.openxmlformats.org/drawingml/2006/table">
            <a:tbl>
              <a:tblPr/>
              <a:tblGrid>
                <a:gridCol w="22866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35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905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Unidade Cirúrgica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Centro Cirúrgico Principal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Hospital Dia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ap="flat" cmpd="dbl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5400" cap="flat" cmpd="dbl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Consultórios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Garamond" panose="02020404030301010803" pitchFamily="18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185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Espaço Reservado para Conteúdo 2">
            <a:extLst>
              <a:ext uri="{FF2B5EF4-FFF2-40B4-BE49-F238E27FC236}">
                <a16:creationId xmlns:a16="http://schemas.microsoft.com/office/drawing/2014/main" xmlns="" id="{EF550B68-EEB1-FA08-6BEB-271593B7FD28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77838" y="1054100"/>
            <a:ext cx="11569700" cy="4970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Tx/>
              <a:buChar char="•"/>
            </a:pPr>
            <a:endParaRPr lang="pt-BR" altLang="pt-BR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342900" indent="-342900">
              <a:buFontTx/>
              <a:buChar char="•"/>
            </a:pPr>
            <a:r>
              <a:rPr lang="pt-BR" altLang="pt-BR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Alta representatividade em cirurgias ortopédicas de alta complexidade no país.  </a:t>
            </a:r>
          </a:p>
          <a:p>
            <a:pPr marL="342900" indent="-342900">
              <a:buFontTx/>
              <a:buChar char="•"/>
            </a:pPr>
            <a:endParaRPr lang="pt-BR" altLang="pt-BR" sz="24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1269" name="TextBox 1">
            <a:extLst>
              <a:ext uri="{FF2B5EF4-FFF2-40B4-BE49-F238E27FC236}">
                <a16:creationId xmlns:a16="http://schemas.microsoft.com/office/drawing/2014/main" xmlns="" id="{8B3FB944-A449-F688-5F5B-536029FA0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6501" y="5013970"/>
            <a:ext cx="38926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x-none" altLang="x-none" sz="1600" dirty="0">
                <a:latin typeface="Calibri" panose="020F0502020204030204" pitchFamily="34" charset="0"/>
                <a:cs typeface="Calibri" panose="020F0502020204030204" pitchFamily="34" charset="0"/>
              </a:rPr>
              <a:t>Fonte</a:t>
            </a:r>
            <a:r>
              <a:rPr lang="x-none" altLang="x-none" sz="160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t-BR" altLang="x-none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Datasus</a:t>
            </a:r>
            <a:r>
              <a:rPr lang="pt-BR" altLang="x-none" sz="1600" dirty="0">
                <a:latin typeface="Calibri" panose="020F0502020204030204" pitchFamily="34" charset="0"/>
                <a:cs typeface="Calibri" panose="020F0502020204030204" pitchFamily="34" charset="0"/>
              </a:rPr>
              <a:t> apuração em janeiro de 2024</a:t>
            </a:r>
          </a:p>
        </p:txBody>
      </p:sp>
      <p:sp>
        <p:nvSpPr>
          <p:cNvPr id="20" name="Retângulo de cantos arredondados 19"/>
          <p:cNvSpPr/>
          <p:nvPr/>
        </p:nvSpPr>
        <p:spPr>
          <a:xfrm>
            <a:off x="214140" y="188913"/>
            <a:ext cx="11665296" cy="6337225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1" name="Grupo 20"/>
          <p:cNvGrpSpPr>
            <a:grpSpLocks noChangeAspect="1"/>
          </p:cNvGrpSpPr>
          <p:nvPr/>
        </p:nvGrpSpPr>
        <p:grpSpPr>
          <a:xfrm>
            <a:off x="4426608" y="5785472"/>
            <a:ext cx="3240360" cy="623335"/>
            <a:chOff x="2406860" y="5923583"/>
            <a:chExt cx="7378279" cy="1419329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6"/>
              <a:ext cx="7378279" cy="14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tângulo de cantos arredondados 22"/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xmlns="" id="{2A666C67-B6B0-4503-505C-A82EDCDCDD96}"/>
              </a:ext>
            </a:extLst>
          </p:cNvPr>
          <p:cNvCxnSpPr/>
          <p:nvPr/>
        </p:nvCxnSpPr>
        <p:spPr>
          <a:xfrm>
            <a:off x="517202" y="981522"/>
            <a:ext cx="2049612" cy="0"/>
          </a:xfrm>
          <a:prstGeom prst="line">
            <a:avLst/>
          </a:prstGeom>
          <a:ln w="317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xmlns="" id="{29C93B96-B3E5-5E6C-F014-8B147CD7F7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0998983"/>
              </p:ext>
            </p:extLst>
          </p:nvPr>
        </p:nvGraphicFramePr>
        <p:xfrm>
          <a:off x="3070870" y="2133650"/>
          <a:ext cx="5616624" cy="3438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3860935F-D4B4-B69D-5FA1-8E701DE751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8045" y="296244"/>
            <a:ext cx="1679527" cy="63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pt-BR" altLang="pt-B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INTO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>
            <a:extLst>
              <a:ext uri="{FF2B5EF4-FFF2-40B4-BE49-F238E27FC236}">
                <a16:creationId xmlns:a16="http://schemas.microsoft.com/office/drawing/2014/main" xmlns="" id="{D9FF47A8-BB7B-E079-74C1-78D2B79BCD6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57162" y="276101"/>
            <a:ext cx="11904663" cy="63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pt-BR" altLang="pt-B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Perfil dos servidores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534377D7-37FB-DBA4-3A86-61BCC2E0B044}"/>
              </a:ext>
            </a:extLst>
          </p:cNvPr>
          <p:cNvCxnSpPr/>
          <p:nvPr/>
        </p:nvCxnSpPr>
        <p:spPr>
          <a:xfrm>
            <a:off x="157162" y="909514"/>
            <a:ext cx="3633788" cy="0"/>
          </a:xfrm>
          <a:prstGeom prst="line">
            <a:avLst/>
          </a:prstGeom>
          <a:ln w="317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532431"/>
              </p:ext>
            </p:extLst>
          </p:nvPr>
        </p:nvGraphicFramePr>
        <p:xfrm>
          <a:off x="5015086" y="1126609"/>
          <a:ext cx="2700362" cy="1223065"/>
        </p:xfrm>
        <a:graphic>
          <a:graphicData uri="http://schemas.openxmlformats.org/drawingml/2006/table">
            <a:tbl>
              <a:tblPr firstRow="1" bandRow="1"/>
              <a:tblGrid>
                <a:gridCol w="19463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39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07063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Perfil dos servidores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80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Mestres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80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Doutores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3" name="Tabela 1">
            <a:extLst>
              <a:ext uri="{FF2B5EF4-FFF2-40B4-BE49-F238E27FC236}">
                <a16:creationId xmlns:a16="http://schemas.microsoft.com/office/drawing/2014/main" xmlns="" id="{A0F01388-5EB8-107E-CE5A-FE8EE4C529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189532"/>
              </p:ext>
            </p:extLst>
          </p:nvPr>
        </p:nvGraphicFramePr>
        <p:xfrm>
          <a:off x="1974056" y="2367162"/>
          <a:ext cx="2700362" cy="3152274"/>
        </p:xfrm>
        <a:graphic>
          <a:graphicData uri="http://schemas.openxmlformats.org/drawingml/2006/table">
            <a:tbl>
              <a:tblPr firstRow="1" bandRow="1"/>
              <a:tblGrid>
                <a:gridCol w="19463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39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07063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Perfil da enfermagem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80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Mestres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80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Doutores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80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Especialistas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26613734"/>
                  </a:ext>
                </a:extLst>
              </a:tr>
              <a:tr h="3580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Capítulos de livros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23599418"/>
                  </a:ext>
                </a:extLst>
              </a:tr>
              <a:tr h="3580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Artigos publicados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3085724"/>
                  </a:ext>
                </a:extLst>
              </a:tr>
              <a:tr h="3580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Participação em bancas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736108"/>
                  </a:ext>
                </a:extLst>
              </a:tr>
              <a:tr h="3580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Prêmios em eventos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5142769"/>
                  </a:ext>
                </a:extLst>
              </a:tr>
            </a:tbl>
          </a:graphicData>
        </a:graphic>
      </p:graphicFrame>
      <p:graphicFrame>
        <p:nvGraphicFramePr>
          <p:cNvPr id="5" name="Tabela 1">
            <a:extLst>
              <a:ext uri="{FF2B5EF4-FFF2-40B4-BE49-F238E27FC236}">
                <a16:creationId xmlns:a16="http://schemas.microsoft.com/office/drawing/2014/main" xmlns="" id="{82ED2E13-6F76-A0A8-841E-F39C4949E3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671741"/>
              </p:ext>
            </p:extLst>
          </p:nvPr>
        </p:nvGraphicFramePr>
        <p:xfrm>
          <a:off x="8183438" y="2354288"/>
          <a:ext cx="2700362" cy="3152274"/>
        </p:xfrm>
        <a:graphic>
          <a:graphicData uri="http://schemas.openxmlformats.org/drawingml/2006/table">
            <a:tbl>
              <a:tblPr firstRow="1" bandRow="1"/>
              <a:tblGrid>
                <a:gridCol w="19463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39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07063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Perfil dos médicos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80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Mestres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80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Doutores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80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Especialistas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26613734"/>
                  </a:ext>
                </a:extLst>
              </a:tr>
              <a:tr h="3580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Capítulos de livros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23599418"/>
                  </a:ext>
                </a:extLst>
              </a:tr>
              <a:tr h="3580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Artigos publicados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497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3085724"/>
                  </a:ext>
                </a:extLst>
              </a:tr>
              <a:tr h="3580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Participação em bancas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736108"/>
                  </a:ext>
                </a:extLst>
              </a:tr>
              <a:tr h="3580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Prêmios em eventos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5142769"/>
                  </a:ext>
                </a:extLst>
              </a:tr>
            </a:tbl>
          </a:graphicData>
        </a:graphic>
      </p:graphicFrame>
      <p:grpSp>
        <p:nvGrpSpPr>
          <p:cNvPr id="4" name="Grupo 20">
            <a:extLst>
              <a:ext uri="{FF2B5EF4-FFF2-40B4-BE49-F238E27FC236}">
                <a16:creationId xmlns:a16="http://schemas.microsoft.com/office/drawing/2014/main" xmlns="" id="{DFD89B46-768E-93CC-946F-2446A9805F97}"/>
              </a:ext>
            </a:extLst>
          </p:cNvPr>
          <p:cNvGrpSpPr>
            <a:grpSpLocks noChangeAspect="1"/>
          </p:cNvGrpSpPr>
          <p:nvPr/>
        </p:nvGrpSpPr>
        <p:grpSpPr>
          <a:xfrm>
            <a:off x="4745087" y="5732979"/>
            <a:ext cx="3240360" cy="623335"/>
            <a:chOff x="2406860" y="5923583"/>
            <a:chExt cx="7378279" cy="1419329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xmlns="" id="{EEC30969-CBCF-C243-B7C1-AB71327629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6"/>
              <a:ext cx="7378279" cy="14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tângulo de cantos arredondados 22">
              <a:extLst>
                <a:ext uri="{FF2B5EF4-FFF2-40B4-BE49-F238E27FC236}">
                  <a16:creationId xmlns:a16="http://schemas.microsoft.com/office/drawing/2014/main" xmlns="" id="{4A89BECD-02F9-37FC-569D-A49C62408A44}"/>
                </a:ext>
              </a:extLst>
            </p:cNvPr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926037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xmlns="" id="{325DB32D-9147-01AC-A21A-970D6FE95D3A}"/>
              </a:ext>
            </a:extLst>
          </p:cNvPr>
          <p:cNvSpPr txBox="1">
            <a:spLocks/>
          </p:cNvSpPr>
          <p:nvPr/>
        </p:nvSpPr>
        <p:spPr bwMode="auto">
          <a:xfrm>
            <a:off x="4445804" y="1413570"/>
            <a:ext cx="3232150" cy="79533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Próteses em 3D</a:t>
            </a:r>
          </a:p>
        </p:txBody>
      </p:sp>
      <p:pic>
        <p:nvPicPr>
          <p:cNvPr id="24580" name="Picture 2" descr="image.jpg">
            <a:extLst>
              <a:ext uri="{FF2B5EF4-FFF2-40B4-BE49-F238E27FC236}">
                <a16:creationId xmlns:a16="http://schemas.microsoft.com/office/drawing/2014/main" xmlns="" id="{20BCE7B1-C5AD-2F72-BD1A-F4A418D45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74" y="1485578"/>
            <a:ext cx="27686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3" descr="foto 2.jpg">
            <a:extLst>
              <a:ext uri="{FF2B5EF4-FFF2-40B4-BE49-F238E27FC236}">
                <a16:creationId xmlns:a16="http://schemas.microsoft.com/office/drawing/2014/main" xmlns="" id="{D16ACDE1-412C-E3E8-6D17-0B45A5846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024" y="1498278"/>
            <a:ext cx="2755900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4" descr="Foto 3.JPG">
            <a:extLst>
              <a:ext uri="{FF2B5EF4-FFF2-40B4-BE49-F238E27FC236}">
                <a16:creationId xmlns:a16="http://schemas.microsoft.com/office/drawing/2014/main" xmlns="" id="{BE82722D-FCAC-1309-E1E9-D6BFAB4BE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637" y="2139306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2" descr="Prótese 3D.JPG">
            <a:extLst>
              <a:ext uri="{FF2B5EF4-FFF2-40B4-BE49-F238E27FC236}">
                <a16:creationId xmlns:a16="http://schemas.microsoft.com/office/drawing/2014/main" xmlns="" id="{A8F3CC85-70A9-8288-D02D-48F5DAF08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600" y="2139306"/>
            <a:ext cx="2857961" cy="381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ângulo de cantos arredondados 17"/>
          <p:cNvSpPr/>
          <p:nvPr/>
        </p:nvSpPr>
        <p:spPr>
          <a:xfrm>
            <a:off x="214140" y="188913"/>
            <a:ext cx="11665296" cy="6337225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9" name="Grupo 18"/>
          <p:cNvGrpSpPr>
            <a:grpSpLocks noChangeAspect="1"/>
          </p:cNvGrpSpPr>
          <p:nvPr/>
        </p:nvGrpSpPr>
        <p:grpSpPr>
          <a:xfrm>
            <a:off x="4356208" y="5795549"/>
            <a:ext cx="3240360" cy="623335"/>
            <a:chOff x="2406860" y="5923583"/>
            <a:chExt cx="7378279" cy="1419329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6"/>
              <a:ext cx="7378279" cy="14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etângulo de cantos arredondados 20"/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23F2D061-34FD-43FE-8892-A835E65B0135}"/>
              </a:ext>
            </a:extLst>
          </p:cNvPr>
          <p:cNvSpPr txBox="1">
            <a:spLocks/>
          </p:cNvSpPr>
          <p:nvPr/>
        </p:nvSpPr>
        <p:spPr bwMode="auto">
          <a:xfrm>
            <a:off x="599255" y="261442"/>
            <a:ext cx="11904663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004F8A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5pPr>
            <a:lvl6pPr marL="544251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6pPr>
            <a:lvl7pPr marL="1088502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7pPr>
            <a:lvl8pPr marL="1632753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8pPr>
            <a:lvl9pPr marL="2177004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pt-BR" altLang="pt-B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Projetos especiais</a:t>
            </a:r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xmlns="" id="{2A666C67-B6B0-4503-505C-A82EDCDCDD96}"/>
              </a:ext>
            </a:extLst>
          </p:cNvPr>
          <p:cNvCxnSpPr/>
          <p:nvPr/>
        </p:nvCxnSpPr>
        <p:spPr>
          <a:xfrm>
            <a:off x="517202" y="909514"/>
            <a:ext cx="3705796" cy="0"/>
          </a:xfrm>
          <a:prstGeom prst="line">
            <a:avLst/>
          </a:prstGeom>
          <a:ln w="317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ítulo 1">
            <a:extLst>
              <a:ext uri="{FF2B5EF4-FFF2-40B4-BE49-F238E27FC236}">
                <a16:creationId xmlns:a16="http://schemas.microsoft.com/office/drawing/2014/main" xmlns="" id="{3CC65585-6641-F219-07EF-25D069243AA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72604" y="204093"/>
            <a:ext cx="11904663" cy="63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pt-BR" altLang="pt-B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Ensino multiprofissional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B7A448F9-0428-C79C-38C3-D71421493A20}"/>
              </a:ext>
            </a:extLst>
          </p:cNvPr>
          <p:cNvCxnSpPr/>
          <p:nvPr/>
        </p:nvCxnSpPr>
        <p:spPr>
          <a:xfrm>
            <a:off x="13146" y="837506"/>
            <a:ext cx="3633788" cy="0"/>
          </a:xfrm>
          <a:prstGeom prst="line">
            <a:avLst/>
          </a:prstGeom>
          <a:ln w="317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412" name="Picture 8">
            <a:extLst>
              <a:ext uri="{FF2B5EF4-FFF2-40B4-BE49-F238E27FC236}">
                <a16:creationId xmlns:a16="http://schemas.microsoft.com/office/drawing/2014/main" xmlns="" id="{7686617F-9AF7-89EB-A7A7-0EA569A6B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38" y="3089637"/>
            <a:ext cx="4261055" cy="331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Imagem 7">
            <a:extLst>
              <a:ext uri="{FF2B5EF4-FFF2-40B4-BE49-F238E27FC236}">
                <a16:creationId xmlns:a16="http://schemas.microsoft.com/office/drawing/2014/main" xmlns="" id="{21503989-5EE2-438B-9B5C-44160551B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405458"/>
            <a:ext cx="4497091" cy="2301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957008"/>
              </p:ext>
            </p:extLst>
          </p:nvPr>
        </p:nvGraphicFramePr>
        <p:xfrm>
          <a:off x="6756053" y="2908764"/>
          <a:ext cx="3456384" cy="1837057"/>
        </p:xfrm>
        <a:graphic>
          <a:graphicData uri="http://schemas.openxmlformats.org/drawingml/2006/table">
            <a:tbl>
              <a:tblPr/>
              <a:tblGrid>
                <a:gridCol w="24894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69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2935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Residentes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8303">
                <a:tc>
                  <a:txBody>
                    <a:bodyPr/>
                    <a:lstStyle/>
                    <a:p>
                      <a:pPr marL="0" indent="171450"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Ortopedia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8303">
                <a:tc>
                  <a:txBody>
                    <a:bodyPr/>
                    <a:lstStyle/>
                    <a:p>
                      <a:pPr marL="0" indent="171450"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Cirurgia de mão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8303">
                <a:tc>
                  <a:txBody>
                    <a:bodyPr/>
                    <a:lstStyle/>
                    <a:p>
                      <a:pPr marL="0" indent="171450"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Enfermagem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8303">
                <a:tc>
                  <a:txBody>
                    <a:bodyPr/>
                    <a:lstStyle/>
                    <a:p>
                      <a:pPr marL="0" indent="171450"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Farmácia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982637"/>
              </p:ext>
            </p:extLst>
          </p:nvPr>
        </p:nvGraphicFramePr>
        <p:xfrm>
          <a:off x="1366714" y="1439710"/>
          <a:ext cx="3456384" cy="1440159"/>
        </p:xfrm>
        <a:graphic>
          <a:graphicData uri="http://schemas.openxmlformats.org/drawingml/2006/table">
            <a:tbl>
              <a:tblPr/>
              <a:tblGrid>
                <a:gridCol w="24913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650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0053">
                <a:tc>
                  <a:txBody>
                    <a:bodyPr/>
                    <a:lstStyle/>
                    <a:p>
                      <a:pPr marL="0" indent="266700" algn="l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Especialização médica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pPr marL="0" indent="266700" algn="l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Multiprofissional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0053">
                <a:tc>
                  <a:txBody>
                    <a:bodyPr/>
                    <a:lstStyle/>
                    <a:p>
                      <a:pPr marL="0" indent="266700" algn="l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Mestrado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6FC2A08-8517-EA89-5ED0-D8A585B721FC}"/>
              </a:ext>
            </a:extLst>
          </p:cNvPr>
          <p:cNvSpPr txBox="1"/>
          <p:nvPr/>
        </p:nvSpPr>
        <p:spPr>
          <a:xfrm>
            <a:off x="5639928" y="4825019"/>
            <a:ext cx="6537339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b="1" dirty="0">
                <a:latin typeface="Calibri" panose="020F0502020204030204" pitchFamily="34" charset="0"/>
                <a:cs typeface="Calibri" panose="020F0502020204030204" pitchFamily="34" charset="0"/>
              </a:rPr>
              <a:t>O INTO formou desde a mudança para a </a:t>
            </a:r>
            <a:r>
              <a:rPr lang="x-none" b="1">
                <a:latin typeface="Calibri" panose="020F0502020204030204" pitchFamily="34" charset="0"/>
                <a:cs typeface="Calibri" panose="020F0502020204030204" pitchFamily="34" charset="0"/>
              </a:rPr>
              <a:t>nova sede</a:t>
            </a: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x-none" b="1">
                <a:latin typeface="Calibri" panose="020F0502020204030204" pitchFamily="34" charset="0"/>
                <a:cs typeface="Calibri" panose="020F0502020204030204" pitchFamily="34" charset="0"/>
              </a:rPr>
              <a:t>2012</a:t>
            </a:r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x-none" b="1" dirty="0">
                <a:latin typeface="Calibri" panose="020F0502020204030204" pitchFamily="34" charset="0"/>
                <a:cs typeface="Calibri" panose="020F0502020204030204" pitchFamily="34" charset="0"/>
              </a:rPr>
              <a:t>esidentes de 18 estados, que atuam hoje </a:t>
            </a:r>
            <a:r>
              <a:rPr lang="x-none" b="1">
                <a:latin typeface="Calibri" panose="020F0502020204030204" pitchFamily="34" charset="0"/>
                <a:cs typeface="Calibri" panose="020F0502020204030204" pitchFamily="34" charset="0"/>
              </a:rPr>
              <a:t>em 17 </a:t>
            </a:r>
            <a:r>
              <a:rPr lang="x-none" b="1" dirty="0">
                <a:latin typeface="Calibri" panose="020F0502020204030204" pitchFamily="34" charset="0"/>
                <a:cs typeface="Calibri" panose="020F0502020204030204" pitchFamily="34" charset="0"/>
              </a:rPr>
              <a:t>estados da federação.</a:t>
            </a:r>
          </a:p>
        </p:txBody>
      </p:sp>
      <p:grpSp>
        <p:nvGrpSpPr>
          <p:cNvPr id="5" name="Grupo 20">
            <a:extLst>
              <a:ext uri="{FF2B5EF4-FFF2-40B4-BE49-F238E27FC236}">
                <a16:creationId xmlns:a16="http://schemas.microsoft.com/office/drawing/2014/main" xmlns="" id="{0228954B-FAA9-3595-2A2A-8ACF7EB4DD0D}"/>
              </a:ext>
            </a:extLst>
          </p:cNvPr>
          <p:cNvGrpSpPr>
            <a:grpSpLocks noChangeAspect="1"/>
          </p:cNvGrpSpPr>
          <p:nvPr/>
        </p:nvGrpSpPr>
        <p:grpSpPr>
          <a:xfrm>
            <a:off x="8802074" y="5848726"/>
            <a:ext cx="2820726" cy="542612"/>
            <a:chOff x="2406860" y="5923583"/>
            <a:chExt cx="7378279" cy="1419329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xmlns="" id="{54E27BD1-5F86-46D6-02BD-65F224BAB1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6"/>
              <a:ext cx="7378279" cy="14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tângulo de cantos arredondados 22">
              <a:extLst>
                <a:ext uri="{FF2B5EF4-FFF2-40B4-BE49-F238E27FC236}">
                  <a16:creationId xmlns:a16="http://schemas.microsoft.com/office/drawing/2014/main" xmlns="" id="{340DFBF5-174E-B6E4-2860-2158BB19DB70}"/>
                </a:ext>
              </a:extLst>
            </p:cNvPr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302975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Imagem 4">
            <a:extLst>
              <a:ext uri="{FF2B5EF4-FFF2-40B4-BE49-F238E27FC236}">
                <a16:creationId xmlns:a16="http://schemas.microsoft.com/office/drawing/2014/main" xmlns="" id="{A04DFAD6-88A1-F58C-01B4-2B812036D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2854325"/>
            <a:ext cx="5040313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Imagem 5">
            <a:extLst>
              <a:ext uri="{FF2B5EF4-FFF2-40B4-BE49-F238E27FC236}">
                <a16:creationId xmlns:a16="http://schemas.microsoft.com/office/drawing/2014/main" xmlns="" id="{A66C0DE8-6E35-D1D4-46DD-194C3F14F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92"/>
          <a:stretch>
            <a:fillRect/>
          </a:stretch>
        </p:blipFill>
        <p:spPr bwMode="auto">
          <a:xfrm>
            <a:off x="658813" y="5228903"/>
            <a:ext cx="5476875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CAF6BE08-85B4-E9DE-AA43-CF3721093785}"/>
              </a:ext>
            </a:extLst>
          </p:cNvPr>
          <p:cNvSpPr txBox="1">
            <a:spLocks/>
          </p:cNvSpPr>
          <p:nvPr/>
        </p:nvSpPr>
        <p:spPr>
          <a:xfrm>
            <a:off x="7151774" y="1208658"/>
            <a:ext cx="3527425" cy="3744913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3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Programa de educação em saúde para crianças</a:t>
            </a:r>
          </a:p>
        </p:txBody>
      </p:sp>
      <p:pic>
        <p:nvPicPr>
          <p:cNvPr id="10" name="Imagem 3">
            <a:extLst>
              <a:ext uri="{FF2B5EF4-FFF2-40B4-BE49-F238E27FC236}">
                <a16:creationId xmlns:a16="http://schemas.microsoft.com/office/drawing/2014/main" xmlns="" id="{9D74595F-7977-FBC6-326E-9ADBF86FF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08658"/>
            <a:ext cx="3190438" cy="269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tângulo de cantos arredondados 17"/>
          <p:cNvSpPr/>
          <p:nvPr/>
        </p:nvSpPr>
        <p:spPr>
          <a:xfrm>
            <a:off x="214140" y="188913"/>
            <a:ext cx="11665296" cy="6337225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9" name="Grupo 18"/>
          <p:cNvGrpSpPr>
            <a:grpSpLocks noChangeAspect="1"/>
          </p:cNvGrpSpPr>
          <p:nvPr/>
        </p:nvGrpSpPr>
        <p:grpSpPr>
          <a:xfrm>
            <a:off x="7679395" y="5680794"/>
            <a:ext cx="3240360" cy="623335"/>
            <a:chOff x="2406860" y="5923583"/>
            <a:chExt cx="7378279" cy="1419329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6"/>
              <a:ext cx="7378279" cy="14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Retângulo de cantos arredondados 20"/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23F2D061-34FD-43FE-8892-A835E65B0135}"/>
              </a:ext>
            </a:extLst>
          </p:cNvPr>
          <p:cNvSpPr txBox="1">
            <a:spLocks/>
          </p:cNvSpPr>
          <p:nvPr/>
        </p:nvSpPr>
        <p:spPr bwMode="auto">
          <a:xfrm>
            <a:off x="665039" y="299914"/>
            <a:ext cx="11904663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004F8A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5pPr>
            <a:lvl6pPr marL="544251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6pPr>
            <a:lvl7pPr marL="1088502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7pPr>
            <a:lvl8pPr marL="1632753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8pPr>
            <a:lvl9pPr marL="2177004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pt-BR" altLang="pt-B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Projetos especiais </a:t>
            </a:r>
          </a:p>
        </p:txBody>
      </p: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xmlns="" id="{2A666C67-B6B0-4503-505C-A82EDCDCDD96}"/>
              </a:ext>
            </a:extLst>
          </p:cNvPr>
          <p:cNvCxnSpPr/>
          <p:nvPr/>
        </p:nvCxnSpPr>
        <p:spPr>
          <a:xfrm>
            <a:off x="517202" y="909514"/>
            <a:ext cx="3705796" cy="0"/>
          </a:xfrm>
          <a:prstGeom prst="line">
            <a:avLst/>
          </a:prstGeom>
          <a:ln w="317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>
            <a:extLst>
              <a:ext uri="{FF2B5EF4-FFF2-40B4-BE49-F238E27FC236}">
                <a16:creationId xmlns:a16="http://schemas.microsoft.com/office/drawing/2014/main" xmlns="" id="{D9FF47A8-BB7B-E079-74C1-78D2B79BCD6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85750" y="136783"/>
            <a:ext cx="11904663" cy="63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pt-BR" altLang="pt-B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Mestrado profissional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534377D7-37FB-DBA4-3A86-61BCC2E0B044}"/>
              </a:ext>
            </a:extLst>
          </p:cNvPr>
          <p:cNvCxnSpPr/>
          <p:nvPr/>
        </p:nvCxnSpPr>
        <p:spPr>
          <a:xfrm>
            <a:off x="-58862" y="765498"/>
            <a:ext cx="3633788" cy="0"/>
          </a:xfrm>
          <a:prstGeom prst="line">
            <a:avLst/>
          </a:prstGeom>
          <a:ln w="317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xmlns="" id="{E7CBE0A7-7F8A-84C9-FB79-9779B80F5461}"/>
              </a:ext>
            </a:extLst>
          </p:cNvPr>
          <p:cNvSpPr txBox="1"/>
          <p:nvPr/>
        </p:nvSpPr>
        <p:spPr>
          <a:xfrm>
            <a:off x="1126654" y="3775503"/>
            <a:ext cx="7848600" cy="32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1500" b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Perfil Profissional dos Alunos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334573"/>
              </p:ext>
            </p:extLst>
          </p:nvPr>
        </p:nvGraphicFramePr>
        <p:xfrm>
          <a:off x="7751390" y="45418"/>
          <a:ext cx="2700362" cy="4087073"/>
        </p:xfrm>
        <a:graphic>
          <a:graphicData uri="http://schemas.openxmlformats.org/drawingml/2006/table">
            <a:tbl>
              <a:tblPr firstRow="1" bandRow="1"/>
              <a:tblGrid>
                <a:gridCol w="19463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539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07063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Titulações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80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80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80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80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80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80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80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8001">
                <a:tc>
                  <a:txBody>
                    <a:bodyPr/>
                    <a:lstStyle/>
                    <a:p>
                      <a:pPr marL="0" algn="ctr" defTabSz="1088502" rtl="0" eaLnBrk="1" fontAlgn="ctr" latinLnBrk="0" hangingPunct="1"/>
                      <a:r>
                        <a:rPr lang="pt-BR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fontAlgn="ctr" latinLnBrk="0" hangingPunct="1"/>
                      <a:r>
                        <a:rPr lang="pt-BR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8733120"/>
                  </a:ext>
                </a:extLst>
              </a:tr>
              <a:tr h="358001">
                <a:tc>
                  <a:txBody>
                    <a:bodyPr/>
                    <a:lstStyle/>
                    <a:p>
                      <a:pPr marL="0" algn="ctr" defTabSz="1088502" rtl="0" eaLnBrk="1" fontAlgn="ctr" latinLnBrk="0" hangingPunct="1"/>
                      <a:r>
                        <a:rPr lang="pt-BR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88502" rtl="0" eaLnBrk="1" fontAlgn="ctr" latinLnBrk="0" hangingPunct="1"/>
                      <a:r>
                        <a:rPr lang="pt-BR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59068500"/>
                  </a:ext>
                </a:extLst>
              </a:tr>
              <a:tr h="358001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516646"/>
              </p:ext>
            </p:extLst>
          </p:nvPr>
        </p:nvGraphicFramePr>
        <p:xfrm>
          <a:off x="910630" y="4077866"/>
          <a:ext cx="10408395" cy="2662724"/>
        </p:xfrm>
        <a:graphic>
          <a:graphicData uri="http://schemas.openxmlformats.org/drawingml/2006/table">
            <a:tbl>
              <a:tblPr/>
              <a:tblGrid>
                <a:gridCol w="12114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14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648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228600">
                <a:tc rowSpan="2">
                  <a:txBody>
                    <a:bodyPr/>
                    <a:lstStyle/>
                    <a:p>
                      <a:pPr algn="ctr" fontAlgn="t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Médicos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Biologia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Enfermagem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Farmácia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Fisioterapia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Ed. Física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Outros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243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Não Ortopedista / Ortopedistas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916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12931434"/>
                  </a:ext>
                </a:extLst>
              </a:tr>
            </a:tbl>
          </a:graphicData>
        </a:graphic>
      </p:graphicFrame>
      <p:grpSp>
        <p:nvGrpSpPr>
          <p:cNvPr id="3" name="Agrupar 2">
            <a:extLst>
              <a:ext uri="{FF2B5EF4-FFF2-40B4-BE49-F238E27FC236}">
                <a16:creationId xmlns:a16="http://schemas.microsoft.com/office/drawing/2014/main" xmlns="" id="{69BEC154-41E0-A42B-0514-23625E741B71}"/>
              </a:ext>
            </a:extLst>
          </p:cNvPr>
          <p:cNvGrpSpPr/>
          <p:nvPr/>
        </p:nvGrpSpPr>
        <p:grpSpPr>
          <a:xfrm>
            <a:off x="927602" y="1031638"/>
            <a:ext cx="4417699" cy="2682793"/>
            <a:chOff x="159528" y="1876097"/>
            <a:chExt cx="4417699" cy="2682793"/>
          </a:xfrm>
        </p:grpSpPr>
        <p:pic>
          <p:nvPicPr>
            <p:cNvPr id="5" name="Imagem 1">
              <a:extLst>
                <a:ext uri="{FF2B5EF4-FFF2-40B4-BE49-F238E27FC236}">
                  <a16:creationId xmlns:a16="http://schemas.microsoft.com/office/drawing/2014/main" xmlns="" id="{A85CEA08-83AF-3C7E-FC68-BC9063651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28" y="1876097"/>
              <a:ext cx="4417699" cy="2682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CaixaDeTexto 20">
              <a:extLst>
                <a:ext uri="{FF2B5EF4-FFF2-40B4-BE49-F238E27FC236}">
                  <a16:creationId xmlns:a16="http://schemas.microsoft.com/office/drawing/2014/main" xmlns="" id="{61030C11-10BD-5D2A-9AAA-673082AD0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528" y="1916551"/>
              <a:ext cx="423905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pt-BR" altLang="pt-BR" sz="20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Produção intelectual 2023</a:t>
              </a:r>
            </a:p>
          </p:txBody>
        </p:sp>
        <p:graphicFrame>
          <p:nvGraphicFramePr>
            <p:cNvPr id="9" name="Gráfico 8">
              <a:extLst>
                <a:ext uri="{FF2B5EF4-FFF2-40B4-BE49-F238E27FC236}">
                  <a16:creationId xmlns:a16="http://schemas.microsoft.com/office/drawing/2014/main" xmlns="" id="{99D57D48-BEAB-B32B-A79A-20728A1050E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701385686"/>
                </p:ext>
              </p:extLst>
            </p:nvPr>
          </p:nvGraphicFramePr>
          <p:xfrm>
            <a:off x="504498" y="2357115"/>
            <a:ext cx="3659209" cy="20099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ítulo 1">
            <a:extLst>
              <a:ext uri="{FF2B5EF4-FFF2-40B4-BE49-F238E27FC236}">
                <a16:creationId xmlns:a16="http://schemas.microsoft.com/office/drawing/2014/main" xmlns="" id="{D71CC449-06E1-1A66-A057-3A7EB18C90B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42875" y="117426"/>
            <a:ext cx="11904663" cy="63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pt-BR" altLang="pt-B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Laboratórios de pesquisa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C334ED2B-5992-E3FD-8E9E-A1304550D6C2}"/>
              </a:ext>
            </a:extLst>
          </p:cNvPr>
          <p:cNvCxnSpPr/>
          <p:nvPr/>
        </p:nvCxnSpPr>
        <p:spPr>
          <a:xfrm>
            <a:off x="85154" y="765498"/>
            <a:ext cx="3633788" cy="0"/>
          </a:xfrm>
          <a:prstGeom prst="line">
            <a:avLst/>
          </a:prstGeom>
          <a:ln w="317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6C50EA6C-5AD5-89E2-7342-A70C47BD4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4726" y="916193"/>
            <a:ext cx="4460106" cy="5682519"/>
          </a:xfrm>
          <a:prstGeom prst="rect">
            <a:avLst/>
          </a:prstGeom>
          <a:noFill/>
          <a:ln>
            <a:noFill/>
          </a:ln>
          <a:effectLst>
            <a:outerShdw blurRad="50800" dist="76200" algn="l" rotWithShape="0">
              <a:srgbClr val="000000">
                <a:alpha val="39998"/>
              </a:srgbClr>
            </a:outerShdw>
          </a:effectLst>
        </p:spPr>
      </p:pic>
      <p:pic>
        <p:nvPicPr>
          <p:cNvPr id="19460" name="Imagem 6">
            <a:extLst>
              <a:ext uri="{FF2B5EF4-FFF2-40B4-BE49-F238E27FC236}">
                <a16:creationId xmlns:a16="http://schemas.microsoft.com/office/drawing/2014/main" xmlns="" id="{6FE25E1C-A27D-7E09-39A1-E25D7C102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5" t="26115" r="20026" b="11935"/>
          <a:stretch>
            <a:fillRect/>
          </a:stretch>
        </p:blipFill>
        <p:spPr bwMode="auto">
          <a:xfrm>
            <a:off x="7103643" y="1486471"/>
            <a:ext cx="3600450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tângulo 7">
            <a:extLst>
              <a:ext uri="{FF2B5EF4-FFF2-40B4-BE49-F238E27FC236}">
                <a16:creationId xmlns:a16="http://schemas.microsoft.com/office/drawing/2014/main" xmlns="" id="{F7F2AE27-3E82-51A2-0BA8-4446C1577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7580" y="4609083"/>
            <a:ext cx="39608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b="1" dirty="0">
                <a:latin typeface="Calibri" panose="020F0502020204030204" pitchFamily="34" charset="0"/>
                <a:cs typeface="Calibri" panose="020F0502020204030204" pitchFamily="34" charset="0"/>
              </a:rPr>
              <a:t>Visa traduzir a atividade de pesquisa em um produto útil à saúde dos pacientes do SUS</a:t>
            </a:r>
          </a:p>
        </p:txBody>
      </p:sp>
      <p:sp>
        <p:nvSpPr>
          <p:cNvPr id="19462" name="Título 1">
            <a:extLst>
              <a:ext uri="{FF2B5EF4-FFF2-40B4-BE49-F238E27FC236}">
                <a16:creationId xmlns:a16="http://schemas.microsoft.com/office/drawing/2014/main" xmlns="" id="{66FCE3C1-7638-E013-216C-6125BA1ED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280" y="981646"/>
            <a:ext cx="41052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Pesquisa Translacional </a:t>
            </a:r>
          </a:p>
        </p:txBody>
      </p:sp>
      <p:grpSp>
        <p:nvGrpSpPr>
          <p:cNvPr id="2" name="Grupo 20">
            <a:extLst>
              <a:ext uri="{FF2B5EF4-FFF2-40B4-BE49-F238E27FC236}">
                <a16:creationId xmlns:a16="http://schemas.microsoft.com/office/drawing/2014/main" xmlns="" id="{80488AEC-CB96-17B2-848E-F20A776A8481}"/>
              </a:ext>
            </a:extLst>
          </p:cNvPr>
          <p:cNvGrpSpPr>
            <a:grpSpLocks noChangeAspect="1"/>
          </p:cNvGrpSpPr>
          <p:nvPr/>
        </p:nvGrpSpPr>
        <p:grpSpPr>
          <a:xfrm>
            <a:off x="8802074" y="5848726"/>
            <a:ext cx="2820726" cy="542612"/>
            <a:chOff x="2406860" y="5923583"/>
            <a:chExt cx="7378279" cy="14193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DBB83DC8-AC11-0C17-0638-DF368E3A08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6"/>
              <a:ext cx="7378279" cy="14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tângulo de cantos arredondados 22">
              <a:extLst>
                <a:ext uri="{FF2B5EF4-FFF2-40B4-BE49-F238E27FC236}">
                  <a16:creationId xmlns:a16="http://schemas.microsoft.com/office/drawing/2014/main" xmlns="" id="{5773F6DE-6D15-C092-615F-D46847D5A65F}"/>
                </a:ext>
              </a:extLst>
            </p:cNvPr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585267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>
            <a:extLst>
              <a:ext uri="{FF2B5EF4-FFF2-40B4-BE49-F238E27FC236}">
                <a16:creationId xmlns:a16="http://schemas.microsoft.com/office/drawing/2014/main" xmlns="" id="{970144E1-8116-C04C-F5D9-8A661FC9E2F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83316" y="281784"/>
            <a:ext cx="11904663" cy="63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pt-BR" altLang="pt-BR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Modelos animais de condições ortopédicas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xmlns="" id="{9ECDB546-AD0D-FE2E-58A4-3028C0B6A66E}"/>
              </a:ext>
            </a:extLst>
          </p:cNvPr>
          <p:cNvCxnSpPr/>
          <p:nvPr/>
        </p:nvCxnSpPr>
        <p:spPr>
          <a:xfrm>
            <a:off x="85154" y="837506"/>
            <a:ext cx="3633788" cy="0"/>
          </a:xfrm>
          <a:prstGeom prst="line">
            <a:avLst/>
          </a:prstGeom>
          <a:ln w="317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484" name="Imagem 4">
            <a:extLst>
              <a:ext uri="{FF2B5EF4-FFF2-40B4-BE49-F238E27FC236}">
                <a16:creationId xmlns:a16="http://schemas.microsoft.com/office/drawing/2014/main" xmlns="" id="{A56261C3-7746-6C21-55D6-973260B8D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120" y="3030245"/>
            <a:ext cx="39878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5" name="Grupo 5">
            <a:extLst>
              <a:ext uri="{FF2B5EF4-FFF2-40B4-BE49-F238E27FC236}">
                <a16:creationId xmlns:a16="http://schemas.microsoft.com/office/drawing/2014/main" xmlns="" id="{A3A37E77-5ADC-AA8C-6DB0-3AA75078129F}"/>
              </a:ext>
            </a:extLst>
          </p:cNvPr>
          <p:cNvGrpSpPr>
            <a:grpSpLocks/>
          </p:cNvGrpSpPr>
          <p:nvPr/>
        </p:nvGrpSpPr>
        <p:grpSpPr bwMode="auto">
          <a:xfrm>
            <a:off x="3819525" y="1519238"/>
            <a:ext cx="3567113" cy="2127250"/>
            <a:chOff x="700088" y="1959054"/>
            <a:chExt cx="3539815" cy="1613962"/>
          </a:xfrm>
        </p:grpSpPr>
        <p:sp>
          <p:nvSpPr>
            <p:cNvPr id="20508" name="Retângulo 13">
              <a:extLst>
                <a:ext uri="{FF2B5EF4-FFF2-40B4-BE49-F238E27FC236}">
                  <a16:creationId xmlns:a16="http://schemas.microsoft.com/office/drawing/2014/main" xmlns="" id="{E62792A1-506D-1E1E-78B9-7A877AC3B1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5163" y="1959054"/>
              <a:ext cx="2266646" cy="303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2857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33663" indent="-347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90863" indent="-347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8063" indent="-347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5263" indent="-347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buFont typeface="Wingdings" pitchFamily="2" charset="2"/>
                <a:buChar char="v"/>
              </a:pPr>
              <a:r>
                <a:rPr lang="en-US" altLang="pt-BR" sz="2000" b="1" dirty="0" err="1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Defeitos</a:t>
              </a:r>
              <a:r>
                <a:rPr lang="en-US" altLang="pt-BR" sz="20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pt-BR" altLang="pt-BR" sz="20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ósseos  </a:t>
              </a:r>
              <a:endParaRPr lang="en-US" altLang="pt-BR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0509" name="Group 334">
              <a:extLst>
                <a:ext uri="{FF2B5EF4-FFF2-40B4-BE49-F238E27FC236}">
                  <a16:creationId xmlns:a16="http://schemas.microsoft.com/office/drawing/2014/main" xmlns="" id="{896D62D7-25E9-B630-9FBE-3550373FE2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64035" y="2317857"/>
              <a:ext cx="2375868" cy="1015107"/>
              <a:chOff x="-1" y="56813"/>
              <a:chExt cx="5035127" cy="3014589"/>
            </a:xfrm>
          </p:grpSpPr>
          <p:pic>
            <p:nvPicPr>
              <p:cNvPr id="20511" name="image16.png">
                <a:extLst>
                  <a:ext uri="{FF2B5EF4-FFF2-40B4-BE49-F238E27FC236}">
                    <a16:creationId xmlns:a16="http://schemas.microsoft.com/office/drawing/2014/main" xmlns="" id="{A13DF654-BB6D-5B9F-5A87-BE189C38F4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" y="70633"/>
                <a:ext cx="2441048" cy="3000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512" name="Group 331">
                <a:extLst>
                  <a:ext uri="{FF2B5EF4-FFF2-40B4-BE49-F238E27FC236}">
                    <a16:creationId xmlns:a16="http://schemas.microsoft.com/office/drawing/2014/main" xmlns="" id="{F9561088-DE68-93DD-0557-98C9728EE2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4104" y="56813"/>
                <a:ext cx="4961022" cy="3000770"/>
                <a:chOff x="-1" y="56813"/>
                <a:chExt cx="4961021" cy="3000769"/>
              </a:xfrm>
            </p:grpSpPr>
            <p:grpSp>
              <p:nvGrpSpPr>
                <p:cNvPr id="20515" name="Group 327">
                  <a:extLst>
                    <a:ext uri="{FF2B5EF4-FFF2-40B4-BE49-F238E27FC236}">
                      <a16:creationId xmlns:a16="http://schemas.microsoft.com/office/drawing/2014/main" xmlns="" id="{870EA54C-5AC6-984B-8038-26616C7433E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99748" y="65326"/>
                  <a:ext cx="2461272" cy="2992256"/>
                  <a:chOff x="0" y="0"/>
                  <a:chExt cx="2461271" cy="2992255"/>
                </a:xfrm>
              </p:grpSpPr>
              <p:pic>
                <p:nvPicPr>
                  <p:cNvPr id="20518" name="image17.png">
                    <a:extLst>
                      <a:ext uri="{FF2B5EF4-FFF2-40B4-BE49-F238E27FC236}">
                        <a16:creationId xmlns:a16="http://schemas.microsoft.com/office/drawing/2014/main" xmlns="" id="{9228C2D9-3876-4CEE-F649-DA483814817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400000">
                    <a:off x="-265493" y="265492"/>
                    <a:ext cx="2992256" cy="246127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9" name="Shape 325">
                    <a:extLst>
                      <a:ext uri="{FF2B5EF4-FFF2-40B4-BE49-F238E27FC236}">
                        <a16:creationId xmlns:a16="http://schemas.microsoft.com/office/drawing/2014/main" xmlns="" id="{3144C747-4F97-52A9-0B22-B6326277C964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573202" y="1243761"/>
                    <a:ext cx="186962" cy="304034"/>
                  </a:xfrm>
                  <a:prstGeom prst="line">
                    <a:avLst/>
                  </a:prstGeom>
                  <a:noFill/>
                  <a:ln w="9525" cap="flat">
                    <a:solidFill>
                      <a:schemeClr val="accent3">
                        <a:lumOff val="44000"/>
                      </a:schemeClr>
                    </a:solidFill>
                    <a:prstDash val="sysDash"/>
                    <a:round/>
                    <a:tailEnd type="triangle" w="med" len="med"/>
                  </a:ln>
                  <a:effectLst/>
                </p:spPr>
                <p:txBody>
                  <a:bodyPr lIns="45719" tIns="45719" rIns="45719" bIns="45719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>
                      <a:latin typeface="+mn-lt"/>
                    </a:endParaRPr>
                  </a:p>
                </p:txBody>
              </p:sp>
              <p:sp>
                <p:nvSpPr>
                  <p:cNvPr id="20" name="Shape 326">
                    <a:extLst>
                      <a:ext uri="{FF2B5EF4-FFF2-40B4-BE49-F238E27FC236}">
                        <a16:creationId xmlns:a16="http://schemas.microsoft.com/office/drawing/2014/main" xmlns="" id="{AE1516D7-4332-57EB-B21F-FE0D430B8849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339499" y="1451220"/>
                    <a:ext cx="186962" cy="304034"/>
                  </a:xfrm>
                  <a:prstGeom prst="line">
                    <a:avLst/>
                  </a:prstGeom>
                  <a:noFill/>
                  <a:ln w="9525" cap="flat">
                    <a:solidFill>
                      <a:schemeClr val="accent3">
                        <a:lumOff val="44000"/>
                      </a:schemeClr>
                    </a:solidFill>
                    <a:prstDash val="sysDash"/>
                    <a:round/>
                    <a:tailEnd type="triangle" w="med" len="med"/>
                  </a:ln>
                  <a:effectLst/>
                </p:spPr>
                <p:txBody>
                  <a:bodyPr lIns="45719" tIns="45719" rIns="45719" bIns="45719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>
                      <a:latin typeface="+mn-lt"/>
                    </a:endParaRPr>
                  </a:p>
                </p:txBody>
              </p:sp>
            </p:grpSp>
            <p:sp>
              <p:nvSpPr>
                <p:cNvPr id="20516" name="Shape 328">
                  <a:extLst>
                    <a:ext uri="{FF2B5EF4-FFF2-40B4-BE49-F238E27FC236}">
                      <a16:creationId xmlns:a16="http://schemas.microsoft.com/office/drawing/2014/main" xmlns="" id="{B9D9DE95-B1E1-5E1C-E087-D9CBE27D034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-1" y="60356"/>
                  <a:ext cx="1329945" cy="10054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45719" tIns="45719" rIns="45719" bIns="45719">
                  <a:spAutoFit/>
                </a:bodyPr>
                <a:lstStyle/>
                <a:p>
                  <a:endParaRPr lang="pt-BR" altLang="pt-BR" sz="1600" b="1">
                    <a:solidFill>
                      <a:schemeClr val="bg1"/>
                    </a:solidFill>
                    <a:latin typeface="Cambria" panose="02040503050406030204" pitchFamily="18" charset="0"/>
                    <a:sym typeface="Cambria" panose="02040503050406030204" pitchFamily="18" charset="0"/>
                  </a:endParaRPr>
                </a:p>
              </p:txBody>
            </p:sp>
            <p:sp>
              <p:nvSpPr>
                <p:cNvPr id="20517" name="Shape 329">
                  <a:extLst>
                    <a:ext uri="{FF2B5EF4-FFF2-40B4-BE49-F238E27FC236}">
                      <a16:creationId xmlns:a16="http://schemas.microsoft.com/office/drawing/2014/main" xmlns="" id="{2BB26400-F5C4-0F89-1B2E-8C530D8A00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99726" y="56813"/>
                  <a:ext cx="1329945" cy="10054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45719" tIns="45719" rIns="45719" bIns="45719">
                  <a:spAutoFit/>
                </a:bodyPr>
                <a:lstStyle/>
                <a:p>
                  <a:endParaRPr lang="pt-BR" altLang="pt-BR" sz="1600" b="1">
                    <a:solidFill>
                      <a:schemeClr val="bg1"/>
                    </a:solidFill>
                    <a:latin typeface="Cambria" panose="02040503050406030204" pitchFamily="18" charset="0"/>
                    <a:sym typeface="Cambria" panose="02040503050406030204" pitchFamily="18" charset="0"/>
                  </a:endParaRPr>
                </a:p>
              </p:txBody>
            </p:sp>
          </p:grpSp>
          <p:sp>
            <p:nvSpPr>
              <p:cNvPr id="13" name="Shape 332">
                <a:extLst>
                  <a:ext uri="{FF2B5EF4-FFF2-40B4-BE49-F238E27FC236}">
                    <a16:creationId xmlns:a16="http://schemas.microsoft.com/office/drawing/2014/main" xmlns="" id="{98EC9FFD-6951-89D0-9B9E-479A4B8ED2CA}"/>
                  </a:ext>
                </a:extLst>
              </p:cNvPr>
              <p:cNvSpPr/>
              <p:nvPr/>
            </p:nvSpPr>
            <p:spPr>
              <a:xfrm flipV="1">
                <a:off x="1349302" y="1774082"/>
                <a:ext cx="10015" cy="354110"/>
              </a:xfrm>
              <a:prstGeom prst="line">
                <a:avLst/>
              </a:prstGeom>
              <a:noFill/>
              <a:ln w="9525" cap="flat">
                <a:solidFill>
                  <a:schemeClr val="accent3">
                    <a:lumOff val="44000"/>
                  </a:schemeClr>
                </a:solidFill>
                <a:prstDash val="sysDash"/>
                <a:round/>
                <a:tailEnd type="triangle" w="med" len="med"/>
              </a:ln>
              <a:effectLst/>
            </p:spPr>
            <p:txBody>
              <a:bodyPr lIns="45719" tIns="45719" rIns="45719" bIns="45719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</a:endParaRPr>
              </a:p>
            </p:txBody>
          </p:sp>
          <p:sp>
            <p:nvSpPr>
              <p:cNvPr id="14" name="Shape 333">
                <a:extLst>
                  <a:ext uri="{FF2B5EF4-FFF2-40B4-BE49-F238E27FC236}">
                    <a16:creationId xmlns:a16="http://schemas.microsoft.com/office/drawing/2014/main" xmlns="" id="{A57FE0FA-7242-C4D7-04BE-8D4F5626B3F0}"/>
                  </a:ext>
                </a:extLst>
              </p:cNvPr>
              <p:cNvSpPr/>
              <p:nvPr/>
            </p:nvSpPr>
            <p:spPr>
              <a:xfrm flipV="1">
                <a:off x="1112259" y="1745467"/>
                <a:ext cx="10017" cy="357688"/>
              </a:xfrm>
              <a:prstGeom prst="line">
                <a:avLst/>
              </a:prstGeom>
              <a:noFill/>
              <a:ln w="9525" cap="flat">
                <a:solidFill>
                  <a:schemeClr val="accent3">
                    <a:lumOff val="44000"/>
                  </a:schemeClr>
                </a:solidFill>
                <a:prstDash val="sysDash"/>
                <a:round/>
                <a:tailEnd type="triangle" w="med" len="med"/>
              </a:ln>
              <a:effectLst/>
            </p:spPr>
            <p:txBody>
              <a:bodyPr lIns="45719" tIns="45719" rIns="45719" bIns="45719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</a:endParaRPr>
              </a:p>
            </p:txBody>
          </p:sp>
        </p:grpSp>
        <p:pic>
          <p:nvPicPr>
            <p:cNvPr id="20510" name="Picture 1">
              <a:extLst>
                <a:ext uri="{FF2B5EF4-FFF2-40B4-BE49-F238E27FC236}">
                  <a16:creationId xmlns:a16="http://schemas.microsoft.com/office/drawing/2014/main" xmlns="" id="{CDFC984F-0B57-0A96-49AE-8CF222C0A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088" y="1984375"/>
              <a:ext cx="1095590" cy="1588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486" name="Grupo 49">
            <a:extLst>
              <a:ext uri="{FF2B5EF4-FFF2-40B4-BE49-F238E27FC236}">
                <a16:creationId xmlns:a16="http://schemas.microsoft.com/office/drawing/2014/main" xmlns="" id="{FFD50CD2-BEA2-B220-2A2C-169BD5140B10}"/>
              </a:ext>
            </a:extLst>
          </p:cNvPr>
          <p:cNvGrpSpPr>
            <a:grpSpLocks/>
          </p:cNvGrpSpPr>
          <p:nvPr/>
        </p:nvGrpSpPr>
        <p:grpSpPr bwMode="auto">
          <a:xfrm>
            <a:off x="3965603" y="3928344"/>
            <a:ext cx="2713037" cy="2149475"/>
            <a:chOff x="7066910" y="3221646"/>
            <a:chExt cx="1585647" cy="1736611"/>
          </a:xfrm>
        </p:grpSpPr>
        <p:grpSp>
          <p:nvGrpSpPr>
            <p:cNvPr id="20502" name="Grupo 2">
              <a:extLst>
                <a:ext uri="{FF2B5EF4-FFF2-40B4-BE49-F238E27FC236}">
                  <a16:creationId xmlns:a16="http://schemas.microsoft.com/office/drawing/2014/main" xmlns="" id="{DE44E090-4D86-F2A0-D0AF-189AAE9CEA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66910" y="3627935"/>
              <a:ext cx="1585647" cy="1330322"/>
              <a:chOff x="1096329" y="3633901"/>
              <a:chExt cx="1585647" cy="1330322"/>
            </a:xfrm>
          </p:grpSpPr>
          <p:pic>
            <p:nvPicPr>
              <p:cNvPr id="20504" name="Picture 5">
                <a:extLst>
                  <a:ext uri="{FF2B5EF4-FFF2-40B4-BE49-F238E27FC236}">
                    <a16:creationId xmlns:a16="http://schemas.microsoft.com/office/drawing/2014/main" xmlns="" id="{5CBD9472-9D90-9AD6-154D-936DDAD523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6329" y="3645024"/>
                <a:ext cx="707973" cy="5698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05" name="Imagem 8">
                <a:extLst>
                  <a:ext uri="{FF2B5EF4-FFF2-40B4-BE49-F238E27FC236}">
                    <a16:creationId xmlns:a16="http://schemas.microsoft.com/office/drawing/2014/main" xmlns="" id="{1C1489C0-5A79-9088-B66F-BF7854DDD28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7704" y="3633901"/>
                <a:ext cx="774271" cy="5809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06" name="Imagem 9">
                <a:extLst>
                  <a:ext uri="{FF2B5EF4-FFF2-40B4-BE49-F238E27FC236}">
                    <a16:creationId xmlns:a16="http://schemas.microsoft.com/office/drawing/2014/main" xmlns="" id="{51B700F5-A93C-D9CF-368D-28AEC4F89F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6329" y="4293096"/>
                <a:ext cx="782843" cy="653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07" name="Picture 2" descr="https://public.boxcloud.com/api/2.0/internal_files/322905692702/versions/340547872430/representations/jpg_paged_2048x2048/content/1.jpg?access_token=1!QB4x934IAu16yoaxUrNOZT7vxKD5yDvCWBbbDxqr8LX8Z2_f4bj6OBY0UR3WtLAGgGSZ85aj27A5ULoVROr_QiVLtn-JBA-69LdbnVBvkpET3cb310ehjX1sybXRImhjpDzXQmBDpVNkj8Wv7P3aNU0pM6gP5oaKqXb0Kv55MxWaGZqkkCldvAP9ZI1xez9lz-9u3NaZTyk00nPdbtpBgNeEaM2pT5K-QMBdHX9tXuGcnBmvhmKVDhxeUvGl_ZlJti3IocVMDCJPJRYQ7XQGJdceWzSaT-UqzdvUfF_PGMEla7G6JUq1qHJEN4ulCn4gRCziI7R_EVvNgeLQkRtQEJ222nRixttGyrNJ4piNe8n4vb7k_fI93uaAP_vawBcWOTLnmUnopV2ykwSJDhbhxI6CK41RxjhpyJhX4vmIlFX1_rN4_PbVgosVbOgyNxt3eQiCF9ZNMYoN9TT733ArelG2gBhMLXpP4vt5V6-P-YlU1LfA7GuvqUAeDEUHxB-XwPdJbtPh89YcrFVYIkTPi4dYFc1n7ApJCrWQcpWmkxpMNcKP0yFO6SYCaVl6-vPKaA..&amp;box_client_name=box-content-preview&amp;box_client_version=1.55.0">
                <a:extLst>
                  <a:ext uri="{FF2B5EF4-FFF2-40B4-BE49-F238E27FC236}">
                    <a16:creationId xmlns:a16="http://schemas.microsoft.com/office/drawing/2014/main" xmlns="" id="{ED5DB2BF-C741-173F-EACE-D69DE9AFEC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7378" y="4301976"/>
                <a:ext cx="754598" cy="662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0503" name="Retângulo 13">
              <a:extLst>
                <a:ext uri="{FF2B5EF4-FFF2-40B4-BE49-F238E27FC236}">
                  <a16:creationId xmlns:a16="http://schemas.microsoft.com/office/drawing/2014/main" xmlns="" id="{DD2FF197-921F-8DF0-921D-8D18F217AB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0719" y="3221646"/>
              <a:ext cx="995198" cy="323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2857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33663" indent="-347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90863" indent="-347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8063" indent="-347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5263" indent="-347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buFont typeface="Wingdings" pitchFamily="2" charset="2"/>
                <a:buChar char="v"/>
              </a:pPr>
              <a:r>
                <a:rPr lang="pt-BR" altLang="pt-BR" sz="20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Artrodeses </a:t>
              </a:r>
              <a:endParaRPr lang="en-US" altLang="pt-BR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487" name="Grupo 48">
            <a:extLst>
              <a:ext uri="{FF2B5EF4-FFF2-40B4-BE49-F238E27FC236}">
                <a16:creationId xmlns:a16="http://schemas.microsoft.com/office/drawing/2014/main" xmlns="" id="{5AEB8FEB-5706-CC7F-60DC-1CF97CB7789B}"/>
              </a:ext>
            </a:extLst>
          </p:cNvPr>
          <p:cNvGrpSpPr>
            <a:grpSpLocks/>
          </p:cNvGrpSpPr>
          <p:nvPr/>
        </p:nvGrpSpPr>
        <p:grpSpPr bwMode="auto">
          <a:xfrm>
            <a:off x="8029198" y="621482"/>
            <a:ext cx="2873375" cy="2117725"/>
            <a:chOff x="3787507" y="3507879"/>
            <a:chExt cx="2390476" cy="2118529"/>
          </a:xfrm>
        </p:grpSpPr>
        <p:grpSp>
          <p:nvGrpSpPr>
            <p:cNvPr id="20494" name="Grupo 42">
              <a:extLst>
                <a:ext uri="{FF2B5EF4-FFF2-40B4-BE49-F238E27FC236}">
                  <a16:creationId xmlns:a16="http://schemas.microsoft.com/office/drawing/2014/main" xmlns="" id="{BAFFB0ED-3C5C-6187-8D90-A1D60C32D5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19139" y="3949595"/>
              <a:ext cx="1881298" cy="1676813"/>
              <a:chOff x="497915" y="3897472"/>
              <a:chExt cx="1881298" cy="1676813"/>
            </a:xfrm>
          </p:grpSpPr>
          <p:pic>
            <p:nvPicPr>
              <p:cNvPr id="20496" name="Imagem 4">
                <a:extLst>
                  <a:ext uri="{FF2B5EF4-FFF2-40B4-BE49-F238E27FC236}">
                    <a16:creationId xmlns:a16="http://schemas.microsoft.com/office/drawing/2014/main" xmlns="" id="{BF088732-C3A0-59AF-088D-52EF6CB68F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3"/>
              <a:stretch>
                <a:fillRect/>
              </a:stretch>
            </p:blipFill>
            <p:spPr bwMode="auto">
              <a:xfrm>
                <a:off x="1492696" y="3897472"/>
                <a:ext cx="886517" cy="7696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497" name="Imagem 5">
                <a:extLst>
                  <a:ext uri="{FF2B5EF4-FFF2-40B4-BE49-F238E27FC236}">
                    <a16:creationId xmlns:a16="http://schemas.microsoft.com/office/drawing/2014/main" xmlns="" id="{5F045FE3-8757-DA82-B7E5-C0DD2FFE08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915" y="3901025"/>
                <a:ext cx="944023" cy="7899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498" name="Imagem 6">
                <a:extLst>
                  <a:ext uri="{FF2B5EF4-FFF2-40B4-BE49-F238E27FC236}">
                    <a16:creationId xmlns:a16="http://schemas.microsoft.com/office/drawing/2014/main" xmlns="" id="{D2CCC943-2C2D-2BA5-1F5C-A1DCFF3E57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7915" y="4744756"/>
                <a:ext cx="944023" cy="8295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499" name="Grupo 1">
                <a:extLst>
                  <a:ext uri="{FF2B5EF4-FFF2-40B4-BE49-F238E27FC236}">
                    <a16:creationId xmlns:a16="http://schemas.microsoft.com/office/drawing/2014/main" xmlns="" id="{1108D492-166B-AE23-4D9B-713F49C528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92696" y="4723990"/>
                <a:ext cx="886517" cy="836682"/>
                <a:chOff x="1021612" y="5169024"/>
                <a:chExt cx="2810652" cy="2125016"/>
              </a:xfrm>
            </p:grpSpPr>
            <p:pic>
              <p:nvPicPr>
                <p:cNvPr id="20500" name="Espaço Reservado para Conteúdo 3">
                  <a:extLst>
                    <a:ext uri="{FF2B5EF4-FFF2-40B4-BE49-F238E27FC236}">
                      <a16:creationId xmlns:a16="http://schemas.microsoft.com/office/drawing/2014/main" xmlns="" id="{0FE889E8-D6DC-DF1D-432B-D8FB93F0475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1612" y="5169024"/>
                  <a:ext cx="2810652" cy="21250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6" name="Forma livre 20">
                  <a:extLst>
                    <a:ext uri="{FF2B5EF4-FFF2-40B4-BE49-F238E27FC236}">
                      <a16:creationId xmlns:a16="http://schemas.microsoft.com/office/drawing/2014/main" xmlns="" id="{AF1C22E1-4795-F600-7B38-A6706D33F3F5}"/>
                    </a:ext>
                  </a:extLst>
                </p:cNvPr>
                <p:cNvSpPr/>
                <p:nvPr/>
              </p:nvSpPr>
              <p:spPr>
                <a:xfrm>
                  <a:off x="1666280" y="5332040"/>
                  <a:ext cx="1637202" cy="1778764"/>
                </a:xfrm>
                <a:custGeom>
                  <a:avLst/>
                  <a:gdLst>
                    <a:gd name="connsiteX0" fmla="*/ 793630 w 1639019"/>
                    <a:gd name="connsiteY0" fmla="*/ 0 h 1863305"/>
                    <a:gd name="connsiteX1" fmla="*/ 0 w 1639019"/>
                    <a:gd name="connsiteY1" fmla="*/ 1742535 h 1863305"/>
                    <a:gd name="connsiteX2" fmla="*/ 897147 w 1639019"/>
                    <a:gd name="connsiteY2" fmla="*/ 1863305 h 1863305"/>
                    <a:gd name="connsiteX3" fmla="*/ 1639019 w 1639019"/>
                    <a:gd name="connsiteY3" fmla="*/ 43132 h 1863305"/>
                    <a:gd name="connsiteX4" fmla="*/ 793630 w 1639019"/>
                    <a:gd name="connsiteY4" fmla="*/ 0 h 1863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39019" h="1863305">
                      <a:moveTo>
                        <a:pt x="793630" y="0"/>
                      </a:moveTo>
                      <a:lnTo>
                        <a:pt x="0" y="1742535"/>
                      </a:lnTo>
                      <a:lnTo>
                        <a:pt x="897147" y="1863305"/>
                      </a:lnTo>
                      <a:lnTo>
                        <a:pt x="1639019" y="43132"/>
                      </a:lnTo>
                      <a:lnTo>
                        <a:pt x="793630" y="0"/>
                      </a:lnTo>
                      <a:close/>
                    </a:path>
                  </a:pathLst>
                </a:custGeom>
                <a:noFill/>
                <a:ln w="20066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/>
                </a:p>
              </p:txBody>
            </p:sp>
          </p:grpSp>
        </p:grpSp>
        <p:sp>
          <p:nvSpPr>
            <p:cNvPr id="20495" name="Retângulo 13">
              <a:extLst>
                <a:ext uri="{FF2B5EF4-FFF2-40B4-BE49-F238E27FC236}">
                  <a16:creationId xmlns:a16="http://schemas.microsoft.com/office/drawing/2014/main" xmlns="" id="{00A7953A-DD87-F8DE-8AC5-9F22C8347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7507" y="3507879"/>
              <a:ext cx="2390476" cy="400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2857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33663" indent="-347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90863" indent="-347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8063" indent="-347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5263" indent="-347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buFont typeface="Wingdings" pitchFamily="2" charset="2"/>
                <a:buChar char="v"/>
              </a:pPr>
              <a:r>
                <a:rPr lang="pt-BR" altLang="pt-BR" sz="20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Técnica de </a:t>
              </a:r>
              <a:r>
                <a:rPr lang="pt-BR" altLang="pt-BR" sz="2000" b="1" dirty="0" err="1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Masquelet</a:t>
              </a:r>
              <a:endParaRPr lang="en-US" altLang="pt-BR" sz="2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488" name="Agrupar 1">
            <a:extLst>
              <a:ext uri="{FF2B5EF4-FFF2-40B4-BE49-F238E27FC236}">
                <a16:creationId xmlns:a16="http://schemas.microsoft.com/office/drawing/2014/main" xmlns="" id="{5FE566A8-249D-7D5A-A42C-9C80A49DF809}"/>
              </a:ext>
            </a:extLst>
          </p:cNvPr>
          <p:cNvGrpSpPr>
            <a:grpSpLocks/>
          </p:cNvGrpSpPr>
          <p:nvPr/>
        </p:nvGrpSpPr>
        <p:grpSpPr bwMode="auto">
          <a:xfrm>
            <a:off x="582774" y="1436052"/>
            <a:ext cx="2894013" cy="4557712"/>
            <a:chOff x="402517" y="1494452"/>
            <a:chExt cx="2895397" cy="4558415"/>
          </a:xfrm>
        </p:grpSpPr>
        <p:grpSp>
          <p:nvGrpSpPr>
            <p:cNvPr id="20489" name="Grupo 52">
              <a:extLst>
                <a:ext uri="{FF2B5EF4-FFF2-40B4-BE49-F238E27FC236}">
                  <a16:creationId xmlns:a16="http://schemas.microsoft.com/office/drawing/2014/main" xmlns="" id="{BF85A3A2-88C2-68BD-E05D-51BE77D628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2517" y="1494452"/>
              <a:ext cx="2895397" cy="4023571"/>
              <a:chOff x="289463" y="1705659"/>
              <a:chExt cx="2835886" cy="4077752"/>
            </a:xfrm>
          </p:grpSpPr>
          <p:pic>
            <p:nvPicPr>
              <p:cNvPr id="38" name="Imagem 1">
                <a:extLst>
                  <a:ext uri="{FF2B5EF4-FFF2-40B4-BE49-F238E27FC236}">
                    <a16:creationId xmlns:a16="http://schemas.microsoft.com/office/drawing/2014/main" xmlns="" id="{BA250F6D-FFC4-915E-8C35-B823AF10DE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950600" y="5079995"/>
                <a:ext cx="1513613" cy="70318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4998"/>
                  </a:srgbClr>
                </a:outerShdw>
              </a:effectLst>
            </p:spPr>
          </p:pic>
          <p:pic>
            <p:nvPicPr>
              <p:cNvPr id="20492" name="Imagem 2">
                <a:extLst>
                  <a:ext uri="{FF2B5EF4-FFF2-40B4-BE49-F238E27FC236}">
                    <a16:creationId xmlns:a16="http://schemas.microsoft.com/office/drawing/2014/main" xmlns="" id="{BFEEA9E5-4DA7-E978-3FD8-1ABED2023D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405" y="3623858"/>
                <a:ext cx="2664643" cy="1404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Imagem 39">
                <a:extLst>
                  <a:ext uri="{FF2B5EF4-FFF2-40B4-BE49-F238E27FC236}">
                    <a16:creationId xmlns:a16="http://schemas.microsoft.com/office/drawing/2014/main" xmlns="" id="{21F6F80D-0D79-8759-A156-B4260E1DCC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289463" y="1705659"/>
                <a:ext cx="2835886" cy="191807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76201" dir="18900000" algn="bl" rotWithShape="0">
                  <a:srgbClr val="000000">
                    <a:alpha val="39998"/>
                  </a:srgbClr>
                </a:outerShdw>
              </a:effectLst>
            </p:spPr>
          </p:pic>
        </p:grpSp>
        <p:sp>
          <p:nvSpPr>
            <p:cNvPr id="20490" name="Retângulo 13">
              <a:extLst>
                <a:ext uri="{FF2B5EF4-FFF2-40B4-BE49-F238E27FC236}">
                  <a16:creationId xmlns:a16="http://schemas.microsoft.com/office/drawing/2014/main" xmlns="" id="{1AAA1B4C-0712-53CA-0EB3-D150BD7F3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136" y="5652750"/>
              <a:ext cx="1685884" cy="400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2857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633663" indent="-347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3090863" indent="-347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548063" indent="-347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4005263" indent="-3476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buFont typeface="Wingdings" pitchFamily="2" charset="2"/>
                <a:buChar char="v"/>
              </a:pPr>
              <a:r>
                <a:rPr lang="pt-BR" altLang="pt-BR" sz="2000" b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Neoplasias</a:t>
              </a:r>
              <a:endParaRPr lang="en-US" altLang="pt-BR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upo 20">
            <a:extLst>
              <a:ext uri="{FF2B5EF4-FFF2-40B4-BE49-F238E27FC236}">
                <a16:creationId xmlns:a16="http://schemas.microsoft.com/office/drawing/2014/main" xmlns="" id="{25FA63A0-52BD-5EE0-32D0-39DD0216F81F}"/>
              </a:ext>
            </a:extLst>
          </p:cNvPr>
          <p:cNvGrpSpPr>
            <a:grpSpLocks noChangeAspect="1"/>
          </p:cNvGrpSpPr>
          <p:nvPr/>
        </p:nvGrpSpPr>
        <p:grpSpPr>
          <a:xfrm>
            <a:off x="8577810" y="5812544"/>
            <a:ext cx="2820726" cy="542612"/>
            <a:chOff x="2406860" y="5923583"/>
            <a:chExt cx="7378279" cy="14193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09C7F84-8BBA-EE77-9BAF-6B12E2F8F7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6"/>
              <a:ext cx="7378279" cy="14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tângulo de cantos arredondados 22">
              <a:extLst>
                <a:ext uri="{FF2B5EF4-FFF2-40B4-BE49-F238E27FC236}">
                  <a16:creationId xmlns:a16="http://schemas.microsoft.com/office/drawing/2014/main" xmlns="" id="{F9CADF4D-1A07-C654-2E7D-97EAD8CAB85F}"/>
                </a:ext>
              </a:extLst>
            </p:cNvPr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248299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Espaço Reservado para Conteúdo 2">
            <a:extLst>
              <a:ext uri="{FF2B5EF4-FFF2-40B4-BE49-F238E27FC236}">
                <a16:creationId xmlns:a16="http://schemas.microsoft.com/office/drawing/2014/main" xmlns="" id="{10173FB9-7C09-AE9E-9D9C-FDF0465DAA9E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50863" y="1268413"/>
            <a:ext cx="11088687" cy="4970462"/>
          </a:xfrm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800" u="sng" dirty="0">
              <a:solidFill>
                <a:schemeClr val="tx1"/>
              </a:solidFill>
              <a:latin typeface="Garamond" panose="02020404030301010803" pitchFamily="18" charset="0"/>
              <a:cs typeface="Arial" pitchFamily="34" charset="0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24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2400" dirty="0">
              <a:solidFill>
                <a:schemeClr val="tx1"/>
              </a:solidFill>
              <a:latin typeface="Garamond" panose="02020404030301010803" pitchFamily="18" charset="0"/>
              <a:cs typeface="Arial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pt-BR" altLang="pt-BR" sz="24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8197" name="Picture 2">
            <a:extLst>
              <a:ext uri="{FF2B5EF4-FFF2-40B4-BE49-F238E27FC236}">
                <a16:creationId xmlns:a16="http://schemas.microsoft.com/office/drawing/2014/main" xmlns="" id="{0127AA86-B9F6-7FAC-055B-1B5667975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3190875"/>
            <a:ext cx="6446837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>
            <a:extLst>
              <a:ext uri="{FF2B5EF4-FFF2-40B4-BE49-F238E27FC236}">
                <a16:creationId xmlns:a16="http://schemas.microsoft.com/office/drawing/2014/main" xmlns="" id="{AF34436D-0CA7-5992-5149-C34A0C967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3143250"/>
            <a:ext cx="3979863" cy="259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2" descr="C:\Users\Geraldo\AppData\Local\Microsoft\Windows\Temporary Internet Files\Content.Outlook\3QQ4ZCBW\image002.jpg">
            <a:extLst>
              <a:ext uri="{FF2B5EF4-FFF2-40B4-BE49-F238E27FC236}">
                <a16:creationId xmlns:a16="http://schemas.microsoft.com/office/drawing/2014/main" xmlns="" id="{BBF022AF-3A5F-51B2-7280-5CFB2480B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5" y="1268413"/>
            <a:ext cx="2701925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xmlns="" id="{FE8CEF9E-A5D5-B44B-78FA-766BA56C59F2}"/>
              </a:ext>
            </a:extLst>
          </p:cNvPr>
          <p:cNvSpPr txBox="1">
            <a:spLocks/>
          </p:cNvSpPr>
          <p:nvPr/>
        </p:nvSpPr>
        <p:spPr bwMode="auto">
          <a:xfrm>
            <a:off x="550863" y="1268413"/>
            <a:ext cx="11161712" cy="4970462"/>
          </a:xfrm>
          <a:prstGeom prst="rect">
            <a:avLst/>
          </a:prstGeom>
          <a:noFill/>
        </p:spPr>
        <p:txBody>
          <a:bodyPr lIns="108850" tIns="54425" rIns="108850" bIns="54425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900">
                <a:solidFill>
                  <a:srgbClr val="004F8A"/>
                </a:solidFill>
                <a:latin typeface="+mn-lt"/>
                <a:ea typeface="+mn-ea"/>
                <a:cs typeface="+mn-cs"/>
              </a:defRPr>
            </a:lvl1pPr>
            <a:lvl2pPr marL="884238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3300">
                <a:solidFill>
                  <a:schemeClr val="tx1"/>
                </a:solidFill>
                <a:latin typeface="+mn-lt"/>
              </a:defRPr>
            </a:lvl2pPr>
            <a:lvl3pPr marL="1360488" indent="-27146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900">
                <a:solidFill>
                  <a:schemeClr val="tx1"/>
                </a:solidFill>
                <a:latin typeface="+mn-lt"/>
              </a:defRPr>
            </a:lvl3pPr>
            <a:lvl4pPr marL="1903413" indent="-27146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4pPr>
            <a:lvl5pPr marL="2447925" indent="-27146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5pPr>
            <a:lvl6pPr marL="2993380" indent="-2721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3537631" indent="-2721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4081882" indent="-2721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4626132" indent="-2721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Tx/>
              <a:buChar char="•"/>
              <a:defRPr/>
            </a:pPr>
            <a:endParaRPr lang="pt-BR" altLang="pt-BR" sz="2400" kern="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Tx/>
              <a:buChar char="•"/>
              <a:defRPr/>
            </a:pPr>
            <a:r>
              <a:rPr lang="pt-BR" altLang="pt-BR" sz="3200" b="1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Membro da ISOC</a:t>
            </a:r>
            <a:endParaRPr lang="pt-BR" sz="3200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Tx/>
              <a:buChar char="•"/>
              <a:defRPr/>
            </a:pPr>
            <a:endParaRPr lang="pt-BR" altLang="pt-BR" sz="2400" kern="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457200" indent="-457200">
              <a:buFontTx/>
              <a:buChar char="•"/>
              <a:defRPr/>
            </a:pPr>
            <a:endParaRPr lang="pt-BR" altLang="pt-BR" sz="2400" kern="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214140" y="188913"/>
            <a:ext cx="11665296" cy="6337225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9" name="Grupo 18"/>
          <p:cNvGrpSpPr>
            <a:grpSpLocks noChangeAspect="1"/>
          </p:cNvGrpSpPr>
          <p:nvPr/>
        </p:nvGrpSpPr>
        <p:grpSpPr>
          <a:xfrm>
            <a:off x="4439022" y="6166098"/>
            <a:ext cx="3240360" cy="623335"/>
            <a:chOff x="2406860" y="5923583"/>
            <a:chExt cx="7378279" cy="1419329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6"/>
              <a:ext cx="7378279" cy="14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tângulo de cantos arredondados 25"/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7" name="Título 1">
            <a:extLst>
              <a:ext uri="{FF2B5EF4-FFF2-40B4-BE49-F238E27FC236}">
                <a16:creationId xmlns:a16="http://schemas.microsoft.com/office/drawing/2014/main" xmlns="" id="{23F2D061-34FD-43FE-8892-A835E65B013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8045" y="296244"/>
            <a:ext cx="1679527" cy="63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pt-BR" altLang="pt-B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INTO</a:t>
            </a:r>
          </a:p>
        </p:txBody>
      </p: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xmlns="" id="{2A666C67-B6B0-4503-505C-A82EDCDCDD96}"/>
              </a:ext>
            </a:extLst>
          </p:cNvPr>
          <p:cNvCxnSpPr/>
          <p:nvPr/>
        </p:nvCxnSpPr>
        <p:spPr>
          <a:xfrm>
            <a:off x="517202" y="909514"/>
            <a:ext cx="2049612" cy="0"/>
          </a:xfrm>
          <a:prstGeom prst="line">
            <a:avLst/>
          </a:prstGeom>
          <a:ln w="317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xmlns="" id="{72338D3A-894C-E106-E2EB-9C0E0ABA4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1196975"/>
            <a:ext cx="943292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000000"/>
              </a:buClr>
            </a:pPr>
            <a:r>
              <a:rPr lang="en-US" altLang="pt-BR" sz="2400" b="1" i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  <a:sym typeface="Galdeano" charset="0"/>
              </a:rPr>
              <a:t>CNAEX</a:t>
            </a:r>
            <a:endParaRPr lang="en-US" altLang="pt-BR" sz="2400" b="1" dirty="0">
              <a:solidFill>
                <a:srgbClr val="000000"/>
              </a:solidFill>
              <a:latin typeface="Calibri" panose="020F0502020204030204" pitchFamily="34" charset="0"/>
              <a:ea typeface="ヒラギノ角ゴ Pro W3" panose="020B0300000000000000" pitchFamily="34" charset="-128"/>
              <a:cs typeface="Calibri" panose="020F0502020204030204" pitchFamily="34" charset="0"/>
              <a:sym typeface="Galdeano" charset="0"/>
            </a:endParaRPr>
          </a:p>
          <a:p>
            <a:pPr algn="ctr">
              <a:buClr>
                <a:srgbClr val="000000"/>
              </a:buClr>
            </a:pPr>
            <a:r>
              <a:rPr lang="pt-BR" altLang="pt-BR" sz="2400" b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  <a:sym typeface="Galdeano" charset="0"/>
              </a:rPr>
              <a:t>Centro Nacional de Análise de Explantes</a:t>
            </a:r>
          </a:p>
          <a:p>
            <a:pPr algn="ctr">
              <a:buClr>
                <a:srgbClr val="000000"/>
              </a:buClr>
            </a:pPr>
            <a:endParaRPr lang="en-US" altLang="pt-BR" sz="1600" b="1" dirty="0">
              <a:solidFill>
                <a:srgbClr val="000000"/>
              </a:solidFill>
              <a:latin typeface="Calibri" panose="020F0502020204030204" pitchFamily="34" charset="0"/>
              <a:ea typeface="ヒラギノ角ゴ Pro W3" panose="020B0300000000000000" pitchFamily="34" charset="-128"/>
              <a:cs typeface="Calibri" panose="020F0502020204030204" pitchFamily="34" charset="0"/>
              <a:sym typeface="Galdeano" charset="0"/>
            </a:endParaRPr>
          </a:p>
          <a:p>
            <a:pPr algn="ctr">
              <a:buClr>
                <a:srgbClr val="000000"/>
              </a:buClr>
            </a:pPr>
            <a:r>
              <a:rPr lang="pt-BR" altLang="pt-BR" sz="2000" b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  <a:sym typeface="Galdeano" charset="0"/>
              </a:rPr>
              <a:t>Financiador: Fundo Nacional de Saúde – FNS</a:t>
            </a:r>
            <a:r>
              <a:rPr lang="en-US" altLang="pt-BR" sz="2000" b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  <a:sym typeface="Galdeano" charset="0"/>
              </a:rPr>
              <a:t/>
            </a:r>
            <a:br>
              <a:rPr lang="en-US" altLang="pt-BR" sz="2000" b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  <a:sym typeface="Galdeano" charset="0"/>
              </a:rPr>
            </a:br>
            <a:r>
              <a:rPr lang="en-US" altLang="pt-BR" sz="2400" b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  <a:sym typeface="Galdeano" charset="0"/>
              </a:rPr>
              <a:t/>
            </a:r>
            <a:br>
              <a:rPr lang="en-US" altLang="pt-BR" sz="2400" b="1" dirty="0">
                <a:solidFill>
                  <a:srgbClr val="000000"/>
                </a:solidFill>
                <a:latin typeface="Calibri" panose="020F0502020204030204" pitchFamily="34" charset="0"/>
                <a:ea typeface="ヒラギノ角ゴ Pro W3" panose="020B0300000000000000" pitchFamily="34" charset="-128"/>
                <a:cs typeface="Calibri" panose="020F0502020204030204" pitchFamily="34" charset="0"/>
                <a:sym typeface="Galdeano" charset="0"/>
              </a:rPr>
            </a:br>
            <a:endParaRPr lang="en-US" altLang="pt-BR" sz="2400" b="1" dirty="0">
              <a:solidFill>
                <a:srgbClr val="000000"/>
              </a:solidFill>
              <a:latin typeface="Calibri" panose="020F0502020204030204" pitchFamily="34" charset="0"/>
              <a:ea typeface="ヒラギノ角ゴ Pro W3" panose="020B0300000000000000" pitchFamily="34" charset="-128"/>
              <a:cs typeface="Calibri" panose="020F0502020204030204" pitchFamily="34" charset="0"/>
              <a:sym typeface="Galdeano" charset="0"/>
            </a:endParaRPr>
          </a:p>
        </p:txBody>
      </p:sp>
      <p:pic>
        <p:nvPicPr>
          <p:cNvPr id="26626" name="Google Shape;19;p1" descr="D:\LEBm\LEBm Works\Logo LEBm.jpg">
            <a:extLst>
              <a:ext uri="{FF2B5EF4-FFF2-40B4-BE49-F238E27FC236}">
                <a16:creationId xmlns:a16="http://schemas.microsoft.com/office/drawing/2014/main" xmlns="" id="{06548E57-335A-5E25-6145-D519915A787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3271838"/>
            <a:ext cx="3529012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jalves\Desktop\logo-into.png">
            <a:extLst>
              <a:ext uri="{FF2B5EF4-FFF2-40B4-BE49-F238E27FC236}">
                <a16:creationId xmlns:a16="http://schemas.microsoft.com/office/drawing/2014/main" xmlns="" id="{79F46634-1F35-B817-7B64-18C1AC61D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3070225"/>
            <a:ext cx="2528887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Google Shape;17;p1" descr="Resultado de imagem para logo ufsc">
            <a:extLst>
              <a:ext uri="{FF2B5EF4-FFF2-40B4-BE49-F238E27FC236}">
                <a16:creationId xmlns:a16="http://schemas.microsoft.com/office/drawing/2014/main" xmlns="" id="{0646414C-EB18-A8AD-9988-D9A62F1B55A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103563"/>
            <a:ext cx="21542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tângulo de cantos arredondados 24"/>
          <p:cNvSpPr/>
          <p:nvPr/>
        </p:nvSpPr>
        <p:spPr>
          <a:xfrm>
            <a:off x="214140" y="188913"/>
            <a:ext cx="11665296" cy="6337225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6" name="Grupo 25"/>
          <p:cNvGrpSpPr>
            <a:grpSpLocks noChangeAspect="1"/>
          </p:cNvGrpSpPr>
          <p:nvPr/>
        </p:nvGrpSpPr>
        <p:grpSpPr>
          <a:xfrm>
            <a:off x="4426608" y="5757984"/>
            <a:ext cx="3240360" cy="623335"/>
            <a:chOff x="2406860" y="5923583"/>
            <a:chExt cx="7378279" cy="1419329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6"/>
              <a:ext cx="7378279" cy="14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Retângulo de cantos arredondados 27"/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9" name="Título 1">
            <a:extLst>
              <a:ext uri="{FF2B5EF4-FFF2-40B4-BE49-F238E27FC236}">
                <a16:creationId xmlns:a16="http://schemas.microsoft.com/office/drawing/2014/main" xmlns="" id="{23F2D061-34FD-43FE-8892-A835E65B0135}"/>
              </a:ext>
            </a:extLst>
          </p:cNvPr>
          <p:cNvSpPr txBox="1">
            <a:spLocks/>
          </p:cNvSpPr>
          <p:nvPr/>
        </p:nvSpPr>
        <p:spPr bwMode="auto">
          <a:xfrm>
            <a:off x="766614" y="478269"/>
            <a:ext cx="11904663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004F8A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5pPr>
            <a:lvl6pPr marL="544251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6pPr>
            <a:lvl7pPr marL="1088502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7pPr>
            <a:lvl8pPr marL="1632753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8pPr>
            <a:lvl9pPr marL="2177004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pt-BR" altLang="pt-B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Projetos especiais</a:t>
            </a:r>
          </a:p>
        </p:txBody>
      </p: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xmlns="" id="{2A666C67-B6B0-4503-505C-A82EDCDCDD96}"/>
              </a:ext>
            </a:extLst>
          </p:cNvPr>
          <p:cNvCxnSpPr/>
          <p:nvPr/>
        </p:nvCxnSpPr>
        <p:spPr>
          <a:xfrm>
            <a:off x="517202" y="1125538"/>
            <a:ext cx="3705796" cy="0"/>
          </a:xfrm>
          <a:prstGeom prst="line">
            <a:avLst/>
          </a:prstGeom>
          <a:ln w="317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Google Shape;67;p7">
            <a:extLst>
              <a:ext uri="{FF2B5EF4-FFF2-40B4-BE49-F238E27FC236}">
                <a16:creationId xmlns:a16="http://schemas.microsoft.com/office/drawing/2014/main" xmlns="" id="{61D2D83E-2B93-29DF-0B05-02EEA449FD4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746" y="1638957"/>
            <a:ext cx="6480919" cy="432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Rectangle 2">
            <a:extLst>
              <a:ext uri="{FF2B5EF4-FFF2-40B4-BE49-F238E27FC236}">
                <a16:creationId xmlns:a16="http://schemas.microsoft.com/office/drawing/2014/main" xmlns="" id="{E7499BFC-DEDE-443B-7FFB-4C4F7D936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70" y="406001"/>
            <a:ext cx="7126947" cy="101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anose="020B0300000000000000" charset="-128"/>
              </a:defRPr>
            </a:lvl9pPr>
          </a:lstStyle>
          <a:p>
            <a:pPr algn="ctr">
              <a:buClr>
                <a:srgbClr val="000000"/>
              </a:buClr>
            </a:pPr>
            <a:r>
              <a:rPr lang="en-US" altLang="pt-BR" sz="3600" b="1" i="1">
                <a:solidFill>
                  <a:srgbClr val="000000"/>
                </a:solidFill>
                <a:sym typeface="Galdeano" charset="0"/>
              </a:rPr>
              <a:t>CNAEX</a:t>
            </a:r>
            <a:endParaRPr lang="en-US" altLang="pt-BR" sz="2000" b="1">
              <a:solidFill>
                <a:srgbClr val="000000"/>
              </a:solidFill>
              <a:sym typeface="Galdeano" charset="0"/>
            </a:endParaRPr>
          </a:p>
          <a:p>
            <a:pPr algn="ctr">
              <a:buClr>
                <a:srgbClr val="000000"/>
              </a:buClr>
            </a:pPr>
            <a:r>
              <a:rPr lang="pt-BR" altLang="pt-BR" b="1">
                <a:solidFill>
                  <a:srgbClr val="000000"/>
                </a:solidFill>
                <a:sym typeface="Galdeano" charset="0"/>
              </a:rPr>
              <a:t>Centro Nacional de Análise de Explantes</a:t>
            </a:r>
            <a:endParaRPr lang="pt-BR" altLang="pt-BR" sz="1800" b="1">
              <a:solidFill>
                <a:srgbClr val="000000"/>
              </a:solidFill>
              <a:sym typeface="Galdeano" charset="0"/>
            </a:endParaRPr>
          </a:p>
        </p:txBody>
      </p:sp>
      <p:sp>
        <p:nvSpPr>
          <p:cNvPr id="2" name="Retângulo de cantos arredondados 24">
            <a:extLst>
              <a:ext uri="{FF2B5EF4-FFF2-40B4-BE49-F238E27FC236}">
                <a16:creationId xmlns:a16="http://schemas.microsoft.com/office/drawing/2014/main" xmlns="" id="{02781BDD-BC1B-9845-4EF1-B0777C8A942D}"/>
              </a:ext>
            </a:extLst>
          </p:cNvPr>
          <p:cNvSpPr/>
          <p:nvPr/>
        </p:nvSpPr>
        <p:spPr>
          <a:xfrm>
            <a:off x="214140" y="188913"/>
            <a:ext cx="11665296" cy="6337225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Grupo 25">
            <a:extLst>
              <a:ext uri="{FF2B5EF4-FFF2-40B4-BE49-F238E27FC236}">
                <a16:creationId xmlns:a16="http://schemas.microsoft.com/office/drawing/2014/main" xmlns="" id="{326A6DEB-C74E-304A-AECB-AA43ADE20F9E}"/>
              </a:ext>
            </a:extLst>
          </p:cNvPr>
          <p:cNvGrpSpPr>
            <a:grpSpLocks noChangeAspect="1"/>
          </p:cNvGrpSpPr>
          <p:nvPr/>
        </p:nvGrpSpPr>
        <p:grpSpPr>
          <a:xfrm>
            <a:off x="4582962" y="6141919"/>
            <a:ext cx="3240360" cy="623335"/>
            <a:chOff x="2406860" y="5923583"/>
            <a:chExt cx="7378279" cy="1419329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xmlns="" id="{745A2B7B-3B6B-B991-94D5-17D0190AF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6"/>
              <a:ext cx="7378279" cy="14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tângulo de cantos arredondados 27">
              <a:extLst>
                <a:ext uri="{FF2B5EF4-FFF2-40B4-BE49-F238E27FC236}">
                  <a16:creationId xmlns:a16="http://schemas.microsoft.com/office/drawing/2014/main" xmlns="" id="{8B5AB7F5-CCCA-9803-9009-9B0BA126A7C8}"/>
                </a:ext>
              </a:extLst>
            </p:cNvPr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xmlns="" id="{94D1493A-D7F6-0968-2BED-685DBBE00C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74" b="3782"/>
          <a:stretch/>
        </p:blipFill>
        <p:spPr>
          <a:xfrm>
            <a:off x="2782838" y="1197546"/>
            <a:ext cx="6877090" cy="4802086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8FF90EA6-B422-33CC-F7FD-42237DD661B8}"/>
              </a:ext>
            </a:extLst>
          </p:cNvPr>
          <p:cNvSpPr txBox="1">
            <a:spLocks/>
          </p:cNvSpPr>
          <p:nvPr/>
        </p:nvSpPr>
        <p:spPr>
          <a:xfrm>
            <a:off x="1176347" y="218225"/>
            <a:ext cx="5635018" cy="132539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1pPr>
          </a:lstStyle>
          <a:p>
            <a:r>
              <a:rPr lang="pt-BR" sz="2800" b="1" dirty="0">
                <a:latin typeface="+mn-lt"/>
              </a:rPr>
              <a:t>Pesquisas no INTO - Parcerias</a:t>
            </a:r>
          </a:p>
        </p:txBody>
      </p:sp>
      <p:grpSp>
        <p:nvGrpSpPr>
          <p:cNvPr id="2" name="Grupo 19">
            <a:extLst>
              <a:ext uri="{FF2B5EF4-FFF2-40B4-BE49-F238E27FC236}">
                <a16:creationId xmlns:a16="http://schemas.microsoft.com/office/drawing/2014/main" xmlns="" id="{98A7998E-7AF3-45EA-79AE-C00F0A36F1B3}"/>
              </a:ext>
            </a:extLst>
          </p:cNvPr>
          <p:cNvGrpSpPr>
            <a:grpSpLocks noChangeAspect="1"/>
          </p:cNvGrpSpPr>
          <p:nvPr/>
        </p:nvGrpSpPr>
        <p:grpSpPr>
          <a:xfrm>
            <a:off x="4367014" y="6018028"/>
            <a:ext cx="3240360" cy="623335"/>
            <a:chOff x="2406860" y="5923583"/>
            <a:chExt cx="7378279" cy="14193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6F93536-7516-6386-CA6B-F598BAFDED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6"/>
              <a:ext cx="7378279" cy="14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tângulo de cantos arredondados 21">
              <a:extLst>
                <a:ext uri="{FF2B5EF4-FFF2-40B4-BE49-F238E27FC236}">
                  <a16:creationId xmlns:a16="http://schemas.microsoft.com/office/drawing/2014/main" xmlns="" id="{4F9C1302-59E1-5809-6648-31F7E5E862AC}"/>
                </a:ext>
              </a:extLst>
            </p:cNvPr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Retângulo de cantos arredondados 24">
            <a:extLst>
              <a:ext uri="{FF2B5EF4-FFF2-40B4-BE49-F238E27FC236}">
                <a16:creationId xmlns:a16="http://schemas.microsoft.com/office/drawing/2014/main" xmlns="" id="{DB2396A2-CEC4-A5D9-1F79-8670AA089010}"/>
              </a:ext>
            </a:extLst>
          </p:cNvPr>
          <p:cNvSpPr/>
          <p:nvPr/>
        </p:nvSpPr>
        <p:spPr>
          <a:xfrm>
            <a:off x="214140" y="188913"/>
            <a:ext cx="11665296" cy="6337225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3008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Interface gráfica do usuário, Aplicativo, Tabela&#10;&#10;Descrição gerada automaticamente">
            <a:extLst>
              <a:ext uri="{FF2B5EF4-FFF2-40B4-BE49-F238E27FC236}">
                <a16:creationId xmlns:a16="http://schemas.microsoft.com/office/drawing/2014/main" xmlns="" id="{E13D21E1-9810-2C2A-E6FB-9B642E8B7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814" y="2982880"/>
            <a:ext cx="7771388" cy="2720543"/>
          </a:xfrm>
          <a:prstGeom prst="rect">
            <a:avLst/>
          </a:prstGeom>
        </p:spPr>
      </p:pic>
      <p:pic>
        <p:nvPicPr>
          <p:cNvPr id="6" name="Picture 4" descr="C:\Users\jalves\Desktop\logo-into.png">
            <a:extLst>
              <a:ext uri="{FF2B5EF4-FFF2-40B4-BE49-F238E27FC236}">
                <a16:creationId xmlns:a16="http://schemas.microsoft.com/office/drawing/2014/main" xmlns="" id="{8CF9EB66-76E0-08B6-2F04-5DD4C7926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334" y="1197546"/>
            <a:ext cx="2624883" cy="190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 descr="Instituto Nacional de Tecnologia – INT/MCTI – Torre MCTI">
            <a:extLst>
              <a:ext uri="{FF2B5EF4-FFF2-40B4-BE49-F238E27FC236}">
                <a16:creationId xmlns:a16="http://schemas.microsoft.com/office/drawing/2014/main" xmlns="" id="{AB0668DD-0522-9E8C-9A2F-36D310B0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766" y="1315374"/>
            <a:ext cx="3647579" cy="203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upo 25">
            <a:extLst>
              <a:ext uri="{FF2B5EF4-FFF2-40B4-BE49-F238E27FC236}">
                <a16:creationId xmlns:a16="http://schemas.microsoft.com/office/drawing/2014/main" xmlns="" id="{39E90716-4E98-AFEA-5829-4C14929A2B85}"/>
              </a:ext>
            </a:extLst>
          </p:cNvPr>
          <p:cNvGrpSpPr>
            <a:grpSpLocks noChangeAspect="1"/>
          </p:cNvGrpSpPr>
          <p:nvPr/>
        </p:nvGrpSpPr>
        <p:grpSpPr>
          <a:xfrm>
            <a:off x="4655046" y="5806058"/>
            <a:ext cx="3240360" cy="623335"/>
            <a:chOff x="2406860" y="5923583"/>
            <a:chExt cx="7378279" cy="1419329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xmlns="" id="{938BC8B0-46B7-2E77-A4FC-B526D6A554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6"/>
              <a:ext cx="7378279" cy="14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tângulo de cantos arredondados 27">
              <a:extLst>
                <a:ext uri="{FF2B5EF4-FFF2-40B4-BE49-F238E27FC236}">
                  <a16:creationId xmlns:a16="http://schemas.microsoft.com/office/drawing/2014/main" xmlns="" id="{901CD16A-98AC-460B-24D4-A878828BD009}"/>
                </a:ext>
              </a:extLst>
            </p:cNvPr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8" name="Retângulo de cantos arredondados 24">
            <a:extLst>
              <a:ext uri="{FF2B5EF4-FFF2-40B4-BE49-F238E27FC236}">
                <a16:creationId xmlns:a16="http://schemas.microsoft.com/office/drawing/2014/main" xmlns="" id="{DA924555-C883-C704-2E8F-1097D090E794}"/>
              </a:ext>
            </a:extLst>
          </p:cNvPr>
          <p:cNvSpPr/>
          <p:nvPr/>
        </p:nvSpPr>
        <p:spPr>
          <a:xfrm>
            <a:off x="214140" y="188913"/>
            <a:ext cx="11665296" cy="6337225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B6A48867-236E-56AF-93D9-938618CA04A8}"/>
              </a:ext>
            </a:extLst>
          </p:cNvPr>
          <p:cNvSpPr txBox="1">
            <a:spLocks/>
          </p:cNvSpPr>
          <p:nvPr/>
        </p:nvSpPr>
        <p:spPr bwMode="auto">
          <a:xfrm>
            <a:off x="766614" y="478269"/>
            <a:ext cx="11904663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004F8A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5pPr>
            <a:lvl6pPr marL="544251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6pPr>
            <a:lvl7pPr marL="1088502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7pPr>
            <a:lvl8pPr marL="1632753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8pPr>
            <a:lvl9pPr marL="2177004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pt-BR" altLang="pt-B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Projetos especiais</a:t>
            </a:r>
          </a:p>
        </p:txBody>
      </p:sp>
      <p:cxnSp>
        <p:nvCxnSpPr>
          <p:cNvPr id="10" name="Conector reto 29">
            <a:extLst>
              <a:ext uri="{FF2B5EF4-FFF2-40B4-BE49-F238E27FC236}">
                <a16:creationId xmlns:a16="http://schemas.microsoft.com/office/drawing/2014/main" xmlns="" id="{651C1232-BF20-263E-AD51-E463FA5357E8}"/>
              </a:ext>
            </a:extLst>
          </p:cNvPr>
          <p:cNvCxnSpPr/>
          <p:nvPr/>
        </p:nvCxnSpPr>
        <p:spPr>
          <a:xfrm>
            <a:off x="517202" y="1125538"/>
            <a:ext cx="3705796" cy="0"/>
          </a:xfrm>
          <a:prstGeom prst="line">
            <a:avLst/>
          </a:prstGeom>
          <a:ln w="317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283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A152DA-AB94-2F76-5DDB-050A19378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114" y="750417"/>
            <a:ext cx="4690184" cy="1325390"/>
          </a:xfrm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tx1"/>
                </a:solidFill>
                <a:latin typeface="+mn-lt"/>
              </a:rPr>
              <a:t>Parceria INTO / CBPF</a:t>
            </a:r>
            <a:endParaRPr lang="x-none" sz="3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66A667-F2AB-F365-D9B5-847E13615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3436" y="3101847"/>
            <a:ext cx="9300991" cy="228788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2000" b="1" dirty="0">
                <a:solidFill>
                  <a:schemeClr val="tx1"/>
                </a:solidFill>
              </a:rPr>
              <a:t>C</a:t>
            </a:r>
            <a:r>
              <a:rPr lang="x-none" sz="2000" b="1">
                <a:solidFill>
                  <a:schemeClr val="tx1"/>
                </a:solidFill>
              </a:rPr>
              <a:t>ooperação </a:t>
            </a:r>
            <a:r>
              <a:rPr lang="pt-BR" sz="2000" b="1" dirty="0">
                <a:solidFill>
                  <a:schemeClr val="tx1"/>
                </a:solidFill>
              </a:rPr>
              <a:t>técnica </a:t>
            </a:r>
            <a:r>
              <a:rPr lang="x-none" sz="2000" b="1">
                <a:solidFill>
                  <a:schemeClr val="tx1"/>
                </a:solidFill>
              </a:rPr>
              <a:t>com </a:t>
            </a:r>
            <a:r>
              <a:rPr lang="x-none" sz="2000" b="1" dirty="0">
                <a:solidFill>
                  <a:schemeClr val="tx1"/>
                </a:solidFill>
              </a:rPr>
              <a:t>o Centro Brasileiro de Pesquisas Físicas (CBPF), unidade do Ministério da Ciência Tecnologia </a:t>
            </a:r>
            <a:r>
              <a:rPr lang="x-none" sz="2000" b="1">
                <a:solidFill>
                  <a:schemeClr val="tx1"/>
                </a:solidFill>
              </a:rPr>
              <a:t>e Inovação</a:t>
            </a:r>
            <a:endParaRPr lang="pt-BR" sz="2000" b="1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2000" b="1" dirty="0">
                <a:solidFill>
                  <a:schemeClr val="tx1"/>
                </a:solidFill>
              </a:rPr>
              <a:t>P</a:t>
            </a:r>
            <a:r>
              <a:rPr lang="x-none" sz="2000" b="1">
                <a:solidFill>
                  <a:schemeClr val="tx1"/>
                </a:solidFill>
              </a:rPr>
              <a:t>articipação </a:t>
            </a:r>
            <a:r>
              <a:rPr lang="x-none" sz="2000" b="1" dirty="0">
                <a:solidFill>
                  <a:schemeClr val="tx1"/>
                </a:solidFill>
              </a:rPr>
              <a:t>do INTO na Rede Nano Saúde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2000" b="1" dirty="0">
                <a:solidFill>
                  <a:schemeClr val="tx1"/>
                </a:solidFill>
              </a:rPr>
              <a:t>Coordenação </a:t>
            </a:r>
            <a:r>
              <a:rPr lang="x-none" sz="2000" b="1">
                <a:solidFill>
                  <a:schemeClr val="tx1"/>
                </a:solidFill>
              </a:rPr>
              <a:t>Dr </a:t>
            </a:r>
            <a:r>
              <a:rPr lang="x-none" sz="2000" b="1" dirty="0">
                <a:solidFill>
                  <a:schemeClr val="tx1"/>
                </a:solidFill>
              </a:rPr>
              <a:t>Alexandre de Malta Rossi – pesquisador sênior </a:t>
            </a:r>
            <a:r>
              <a:rPr lang="x-none" sz="2000" b="1">
                <a:solidFill>
                  <a:schemeClr val="tx1"/>
                </a:solidFill>
              </a:rPr>
              <a:t>do CBPF </a:t>
            </a:r>
            <a:endParaRPr lang="x-none" sz="2000" b="1" dirty="0">
              <a:solidFill>
                <a:schemeClr val="tx1"/>
              </a:solidFill>
            </a:endParaRPr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xmlns="" id="{D2014DAB-0923-5D45-2830-2E60BF465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8305" y="727008"/>
            <a:ext cx="2264158" cy="2298638"/>
          </a:xfrm>
          <a:prstGeom prst="rect">
            <a:avLst/>
          </a:prstGeom>
        </p:spPr>
      </p:pic>
      <p:pic>
        <p:nvPicPr>
          <p:cNvPr id="6" name="Picture 4" descr="C:\Users\jalves\Desktop\logo-into.png">
            <a:extLst>
              <a:ext uri="{FF2B5EF4-FFF2-40B4-BE49-F238E27FC236}">
                <a16:creationId xmlns:a16="http://schemas.microsoft.com/office/drawing/2014/main" xmlns="" id="{3F821654-9B35-C1A2-5FE1-9F95023B5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47" y="924746"/>
            <a:ext cx="2624883" cy="190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o 25">
            <a:extLst>
              <a:ext uri="{FF2B5EF4-FFF2-40B4-BE49-F238E27FC236}">
                <a16:creationId xmlns:a16="http://schemas.microsoft.com/office/drawing/2014/main" xmlns="" id="{A26DCCE3-5D30-B202-F827-F255D4F3C615}"/>
              </a:ext>
            </a:extLst>
          </p:cNvPr>
          <p:cNvGrpSpPr>
            <a:grpSpLocks noChangeAspect="1"/>
          </p:cNvGrpSpPr>
          <p:nvPr/>
        </p:nvGrpSpPr>
        <p:grpSpPr>
          <a:xfrm>
            <a:off x="4655046" y="5806058"/>
            <a:ext cx="3240360" cy="623335"/>
            <a:chOff x="2406860" y="5923583"/>
            <a:chExt cx="7378279" cy="1419329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xmlns="" id="{A984E580-C0C9-C30D-E076-64FDB0997D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6"/>
              <a:ext cx="7378279" cy="14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tângulo de cantos arredondados 27">
              <a:extLst>
                <a:ext uri="{FF2B5EF4-FFF2-40B4-BE49-F238E27FC236}">
                  <a16:creationId xmlns:a16="http://schemas.microsoft.com/office/drawing/2014/main" xmlns="" id="{5FBD617F-8DD4-CC77-F177-36F94460BC4E}"/>
                </a:ext>
              </a:extLst>
            </p:cNvPr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" name="Retângulo de cantos arredondados 24">
            <a:extLst>
              <a:ext uri="{FF2B5EF4-FFF2-40B4-BE49-F238E27FC236}">
                <a16:creationId xmlns:a16="http://schemas.microsoft.com/office/drawing/2014/main" xmlns="" id="{49338F58-57F2-0EBC-D338-085DE25A01C8}"/>
              </a:ext>
            </a:extLst>
          </p:cNvPr>
          <p:cNvSpPr/>
          <p:nvPr/>
        </p:nvSpPr>
        <p:spPr>
          <a:xfrm>
            <a:off x="214140" y="188913"/>
            <a:ext cx="11665296" cy="6337225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77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de cantos arredondados 14"/>
          <p:cNvSpPr/>
          <p:nvPr/>
        </p:nvSpPr>
        <p:spPr>
          <a:xfrm>
            <a:off x="214140" y="188913"/>
            <a:ext cx="11665296" cy="6337225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23F2D061-34FD-43FE-8892-A835E65B0135}"/>
              </a:ext>
            </a:extLst>
          </p:cNvPr>
          <p:cNvSpPr txBox="1">
            <a:spLocks/>
          </p:cNvSpPr>
          <p:nvPr/>
        </p:nvSpPr>
        <p:spPr bwMode="auto">
          <a:xfrm>
            <a:off x="779570" y="276101"/>
            <a:ext cx="11904663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004F8A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5pPr>
            <a:lvl6pPr marL="544251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6pPr>
            <a:lvl7pPr marL="1088502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7pPr>
            <a:lvl8pPr marL="1632753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8pPr>
            <a:lvl9pPr marL="2177004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>
              <a:defRPr/>
            </a:pPr>
            <a:r>
              <a:rPr lang="pt-BR" sz="3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Participação no cenário internacional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xmlns="" id="{2A666C67-B6B0-4503-505C-A82EDCDCDD96}"/>
              </a:ext>
            </a:extLst>
          </p:cNvPr>
          <p:cNvCxnSpPr/>
          <p:nvPr/>
        </p:nvCxnSpPr>
        <p:spPr>
          <a:xfrm>
            <a:off x="517202" y="909514"/>
            <a:ext cx="9394428" cy="0"/>
          </a:xfrm>
          <a:prstGeom prst="line">
            <a:avLst/>
          </a:prstGeom>
          <a:ln w="317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upo 17"/>
          <p:cNvGrpSpPr>
            <a:grpSpLocks noChangeAspect="1"/>
          </p:cNvGrpSpPr>
          <p:nvPr/>
        </p:nvGrpSpPr>
        <p:grpSpPr>
          <a:xfrm>
            <a:off x="3854360" y="5808642"/>
            <a:ext cx="3240360" cy="623335"/>
            <a:chOff x="2406860" y="5923583"/>
            <a:chExt cx="7378279" cy="1419329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6"/>
              <a:ext cx="7378279" cy="14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ângulo de cantos arredondados 19"/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" name="Text Box 3">
            <a:extLst>
              <a:ext uri="{FF2B5EF4-FFF2-40B4-BE49-F238E27FC236}">
                <a16:creationId xmlns:a16="http://schemas.microsoft.com/office/drawing/2014/main" xmlns="" id="{7946394F-FA21-11E1-1201-D903C3B6D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558" y="1143397"/>
            <a:ext cx="6095605" cy="505469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457291" indent="-457291" algn="just" eaLnBrk="1" hangingPunct="1">
              <a:lnSpc>
                <a:spcPct val="120000"/>
              </a:lnSpc>
              <a:spcBef>
                <a:spcPct val="20000"/>
              </a:spcBef>
              <a:buClr>
                <a:srgbClr val="003366"/>
              </a:buClr>
              <a:buSzPct val="120000"/>
              <a:buFont typeface="Wingdings" pitchFamily="2" charset="2"/>
              <a:buChar char="§"/>
              <a:defRPr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ISOC</a:t>
            </a:r>
          </a:p>
          <a:p>
            <a:pPr marL="457291" indent="-457291" algn="just" eaLnBrk="1" hangingPunct="1">
              <a:lnSpc>
                <a:spcPct val="120000"/>
              </a:lnSpc>
              <a:spcBef>
                <a:spcPct val="20000"/>
              </a:spcBef>
              <a:buClr>
                <a:srgbClr val="003366"/>
              </a:buClr>
              <a:buSzPct val="120000"/>
              <a:buFont typeface="Wingdings" pitchFamily="2" charset="2"/>
              <a:buChar char="§"/>
              <a:defRPr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GOVERNO DE ANGOLA</a:t>
            </a:r>
          </a:p>
          <a:p>
            <a:pPr marL="457291" indent="-457291" algn="just" eaLnBrk="1" hangingPunct="1">
              <a:lnSpc>
                <a:spcPct val="120000"/>
              </a:lnSpc>
              <a:spcBef>
                <a:spcPct val="20000"/>
              </a:spcBef>
              <a:buClr>
                <a:srgbClr val="003366"/>
              </a:buClr>
              <a:buSzPct val="120000"/>
              <a:buFont typeface="Wingdings" pitchFamily="2" charset="2"/>
              <a:buChar char="§"/>
              <a:defRPr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XIÁN HONGHUI HOSPITAL (CHINA)</a:t>
            </a:r>
          </a:p>
          <a:p>
            <a:pPr marL="571614" indent="-571614" algn="just" eaLnBrk="1" hangingPunct="1">
              <a:lnSpc>
                <a:spcPct val="130000"/>
              </a:lnSpc>
              <a:spcBef>
                <a:spcPct val="20000"/>
              </a:spcBef>
              <a:buClr>
                <a:srgbClr val="003366"/>
              </a:buClr>
              <a:buSzPct val="120000"/>
              <a:buFont typeface="Arial"/>
              <a:buChar char="•"/>
              <a:defRPr/>
            </a:pPr>
            <a:endParaRPr lang="pt-BR" sz="2801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30000"/>
              </a:lnSpc>
              <a:spcBef>
                <a:spcPct val="20000"/>
              </a:spcBef>
              <a:buClr>
                <a:srgbClr val="003366"/>
              </a:buClr>
              <a:buSzPct val="120000"/>
              <a:defRPr/>
            </a:pPr>
            <a:endParaRPr lang="pt-BR" sz="2801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30000"/>
              </a:lnSpc>
              <a:spcBef>
                <a:spcPct val="20000"/>
              </a:spcBef>
              <a:buClr>
                <a:srgbClr val="003366"/>
              </a:buClr>
              <a:buSzPct val="120000"/>
              <a:buFont typeface="Wingdings" pitchFamily="2" charset="2"/>
              <a:buChar char="§"/>
              <a:defRPr/>
            </a:pPr>
            <a:endParaRPr lang="pt-BR" sz="2801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30000"/>
              </a:lnSpc>
              <a:spcBef>
                <a:spcPct val="20000"/>
              </a:spcBef>
              <a:buClr>
                <a:srgbClr val="003366"/>
              </a:buClr>
              <a:buSzPct val="120000"/>
              <a:defRPr/>
            </a:pPr>
            <a:endParaRPr lang="pt-BR" sz="2801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130000"/>
              </a:lnSpc>
              <a:spcBef>
                <a:spcPct val="20000"/>
              </a:spcBef>
              <a:buClr>
                <a:srgbClr val="003366"/>
              </a:buClr>
              <a:buSzPct val="120000"/>
              <a:defRPr/>
            </a:pPr>
            <a:endParaRPr lang="pt-BR" sz="24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document with writing on it&#10;&#10;Description automatically generated">
            <a:extLst>
              <a:ext uri="{FF2B5EF4-FFF2-40B4-BE49-F238E27FC236}">
                <a16:creationId xmlns:a16="http://schemas.microsoft.com/office/drawing/2014/main" xmlns="" id="{F9912E79-86E4-A487-671D-42F060C53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39" y="2907879"/>
            <a:ext cx="2220322" cy="2808312"/>
          </a:xfrm>
          <a:prstGeom prst="rect">
            <a:avLst/>
          </a:prstGeom>
        </p:spPr>
      </p:pic>
      <p:pic>
        <p:nvPicPr>
          <p:cNvPr id="6" name="Picture 5" descr="A group of men standing together&#10;&#10;Description automatically generated">
            <a:extLst>
              <a:ext uri="{FF2B5EF4-FFF2-40B4-BE49-F238E27FC236}">
                <a16:creationId xmlns:a16="http://schemas.microsoft.com/office/drawing/2014/main" xmlns="" id="{B0EB16DC-2421-75A9-E8D2-ADA76F8E1B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582" y="919972"/>
            <a:ext cx="3688986" cy="4918648"/>
          </a:xfrm>
          <a:prstGeom prst="rect">
            <a:avLst/>
          </a:prstGeom>
        </p:spPr>
      </p:pic>
      <p:pic>
        <p:nvPicPr>
          <p:cNvPr id="9" name="Picture 8" descr="A logo of the international society of orthopaedic centers&#10;&#10;Description automatically generated">
            <a:extLst>
              <a:ext uri="{FF2B5EF4-FFF2-40B4-BE49-F238E27FC236}">
                <a16:creationId xmlns:a16="http://schemas.microsoft.com/office/drawing/2014/main" xmlns="" id="{214756E6-AB4C-CA22-23AE-A7A1858BF7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633" y="3252649"/>
            <a:ext cx="2148864" cy="201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54922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9">
            <a:extLst>
              <a:ext uri="{FF2B5EF4-FFF2-40B4-BE49-F238E27FC236}">
                <a16:creationId xmlns:a16="http://schemas.microsoft.com/office/drawing/2014/main" xmlns="" id="{B923074D-CEE7-6DBD-8862-E1915DFEC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202" y="477466"/>
            <a:ext cx="8330007" cy="971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08850" tIns="54425" rIns="108850" bIns="5442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"Oportunidades e convergências: a carreira de Ciência e Tecnologia promovendo benefícios à população"</a:t>
            </a:r>
            <a:endParaRPr lang="pt-BR" altLang="pt-B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ixaDeTexto 9">
            <a:extLst>
              <a:ext uri="{FF2B5EF4-FFF2-40B4-BE49-F238E27FC236}">
                <a16:creationId xmlns:a16="http://schemas.microsoft.com/office/drawing/2014/main" xmlns="" id="{990A0E77-7AB2-A6B0-A34F-A67E34CEF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0870" y="1650921"/>
            <a:ext cx="5742640" cy="3930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08850" tIns="54425" rIns="108850" bIns="5442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pt-BR" sz="2400" b="1" i="0" u="sng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Institutos do Ministério da Saúde são </a:t>
            </a:r>
            <a:r>
              <a:rPr lang="pt-BR" sz="2400" b="1" i="0" u="sng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ICTs</a:t>
            </a:r>
            <a:r>
              <a:rPr lang="pt-BR" sz="2400" b="1" i="0" u="sng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Assistência a população (SUS)</a:t>
            </a:r>
            <a:endParaRPr lang="pt-BR" sz="2400" b="1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Formação profissional (Pós-graduação)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Pesquisa básica e translacional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Pesquisa clínica aplicada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Avaliam a incorporação de tecnologia</a:t>
            </a:r>
          </a:p>
          <a:p>
            <a:pPr marL="342900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Apoiam o MS nas políticas públicas</a:t>
            </a:r>
          </a:p>
        </p:txBody>
      </p:sp>
      <p:grpSp>
        <p:nvGrpSpPr>
          <p:cNvPr id="4" name="Grupo 17">
            <a:extLst>
              <a:ext uri="{FF2B5EF4-FFF2-40B4-BE49-F238E27FC236}">
                <a16:creationId xmlns:a16="http://schemas.microsoft.com/office/drawing/2014/main" xmlns="" id="{A68D06D8-53BF-822F-BF53-99651275CD8B}"/>
              </a:ext>
            </a:extLst>
          </p:cNvPr>
          <p:cNvGrpSpPr>
            <a:grpSpLocks noChangeAspect="1"/>
          </p:cNvGrpSpPr>
          <p:nvPr/>
        </p:nvGrpSpPr>
        <p:grpSpPr>
          <a:xfrm>
            <a:off x="8399462" y="5784044"/>
            <a:ext cx="3240360" cy="623335"/>
            <a:chOff x="2406860" y="5923583"/>
            <a:chExt cx="7378279" cy="141932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xmlns="" id="{E823C663-6295-3B70-1256-44FE0A4430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6"/>
              <a:ext cx="7378279" cy="14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tângulo de cantos arredondados 19">
              <a:extLst>
                <a:ext uri="{FF2B5EF4-FFF2-40B4-BE49-F238E27FC236}">
                  <a16:creationId xmlns:a16="http://schemas.microsoft.com/office/drawing/2014/main" xmlns="" id="{664EFEDE-ED43-C163-8921-3F0A077F253E}"/>
                </a:ext>
              </a:extLst>
            </p:cNvPr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82987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Espaço Reservado para Conteúdo 2">
            <a:extLst>
              <a:ext uri="{FF2B5EF4-FFF2-40B4-BE49-F238E27FC236}">
                <a16:creationId xmlns:a16="http://schemas.microsoft.com/office/drawing/2014/main" xmlns="" id="{2A19D31D-ABE7-6B4A-94D7-172433E09CFF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50863" y="1268413"/>
            <a:ext cx="11088687" cy="4970462"/>
          </a:xfrm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800" u="sng" dirty="0">
              <a:solidFill>
                <a:schemeClr val="tx1"/>
              </a:solidFill>
              <a:latin typeface="Garamond" panose="02020404030301010803" pitchFamily="18" charset="0"/>
              <a:cs typeface="Arial" pitchFamily="34" charset="0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24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2400" dirty="0">
              <a:solidFill>
                <a:schemeClr val="tx1"/>
              </a:solidFill>
              <a:latin typeface="Garamond" panose="02020404030301010803" pitchFamily="18" charset="0"/>
              <a:cs typeface="Arial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pt-BR" altLang="pt-BR" sz="24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Imagem 7">
            <a:extLst>
              <a:ext uri="{FF2B5EF4-FFF2-40B4-BE49-F238E27FC236}">
                <a16:creationId xmlns:a16="http://schemas.microsoft.com/office/drawing/2014/main" xmlns="" id="{D38ADC5C-DCC1-922A-405D-9B67A40FD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782" y="252197"/>
            <a:ext cx="7920880" cy="6117401"/>
          </a:xfrm>
          <a:prstGeom prst="rect">
            <a:avLst/>
          </a:prstGeom>
        </p:spPr>
      </p:pic>
      <p:sp>
        <p:nvSpPr>
          <p:cNvPr id="15" name="Retângulo de cantos arredondados 14"/>
          <p:cNvSpPr/>
          <p:nvPr/>
        </p:nvSpPr>
        <p:spPr>
          <a:xfrm>
            <a:off x="214140" y="188913"/>
            <a:ext cx="11665296" cy="6337225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6" name="Grupo 15"/>
          <p:cNvGrpSpPr>
            <a:grpSpLocks noChangeAspect="1"/>
          </p:cNvGrpSpPr>
          <p:nvPr/>
        </p:nvGrpSpPr>
        <p:grpSpPr>
          <a:xfrm>
            <a:off x="4439022" y="6166098"/>
            <a:ext cx="3240360" cy="623335"/>
            <a:chOff x="2406860" y="5923583"/>
            <a:chExt cx="7378279" cy="1419329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6"/>
              <a:ext cx="7378279" cy="14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tângulo de cantos arredondados 17"/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9" name="Título 1">
            <a:extLst>
              <a:ext uri="{FF2B5EF4-FFF2-40B4-BE49-F238E27FC236}">
                <a16:creationId xmlns:a16="http://schemas.microsoft.com/office/drawing/2014/main" xmlns="" id="{23F2D061-34FD-43FE-8892-A835E65B013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12936" y="304006"/>
            <a:ext cx="1414315" cy="63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pt-BR" altLang="pt-B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INTO</a:t>
            </a: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xmlns="" id="{2A666C67-B6B0-4503-505C-A82EDCDCDD96}"/>
              </a:ext>
            </a:extLst>
          </p:cNvPr>
          <p:cNvCxnSpPr/>
          <p:nvPr/>
        </p:nvCxnSpPr>
        <p:spPr>
          <a:xfrm>
            <a:off x="517202" y="837506"/>
            <a:ext cx="2049612" cy="0"/>
          </a:xfrm>
          <a:prstGeom prst="line">
            <a:avLst/>
          </a:prstGeom>
          <a:ln w="317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Espaço Reservado para Conteúdo 2">
            <a:extLst>
              <a:ext uri="{FF2B5EF4-FFF2-40B4-BE49-F238E27FC236}">
                <a16:creationId xmlns:a16="http://schemas.microsoft.com/office/drawing/2014/main" xmlns="" id="{31F03EE0-6B3B-61E5-F485-A11C6FFAA0EF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550863" y="1268413"/>
            <a:ext cx="11088687" cy="4970462"/>
          </a:xfrm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sz="2800" u="sng" dirty="0">
              <a:solidFill>
                <a:schemeClr val="tx1"/>
              </a:solidFill>
              <a:latin typeface="Garamond" panose="02020404030301010803" pitchFamily="18" charset="0"/>
              <a:cs typeface="Arial" pitchFamily="34" charset="0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2400" dirty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pt-BR" sz="2400" dirty="0">
              <a:solidFill>
                <a:schemeClr val="tx1"/>
              </a:solidFill>
              <a:latin typeface="Garamond" panose="02020404030301010803" pitchFamily="18" charset="0"/>
              <a:cs typeface="Arial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pt-BR" altLang="pt-BR" sz="24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214140" y="188913"/>
            <a:ext cx="11665296" cy="6337225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4" name="Grupo 13"/>
          <p:cNvGrpSpPr>
            <a:grpSpLocks noChangeAspect="1"/>
          </p:cNvGrpSpPr>
          <p:nvPr/>
        </p:nvGrpSpPr>
        <p:grpSpPr>
          <a:xfrm>
            <a:off x="4439022" y="6166098"/>
            <a:ext cx="3240360" cy="623335"/>
            <a:chOff x="2406860" y="5923583"/>
            <a:chExt cx="7378279" cy="1419329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6"/>
              <a:ext cx="7378279" cy="14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tângulo de cantos arredondados 15"/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xmlns="" id="{2A666C67-B6B0-4503-505C-A82EDCDCDD96}"/>
              </a:ext>
            </a:extLst>
          </p:cNvPr>
          <p:cNvCxnSpPr/>
          <p:nvPr/>
        </p:nvCxnSpPr>
        <p:spPr>
          <a:xfrm>
            <a:off x="517202" y="909514"/>
            <a:ext cx="2049612" cy="0"/>
          </a:xfrm>
          <a:prstGeom prst="line">
            <a:avLst/>
          </a:prstGeom>
          <a:ln w="317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7ED0E26A-FB96-52C6-FCAF-325308382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15" y="333450"/>
            <a:ext cx="6317845" cy="5585341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D3FF7088-321D-2C71-7E38-D186D370294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8045" y="296244"/>
            <a:ext cx="1679527" cy="63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pt-BR" altLang="pt-B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INTO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Conteúdo 2">
            <a:extLst>
              <a:ext uri="{FF2B5EF4-FFF2-40B4-BE49-F238E27FC236}">
                <a16:creationId xmlns:a16="http://schemas.microsoft.com/office/drawing/2014/main" xmlns="" id="{5B2B1981-7667-B845-6FFC-C3A9B832D47A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477838" y="1054100"/>
            <a:ext cx="11569700" cy="4970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Tx/>
              <a:buChar char="•"/>
            </a:pPr>
            <a:endParaRPr lang="pt-BR" altLang="pt-BR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marL="342900" indent="-342900">
              <a:buFontTx/>
              <a:buChar char="•"/>
            </a:pPr>
            <a:endParaRPr lang="pt-BR" altLang="pt-BR" sz="2400" dirty="0"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15366" name="Picture 1" descr="image.jpg">
            <a:extLst>
              <a:ext uri="{FF2B5EF4-FFF2-40B4-BE49-F238E27FC236}">
                <a16:creationId xmlns:a16="http://schemas.microsoft.com/office/drawing/2014/main" xmlns="" id="{A98D1581-00C3-512D-5B2D-FD71BCE2F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125" y="3082162"/>
            <a:ext cx="2615845" cy="334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2" descr="foto 2.jpg">
            <a:extLst>
              <a:ext uri="{FF2B5EF4-FFF2-40B4-BE49-F238E27FC236}">
                <a16:creationId xmlns:a16="http://schemas.microsoft.com/office/drawing/2014/main" xmlns="" id="{F9401146-8D36-76B0-1C7F-DD7A8787F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699" y="2070463"/>
            <a:ext cx="2938789" cy="3762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3" descr="Foto 3.JPG">
            <a:extLst>
              <a:ext uri="{FF2B5EF4-FFF2-40B4-BE49-F238E27FC236}">
                <a16:creationId xmlns:a16="http://schemas.microsoft.com/office/drawing/2014/main" xmlns="" id="{CACFF153-2C3F-739E-1930-269C404A8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612" y="1236952"/>
            <a:ext cx="3164850" cy="408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4" descr="Foto 4.jpg">
            <a:extLst>
              <a:ext uri="{FF2B5EF4-FFF2-40B4-BE49-F238E27FC236}">
                <a16:creationId xmlns:a16="http://schemas.microsoft.com/office/drawing/2014/main" xmlns="" id="{AD38314B-4D10-DD88-5865-B0455736E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915" y="510456"/>
            <a:ext cx="3035672" cy="3891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tângulo de cantos arredondados 18"/>
          <p:cNvSpPr/>
          <p:nvPr/>
        </p:nvSpPr>
        <p:spPr>
          <a:xfrm>
            <a:off x="214140" y="188913"/>
            <a:ext cx="11665296" cy="6337225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0" name="Grupo 19"/>
          <p:cNvGrpSpPr>
            <a:grpSpLocks noChangeAspect="1"/>
          </p:cNvGrpSpPr>
          <p:nvPr/>
        </p:nvGrpSpPr>
        <p:grpSpPr>
          <a:xfrm>
            <a:off x="5014293" y="5859980"/>
            <a:ext cx="3074585" cy="591446"/>
            <a:chOff x="2406860" y="5923583"/>
            <a:chExt cx="7378279" cy="1419329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6"/>
              <a:ext cx="7378279" cy="14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Retângulo de cantos arredondados 21"/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3" name="Título 1">
            <a:extLst>
              <a:ext uri="{FF2B5EF4-FFF2-40B4-BE49-F238E27FC236}">
                <a16:creationId xmlns:a16="http://schemas.microsoft.com/office/drawing/2014/main" xmlns="" id="{23F2D061-34FD-43FE-8892-A835E65B0135}"/>
              </a:ext>
            </a:extLst>
          </p:cNvPr>
          <p:cNvSpPr txBox="1">
            <a:spLocks/>
          </p:cNvSpPr>
          <p:nvPr/>
        </p:nvSpPr>
        <p:spPr bwMode="auto">
          <a:xfrm>
            <a:off x="599255" y="405458"/>
            <a:ext cx="11904663" cy="63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50" tIns="54425" rIns="108850" bIns="54425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rgbClr val="004F8A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5pPr>
            <a:lvl6pPr marL="544251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6pPr>
            <a:lvl7pPr marL="1088502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7pPr>
            <a:lvl8pPr marL="1632753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8pPr>
            <a:lvl9pPr marL="2177004" algn="ctr" rtl="0" fontAlgn="base">
              <a:spcBef>
                <a:spcPct val="0"/>
              </a:spcBef>
              <a:spcAft>
                <a:spcPct val="0"/>
              </a:spcAft>
              <a:defRPr sz="52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/>
            <a:r>
              <a:rPr lang="pt-BR" altLang="pt-BR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Propósito do INTO?</a:t>
            </a:r>
          </a:p>
        </p:txBody>
      </p: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xmlns="" id="{2A666C67-B6B0-4503-505C-A82EDCDCDD96}"/>
              </a:ext>
            </a:extLst>
          </p:cNvPr>
          <p:cNvCxnSpPr/>
          <p:nvPr/>
        </p:nvCxnSpPr>
        <p:spPr>
          <a:xfrm>
            <a:off x="517202" y="981522"/>
            <a:ext cx="4105598" cy="0"/>
          </a:xfrm>
          <a:prstGeom prst="line">
            <a:avLst/>
          </a:prstGeom>
          <a:ln w="3175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ixaDeTexto 2">
            <a:extLst>
              <a:ext uri="{FF2B5EF4-FFF2-40B4-BE49-F238E27FC236}">
                <a16:creationId xmlns:a16="http://schemas.microsoft.com/office/drawing/2014/main" xmlns="" id="{B3E7237F-D01D-30B2-9B66-6B523EEF8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7984" y="4487902"/>
            <a:ext cx="5367357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BR" altLang="pt-BR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Devolver mobilidade e autonomia, melhorando a qualidade de vida do paciente SUS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9">
            <a:extLst>
              <a:ext uri="{FF2B5EF4-FFF2-40B4-BE49-F238E27FC236}">
                <a16:creationId xmlns:a16="http://schemas.microsoft.com/office/drawing/2014/main" xmlns="" id="{A56B466B-EE3D-542D-8EBB-0428F1EFF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8195" y="909514"/>
            <a:ext cx="8543478" cy="971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"Oportunidades e convergências: a carreira de Ciência e Tecnologia promovendo benefícios à população"</a:t>
            </a:r>
            <a:endParaRPr lang="pt-BR" altLang="pt-B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upo 19">
            <a:extLst>
              <a:ext uri="{FF2B5EF4-FFF2-40B4-BE49-F238E27FC236}">
                <a16:creationId xmlns:a16="http://schemas.microsoft.com/office/drawing/2014/main" xmlns="" id="{A9464F42-DF92-87F5-729D-40FC25DB28A7}"/>
              </a:ext>
            </a:extLst>
          </p:cNvPr>
          <p:cNvGrpSpPr>
            <a:grpSpLocks noChangeAspect="1"/>
          </p:cNvGrpSpPr>
          <p:nvPr/>
        </p:nvGrpSpPr>
        <p:grpSpPr>
          <a:xfrm>
            <a:off x="8615486" y="5854430"/>
            <a:ext cx="3240360" cy="623335"/>
            <a:chOff x="2406860" y="5923583"/>
            <a:chExt cx="7378279" cy="1419329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xmlns="" id="{2EC57CAB-B0B5-8D42-FEB1-F5A05A7FAE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6"/>
              <a:ext cx="7378279" cy="14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tângulo de cantos arredondados 21">
              <a:extLst>
                <a:ext uri="{FF2B5EF4-FFF2-40B4-BE49-F238E27FC236}">
                  <a16:creationId xmlns:a16="http://schemas.microsoft.com/office/drawing/2014/main" xmlns="" id="{10E4481C-BE60-C4F6-94D3-77CCB2A19A6B}"/>
                </a:ext>
              </a:extLst>
            </p:cNvPr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CaixaDeTexto 9">
            <a:extLst>
              <a:ext uri="{FF2B5EF4-FFF2-40B4-BE49-F238E27FC236}">
                <a16:creationId xmlns:a16="http://schemas.microsoft.com/office/drawing/2014/main" xmlns="" id="{D5BE411B-FB68-2229-25DA-57677E257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814" y="3251355"/>
            <a:ext cx="2376264" cy="1402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Assistência ao paciente do SUS</a:t>
            </a:r>
            <a:endParaRPr lang="pt-BR" altLang="pt-B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aixaDeTexto 9">
            <a:extLst>
              <a:ext uri="{FF2B5EF4-FFF2-40B4-BE49-F238E27FC236}">
                <a16:creationId xmlns:a16="http://schemas.microsoft.com/office/drawing/2014/main" xmlns="" id="{38BE1853-0F09-6C07-4979-935E5422E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1310" y="3251354"/>
            <a:ext cx="2376264" cy="1402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Ciência</a:t>
            </a:r>
          </a:p>
          <a:p>
            <a:pPr algn="ctr" eaLnBrk="1" hangingPunct="1"/>
            <a:r>
              <a:rPr lang="pt-BR" altLang="pt-BR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Tecnologia</a:t>
            </a:r>
          </a:p>
          <a:p>
            <a:pPr algn="ctr" eaLnBrk="1" hangingPunct="1"/>
            <a:r>
              <a:rPr lang="pt-BR" altLang="pt-BR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Inovação </a:t>
            </a:r>
            <a:endParaRPr lang="pt-BR" altLang="pt-B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xmlns="" id="{A2C74F5B-877D-4BC4-6298-5E78EE4FB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9122" y="3351194"/>
            <a:ext cx="1368152" cy="1033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sz="6000" b="1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pt-BR" altLang="pt-BR"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eta Curva para Baixo 11">
            <a:extLst>
              <a:ext uri="{FF2B5EF4-FFF2-40B4-BE49-F238E27FC236}">
                <a16:creationId xmlns:a16="http://schemas.microsoft.com/office/drawing/2014/main" xmlns="" id="{182F985A-A8BF-6288-A0A3-8EC3DC79B8E4}"/>
              </a:ext>
            </a:extLst>
          </p:cNvPr>
          <p:cNvSpPr/>
          <p:nvPr/>
        </p:nvSpPr>
        <p:spPr>
          <a:xfrm>
            <a:off x="4583038" y="2165342"/>
            <a:ext cx="2880320" cy="875658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Seta Curva para Baixo 12">
            <a:extLst>
              <a:ext uri="{FF2B5EF4-FFF2-40B4-BE49-F238E27FC236}">
                <a16:creationId xmlns:a16="http://schemas.microsoft.com/office/drawing/2014/main" xmlns="" id="{003E6609-A68F-AC72-8180-B4919EDC8B09}"/>
              </a:ext>
            </a:extLst>
          </p:cNvPr>
          <p:cNvSpPr/>
          <p:nvPr/>
        </p:nvSpPr>
        <p:spPr>
          <a:xfrm rot="10800000">
            <a:off x="4509774" y="4779229"/>
            <a:ext cx="2880320" cy="875658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25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FCB70E3C-7819-3C9E-D51B-A201CDBF06A8}"/>
              </a:ext>
            </a:extLst>
          </p:cNvPr>
          <p:cNvSpPr txBox="1"/>
          <p:nvPr/>
        </p:nvSpPr>
        <p:spPr>
          <a:xfrm>
            <a:off x="1486694" y="2061642"/>
            <a:ext cx="8856984" cy="2435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 que é um Instituto de Ciência e Tecnologia (ICT)?</a:t>
            </a:r>
          </a:p>
          <a:p>
            <a:endParaRPr lang="pt-BR" sz="24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Organização sem fins lucrativos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Administração pública ou privada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Objetivo: realizar e incentivar pesquisas científicas e tecnológicas</a:t>
            </a:r>
            <a:r>
              <a:rPr lang="pt-BR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t-B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ixaDeTexto 9">
            <a:extLst>
              <a:ext uri="{FF2B5EF4-FFF2-40B4-BE49-F238E27FC236}">
                <a16:creationId xmlns:a16="http://schemas.microsoft.com/office/drawing/2014/main" xmlns="" id="{A56B466B-EE3D-542D-8EBB-0428F1EFF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6694" y="693490"/>
            <a:ext cx="8543478" cy="971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"Oportunidades e convergências: a carreira de Ciência e Tecnologia promovendo benefícios à população"</a:t>
            </a:r>
            <a:endParaRPr lang="pt-BR" altLang="pt-B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upo 19">
            <a:extLst>
              <a:ext uri="{FF2B5EF4-FFF2-40B4-BE49-F238E27FC236}">
                <a16:creationId xmlns:a16="http://schemas.microsoft.com/office/drawing/2014/main" xmlns="" id="{A9464F42-DF92-87F5-729D-40FC25DB28A7}"/>
              </a:ext>
            </a:extLst>
          </p:cNvPr>
          <p:cNvGrpSpPr>
            <a:grpSpLocks noChangeAspect="1"/>
          </p:cNvGrpSpPr>
          <p:nvPr/>
        </p:nvGrpSpPr>
        <p:grpSpPr>
          <a:xfrm>
            <a:off x="8615486" y="5854430"/>
            <a:ext cx="3240360" cy="623335"/>
            <a:chOff x="2406860" y="5923583"/>
            <a:chExt cx="7378279" cy="1419329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xmlns="" id="{2EC57CAB-B0B5-8D42-FEB1-F5A05A7FAE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6"/>
              <a:ext cx="7378279" cy="14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tângulo de cantos arredondados 21">
              <a:extLst>
                <a:ext uri="{FF2B5EF4-FFF2-40B4-BE49-F238E27FC236}">
                  <a16:creationId xmlns:a16="http://schemas.microsoft.com/office/drawing/2014/main" xmlns="" id="{10E4481C-BE60-C4F6-94D3-77CCB2A19A6B}"/>
                </a:ext>
              </a:extLst>
            </p:cNvPr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565127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99FADADB-1DF0-008C-863E-BB0A4DDABF6F}"/>
              </a:ext>
            </a:extLst>
          </p:cNvPr>
          <p:cNvSpPr txBox="1"/>
          <p:nvPr/>
        </p:nvSpPr>
        <p:spPr>
          <a:xfrm>
            <a:off x="2494805" y="1830819"/>
            <a:ext cx="7529377" cy="2805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</a:t>
            </a:r>
            <a:r>
              <a:rPr lang="pt-BR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romoção e fomento à </a:t>
            </a:r>
            <a:r>
              <a:rPr lang="pt-BR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INOVAÇÃO</a:t>
            </a:r>
            <a:r>
              <a:rPr lang="pt-BR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no cenário nacional</a:t>
            </a:r>
          </a:p>
          <a:p>
            <a:pPr marL="285750" indent="-285750"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Programas e serviços</a:t>
            </a:r>
          </a:p>
          <a:p>
            <a:pPr marL="285750" indent="-285750"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Desenvolvimento de novas tecnologias </a:t>
            </a:r>
          </a:p>
          <a:p>
            <a:pPr marL="285750" indent="-285750" algn="just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Transferência para o mercado</a:t>
            </a:r>
            <a:endParaRPr lang="pt-BR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l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pt-BR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mpacto na economia </a:t>
            </a:r>
          </a:p>
        </p:txBody>
      </p:sp>
      <p:grpSp>
        <p:nvGrpSpPr>
          <p:cNvPr id="8" name="Grupo 19">
            <a:extLst>
              <a:ext uri="{FF2B5EF4-FFF2-40B4-BE49-F238E27FC236}">
                <a16:creationId xmlns:a16="http://schemas.microsoft.com/office/drawing/2014/main" xmlns="" id="{9E80A25E-11A4-602D-A6FD-DA3CDDAF1560}"/>
              </a:ext>
            </a:extLst>
          </p:cNvPr>
          <p:cNvGrpSpPr>
            <a:grpSpLocks noChangeAspect="1"/>
          </p:cNvGrpSpPr>
          <p:nvPr/>
        </p:nvGrpSpPr>
        <p:grpSpPr>
          <a:xfrm>
            <a:off x="8615486" y="5854430"/>
            <a:ext cx="3240360" cy="623335"/>
            <a:chOff x="2406860" y="5923583"/>
            <a:chExt cx="7378279" cy="1419329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xmlns="" id="{E7E82627-DFC9-33FB-531D-E8AD962C4C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6860" y="5925216"/>
              <a:ext cx="7378279" cy="14176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tângulo de cantos arredondados 21">
              <a:extLst>
                <a:ext uri="{FF2B5EF4-FFF2-40B4-BE49-F238E27FC236}">
                  <a16:creationId xmlns:a16="http://schemas.microsoft.com/office/drawing/2014/main" xmlns="" id="{0B424D14-AA0D-5009-F739-0A8F723AB9FF}"/>
                </a:ext>
              </a:extLst>
            </p:cNvPr>
            <p:cNvSpPr/>
            <p:nvPr/>
          </p:nvSpPr>
          <p:spPr>
            <a:xfrm>
              <a:off x="2639615" y="5923583"/>
              <a:ext cx="6912769" cy="1387780"/>
            </a:xfrm>
            <a:prstGeom prst="round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1" name="CaixaDeTexto 9">
            <a:extLst>
              <a:ext uri="{FF2B5EF4-FFF2-40B4-BE49-F238E27FC236}">
                <a16:creationId xmlns:a16="http://schemas.microsoft.com/office/drawing/2014/main" xmlns="" id="{492293C3-73F8-D4C0-30E9-893B7D297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3467" y="693490"/>
            <a:ext cx="8543478" cy="971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108850" tIns="54425" rIns="108850" bIns="5442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sz="2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"Oportunidades e convergências: a carreira de Ciência e Tecnologia promovendo benefícios à população"</a:t>
            </a:r>
            <a:endParaRPr lang="pt-BR" altLang="pt-B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xmlns="" id="{A1877195-11B2-DF96-56EE-43E9E374B14E}"/>
              </a:ext>
            </a:extLst>
          </p:cNvPr>
          <p:cNvSpPr txBox="1"/>
          <p:nvPr/>
        </p:nvSpPr>
        <p:spPr>
          <a:xfrm>
            <a:off x="1343450" y="4801524"/>
            <a:ext cx="9503511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</a:pPr>
            <a:r>
              <a:rPr lang="pt-BR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“...</a:t>
            </a:r>
            <a:r>
              <a:rPr lang="pt-BR" sz="1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ICTs</a:t>
            </a:r>
            <a:r>
              <a:rPr lang="pt-BR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privados acrescentaram um valor de </a:t>
            </a:r>
            <a:r>
              <a:rPr lang="pt-BR" sz="1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</a:t>
            </a:r>
            <a:r>
              <a:rPr lang="pt-BR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$ 6,2 bilhões ao PIB nacional com suas atividades e tecnologias desenvolvidas, gerando um impacto de receita de </a:t>
            </a:r>
            <a:r>
              <a:rPr lang="pt-BR" sz="1800" b="1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</a:t>
            </a:r>
            <a:r>
              <a:rPr lang="pt-BR" sz="18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$ 24,7 bilhões no ano de 2021.” </a:t>
            </a:r>
            <a:endParaRPr lang="pt-BR" sz="1800" b="1" i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80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929</Words>
  <Application>Microsoft Office PowerPoint</Application>
  <PresentationFormat>Personalizar</PresentationFormat>
  <Paragraphs>344</Paragraphs>
  <Slides>36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7" baseType="lpstr">
      <vt:lpstr>ＭＳ Ｐゴシック</vt:lpstr>
      <vt:lpstr>Aptos</vt:lpstr>
      <vt:lpstr>Arial</vt:lpstr>
      <vt:lpstr>Calibri</vt:lpstr>
      <vt:lpstr>Cambria</vt:lpstr>
      <vt:lpstr>Galdeano</vt:lpstr>
      <vt:lpstr>Garamond</vt:lpstr>
      <vt:lpstr>Times New Roman</vt:lpstr>
      <vt:lpstr>Wingdings</vt:lpstr>
      <vt:lpstr>ヒラギノ角ゴ Pro W3</vt:lpstr>
      <vt:lpstr>Design padrão</vt:lpstr>
      <vt:lpstr>Apresentação do PowerPoint</vt:lpstr>
      <vt:lpstr>    Qual a missão do INTO?</vt:lpstr>
      <vt:lpstr>   INTO</vt:lpstr>
      <vt:lpstr>INTO</vt:lpstr>
      <vt:lpstr>   INTO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Base tecnológica: medical devices  (nacionais &amp; importados)</vt:lpstr>
      <vt:lpstr>Apresentação do PowerPoint</vt:lpstr>
      <vt:lpstr>Estrutura física</vt:lpstr>
      <vt:lpstr>   INTO</vt:lpstr>
      <vt:lpstr>Perfil dos servidores</vt:lpstr>
      <vt:lpstr>Apresentação do PowerPoint</vt:lpstr>
      <vt:lpstr>Ensino multiprofissional</vt:lpstr>
      <vt:lpstr>Apresentação do PowerPoint</vt:lpstr>
      <vt:lpstr>Mestrado profissional</vt:lpstr>
      <vt:lpstr>Laboratórios de pesquisa</vt:lpstr>
      <vt:lpstr>Modelos animais de condições ortopédicas</vt:lpstr>
      <vt:lpstr>Apresentação do PowerPoint</vt:lpstr>
      <vt:lpstr>Apresentação do PowerPoint</vt:lpstr>
      <vt:lpstr>Apresentação do PowerPoint</vt:lpstr>
      <vt:lpstr>Apresentação do PowerPoint</vt:lpstr>
      <vt:lpstr>Parceria INTO / CBPF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2019-02-05T12:58:10Z</dcterms:created>
  <dcterms:modified xsi:type="dcterms:W3CDTF">2024-06-13T14:25:24Z</dcterms:modified>
</cp:coreProperties>
</file>