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61" r:id="rId4"/>
    <p:sldId id="284" r:id="rId5"/>
    <p:sldId id="285" r:id="rId6"/>
    <p:sldId id="259" r:id="rId7"/>
    <p:sldId id="264" r:id="rId8"/>
    <p:sldId id="263" r:id="rId9"/>
    <p:sldId id="286" r:id="rId10"/>
    <p:sldId id="280" r:id="rId11"/>
  </p:sldIdLst>
  <p:sldSz cx="12192000" cy="6858000"/>
  <p:notesSz cx="7104063" cy="10234613"/>
  <p:embeddedFontLst>
    <p:embeddedFont>
      <p:font typeface="Quattrocento Sans" panose="020B0502050000020003" pitchFamily="3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jJTCXS2K+Y2x2RfiaBZH/8ml65a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ulo Sérgio" initials="" lastIdx="4" clrIdx="0"/>
  <p:cmAuthor id="1" name="Usuário Convidado" initials="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6E9DA78-35CF-40DE-A7EA-36673A09EBF8}">
  <a:tblStyle styleId="{B6E9DA78-35CF-40DE-A7EA-36673A09EBF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3"/>
            <a:ext cx="3078428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8" tIns="47376" rIns="94778" bIns="47376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993" y="3"/>
            <a:ext cx="3078428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8" tIns="47376" rIns="94778" bIns="47376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82600" y="1279525"/>
            <a:ext cx="6138863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8" tIns="47376" rIns="94778" bIns="47376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7"/>
            <a:ext cx="3078428" cy="513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8" tIns="47376" rIns="94778" bIns="47376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993" y="9721107"/>
            <a:ext cx="3078428" cy="513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78" tIns="47376" rIns="94778" bIns="47376" anchor="b" anchorCtr="0">
            <a:noAutofit/>
          </a:bodyPr>
          <a:lstStyle/>
          <a:p>
            <a:pPr algn="r"/>
            <a:fld id="{00000000-1234-1234-1234-123412341234}" type="slidenum">
              <a:rPr lang="pt-BR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‹nº›</a:t>
            </a:fld>
            <a:endParaRPr lang="pt-BR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80"/>
          </a:xfrm>
          <a:prstGeom prst="rect">
            <a:avLst/>
          </a:prstGeom>
        </p:spPr>
        <p:txBody>
          <a:bodyPr spcFirstLastPara="1" wrap="square" lIns="94778" tIns="47376" rIns="94778" bIns="473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5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80"/>
          </a:xfrm>
          <a:prstGeom prst="rect">
            <a:avLst/>
          </a:prstGeom>
        </p:spPr>
        <p:txBody>
          <a:bodyPr spcFirstLastPara="1" wrap="square" lIns="94778" tIns="47376" rIns="94778" bIns="473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63" name="Google Shape;26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80"/>
          </a:xfrm>
          <a:prstGeom prst="rect">
            <a:avLst/>
          </a:prstGeom>
        </p:spPr>
        <p:txBody>
          <a:bodyPr spcFirstLastPara="1" wrap="square" lIns="94778" tIns="47376" rIns="94778" bIns="473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80"/>
          </a:xfrm>
          <a:prstGeom prst="rect">
            <a:avLst/>
          </a:prstGeom>
        </p:spPr>
        <p:txBody>
          <a:bodyPr spcFirstLastPara="1" wrap="square" lIns="94778" tIns="47376" rIns="94778" bIns="473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8302136B-DA53-060B-3262-45EEBDFE7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>
            <a:extLst>
              <a:ext uri="{FF2B5EF4-FFF2-40B4-BE49-F238E27FC236}">
                <a16:creationId xmlns:a16="http://schemas.microsoft.com/office/drawing/2014/main" id="{C04954A2-FB0F-E2D0-88E1-38B45DA5A4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80"/>
          </a:xfrm>
          <a:prstGeom prst="rect">
            <a:avLst/>
          </a:prstGeom>
        </p:spPr>
        <p:txBody>
          <a:bodyPr spcFirstLastPara="1" wrap="square" lIns="94778" tIns="47376" rIns="94778" bIns="473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0" name="Google Shape;140;p9:notes">
            <a:extLst>
              <a:ext uri="{FF2B5EF4-FFF2-40B4-BE49-F238E27FC236}">
                <a16:creationId xmlns:a16="http://schemas.microsoft.com/office/drawing/2014/main" id="{C4B54556-96DF-C881-C57B-FDB81C5ACD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3525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2EE6BBDB-EC34-2F44-5049-2CA582F9A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>
            <a:extLst>
              <a:ext uri="{FF2B5EF4-FFF2-40B4-BE49-F238E27FC236}">
                <a16:creationId xmlns:a16="http://schemas.microsoft.com/office/drawing/2014/main" id="{26D71F72-2C40-4BB7-789D-466955AC8A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80"/>
          </a:xfrm>
          <a:prstGeom prst="rect">
            <a:avLst/>
          </a:prstGeom>
        </p:spPr>
        <p:txBody>
          <a:bodyPr spcFirstLastPara="1" wrap="square" lIns="94778" tIns="47376" rIns="94778" bIns="473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0" name="Google Shape;140;p9:notes">
            <a:extLst>
              <a:ext uri="{FF2B5EF4-FFF2-40B4-BE49-F238E27FC236}">
                <a16:creationId xmlns:a16="http://schemas.microsoft.com/office/drawing/2014/main" id="{DF4931F9-1260-DCAC-2A00-CBD3DCA9D1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163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80"/>
          </a:xfrm>
          <a:prstGeom prst="rect">
            <a:avLst/>
          </a:prstGeom>
        </p:spPr>
        <p:txBody>
          <a:bodyPr spcFirstLastPara="1" wrap="square" lIns="94778" tIns="47376" rIns="94778" bIns="473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80"/>
          </a:xfrm>
          <a:prstGeom prst="rect">
            <a:avLst/>
          </a:prstGeom>
        </p:spPr>
        <p:txBody>
          <a:bodyPr spcFirstLastPara="1" wrap="square" lIns="94778" tIns="47376" rIns="94778" bIns="473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0" name="Google Shape;1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80"/>
          </a:xfrm>
          <a:prstGeom prst="rect">
            <a:avLst/>
          </a:prstGeom>
        </p:spPr>
        <p:txBody>
          <a:bodyPr spcFirstLastPara="1" wrap="square" lIns="94778" tIns="47376" rIns="94778" bIns="473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4" name="Google Shape;1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B39D5A17-180C-FB0C-47D9-328EFEB42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>
            <a:extLst>
              <a:ext uri="{FF2B5EF4-FFF2-40B4-BE49-F238E27FC236}">
                <a16:creationId xmlns:a16="http://schemas.microsoft.com/office/drawing/2014/main" id="{E56DE7E5-5F90-0EA3-D161-70CB66D281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80"/>
          </a:xfrm>
          <a:prstGeom prst="rect">
            <a:avLst/>
          </a:prstGeom>
        </p:spPr>
        <p:txBody>
          <a:bodyPr spcFirstLastPara="1" wrap="square" lIns="94778" tIns="47376" rIns="94778" bIns="4737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0" name="Google Shape;140;p9:notes">
            <a:extLst>
              <a:ext uri="{FF2B5EF4-FFF2-40B4-BE49-F238E27FC236}">
                <a16:creationId xmlns:a16="http://schemas.microsoft.com/office/drawing/2014/main" id="{70469B0C-2186-C134-FA74-9997212C90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7588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4">
            <a:alphaModFix/>
          </a:blip>
          <a:srcRect l="1170" t="29770" r="33414" b="4814"/>
          <a:stretch/>
        </p:blipFill>
        <p:spPr>
          <a:xfrm>
            <a:off x="0" y="23375"/>
            <a:ext cx="12192000" cy="68112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470798" y="3428999"/>
            <a:ext cx="7303500" cy="3170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Federação Nacional dos Policiais Rodoviários Federais – FENAPRF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3000" b="1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PEC 18/2025 – PEC da Segurança Pública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3000" b="1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Marcelo Azevedo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Coordenador Regional da FENAPRF</a:t>
            </a:r>
            <a:endParaRPr sz="2400" b="1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25"/>
          <p:cNvPicPr preferRelativeResize="0"/>
          <p:nvPr/>
        </p:nvPicPr>
        <p:blipFill rotWithShape="1">
          <a:blip r:embed="rId3">
            <a:alphaModFix/>
          </a:blip>
          <a:srcRect l="1170" t="29770" r="33414" b="4814"/>
          <a:stretch/>
        </p:blipFill>
        <p:spPr>
          <a:xfrm>
            <a:off x="0" y="23375"/>
            <a:ext cx="12192000" cy="681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5" descr="Logotip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 t="-850" b="849"/>
          <a:stretch/>
        </p:blipFill>
        <p:spPr>
          <a:xfrm>
            <a:off x="5216050" y="1798478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 l="1170" t="29770" r="33414" b="4814"/>
          <a:stretch/>
        </p:blipFill>
        <p:spPr>
          <a:xfrm>
            <a:off x="0" y="23375"/>
            <a:ext cx="12192000" cy="681124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"/>
          <p:cNvSpPr txBox="1"/>
          <p:nvPr/>
        </p:nvSpPr>
        <p:spPr>
          <a:xfrm>
            <a:off x="170950" y="1662156"/>
            <a:ext cx="7298400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pt-BR" sz="2800" b="1" i="0" u="none" strike="noStrike" cap="none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REFLEXÃO</a:t>
            </a: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endParaRPr lang="pt-BR" sz="2800" b="1" i="0" u="none" strike="noStrike" cap="none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</a:pPr>
            <a:r>
              <a:rPr lang="pt-BR" sz="2800" b="1" dirty="0">
                <a:solidFill>
                  <a:schemeClr val="lt1"/>
                </a:solidFill>
                <a:latin typeface="Quattrocento Sans"/>
                <a:sym typeface="Quattrocento Sans"/>
              </a:rPr>
              <a:t>O Brasil é um país seguro?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2" name="Google Shape;101;p3">
            <a:extLst>
              <a:ext uri="{FF2B5EF4-FFF2-40B4-BE49-F238E27FC236}">
                <a16:creationId xmlns:a16="http://schemas.microsoft.com/office/drawing/2014/main" id="{3CF400D0-24A6-E444-0C02-08E149D255A5}"/>
              </a:ext>
            </a:extLst>
          </p:cNvPr>
          <p:cNvSpPr txBox="1"/>
          <p:nvPr/>
        </p:nvSpPr>
        <p:spPr>
          <a:xfrm>
            <a:off x="170950" y="4032946"/>
            <a:ext cx="7298400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</a:pPr>
            <a:r>
              <a:rPr lang="pt-BR" sz="2800" b="1" dirty="0">
                <a:solidFill>
                  <a:schemeClr val="lt1"/>
                </a:solidFill>
                <a:latin typeface="Quattrocento Sans"/>
                <a:sym typeface="Quattrocento Sans"/>
              </a:rPr>
              <a:t>Top 20 mundo – maiores taxas de homicídios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</a:pPr>
            <a:endParaRPr lang="pt-BR" sz="2800" b="1" dirty="0">
              <a:solidFill>
                <a:schemeClr val="lt1"/>
              </a:solidFill>
              <a:latin typeface="Quattrocento Sans"/>
              <a:sym typeface="Quattrocento Sans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</a:pPr>
            <a:r>
              <a:rPr lang="pt-BR" sz="2800" b="1" dirty="0">
                <a:solidFill>
                  <a:schemeClr val="lt1"/>
                </a:solidFill>
                <a:latin typeface="Quattrocento Sans"/>
                <a:sym typeface="Quattrocento Sans"/>
              </a:rPr>
              <a:t>4x superior à média mundial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</a:pPr>
            <a:endParaRPr lang="pt-BR" sz="2800" b="1" dirty="0">
              <a:solidFill>
                <a:schemeClr val="lt1"/>
              </a:solidFill>
              <a:latin typeface="Quattrocento Sans"/>
              <a:sym typeface="Quattrocento Sans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</a:pP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/>
          <p:nvPr/>
        </p:nvSpPr>
        <p:spPr>
          <a:xfrm>
            <a:off x="846827" y="765252"/>
            <a:ext cx="8372124" cy="5230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</a:pPr>
            <a:r>
              <a:rPr lang="pt-BR" sz="2800" b="1" i="0" u="none" strike="noStrike" cap="none" dirty="0">
                <a:solidFill>
                  <a:srgbClr val="1F386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	O papel da União na Segurança Pública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Char char="•"/>
            </a:pPr>
            <a:endParaRPr lang="pt-BR" sz="2800" b="1" dirty="0">
              <a:solidFill>
                <a:srgbClr val="1F3864"/>
              </a:solidFill>
              <a:latin typeface="Quattrocento Sans"/>
              <a:sym typeface="Quattrocento San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Char char="•"/>
            </a:pPr>
            <a:r>
              <a:rPr lang="pt-BR" sz="2800" b="1" dirty="0">
                <a:solidFill>
                  <a:srgbClr val="1F3864"/>
                </a:solidFill>
                <a:latin typeface="Quattrocento Sans"/>
                <a:sym typeface="Quattrocento Sans"/>
              </a:rPr>
              <a:t>Polícia Federal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Char char="•"/>
            </a:pPr>
            <a:endParaRPr lang="pt-BR" sz="2800" b="1" dirty="0">
              <a:solidFill>
                <a:srgbClr val="1F3864"/>
              </a:solidFill>
              <a:latin typeface="Quattrocento Sans"/>
              <a:sym typeface="Quattrocento San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Char char="•"/>
            </a:pPr>
            <a:r>
              <a:rPr lang="pt-BR" sz="2800" b="1" dirty="0">
                <a:solidFill>
                  <a:srgbClr val="1F3864"/>
                </a:solidFill>
                <a:latin typeface="Quattrocento Sans"/>
                <a:sym typeface="Quattrocento Sans"/>
              </a:rPr>
              <a:t>Polícia Rodoviária Federal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Char char="•"/>
            </a:pPr>
            <a:endParaRPr lang="pt-BR" sz="2800" b="1" dirty="0">
              <a:solidFill>
                <a:srgbClr val="1F3864"/>
              </a:solidFill>
              <a:latin typeface="Quattrocento Sans"/>
              <a:sym typeface="Quattrocento San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Char char="•"/>
            </a:pPr>
            <a:r>
              <a:rPr lang="pt-BR" sz="2800" b="1" dirty="0">
                <a:solidFill>
                  <a:srgbClr val="1F3864"/>
                </a:solidFill>
                <a:latin typeface="Quattrocento Sans"/>
                <a:sym typeface="Quattrocento Sans"/>
              </a:rPr>
              <a:t>Polícia Ferroviária Federal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Char char="•"/>
            </a:pPr>
            <a:endParaRPr lang="pt-BR" sz="2800" b="1" dirty="0">
              <a:solidFill>
                <a:srgbClr val="1F3864"/>
              </a:solidFill>
              <a:latin typeface="Quattrocento Sans"/>
              <a:sym typeface="Quattrocento San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Char char="•"/>
            </a:pPr>
            <a:r>
              <a:rPr lang="pt-BR" sz="2800" b="1" dirty="0">
                <a:solidFill>
                  <a:srgbClr val="1F3864"/>
                </a:solidFill>
                <a:latin typeface="Quattrocento Sans"/>
                <a:sym typeface="Quattrocento Sans"/>
              </a:rPr>
              <a:t>Polícia Penal Federal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Char char="•"/>
            </a:pPr>
            <a:endParaRPr lang="pt-BR" sz="2800" b="1" dirty="0">
              <a:solidFill>
                <a:srgbClr val="1F3864"/>
              </a:solidFill>
              <a:latin typeface="Quattrocento Sans"/>
              <a:sym typeface="Quattrocento San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Char char="•"/>
            </a:pPr>
            <a:r>
              <a:rPr lang="pt-BR" sz="2800" b="1" dirty="0">
                <a:solidFill>
                  <a:srgbClr val="1F3864"/>
                </a:solidFill>
                <a:latin typeface="Quattrocento Sans"/>
                <a:sym typeface="Quattrocento Sans"/>
              </a:rPr>
              <a:t>“Força Nacional”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B7D3FC25-3EB9-FB4B-2070-CD853096D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DFD61A3F-2941-BB6A-D9F2-4E1E668EE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399" y="1708879"/>
            <a:ext cx="5461601" cy="5149121"/>
          </a:xfrm>
          <a:prstGeom prst="rect">
            <a:avLst/>
          </a:prstGeom>
        </p:spPr>
      </p:pic>
      <p:pic>
        <p:nvPicPr>
          <p:cNvPr id="8" name="Imagem 7" descr="Site&#10;&#10;O conteúdo gerado por IA pode estar incorreto.">
            <a:extLst>
              <a:ext uri="{FF2B5EF4-FFF2-40B4-BE49-F238E27FC236}">
                <a16:creationId xmlns:a16="http://schemas.microsoft.com/office/drawing/2014/main" id="{5D632798-5D83-5FAB-6193-734C9236E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292578"/>
            <a:ext cx="5756223" cy="3565422"/>
          </a:xfrm>
          <a:prstGeom prst="rect">
            <a:avLst/>
          </a:prstGeom>
        </p:spPr>
      </p:pic>
      <p:sp>
        <p:nvSpPr>
          <p:cNvPr id="9" name="Google Shape;209;p18">
            <a:extLst>
              <a:ext uri="{FF2B5EF4-FFF2-40B4-BE49-F238E27FC236}">
                <a16:creationId xmlns:a16="http://schemas.microsoft.com/office/drawing/2014/main" id="{AAEE4BFE-89A8-8297-DC36-59DDD07191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3802" y="38331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Quattrocento Sans"/>
              <a:buNone/>
            </a:pPr>
            <a:r>
              <a:rPr lang="pt-BR" sz="3600" b="1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PRF: de fato, a Polícia Ostensiva da União</a:t>
            </a:r>
            <a:endParaRPr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9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0BF42FB0-8F43-690E-7EB4-F270BA448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4EEC936A-0166-01A3-AD9D-570DE1DC5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92" y="2710581"/>
            <a:ext cx="11674216" cy="4147419"/>
          </a:xfrm>
          <a:prstGeom prst="rect">
            <a:avLst/>
          </a:prstGeom>
        </p:spPr>
      </p:pic>
      <p:sp>
        <p:nvSpPr>
          <p:cNvPr id="4" name="Google Shape;209;p18">
            <a:extLst>
              <a:ext uri="{FF2B5EF4-FFF2-40B4-BE49-F238E27FC236}">
                <a16:creationId xmlns:a16="http://schemas.microsoft.com/office/drawing/2014/main" id="{8058FA4D-1D41-BC63-E938-D50E3DD043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3802" y="383316"/>
            <a:ext cx="76360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Quattrocento Sans"/>
              <a:buNone/>
            </a:pPr>
            <a:r>
              <a:rPr lang="pt-BR" b="1" dirty="0">
                <a:solidFill>
                  <a:schemeClr val="tx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Segurança Jurídica</a:t>
            </a:r>
            <a:endParaRPr sz="5400" b="1" dirty="0">
              <a:solidFill>
                <a:schemeClr val="tx1"/>
              </a:solidFill>
            </a:endParaRPr>
          </a:p>
        </p:txBody>
      </p:sp>
      <p:pic>
        <p:nvPicPr>
          <p:cNvPr id="6" name="Imagem 5" descr="Grupo de homens de terno e gravata&#10;&#10;O conteúdo gerado por IA pode estar incorreto.">
            <a:extLst>
              <a:ext uri="{FF2B5EF4-FFF2-40B4-BE49-F238E27FC236}">
                <a16:creationId xmlns:a16="http://schemas.microsoft.com/office/drawing/2014/main" id="{ACB0FCD1-8D5E-8DDC-5D89-9DE531CDA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615" y="0"/>
            <a:ext cx="4083385" cy="306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4"/>
          <p:cNvPicPr preferRelativeResize="0"/>
          <p:nvPr/>
        </p:nvPicPr>
        <p:blipFill rotWithShape="1">
          <a:blip r:embed="rId3">
            <a:alphaModFix/>
          </a:blip>
          <a:srcRect l="1170" t="29770" r="33414" b="4814"/>
          <a:stretch/>
        </p:blipFill>
        <p:spPr>
          <a:xfrm>
            <a:off x="0" y="23375"/>
            <a:ext cx="12192000" cy="681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-487326"/>
            <a:ext cx="6266121" cy="78326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sx="101000" sy="101000" algn="tl" rotWithShape="0">
              <a:srgbClr val="000000">
                <a:alpha val="69803"/>
              </a:srgbClr>
            </a:outerShdw>
          </a:effectLst>
        </p:spPr>
      </p:pic>
      <p:sp>
        <p:nvSpPr>
          <p:cNvPr id="108" name="Google Shape;108;p4"/>
          <p:cNvSpPr txBox="1"/>
          <p:nvPr/>
        </p:nvSpPr>
        <p:spPr>
          <a:xfrm>
            <a:off x="6400800" y="3698049"/>
            <a:ext cx="5791199" cy="301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PRF PRESENTE EM TODO O PAÍS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20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Possui a maior capilaridade dentre as forças de segurança pública federais;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20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Expertise no patrulhamento ostensivo nas vias federais;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t-BR" sz="2000" b="1" dirty="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Apoio aos demais órgãos federais e entes federativos;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pt-BR" sz="2000" dirty="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96478124-D8DA-F784-3370-6194D9350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61" y="0"/>
            <a:ext cx="1078947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1;p6">
            <a:extLst>
              <a:ext uri="{FF2B5EF4-FFF2-40B4-BE49-F238E27FC236}">
                <a16:creationId xmlns:a16="http://schemas.microsoft.com/office/drawing/2014/main" id="{621E446E-1B4A-6E91-D8C0-22E59CED22EC}"/>
              </a:ext>
            </a:extLst>
          </p:cNvPr>
          <p:cNvSpPr txBox="1"/>
          <p:nvPr/>
        </p:nvSpPr>
        <p:spPr>
          <a:xfrm>
            <a:off x="846827" y="765252"/>
            <a:ext cx="8372124" cy="5230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</a:pPr>
            <a:r>
              <a:rPr lang="pt-BR" sz="2800" b="1" i="0" u="none" strike="noStrike" cap="none" dirty="0">
                <a:solidFill>
                  <a:srgbClr val="1F3864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	A PRF na PEC 18/2025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Char char="•"/>
            </a:pPr>
            <a:endParaRPr lang="pt-BR" sz="2800" b="1" dirty="0">
              <a:solidFill>
                <a:srgbClr val="1F3864"/>
              </a:solidFill>
              <a:latin typeface="Quattrocento Sans"/>
              <a:sym typeface="Quattrocento San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Char char="•"/>
            </a:pPr>
            <a:r>
              <a:rPr lang="pt-BR" sz="2800" b="1" dirty="0">
                <a:solidFill>
                  <a:srgbClr val="1F3864"/>
                </a:solidFill>
                <a:latin typeface="Quattrocento Sans"/>
                <a:sym typeface="Quattrocento Sans"/>
              </a:rPr>
              <a:t>Logística nacional: </a:t>
            </a: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</a:pPr>
            <a:r>
              <a:rPr lang="pt-BR" sz="2800" b="1" dirty="0">
                <a:solidFill>
                  <a:srgbClr val="FF0000"/>
                </a:solidFill>
                <a:latin typeface="Quattrocento Sans"/>
                <a:sym typeface="Quattrocento Sans"/>
              </a:rPr>
              <a:t>rodovias, estradas</a:t>
            </a:r>
            <a:r>
              <a:rPr lang="pt-BR" sz="2800" b="1" dirty="0">
                <a:solidFill>
                  <a:srgbClr val="1F3864"/>
                </a:solidFill>
                <a:latin typeface="Quattrocento Sans"/>
                <a:sym typeface="Quattrocento Sans"/>
              </a:rPr>
              <a:t>, ferrovias e hidrovias federais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Char char="•"/>
            </a:pPr>
            <a:endParaRPr lang="pt-BR" sz="2800" b="1" dirty="0">
              <a:solidFill>
                <a:srgbClr val="1F3864"/>
              </a:solidFill>
              <a:latin typeface="Quattrocento Sans"/>
              <a:sym typeface="Quattrocento San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Char char="•"/>
            </a:pPr>
            <a:r>
              <a:rPr lang="pt-BR" sz="2800" b="1" dirty="0">
                <a:solidFill>
                  <a:srgbClr val="FF0000"/>
                </a:solidFill>
                <a:latin typeface="Quattrocento Sans"/>
                <a:sym typeface="Quattrocento Sans"/>
              </a:rPr>
              <a:t>Polícia Ostensiva da União – bens, serviços e instalações federais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Char char="•"/>
            </a:pPr>
            <a:endParaRPr lang="pt-BR" sz="2800" b="1" dirty="0">
              <a:solidFill>
                <a:srgbClr val="1F3864"/>
              </a:solidFill>
              <a:latin typeface="Quattrocento Sans"/>
              <a:sym typeface="Quattrocento San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Char char="•"/>
            </a:pPr>
            <a:r>
              <a:rPr lang="pt-BR" sz="2800" b="1" dirty="0">
                <a:solidFill>
                  <a:srgbClr val="FF0000"/>
                </a:solidFill>
                <a:latin typeface="Quattrocento Sans"/>
                <a:sym typeface="Quattrocento Sans"/>
              </a:rPr>
              <a:t>Apoio às forças de segurança dos Estados e DF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Char char="•"/>
            </a:pPr>
            <a:endParaRPr lang="pt-BR" sz="2800" b="1" dirty="0">
              <a:solidFill>
                <a:srgbClr val="1F3864"/>
              </a:solidFill>
              <a:latin typeface="Quattrocento Sans"/>
              <a:sym typeface="Quattrocento Sans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Char char="•"/>
            </a:pPr>
            <a:r>
              <a:rPr lang="pt-BR" sz="2800" b="1" dirty="0">
                <a:solidFill>
                  <a:srgbClr val="FF0000"/>
                </a:solidFill>
                <a:latin typeface="Quattrocento Sans"/>
                <a:sym typeface="Quattrocento Sans"/>
              </a:rPr>
              <a:t>Apoio em casos de calamidade pública e desastres naturais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930FF6EB-A7C1-6249-05B7-117A3E4CD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aminhão azul com letras brancas&#10;&#10;O conteúdo gerado por IA pode estar incorreto.">
            <a:extLst>
              <a:ext uri="{FF2B5EF4-FFF2-40B4-BE49-F238E27FC236}">
                <a16:creationId xmlns:a16="http://schemas.microsoft.com/office/drawing/2014/main" id="{EE8552ED-E778-9BCE-7E45-D8BEC2BC2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885" y="-22211"/>
            <a:ext cx="5746230" cy="688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1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4815</TotalTime>
  <Words>158</Words>
  <Application>Microsoft Office PowerPoint</Application>
  <PresentationFormat>Widescreen</PresentationFormat>
  <Paragraphs>40</Paragraphs>
  <Slides>10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Quattrocento Sans</vt:lpstr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PRF: de fato, a Polícia Ostensiva da União</vt:lpstr>
      <vt:lpstr>Segurança Jurídica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Sérgio Vinícius</dc:creator>
  <cp:lastModifiedBy>Marcelo Azevedo</cp:lastModifiedBy>
  <cp:revision>10</cp:revision>
  <cp:lastPrinted>2025-05-15T13:27:04Z</cp:lastPrinted>
  <dcterms:created xsi:type="dcterms:W3CDTF">2019-10-08T18:36:20Z</dcterms:created>
  <dcterms:modified xsi:type="dcterms:W3CDTF">2025-05-19T16:47:13Z</dcterms:modified>
</cp:coreProperties>
</file>