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4437" r:id="rId3"/>
    <p:sldId id="4609" r:id="rId4"/>
    <p:sldId id="4693" r:id="rId5"/>
    <p:sldId id="4703" r:id="rId6"/>
    <p:sldId id="4682" r:id="rId7"/>
    <p:sldId id="4608" r:id="rId8"/>
    <p:sldId id="4704" r:id="rId9"/>
    <p:sldId id="4706" r:id="rId10"/>
    <p:sldId id="4705" r:id="rId11"/>
    <p:sldId id="4683" r:id="rId12"/>
    <p:sldId id="4684" r:id="rId13"/>
    <p:sldId id="4686" r:id="rId14"/>
    <p:sldId id="4690" r:id="rId15"/>
    <p:sldId id="4472" r:id="rId16"/>
    <p:sldId id="4593" r:id="rId1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A30EA-81AE-4FDA-A271-A5D9406404F5}" type="datetimeFigureOut">
              <a:rPr lang="pt-BR" smtClean="0"/>
              <a:t>07/07/2025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DD917-67AF-493C-9EB2-3F55578A8146}" type="slidenum">
              <a:rPr lang="pt-BR" smtClean="0"/>
              <a:t>‹nº›</a:t>
            </a:fld>
            <a:endParaRPr lang="pt-BR"/>
          </a:p>
        </p:txBody>
      </p:sp>
    </p:spTree>
    <p:extLst>
      <p:ext uri="{BB962C8B-B14F-4D97-AF65-F5344CB8AC3E}">
        <p14:creationId xmlns:p14="http://schemas.microsoft.com/office/powerpoint/2010/main" val="222584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B7819-F5EE-7379-1214-B22148DD7B4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B48EF97-1680-F8B5-46E4-8EDB02BEBE7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50B385A-F7F6-DBB4-3CD2-66F39DFDD822}"/>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F91AD77F-29F7-5338-1C5F-A96FC238846A}"/>
              </a:ext>
            </a:extLst>
          </p:cNvPr>
          <p:cNvSpPr>
            <a:spLocks noGrp="1"/>
          </p:cNvSpPr>
          <p:nvPr>
            <p:ph type="sldNum" sz="quarter" idx="5"/>
          </p:nvPr>
        </p:nvSpPr>
        <p:spPr/>
        <p:txBody>
          <a:bodyPr/>
          <a:lstStyle/>
          <a:p>
            <a:fld id="{F1617504-34BB-4EF4-AB5C-A0B473CDF330}" type="slidenum">
              <a:rPr lang="pt-BR" smtClean="0"/>
              <a:t>2</a:t>
            </a:fld>
            <a:endParaRPr lang="pt-BR"/>
          </a:p>
        </p:txBody>
      </p:sp>
    </p:spTree>
    <p:extLst>
      <p:ext uri="{BB962C8B-B14F-4D97-AF65-F5344CB8AC3E}">
        <p14:creationId xmlns:p14="http://schemas.microsoft.com/office/powerpoint/2010/main" val="526107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B67DBE2-1E3E-4FDE-B57D-50671DA1A30F}" type="slidenum">
              <a:rPr lang="pt-BR" smtClean="0"/>
              <a:t>5</a:t>
            </a:fld>
            <a:endParaRPr lang="pt-BR"/>
          </a:p>
        </p:txBody>
      </p:sp>
    </p:spTree>
    <p:extLst>
      <p:ext uri="{BB962C8B-B14F-4D97-AF65-F5344CB8AC3E}">
        <p14:creationId xmlns:p14="http://schemas.microsoft.com/office/powerpoint/2010/main" val="2979980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DE345756-82DA-438D-AAE7-D84418D93E84}" type="slidenum">
              <a:rPr lang="pt-BR" smtClean="0"/>
              <a:t>15</a:t>
            </a:fld>
            <a:endParaRPr lang="pt-BR"/>
          </a:p>
        </p:txBody>
      </p:sp>
    </p:spTree>
    <p:extLst>
      <p:ext uri="{BB962C8B-B14F-4D97-AF65-F5344CB8AC3E}">
        <p14:creationId xmlns:p14="http://schemas.microsoft.com/office/powerpoint/2010/main" val="3626218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F0822F-1D19-D5E3-2B3E-19EBCA37FE86}"/>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F4935807-601A-9A96-FCCE-7570079510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323CB22D-03F2-87BD-7072-A957970A4D33}"/>
              </a:ext>
            </a:extLst>
          </p:cNvPr>
          <p:cNvSpPr>
            <a:spLocks noGrp="1"/>
          </p:cNvSpPr>
          <p:nvPr>
            <p:ph type="dt" sz="half" idx="10"/>
          </p:nvPr>
        </p:nvSpPr>
        <p:spPr/>
        <p:txBody>
          <a:bodyPr/>
          <a:lstStyle/>
          <a:p>
            <a:fld id="{E2BB5DC8-79A6-4787-93E3-418E8FD70757}" type="datetimeFigureOut">
              <a:rPr lang="pt-BR" smtClean="0"/>
              <a:t>07/07/2025</a:t>
            </a:fld>
            <a:endParaRPr lang="pt-BR"/>
          </a:p>
        </p:txBody>
      </p:sp>
      <p:sp>
        <p:nvSpPr>
          <p:cNvPr id="5" name="Espaço Reservado para Rodapé 4">
            <a:extLst>
              <a:ext uri="{FF2B5EF4-FFF2-40B4-BE49-F238E27FC236}">
                <a16:creationId xmlns:a16="http://schemas.microsoft.com/office/drawing/2014/main" id="{55C86D32-77D3-A4F2-32C2-002A9191BBC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C1160-2790-9563-B611-58D275D32814}"/>
              </a:ext>
            </a:extLst>
          </p:cNvPr>
          <p:cNvSpPr>
            <a:spLocks noGrp="1"/>
          </p:cNvSpPr>
          <p:nvPr>
            <p:ph type="sldNum" sz="quarter" idx="12"/>
          </p:nvPr>
        </p:nvSpPr>
        <p:spPr/>
        <p:txBody>
          <a:bodyPr/>
          <a:lstStyle/>
          <a:p>
            <a:fld id="{1485B345-1743-4D04-BC77-B0DC99B5E90B}" type="slidenum">
              <a:rPr lang="pt-BR" smtClean="0"/>
              <a:t>‹nº›</a:t>
            </a:fld>
            <a:endParaRPr lang="pt-BR"/>
          </a:p>
        </p:txBody>
      </p:sp>
    </p:spTree>
    <p:extLst>
      <p:ext uri="{BB962C8B-B14F-4D97-AF65-F5344CB8AC3E}">
        <p14:creationId xmlns:p14="http://schemas.microsoft.com/office/powerpoint/2010/main" val="3763977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81FD3-9B9A-4965-5697-67A9EA15EB7F}"/>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8326269C-536F-B371-A59D-01F95B1B0B3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D371FE1-8635-34DA-1E10-98A5AB0D9B97}"/>
              </a:ext>
            </a:extLst>
          </p:cNvPr>
          <p:cNvSpPr>
            <a:spLocks noGrp="1"/>
          </p:cNvSpPr>
          <p:nvPr>
            <p:ph type="dt" sz="half" idx="10"/>
          </p:nvPr>
        </p:nvSpPr>
        <p:spPr/>
        <p:txBody>
          <a:bodyPr/>
          <a:lstStyle/>
          <a:p>
            <a:fld id="{E2BB5DC8-79A6-4787-93E3-418E8FD70757}" type="datetimeFigureOut">
              <a:rPr lang="pt-BR" smtClean="0"/>
              <a:t>07/07/2025</a:t>
            </a:fld>
            <a:endParaRPr lang="pt-BR"/>
          </a:p>
        </p:txBody>
      </p:sp>
      <p:sp>
        <p:nvSpPr>
          <p:cNvPr id="5" name="Espaço Reservado para Rodapé 4">
            <a:extLst>
              <a:ext uri="{FF2B5EF4-FFF2-40B4-BE49-F238E27FC236}">
                <a16:creationId xmlns:a16="http://schemas.microsoft.com/office/drawing/2014/main" id="{804DEFFF-2D98-8BF3-B760-1BEDEBE784F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F066014-578B-0D7E-64A6-60F55F3596F1}"/>
              </a:ext>
            </a:extLst>
          </p:cNvPr>
          <p:cNvSpPr>
            <a:spLocks noGrp="1"/>
          </p:cNvSpPr>
          <p:nvPr>
            <p:ph type="sldNum" sz="quarter" idx="12"/>
          </p:nvPr>
        </p:nvSpPr>
        <p:spPr/>
        <p:txBody>
          <a:bodyPr/>
          <a:lstStyle/>
          <a:p>
            <a:fld id="{1485B345-1743-4D04-BC77-B0DC99B5E90B}" type="slidenum">
              <a:rPr lang="pt-BR" smtClean="0"/>
              <a:t>‹nº›</a:t>
            </a:fld>
            <a:endParaRPr lang="pt-BR"/>
          </a:p>
        </p:txBody>
      </p:sp>
    </p:spTree>
    <p:extLst>
      <p:ext uri="{BB962C8B-B14F-4D97-AF65-F5344CB8AC3E}">
        <p14:creationId xmlns:p14="http://schemas.microsoft.com/office/powerpoint/2010/main" val="1753725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D048990-FB0A-B169-5695-BB2B7523C77F}"/>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72FCC671-3415-42D4-2AD7-F71D2241761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0B19F7B-F5BF-0B71-B283-B0749E886771}"/>
              </a:ext>
            </a:extLst>
          </p:cNvPr>
          <p:cNvSpPr>
            <a:spLocks noGrp="1"/>
          </p:cNvSpPr>
          <p:nvPr>
            <p:ph type="dt" sz="half" idx="10"/>
          </p:nvPr>
        </p:nvSpPr>
        <p:spPr/>
        <p:txBody>
          <a:bodyPr/>
          <a:lstStyle/>
          <a:p>
            <a:fld id="{E2BB5DC8-79A6-4787-93E3-418E8FD70757}" type="datetimeFigureOut">
              <a:rPr lang="pt-BR" smtClean="0"/>
              <a:t>07/07/2025</a:t>
            </a:fld>
            <a:endParaRPr lang="pt-BR"/>
          </a:p>
        </p:txBody>
      </p:sp>
      <p:sp>
        <p:nvSpPr>
          <p:cNvPr id="5" name="Espaço Reservado para Rodapé 4">
            <a:extLst>
              <a:ext uri="{FF2B5EF4-FFF2-40B4-BE49-F238E27FC236}">
                <a16:creationId xmlns:a16="http://schemas.microsoft.com/office/drawing/2014/main" id="{E1316E1E-0A94-52A0-2B06-E65B86D26E9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0301DED-DBA8-B1EC-AEF5-ABED4B829CC1}"/>
              </a:ext>
            </a:extLst>
          </p:cNvPr>
          <p:cNvSpPr>
            <a:spLocks noGrp="1"/>
          </p:cNvSpPr>
          <p:nvPr>
            <p:ph type="sldNum" sz="quarter" idx="12"/>
          </p:nvPr>
        </p:nvSpPr>
        <p:spPr/>
        <p:txBody>
          <a:bodyPr/>
          <a:lstStyle/>
          <a:p>
            <a:fld id="{1485B345-1743-4D04-BC77-B0DC99B5E90B}" type="slidenum">
              <a:rPr lang="pt-BR" smtClean="0"/>
              <a:t>‹nº›</a:t>
            </a:fld>
            <a:endParaRPr lang="pt-BR"/>
          </a:p>
        </p:txBody>
      </p:sp>
    </p:spTree>
    <p:extLst>
      <p:ext uri="{BB962C8B-B14F-4D97-AF65-F5344CB8AC3E}">
        <p14:creationId xmlns:p14="http://schemas.microsoft.com/office/powerpoint/2010/main" val="295151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B88733-ED8D-512D-281F-6CAD4B93D45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28CF7D4-9693-C6CD-B4F2-FB7BD6899B0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EA4520B-4E5D-F919-93E5-124616138BE5}"/>
              </a:ext>
            </a:extLst>
          </p:cNvPr>
          <p:cNvSpPr>
            <a:spLocks noGrp="1"/>
          </p:cNvSpPr>
          <p:nvPr>
            <p:ph type="dt" sz="half" idx="10"/>
          </p:nvPr>
        </p:nvSpPr>
        <p:spPr/>
        <p:txBody>
          <a:bodyPr/>
          <a:lstStyle/>
          <a:p>
            <a:fld id="{E2BB5DC8-79A6-4787-93E3-418E8FD70757}" type="datetimeFigureOut">
              <a:rPr lang="pt-BR" smtClean="0"/>
              <a:t>07/07/2025</a:t>
            </a:fld>
            <a:endParaRPr lang="pt-BR"/>
          </a:p>
        </p:txBody>
      </p:sp>
      <p:sp>
        <p:nvSpPr>
          <p:cNvPr id="5" name="Espaço Reservado para Rodapé 4">
            <a:extLst>
              <a:ext uri="{FF2B5EF4-FFF2-40B4-BE49-F238E27FC236}">
                <a16:creationId xmlns:a16="http://schemas.microsoft.com/office/drawing/2014/main" id="{86E4D92B-CA14-A12B-CAE8-9878DD71F05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37646BD-9AB3-38B6-0718-B49E4FC7B067}"/>
              </a:ext>
            </a:extLst>
          </p:cNvPr>
          <p:cNvSpPr>
            <a:spLocks noGrp="1"/>
          </p:cNvSpPr>
          <p:nvPr>
            <p:ph type="sldNum" sz="quarter" idx="12"/>
          </p:nvPr>
        </p:nvSpPr>
        <p:spPr/>
        <p:txBody>
          <a:bodyPr/>
          <a:lstStyle/>
          <a:p>
            <a:fld id="{1485B345-1743-4D04-BC77-B0DC99B5E90B}" type="slidenum">
              <a:rPr lang="pt-BR" smtClean="0"/>
              <a:t>‹nº›</a:t>
            </a:fld>
            <a:endParaRPr lang="pt-BR"/>
          </a:p>
        </p:txBody>
      </p:sp>
    </p:spTree>
    <p:extLst>
      <p:ext uri="{BB962C8B-B14F-4D97-AF65-F5344CB8AC3E}">
        <p14:creationId xmlns:p14="http://schemas.microsoft.com/office/powerpoint/2010/main" val="2196272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092D9D-76C5-9F03-EAB0-EB45F5B50A7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077DC84-8D81-E30D-8594-CE26E8BF5C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583266D5-E5C4-4320-2492-953E0BA4317B}"/>
              </a:ext>
            </a:extLst>
          </p:cNvPr>
          <p:cNvSpPr>
            <a:spLocks noGrp="1"/>
          </p:cNvSpPr>
          <p:nvPr>
            <p:ph type="dt" sz="half" idx="10"/>
          </p:nvPr>
        </p:nvSpPr>
        <p:spPr/>
        <p:txBody>
          <a:bodyPr/>
          <a:lstStyle/>
          <a:p>
            <a:fld id="{E2BB5DC8-79A6-4787-93E3-418E8FD70757}" type="datetimeFigureOut">
              <a:rPr lang="pt-BR" smtClean="0"/>
              <a:t>07/07/2025</a:t>
            </a:fld>
            <a:endParaRPr lang="pt-BR"/>
          </a:p>
        </p:txBody>
      </p:sp>
      <p:sp>
        <p:nvSpPr>
          <p:cNvPr id="5" name="Espaço Reservado para Rodapé 4">
            <a:extLst>
              <a:ext uri="{FF2B5EF4-FFF2-40B4-BE49-F238E27FC236}">
                <a16:creationId xmlns:a16="http://schemas.microsoft.com/office/drawing/2014/main" id="{39736EE2-8B9C-B275-FBF4-0F9FC7723DD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A8EEAE9-2C91-778E-9145-81A760DBC848}"/>
              </a:ext>
            </a:extLst>
          </p:cNvPr>
          <p:cNvSpPr>
            <a:spLocks noGrp="1"/>
          </p:cNvSpPr>
          <p:nvPr>
            <p:ph type="sldNum" sz="quarter" idx="12"/>
          </p:nvPr>
        </p:nvSpPr>
        <p:spPr/>
        <p:txBody>
          <a:bodyPr/>
          <a:lstStyle/>
          <a:p>
            <a:fld id="{1485B345-1743-4D04-BC77-B0DC99B5E90B}" type="slidenum">
              <a:rPr lang="pt-BR" smtClean="0"/>
              <a:t>‹nº›</a:t>
            </a:fld>
            <a:endParaRPr lang="pt-BR"/>
          </a:p>
        </p:txBody>
      </p:sp>
    </p:spTree>
    <p:extLst>
      <p:ext uri="{BB962C8B-B14F-4D97-AF65-F5344CB8AC3E}">
        <p14:creationId xmlns:p14="http://schemas.microsoft.com/office/powerpoint/2010/main" val="1331847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A4C8F-61DB-A169-0FE8-8724FC3B40F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824DB4C-C806-85A4-B744-A2453D383B42}"/>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7675ADD-474B-C838-3E96-3DDDBB409EF9}"/>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FF0BCFB-45D2-F52B-2785-9BEB373AD9C0}"/>
              </a:ext>
            </a:extLst>
          </p:cNvPr>
          <p:cNvSpPr>
            <a:spLocks noGrp="1"/>
          </p:cNvSpPr>
          <p:nvPr>
            <p:ph type="dt" sz="half" idx="10"/>
          </p:nvPr>
        </p:nvSpPr>
        <p:spPr/>
        <p:txBody>
          <a:bodyPr/>
          <a:lstStyle/>
          <a:p>
            <a:fld id="{E2BB5DC8-79A6-4787-93E3-418E8FD70757}" type="datetimeFigureOut">
              <a:rPr lang="pt-BR" smtClean="0"/>
              <a:t>07/07/2025</a:t>
            </a:fld>
            <a:endParaRPr lang="pt-BR"/>
          </a:p>
        </p:txBody>
      </p:sp>
      <p:sp>
        <p:nvSpPr>
          <p:cNvPr id="6" name="Espaço Reservado para Rodapé 5">
            <a:extLst>
              <a:ext uri="{FF2B5EF4-FFF2-40B4-BE49-F238E27FC236}">
                <a16:creationId xmlns:a16="http://schemas.microsoft.com/office/drawing/2014/main" id="{4DB7E0E7-FF23-4A2C-98DB-3FC2953F6A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51E7DC9-6C69-BF8F-F95F-A05377218D51}"/>
              </a:ext>
            </a:extLst>
          </p:cNvPr>
          <p:cNvSpPr>
            <a:spLocks noGrp="1"/>
          </p:cNvSpPr>
          <p:nvPr>
            <p:ph type="sldNum" sz="quarter" idx="12"/>
          </p:nvPr>
        </p:nvSpPr>
        <p:spPr/>
        <p:txBody>
          <a:bodyPr/>
          <a:lstStyle/>
          <a:p>
            <a:fld id="{1485B345-1743-4D04-BC77-B0DC99B5E90B}" type="slidenum">
              <a:rPr lang="pt-BR" smtClean="0"/>
              <a:t>‹nº›</a:t>
            </a:fld>
            <a:endParaRPr lang="pt-BR"/>
          </a:p>
        </p:txBody>
      </p:sp>
    </p:spTree>
    <p:extLst>
      <p:ext uri="{BB962C8B-B14F-4D97-AF65-F5344CB8AC3E}">
        <p14:creationId xmlns:p14="http://schemas.microsoft.com/office/powerpoint/2010/main" val="3803401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21157-FB58-1298-CAFA-6B920B3A52F7}"/>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8D9F0E0-E416-3B3B-2DDC-54C4B2D28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1E8D1536-82DD-6739-1EDF-EE3A62C88981}"/>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2DF19F1-E29E-89CC-B66D-75A670A2C3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0FE1FC79-9198-ECCC-F3F3-C82296371A0D}"/>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6668955-E42C-D48E-1276-D2AE40F4614F}"/>
              </a:ext>
            </a:extLst>
          </p:cNvPr>
          <p:cNvSpPr>
            <a:spLocks noGrp="1"/>
          </p:cNvSpPr>
          <p:nvPr>
            <p:ph type="dt" sz="half" idx="10"/>
          </p:nvPr>
        </p:nvSpPr>
        <p:spPr/>
        <p:txBody>
          <a:bodyPr/>
          <a:lstStyle/>
          <a:p>
            <a:fld id="{E2BB5DC8-79A6-4787-93E3-418E8FD70757}" type="datetimeFigureOut">
              <a:rPr lang="pt-BR" smtClean="0"/>
              <a:t>07/07/2025</a:t>
            </a:fld>
            <a:endParaRPr lang="pt-BR"/>
          </a:p>
        </p:txBody>
      </p:sp>
      <p:sp>
        <p:nvSpPr>
          <p:cNvPr id="8" name="Espaço Reservado para Rodapé 7">
            <a:extLst>
              <a:ext uri="{FF2B5EF4-FFF2-40B4-BE49-F238E27FC236}">
                <a16:creationId xmlns:a16="http://schemas.microsoft.com/office/drawing/2014/main" id="{B994C25F-E2AC-8B03-E949-BD48FFC0707A}"/>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917592F-BBF6-6D24-08C0-BEDE5E7F9896}"/>
              </a:ext>
            </a:extLst>
          </p:cNvPr>
          <p:cNvSpPr>
            <a:spLocks noGrp="1"/>
          </p:cNvSpPr>
          <p:nvPr>
            <p:ph type="sldNum" sz="quarter" idx="12"/>
          </p:nvPr>
        </p:nvSpPr>
        <p:spPr/>
        <p:txBody>
          <a:bodyPr/>
          <a:lstStyle/>
          <a:p>
            <a:fld id="{1485B345-1743-4D04-BC77-B0DC99B5E90B}" type="slidenum">
              <a:rPr lang="pt-BR" smtClean="0"/>
              <a:t>‹nº›</a:t>
            </a:fld>
            <a:endParaRPr lang="pt-BR"/>
          </a:p>
        </p:txBody>
      </p:sp>
    </p:spTree>
    <p:extLst>
      <p:ext uri="{BB962C8B-B14F-4D97-AF65-F5344CB8AC3E}">
        <p14:creationId xmlns:p14="http://schemas.microsoft.com/office/powerpoint/2010/main" val="3825195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D042DE-AC23-119E-0D21-849D98B9B36E}"/>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4B0F323-819C-59DB-9D88-72F05DBEB678}"/>
              </a:ext>
            </a:extLst>
          </p:cNvPr>
          <p:cNvSpPr>
            <a:spLocks noGrp="1"/>
          </p:cNvSpPr>
          <p:nvPr>
            <p:ph type="dt" sz="half" idx="10"/>
          </p:nvPr>
        </p:nvSpPr>
        <p:spPr/>
        <p:txBody>
          <a:bodyPr/>
          <a:lstStyle/>
          <a:p>
            <a:fld id="{E2BB5DC8-79A6-4787-93E3-418E8FD70757}" type="datetimeFigureOut">
              <a:rPr lang="pt-BR" smtClean="0"/>
              <a:t>07/07/2025</a:t>
            </a:fld>
            <a:endParaRPr lang="pt-BR"/>
          </a:p>
        </p:txBody>
      </p:sp>
      <p:sp>
        <p:nvSpPr>
          <p:cNvPr id="4" name="Espaço Reservado para Rodapé 3">
            <a:extLst>
              <a:ext uri="{FF2B5EF4-FFF2-40B4-BE49-F238E27FC236}">
                <a16:creationId xmlns:a16="http://schemas.microsoft.com/office/drawing/2014/main" id="{553F5871-FD51-8227-9380-187E1077DDD3}"/>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10CED42A-8FD5-E09E-C19A-82A1E9860607}"/>
              </a:ext>
            </a:extLst>
          </p:cNvPr>
          <p:cNvSpPr>
            <a:spLocks noGrp="1"/>
          </p:cNvSpPr>
          <p:nvPr>
            <p:ph type="sldNum" sz="quarter" idx="12"/>
          </p:nvPr>
        </p:nvSpPr>
        <p:spPr/>
        <p:txBody>
          <a:bodyPr/>
          <a:lstStyle/>
          <a:p>
            <a:fld id="{1485B345-1743-4D04-BC77-B0DC99B5E90B}" type="slidenum">
              <a:rPr lang="pt-BR" smtClean="0"/>
              <a:t>‹nº›</a:t>
            </a:fld>
            <a:endParaRPr lang="pt-BR"/>
          </a:p>
        </p:txBody>
      </p:sp>
    </p:spTree>
    <p:extLst>
      <p:ext uri="{BB962C8B-B14F-4D97-AF65-F5344CB8AC3E}">
        <p14:creationId xmlns:p14="http://schemas.microsoft.com/office/powerpoint/2010/main" val="1467639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1E1DABC-AACE-B447-8F73-E0B9D91683AE}"/>
              </a:ext>
            </a:extLst>
          </p:cNvPr>
          <p:cNvSpPr>
            <a:spLocks noGrp="1"/>
          </p:cNvSpPr>
          <p:nvPr>
            <p:ph type="dt" sz="half" idx="10"/>
          </p:nvPr>
        </p:nvSpPr>
        <p:spPr/>
        <p:txBody>
          <a:bodyPr/>
          <a:lstStyle/>
          <a:p>
            <a:fld id="{E2BB5DC8-79A6-4787-93E3-418E8FD70757}" type="datetimeFigureOut">
              <a:rPr lang="pt-BR" smtClean="0"/>
              <a:t>07/07/2025</a:t>
            </a:fld>
            <a:endParaRPr lang="pt-BR"/>
          </a:p>
        </p:txBody>
      </p:sp>
      <p:sp>
        <p:nvSpPr>
          <p:cNvPr id="3" name="Espaço Reservado para Rodapé 2">
            <a:extLst>
              <a:ext uri="{FF2B5EF4-FFF2-40B4-BE49-F238E27FC236}">
                <a16:creationId xmlns:a16="http://schemas.microsoft.com/office/drawing/2014/main" id="{66F69C68-E397-B08A-7E74-B8F420C6CF65}"/>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1AA7561E-2EFA-2DC7-DFED-B8A4DAB9252C}"/>
              </a:ext>
            </a:extLst>
          </p:cNvPr>
          <p:cNvSpPr>
            <a:spLocks noGrp="1"/>
          </p:cNvSpPr>
          <p:nvPr>
            <p:ph type="sldNum" sz="quarter" idx="12"/>
          </p:nvPr>
        </p:nvSpPr>
        <p:spPr/>
        <p:txBody>
          <a:bodyPr/>
          <a:lstStyle/>
          <a:p>
            <a:fld id="{1485B345-1743-4D04-BC77-B0DC99B5E90B}" type="slidenum">
              <a:rPr lang="pt-BR" smtClean="0"/>
              <a:t>‹nº›</a:t>
            </a:fld>
            <a:endParaRPr lang="pt-BR"/>
          </a:p>
        </p:txBody>
      </p:sp>
    </p:spTree>
    <p:extLst>
      <p:ext uri="{BB962C8B-B14F-4D97-AF65-F5344CB8AC3E}">
        <p14:creationId xmlns:p14="http://schemas.microsoft.com/office/powerpoint/2010/main" val="3624704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1737E1-F381-A0E1-03B9-A85A9FDA3B8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47922282-01E2-E456-C260-2310D1F17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D45331E-5717-309F-7E27-A8BE76CBA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2C58573-7BCD-912B-50B8-429FFBE825A7}"/>
              </a:ext>
            </a:extLst>
          </p:cNvPr>
          <p:cNvSpPr>
            <a:spLocks noGrp="1"/>
          </p:cNvSpPr>
          <p:nvPr>
            <p:ph type="dt" sz="half" idx="10"/>
          </p:nvPr>
        </p:nvSpPr>
        <p:spPr/>
        <p:txBody>
          <a:bodyPr/>
          <a:lstStyle/>
          <a:p>
            <a:fld id="{E2BB5DC8-79A6-4787-93E3-418E8FD70757}" type="datetimeFigureOut">
              <a:rPr lang="pt-BR" smtClean="0"/>
              <a:t>07/07/2025</a:t>
            </a:fld>
            <a:endParaRPr lang="pt-BR"/>
          </a:p>
        </p:txBody>
      </p:sp>
      <p:sp>
        <p:nvSpPr>
          <p:cNvPr id="6" name="Espaço Reservado para Rodapé 5">
            <a:extLst>
              <a:ext uri="{FF2B5EF4-FFF2-40B4-BE49-F238E27FC236}">
                <a16:creationId xmlns:a16="http://schemas.microsoft.com/office/drawing/2014/main" id="{0D4B1409-B448-FA6B-8B8B-3A6764C0C56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9577F37-478F-BBF7-F588-BE65357272AE}"/>
              </a:ext>
            </a:extLst>
          </p:cNvPr>
          <p:cNvSpPr>
            <a:spLocks noGrp="1"/>
          </p:cNvSpPr>
          <p:nvPr>
            <p:ph type="sldNum" sz="quarter" idx="12"/>
          </p:nvPr>
        </p:nvSpPr>
        <p:spPr/>
        <p:txBody>
          <a:bodyPr/>
          <a:lstStyle/>
          <a:p>
            <a:fld id="{1485B345-1743-4D04-BC77-B0DC99B5E90B}" type="slidenum">
              <a:rPr lang="pt-BR" smtClean="0"/>
              <a:t>‹nº›</a:t>
            </a:fld>
            <a:endParaRPr lang="pt-BR"/>
          </a:p>
        </p:txBody>
      </p:sp>
    </p:spTree>
    <p:extLst>
      <p:ext uri="{BB962C8B-B14F-4D97-AF65-F5344CB8AC3E}">
        <p14:creationId xmlns:p14="http://schemas.microsoft.com/office/powerpoint/2010/main" val="792308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AFB279-E99D-AC22-9FFD-FA379F12991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EFCDAB2-E19A-951E-4592-5566B7ED75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9FAF9F6F-2BE9-3FDA-D2CF-45D2141B8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99BC784-1A2F-C9AA-43FD-3740D126BC81}"/>
              </a:ext>
            </a:extLst>
          </p:cNvPr>
          <p:cNvSpPr>
            <a:spLocks noGrp="1"/>
          </p:cNvSpPr>
          <p:nvPr>
            <p:ph type="dt" sz="half" idx="10"/>
          </p:nvPr>
        </p:nvSpPr>
        <p:spPr/>
        <p:txBody>
          <a:bodyPr/>
          <a:lstStyle/>
          <a:p>
            <a:fld id="{E2BB5DC8-79A6-4787-93E3-418E8FD70757}" type="datetimeFigureOut">
              <a:rPr lang="pt-BR" smtClean="0"/>
              <a:t>07/07/2025</a:t>
            </a:fld>
            <a:endParaRPr lang="pt-BR"/>
          </a:p>
        </p:txBody>
      </p:sp>
      <p:sp>
        <p:nvSpPr>
          <p:cNvPr id="6" name="Espaço Reservado para Rodapé 5">
            <a:extLst>
              <a:ext uri="{FF2B5EF4-FFF2-40B4-BE49-F238E27FC236}">
                <a16:creationId xmlns:a16="http://schemas.microsoft.com/office/drawing/2014/main" id="{20139C33-4FC7-179C-1799-A536F88C5A1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8152E7D-6C1E-973E-B78E-87A1A50525CA}"/>
              </a:ext>
            </a:extLst>
          </p:cNvPr>
          <p:cNvSpPr>
            <a:spLocks noGrp="1"/>
          </p:cNvSpPr>
          <p:nvPr>
            <p:ph type="sldNum" sz="quarter" idx="12"/>
          </p:nvPr>
        </p:nvSpPr>
        <p:spPr/>
        <p:txBody>
          <a:bodyPr/>
          <a:lstStyle/>
          <a:p>
            <a:fld id="{1485B345-1743-4D04-BC77-B0DC99B5E90B}" type="slidenum">
              <a:rPr lang="pt-BR" smtClean="0"/>
              <a:t>‹nº›</a:t>
            </a:fld>
            <a:endParaRPr lang="pt-BR"/>
          </a:p>
        </p:txBody>
      </p:sp>
    </p:spTree>
    <p:extLst>
      <p:ext uri="{BB962C8B-B14F-4D97-AF65-F5344CB8AC3E}">
        <p14:creationId xmlns:p14="http://schemas.microsoft.com/office/powerpoint/2010/main" val="3319410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79BBEC7-6910-089E-2273-4545E5EC47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D6AEFC0-643C-3340-A92B-4CBF4CB787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A6B4558-A400-0C5D-EAB8-F787EA1D6C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BB5DC8-79A6-4787-93E3-418E8FD70757}" type="datetimeFigureOut">
              <a:rPr lang="pt-BR" smtClean="0"/>
              <a:t>07/07/2025</a:t>
            </a:fld>
            <a:endParaRPr lang="pt-BR"/>
          </a:p>
        </p:txBody>
      </p:sp>
      <p:sp>
        <p:nvSpPr>
          <p:cNvPr id="5" name="Espaço Reservado para Rodapé 4">
            <a:extLst>
              <a:ext uri="{FF2B5EF4-FFF2-40B4-BE49-F238E27FC236}">
                <a16:creationId xmlns:a16="http://schemas.microsoft.com/office/drawing/2014/main" id="{4CEACA0C-A720-5D84-06E8-164073F09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D9D72087-9D9B-2D74-D5A4-35238B8E39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85B345-1743-4D04-BC77-B0DC99B5E90B}" type="slidenum">
              <a:rPr lang="pt-BR" smtClean="0"/>
              <a:t>‹nº›</a:t>
            </a:fld>
            <a:endParaRPr lang="pt-BR"/>
          </a:p>
        </p:txBody>
      </p:sp>
    </p:spTree>
    <p:extLst>
      <p:ext uri="{BB962C8B-B14F-4D97-AF65-F5344CB8AC3E}">
        <p14:creationId xmlns:p14="http://schemas.microsoft.com/office/powerpoint/2010/main" val="2877922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mailto:agenda.spu@gest&#227;o.gov.br" TargetMode="Externa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pn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DFBBD111-6E7F-8E4C-FBB0-DCFE8ED34F7D}"/>
              </a:ext>
            </a:extLst>
          </p:cNvPr>
          <p:cNvSpPr txBox="1"/>
          <p:nvPr/>
        </p:nvSpPr>
        <p:spPr>
          <a:xfrm>
            <a:off x="751840" y="508873"/>
            <a:ext cx="10559065" cy="3416320"/>
          </a:xfrm>
          <a:prstGeom prst="rect">
            <a:avLst/>
          </a:prstGeom>
          <a:noFill/>
        </p:spPr>
        <p:txBody>
          <a:bodyPr wrap="square">
            <a:spAutoFit/>
          </a:bodyPr>
          <a:lstStyle/>
          <a:p>
            <a:pPr algn="just"/>
            <a:r>
              <a:rPr lang="pt-BR" sz="5400" b="1" i="0" dirty="0">
                <a:effectLst/>
                <a:latin typeface="Poppins ExtraBold" panose="00000900000000000000" pitchFamily="2" charset="0"/>
                <a:cs typeface="Poppins ExtraBold" panose="00000900000000000000" pitchFamily="2" charset="0"/>
              </a:rPr>
              <a:t>PL 2283/2021 –</a:t>
            </a:r>
            <a:r>
              <a:rPr lang="pt-BR" sz="5400" dirty="0"/>
              <a:t> Procedimentos para avaliação de imóveis destinados a órgãos e entidades públicas federais</a:t>
            </a:r>
            <a:endParaRPr lang="pt-BR" sz="5400" dirty="0">
              <a:latin typeface="Poppins ExtraBold" panose="00000900000000000000" pitchFamily="2" charset="0"/>
              <a:cs typeface="Poppins ExtraBold" panose="00000900000000000000" pitchFamily="2" charset="0"/>
            </a:endParaRPr>
          </a:p>
        </p:txBody>
      </p:sp>
      <p:pic>
        <p:nvPicPr>
          <p:cNvPr id="3" name="Imagem 2" descr="Uma imagem contendo Forma&#10;&#10;Descrição gerada automaticamente">
            <a:extLst>
              <a:ext uri="{FF2B5EF4-FFF2-40B4-BE49-F238E27FC236}">
                <a16:creationId xmlns:a16="http://schemas.microsoft.com/office/drawing/2014/main" id="{3D7F079E-5279-30F1-7067-55E4B2EE82BC}"/>
              </a:ext>
            </a:extLst>
          </p:cNvPr>
          <p:cNvPicPr>
            <a:picLocks noChangeAspect="1"/>
          </p:cNvPicPr>
          <p:nvPr/>
        </p:nvPicPr>
        <p:blipFill>
          <a:blip r:embed="rId2"/>
          <a:srcRect l="7507" r="8621" b="38"/>
          <a:stretch/>
        </p:blipFill>
        <p:spPr>
          <a:xfrm>
            <a:off x="-3591" y="0"/>
            <a:ext cx="452702" cy="6855367"/>
          </a:xfrm>
          <a:prstGeom prst="rect">
            <a:avLst/>
          </a:prstGeom>
        </p:spPr>
      </p:pic>
      <p:pic>
        <p:nvPicPr>
          <p:cNvPr id="2" name="Imagem 1" descr="Interface gráfica do usuário&#10;&#10;Descrição gerada automaticamente com confiança baixa">
            <a:extLst>
              <a:ext uri="{FF2B5EF4-FFF2-40B4-BE49-F238E27FC236}">
                <a16:creationId xmlns:a16="http://schemas.microsoft.com/office/drawing/2014/main" id="{E12B5F69-FA90-4BA6-2A8B-8E3D6F8F9B85}"/>
              </a:ext>
            </a:extLst>
          </p:cNvPr>
          <p:cNvPicPr>
            <a:picLocks noChangeAspect="1"/>
          </p:cNvPicPr>
          <p:nvPr/>
        </p:nvPicPr>
        <p:blipFill>
          <a:blip r:embed="rId3"/>
          <a:stretch>
            <a:fillRect/>
          </a:stretch>
        </p:blipFill>
        <p:spPr>
          <a:xfrm>
            <a:off x="937251" y="6088384"/>
            <a:ext cx="2602684" cy="588804"/>
          </a:xfrm>
          <a:prstGeom prst="rect">
            <a:avLst/>
          </a:prstGeom>
        </p:spPr>
      </p:pic>
      <p:sp>
        <p:nvSpPr>
          <p:cNvPr id="5" name="CaixaDeTexto 4">
            <a:extLst>
              <a:ext uri="{FF2B5EF4-FFF2-40B4-BE49-F238E27FC236}">
                <a16:creationId xmlns:a16="http://schemas.microsoft.com/office/drawing/2014/main" id="{2B47D7A2-B98C-C6A5-8AFE-82A2643B0F21}"/>
              </a:ext>
            </a:extLst>
          </p:cNvPr>
          <p:cNvSpPr txBox="1"/>
          <p:nvPr/>
        </p:nvSpPr>
        <p:spPr>
          <a:xfrm>
            <a:off x="881095" y="3374342"/>
            <a:ext cx="8995062" cy="1384995"/>
          </a:xfrm>
          <a:prstGeom prst="rect">
            <a:avLst/>
          </a:prstGeom>
          <a:noFill/>
        </p:spPr>
        <p:txBody>
          <a:bodyPr wrap="square" lIns="91440" tIns="45720" rIns="91440" bIns="45720" anchor="t">
            <a:spAutoFit/>
          </a:bodyPr>
          <a:lstStyle/>
          <a:p>
            <a:endParaRPr lang="pt-BR" dirty="0"/>
          </a:p>
          <a:p>
            <a:r>
              <a:rPr lang="pt-BR" dirty="0"/>
              <a:t> </a:t>
            </a:r>
            <a:endParaRPr lang="pt-BR" sz="2000" dirty="0"/>
          </a:p>
          <a:p>
            <a:r>
              <a:rPr lang="pt-BR" sz="2400" b="1" dirty="0">
                <a:solidFill>
                  <a:srgbClr val="183FFF"/>
                </a:solidFill>
              </a:rPr>
              <a:t>Audiência pública da Comissão de Administração e Serviço Público da Câmara Federal</a:t>
            </a:r>
          </a:p>
        </p:txBody>
      </p:sp>
      <p:sp>
        <p:nvSpPr>
          <p:cNvPr id="6" name="CaixaDeTexto 5">
            <a:extLst>
              <a:ext uri="{FF2B5EF4-FFF2-40B4-BE49-F238E27FC236}">
                <a16:creationId xmlns:a16="http://schemas.microsoft.com/office/drawing/2014/main" id="{29D75915-5E58-348E-F056-51D8CD7F25A1}"/>
              </a:ext>
            </a:extLst>
          </p:cNvPr>
          <p:cNvSpPr txBox="1"/>
          <p:nvPr/>
        </p:nvSpPr>
        <p:spPr>
          <a:xfrm>
            <a:off x="9180576" y="6088384"/>
            <a:ext cx="2732503" cy="369332"/>
          </a:xfrm>
          <a:prstGeom prst="rect">
            <a:avLst/>
          </a:prstGeom>
          <a:noFill/>
        </p:spPr>
        <p:txBody>
          <a:bodyPr wrap="square" lIns="91440" tIns="45720" rIns="91440" bIns="45720" anchor="t">
            <a:spAutoFit/>
          </a:bodyPr>
          <a:lstStyle/>
          <a:p>
            <a:r>
              <a:rPr lang="pt-BR" dirty="0">
                <a:solidFill>
                  <a:schemeClr val="bg2">
                    <a:lumMod val="50000"/>
                  </a:schemeClr>
                </a:solidFill>
              </a:rPr>
              <a:t>08 de Julho de  2025</a:t>
            </a:r>
          </a:p>
        </p:txBody>
      </p:sp>
    </p:spTree>
    <p:extLst>
      <p:ext uri="{BB962C8B-B14F-4D97-AF65-F5344CB8AC3E}">
        <p14:creationId xmlns:p14="http://schemas.microsoft.com/office/powerpoint/2010/main" val="186172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B31FD-279D-CF0D-1DA5-1A7EA84F5D4F}"/>
            </a:ext>
          </a:extLst>
        </p:cNvPr>
        <p:cNvGrpSpPr/>
        <p:nvPr/>
      </p:nvGrpSpPr>
      <p:grpSpPr>
        <a:xfrm>
          <a:off x="0" y="0"/>
          <a:ext cx="0" cy="0"/>
          <a:chOff x="0" y="0"/>
          <a:chExt cx="0" cy="0"/>
        </a:xfrm>
      </p:grpSpPr>
      <p:pic>
        <p:nvPicPr>
          <p:cNvPr id="7" name="Imagem 6" descr="Uma imagem contendo lápis&#10;&#10;Descrição gerada automaticamente">
            <a:extLst>
              <a:ext uri="{FF2B5EF4-FFF2-40B4-BE49-F238E27FC236}">
                <a16:creationId xmlns:a16="http://schemas.microsoft.com/office/drawing/2014/main" id="{FA74D4A8-4AD6-E622-8498-DA79FD21B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80"/>
            <a:ext cx="12192000" cy="6858000"/>
          </a:xfrm>
          <a:prstGeom prst="rect">
            <a:avLst/>
          </a:prstGeom>
        </p:spPr>
      </p:pic>
      <p:sp>
        <p:nvSpPr>
          <p:cNvPr id="2" name="Retângulo: Cantos Arredondados 1">
            <a:extLst>
              <a:ext uri="{FF2B5EF4-FFF2-40B4-BE49-F238E27FC236}">
                <a16:creationId xmlns:a16="http://schemas.microsoft.com/office/drawing/2014/main" id="{7F1C0A59-07A9-4A9F-4E4B-04C2A85C5C46}"/>
              </a:ext>
            </a:extLst>
          </p:cNvPr>
          <p:cNvSpPr/>
          <p:nvPr/>
        </p:nvSpPr>
        <p:spPr>
          <a:xfrm>
            <a:off x="459632" y="2222773"/>
            <a:ext cx="6418245" cy="837446"/>
          </a:xfrm>
          <a:prstGeom prst="roundRect">
            <a:avLst>
              <a:gd name="adj" fmla="val 6141"/>
            </a:avLst>
          </a:prstGeom>
          <a:solidFill>
            <a:srgbClr val="FFCF00">
              <a:alpha val="43137"/>
            </a:srgbClr>
          </a:solidFill>
          <a:ln>
            <a:solidFill>
              <a:srgbClr val="FFC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b="1">
                <a:solidFill>
                  <a:srgbClr val="3C3C3C"/>
                </a:solidFill>
                <a:latin typeface="Poppins" panose="00000500000000000000" pitchFamily="2" charset="0"/>
                <a:cs typeface="Poppins" panose="00000500000000000000" pitchFamily="2" charset="0"/>
              </a:rPr>
              <a:t>	4. EMPREENDIMENTOS DE MÚLTIPLOS USOS EM 	GRANDES ÁREAS</a:t>
            </a:r>
            <a:endParaRPr lang="en-US" b="1">
              <a:solidFill>
                <a:srgbClr val="3C3C3C"/>
              </a:solidFill>
              <a:latin typeface="Poppins" panose="00000500000000000000" pitchFamily="2" charset="0"/>
              <a:cs typeface="Poppins" panose="00000500000000000000" pitchFamily="2" charset="0"/>
            </a:endParaRPr>
          </a:p>
        </p:txBody>
      </p:sp>
      <p:pic>
        <p:nvPicPr>
          <p:cNvPr id="3" name="Gráfico 2" descr="Ideia com preenchimento sólido">
            <a:extLst>
              <a:ext uri="{FF2B5EF4-FFF2-40B4-BE49-F238E27FC236}">
                <a16:creationId xmlns:a16="http://schemas.microsoft.com/office/drawing/2014/main" id="{C67A92D3-C810-08E7-7A66-930F0C28CD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210" y="2352548"/>
            <a:ext cx="577895" cy="577895"/>
          </a:xfrm>
          <a:prstGeom prst="rect">
            <a:avLst/>
          </a:prstGeom>
        </p:spPr>
      </p:pic>
      <p:sp>
        <p:nvSpPr>
          <p:cNvPr id="4" name="Retângulo 3">
            <a:extLst>
              <a:ext uri="{FF2B5EF4-FFF2-40B4-BE49-F238E27FC236}">
                <a16:creationId xmlns:a16="http://schemas.microsoft.com/office/drawing/2014/main" id="{82D905A6-75BC-E3C6-449B-32A1D60D7D1E}"/>
              </a:ext>
            </a:extLst>
          </p:cNvPr>
          <p:cNvSpPr/>
          <p:nvPr/>
        </p:nvSpPr>
        <p:spPr>
          <a:xfrm>
            <a:off x="471444" y="1722719"/>
            <a:ext cx="6406434" cy="383345"/>
          </a:xfrm>
          <a:prstGeom prst="rect">
            <a:avLst/>
          </a:prstGeom>
          <a:solidFill>
            <a:srgbClr val="FFC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400" b="1">
                <a:solidFill>
                  <a:srgbClr val="3C3C3C"/>
                </a:solidFill>
                <a:latin typeface="Poppins Bold" panose="00000800000000000000" pitchFamily="2" charset="0"/>
                <a:ea typeface="+mj-ea"/>
                <a:cs typeface="Poppins Bold" panose="00000800000000000000" pitchFamily="2" charset="0"/>
              </a:rPr>
              <a:t>LINHAS PRIORITÁRIAS PARA A DESTINAÇÃO DOS IMÓVEIS</a:t>
            </a:r>
            <a:endParaRPr lang="en-US" sz="1400" b="1">
              <a:solidFill>
                <a:srgbClr val="3C3C3C"/>
              </a:solidFill>
              <a:latin typeface="Poppins Bold" panose="00000800000000000000" pitchFamily="2" charset="0"/>
              <a:cs typeface="Poppins Bold" panose="00000800000000000000" pitchFamily="2" charset="0"/>
            </a:endParaRPr>
          </a:p>
        </p:txBody>
      </p:sp>
      <p:sp>
        <p:nvSpPr>
          <p:cNvPr id="5" name="Retângulo: Cantos Arredondados 4">
            <a:extLst>
              <a:ext uri="{FF2B5EF4-FFF2-40B4-BE49-F238E27FC236}">
                <a16:creationId xmlns:a16="http://schemas.microsoft.com/office/drawing/2014/main" id="{CCC21723-B604-43A1-F29E-27110022D110}"/>
              </a:ext>
            </a:extLst>
          </p:cNvPr>
          <p:cNvSpPr/>
          <p:nvPr/>
        </p:nvSpPr>
        <p:spPr>
          <a:xfrm>
            <a:off x="668302" y="3588046"/>
            <a:ext cx="3044123" cy="1477063"/>
          </a:xfrm>
          <a:prstGeom prst="roundRect">
            <a:avLst>
              <a:gd name="adj" fmla="val 121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Aft>
                <a:spcPts val="500"/>
              </a:spcAft>
            </a:pPr>
            <a:r>
              <a:rPr lang="pt-BR" b="1">
                <a:solidFill>
                  <a:srgbClr val="1C3EFE"/>
                </a:solidFill>
                <a:latin typeface="Poppins"/>
                <a:cs typeface="Poppins"/>
              </a:rPr>
              <a:t>PROJETO PILOTO 1</a:t>
            </a:r>
          </a:p>
          <a:p>
            <a:pPr>
              <a:spcAft>
                <a:spcPts val="500"/>
              </a:spcAft>
            </a:pPr>
            <a:r>
              <a:rPr lang="pt-BR" b="1">
                <a:solidFill>
                  <a:srgbClr val="3C3C3C"/>
                </a:solidFill>
                <a:latin typeface="Poppins"/>
                <a:cs typeface="Poppins"/>
              </a:rPr>
              <a:t>Antiga Estação de Trem </a:t>
            </a:r>
          </a:p>
          <a:p>
            <a:pPr>
              <a:spcAft>
                <a:spcPts val="500"/>
              </a:spcAft>
            </a:pPr>
            <a:r>
              <a:rPr lang="pt-BR" b="1">
                <a:solidFill>
                  <a:srgbClr val="3C3C3C"/>
                </a:solidFill>
                <a:latin typeface="Poppins"/>
                <a:cs typeface="Poppins"/>
              </a:rPr>
              <a:t>Leopoldina</a:t>
            </a:r>
            <a:endParaRPr lang="pt-BR"/>
          </a:p>
          <a:p>
            <a:pPr>
              <a:spcAft>
                <a:spcPts val="500"/>
              </a:spcAft>
            </a:pPr>
            <a:r>
              <a:rPr lang="pt-BR" sz="1600">
                <a:solidFill>
                  <a:srgbClr val="3C3C3C"/>
                </a:solidFill>
                <a:latin typeface="Poppins"/>
                <a:cs typeface="Poppins"/>
              </a:rPr>
              <a:t>Rio de Janeiro, RJ</a:t>
            </a:r>
          </a:p>
          <a:p>
            <a:pPr>
              <a:spcAft>
                <a:spcPts val="500"/>
              </a:spcAft>
            </a:pPr>
            <a:r>
              <a:rPr lang="pt-BR" sz="1600">
                <a:solidFill>
                  <a:srgbClr val="3C3C3C"/>
                </a:solidFill>
                <a:latin typeface="Poppins"/>
                <a:cs typeface="Poppins"/>
              </a:rPr>
              <a:t>Área: </a:t>
            </a:r>
            <a:r>
              <a:rPr lang="pt-BR" sz="1600" b="1">
                <a:solidFill>
                  <a:srgbClr val="3C3C3C"/>
                </a:solidFill>
                <a:latin typeface="Poppins"/>
                <a:cs typeface="Poppins"/>
              </a:rPr>
              <a:t>124.350,36m²</a:t>
            </a:r>
          </a:p>
          <a:p>
            <a:pPr>
              <a:spcAft>
                <a:spcPts val="500"/>
              </a:spcAft>
            </a:pPr>
            <a:r>
              <a:rPr lang="pt-BR" sz="1600">
                <a:solidFill>
                  <a:srgbClr val="3C3C3C"/>
                </a:solidFill>
                <a:latin typeface="Poppins"/>
                <a:cs typeface="Poppins"/>
              </a:rPr>
              <a:t>Parceiro: Prefeitura</a:t>
            </a:r>
          </a:p>
          <a:p>
            <a:pPr>
              <a:spcAft>
                <a:spcPts val="500"/>
              </a:spcAft>
            </a:pPr>
            <a:endParaRPr lang="pt-BR" sz="1600">
              <a:solidFill>
                <a:srgbClr val="3C3C3C"/>
              </a:solidFill>
              <a:latin typeface="Poppins"/>
              <a:cs typeface="Poppins"/>
            </a:endParaRPr>
          </a:p>
        </p:txBody>
      </p:sp>
      <p:sp>
        <p:nvSpPr>
          <p:cNvPr id="6" name="CaixaDeTexto 5">
            <a:extLst>
              <a:ext uri="{FF2B5EF4-FFF2-40B4-BE49-F238E27FC236}">
                <a16:creationId xmlns:a16="http://schemas.microsoft.com/office/drawing/2014/main" id="{DC99E560-5D1F-BD8E-DFB2-E92ADCE92FB1}"/>
              </a:ext>
            </a:extLst>
          </p:cNvPr>
          <p:cNvSpPr txBox="1"/>
          <p:nvPr/>
        </p:nvSpPr>
        <p:spPr>
          <a:xfrm>
            <a:off x="461963" y="831057"/>
            <a:ext cx="642223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3200" b="1" dirty="0">
                <a:solidFill>
                  <a:srgbClr val="1C3EFE"/>
                </a:solidFill>
                <a:latin typeface="Poppins Black"/>
                <a:cs typeface="Poppins Black"/>
              </a:rPr>
              <a:t>PROGRAMA IMÓVEL DA GENTE</a:t>
            </a:r>
            <a:endParaRPr lang="pt-BR" dirty="0">
              <a:solidFill>
                <a:srgbClr val="1C3EFE"/>
              </a:solidFill>
            </a:endParaRPr>
          </a:p>
        </p:txBody>
      </p:sp>
      <p:pic>
        <p:nvPicPr>
          <p:cNvPr id="8" name="Imagem 7" descr="Grupo de pessoas reunidas em volta de mesa com bolo&#10;&#10;O conteúdo gerado por IA pode estar incorreto.">
            <a:extLst>
              <a:ext uri="{FF2B5EF4-FFF2-40B4-BE49-F238E27FC236}">
                <a16:creationId xmlns:a16="http://schemas.microsoft.com/office/drawing/2014/main" id="{77EF7E94-05F3-3EFD-DCD6-753577978F63}"/>
              </a:ext>
            </a:extLst>
          </p:cNvPr>
          <p:cNvPicPr>
            <a:picLocks noChangeAspect="1"/>
          </p:cNvPicPr>
          <p:nvPr/>
        </p:nvPicPr>
        <p:blipFill>
          <a:blip r:embed="rId5">
            <a:alphaModFix amt="38000"/>
          </a:blip>
          <a:srcRect t="16282" b="34288"/>
          <a:stretch>
            <a:fillRect/>
          </a:stretch>
        </p:blipFill>
        <p:spPr>
          <a:xfrm>
            <a:off x="7105650" y="1711325"/>
            <a:ext cx="4838700" cy="1359109"/>
          </a:xfrm>
          <a:prstGeom prst="rect">
            <a:avLst/>
          </a:prstGeom>
        </p:spPr>
      </p:pic>
      <p:sp>
        <p:nvSpPr>
          <p:cNvPr id="9" name="Retângulo: Cantos Arredondados 8">
            <a:extLst>
              <a:ext uri="{FF2B5EF4-FFF2-40B4-BE49-F238E27FC236}">
                <a16:creationId xmlns:a16="http://schemas.microsoft.com/office/drawing/2014/main" id="{79D3F562-3B48-FB5F-189F-0491D1895CB0}"/>
              </a:ext>
            </a:extLst>
          </p:cNvPr>
          <p:cNvSpPr/>
          <p:nvPr/>
        </p:nvSpPr>
        <p:spPr>
          <a:xfrm>
            <a:off x="4224302" y="3073695"/>
            <a:ext cx="4828473" cy="2150163"/>
          </a:xfrm>
          <a:prstGeom prst="roundRect">
            <a:avLst>
              <a:gd name="adj" fmla="val 121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Aft>
                <a:spcPts val="500"/>
              </a:spcAft>
            </a:pPr>
            <a:r>
              <a:rPr lang="pt-BR" b="1">
                <a:solidFill>
                  <a:srgbClr val="1C3EFE"/>
                </a:solidFill>
                <a:latin typeface="Poppins"/>
                <a:cs typeface="Poppins"/>
              </a:rPr>
              <a:t>PROJETO PILOTO 2</a:t>
            </a:r>
          </a:p>
          <a:p>
            <a:pPr>
              <a:spcAft>
                <a:spcPts val="500"/>
              </a:spcAft>
            </a:pPr>
            <a:r>
              <a:rPr lang="pt-BR" b="1">
                <a:solidFill>
                  <a:srgbClr val="3C3C3C"/>
                </a:solidFill>
                <a:latin typeface="Poppins"/>
                <a:cs typeface="Poppins"/>
              </a:rPr>
              <a:t>Antigo Aeroporto Carlos Prates</a:t>
            </a:r>
          </a:p>
          <a:p>
            <a:pPr>
              <a:spcAft>
                <a:spcPts val="500"/>
              </a:spcAft>
            </a:pPr>
            <a:r>
              <a:rPr lang="pt-BR" sz="1600">
                <a:solidFill>
                  <a:srgbClr val="3C3C3C"/>
                </a:solidFill>
                <a:latin typeface="Poppins"/>
                <a:cs typeface="Poppins"/>
              </a:rPr>
              <a:t>Belo Horizonte, MG</a:t>
            </a:r>
          </a:p>
          <a:p>
            <a:pPr>
              <a:spcAft>
                <a:spcPts val="500"/>
              </a:spcAft>
            </a:pPr>
            <a:r>
              <a:rPr lang="pt-BR" sz="1600">
                <a:solidFill>
                  <a:srgbClr val="3C3C3C"/>
                </a:solidFill>
                <a:latin typeface="Poppins"/>
                <a:cs typeface="Poppins"/>
              </a:rPr>
              <a:t>Área: </a:t>
            </a:r>
            <a:r>
              <a:rPr lang="pt-BR" sz="1600" b="1">
                <a:solidFill>
                  <a:srgbClr val="3C3C3C"/>
                </a:solidFill>
                <a:latin typeface="Poppins"/>
                <a:ea typeface="Calibri"/>
                <a:cs typeface="Poppins"/>
              </a:rPr>
              <a:t>580.197,45 m²</a:t>
            </a:r>
            <a:endParaRPr lang="pt-BR" sz="1600" b="1">
              <a:solidFill>
                <a:srgbClr val="3C3C3C"/>
              </a:solidFill>
              <a:latin typeface="Poppins"/>
              <a:cs typeface="Poppins"/>
            </a:endParaRPr>
          </a:p>
          <a:p>
            <a:pPr>
              <a:spcAft>
                <a:spcPts val="500"/>
              </a:spcAft>
            </a:pPr>
            <a:r>
              <a:rPr lang="pt-BR" sz="1600">
                <a:solidFill>
                  <a:srgbClr val="3C3C3C"/>
                </a:solidFill>
                <a:latin typeface="Poppins"/>
                <a:cs typeface="Poppins"/>
              </a:rPr>
              <a:t>Parceiro: Prefeitura</a:t>
            </a:r>
          </a:p>
          <a:p>
            <a:pPr>
              <a:spcAft>
                <a:spcPts val="500"/>
              </a:spcAft>
            </a:pPr>
            <a:endParaRPr lang="pt-BR" sz="1600">
              <a:solidFill>
                <a:srgbClr val="3C3C3C"/>
              </a:solidFill>
              <a:latin typeface="Poppins"/>
              <a:cs typeface="Poppins"/>
            </a:endParaRPr>
          </a:p>
        </p:txBody>
      </p:sp>
      <p:pic>
        <p:nvPicPr>
          <p:cNvPr id="10" name="Imagem 9">
            <a:extLst>
              <a:ext uri="{FF2B5EF4-FFF2-40B4-BE49-F238E27FC236}">
                <a16:creationId xmlns:a16="http://schemas.microsoft.com/office/drawing/2014/main" id="{8A911AE9-7CB7-7E43-0290-B511D8E139DA}"/>
              </a:ext>
            </a:extLst>
          </p:cNvPr>
          <p:cNvPicPr>
            <a:picLocks noChangeAspect="1"/>
          </p:cNvPicPr>
          <p:nvPr/>
        </p:nvPicPr>
        <p:blipFill>
          <a:blip r:embed="rId6"/>
          <a:srcRect l="10458" t="1145" r="-674" b="-2943"/>
          <a:stretch>
            <a:fillRect/>
          </a:stretch>
        </p:blipFill>
        <p:spPr>
          <a:xfrm>
            <a:off x="720353" y="5208245"/>
            <a:ext cx="2927352" cy="1611577"/>
          </a:xfrm>
          <a:prstGeom prst="rect">
            <a:avLst/>
          </a:prstGeom>
        </p:spPr>
      </p:pic>
      <p:pic>
        <p:nvPicPr>
          <p:cNvPr id="11" name="Imagem 10" descr="Mapa&#10;&#10;O conteúdo gerado por IA pode estar incorreto.">
            <a:extLst>
              <a:ext uri="{FF2B5EF4-FFF2-40B4-BE49-F238E27FC236}">
                <a16:creationId xmlns:a16="http://schemas.microsoft.com/office/drawing/2014/main" id="{DC58E70D-56C0-D7CE-CAE0-45F3B6778D9E}"/>
              </a:ext>
            </a:extLst>
          </p:cNvPr>
          <p:cNvPicPr>
            <a:picLocks noChangeAspect="1"/>
          </p:cNvPicPr>
          <p:nvPr/>
        </p:nvPicPr>
        <p:blipFill>
          <a:blip r:embed="rId7"/>
          <a:stretch>
            <a:fillRect/>
          </a:stretch>
        </p:blipFill>
        <p:spPr>
          <a:xfrm>
            <a:off x="4300047" y="4819650"/>
            <a:ext cx="2798157" cy="1955800"/>
          </a:xfrm>
          <a:prstGeom prst="rect">
            <a:avLst/>
          </a:prstGeom>
        </p:spPr>
      </p:pic>
      <p:pic>
        <p:nvPicPr>
          <p:cNvPr id="12" name="Imagem 11" descr="Mapa&#10;&#10;O conteúdo gerado por IA pode estar incorreto.">
            <a:extLst>
              <a:ext uri="{FF2B5EF4-FFF2-40B4-BE49-F238E27FC236}">
                <a16:creationId xmlns:a16="http://schemas.microsoft.com/office/drawing/2014/main" id="{28FB9C76-EEBB-91ED-44D4-EF54AC94CD7B}"/>
              </a:ext>
            </a:extLst>
          </p:cNvPr>
          <p:cNvPicPr>
            <a:picLocks noChangeAspect="1"/>
          </p:cNvPicPr>
          <p:nvPr/>
        </p:nvPicPr>
        <p:blipFill>
          <a:blip r:embed="rId8"/>
          <a:stretch>
            <a:fillRect/>
          </a:stretch>
        </p:blipFill>
        <p:spPr>
          <a:xfrm>
            <a:off x="8379400" y="4940300"/>
            <a:ext cx="1922900" cy="1835150"/>
          </a:xfrm>
          <a:prstGeom prst="rect">
            <a:avLst/>
          </a:prstGeom>
        </p:spPr>
      </p:pic>
      <p:sp>
        <p:nvSpPr>
          <p:cNvPr id="13" name="Retângulo: Cantos Arredondados 12">
            <a:extLst>
              <a:ext uri="{FF2B5EF4-FFF2-40B4-BE49-F238E27FC236}">
                <a16:creationId xmlns:a16="http://schemas.microsoft.com/office/drawing/2014/main" id="{B7539F23-B58F-EB48-596D-1E6AD88374F8}"/>
              </a:ext>
            </a:extLst>
          </p:cNvPr>
          <p:cNvSpPr/>
          <p:nvPr/>
        </p:nvSpPr>
        <p:spPr>
          <a:xfrm>
            <a:off x="8269252" y="2997495"/>
            <a:ext cx="4828473" cy="2308913"/>
          </a:xfrm>
          <a:prstGeom prst="roundRect">
            <a:avLst>
              <a:gd name="adj" fmla="val 121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Aft>
                <a:spcPts val="500"/>
              </a:spcAft>
            </a:pPr>
            <a:r>
              <a:rPr lang="pt-BR" b="1" dirty="0">
                <a:solidFill>
                  <a:srgbClr val="1C3EFE"/>
                </a:solidFill>
                <a:latin typeface="Poppins"/>
                <a:cs typeface="Poppins"/>
              </a:rPr>
              <a:t>PROJETO PILOTO 3</a:t>
            </a:r>
          </a:p>
          <a:p>
            <a:pPr>
              <a:spcAft>
                <a:spcPts val="500"/>
              </a:spcAft>
            </a:pPr>
            <a:r>
              <a:rPr lang="pt-BR" b="1" dirty="0">
                <a:solidFill>
                  <a:srgbClr val="3C3C3C"/>
                </a:solidFill>
                <a:latin typeface="Poppins"/>
                <a:cs typeface="Poppins"/>
              </a:rPr>
              <a:t>Antigo Aeroporto de Vitória da </a:t>
            </a:r>
          </a:p>
          <a:p>
            <a:pPr>
              <a:spcAft>
                <a:spcPts val="500"/>
              </a:spcAft>
            </a:pPr>
            <a:r>
              <a:rPr lang="pt-BR" b="1" dirty="0">
                <a:solidFill>
                  <a:srgbClr val="3C3C3C"/>
                </a:solidFill>
                <a:latin typeface="Poppins"/>
                <a:cs typeface="Poppins"/>
              </a:rPr>
              <a:t>Conquista, BA</a:t>
            </a:r>
            <a:endParaRPr lang="pt-BR" dirty="0"/>
          </a:p>
          <a:p>
            <a:pPr>
              <a:spcAft>
                <a:spcPts val="500"/>
              </a:spcAft>
            </a:pPr>
            <a:r>
              <a:rPr lang="pt-BR" sz="1600" dirty="0">
                <a:solidFill>
                  <a:srgbClr val="3C3C3C"/>
                </a:solidFill>
                <a:latin typeface="Poppins"/>
                <a:cs typeface="Poppins"/>
              </a:rPr>
              <a:t>Área: </a:t>
            </a:r>
            <a:r>
              <a:rPr lang="pt-BR" sz="1600" b="1" dirty="0">
                <a:solidFill>
                  <a:srgbClr val="3C3C3C"/>
                </a:solidFill>
                <a:latin typeface="Poppins"/>
                <a:ea typeface="Calibri"/>
                <a:cs typeface="Poppins"/>
              </a:rPr>
              <a:t>1.376.016,48 m²</a:t>
            </a:r>
            <a:endParaRPr lang="pt-BR" sz="1600" b="1" dirty="0">
              <a:solidFill>
                <a:srgbClr val="3C3C3C"/>
              </a:solidFill>
              <a:latin typeface="Poppins"/>
              <a:cs typeface="Poppins"/>
            </a:endParaRPr>
          </a:p>
          <a:p>
            <a:pPr>
              <a:spcAft>
                <a:spcPts val="500"/>
              </a:spcAft>
            </a:pPr>
            <a:r>
              <a:rPr lang="pt-BR" sz="1600" dirty="0">
                <a:solidFill>
                  <a:srgbClr val="3C3C3C"/>
                </a:solidFill>
                <a:latin typeface="Poppins"/>
                <a:cs typeface="Poppins"/>
              </a:rPr>
              <a:t>Parceiro: Governo do Estado</a:t>
            </a:r>
          </a:p>
        </p:txBody>
      </p:sp>
    </p:spTree>
    <p:extLst>
      <p:ext uri="{BB962C8B-B14F-4D97-AF65-F5344CB8AC3E}">
        <p14:creationId xmlns:p14="http://schemas.microsoft.com/office/powerpoint/2010/main" val="422963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5A1A8-25F2-E3A3-6635-0512A26CCDB2}"/>
            </a:ext>
          </a:extLst>
        </p:cNvPr>
        <p:cNvGrpSpPr/>
        <p:nvPr/>
      </p:nvGrpSpPr>
      <p:grpSpPr>
        <a:xfrm>
          <a:off x="0" y="0"/>
          <a:ext cx="0" cy="0"/>
          <a:chOff x="0" y="0"/>
          <a:chExt cx="0" cy="0"/>
        </a:xfrm>
      </p:grpSpPr>
      <p:pic>
        <p:nvPicPr>
          <p:cNvPr id="7" name="Imagem 6" descr="Uma imagem contendo lápis&#10;&#10;Descrição gerada automaticamente">
            <a:extLst>
              <a:ext uri="{FF2B5EF4-FFF2-40B4-BE49-F238E27FC236}">
                <a16:creationId xmlns:a16="http://schemas.microsoft.com/office/drawing/2014/main" id="{C989FB11-2A3A-732E-726D-96E536CED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712"/>
            <a:ext cx="12192000" cy="6858000"/>
          </a:xfrm>
          <a:prstGeom prst="rect">
            <a:avLst/>
          </a:prstGeom>
        </p:spPr>
      </p:pic>
      <p:sp>
        <p:nvSpPr>
          <p:cNvPr id="3" name="CaixaDeTexto 2">
            <a:extLst>
              <a:ext uri="{FF2B5EF4-FFF2-40B4-BE49-F238E27FC236}">
                <a16:creationId xmlns:a16="http://schemas.microsoft.com/office/drawing/2014/main" id="{18571ADB-B26B-EEF0-365D-6CA1D00A63EB}"/>
              </a:ext>
            </a:extLst>
          </p:cNvPr>
          <p:cNvSpPr txBox="1"/>
          <p:nvPr/>
        </p:nvSpPr>
        <p:spPr>
          <a:xfrm>
            <a:off x="608076" y="659677"/>
            <a:ext cx="11123676" cy="5237781"/>
          </a:xfrm>
          <a:prstGeom prst="rect">
            <a:avLst/>
          </a:prstGeom>
          <a:noFill/>
        </p:spPr>
        <p:txBody>
          <a:bodyPr wrap="square">
            <a:spAutoFit/>
          </a:bodyPr>
          <a:lstStyle/>
          <a:p>
            <a:pPr>
              <a:lnSpc>
                <a:spcPct val="90000"/>
              </a:lnSpc>
              <a:spcBef>
                <a:spcPct val="0"/>
              </a:spcBef>
              <a:spcAft>
                <a:spcPts val="600"/>
              </a:spcAft>
            </a:pPr>
            <a:r>
              <a:rPr lang="pt-BR" sz="2800" b="1" dirty="0">
                <a:solidFill>
                  <a:srgbClr val="183EFF"/>
                </a:solidFill>
                <a:latin typeface="Poppins Black"/>
                <a:cs typeface="Poppins Black"/>
              </a:rPr>
              <a:t>AS AVALIAÇÕES DOS IMÓVEIS DA UNIÃO DEVEM ASSEGURAR:</a:t>
            </a:r>
          </a:p>
          <a:p>
            <a:pPr>
              <a:lnSpc>
                <a:spcPct val="90000"/>
              </a:lnSpc>
              <a:spcBef>
                <a:spcPct val="0"/>
              </a:spcBef>
              <a:spcAft>
                <a:spcPts val="600"/>
              </a:spcAft>
            </a:pPr>
            <a:endParaRPr lang="pt-BR" sz="2800" b="1" dirty="0">
              <a:solidFill>
                <a:srgbClr val="183EFF"/>
              </a:solidFill>
              <a:latin typeface="Poppins Black"/>
              <a:cs typeface="Poppins Black"/>
            </a:endParaRPr>
          </a:p>
          <a:p>
            <a:pPr marL="514350" indent="-514350" algn="just">
              <a:lnSpc>
                <a:spcPct val="150000"/>
              </a:lnSpc>
              <a:spcAft>
                <a:spcPts val="600"/>
              </a:spcAft>
              <a:buFont typeface="+mj-lt"/>
              <a:buAutoNum type="romanUcPeriod"/>
            </a:pPr>
            <a:r>
              <a:rPr lang="pt-BR" sz="2900" dirty="0"/>
              <a:t>Cumprimento do </a:t>
            </a:r>
            <a:r>
              <a:rPr lang="pt-BR" sz="2900" dirty="0">
                <a:solidFill>
                  <a:srgbClr val="FF0000"/>
                </a:solidFill>
              </a:rPr>
              <a:t>rigor técnico </a:t>
            </a:r>
            <a:r>
              <a:rPr lang="pt-BR" sz="2900" dirty="0"/>
              <a:t>para elaboração da peça técnica;</a:t>
            </a:r>
          </a:p>
          <a:p>
            <a:pPr marL="514350" indent="-514350" algn="just">
              <a:lnSpc>
                <a:spcPct val="150000"/>
              </a:lnSpc>
              <a:spcAft>
                <a:spcPts val="600"/>
              </a:spcAft>
              <a:buFont typeface="+mj-lt"/>
              <a:buAutoNum type="romanUcPeriod"/>
            </a:pPr>
            <a:r>
              <a:rPr lang="pt-BR" sz="2900" dirty="0"/>
              <a:t>Atuação</a:t>
            </a:r>
            <a:r>
              <a:rPr lang="pt-BR" sz="2900" dirty="0">
                <a:solidFill>
                  <a:srgbClr val="FF0000"/>
                </a:solidFill>
              </a:rPr>
              <a:t> Imparcial</a:t>
            </a:r>
            <a:r>
              <a:rPr lang="pt-BR" sz="2900" dirty="0"/>
              <a:t> com a finalidade da avaliação;</a:t>
            </a:r>
          </a:p>
          <a:p>
            <a:pPr marL="514350" indent="-514350" algn="just">
              <a:lnSpc>
                <a:spcPct val="150000"/>
              </a:lnSpc>
              <a:spcAft>
                <a:spcPts val="600"/>
              </a:spcAft>
              <a:buFont typeface="+mj-lt"/>
              <a:buAutoNum type="romanUcPeriod"/>
            </a:pPr>
            <a:r>
              <a:rPr lang="pt-BR" sz="2900" dirty="0"/>
              <a:t>Aptidão para </a:t>
            </a:r>
            <a:r>
              <a:rPr lang="pt-BR" sz="2900" dirty="0">
                <a:solidFill>
                  <a:srgbClr val="FF0000"/>
                </a:solidFill>
              </a:rPr>
              <a:t>auditoria</a:t>
            </a:r>
            <a:r>
              <a:rPr lang="pt-BR" sz="2900" dirty="0"/>
              <a:t> e rastreamento.</a:t>
            </a:r>
          </a:p>
          <a:p>
            <a:pPr marL="514350" indent="-514350" algn="just">
              <a:lnSpc>
                <a:spcPct val="150000"/>
              </a:lnSpc>
              <a:spcAft>
                <a:spcPts val="600"/>
              </a:spcAft>
              <a:buFont typeface="+mj-lt"/>
              <a:buAutoNum type="romanUcPeriod"/>
            </a:pPr>
            <a:endParaRPr lang="pt-BR" sz="2900" dirty="0"/>
          </a:p>
          <a:p>
            <a:pPr algn="ctr">
              <a:lnSpc>
                <a:spcPct val="150000"/>
              </a:lnSpc>
              <a:spcAft>
                <a:spcPts val="600"/>
              </a:spcAft>
            </a:pPr>
            <a:r>
              <a:rPr lang="pt-BR" sz="2800" b="1" dirty="0"/>
              <a:t>Um imóvel da União tem valor público, sendo um bem de toda sociedade</a:t>
            </a:r>
          </a:p>
        </p:txBody>
      </p:sp>
    </p:spTree>
    <p:extLst>
      <p:ext uri="{BB962C8B-B14F-4D97-AF65-F5344CB8AC3E}">
        <p14:creationId xmlns:p14="http://schemas.microsoft.com/office/powerpoint/2010/main" val="218570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CC2C3-8930-A53D-327C-C9A68A299D47}"/>
            </a:ext>
          </a:extLst>
        </p:cNvPr>
        <p:cNvGrpSpPr/>
        <p:nvPr/>
      </p:nvGrpSpPr>
      <p:grpSpPr>
        <a:xfrm>
          <a:off x="0" y="0"/>
          <a:ext cx="0" cy="0"/>
          <a:chOff x="0" y="0"/>
          <a:chExt cx="0" cy="0"/>
        </a:xfrm>
      </p:grpSpPr>
      <p:pic>
        <p:nvPicPr>
          <p:cNvPr id="7" name="Imagem 6" descr="Uma imagem contendo lápis&#10;&#10;Descrição gerada automaticamente">
            <a:extLst>
              <a:ext uri="{FF2B5EF4-FFF2-40B4-BE49-F238E27FC236}">
                <a16:creationId xmlns:a16="http://schemas.microsoft.com/office/drawing/2014/main" id="{21A32A3C-6E8E-8C92-3320-C9387B2F03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80"/>
            <a:ext cx="12192000" cy="6858000"/>
          </a:xfrm>
          <a:prstGeom prst="rect">
            <a:avLst/>
          </a:prstGeom>
        </p:spPr>
      </p:pic>
      <p:sp>
        <p:nvSpPr>
          <p:cNvPr id="3" name="CaixaDeTexto 2">
            <a:extLst>
              <a:ext uri="{FF2B5EF4-FFF2-40B4-BE49-F238E27FC236}">
                <a16:creationId xmlns:a16="http://schemas.microsoft.com/office/drawing/2014/main" id="{800D58C2-6E59-D587-DCAB-7FCD5AC61396}"/>
              </a:ext>
            </a:extLst>
          </p:cNvPr>
          <p:cNvSpPr txBox="1"/>
          <p:nvPr/>
        </p:nvSpPr>
        <p:spPr>
          <a:xfrm>
            <a:off x="672084" y="933201"/>
            <a:ext cx="10847832" cy="5172250"/>
          </a:xfrm>
          <a:prstGeom prst="rect">
            <a:avLst/>
          </a:prstGeom>
          <a:noFill/>
        </p:spPr>
        <p:txBody>
          <a:bodyPr wrap="square">
            <a:spAutoFit/>
          </a:bodyPr>
          <a:lstStyle/>
          <a:p>
            <a:pPr algn="just">
              <a:lnSpc>
                <a:spcPct val="150000"/>
              </a:lnSpc>
              <a:spcAft>
                <a:spcPts val="600"/>
              </a:spcAft>
            </a:pPr>
            <a:r>
              <a:rPr lang="pt-BR" sz="2700" b="1" dirty="0"/>
              <a:t>No Brasil</a:t>
            </a:r>
            <a:r>
              <a:rPr lang="pt-BR" sz="2700" dirty="0"/>
              <a:t>, a Associação Brasileira de Normas Técnicas (ABNT) é o Foro Nacional de Normalização, sendo a </a:t>
            </a:r>
            <a:r>
              <a:rPr lang="pt-BR" sz="2700" b="1" dirty="0"/>
              <a:t>ABNT NBR 14.653</a:t>
            </a:r>
            <a:r>
              <a:rPr lang="pt-BR" sz="2700" dirty="0"/>
              <a:t> a norma técnica que trata da avaliação de bens, estabelecendo critérios, procedimentos e métodos para a realização de avaliações de imóveis, proporcionando um </a:t>
            </a:r>
            <a:r>
              <a:rPr lang="pt-BR" sz="2700" dirty="0">
                <a:solidFill>
                  <a:srgbClr val="FF0000"/>
                </a:solidFill>
              </a:rPr>
              <a:t>referencial técnico indispensável para a atividade.</a:t>
            </a:r>
          </a:p>
          <a:p>
            <a:pPr algn="just">
              <a:lnSpc>
                <a:spcPct val="150000"/>
              </a:lnSpc>
              <a:spcAft>
                <a:spcPts val="600"/>
              </a:spcAft>
            </a:pPr>
            <a:endParaRPr lang="pt-BR" sz="2700" dirty="0">
              <a:solidFill>
                <a:srgbClr val="FF0000"/>
              </a:solidFill>
            </a:endParaRPr>
          </a:p>
          <a:p>
            <a:pPr algn="just">
              <a:lnSpc>
                <a:spcPct val="150000"/>
              </a:lnSpc>
              <a:spcAft>
                <a:spcPts val="600"/>
              </a:spcAft>
            </a:pPr>
            <a:r>
              <a:rPr lang="pt-BR" sz="2700" b="1" dirty="0"/>
              <a:t>Os trabalhos técnicos elaborados de acordo com as prescrições da ABNT NBR 14.653 são denominados de </a:t>
            </a:r>
            <a:r>
              <a:rPr lang="pt-BR" sz="2700" b="1" dirty="0">
                <a:solidFill>
                  <a:srgbClr val="FF0000"/>
                </a:solidFill>
              </a:rPr>
              <a:t>laudo de avaliação</a:t>
            </a:r>
          </a:p>
        </p:txBody>
      </p:sp>
    </p:spTree>
    <p:extLst>
      <p:ext uri="{BB962C8B-B14F-4D97-AF65-F5344CB8AC3E}">
        <p14:creationId xmlns:p14="http://schemas.microsoft.com/office/powerpoint/2010/main" val="427349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E5CBE-2146-6886-E7A5-047E42E38161}"/>
            </a:ext>
          </a:extLst>
        </p:cNvPr>
        <p:cNvGrpSpPr/>
        <p:nvPr/>
      </p:nvGrpSpPr>
      <p:grpSpPr>
        <a:xfrm>
          <a:off x="0" y="0"/>
          <a:ext cx="0" cy="0"/>
          <a:chOff x="0" y="0"/>
          <a:chExt cx="0" cy="0"/>
        </a:xfrm>
      </p:grpSpPr>
      <p:pic>
        <p:nvPicPr>
          <p:cNvPr id="7" name="Imagem 6" descr="Uma imagem contendo lápis&#10;&#10;Descrição gerada automaticamente">
            <a:extLst>
              <a:ext uri="{FF2B5EF4-FFF2-40B4-BE49-F238E27FC236}">
                <a16:creationId xmlns:a16="http://schemas.microsoft.com/office/drawing/2014/main" id="{2E7C96BF-6FF4-5CC8-DAE0-FA69B0590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80"/>
            <a:ext cx="12192000" cy="6858000"/>
          </a:xfrm>
          <a:prstGeom prst="rect">
            <a:avLst/>
          </a:prstGeom>
        </p:spPr>
      </p:pic>
      <p:sp>
        <p:nvSpPr>
          <p:cNvPr id="3" name="CaixaDeTexto 2">
            <a:extLst>
              <a:ext uri="{FF2B5EF4-FFF2-40B4-BE49-F238E27FC236}">
                <a16:creationId xmlns:a16="http://schemas.microsoft.com/office/drawing/2014/main" id="{A6A9ED5A-998F-CA7B-FE5B-5F441E8FCB47}"/>
              </a:ext>
            </a:extLst>
          </p:cNvPr>
          <p:cNvSpPr txBox="1"/>
          <p:nvPr/>
        </p:nvSpPr>
        <p:spPr>
          <a:xfrm>
            <a:off x="480060" y="558110"/>
            <a:ext cx="10847832" cy="5579220"/>
          </a:xfrm>
          <a:prstGeom prst="rect">
            <a:avLst/>
          </a:prstGeom>
          <a:noFill/>
        </p:spPr>
        <p:txBody>
          <a:bodyPr wrap="square">
            <a:spAutoFit/>
          </a:bodyPr>
          <a:lstStyle/>
          <a:p>
            <a:pPr>
              <a:lnSpc>
                <a:spcPct val="150000"/>
              </a:lnSpc>
              <a:spcAft>
                <a:spcPts val="600"/>
              </a:spcAft>
            </a:pPr>
            <a:r>
              <a:rPr lang="pt-BR" sz="3200" b="1" dirty="0">
                <a:solidFill>
                  <a:srgbClr val="1C3EFE"/>
                </a:solidFill>
                <a:latin typeface="Poppins Black"/>
                <a:cs typeface="Poppins Black"/>
              </a:rPr>
              <a:t>O que dispõe a  ABNT NBR 14.653:1</a:t>
            </a:r>
          </a:p>
          <a:p>
            <a:pPr algn="just">
              <a:lnSpc>
                <a:spcPct val="150000"/>
              </a:lnSpc>
              <a:spcAft>
                <a:spcPts val="600"/>
              </a:spcAft>
            </a:pPr>
            <a:endParaRPr lang="pt-BR" sz="2400" b="1" dirty="0"/>
          </a:p>
          <a:p>
            <a:pPr algn="just">
              <a:lnSpc>
                <a:spcPct val="150000"/>
              </a:lnSpc>
              <a:spcAft>
                <a:spcPts val="600"/>
              </a:spcAft>
            </a:pPr>
            <a:r>
              <a:rPr lang="pt-BR" sz="2400" b="1" dirty="0">
                <a:solidFill>
                  <a:srgbClr val="000000"/>
                </a:solidFill>
                <a:latin typeface="Arial" panose="020B0604020202020204" pitchFamily="34" charset="0"/>
              </a:rPr>
              <a:t>3.1.30 Laudo de avaliação</a:t>
            </a:r>
          </a:p>
          <a:p>
            <a:pPr algn="just">
              <a:lnSpc>
                <a:spcPct val="150000"/>
              </a:lnSpc>
              <a:spcAft>
                <a:spcPts val="600"/>
              </a:spcAft>
            </a:pPr>
            <a:r>
              <a:rPr lang="pt-BR" sz="2400" dirty="0">
                <a:solidFill>
                  <a:srgbClr val="000000"/>
                </a:solidFill>
                <a:latin typeface="Arial" panose="020B0604020202020204" pitchFamily="34" charset="0"/>
              </a:rPr>
              <a:t>Relatório com </a:t>
            </a:r>
            <a:r>
              <a:rPr lang="pt-BR" sz="2400" b="1" dirty="0">
                <a:solidFill>
                  <a:srgbClr val="FF0000"/>
                </a:solidFill>
                <a:latin typeface="Arial" panose="020B0604020202020204" pitchFamily="34" charset="0"/>
              </a:rPr>
              <a:t>fundamentação técnica e científica</a:t>
            </a:r>
            <a:r>
              <a:rPr lang="pt-BR" sz="2400" dirty="0">
                <a:solidFill>
                  <a:srgbClr val="000000"/>
                </a:solidFill>
                <a:latin typeface="Arial" panose="020B0604020202020204" pitchFamily="34" charset="0"/>
              </a:rPr>
              <a:t>, elaborado por profissional da engenharia de avaliações, em conformidade com esta ABNT NBR 14653, para avaliar um bem.</a:t>
            </a:r>
          </a:p>
          <a:p>
            <a:pPr algn="just">
              <a:lnSpc>
                <a:spcPct val="150000"/>
              </a:lnSpc>
              <a:spcAft>
                <a:spcPts val="600"/>
              </a:spcAft>
            </a:pPr>
            <a:r>
              <a:rPr lang="pt-BR" sz="2400" b="1" dirty="0">
                <a:solidFill>
                  <a:srgbClr val="000000"/>
                </a:solidFill>
                <a:latin typeface="Arial" panose="020B0604020202020204" pitchFamily="34" charset="0"/>
              </a:rPr>
              <a:t>3.1.17 Engenharia de avaliações</a:t>
            </a:r>
          </a:p>
          <a:p>
            <a:pPr algn="just">
              <a:lnSpc>
                <a:spcPct val="150000"/>
              </a:lnSpc>
              <a:spcAft>
                <a:spcPts val="600"/>
              </a:spcAft>
            </a:pPr>
            <a:r>
              <a:rPr lang="pt-BR" sz="2400" dirty="0">
                <a:solidFill>
                  <a:srgbClr val="000000"/>
                </a:solidFill>
                <a:latin typeface="Arial" panose="020B0604020202020204" pitchFamily="34" charset="0"/>
              </a:rPr>
              <a:t>Conjunto de conhecimentos técnico-científicos especializados, aplicados à avaliação de bens por </a:t>
            </a:r>
            <a:r>
              <a:rPr lang="pt-BR" sz="2400" b="1" dirty="0">
                <a:solidFill>
                  <a:srgbClr val="FF0000"/>
                </a:solidFill>
                <a:latin typeface="Arial" panose="020B0604020202020204" pitchFamily="34" charset="0"/>
              </a:rPr>
              <a:t>arquitetos ou engenheiros.</a:t>
            </a:r>
          </a:p>
        </p:txBody>
      </p:sp>
    </p:spTree>
    <p:extLst>
      <p:ext uri="{BB962C8B-B14F-4D97-AF65-F5344CB8AC3E}">
        <p14:creationId xmlns:p14="http://schemas.microsoft.com/office/powerpoint/2010/main" val="274809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C4665-4FF4-5543-F337-09F0950CF382}"/>
            </a:ext>
          </a:extLst>
        </p:cNvPr>
        <p:cNvGrpSpPr/>
        <p:nvPr/>
      </p:nvGrpSpPr>
      <p:grpSpPr>
        <a:xfrm>
          <a:off x="0" y="0"/>
          <a:ext cx="0" cy="0"/>
          <a:chOff x="0" y="0"/>
          <a:chExt cx="0" cy="0"/>
        </a:xfrm>
      </p:grpSpPr>
      <p:pic>
        <p:nvPicPr>
          <p:cNvPr id="7" name="Imagem 6" descr="Uma imagem contendo lápis&#10;&#10;Descrição gerada automaticamente">
            <a:extLst>
              <a:ext uri="{FF2B5EF4-FFF2-40B4-BE49-F238E27FC236}">
                <a16:creationId xmlns:a16="http://schemas.microsoft.com/office/drawing/2014/main" id="{5F1D7013-D694-A810-F165-FE7D742E6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 y="0"/>
            <a:ext cx="12192000" cy="6858000"/>
          </a:xfrm>
          <a:prstGeom prst="rect">
            <a:avLst/>
          </a:prstGeom>
        </p:spPr>
      </p:pic>
      <p:sp>
        <p:nvSpPr>
          <p:cNvPr id="3" name="CaixaDeTexto 2">
            <a:extLst>
              <a:ext uri="{FF2B5EF4-FFF2-40B4-BE49-F238E27FC236}">
                <a16:creationId xmlns:a16="http://schemas.microsoft.com/office/drawing/2014/main" id="{243F63A1-F1E8-AA69-64D0-6F8C82A4F6A3}"/>
              </a:ext>
            </a:extLst>
          </p:cNvPr>
          <p:cNvSpPr txBox="1"/>
          <p:nvPr/>
        </p:nvSpPr>
        <p:spPr>
          <a:xfrm>
            <a:off x="324612" y="287192"/>
            <a:ext cx="10847832" cy="4971104"/>
          </a:xfrm>
          <a:prstGeom prst="rect">
            <a:avLst/>
          </a:prstGeom>
          <a:noFill/>
        </p:spPr>
        <p:txBody>
          <a:bodyPr wrap="square">
            <a:spAutoFit/>
          </a:bodyPr>
          <a:lstStyle/>
          <a:p>
            <a:pPr>
              <a:lnSpc>
                <a:spcPct val="150000"/>
              </a:lnSpc>
              <a:spcAft>
                <a:spcPts val="600"/>
              </a:spcAft>
            </a:pPr>
            <a:r>
              <a:rPr lang="pt-BR" sz="3200" b="1" dirty="0">
                <a:solidFill>
                  <a:srgbClr val="1C3EFE"/>
                </a:solidFill>
                <a:latin typeface="Poppins Black"/>
                <a:cs typeface="Poppins Black"/>
              </a:rPr>
              <a:t>CONSIDERAÇÕES FINAIS</a:t>
            </a:r>
          </a:p>
          <a:p>
            <a:pPr marL="285750" indent="-285750" algn="just">
              <a:lnSpc>
                <a:spcPct val="150000"/>
              </a:lnSpc>
              <a:spcAft>
                <a:spcPts val="600"/>
              </a:spcAft>
              <a:buFont typeface="Wingdings" panose="05000000000000000000" pitchFamily="2" charset="2"/>
              <a:buChar char="§"/>
            </a:pPr>
            <a:r>
              <a:rPr lang="pt-BR" dirty="0">
                <a:solidFill>
                  <a:srgbClr val="000000"/>
                </a:solidFill>
                <a:latin typeface="Arial" panose="020B0604020202020204" pitchFamily="34" charset="0"/>
              </a:rPr>
              <a:t>Carteira de imóveis da União atípica e diversificada</a:t>
            </a:r>
          </a:p>
          <a:p>
            <a:pPr marL="285750" indent="-285750" algn="just">
              <a:lnSpc>
                <a:spcPct val="150000"/>
              </a:lnSpc>
              <a:spcAft>
                <a:spcPts val="600"/>
              </a:spcAft>
              <a:buFont typeface="Wingdings" panose="05000000000000000000" pitchFamily="2" charset="2"/>
              <a:buChar char="§"/>
            </a:pPr>
            <a:r>
              <a:rPr lang="pt-BR" dirty="0">
                <a:solidFill>
                  <a:srgbClr val="000000"/>
                </a:solidFill>
                <a:latin typeface="Arial" panose="020B0604020202020204" pitchFamily="34" charset="0"/>
              </a:rPr>
              <a:t>Nova lógica de destinação do Patrimônio para atendimento às Políticas Públicas</a:t>
            </a:r>
            <a:r>
              <a:rPr lang="pt-BR" b="1" dirty="0">
                <a:solidFill>
                  <a:srgbClr val="000000"/>
                </a:solidFill>
                <a:latin typeface="Arial" panose="020B0604020202020204" pitchFamily="34" charset="0"/>
              </a:rPr>
              <a:t>: Programa Imóvel da Gente</a:t>
            </a:r>
          </a:p>
          <a:p>
            <a:pPr marL="285750" indent="-285750" algn="just">
              <a:lnSpc>
                <a:spcPct val="150000"/>
              </a:lnSpc>
              <a:spcAft>
                <a:spcPts val="600"/>
              </a:spcAft>
              <a:buFont typeface="Wingdings" panose="05000000000000000000" pitchFamily="2" charset="2"/>
              <a:buChar char="§"/>
            </a:pPr>
            <a:r>
              <a:rPr lang="pt-BR" dirty="0">
                <a:solidFill>
                  <a:srgbClr val="000000"/>
                </a:solidFill>
                <a:latin typeface="Arial" panose="020B0604020202020204" pitchFamily="34" charset="0"/>
              </a:rPr>
              <a:t>Auditoria e compliance</a:t>
            </a:r>
          </a:p>
          <a:p>
            <a:pPr marL="285750" indent="-285750" algn="just">
              <a:lnSpc>
                <a:spcPct val="150000"/>
              </a:lnSpc>
              <a:spcAft>
                <a:spcPts val="600"/>
              </a:spcAft>
              <a:buFont typeface="Wingdings" panose="05000000000000000000" pitchFamily="2" charset="2"/>
              <a:buChar char="§"/>
            </a:pPr>
            <a:r>
              <a:rPr lang="pt-BR" dirty="0">
                <a:solidFill>
                  <a:srgbClr val="000000"/>
                </a:solidFill>
                <a:latin typeface="Arial" panose="020B0604020202020204" pitchFamily="34" charset="0"/>
              </a:rPr>
              <a:t>Conflito de interesse</a:t>
            </a:r>
          </a:p>
          <a:p>
            <a:pPr algn="just">
              <a:lnSpc>
                <a:spcPct val="150000"/>
              </a:lnSpc>
              <a:spcAft>
                <a:spcPts val="600"/>
              </a:spcAft>
            </a:pPr>
            <a:r>
              <a:rPr lang="pt-BR" dirty="0">
                <a:solidFill>
                  <a:srgbClr val="000000"/>
                </a:solidFill>
                <a:latin typeface="Arial" panose="020B0604020202020204" pitchFamily="34" charset="0"/>
              </a:rPr>
              <a:t>Os procedimentos necessários para realização do laudo de avaliação  de imóveis</a:t>
            </a:r>
            <a:r>
              <a:rPr lang="pt-BR" b="1" dirty="0">
                <a:solidFill>
                  <a:srgbClr val="000000"/>
                </a:solidFill>
                <a:latin typeface="Arial" panose="020B0604020202020204" pitchFamily="34" charset="0"/>
              </a:rPr>
              <a:t>, devem estar em consonância com as Normas ABNT</a:t>
            </a:r>
            <a:r>
              <a:rPr lang="pt-BR" dirty="0">
                <a:solidFill>
                  <a:srgbClr val="000000"/>
                </a:solidFill>
                <a:latin typeface="Arial" panose="020B0604020202020204" pitchFamily="34" charset="0"/>
              </a:rPr>
              <a:t>.</a:t>
            </a:r>
          </a:p>
          <a:p>
            <a:pPr marL="285750" indent="-285750" algn="just">
              <a:lnSpc>
                <a:spcPct val="150000"/>
              </a:lnSpc>
              <a:spcAft>
                <a:spcPts val="600"/>
              </a:spcAft>
              <a:buFont typeface="Wingdings" panose="05000000000000000000" pitchFamily="2" charset="2"/>
              <a:buChar char="§"/>
            </a:pPr>
            <a:endParaRPr lang="pt-BR" sz="1600" b="1" dirty="0">
              <a:solidFill>
                <a:srgbClr val="000000"/>
              </a:solidFill>
              <a:latin typeface="Arial" panose="020B0604020202020204" pitchFamily="34" charset="0"/>
            </a:endParaRPr>
          </a:p>
          <a:p>
            <a:pPr marL="285750" indent="-285750" algn="just">
              <a:lnSpc>
                <a:spcPct val="150000"/>
              </a:lnSpc>
              <a:spcAft>
                <a:spcPts val="600"/>
              </a:spcAft>
              <a:buFont typeface="Wingdings" panose="05000000000000000000" pitchFamily="2" charset="2"/>
              <a:buChar char="§"/>
            </a:pPr>
            <a:endParaRPr lang="pt-BR" sz="1600" b="1" dirty="0">
              <a:solidFill>
                <a:srgbClr val="000000"/>
              </a:solidFill>
              <a:latin typeface="Arial" panose="020B0604020202020204" pitchFamily="34" charset="0"/>
            </a:endParaRPr>
          </a:p>
        </p:txBody>
      </p:sp>
      <p:sp>
        <p:nvSpPr>
          <p:cNvPr id="2" name="CaixaDeTexto 1">
            <a:extLst>
              <a:ext uri="{FF2B5EF4-FFF2-40B4-BE49-F238E27FC236}">
                <a16:creationId xmlns:a16="http://schemas.microsoft.com/office/drawing/2014/main" id="{FD51358A-677C-088A-E521-64BC17AEF44B}"/>
              </a:ext>
            </a:extLst>
          </p:cNvPr>
          <p:cNvSpPr txBox="1"/>
          <p:nvPr/>
        </p:nvSpPr>
        <p:spPr>
          <a:xfrm>
            <a:off x="1831086" y="4825133"/>
            <a:ext cx="7834884" cy="1881990"/>
          </a:xfrm>
          <a:prstGeom prst="rect">
            <a:avLst/>
          </a:prstGeom>
          <a:noFill/>
          <a:ln w="22225">
            <a:solidFill>
              <a:srgbClr val="FF0000"/>
            </a:solidFill>
          </a:ln>
        </p:spPr>
        <p:txBody>
          <a:bodyPr wrap="square">
            <a:spAutoFit/>
          </a:bodyPr>
          <a:lstStyle/>
          <a:p>
            <a:pPr algn="ctr">
              <a:lnSpc>
                <a:spcPct val="150000"/>
              </a:lnSpc>
              <a:spcAft>
                <a:spcPts val="600"/>
              </a:spcAft>
            </a:pPr>
            <a:r>
              <a:rPr lang="pt-BR" sz="2000" b="1" dirty="0">
                <a:solidFill>
                  <a:srgbClr val="000000"/>
                </a:solidFill>
                <a:latin typeface="Arial" panose="020B0604020202020204" pitchFamily="34" charset="0"/>
              </a:rPr>
              <a:t>Os imóveis da União tem valor público, representando parte da riqueza nacional do País, onde seu valor deve ser pautado por estimativas técnicas fundamentadas e auditáveis para suporte às políticas públicas e sua correta contabilização no BGU</a:t>
            </a:r>
            <a:endParaRPr lang="pt-BR" sz="16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292762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94F2570-FA83-086A-C639-9FFF7DB6A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1552" y="1353164"/>
            <a:ext cx="3041368" cy="216061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descr="Código QR&#10;&#10;Descrição gerada automaticamente">
            <a:extLst>
              <a:ext uri="{FF2B5EF4-FFF2-40B4-BE49-F238E27FC236}">
                <a16:creationId xmlns:a16="http://schemas.microsoft.com/office/drawing/2014/main" id="{84B72B99-7418-97F6-61E4-DE83399BDC2A}"/>
              </a:ext>
            </a:extLst>
          </p:cNvPr>
          <p:cNvPicPr>
            <a:picLocks noChangeAspect="1"/>
          </p:cNvPicPr>
          <p:nvPr/>
        </p:nvPicPr>
        <p:blipFill>
          <a:blip r:embed="rId4"/>
          <a:stretch>
            <a:fillRect/>
          </a:stretch>
        </p:blipFill>
        <p:spPr>
          <a:xfrm>
            <a:off x="4256942" y="4149481"/>
            <a:ext cx="2222500" cy="2251808"/>
          </a:xfrm>
          <a:prstGeom prst="rect">
            <a:avLst/>
          </a:prstGeom>
          <a:ln>
            <a:noFill/>
          </a:ln>
        </p:spPr>
      </p:pic>
      <p:sp>
        <p:nvSpPr>
          <p:cNvPr id="7" name="Título 1">
            <a:extLst>
              <a:ext uri="{FF2B5EF4-FFF2-40B4-BE49-F238E27FC236}">
                <a16:creationId xmlns:a16="http://schemas.microsoft.com/office/drawing/2014/main" id="{D02E8CD1-5B4D-B5C9-9FE1-EAABEBF922DE}"/>
              </a:ext>
            </a:extLst>
          </p:cNvPr>
          <p:cNvSpPr txBox="1">
            <a:spLocks/>
          </p:cNvSpPr>
          <p:nvPr/>
        </p:nvSpPr>
        <p:spPr>
          <a:xfrm>
            <a:off x="938473" y="699381"/>
            <a:ext cx="10134272" cy="58129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2800" b="1" dirty="0">
                <a:solidFill>
                  <a:srgbClr val="183EFF"/>
                </a:solidFill>
                <a:latin typeface="Poppins Black"/>
                <a:ea typeface="+mn-ea"/>
                <a:cs typeface="Poppins Black"/>
              </a:rPr>
              <a:t>COMO SOLICITAR ÁREAS DA UNIÃO?</a:t>
            </a:r>
          </a:p>
        </p:txBody>
      </p:sp>
      <p:sp>
        <p:nvSpPr>
          <p:cNvPr id="8" name="TextBox 15">
            <a:extLst>
              <a:ext uri="{FF2B5EF4-FFF2-40B4-BE49-F238E27FC236}">
                <a16:creationId xmlns:a16="http://schemas.microsoft.com/office/drawing/2014/main" id="{074D2A84-FC71-49B7-1D4A-917A94E77CE5}"/>
              </a:ext>
            </a:extLst>
          </p:cNvPr>
          <p:cNvSpPr txBox="1"/>
          <p:nvPr/>
        </p:nvSpPr>
        <p:spPr>
          <a:xfrm>
            <a:off x="1077633" y="2152581"/>
            <a:ext cx="5870165" cy="255839"/>
          </a:xfrm>
          <a:prstGeom prst="rect">
            <a:avLst/>
          </a:prstGeom>
        </p:spPr>
        <p:txBody>
          <a:bodyPr wrap="square" lIns="0" tIns="0" rIns="0" bIns="0" rtlCol="0" anchor="ctr">
            <a:spAutoFit/>
          </a:bodyPr>
          <a:lstStyle/>
          <a:p>
            <a:pPr defTabSz="586405">
              <a:lnSpc>
                <a:spcPts val="1692"/>
              </a:lnSpc>
            </a:pPr>
            <a:r>
              <a:rPr lang="pt-BR" sz="2400" b="1" dirty="0">
                <a:solidFill>
                  <a:srgbClr val="212121"/>
                </a:solidFill>
                <a:latin typeface="Poppins" pitchFamily="2" charset="77"/>
                <a:cs typeface="Poppins" pitchFamily="2" charset="77"/>
              </a:rPr>
              <a:t>Quem pode requerer? </a:t>
            </a:r>
          </a:p>
        </p:txBody>
      </p:sp>
      <p:sp>
        <p:nvSpPr>
          <p:cNvPr id="31" name="CaixaDeTexto 30">
            <a:extLst>
              <a:ext uri="{FF2B5EF4-FFF2-40B4-BE49-F238E27FC236}">
                <a16:creationId xmlns:a16="http://schemas.microsoft.com/office/drawing/2014/main" id="{BA08697F-5B33-AA16-07D9-F135D685BAB8}"/>
              </a:ext>
            </a:extLst>
          </p:cNvPr>
          <p:cNvSpPr txBox="1"/>
          <p:nvPr/>
        </p:nvSpPr>
        <p:spPr>
          <a:xfrm>
            <a:off x="1006858" y="1088508"/>
            <a:ext cx="8606692" cy="369332"/>
          </a:xfrm>
          <a:prstGeom prst="rect">
            <a:avLst/>
          </a:prstGeom>
          <a:noFill/>
        </p:spPr>
        <p:txBody>
          <a:bodyPr wrap="square" lIns="91440" tIns="45720" rIns="91440" bIns="45720" anchor="t">
            <a:spAutoFit/>
          </a:bodyPr>
          <a:lstStyle/>
          <a:p>
            <a:r>
              <a:rPr lang="pt-BR" sz="1800" dirty="0">
                <a:solidFill>
                  <a:schemeClr val="bg2">
                    <a:lumMod val="25000"/>
                  </a:schemeClr>
                </a:solidFill>
                <a:latin typeface="Poppins Medium"/>
                <a:cs typeface="Poppins Medium"/>
              </a:rPr>
              <a:t>PARA </a:t>
            </a:r>
            <a:r>
              <a:rPr lang="pt-BR" sz="1800" b="1" dirty="0">
                <a:solidFill>
                  <a:srgbClr val="FF0000"/>
                </a:solidFill>
                <a:latin typeface="Poppins Medium"/>
                <a:cs typeface="Poppins Medium"/>
              </a:rPr>
              <a:t>ENTES </a:t>
            </a:r>
            <a:r>
              <a:rPr lang="pt-BR" b="1" dirty="0">
                <a:solidFill>
                  <a:srgbClr val="FF0000"/>
                </a:solidFill>
                <a:latin typeface="Poppins Medium"/>
                <a:cs typeface="Poppins Medium"/>
              </a:rPr>
              <a:t>PÚBLICOS E ORGANIZAÇÕES DA SOCIEDADE CIVIL</a:t>
            </a:r>
            <a:endParaRPr lang="pt-BR" sz="1800" dirty="0">
              <a:solidFill>
                <a:schemeClr val="bg2">
                  <a:lumMod val="25000"/>
                </a:schemeClr>
              </a:solidFill>
              <a:latin typeface="Poppins Medium" pitchFamily="2" charset="77"/>
              <a:cs typeface="Poppins Medium" pitchFamily="2" charset="77"/>
            </a:endParaRPr>
          </a:p>
        </p:txBody>
      </p:sp>
      <p:sp>
        <p:nvSpPr>
          <p:cNvPr id="33" name="CaixaDeTexto 32">
            <a:extLst>
              <a:ext uri="{FF2B5EF4-FFF2-40B4-BE49-F238E27FC236}">
                <a16:creationId xmlns:a16="http://schemas.microsoft.com/office/drawing/2014/main" id="{6381414B-CECD-7D73-EB1D-42101456AF4F}"/>
              </a:ext>
            </a:extLst>
          </p:cNvPr>
          <p:cNvSpPr txBox="1"/>
          <p:nvPr/>
        </p:nvSpPr>
        <p:spPr>
          <a:xfrm>
            <a:off x="4503138" y="6181211"/>
            <a:ext cx="1737159" cy="369332"/>
          </a:xfrm>
          <a:prstGeom prst="rect">
            <a:avLst/>
          </a:prstGeom>
          <a:solidFill>
            <a:srgbClr val="FFCF00"/>
          </a:solidFill>
          <a:ln w="28575">
            <a:noFill/>
          </a:ln>
        </p:spPr>
        <p:txBody>
          <a:bodyPr wrap="square" lIns="91440" tIns="45720" rIns="91440" bIns="45720" rtlCol="0" anchor="t">
            <a:spAutoFit/>
          </a:bodyPr>
          <a:lstStyle/>
          <a:p>
            <a:pPr algn="ctr">
              <a:spcBef>
                <a:spcPts val="600"/>
              </a:spcBef>
              <a:spcAft>
                <a:spcPts val="600"/>
              </a:spcAft>
            </a:pPr>
            <a:r>
              <a:rPr lang="pt-BR" sz="900" dirty="0">
                <a:solidFill>
                  <a:srgbClr val="3C3C3C"/>
                </a:solidFill>
                <a:latin typeface="Poppins"/>
                <a:cs typeface="Poppins"/>
              </a:rPr>
              <a:t>SISTEMA DE REQUERIMENTO ELETRÔNICO DE IMÓVEIS</a:t>
            </a:r>
          </a:p>
        </p:txBody>
      </p:sp>
      <p:sp>
        <p:nvSpPr>
          <p:cNvPr id="34" name="CaixaDeTexto 33">
            <a:extLst>
              <a:ext uri="{FF2B5EF4-FFF2-40B4-BE49-F238E27FC236}">
                <a16:creationId xmlns:a16="http://schemas.microsoft.com/office/drawing/2014/main" id="{6BB3E377-15B7-EB64-7FBD-632158F1C6BC}"/>
              </a:ext>
            </a:extLst>
          </p:cNvPr>
          <p:cNvSpPr txBox="1"/>
          <p:nvPr/>
        </p:nvSpPr>
        <p:spPr>
          <a:xfrm>
            <a:off x="4503140" y="3953686"/>
            <a:ext cx="1012818" cy="400110"/>
          </a:xfrm>
          <a:prstGeom prst="rect">
            <a:avLst/>
          </a:prstGeom>
          <a:solidFill>
            <a:srgbClr val="FF0000"/>
          </a:solidFill>
          <a:ln w="28575">
            <a:noFill/>
          </a:ln>
        </p:spPr>
        <p:txBody>
          <a:bodyPr wrap="square" lIns="91440" tIns="45720" rIns="91440" bIns="45720" rtlCol="0" anchor="t">
            <a:spAutoFit/>
          </a:bodyPr>
          <a:lstStyle/>
          <a:p>
            <a:pPr algn="ctr">
              <a:spcBef>
                <a:spcPts val="600"/>
              </a:spcBef>
              <a:spcAft>
                <a:spcPts val="600"/>
              </a:spcAft>
            </a:pPr>
            <a:r>
              <a:rPr lang="pt-BR" sz="2000" b="1" dirty="0">
                <a:solidFill>
                  <a:schemeClr val="bg1"/>
                </a:solidFill>
                <a:latin typeface="Poppins" panose="00000500000000000000" pitchFamily="2" charset="0"/>
                <a:cs typeface="Poppins" panose="00000500000000000000" pitchFamily="2" charset="0"/>
              </a:rPr>
              <a:t>SISREI</a:t>
            </a:r>
          </a:p>
        </p:txBody>
      </p:sp>
      <p:sp>
        <p:nvSpPr>
          <p:cNvPr id="36" name="Retângulo 35">
            <a:extLst>
              <a:ext uri="{FF2B5EF4-FFF2-40B4-BE49-F238E27FC236}">
                <a16:creationId xmlns:a16="http://schemas.microsoft.com/office/drawing/2014/main" id="{9248D0FB-C270-B3BB-C71E-6F7C867151BB}"/>
              </a:ext>
            </a:extLst>
          </p:cNvPr>
          <p:cNvSpPr/>
          <p:nvPr/>
        </p:nvSpPr>
        <p:spPr>
          <a:xfrm>
            <a:off x="1481033" y="4397198"/>
            <a:ext cx="2786743" cy="1732226"/>
          </a:xfrm>
          <a:prstGeom prst="rect">
            <a:avLst/>
          </a:prstGeom>
          <a:solidFill>
            <a:srgbClr val="FFCF00">
              <a:alpha val="5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lumMod val="85000"/>
                    <a:lumOff val="15000"/>
                  </a:schemeClr>
                </a:solidFill>
                <a:latin typeface="Poppins" pitchFamily="2" charset="77"/>
                <a:cs typeface="Poppins" pitchFamily="2" charset="77"/>
              </a:rPr>
              <a:t>Realizar o cadastro do(a) representante legal no </a:t>
            </a:r>
            <a:r>
              <a:rPr lang="pt-BR" b="1" dirty="0">
                <a:solidFill>
                  <a:schemeClr val="tx1">
                    <a:lumMod val="85000"/>
                    <a:lumOff val="15000"/>
                  </a:schemeClr>
                </a:solidFill>
                <a:latin typeface="Poppins" pitchFamily="2" charset="77"/>
                <a:cs typeface="Poppins" pitchFamily="2" charset="77"/>
              </a:rPr>
              <a:t>Sistema de Requerimento Eletrônico de Imóveis</a:t>
            </a:r>
          </a:p>
        </p:txBody>
      </p:sp>
      <p:sp>
        <p:nvSpPr>
          <p:cNvPr id="38" name="CaixaDeTexto 37">
            <a:extLst>
              <a:ext uri="{FF2B5EF4-FFF2-40B4-BE49-F238E27FC236}">
                <a16:creationId xmlns:a16="http://schemas.microsoft.com/office/drawing/2014/main" id="{6B646EE8-8DB9-05A0-AF02-18D89B6E6CBA}"/>
              </a:ext>
            </a:extLst>
          </p:cNvPr>
          <p:cNvSpPr txBox="1"/>
          <p:nvPr/>
        </p:nvSpPr>
        <p:spPr>
          <a:xfrm>
            <a:off x="938473" y="3848333"/>
            <a:ext cx="3419231" cy="342017"/>
          </a:xfrm>
          <a:prstGeom prst="rect">
            <a:avLst/>
          </a:prstGeom>
          <a:noFill/>
        </p:spPr>
        <p:txBody>
          <a:bodyPr wrap="square">
            <a:spAutoFit/>
          </a:bodyPr>
          <a:lstStyle/>
          <a:p>
            <a:pPr defTabSz="586405">
              <a:lnSpc>
                <a:spcPts val="1692"/>
              </a:lnSpc>
            </a:pPr>
            <a:r>
              <a:rPr lang="pt-BR" sz="2400" b="1" dirty="0">
                <a:solidFill>
                  <a:srgbClr val="212121"/>
                </a:solidFill>
                <a:latin typeface="Poppins" pitchFamily="2" charset="77"/>
                <a:cs typeface="Poppins" pitchFamily="2" charset="77"/>
              </a:rPr>
              <a:t>Como formalizar?</a:t>
            </a:r>
          </a:p>
        </p:txBody>
      </p:sp>
      <p:sp>
        <p:nvSpPr>
          <p:cNvPr id="39" name="Retângulo 38">
            <a:extLst>
              <a:ext uri="{FF2B5EF4-FFF2-40B4-BE49-F238E27FC236}">
                <a16:creationId xmlns:a16="http://schemas.microsoft.com/office/drawing/2014/main" id="{C7968D95-FDA4-685A-D833-ADB1A01E118C}"/>
              </a:ext>
            </a:extLst>
          </p:cNvPr>
          <p:cNvSpPr/>
          <p:nvPr/>
        </p:nvSpPr>
        <p:spPr>
          <a:xfrm>
            <a:off x="7810505" y="4401064"/>
            <a:ext cx="3841820" cy="1732226"/>
          </a:xfrm>
          <a:prstGeom prst="rect">
            <a:avLst/>
          </a:prstGeom>
          <a:solidFill>
            <a:srgbClr val="FFCF00">
              <a:alpha val="5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dirty="0">
                <a:solidFill>
                  <a:schemeClr val="tx1">
                    <a:lumMod val="85000"/>
                    <a:lumOff val="15000"/>
                  </a:schemeClr>
                </a:solidFill>
                <a:latin typeface="Poppins"/>
                <a:cs typeface="Poppins"/>
              </a:rPr>
              <a:t>Preencher o formulário de </a:t>
            </a:r>
            <a:r>
              <a:rPr lang="pt-BR" b="1" dirty="0">
                <a:solidFill>
                  <a:schemeClr val="tx1">
                    <a:lumMod val="85000"/>
                    <a:lumOff val="15000"/>
                  </a:schemeClr>
                </a:solidFill>
                <a:latin typeface="Poppins"/>
                <a:cs typeface="Poppins"/>
              </a:rPr>
              <a:t>consulta prévia</a:t>
            </a:r>
            <a:r>
              <a:rPr lang="pt-BR" dirty="0">
                <a:solidFill>
                  <a:schemeClr val="tx1">
                    <a:lumMod val="85000"/>
                    <a:lumOff val="15000"/>
                  </a:schemeClr>
                </a:solidFill>
                <a:latin typeface="Poppins"/>
                <a:cs typeface="Poppins"/>
              </a:rPr>
              <a:t> com os dados do imóvel pretendido ou características do imóvel, finalidade, justificativa de uso e financiamento</a:t>
            </a:r>
            <a:endParaRPr lang="pt-BR" b="1" dirty="0">
              <a:solidFill>
                <a:schemeClr val="tx1">
                  <a:lumMod val="85000"/>
                  <a:lumOff val="15000"/>
                </a:schemeClr>
              </a:solidFill>
              <a:latin typeface="Poppins"/>
              <a:cs typeface="Poppins"/>
            </a:endParaRPr>
          </a:p>
        </p:txBody>
      </p:sp>
      <p:pic>
        <p:nvPicPr>
          <p:cNvPr id="44" name="Gráfico 43" descr="Perfil de mulher com preenchimento sólido">
            <a:extLst>
              <a:ext uri="{FF2B5EF4-FFF2-40B4-BE49-F238E27FC236}">
                <a16:creationId xmlns:a16="http://schemas.microsoft.com/office/drawing/2014/main" id="{F2EAB2AE-A5B1-7FB1-5997-67AE273724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17719" y="1651914"/>
            <a:ext cx="725629" cy="725629"/>
          </a:xfrm>
          <a:prstGeom prst="rect">
            <a:avLst/>
          </a:prstGeom>
        </p:spPr>
      </p:pic>
      <p:pic>
        <p:nvPicPr>
          <p:cNvPr id="46" name="Gráfico 45" descr="Perfil masculino com preenchimento sólido">
            <a:extLst>
              <a:ext uri="{FF2B5EF4-FFF2-40B4-BE49-F238E27FC236}">
                <a16:creationId xmlns:a16="http://schemas.microsoft.com/office/drawing/2014/main" id="{03B88896-70FD-DBAA-F2AB-6A06D97B6D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57869" y="1651288"/>
            <a:ext cx="725628" cy="725628"/>
          </a:xfrm>
          <a:prstGeom prst="rect">
            <a:avLst/>
          </a:prstGeom>
        </p:spPr>
      </p:pic>
      <p:sp>
        <p:nvSpPr>
          <p:cNvPr id="47" name="Retângulo 46">
            <a:extLst>
              <a:ext uri="{FF2B5EF4-FFF2-40B4-BE49-F238E27FC236}">
                <a16:creationId xmlns:a16="http://schemas.microsoft.com/office/drawing/2014/main" id="{0CF56809-A781-720F-9ED8-FC410EE8F0F1}"/>
              </a:ext>
            </a:extLst>
          </p:cNvPr>
          <p:cNvSpPr/>
          <p:nvPr/>
        </p:nvSpPr>
        <p:spPr>
          <a:xfrm>
            <a:off x="7846961" y="2299446"/>
            <a:ext cx="1992881" cy="1431894"/>
          </a:xfrm>
          <a:prstGeom prst="rect">
            <a:avLst/>
          </a:prstGeom>
          <a:solidFill>
            <a:srgbClr val="FFCF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sz="1400" dirty="0">
                <a:solidFill>
                  <a:schemeClr val="tx1"/>
                </a:solidFill>
                <a:latin typeface="Poppins"/>
                <a:cs typeface="Poppins"/>
              </a:rPr>
              <a:t>PROCURE A </a:t>
            </a:r>
            <a:r>
              <a:rPr lang="pt-BR" sz="1400" b="1" dirty="0">
                <a:solidFill>
                  <a:schemeClr val="tx1"/>
                </a:solidFill>
                <a:latin typeface="Poppins"/>
                <a:cs typeface="Poppins"/>
              </a:rPr>
              <a:t>SUPERINTENDÊNCIA DO PATRIMÔNIO DA UNIÃO </a:t>
            </a:r>
            <a:r>
              <a:rPr lang="pt-BR" sz="1400" dirty="0">
                <a:solidFill>
                  <a:schemeClr val="tx1"/>
                </a:solidFill>
                <a:latin typeface="Poppins"/>
                <a:cs typeface="Poppins"/>
              </a:rPr>
              <a:t>NO SEU ESTADO, SE TIVER </a:t>
            </a:r>
            <a:r>
              <a:rPr lang="pt-BR" sz="1400" b="1" dirty="0">
                <a:solidFill>
                  <a:schemeClr val="tx1"/>
                </a:solidFill>
                <a:latin typeface="Poppins"/>
                <a:cs typeface="Poppins"/>
              </a:rPr>
              <a:t>DÚVIDAS</a:t>
            </a:r>
            <a:endParaRPr lang="pt-BR" sz="1400" b="1" dirty="0">
              <a:solidFill>
                <a:schemeClr val="tx1"/>
              </a:solidFill>
              <a:latin typeface="Poppins" pitchFamily="2" charset="77"/>
              <a:cs typeface="Poppins" pitchFamily="2" charset="77"/>
            </a:endParaRPr>
          </a:p>
        </p:txBody>
      </p:sp>
      <p:sp>
        <p:nvSpPr>
          <p:cNvPr id="50" name="Oval 49">
            <a:extLst>
              <a:ext uri="{FF2B5EF4-FFF2-40B4-BE49-F238E27FC236}">
                <a16:creationId xmlns:a16="http://schemas.microsoft.com/office/drawing/2014/main" id="{0827654E-DFE8-2BE3-8AA5-FD24D5F22CEB}"/>
              </a:ext>
            </a:extLst>
          </p:cNvPr>
          <p:cNvSpPr/>
          <p:nvPr/>
        </p:nvSpPr>
        <p:spPr>
          <a:xfrm>
            <a:off x="1105475" y="4265107"/>
            <a:ext cx="576943" cy="576943"/>
          </a:xfrm>
          <a:prstGeom prst="ellipse">
            <a:avLst/>
          </a:prstGeom>
          <a:solidFill>
            <a:srgbClr val="FF0000"/>
          </a:solidFill>
          <a:ln w="28575">
            <a:noFill/>
          </a:ln>
        </p:spPr>
        <p:txBody>
          <a:bodyPr wrap="square" lIns="91440" tIns="45720" rIns="91440" bIns="45720" rtlCol="0" anchor="t">
            <a:spAutoFit/>
          </a:bodyPr>
          <a:lstStyle/>
          <a:p>
            <a:pPr algn="ctr">
              <a:spcBef>
                <a:spcPts val="600"/>
              </a:spcBef>
              <a:spcAft>
                <a:spcPts val="600"/>
              </a:spcAft>
            </a:pPr>
            <a:r>
              <a:rPr lang="pt-BR" sz="2000" b="1">
                <a:solidFill>
                  <a:schemeClr val="bg1"/>
                </a:solidFill>
                <a:latin typeface="Poppins" panose="00000500000000000000" pitchFamily="2" charset="0"/>
                <a:cs typeface="Poppins" panose="00000500000000000000" pitchFamily="2" charset="0"/>
              </a:rPr>
              <a:t>1</a:t>
            </a:r>
          </a:p>
        </p:txBody>
      </p:sp>
      <p:sp>
        <p:nvSpPr>
          <p:cNvPr id="51" name="Oval 50">
            <a:extLst>
              <a:ext uri="{FF2B5EF4-FFF2-40B4-BE49-F238E27FC236}">
                <a16:creationId xmlns:a16="http://schemas.microsoft.com/office/drawing/2014/main" id="{916E630F-2850-CB2F-5582-C2BB9925A40D}"/>
              </a:ext>
            </a:extLst>
          </p:cNvPr>
          <p:cNvSpPr/>
          <p:nvPr/>
        </p:nvSpPr>
        <p:spPr>
          <a:xfrm>
            <a:off x="7520514" y="4249435"/>
            <a:ext cx="576943" cy="576943"/>
          </a:xfrm>
          <a:prstGeom prst="ellipse">
            <a:avLst/>
          </a:prstGeom>
          <a:solidFill>
            <a:srgbClr val="FF0000"/>
          </a:solidFill>
          <a:ln w="28575">
            <a:noFill/>
          </a:ln>
        </p:spPr>
        <p:txBody>
          <a:bodyPr wrap="square" lIns="91440" tIns="45720" rIns="91440" bIns="45720" rtlCol="0" anchor="t">
            <a:spAutoFit/>
          </a:bodyPr>
          <a:lstStyle/>
          <a:p>
            <a:pPr algn="ctr">
              <a:spcBef>
                <a:spcPts val="600"/>
              </a:spcBef>
              <a:spcAft>
                <a:spcPts val="600"/>
              </a:spcAft>
            </a:pPr>
            <a:r>
              <a:rPr lang="pt-BR" sz="2000" b="1">
                <a:solidFill>
                  <a:schemeClr val="bg1"/>
                </a:solidFill>
                <a:latin typeface="Poppins" panose="00000500000000000000" pitchFamily="2" charset="0"/>
                <a:cs typeface="Poppins" panose="00000500000000000000" pitchFamily="2" charset="0"/>
              </a:rPr>
              <a:t>2</a:t>
            </a:r>
          </a:p>
        </p:txBody>
      </p:sp>
      <p:sp>
        <p:nvSpPr>
          <p:cNvPr id="52" name="TextBox 14">
            <a:extLst>
              <a:ext uri="{FF2B5EF4-FFF2-40B4-BE49-F238E27FC236}">
                <a16:creationId xmlns:a16="http://schemas.microsoft.com/office/drawing/2014/main" id="{BEF657EC-20C4-895F-BF42-874FB6B065BF}"/>
              </a:ext>
            </a:extLst>
          </p:cNvPr>
          <p:cNvSpPr txBox="1"/>
          <p:nvPr/>
        </p:nvSpPr>
        <p:spPr>
          <a:xfrm>
            <a:off x="1082325" y="2445983"/>
            <a:ext cx="4052252" cy="1077218"/>
          </a:xfrm>
          <a:prstGeom prst="rect">
            <a:avLst/>
          </a:prstGeom>
        </p:spPr>
        <p:txBody>
          <a:bodyPr wrap="square" lIns="0" tIns="0" rIns="0" bIns="0" rtlCol="0" anchor="t">
            <a:spAutoFit/>
          </a:bodyPr>
          <a:lstStyle/>
          <a:p>
            <a:pPr defTabSz="586405">
              <a:lnSpc>
                <a:spcPct val="150000"/>
              </a:lnSpc>
            </a:pPr>
            <a:r>
              <a:rPr lang="pt-BR" sz="1600" dirty="0">
                <a:solidFill>
                  <a:srgbClr val="212121"/>
                </a:solidFill>
                <a:latin typeface="Poppins"/>
                <a:cs typeface="Poppins"/>
              </a:rPr>
              <a:t>Representantes legais de Órgãos da Administração Pública Federal, de Estados, Municípios e Organizações.</a:t>
            </a:r>
            <a:endParaRPr lang="en-US" sz="1600" dirty="0">
              <a:solidFill>
                <a:srgbClr val="212121"/>
              </a:solidFill>
              <a:latin typeface="Poppins"/>
              <a:cs typeface="Poppins"/>
            </a:endParaRPr>
          </a:p>
        </p:txBody>
      </p:sp>
      <p:pic>
        <p:nvPicPr>
          <p:cNvPr id="2" name="Imagem 1" descr="Uma imagem contendo Forma&#10;&#10;Descrição gerada automaticamente">
            <a:extLst>
              <a:ext uri="{FF2B5EF4-FFF2-40B4-BE49-F238E27FC236}">
                <a16:creationId xmlns:a16="http://schemas.microsoft.com/office/drawing/2014/main" id="{11C6C615-9124-C547-0B91-A02D8BEB93B2}"/>
              </a:ext>
            </a:extLst>
          </p:cNvPr>
          <p:cNvPicPr>
            <a:picLocks noChangeAspect="1"/>
          </p:cNvPicPr>
          <p:nvPr/>
        </p:nvPicPr>
        <p:blipFill>
          <a:blip r:embed="rId9"/>
          <a:stretch>
            <a:fillRect/>
          </a:stretch>
        </p:blipFill>
        <p:spPr>
          <a:xfrm>
            <a:off x="-2267" y="908"/>
            <a:ext cx="539750" cy="6856185"/>
          </a:xfrm>
          <a:prstGeom prst="rect">
            <a:avLst/>
          </a:prstGeom>
        </p:spPr>
      </p:pic>
      <p:pic>
        <p:nvPicPr>
          <p:cNvPr id="3" name="Imagem 2" descr="Uma imagem contendo Gráfico&#10;&#10;Descrição gerada automaticamente">
            <a:extLst>
              <a:ext uri="{FF2B5EF4-FFF2-40B4-BE49-F238E27FC236}">
                <a16:creationId xmlns:a16="http://schemas.microsoft.com/office/drawing/2014/main" id="{04DF2A7F-A799-6853-5E17-5862025FD6CD}"/>
              </a:ext>
            </a:extLst>
          </p:cNvPr>
          <p:cNvPicPr>
            <a:picLocks noChangeAspect="1"/>
          </p:cNvPicPr>
          <p:nvPr/>
        </p:nvPicPr>
        <p:blipFill>
          <a:blip r:embed="rId10"/>
          <a:srcRect l="1691"/>
          <a:stretch/>
        </p:blipFill>
        <p:spPr>
          <a:xfrm>
            <a:off x="9803218" y="213870"/>
            <a:ext cx="2138303" cy="484662"/>
          </a:xfrm>
          <a:prstGeom prst="rect">
            <a:avLst/>
          </a:prstGeom>
        </p:spPr>
      </p:pic>
      <p:pic>
        <p:nvPicPr>
          <p:cNvPr id="4" name="Picture 2" descr="Encontro Temático Soluções e Ferramentas de Geoinformação">
            <a:extLst>
              <a:ext uri="{FF2B5EF4-FFF2-40B4-BE49-F238E27FC236}">
                <a16:creationId xmlns:a16="http://schemas.microsoft.com/office/drawing/2014/main" id="{0E2F583B-4DAF-DABC-F536-03C5998046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56878" y="274815"/>
            <a:ext cx="488550" cy="414290"/>
          </a:xfrm>
          <a:prstGeom prst="rect">
            <a:avLst/>
          </a:prstGeom>
          <a:noFill/>
          <a:extLst>
            <a:ext uri="{909E8E84-426E-40DD-AFC4-6F175D3DCCD1}">
              <a14:hiddenFill xmlns:a14="http://schemas.microsoft.com/office/drawing/2010/main">
                <a:solidFill>
                  <a:srgbClr val="FFFFFF"/>
                </a:solidFill>
              </a14:hiddenFill>
            </a:ext>
          </a:extLst>
        </p:spPr>
      </p:pic>
      <p:sp>
        <p:nvSpPr>
          <p:cNvPr id="6" name="Seta: para a Direita 5">
            <a:extLst>
              <a:ext uri="{FF2B5EF4-FFF2-40B4-BE49-F238E27FC236}">
                <a16:creationId xmlns:a16="http://schemas.microsoft.com/office/drawing/2014/main" id="{F795C1A3-CCBC-E34E-26A2-209373336C92}"/>
              </a:ext>
            </a:extLst>
          </p:cNvPr>
          <p:cNvSpPr/>
          <p:nvPr/>
        </p:nvSpPr>
        <p:spPr>
          <a:xfrm>
            <a:off x="6739246" y="5205350"/>
            <a:ext cx="484909" cy="16823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433D527B-1A06-9459-0A10-776286E3551B}"/>
              </a:ext>
            </a:extLst>
          </p:cNvPr>
          <p:cNvSpPr txBox="1"/>
          <p:nvPr/>
        </p:nvSpPr>
        <p:spPr>
          <a:xfrm>
            <a:off x="9876214" y="3367673"/>
            <a:ext cx="1766466" cy="369332"/>
          </a:xfrm>
          <a:prstGeom prst="rect">
            <a:avLst/>
          </a:prstGeom>
          <a:solidFill>
            <a:srgbClr val="FFCF00"/>
          </a:solidFill>
          <a:ln w="28575">
            <a:noFill/>
          </a:ln>
        </p:spPr>
        <p:txBody>
          <a:bodyPr wrap="square" lIns="91440" tIns="45720" rIns="91440" bIns="45720" rtlCol="0" anchor="t">
            <a:spAutoFit/>
          </a:bodyPr>
          <a:lstStyle/>
          <a:p>
            <a:pPr algn="ctr">
              <a:spcBef>
                <a:spcPts val="600"/>
              </a:spcBef>
              <a:spcAft>
                <a:spcPts val="600"/>
              </a:spcAft>
            </a:pPr>
            <a:r>
              <a:rPr lang="pt-BR" sz="900" dirty="0">
                <a:solidFill>
                  <a:srgbClr val="3C3C3C"/>
                </a:solidFill>
                <a:latin typeface="Poppins"/>
                <a:cs typeface="Poppins"/>
              </a:rPr>
              <a:t>ENDEREÇOS DAS SUPERINTENDÊNCIAS DA SPU</a:t>
            </a:r>
          </a:p>
        </p:txBody>
      </p:sp>
    </p:spTree>
    <p:extLst>
      <p:ext uri="{BB962C8B-B14F-4D97-AF65-F5344CB8AC3E}">
        <p14:creationId xmlns:p14="http://schemas.microsoft.com/office/powerpoint/2010/main" val="648115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Uma imagem contendo lápis&#10;&#10;Descrição gerada automaticamente">
            <a:extLst>
              <a:ext uri="{FF2B5EF4-FFF2-40B4-BE49-F238E27FC236}">
                <a16:creationId xmlns:a16="http://schemas.microsoft.com/office/drawing/2014/main" id="{F857E39A-AD6A-D340-2960-451F6DC0D4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m 4">
            <a:extLst>
              <a:ext uri="{FF2B5EF4-FFF2-40B4-BE49-F238E27FC236}">
                <a16:creationId xmlns:a16="http://schemas.microsoft.com/office/drawing/2014/main" id="{86AF7E31-7515-7E9F-371A-AD79C5CCB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406" y="4806792"/>
            <a:ext cx="5062193" cy="1221908"/>
          </a:xfrm>
          <a:prstGeom prst="rect">
            <a:avLst/>
          </a:prstGeom>
        </p:spPr>
      </p:pic>
      <p:pic>
        <p:nvPicPr>
          <p:cNvPr id="2" name="Picture 2" descr="Encontro Temático Soluções e Ferramentas de Geoinformação">
            <a:extLst>
              <a:ext uri="{FF2B5EF4-FFF2-40B4-BE49-F238E27FC236}">
                <a16:creationId xmlns:a16="http://schemas.microsoft.com/office/drawing/2014/main" id="{C4D477F4-223E-4741-7713-A442A0F15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750" y="4570391"/>
            <a:ext cx="1998482" cy="169471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90020B3D-D3BE-B43B-4C9D-191540288010}"/>
              </a:ext>
            </a:extLst>
          </p:cNvPr>
          <p:cNvSpPr txBox="1"/>
          <p:nvPr/>
        </p:nvSpPr>
        <p:spPr>
          <a:xfrm>
            <a:off x="4314742" y="1669168"/>
            <a:ext cx="4253186" cy="2308324"/>
          </a:xfrm>
          <a:prstGeom prst="rect">
            <a:avLst/>
          </a:prstGeom>
          <a:noFill/>
        </p:spPr>
        <p:txBody>
          <a:bodyPr wrap="square" rtlCol="0">
            <a:spAutoFit/>
          </a:bodyPr>
          <a:lstStyle/>
          <a:p>
            <a:r>
              <a:rPr lang="pt-BR" sz="2400" dirty="0"/>
              <a:t>Obrigado</a:t>
            </a:r>
          </a:p>
          <a:p>
            <a:endParaRPr lang="pt-BR" sz="2400" dirty="0"/>
          </a:p>
          <a:p>
            <a:r>
              <a:rPr lang="pt-BR" sz="2400" dirty="0"/>
              <a:t>José Gustavo Barbosa Villaça</a:t>
            </a:r>
          </a:p>
          <a:p>
            <a:endParaRPr lang="pt-BR" sz="2400" dirty="0"/>
          </a:p>
          <a:p>
            <a:r>
              <a:rPr lang="pt-BR" sz="2400" dirty="0">
                <a:hlinkClick r:id="rId5"/>
              </a:rPr>
              <a:t>agenda.spu@gestão.gov.br</a:t>
            </a:r>
            <a:endParaRPr lang="pt-BR" sz="2400" dirty="0"/>
          </a:p>
          <a:p>
            <a:r>
              <a:rPr lang="pt-BR" sz="2400" dirty="0"/>
              <a:t>61-2020-6401</a:t>
            </a:r>
          </a:p>
        </p:txBody>
      </p:sp>
    </p:spTree>
    <p:extLst>
      <p:ext uri="{BB962C8B-B14F-4D97-AF65-F5344CB8AC3E}">
        <p14:creationId xmlns:p14="http://schemas.microsoft.com/office/powerpoint/2010/main" val="225505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3C84A-607D-9D24-0AD2-8BE567347F34}"/>
            </a:ext>
          </a:extLst>
        </p:cNvPr>
        <p:cNvGrpSpPr/>
        <p:nvPr/>
      </p:nvGrpSpPr>
      <p:grpSpPr>
        <a:xfrm>
          <a:off x="0" y="0"/>
          <a:ext cx="0" cy="0"/>
          <a:chOff x="0" y="0"/>
          <a:chExt cx="0" cy="0"/>
        </a:xfrm>
      </p:grpSpPr>
      <p:pic>
        <p:nvPicPr>
          <p:cNvPr id="10" name="Imagem 9" descr="Uma imagem contendo Forma&#10;&#10;Descrição gerada automaticamente">
            <a:extLst>
              <a:ext uri="{FF2B5EF4-FFF2-40B4-BE49-F238E27FC236}">
                <a16:creationId xmlns:a16="http://schemas.microsoft.com/office/drawing/2014/main" id="{8D899F2E-62D1-787A-7FDB-2634E946F410}"/>
              </a:ext>
            </a:extLst>
          </p:cNvPr>
          <p:cNvPicPr>
            <a:picLocks noChangeAspect="1"/>
          </p:cNvPicPr>
          <p:nvPr/>
        </p:nvPicPr>
        <p:blipFill>
          <a:blip r:embed="rId3"/>
          <a:srcRect l="7507" r="8621" b="38"/>
          <a:stretch/>
        </p:blipFill>
        <p:spPr>
          <a:xfrm>
            <a:off x="0" y="0"/>
            <a:ext cx="452702" cy="6855367"/>
          </a:xfrm>
          <a:prstGeom prst="rect">
            <a:avLst/>
          </a:prstGeom>
        </p:spPr>
      </p:pic>
      <p:pic>
        <p:nvPicPr>
          <p:cNvPr id="4" name="Imagem 3" descr="Capão da Canoa terá parque eólico dentro do mar">
            <a:extLst>
              <a:ext uri="{FF2B5EF4-FFF2-40B4-BE49-F238E27FC236}">
                <a16:creationId xmlns:a16="http://schemas.microsoft.com/office/drawing/2014/main" id="{ECCD3239-C14C-32D9-85BB-88A4183F9454}"/>
              </a:ext>
            </a:extLst>
          </p:cNvPr>
          <p:cNvPicPr>
            <a:picLocks noChangeAspect="1"/>
          </p:cNvPicPr>
          <p:nvPr/>
        </p:nvPicPr>
        <p:blipFill>
          <a:blip r:embed="rId4"/>
          <a:srcRect l="18534" r="30034"/>
          <a:stretch/>
        </p:blipFill>
        <p:spPr>
          <a:xfrm>
            <a:off x="0" y="4970494"/>
            <a:ext cx="1674892" cy="1903817"/>
          </a:xfrm>
          <a:prstGeom prst="rect">
            <a:avLst/>
          </a:prstGeom>
        </p:spPr>
      </p:pic>
      <p:pic>
        <p:nvPicPr>
          <p:cNvPr id="6" name="Imagem 5" descr="Reunião vai tratar da ocupação de lotes marinhos em Governador Celso Ramos  nesta quinta - ACN - Agência Catarinense de Notícias">
            <a:extLst>
              <a:ext uri="{FF2B5EF4-FFF2-40B4-BE49-F238E27FC236}">
                <a16:creationId xmlns:a16="http://schemas.microsoft.com/office/drawing/2014/main" id="{49C2F254-2598-9B66-F33A-C8B90591AEDB}"/>
              </a:ext>
            </a:extLst>
          </p:cNvPr>
          <p:cNvPicPr>
            <a:picLocks noChangeAspect="1"/>
          </p:cNvPicPr>
          <p:nvPr/>
        </p:nvPicPr>
        <p:blipFill>
          <a:blip r:embed="rId5"/>
          <a:srcRect r="24942"/>
          <a:stretch/>
        </p:blipFill>
        <p:spPr>
          <a:xfrm>
            <a:off x="1669948" y="4959972"/>
            <a:ext cx="1674892" cy="1903817"/>
          </a:xfrm>
          <a:prstGeom prst="rect">
            <a:avLst/>
          </a:prstGeom>
        </p:spPr>
      </p:pic>
      <p:pic>
        <p:nvPicPr>
          <p:cNvPr id="7" name="Imagem 6" descr="Justiça determina demolição de estruturas de marina sobre praia em Ubatuba  (SP) | Metrópoles">
            <a:extLst>
              <a:ext uri="{FF2B5EF4-FFF2-40B4-BE49-F238E27FC236}">
                <a16:creationId xmlns:a16="http://schemas.microsoft.com/office/drawing/2014/main" id="{7D0DB16E-DBC2-CA65-5E74-EF8028D21E72}"/>
              </a:ext>
            </a:extLst>
          </p:cNvPr>
          <p:cNvPicPr>
            <a:picLocks noChangeAspect="1"/>
          </p:cNvPicPr>
          <p:nvPr/>
        </p:nvPicPr>
        <p:blipFill>
          <a:blip r:embed="rId6"/>
          <a:srcRect r="28677"/>
          <a:stretch/>
        </p:blipFill>
        <p:spPr>
          <a:xfrm>
            <a:off x="3339895" y="4963419"/>
            <a:ext cx="1779696" cy="1903817"/>
          </a:xfrm>
          <a:prstGeom prst="rect">
            <a:avLst/>
          </a:prstGeom>
        </p:spPr>
      </p:pic>
      <p:pic>
        <p:nvPicPr>
          <p:cNvPr id="8" name="Imagem 7" descr="Rua com carros estacionados na frente de um prédio&#10;&#10;Descrição gerada automaticamente">
            <a:extLst>
              <a:ext uri="{FF2B5EF4-FFF2-40B4-BE49-F238E27FC236}">
                <a16:creationId xmlns:a16="http://schemas.microsoft.com/office/drawing/2014/main" id="{C7244707-8335-A9B5-254D-94E074F2BAD9}"/>
              </a:ext>
            </a:extLst>
          </p:cNvPr>
          <p:cNvPicPr>
            <a:picLocks noChangeAspect="1"/>
          </p:cNvPicPr>
          <p:nvPr/>
        </p:nvPicPr>
        <p:blipFill>
          <a:blip r:embed="rId7"/>
          <a:srcRect t="691"/>
          <a:stretch/>
        </p:blipFill>
        <p:spPr>
          <a:xfrm>
            <a:off x="5119591" y="4963419"/>
            <a:ext cx="1779695" cy="1917968"/>
          </a:xfrm>
          <a:prstGeom prst="rect">
            <a:avLst/>
          </a:prstGeom>
        </p:spPr>
      </p:pic>
      <p:pic>
        <p:nvPicPr>
          <p:cNvPr id="9" name="Imagem 8" descr="Estação Ferroviária Leopoldina – Barão de Mauá, por Glória de Castro">
            <a:extLst>
              <a:ext uri="{FF2B5EF4-FFF2-40B4-BE49-F238E27FC236}">
                <a16:creationId xmlns:a16="http://schemas.microsoft.com/office/drawing/2014/main" id="{00FCDCE2-24CC-DC2D-DEFA-8E6FBF5D317C}"/>
              </a:ext>
            </a:extLst>
          </p:cNvPr>
          <p:cNvPicPr>
            <a:picLocks noChangeAspect="1"/>
          </p:cNvPicPr>
          <p:nvPr/>
        </p:nvPicPr>
        <p:blipFill>
          <a:blip r:embed="rId8"/>
          <a:srcRect l="26927"/>
          <a:stretch/>
        </p:blipFill>
        <p:spPr>
          <a:xfrm>
            <a:off x="9265096" y="4952799"/>
            <a:ext cx="1605098" cy="1903823"/>
          </a:xfrm>
          <a:prstGeom prst="rect">
            <a:avLst/>
          </a:prstGeom>
        </p:spPr>
      </p:pic>
      <p:pic>
        <p:nvPicPr>
          <p:cNvPr id="11" name="Imagem 10" descr="Mapa de cidade&#10;&#10;Descrição gerada automaticamente">
            <a:extLst>
              <a:ext uri="{FF2B5EF4-FFF2-40B4-BE49-F238E27FC236}">
                <a16:creationId xmlns:a16="http://schemas.microsoft.com/office/drawing/2014/main" id="{6CC1862B-C867-CDB1-CE3F-ACCD5DAF9416}"/>
              </a:ext>
            </a:extLst>
          </p:cNvPr>
          <p:cNvPicPr>
            <a:picLocks noChangeAspect="1"/>
          </p:cNvPicPr>
          <p:nvPr/>
        </p:nvPicPr>
        <p:blipFill>
          <a:blip r:embed="rId9"/>
          <a:srcRect l="22869" r="26557"/>
          <a:stretch/>
        </p:blipFill>
        <p:spPr>
          <a:xfrm>
            <a:off x="10870194" y="4957619"/>
            <a:ext cx="1321806" cy="1894182"/>
          </a:xfrm>
          <a:prstGeom prst="rect">
            <a:avLst/>
          </a:prstGeom>
        </p:spPr>
      </p:pic>
      <p:sp>
        <p:nvSpPr>
          <p:cNvPr id="21" name="Retângulo: Cantos Arredondados 20">
            <a:extLst>
              <a:ext uri="{FF2B5EF4-FFF2-40B4-BE49-F238E27FC236}">
                <a16:creationId xmlns:a16="http://schemas.microsoft.com/office/drawing/2014/main" id="{7C73900C-F760-5F96-B82E-C9DC8CEC444F}"/>
              </a:ext>
            </a:extLst>
          </p:cNvPr>
          <p:cNvSpPr/>
          <p:nvPr/>
        </p:nvSpPr>
        <p:spPr>
          <a:xfrm>
            <a:off x="700135" y="3607272"/>
            <a:ext cx="3206222" cy="567060"/>
          </a:xfrm>
          <a:prstGeom prst="roundRect">
            <a:avLst>
              <a:gd name="adj" fmla="val 9058"/>
            </a:avLst>
          </a:prstGeom>
          <a:solidFill>
            <a:schemeClr val="bg1"/>
          </a:solidFill>
          <a:ln>
            <a:solidFill>
              <a:srgbClr val="F7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chemeClr val="tx1"/>
                </a:solidFill>
                <a:latin typeface="Poppins" panose="00000500000000000000" pitchFamily="2" charset="0"/>
                <a:cs typeface="Poppins" panose="00000500000000000000" pitchFamily="2" charset="0"/>
              </a:rPr>
              <a:t>Territórios de fronteira</a:t>
            </a:r>
            <a:r>
              <a:rPr lang="pt-BR" sz="1400" dirty="0">
                <a:solidFill>
                  <a:schemeClr val="tx1"/>
                </a:solidFill>
                <a:latin typeface="Poppins" panose="00000500000000000000" pitchFamily="2" charset="0"/>
                <a:cs typeface="Poppins" panose="00000500000000000000" pitchFamily="2" charset="0"/>
              </a:rPr>
              <a:t>​</a:t>
            </a:r>
          </a:p>
        </p:txBody>
      </p:sp>
      <p:sp>
        <p:nvSpPr>
          <p:cNvPr id="22" name="Retângulo: Cantos Arredondados 21">
            <a:extLst>
              <a:ext uri="{FF2B5EF4-FFF2-40B4-BE49-F238E27FC236}">
                <a16:creationId xmlns:a16="http://schemas.microsoft.com/office/drawing/2014/main" id="{BEF7E00B-B7E2-E419-8D03-7EE9A61E858C}"/>
              </a:ext>
            </a:extLst>
          </p:cNvPr>
          <p:cNvSpPr/>
          <p:nvPr/>
        </p:nvSpPr>
        <p:spPr>
          <a:xfrm>
            <a:off x="700135" y="4295146"/>
            <a:ext cx="3206222" cy="567060"/>
          </a:xfrm>
          <a:prstGeom prst="roundRect">
            <a:avLst>
              <a:gd name="adj" fmla="val 9058"/>
            </a:avLst>
          </a:prstGeom>
          <a:solidFill>
            <a:schemeClr val="bg1"/>
          </a:solidFill>
          <a:ln>
            <a:solidFill>
              <a:srgbClr val="F7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000000"/>
                </a:solidFill>
                <a:latin typeface="Poppins" panose="00000500000000000000" pitchFamily="2" charset="0"/>
                <a:cs typeface="Poppins" panose="00000500000000000000" pitchFamily="2" charset="0"/>
              </a:rPr>
              <a:t>Mar territorial</a:t>
            </a:r>
            <a:r>
              <a:rPr lang="pt-BR" sz="1400" b="0" i="0" dirty="0">
                <a:solidFill>
                  <a:srgbClr val="000000"/>
                </a:solidFill>
                <a:effectLst/>
                <a:latin typeface="Poppins" panose="00000500000000000000" pitchFamily="2" charset="0"/>
                <a:cs typeface="Poppins" panose="00000500000000000000" pitchFamily="2" charset="0"/>
              </a:rPr>
              <a:t>​</a:t>
            </a:r>
            <a:endParaRPr lang="pt-BR" sz="1400" dirty="0">
              <a:solidFill>
                <a:schemeClr val="tx1"/>
              </a:solidFill>
              <a:latin typeface="Poppins" panose="00000500000000000000" pitchFamily="2" charset="0"/>
              <a:cs typeface="Poppins" panose="00000500000000000000" pitchFamily="2" charset="0"/>
            </a:endParaRPr>
          </a:p>
        </p:txBody>
      </p:sp>
      <p:sp>
        <p:nvSpPr>
          <p:cNvPr id="23" name="Retângulo: Cantos Arredondados 22">
            <a:extLst>
              <a:ext uri="{FF2B5EF4-FFF2-40B4-BE49-F238E27FC236}">
                <a16:creationId xmlns:a16="http://schemas.microsoft.com/office/drawing/2014/main" id="{32620F10-0197-ABFD-862F-96CAD25B216B}"/>
              </a:ext>
            </a:extLst>
          </p:cNvPr>
          <p:cNvSpPr/>
          <p:nvPr/>
        </p:nvSpPr>
        <p:spPr>
          <a:xfrm>
            <a:off x="4492889" y="3575588"/>
            <a:ext cx="3206222" cy="567060"/>
          </a:xfrm>
          <a:prstGeom prst="roundRect">
            <a:avLst>
              <a:gd name="adj" fmla="val 9058"/>
            </a:avLst>
          </a:prstGeom>
          <a:solidFill>
            <a:schemeClr val="bg1"/>
          </a:solidFill>
          <a:ln>
            <a:solidFill>
              <a:srgbClr val="F7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0" i="0" dirty="0">
                <a:solidFill>
                  <a:srgbClr val="000000"/>
                </a:solidFill>
                <a:effectLst/>
                <a:latin typeface="Poppins" panose="00000500000000000000" pitchFamily="2" charset="0"/>
                <a:cs typeface="Poppins" panose="00000500000000000000" pitchFamily="2" charset="0"/>
              </a:rPr>
              <a:t>Prédios públicos federais</a:t>
            </a:r>
            <a:r>
              <a:rPr lang="pt-BR" sz="1400" b="0" i="0" dirty="0">
                <a:solidFill>
                  <a:srgbClr val="000000"/>
                </a:solidFill>
                <a:effectLst/>
                <a:latin typeface="Poppins" panose="00000500000000000000" pitchFamily="2" charset="0"/>
                <a:cs typeface="Poppins" panose="00000500000000000000" pitchFamily="2" charset="0"/>
              </a:rPr>
              <a:t>​</a:t>
            </a:r>
            <a:endParaRPr lang="pt-BR" sz="1400" dirty="0">
              <a:solidFill>
                <a:schemeClr val="tx1"/>
              </a:solidFill>
              <a:latin typeface="Poppins" panose="00000500000000000000" pitchFamily="2" charset="0"/>
              <a:cs typeface="Poppins" panose="00000500000000000000" pitchFamily="2" charset="0"/>
            </a:endParaRPr>
          </a:p>
        </p:txBody>
      </p:sp>
      <p:sp>
        <p:nvSpPr>
          <p:cNvPr id="24" name="Retângulo: Cantos Arredondados 23">
            <a:extLst>
              <a:ext uri="{FF2B5EF4-FFF2-40B4-BE49-F238E27FC236}">
                <a16:creationId xmlns:a16="http://schemas.microsoft.com/office/drawing/2014/main" id="{AEF86924-32F9-8A1D-0C52-D8A59D5D4559}"/>
              </a:ext>
            </a:extLst>
          </p:cNvPr>
          <p:cNvSpPr/>
          <p:nvPr/>
        </p:nvSpPr>
        <p:spPr>
          <a:xfrm>
            <a:off x="4492889" y="4171407"/>
            <a:ext cx="3206222" cy="567060"/>
          </a:xfrm>
          <a:prstGeom prst="roundRect">
            <a:avLst>
              <a:gd name="adj" fmla="val 9058"/>
            </a:avLst>
          </a:prstGeom>
          <a:solidFill>
            <a:schemeClr val="bg1"/>
          </a:solidFill>
          <a:ln>
            <a:solidFill>
              <a:srgbClr val="F7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0" i="0" u="none" strike="noStrike" dirty="0">
                <a:solidFill>
                  <a:srgbClr val="000000"/>
                </a:solidFill>
                <a:effectLst/>
                <a:latin typeface="Poppins" panose="00000500000000000000" pitchFamily="2" charset="0"/>
                <a:cs typeface="Poppins" panose="00000500000000000000" pitchFamily="2" charset="0"/>
              </a:rPr>
              <a:t>Ilhas</a:t>
            </a:r>
            <a:r>
              <a:rPr lang="pt-BR" sz="1400" b="0" i="0" dirty="0">
                <a:solidFill>
                  <a:srgbClr val="000000"/>
                </a:solidFill>
                <a:effectLst/>
                <a:latin typeface="Poppins" panose="00000500000000000000" pitchFamily="2" charset="0"/>
                <a:cs typeface="Poppins" panose="00000500000000000000" pitchFamily="2" charset="0"/>
              </a:rPr>
              <a:t>​</a:t>
            </a:r>
            <a:endParaRPr lang="pt-BR" sz="1400" dirty="0">
              <a:solidFill>
                <a:schemeClr val="tx1"/>
              </a:solidFill>
              <a:latin typeface="Poppins" panose="00000500000000000000" pitchFamily="2" charset="0"/>
              <a:cs typeface="Poppins" panose="00000500000000000000" pitchFamily="2" charset="0"/>
            </a:endParaRPr>
          </a:p>
        </p:txBody>
      </p:sp>
      <p:sp>
        <p:nvSpPr>
          <p:cNvPr id="25" name="Retângulo: Cantos Arredondados 24">
            <a:extLst>
              <a:ext uri="{FF2B5EF4-FFF2-40B4-BE49-F238E27FC236}">
                <a16:creationId xmlns:a16="http://schemas.microsoft.com/office/drawing/2014/main" id="{884E50CE-F6D9-1FDF-FA4B-759518FFD212}"/>
              </a:ext>
            </a:extLst>
          </p:cNvPr>
          <p:cNvSpPr/>
          <p:nvPr/>
        </p:nvSpPr>
        <p:spPr>
          <a:xfrm>
            <a:off x="8285643" y="3575587"/>
            <a:ext cx="3206222" cy="567060"/>
          </a:xfrm>
          <a:prstGeom prst="roundRect">
            <a:avLst>
              <a:gd name="adj" fmla="val 9058"/>
            </a:avLst>
          </a:prstGeom>
          <a:solidFill>
            <a:schemeClr val="bg1"/>
          </a:solidFill>
          <a:ln>
            <a:solidFill>
              <a:srgbClr val="F7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0" i="0" u="none" strike="noStrike" dirty="0">
                <a:solidFill>
                  <a:srgbClr val="000000"/>
                </a:solidFill>
                <a:effectLst/>
                <a:latin typeface="Poppins" panose="00000500000000000000" pitchFamily="2" charset="0"/>
                <a:cs typeface="Poppins" panose="00000500000000000000" pitchFamily="2" charset="0"/>
              </a:rPr>
              <a:t>Margens de rios</a:t>
            </a:r>
            <a:endParaRPr lang="pt-BR" sz="1400" dirty="0">
              <a:solidFill>
                <a:schemeClr val="tx1"/>
              </a:solidFill>
              <a:latin typeface="Poppins" panose="00000500000000000000" pitchFamily="2" charset="0"/>
              <a:cs typeface="Poppins" panose="00000500000000000000" pitchFamily="2" charset="0"/>
            </a:endParaRPr>
          </a:p>
        </p:txBody>
      </p:sp>
      <p:sp>
        <p:nvSpPr>
          <p:cNvPr id="26" name="Retângulo: Cantos Arredondados 25">
            <a:extLst>
              <a:ext uri="{FF2B5EF4-FFF2-40B4-BE49-F238E27FC236}">
                <a16:creationId xmlns:a16="http://schemas.microsoft.com/office/drawing/2014/main" id="{C54E27B2-6103-6C1B-203C-217C16C0A86A}"/>
              </a:ext>
            </a:extLst>
          </p:cNvPr>
          <p:cNvSpPr/>
          <p:nvPr/>
        </p:nvSpPr>
        <p:spPr>
          <a:xfrm>
            <a:off x="8285643" y="4266386"/>
            <a:ext cx="3206222" cy="567060"/>
          </a:xfrm>
          <a:prstGeom prst="roundRect">
            <a:avLst>
              <a:gd name="adj" fmla="val 9058"/>
            </a:avLst>
          </a:prstGeom>
          <a:solidFill>
            <a:schemeClr val="bg1"/>
          </a:solidFill>
          <a:ln>
            <a:solidFill>
              <a:srgbClr val="F7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0" i="0" u="none" strike="noStrike" dirty="0">
                <a:solidFill>
                  <a:srgbClr val="000000"/>
                </a:solidFill>
                <a:effectLst/>
                <a:latin typeface="Poppins" panose="00000500000000000000" pitchFamily="2" charset="0"/>
                <a:cs typeface="Poppins" panose="00000500000000000000" pitchFamily="2" charset="0"/>
              </a:rPr>
              <a:t>Outros </a:t>
            </a:r>
            <a:r>
              <a:rPr lang="pt-BR" sz="2000" dirty="0">
                <a:solidFill>
                  <a:srgbClr val="000000"/>
                </a:solidFill>
                <a:latin typeface="Poppins" panose="00000500000000000000" pitchFamily="2" charset="0"/>
                <a:cs typeface="Poppins" panose="00000500000000000000" pitchFamily="2" charset="0"/>
              </a:rPr>
              <a:t>bens</a:t>
            </a:r>
            <a:r>
              <a:rPr lang="pt-BR" sz="2000" b="0" i="0" u="none" strike="noStrike" dirty="0">
                <a:solidFill>
                  <a:srgbClr val="000000"/>
                </a:solidFill>
                <a:effectLst/>
                <a:latin typeface="Poppins" panose="00000500000000000000" pitchFamily="2" charset="0"/>
                <a:cs typeface="Poppins" panose="00000500000000000000" pitchFamily="2" charset="0"/>
              </a:rPr>
              <a:t> </a:t>
            </a:r>
          </a:p>
          <a:p>
            <a:pPr algn="ctr"/>
            <a:r>
              <a:rPr lang="pt-BR" sz="2000" b="0" i="0" u="none" strike="noStrike" dirty="0">
                <a:solidFill>
                  <a:srgbClr val="000000"/>
                </a:solidFill>
                <a:effectLst/>
                <a:latin typeface="Poppins" panose="00000500000000000000" pitchFamily="2" charset="0"/>
                <a:cs typeface="Poppins" panose="00000500000000000000" pitchFamily="2" charset="0"/>
              </a:rPr>
              <a:t>previstos no art. 20</a:t>
            </a:r>
            <a:r>
              <a:rPr lang="pt-BR" sz="1400" b="0" i="0" u="none" strike="noStrike" dirty="0">
                <a:solidFill>
                  <a:srgbClr val="000000"/>
                </a:solidFill>
                <a:effectLst/>
                <a:latin typeface="Poppins" panose="00000500000000000000" pitchFamily="2" charset="0"/>
                <a:cs typeface="Poppins" panose="00000500000000000000" pitchFamily="2" charset="0"/>
              </a:rPr>
              <a:t>​</a:t>
            </a:r>
            <a:endParaRPr lang="pt-BR" sz="1400" dirty="0">
              <a:solidFill>
                <a:schemeClr val="tx1"/>
              </a:solidFill>
              <a:latin typeface="Poppins" panose="00000500000000000000" pitchFamily="2" charset="0"/>
              <a:cs typeface="Poppins" panose="00000500000000000000" pitchFamily="2" charset="0"/>
            </a:endParaRPr>
          </a:p>
        </p:txBody>
      </p:sp>
      <p:sp>
        <p:nvSpPr>
          <p:cNvPr id="2" name="Retângulo: Cantos Arredondados 1">
            <a:extLst>
              <a:ext uri="{FF2B5EF4-FFF2-40B4-BE49-F238E27FC236}">
                <a16:creationId xmlns:a16="http://schemas.microsoft.com/office/drawing/2014/main" id="{641F93CD-7936-F316-2820-95D02FA1A561}"/>
              </a:ext>
            </a:extLst>
          </p:cNvPr>
          <p:cNvSpPr/>
          <p:nvPr/>
        </p:nvSpPr>
        <p:spPr>
          <a:xfrm>
            <a:off x="700135" y="2865982"/>
            <a:ext cx="3206222" cy="567060"/>
          </a:xfrm>
          <a:prstGeom prst="roundRect">
            <a:avLst>
              <a:gd name="adj" fmla="val 9058"/>
            </a:avLst>
          </a:prstGeom>
          <a:solidFill>
            <a:schemeClr val="bg1"/>
          </a:solidFill>
          <a:ln>
            <a:solidFill>
              <a:srgbClr val="F7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0" i="0" u="none" strike="noStrike" dirty="0">
                <a:solidFill>
                  <a:srgbClr val="000000"/>
                </a:solidFill>
                <a:effectLst/>
                <a:latin typeface="Poppins" panose="00000500000000000000" pitchFamily="2" charset="0"/>
                <a:cs typeface="Poppins" panose="00000500000000000000" pitchFamily="2" charset="0"/>
              </a:rPr>
              <a:t>Praias</a:t>
            </a:r>
            <a:r>
              <a:rPr lang="pt-BR" sz="2000" b="0" i="0" dirty="0">
                <a:solidFill>
                  <a:srgbClr val="000000"/>
                </a:solidFill>
                <a:effectLst/>
                <a:latin typeface="Poppins" panose="00000500000000000000" pitchFamily="2" charset="0"/>
                <a:cs typeface="Poppins" panose="00000500000000000000" pitchFamily="2" charset="0"/>
              </a:rPr>
              <a:t>​</a:t>
            </a:r>
            <a:endParaRPr lang="pt-BR" sz="2000" dirty="0">
              <a:solidFill>
                <a:schemeClr val="tx1"/>
              </a:solidFill>
              <a:latin typeface="Poppins" panose="00000500000000000000" pitchFamily="2" charset="0"/>
              <a:cs typeface="Poppins" panose="00000500000000000000" pitchFamily="2" charset="0"/>
            </a:endParaRPr>
          </a:p>
        </p:txBody>
      </p:sp>
      <p:sp>
        <p:nvSpPr>
          <p:cNvPr id="3" name="Retângulo: Cantos Arredondados 2">
            <a:extLst>
              <a:ext uri="{FF2B5EF4-FFF2-40B4-BE49-F238E27FC236}">
                <a16:creationId xmlns:a16="http://schemas.microsoft.com/office/drawing/2014/main" id="{B13CE214-3EDD-4933-6710-5FDB482C4B9B}"/>
              </a:ext>
            </a:extLst>
          </p:cNvPr>
          <p:cNvSpPr/>
          <p:nvPr/>
        </p:nvSpPr>
        <p:spPr>
          <a:xfrm>
            <a:off x="4229743" y="2822397"/>
            <a:ext cx="3206222" cy="567060"/>
          </a:xfrm>
          <a:prstGeom prst="roundRect">
            <a:avLst>
              <a:gd name="adj" fmla="val 9058"/>
            </a:avLst>
          </a:prstGeom>
          <a:solidFill>
            <a:schemeClr val="bg1"/>
          </a:solidFill>
          <a:ln>
            <a:solidFill>
              <a:srgbClr val="F7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0" i="0" u="none" strike="noStrike" dirty="0">
                <a:solidFill>
                  <a:srgbClr val="000000"/>
                </a:solidFill>
                <a:effectLst/>
                <a:latin typeface="Poppins" panose="00000500000000000000" pitchFamily="2" charset="0"/>
                <a:cs typeface="Poppins" panose="00000500000000000000" pitchFamily="2" charset="0"/>
              </a:rPr>
              <a:t>Terras</a:t>
            </a:r>
            <a:r>
              <a:rPr lang="pt-BR" sz="1400" b="0" i="0" u="none" strike="noStrike" dirty="0">
                <a:solidFill>
                  <a:srgbClr val="000000"/>
                </a:solidFill>
                <a:effectLst/>
                <a:latin typeface="Poppins" panose="00000500000000000000" pitchFamily="2" charset="0"/>
                <a:cs typeface="Poppins" panose="00000500000000000000" pitchFamily="2" charset="0"/>
              </a:rPr>
              <a:t> </a:t>
            </a:r>
            <a:r>
              <a:rPr lang="pt-BR" sz="2000" b="0" i="0" u="none" strike="noStrike" dirty="0">
                <a:solidFill>
                  <a:srgbClr val="000000"/>
                </a:solidFill>
                <a:effectLst/>
                <a:latin typeface="Poppins" panose="00000500000000000000" pitchFamily="2" charset="0"/>
                <a:cs typeface="Poppins" panose="00000500000000000000" pitchFamily="2" charset="0"/>
              </a:rPr>
              <a:t>indígenas</a:t>
            </a:r>
            <a:r>
              <a:rPr lang="pt-BR" sz="1400" b="0" i="0" dirty="0">
                <a:solidFill>
                  <a:srgbClr val="000000"/>
                </a:solidFill>
                <a:effectLst/>
                <a:latin typeface="Poppins" panose="00000500000000000000" pitchFamily="2" charset="0"/>
                <a:cs typeface="Poppins" panose="00000500000000000000" pitchFamily="2" charset="0"/>
              </a:rPr>
              <a:t>​</a:t>
            </a:r>
            <a:endParaRPr lang="pt-BR" sz="1400" dirty="0">
              <a:solidFill>
                <a:schemeClr val="tx1"/>
              </a:solidFill>
              <a:latin typeface="Poppins" panose="00000500000000000000" pitchFamily="2" charset="0"/>
              <a:cs typeface="Poppins" panose="00000500000000000000" pitchFamily="2" charset="0"/>
            </a:endParaRPr>
          </a:p>
        </p:txBody>
      </p:sp>
      <p:sp>
        <p:nvSpPr>
          <p:cNvPr id="5" name="Retângulo: Cantos Arredondados 4">
            <a:extLst>
              <a:ext uri="{FF2B5EF4-FFF2-40B4-BE49-F238E27FC236}">
                <a16:creationId xmlns:a16="http://schemas.microsoft.com/office/drawing/2014/main" id="{9C3F2EF8-3B5B-DABF-0395-0D3CF517045D}"/>
              </a:ext>
            </a:extLst>
          </p:cNvPr>
          <p:cNvSpPr/>
          <p:nvPr/>
        </p:nvSpPr>
        <p:spPr>
          <a:xfrm>
            <a:off x="8285643" y="2856468"/>
            <a:ext cx="3206222" cy="567060"/>
          </a:xfrm>
          <a:prstGeom prst="roundRect">
            <a:avLst>
              <a:gd name="adj" fmla="val 9058"/>
            </a:avLst>
          </a:prstGeom>
          <a:solidFill>
            <a:schemeClr val="bg1"/>
          </a:solidFill>
          <a:ln>
            <a:solidFill>
              <a:srgbClr val="F7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000000"/>
                </a:solidFill>
                <a:latin typeface="Poppins" panose="00000500000000000000" pitchFamily="2" charset="0"/>
                <a:cs typeface="Poppins" panose="00000500000000000000" pitchFamily="2" charset="0"/>
              </a:rPr>
              <a:t>Terrenos de marinha e acrescidos​</a:t>
            </a:r>
          </a:p>
        </p:txBody>
      </p:sp>
      <p:pic>
        <p:nvPicPr>
          <p:cNvPr id="1034" name="Picture 10" descr="Melhores praias do Brasil: 38 lugares incríveis para visitar em 2021">
            <a:extLst>
              <a:ext uri="{FF2B5EF4-FFF2-40B4-BE49-F238E27FC236}">
                <a16:creationId xmlns:a16="http://schemas.microsoft.com/office/drawing/2014/main" id="{C646C2E7-9ED9-B27B-C779-9DDDC115F05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37285"/>
          <a:stretch/>
        </p:blipFill>
        <p:spPr bwMode="auto">
          <a:xfrm>
            <a:off x="6889397" y="4959792"/>
            <a:ext cx="1600927"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nião lança programa para acabar com taxa de foro e laudêmio em imóveis na  costa brasileira - Castelar - Extra Online">
            <a:extLst>
              <a:ext uri="{FF2B5EF4-FFF2-40B4-BE49-F238E27FC236}">
                <a16:creationId xmlns:a16="http://schemas.microsoft.com/office/drawing/2014/main" id="{CFF939CD-1BDB-8EFB-556E-AC4233E2179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48793"/>
          <a:stretch/>
        </p:blipFill>
        <p:spPr bwMode="auto">
          <a:xfrm>
            <a:off x="8490324" y="4937922"/>
            <a:ext cx="1321806" cy="1933575"/>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Cantos Arredondados 12">
            <a:extLst>
              <a:ext uri="{FF2B5EF4-FFF2-40B4-BE49-F238E27FC236}">
                <a16:creationId xmlns:a16="http://schemas.microsoft.com/office/drawing/2014/main" id="{5306B608-EB9D-7E29-C3B7-CE61313D3F4C}"/>
              </a:ext>
            </a:extLst>
          </p:cNvPr>
          <p:cNvSpPr/>
          <p:nvPr/>
        </p:nvSpPr>
        <p:spPr>
          <a:xfrm>
            <a:off x="700133" y="563222"/>
            <a:ext cx="10791730" cy="2068293"/>
          </a:xfrm>
          <a:prstGeom prst="roundRect">
            <a:avLst>
              <a:gd name="adj" fmla="val 6141"/>
            </a:avLst>
          </a:prstGeom>
          <a:solidFill>
            <a:schemeClr val="bg1"/>
          </a:solidFill>
          <a:ln>
            <a:solidFill>
              <a:srgbClr val="173E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just">
              <a:lnSpc>
                <a:spcPct val="150000"/>
              </a:lnSpc>
            </a:pPr>
            <a:r>
              <a:rPr lang="pt-BR" dirty="0">
                <a:solidFill>
                  <a:schemeClr val="tx1"/>
                </a:solidFill>
                <a:latin typeface="Poppins"/>
                <a:cs typeface="Poppins"/>
              </a:rPr>
              <a:t>A </a:t>
            </a:r>
            <a:r>
              <a:rPr lang="pt-BR" b="1" dirty="0">
                <a:solidFill>
                  <a:schemeClr val="tx1"/>
                </a:solidFill>
                <a:latin typeface="Poppins"/>
                <a:cs typeface="Poppins"/>
              </a:rPr>
              <a:t>Secretaria do Patrimônio da União </a:t>
            </a:r>
            <a:r>
              <a:rPr lang="pt-BR" dirty="0">
                <a:solidFill>
                  <a:schemeClr val="tx1"/>
                </a:solidFill>
                <a:latin typeface="Poppins"/>
                <a:cs typeface="Poppins"/>
              </a:rPr>
              <a:t>é o órgão do Ministério da Gestão e da Inovação em Serviços Públicos responsável pela </a:t>
            </a:r>
            <a:r>
              <a:rPr lang="pt-BR" b="1" dirty="0">
                <a:solidFill>
                  <a:schemeClr val="tx1"/>
                </a:solidFill>
                <a:latin typeface="Poppins"/>
                <a:cs typeface="Poppins"/>
              </a:rPr>
              <a:t>gestão do patrimônio imobiliário da União</a:t>
            </a:r>
            <a:r>
              <a:rPr lang="pt-BR" dirty="0">
                <a:solidFill>
                  <a:schemeClr val="tx1"/>
                </a:solidFill>
                <a:latin typeface="Poppins"/>
                <a:cs typeface="Poppins"/>
              </a:rPr>
              <a:t>. Também promove a </a:t>
            </a:r>
            <a:r>
              <a:rPr lang="pt-BR" b="1" dirty="0">
                <a:solidFill>
                  <a:schemeClr val="tx1"/>
                </a:solidFill>
                <a:latin typeface="Poppins"/>
                <a:cs typeface="Poppins"/>
              </a:rPr>
              <a:t>gestão territorial diversificada e complexa</a:t>
            </a:r>
            <a:r>
              <a:rPr lang="pt-BR" dirty="0">
                <a:solidFill>
                  <a:schemeClr val="tx1"/>
                </a:solidFill>
                <a:latin typeface="Poppins"/>
                <a:cs typeface="Poppins"/>
              </a:rPr>
              <a:t>: dos terrenos de marinha, das praias marítimas e fluviais e o controle do uso dos bens de uso comum do povo, entre outras atribuições.</a:t>
            </a:r>
          </a:p>
        </p:txBody>
      </p:sp>
      <p:sp>
        <p:nvSpPr>
          <p:cNvPr id="12" name="Retângulo 11">
            <a:extLst>
              <a:ext uri="{FF2B5EF4-FFF2-40B4-BE49-F238E27FC236}">
                <a16:creationId xmlns:a16="http://schemas.microsoft.com/office/drawing/2014/main" id="{A6871C38-9EA5-90D0-CC27-6A9AF94E8A29}"/>
              </a:ext>
            </a:extLst>
          </p:cNvPr>
          <p:cNvSpPr/>
          <p:nvPr/>
        </p:nvSpPr>
        <p:spPr>
          <a:xfrm>
            <a:off x="-2" y="4966681"/>
            <a:ext cx="12192000" cy="1904816"/>
          </a:xfrm>
          <a:prstGeom prst="rect">
            <a:avLst/>
          </a:prstGeom>
          <a:solidFill>
            <a:srgbClr val="173EFF">
              <a:alpha val="1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9441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3FE60-3E42-79FC-3EF1-D43D23439AC9}"/>
            </a:ext>
          </a:extLst>
        </p:cNvPr>
        <p:cNvGrpSpPr/>
        <p:nvPr/>
      </p:nvGrpSpPr>
      <p:grpSpPr>
        <a:xfrm>
          <a:off x="0" y="0"/>
          <a:ext cx="0" cy="0"/>
          <a:chOff x="0" y="0"/>
          <a:chExt cx="0" cy="0"/>
        </a:xfrm>
      </p:grpSpPr>
      <p:pic>
        <p:nvPicPr>
          <p:cNvPr id="7" name="Imagem 6" descr="Uma imagem contendo lápis&#10;&#10;Descrição gerada automaticamente">
            <a:extLst>
              <a:ext uri="{FF2B5EF4-FFF2-40B4-BE49-F238E27FC236}">
                <a16:creationId xmlns:a16="http://schemas.microsoft.com/office/drawing/2014/main" id="{0463A5FA-B472-D20B-BB5F-443E0D3C2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Agrupar 2">
            <a:extLst>
              <a:ext uri="{FF2B5EF4-FFF2-40B4-BE49-F238E27FC236}">
                <a16:creationId xmlns:a16="http://schemas.microsoft.com/office/drawing/2014/main" id="{C2728808-75FD-6BD6-B17F-33F08DD4D589}"/>
              </a:ext>
            </a:extLst>
          </p:cNvPr>
          <p:cNvGrpSpPr/>
          <p:nvPr/>
        </p:nvGrpSpPr>
        <p:grpSpPr>
          <a:xfrm>
            <a:off x="777240" y="726439"/>
            <a:ext cx="10016713" cy="5827623"/>
            <a:chOff x="457199" y="876067"/>
            <a:chExt cx="9497506" cy="5998036"/>
          </a:xfrm>
        </p:grpSpPr>
        <p:pic>
          <p:nvPicPr>
            <p:cNvPr id="4" name="Imagem 3" descr="Mapa&#10;&#10;Descrição gerada automaticamente">
              <a:extLst>
                <a:ext uri="{FF2B5EF4-FFF2-40B4-BE49-F238E27FC236}">
                  <a16:creationId xmlns:a16="http://schemas.microsoft.com/office/drawing/2014/main" id="{54C56377-4892-270F-63C4-FC3024AAE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709" y="876067"/>
              <a:ext cx="6117996" cy="5998036"/>
            </a:xfrm>
            <a:prstGeom prst="rect">
              <a:avLst/>
            </a:prstGeom>
          </p:spPr>
        </p:pic>
        <p:sp>
          <p:nvSpPr>
            <p:cNvPr id="5" name="CaixaDeTexto 4">
              <a:extLst>
                <a:ext uri="{FF2B5EF4-FFF2-40B4-BE49-F238E27FC236}">
                  <a16:creationId xmlns:a16="http://schemas.microsoft.com/office/drawing/2014/main" id="{3C2CF261-32B1-AA71-C855-5EB2AAFB8E71}"/>
                </a:ext>
              </a:extLst>
            </p:cNvPr>
            <p:cNvSpPr txBox="1"/>
            <p:nvPr/>
          </p:nvSpPr>
          <p:spPr>
            <a:xfrm>
              <a:off x="457200" y="1329179"/>
              <a:ext cx="3162693" cy="1615560"/>
            </a:xfrm>
            <a:prstGeom prst="rect">
              <a:avLst/>
            </a:prstGeom>
            <a:noFill/>
          </p:spPr>
          <p:txBody>
            <a:bodyPr wrap="square" rtlCol="0">
              <a:spAutoFit/>
            </a:bodyPr>
            <a:lstStyle/>
            <a:p>
              <a:pPr algn="ctr"/>
              <a:r>
                <a:rPr lang="pt-BR" sz="2400" dirty="0">
                  <a:latin typeface="Helvetica" panose="020B0604020202020204" pitchFamily="34" charset="0"/>
                  <a:cs typeface="Helvetica" panose="020B0604020202020204" pitchFamily="34" charset="0"/>
                </a:rPr>
                <a:t>Colossal sistema de </a:t>
              </a:r>
              <a:r>
                <a:rPr lang="pt-BR" sz="2400" b="1" dirty="0">
                  <a:latin typeface="Helvetica" panose="020B0604020202020204" pitchFamily="34" charset="0"/>
                  <a:cs typeface="Helvetica" panose="020B0604020202020204" pitchFamily="34" charset="0"/>
                </a:rPr>
                <a:t>terras e águas públicas</a:t>
              </a:r>
              <a:r>
                <a:rPr lang="pt-BR" sz="2400" dirty="0">
                  <a:latin typeface="Helvetica" panose="020B0604020202020204" pitchFamily="34" charset="0"/>
                  <a:cs typeface="Helvetica" panose="020B0604020202020204" pitchFamily="34" charset="0"/>
                </a:rPr>
                <a:t> sob a gestão patrimonial da SPU</a:t>
              </a:r>
            </a:p>
          </p:txBody>
        </p:sp>
        <p:sp>
          <p:nvSpPr>
            <p:cNvPr id="6" name="CaixaDeTexto 5">
              <a:extLst>
                <a:ext uri="{FF2B5EF4-FFF2-40B4-BE49-F238E27FC236}">
                  <a16:creationId xmlns:a16="http://schemas.microsoft.com/office/drawing/2014/main" id="{F85A4779-7545-79A0-4418-991009E55BDC}"/>
                </a:ext>
              </a:extLst>
            </p:cNvPr>
            <p:cNvSpPr txBox="1"/>
            <p:nvPr/>
          </p:nvSpPr>
          <p:spPr>
            <a:xfrm>
              <a:off x="457199" y="3450273"/>
              <a:ext cx="3379509" cy="2597569"/>
            </a:xfrm>
            <a:prstGeom prst="rect">
              <a:avLst/>
            </a:prstGeom>
            <a:noFill/>
          </p:spPr>
          <p:txBody>
            <a:bodyPr wrap="square" rtlCol="0">
              <a:spAutoFit/>
            </a:bodyPr>
            <a:lstStyle/>
            <a:p>
              <a:r>
                <a:rPr lang="pt-BR" sz="2000" b="1" dirty="0"/>
                <a:t>Abrange</a:t>
              </a:r>
              <a:r>
                <a:rPr lang="pt-BR" sz="2000" dirty="0"/>
                <a:t>:</a:t>
              </a:r>
            </a:p>
            <a:p>
              <a:pPr marL="342900" indent="-342900">
                <a:buFont typeface="Arial" panose="020B0604020202020204" pitchFamily="34" charset="0"/>
                <a:buChar char="•"/>
              </a:pPr>
              <a:r>
                <a:rPr lang="pt-BR" sz="2000" dirty="0"/>
                <a:t>Imóveis públicos;</a:t>
              </a:r>
            </a:p>
            <a:p>
              <a:pPr marL="342900" indent="-342900">
                <a:buFont typeface="Arial" panose="020B0604020202020204" pitchFamily="34" charset="0"/>
                <a:buChar char="•"/>
              </a:pPr>
              <a:r>
                <a:rPr lang="pt-BR" sz="2000" dirty="0"/>
                <a:t>Terrenos e marinha; </a:t>
              </a:r>
            </a:p>
            <a:p>
              <a:pPr marL="342900" indent="-342900">
                <a:buFont typeface="Arial" panose="020B0604020202020204" pitchFamily="34" charset="0"/>
                <a:buChar char="•"/>
              </a:pPr>
              <a:r>
                <a:rPr lang="pt-BR" sz="2000" dirty="0"/>
                <a:t>Foz de rios, manguezais;</a:t>
              </a:r>
            </a:p>
            <a:p>
              <a:pPr marL="342900" indent="-342900">
                <a:buFont typeface="Arial" panose="020B0604020202020204" pitchFamily="34" charset="0"/>
                <a:buChar char="•"/>
              </a:pPr>
              <a:r>
                <a:rPr lang="pt-BR" sz="2000" dirty="0"/>
                <a:t>Praia</a:t>
              </a:r>
              <a:r>
                <a:rPr lang="pt-BR" sz="2000" kern="100" dirty="0">
                  <a:effectLst/>
                  <a:latin typeface="Segoe UI" panose="020B0502040204020203" pitchFamily="34" charset="0"/>
                  <a:ea typeface="Aptos" panose="020B0004020202020204" pitchFamily="34" charset="0"/>
                  <a:cs typeface="Times New Roman" panose="02020603050405020304" pitchFamily="18" charset="0"/>
                </a:rPr>
                <a:t>s marítimas e fluviais;</a:t>
              </a:r>
            </a:p>
            <a:p>
              <a:pPr marL="342900" indent="-342900">
                <a:buFont typeface="Arial" panose="020B0604020202020204" pitchFamily="34" charset="0"/>
                <a:buChar char="•"/>
              </a:pPr>
              <a:r>
                <a:rPr lang="pt-BR" sz="2000" kern="100" dirty="0">
                  <a:latin typeface="Segoe UI" panose="020B0502040204020203" pitchFamily="34" charset="0"/>
                  <a:cs typeface="Times New Roman" panose="02020603050405020304" pitchFamily="18" charset="0"/>
                </a:rPr>
                <a:t>Ilhas </a:t>
              </a:r>
              <a:r>
                <a:rPr lang="pt-BR" sz="2000" kern="100" dirty="0">
                  <a:effectLst/>
                  <a:latin typeface="Segoe UI" panose="020B0502040204020203" pitchFamily="34" charset="0"/>
                  <a:ea typeface="Aptos" panose="020B0004020202020204" pitchFamily="34" charset="0"/>
                  <a:cs typeface="Times New Roman" panose="02020603050405020304" pitchFamily="18" charset="0"/>
                </a:rPr>
                <a:t>oceânicas e costeiras;</a:t>
              </a:r>
            </a:p>
            <a:p>
              <a:pPr marL="342900" indent="-342900">
                <a:buFont typeface="Arial" panose="020B0604020202020204" pitchFamily="34" charset="0"/>
                <a:buChar char="•"/>
              </a:pPr>
              <a:r>
                <a:rPr lang="pt-BR" sz="2000" kern="100" dirty="0">
                  <a:latin typeface="Segoe UI" panose="020B0502040204020203" pitchFamily="34" charset="0"/>
                  <a:ea typeface="Aptos" panose="020B0004020202020204" pitchFamily="34" charset="0"/>
                  <a:cs typeface="Times New Roman" panose="02020603050405020304" pitchFamily="18" charset="0"/>
                </a:rPr>
                <a:t>M</a:t>
              </a:r>
              <a:r>
                <a:rPr lang="pt-BR" sz="2000" kern="100" dirty="0">
                  <a:effectLst/>
                  <a:latin typeface="Segoe UI" panose="020B0502040204020203" pitchFamily="34" charset="0"/>
                  <a:ea typeface="Aptos" panose="020B0004020202020204" pitchFamily="34" charset="0"/>
                  <a:cs typeface="Times New Roman" panose="02020603050405020304" pitchFamily="18" charset="0"/>
                </a:rPr>
                <a:t>ar territorial </a:t>
              </a:r>
            </a:p>
            <a:p>
              <a:endParaRPr lang="pt-BR" dirty="0"/>
            </a:p>
          </p:txBody>
        </p:sp>
      </p:grpSp>
    </p:spTree>
    <p:extLst>
      <p:ext uri="{BB962C8B-B14F-4D97-AF65-F5344CB8AC3E}">
        <p14:creationId xmlns:p14="http://schemas.microsoft.com/office/powerpoint/2010/main" val="395180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C647A-4790-B85B-C333-D22F2D9F926C}"/>
            </a:ext>
          </a:extLst>
        </p:cNvPr>
        <p:cNvGrpSpPr/>
        <p:nvPr/>
      </p:nvGrpSpPr>
      <p:grpSpPr>
        <a:xfrm>
          <a:off x="0" y="0"/>
          <a:ext cx="0" cy="0"/>
          <a:chOff x="0" y="0"/>
          <a:chExt cx="0" cy="0"/>
        </a:xfrm>
      </p:grpSpPr>
      <p:pic>
        <p:nvPicPr>
          <p:cNvPr id="7" name="Imagem 6" descr="Uma imagem contendo lápis&#10;&#10;Descrição gerada automaticamente">
            <a:extLst>
              <a:ext uri="{FF2B5EF4-FFF2-40B4-BE49-F238E27FC236}">
                <a16:creationId xmlns:a16="http://schemas.microsoft.com/office/drawing/2014/main" id="{630EAE96-88F0-F327-3EBA-3B55D36BA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80"/>
            <a:ext cx="12192000" cy="6858000"/>
          </a:xfrm>
          <a:prstGeom prst="rect">
            <a:avLst/>
          </a:prstGeom>
        </p:spPr>
      </p:pic>
      <p:sp>
        <p:nvSpPr>
          <p:cNvPr id="2" name="TextBox 8">
            <a:extLst>
              <a:ext uri="{FF2B5EF4-FFF2-40B4-BE49-F238E27FC236}">
                <a16:creationId xmlns:a16="http://schemas.microsoft.com/office/drawing/2014/main" id="{58555B21-4D5F-4D6B-D1D9-BF41AA448944}"/>
              </a:ext>
            </a:extLst>
          </p:cNvPr>
          <p:cNvSpPr txBox="1"/>
          <p:nvPr/>
        </p:nvSpPr>
        <p:spPr>
          <a:xfrm>
            <a:off x="411227" y="452178"/>
            <a:ext cx="8854159" cy="928459"/>
          </a:xfrm>
          <a:prstGeom prst="rect">
            <a:avLst/>
          </a:prstGeom>
          <a:noFill/>
        </p:spPr>
        <p:txBody>
          <a:bodyPr wrap="square" lIns="91440" tIns="45720" rIns="91440" bIns="45720" rtlCol="0" anchor="t">
            <a:spAutoFit/>
          </a:bodyPr>
          <a:lstStyle/>
          <a:p>
            <a:pPr>
              <a:lnSpc>
                <a:spcPct val="150000"/>
              </a:lnSpc>
              <a:spcAft>
                <a:spcPts val="600"/>
              </a:spcAft>
            </a:pPr>
            <a:r>
              <a:rPr lang="en-US" sz="4000" b="1" dirty="0">
                <a:solidFill>
                  <a:srgbClr val="1C3EFE"/>
                </a:solidFill>
                <a:latin typeface="Poppins Black"/>
                <a:cs typeface="Poppins Black"/>
              </a:rPr>
              <a:t>PATRIMÔNIO EM NÚMEROS</a:t>
            </a:r>
          </a:p>
        </p:txBody>
      </p:sp>
      <p:sp>
        <p:nvSpPr>
          <p:cNvPr id="4" name="Retângulo 3">
            <a:extLst>
              <a:ext uri="{FF2B5EF4-FFF2-40B4-BE49-F238E27FC236}">
                <a16:creationId xmlns:a16="http://schemas.microsoft.com/office/drawing/2014/main" id="{335C5AAB-D71D-25A5-D949-A56E748CEE31}"/>
              </a:ext>
            </a:extLst>
          </p:cNvPr>
          <p:cNvSpPr/>
          <p:nvPr/>
        </p:nvSpPr>
        <p:spPr>
          <a:xfrm>
            <a:off x="796077" y="1746816"/>
            <a:ext cx="5157457" cy="1656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b="0" i="0" u="none" strike="noStrike" dirty="0">
                <a:solidFill>
                  <a:srgbClr val="000000"/>
                </a:solidFill>
                <a:effectLst/>
                <a:latin typeface="Poppins"/>
                <a:cs typeface="Poppins"/>
              </a:rPr>
              <a:t>Atualmente, existem cerca de</a:t>
            </a:r>
            <a:r>
              <a:rPr lang="pt-BR" b="1" i="0" u="none" strike="noStrike" dirty="0">
                <a:solidFill>
                  <a:srgbClr val="000000"/>
                </a:solidFill>
                <a:effectLst/>
                <a:latin typeface="Poppins"/>
                <a:cs typeface="Poppins"/>
              </a:rPr>
              <a:t> </a:t>
            </a:r>
            <a:r>
              <a:rPr lang="pt-BR" b="1" dirty="0">
                <a:solidFill>
                  <a:srgbClr val="000000"/>
                </a:solidFill>
                <a:latin typeface="Poppins"/>
                <a:cs typeface="Poppins"/>
              </a:rPr>
              <a:t>770.335</a:t>
            </a:r>
            <a:r>
              <a:rPr lang="pt-BR" b="1" i="0" u="none" strike="noStrike" dirty="0">
                <a:solidFill>
                  <a:srgbClr val="000000"/>
                </a:solidFill>
                <a:effectLst/>
                <a:latin typeface="Poppins"/>
                <a:cs typeface="Poppins"/>
              </a:rPr>
              <a:t> registros de imóveis da União</a:t>
            </a:r>
            <a:r>
              <a:rPr lang="pt-BR" b="0" i="0" u="none" strike="noStrike" dirty="0">
                <a:solidFill>
                  <a:srgbClr val="000000"/>
                </a:solidFill>
                <a:effectLst/>
                <a:latin typeface="Poppins"/>
                <a:cs typeface="Poppins"/>
              </a:rPr>
              <a:t>. </a:t>
            </a:r>
            <a:r>
              <a:rPr lang="pt-BR" b="0" i="0" dirty="0">
                <a:solidFill>
                  <a:srgbClr val="000000"/>
                </a:solidFill>
                <a:effectLst/>
                <a:latin typeface="Poppins"/>
                <a:cs typeface="Poppins"/>
              </a:rPr>
              <a:t>​</a:t>
            </a:r>
            <a:endParaRPr lang="pt-BR" dirty="0">
              <a:latin typeface="Poppins"/>
              <a:cs typeface="Poppins"/>
            </a:endParaRPr>
          </a:p>
        </p:txBody>
      </p:sp>
      <p:sp>
        <p:nvSpPr>
          <p:cNvPr id="5" name="Retângulo 4">
            <a:extLst>
              <a:ext uri="{FF2B5EF4-FFF2-40B4-BE49-F238E27FC236}">
                <a16:creationId xmlns:a16="http://schemas.microsoft.com/office/drawing/2014/main" id="{F242AE27-8238-F0F7-BCD3-6EA6DF08763D}"/>
              </a:ext>
            </a:extLst>
          </p:cNvPr>
          <p:cNvSpPr/>
          <p:nvPr/>
        </p:nvSpPr>
        <p:spPr>
          <a:xfrm>
            <a:off x="796077" y="3648165"/>
            <a:ext cx="5157457" cy="1656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b="0" i="0" u="none" strike="noStrike" dirty="0">
                <a:solidFill>
                  <a:srgbClr val="000000"/>
                </a:solidFill>
                <a:effectLst/>
                <a:latin typeface="Poppins"/>
                <a:cs typeface="Poppins"/>
              </a:rPr>
              <a:t>Os imóveis são estimados em </a:t>
            </a:r>
            <a:r>
              <a:rPr lang="pt-BR" b="1" i="0" u="none" strike="noStrike" dirty="0">
                <a:solidFill>
                  <a:srgbClr val="000000"/>
                </a:solidFill>
                <a:effectLst/>
                <a:latin typeface="Poppins"/>
                <a:cs typeface="Poppins"/>
              </a:rPr>
              <a:t>R$ </a:t>
            </a:r>
            <a:r>
              <a:rPr lang="pt-BR" b="1" dirty="0">
                <a:solidFill>
                  <a:srgbClr val="000000"/>
                </a:solidFill>
                <a:latin typeface="Poppins"/>
                <a:cs typeface="Poppins"/>
              </a:rPr>
              <a:t>2,2</a:t>
            </a:r>
            <a:r>
              <a:rPr lang="pt-BR" b="1" i="0" u="none" strike="noStrike" dirty="0">
                <a:solidFill>
                  <a:srgbClr val="000000"/>
                </a:solidFill>
                <a:effectLst/>
                <a:latin typeface="Poppins"/>
                <a:cs typeface="Poppins"/>
              </a:rPr>
              <a:t> trilhão </a:t>
            </a:r>
            <a:r>
              <a:rPr lang="pt-BR" b="0" i="0" u="none" strike="noStrike" dirty="0">
                <a:solidFill>
                  <a:srgbClr val="000000"/>
                </a:solidFill>
                <a:effectLst/>
                <a:latin typeface="Poppins"/>
                <a:cs typeface="Poppins"/>
              </a:rPr>
              <a:t>no Balanço Geral da União.</a:t>
            </a:r>
            <a:r>
              <a:rPr lang="pt-BR" b="0" i="0" dirty="0">
                <a:solidFill>
                  <a:srgbClr val="000000"/>
                </a:solidFill>
                <a:effectLst/>
                <a:latin typeface="Poppins"/>
                <a:cs typeface="Poppins"/>
              </a:rPr>
              <a:t>​</a:t>
            </a:r>
            <a:endParaRPr lang="pt-BR" dirty="0">
              <a:latin typeface="Poppins"/>
              <a:cs typeface="Poppins"/>
            </a:endParaRPr>
          </a:p>
        </p:txBody>
      </p:sp>
      <p:sp>
        <p:nvSpPr>
          <p:cNvPr id="6" name="Retângulo 5">
            <a:extLst>
              <a:ext uri="{FF2B5EF4-FFF2-40B4-BE49-F238E27FC236}">
                <a16:creationId xmlns:a16="http://schemas.microsoft.com/office/drawing/2014/main" id="{9BFC2CDC-FD4C-5440-024F-F4E9AA41EA24}"/>
              </a:ext>
            </a:extLst>
          </p:cNvPr>
          <p:cNvSpPr/>
          <p:nvPr/>
        </p:nvSpPr>
        <p:spPr>
          <a:xfrm>
            <a:off x="6096000" y="1746816"/>
            <a:ext cx="5157457" cy="1656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b="0" i="0" u="none" strike="noStrike" dirty="0">
                <a:solidFill>
                  <a:srgbClr val="000000"/>
                </a:solidFill>
                <a:effectLst/>
                <a:latin typeface="Poppins"/>
                <a:cs typeface="Poppins"/>
              </a:rPr>
              <a:t>Geram anualmente cerca de </a:t>
            </a:r>
            <a:r>
              <a:rPr lang="pt-BR" b="1" i="0" u="none" strike="noStrike" dirty="0">
                <a:solidFill>
                  <a:srgbClr val="000000"/>
                </a:solidFill>
                <a:effectLst/>
                <a:latin typeface="Poppins"/>
                <a:cs typeface="Poppins"/>
              </a:rPr>
              <a:t>R$ </a:t>
            </a:r>
            <a:r>
              <a:rPr lang="pt-BR" b="1" dirty="0">
                <a:solidFill>
                  <a:srgbClr val="000000"/>
                </a:solidFill>
                <a:latin typeface="Poppins"/>
                <a:cs typeface="Poppins"/>
              </a:rPr>
              <a:t>1 bilhão em</a:t>
            </a:r>
            <a:r>
              <a:rPr lang="pt-BR" b="1" i="0" u="none" strike="noStrike" dirty="0">
                <a:solidFill>
                  <a:srgbClr val="000000"/>
                </a:solidFill>
                <a:effectLst/>
                <a:latin typeface="Poppins"/>
                <a:cs typeface="Poppins"/>
              </a:rPr>
              <a:t> receitas anuais </a:t>
            </a:r>
            <a:r>
              <a:rPr lang="pt-BR" b="0" i="0" u="none" strike="noStrike" dirty="0">
                <a:solidFill>
                  <a:srgbClr val="000000"/>
                </a:solidFill>
                <a:effectLst/>
                <a:latin typeface="Poppins"/>
                <a:cs typeface="Poppins"/>
              </a:rPr>
              <a:t>por meio de taxas, vendas e outras fontes relacionadas ao uso e </a:t>
            </a:r>
            <a:r>
              <a:rPr lang="pt-BR" dirty="0">
                <a:solidFill>
                  <a:srgbClr val="000000"/>
                </a:solidFill>
                <a:latin typeface="Poppins"/>
                <a:cs typeface="Poppins"/>
              </a:rPr>
              <a:t>à ocupação</a:t>
            </a:r>
            <a:r>
              <a:rPr lang="pt-BR" b="0" i="0" u="none" strike="noStrike" dirty="0">
                <a:solidFill>
                  <a:srgbClr val="000000"/>
                </a:solidFill>
                <a:effectLst/>
                <a:latin typeface="Poppins"/>
                <a:cs typeface="Poppins"/>
              </a:rPr>
              <a:t> dos bens da União.</a:t>
            </a:r>
            <a:r>
              <a:rPr lang="pt-BR" b="0" i="0" dirty="0">
                <a:solidFill>
                  <a:srgbClr val="000000"/>
                </a:solidFill>
                <a:effectLst/>
                <a:latin typeface="Poppins"/>
                <a:cs typeface="Poppins"/>
              </a:rPr>
              <a:t>​ </a:t>
            </a:r>
            <a:r>
              <a:rPr lang="pt-BR" b="1" i="0" dirty="0">
                <a:solidFill>
                  <a:srgbClr val="000000"/>
                </a:solidFill>
                <a:effectLst/>
                <a:latin typeface="Poppins"/>
                <a:cs typeface="Poppins"/>
              </a:rPr>
              <a:t>20% </a:t>
            </a:r>
            <a:r>
              <a:rPr lang="pt-BR" b="0" i="0" dirty="0">
                <a:solidFill>
                  <a:srgbClr val="000000"/>
                </a:solidFill>
                <a:effectLst/>
                <a:latin typeface="Poppins"/>
                <a:cs typeface="Poppins"/>
              </a:rPr>
              <a:t>desses valores são </a:t>
            </a:r>
            <a:r>
              <a:rPr lang="pt-BR" b="1" i="0" dirty="0">
                <a:solidFill>
                  <a:srgbClr val="000000"/>
                </a:solidFill>
                <a:effectLst/>
                <a:latin typeface="Poppins"/>
                <a:cs typeface="Poppins"/>
              </a:rPr>
              <a:t>destinados aos Municípios</a:t>
            </a:r>
            <a:r>
              <a:rPr lang="pt-BR" b="0" i="0" dirty="0">
                <a:solidFill>
                  <a:srgbClr val="000000"/>
                </a:solidFill>
                <a:effectLst/>
                <a:latin typeface="Poppins"/>
                <a:cs typeface="Poppins"/>
              </a:rPr>
              <a:t> com imóveis da União. </a:t>
            </a:r>
            <a:endParaRPr lang="pt-BR" dirty="0">
              <a:latin typeface="Poppins"/>
              <a:cs typeface="Poppins"/>
            </a:endParaRPr>
          </a:p>
        </p:txBody>
      </p:sp>
      <p:sp>
        <p:nvSpPr>
          <p:cNvPr id="8" name="Retângulo 7">
            <a:extLst>
              <a:ext uri="{FF2B5EF4-FFF2-40B4-BE49-F238E27FC236}">
                <a16:creationId xmlns:a16="http://schemas.microsoft.com/office/drawing/2014/main" id="{2B296A7B-3F82-12F6-876B-2FA1323F5B43}"/>
              </a:ext>
            </a:extLst>
          </p:cNvPr>
          <p:cNvSpPr/>
          <p:nvPr/>
        </p:nvSpPr>
        <p:spPr>
          <a:xfrm>
            <a:off x="6119515" y="3648165"/>
            <a:ext cx="5157457" cy="1656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i="0" u="none" strike="noStrike" dirty="0">
                <a:solidFill>
                  <a:srgbClr val="000000"/>
                </a:solidFill>
                <a:effectLst/>
                <a:latin typeface="Poppins"/>
                <a:cs typeface="Poppins"/>
              </a:rPr>
              <a:t>O descompasso entre número de imóveis e valor dos bens reforça </a:t>
            </a:r>
            <a:r>
              <a:rPr lang="pt-BR" b="1" i="0" u="none" strike="noStrike" dirty="0">
                <a:solidFill>
                  <a:srgbClr val="000000"/>
                </a:solidFill>
                <a:effectLst/>
                <a:latin typeface="Poppins"/>
                <a:cs typeface="Poppins"/>
              </a:rPr>
              <a:t>a importância da demarcação e da avaliação dos imóveis para a definição de seus usos.</a:t>
            </a:r>
            <a:r>
              <a:rPr lang="pt-BR" b="1" i="0" dirty="0">
                <a:solidFill>
                  <a:srgbClr val="000000"/>
                </a:solidFill>
                <a:effectLst/>
                <a:latin typeface="Poppins"/>
                <a:cs typeface="Poppins"/>
              </a:rPr>
              <a:t>​</a:t>
            </a:r>
            <a:endParaRPr lang="pt-BR" b="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16811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1BA87-E9F9-DAFC-0B03-69B07D4866D8}"/>
            </a:ext>
          </a:extLst>
        </p:cNvPr>
        <p:cNvGrpSpPr/>
        <p:nvPr/>
      </p:nvGrpSpPr>
      <p:grpSpPr>
        <a:xfrm>
          <a:off x="0" y="0"/>
          <a:ext cx="0" cy="0"/>
          <a:chOff x="0" y="0"/>
          <a:chExt cx="0" cy="0"/>
        </a:xfrm>
      </p:grpSpPr>
      <p:pic>
        <p:nvPicPr>
          <p:cNvPr id="4" name="Imagem 3" descr="Uma imagem contendo lápis&#10;&#10;Descrição gerada automaticamente">
            <a:extLst>
              <a:ext uri="{FF2B5EF4-FFF2-40B4-BE49-F238E27FC236}">
                <a16:creationId xmlns:a16="http://schemas.microsoft.com/office/drawing/2014/main" id="{BEF36344-0BC1-9A22-3912-D4850652E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m 1" descr="Interface gráfica do usuário&#10;&#10;Descrição gerada automaticamente com confiança baixa">
            <a:extLst>
              <a:ext uri="{FF2B5EF4-FFF2-40B4-BE49-F238E27FC236}">
                <a16:creationId xmlns:a16="http://schemas.microsoft.com/office/drawing/2014/main" id="{736F8FAE-0FAC-A3C5-B098-F8F29676667A}"/>
              </a:ext>
            </a:extLst>
          </p:cNvPr>
          <p:cNvPicPr>
            <a:picLocks noChangeAspect="1"/>
          </p:cNvPicPr>
          <p:nvPr/>
        </p:nvPicPr>
        <p:blipFill>
          <a:blip r:embed="rId4"/>
          <a:stretch>
            <a:fillRect/>
          </a:stretch>
        </p:blipFill>
        <p:spPr>
          <a:xfrm>
            <a:off x="10424863" y="6556538"/>
            <a:ext cx="1412121" cy="319463"/>
          </a:xfrm>
          <a:prstGeom prst="rect">
            <a:avLst/>
          </a:prstGeom>
        </p:spPr>
      </p:pic>
      <p:pic>
        <p:nvPicPr>
          <p:cNvPr id="11" name="Imagem 10">
            <a:extLst>
              <a:ext uri="{FF2B5EF4-FFF2-40B4-BE49-F238E27FC236}">
                <a16:creationId xmlns:a16="http://schemas.microsoft.com/office/drawing/2014/main" id="{F19338C6-43A9-45D6-9903-B350DE8AE005}"/>
              </a:ext>
            </a:extLst>
          </p:cNvPr>
          <p:cNvPicPr>
            <a:picLocks noChangeAspect="1"/>
          </p:cNvPicPr>
          <p:nvPr/>
        </p:nvPicPr>
        <p:blipFill>
          <a:blip r:embed="rId5"/>
          <a:stretch>
            <a:fillRect/>
          </a:stretch>
        </p:blipFill>
        <p:spPr>
          <a:xfrm>
            <a:off x="10465384" y="5918363"/>
            <a:ext cx="1371600" cy="638175"/>
          </a:xfrm>
          <a:prstGeom prst="rect">
            <a:avLst/>
          </a:prstGeom>
        </p:spPr>
      </p:pic>
      <p:grpSp>
        <p:nvGrpSpPr>
          <p:cNvPr id="10" name="Grupo 1">
            <a:extLst>
              <a:ext uri="{FF2B5EF4-FFF2-40B4-BE49-F238E27FC236}">
                <a16:creationId xmlns:a16="http://schemas.microsoft.com/office/drawing/2014/main" id="{73B2DD52-DE86-A1BB-2C9A-3269F5D04E21}"/>
              </a:ext>
            </a:extLst>
          </p:cNvPr>
          <p:cNvGrpSpPr/>
          <p:nvPr/>
        </p:nvGrpSpPr>
        <p:grpSpPr>
          <a:xfrm>
            <a:off x="618149" y="391014"/>
            <a:ext cx="4866030" cy="4100109"/>
            <a:chOff x="671124" y="1063140"/>
            <a:chExt cx="3073773" cy="2950350"/>
          </a:xfrm>
        </p:grpSpPr>
        <p:pic>
          <p:nvPicPr>
            <p:cNvPr id="12" name="Picture 2" descr="Captura de Tela 2015-06-21 às 23.52.55.png">
              <a:extLst>
                <a:ext uri="{FF2B5EF4-FFF2-40B4-BE49-F238E27FC236}">
                  <a16:creationId xmlns:a16="http://schemas.microsoft.com/office/drawing/2014/main" id="{6D668CB2-161B-32B6-3BBC-EEA90E51C1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124" y="1063140"/>
              <a:ext cx="2638927" cy="2653454"/>
            </a:xfrm>
            <a:prstGeom prst="rect">
              <a:avLst/>
            </a:prstGeom>
          </p:spPr>
        </p:pic>
        <p:sp>
          <p:nvSpPr>
            <p:cNvPr id="13" name="Título 1">
              <a:extLst>
                <a:ext uri="{FF2B5EF4-FFF2-40B4-BE49-F238E27FC236}">
                  <a16:creationId xmlns:a16="http://schemas.microsoft.com/office/drawing/2014/main" id="{394D94E9-227C-602E-2BFB-4DE55E057187}"/>
                </a:ext>
              </a:extLst>
            </p:cNvPr>
            <p:cNvSpPr txBox="1">
              <a:spLocks/>
            </p:cNvSpPr>
            <p:nvPr/>
          </p:nvSpPr>
          <p:spPr>
            <a:xfrm>
              <a:off x="671124" y="3716594"/>
              <a:ext cx="3073773" cy="296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000" b="1" dirty="0">
                  <a:solidFill>
                    <a:srgbClr val="FF0000"/>
                  </a:solidFill>
                  <a:latin typeface="Segoe Print" panose="02000600000000000000" pitchFamily="2" charset="0"/>
                  <a:ea typeface="Lucida Sans Unicode" panose="020B0602030504020204" pitchFamily="34" charset="0"/>
                  <a:cs typeface="Lucida Sans Unicode" panose="020B0602030504020204" pitchFamily="34" charset="0"/>
                </a:rPr>
                <a:t>Ed. Palácio de </a:t>
              </a:r>
              <a:r>
                <a:rPr lang="pt-BR" sz="1000" b="1" dirty="0" err="1">
                  <a:solidFill>
                    <a:srgbClr val="FF0000"/>
                  </a:solidFill>
                  <a:latin typeface="Segoe Print" panose="02000600000000000000" pitchFamily="2" charset="0"/>
                  <a:ea typeface="Lucida Sans Unicode" panose="020B0602030504020204" pitchFamily="34" charset="0"/>
                  <a:cs typeface="Lucida Sans Unicode" panose="020B0602030504020204" pitchFamily="34" charset="0"/>
                </a:rPr>
                <a:t>Versalles</a:t>
              </a:r>
              <a:r>
                <a:rPr lang="pt-BR" sz="1000" b="1" dirty="0">
                  <a:solidFill>
                    <a:srgbClr val="FF0000"/>
                  </a:solidFill>
                  <a:latin typeface="Segoe Print" panose="02000600000000000000" pitchFamily="2" charset="0"/>
                  <a:ea typeface="Lucida Sans Unicode" panose="020B0602030504020204" pitchFamily="34" charset="0"/>
                  <a:cs typeface="Lucida Sans Unicode" panose="020B0602030504020204" pitchFamily="34" charset="0"/>
                </a:rPr>
                <a:t>/RS</a:t>
              </a:r>
              <a:endParaRPr lang="pt-BR" sz="1000" b="1" dirty="0">
                <a:latin typeface="Segoe Print" panose="02000600000000000000" pitchFamily="2" charset="0"/>
                <a:ea typeface="Lucida Sans Unicode" panose="020B0602030504020204" pitchFamily="34" charset="0"/>
                <a:cs typeface="Lucida Sans Unicode" panose="020B0602030504020204" pitchFamily="34" charset="0"/>
              </a:endParaRPr>
            </a:p>
          </p:txBody>
        </p:sp>
      </p:grpSp>
      <p:grpSp>
        <p:nvGrpSpPr>
          <p:cNvPr id="14" name="Agrupar 13">
            <a:extLst>
              <a:ext uri="{FF2B5EF4-FFF2-40B4-BE49-F238E27FC236}">
                <a16:creationId xmlns:a16="http://schemas.microsoft.com/office/drawing/2014/main" id="{846118A3-221B-EDE6-561B-D457C137FC1C}"/>
              </a:ext>
            </a:extLst>
          </p:cNvPr>
          <p:cNvGrpSpPr/>
          <p:nvPr/>
        </p:nvGrpSpPr>
        <p:grpSpPr>
          <a:xfrm>
            <a:off x="6014258" y="1088773"/>
            <a:ext cx="4287748" cy="3858243"/>
            <a:chOff x="6068617" y="1239783"/>
            <a:chExt cx="4287748" cy="3858243"/>
          </a:xfrm>
        </p:grpSpPr>
        <p:pic>
          <p:nvPicPr>
            <p:cNvPr id="15" name="Picture 8" descr="SDC10465">
              <a:extLst>
                <a:ext uri="{FF2B5EF4-FFF2-40B4-BE49-F238E27FC236}">
                  <a16:creationId xmlns:a16="http://schemas.microsoft.com/office/drawing/2014/main" id="{9EA1937D-5A9B-DDAE-9CDA-F0B4C3275576}"/>
                </a:ext>
              </a:extLst>
            </p:cNvPr>
            <p:cNvPicPr>
              <a:picLocks noChangeAspect="1" noChangeArrowheads="1"/>
            </p:cNvPicPr>
            <p:nvPr/>
          </p:nvPicPr>
          <p:blipFill>
            <a:blip r:embed="rId7">
              <a:lum contrast="40000"/>
              <a:extLst>
                <a:ext uri="{28A0092B-C50C-407E-A947-70E740481C1C}">
                  <a14:useLocalDpi xmlns:a14="http://schemas.microsoft.com/office/drawing/2010/main" val="0"/>
                </a:ext>
              </a:extLst>
            </a:blip>
            <a:srcRect/>
            <a:stretch>
              <a:fillRect/>
            </a:stretch>
          </p:blipFill>
          <p:spPr bwMode="auto">
            <a:xfrm>
              <a:off x="6247292" y="1239783"/>
              <a:ext cx="4109073" cy="351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ítulo 1">
              <a:extLst>
                <a:ext uri="{FF2B5EF4-FFF2-40B4-BE49-F238E27FC236}">
                  <a16:creationId xmlns:a16="http://schemas.microsoft.com/office/drawing/2014/main" id="{1DE3CE0E-CA27-B362-F3ED-7BD282CDFFC2}"/>
                </a:ext>
              </a:extLst>
            </p:cNvPr>
            <p:cNvSpPr txBox="1">
              <a:spLocks/>
            </p:cNvSpPr>
            <p:nvPr/>
          </p:nvSpPr>
          <p:spPr>
            <a:xfrm>
              <a:off x="6068617" y="4801130"/>
              <a:ext cx="3073773" cy="296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000" b="1" dirty="0">
                  <a:solidFill>
                    <a:srgbClr val="FF0000"/>
                  </a:solidFill>
                  <a:latin typeface="Segoe Print" panose="02000600000000000000" pitchFamily="2" charset="0"/>
                  <a:ea typeface="Lucida Sans Unicode" panose="020B0602030504020204" pitchFamily="34" charset="0"/>
                  <a:cs typeface="Lucida Sans Unicode" panose="020B0602030504020204" pitchFamily="34" charset="0"/>
                </a:rPr>
                <a:t>Comunidade tradicional/PE</a:t>
              </a:r>
              <a:endParaRPr lang="pt-BR" sz="1000" b="1" dirty="0">
                <a:latin typeface="Segoe Print" panose="02000600000000000000" pitchFamily="2" charset="0"/>
                <a:ea typeface="Lucida Sans Unicode" panose="020B0602030504020204" pitchFamily="34" charset="0"/>
                <a:cs typeface="Lucida Sans Unicode" panose="020B0602030504020204" pitchFamily="34" charset="0"/>
              </a:endParaRPr>
            </a:p>
          </p:txBody>
        </p:sp>
      </p:grpSp>
      <p:grpSp>
        <p:nvGrpSpPr>
          <p:cNvPr id="17" name="Grupo 1">
            <a:extLst>
              <a:ext uri="{FF2B5EF4-FFF2-40B4-BE49-F238E27FC236}">
                <a16:creationId xmlns:a16="http://schemas.microsoft.com/office/drawing/2014/main" id="{82367E75-B1EC-D52E-EEDE-8EEB597FD247}"/>
              </a:ext>
            </a:extLst>
          </p:cNvPr>
          <p:cNvGrpSpPr/>
          <p:nvPr/>
        </p:nvGrpSpPr>
        <p:grpSpPr>
          <a:xfrm>
            <a:off x="392707" y="2968414"/>
            <a:ext cx="5475630" cy="3045419"/>
            <a:chOff x="517285" y="2907376"/>
            <a:chExt cx="4494661" cy="2232248"/>
          </a:xfrm>
        </p:grpSpPr>
        <p:sp>
          <p:nvSpPr>
            <p:cNvPr id="18" name="Título 1">
              <a:extLst>
                <a:ext uri="{FF2B5EF4-FFF2-40B4-BE49-F238E27FC236}">
                  <a16:creationId xmlns:a16="http://schemas.microsoft.com/office/drawing/2014/main" id="{DBBAB78D-C459-6A5B-6C02-513DAB256C29}"/>
                </a:ext>
              </a:extLst>
            </p:cNvPr>
            <p:cNvSpPr txBox="1">
              <a:spLocks/>
            </p:cNvSpPr>
            <p:nvPr/>
          </p:nvSpPr>
          <p:spPr>
            <a:xfrm>
              <a:off x="588839" y="3468860"/>
              <a:ext cx="3073773" cy="296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000" b="1" dirty="0">
                  <a:solidFill>
                    <a:srgbClr val="FF0000"/>
                  </a:solidFill>
                  <a:latin typeface="Segoe Print" panose="02000600000000000000" pitchFamily="2" charset="0"/>
                  <a:ea typeface="Lucida Sans Unicode" panose="020B0602030504020204" pitchFamily="34" charset="0"/>
                  <a:cs typeface="Lucida Sans Unicode" panose="020B0602030504020204" pitchFamily="34" charset="0"/>
                </a:rPr>
                <a:t>Comunidade Tradicional/PA</a:t>
              </a:r>
              <a:endParaRPr lang="pt-BR" sz="1000" b="1" dirty="0">
                <a:latin typeface="Segoe Print" panose="02000600000000000000" pitchFamily="2" charset="0"/>
                <a:ea typeface="Lucida Sans Unicode" panose="020B0602030504020204" pitchFamily="34" charset="0"/>
                <a:cs typeface="Lucida Sans Unicode" panose="020B0602030504020204" pitchFamily="34" charset="0"/>
              </a:endParaRPr>
            </a:p>
          </p:txBody>
        </p:sp>
        <p:pic>
          <p:nvPicPr>
            <p:cNvPr id="19" name="Imagem 18">
              <a:extLst>
                <a:ext uri="{FF2B5EF4-FFF2-40B4-BE49-F238E27FC236}">
                  <a16:creationId xmlns:a16="http://schemas.microsoft.com/office/drawing/2014/main" id="{41464F49-B3A1-07AE-2595-3BE0451A17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285" y="2907376"/>
              <a:ext cx="4494661" cy="2232248"/>
            </a:xfrm>
            <a:prstGeom prst="rect">
              <a:avLst/>
            </a:prstGeom>
          </p:spPr>
        </p:pic>
      </p:grpSp>
      <p:grpSp>
        <p:nvGrpSpPr>
          <p:cNvPr id="20" name="Agrupar 19">
            <a:extLst>
              <a:ext uri="{FF2B5EF4-FFF2-40B4-BE49-F238E27FC236}">
                <a16:creationId xmlns:a16="http://schemas.microsoft.com/office/drawing/2014/main" id="{89723C8C-D873-06B8-80D4-46C3CCD74B58}"/>
              </a:ext>
            </a:extLst>
          </p:cNvPr>
          <p:cNvGrpSpPr/>
          <p:nvPr/>
        </p:nvGrpSpPr>
        <p:grpSpPr>
          <a:xfrm>
            <a:off x="7160236" y="517421"/>
            <a:ext cx="4569473" cy="4883522"/>
            <a:chOff x="6624044" y="1040414"/>
            <a:chExt cx="4569473" cy="4883522"/>
          </a:xfrm>
        </p:grpSpPr>
        <p:sp>
          <p:nvSpPr>
            <p:cNvPr id="21" name="Título 1">
              <a:extLst>
                <a:ext uri="{FF2B5EF4-FFF2-40B4-BE49-F238E27FC236}">
                  <a16:creationId xmlns:a16="http://schemas.microsoft.com/office/drawing/2014/main" id="{6CFE3A4C-637B-F38F-6723-C4FD5268E382}"/>
                </a:ext>
              </a:extLst>
            </p:cNvPr>
            <p:cNvSpPr txBox="1">
              <a:spLocks/>
            </p:cNvSpPr>
            <p:nvPr/>
          </p:nvSpPr>
          <p:spPr>
            <a:xfrm>
              <a:off x="6624044" y="5627040"/>
              <a:ext cx="3073773" cy="296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000" b="1" dirty="0">
                  <a:solidFill>
                    <a:srgbClr val="FF0000"/>
                  </a:solidFill>
                  <a:latin typeface="Segoe Print" panose="02000600000000000000" pitchFamily="2" charset="0"/>
                  <a:ea typeface="Lucida Sans Unicode" panose="020B0602030504020204" pitchFamily="34" charset="0"/>
                  <a:cs typeface="Lucida Sans Unicode" panose="020B0602030504020204" pitchFamily="34" charset="0"/>
                </a:rPr>
                <a:t>Glebas urbanizáveis/RJ</a:t>
              </a:r>
              <a:endParaRPr lang="pt-BR" sz="1000" b="1" dirty="0">
                <a:latin typeface="Segoe Print" panose="02000600000000000000" pitchFamily="2" charset="0"/>
                <a:ea typeface="Lucida Sans Unicode" panose="020B0602030504020204" pitchFamily="34" charset="0"/>
                <a:cs typeface="Lucida Sans Unicode" panose="020B0602030504020204" pitchFamily="34" charset="0"/>
              </a:endParaRPr>
            </a:p>
          </p:txBody>
        </p:sp>
        <p:pic>
          <p:nvPicPr>
            <p:cNvPr id="22" name="Picture 11" descr="foto_jmoreira_setores">
              <a:extLst>
                <a:ext uri="{FF2B5EF4-FFF2-40B4-BE49-F238E27FC236}">
                  <a16:creationId xmlns:a16="http://schemas.microsoft.com/office/drawing/2014/main" id="{0855696E-767B-7AD3-5745-166EC7C7D9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4044" y="1040414"/>
              <a:ext cx="4569473" cy="447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Agrupar 22">
            <a:extLst>
              <a:ext uri="{FF2B5EF4-FFF2-40B4-BE49-F238E27FC236}">
                <a16:creationId xmlns:a16="http://schemas.microsoft.com/office/drawing/2014/main" id="{C2DCA590-CE4A-11FE-19AB-78DD94961B90}"/>
              </a:ext>
            </a:extLst>
          </p:cNvPr>
          <p:cNvGrpSpPr/>
          <p:nvPr/>
        </p:nvGrpSpPr>
        <p:grpSpPr>
          <a:xfrm>
            <a:off x="1479704" y="2307944"/>
            <a:ext cx="4870973" cy="4159042"/>
            <a:chOff x="575699" y="973398"/>
            <a:chExt cx="4870973" cy="4159042"/>
          </a:xfrm>
        </p:grpSpPr>
        <p:pic>
          <p:nvPicPr>
            <p:cNvPr id="24" name="Picture 3">
              <a:extLst>
                <a:ext uri="{FF2B5EF4-FFF2-40B4-BE49-F238E27FC236}">
                  <a16:creationId xmlns:a16="http://schemas.microsoft.com/office/drawing/2014/main" id="{9A2E38B5-6897-ED49-D0E9-A75246CA03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699" y="973398"/>
              <a:ext cx="4870973"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ítulo 1">
              <a:extLst>
                <a:ext uri="{FF2B5EF4-FFF2-40B4-BE49-F238E27FC236}">
                  <a16:creationId xmlns:a16="http://schemas.microsoft.com/office/drawing/2014/main" id="{BF9B1FDC-0D02-DE7C-FEC3-841A5D1897E0}"/>
                </a:ext>
              </a:extLst>
            </p:cNvPr>
            <p:cNvSpPr txBox="1">
              <a:spLocks/>
            </p:cNvSpPr>
            <p:nvPr/>
          </p:nvSpPr>
          <p:spPr>
            <a:xfrm>
              <a:off x="677329" y="4835544"/>
              <a:ext cx="3073773" cy="296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000" b="1" dirty="0">
                  <a:solidFill>
                    <a:srgbClr val="FF0000"/>
                  </a:solidFill>
                  <a:latin typeface="Segoe Print" panose="02000600000000000000" pitchFamily="2" charset="0"/>
                  <a:ea typeface="Lucida Sans Unicode" panose="020B0602030504020204" pitchFamily="34" charset="0"/>
                  <a:cs typeface="Lucida Sans Unicode" panose="020B0602030504020204" pitchFamily="34" charset="0"/>
                </a:rPr>
                <a:t>Via Costeira/PE</a:t>
              </a:r>
              <a:endParaRPr lang="pt-BR" sz="1000" b="1" dirty="0">
                <a:latin typeface="Segoe Print" panose="02000600000000000000" pitchFamily="2" charset="0"/>
                <a:ea typeface="Lucida Sans Unicode" panose="020B0602030504020204" pitchFamily="34" charset="0"/>
                <a:cs typeface="Lucida Sans Unicode" panose="020B0602030504020204" pitchFamily="34" charset="0"/>
              </a:endParaRPr>
            </a:p>
          </p:txBody>
        </p:sp>
      </p:grpSp>
      <p:grpSp>
        <p:nvGrpSpPr>
          <p:cNvPr id="26" name="Agrupar 25">
            <a:extLst>
              <a:ext uri="{FF2B5EF4-FFF2-40B4-BE49-F238E27FC236}">
                <a16:creationId xmlns:a16="http://schemas.microsoft.com/office/drawing/2014/main" id="{CB67FAC6-6AD9-E59B-33BD-2F7CFEB48777}"/>
              </a:ext>
            </a:extLst>
          </p:cNvPr>
          <p:cNvGrpSpPr/>
          <p:nvPr/>
        </p:nvGrpSpPr>
        <p:grpSpPr>
          <a:xfrm>
            <a:off x="5432283" y="2234770"/>
            <a:ext cx="4869723" cy="3765418"/>
            <a:chOff x="6417799" y="973397"/>
            <a:chExt cx="4869723" cy="3765418"/>
          </a:xfrm>
        </p:grpSpPr>
        <p:pic>
          <p:nvPicPr>
            <p:cNvPr id="27" name="Picture 6" descr="Captura de Tela 2015-06-21 às 23.37.47.png">
              <a:extLst>
                <a:ext uri="{FF2B5EF4-FFF2-40B4-BE49-F238E27FC236}">
                  <a16:creationId xmlns:a16="http://schemas.microsoft.com/office/drawing/2014/main" id="{9BDD52CE-2B9C-8076-0EE1-6CF9BB5F3A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7799" y="973397"/>
              <a:ext cx="4869723" cy="3377885"/>
            </a:xfrm>
            <a:prstGeom prst="rect">
              <a:avLst/>
            </a:prstGeom>
          </p:spPr>
        </p:pic>
        <p:sp>
          <p:nvSpPr>
            <p:cNvPr id="28" name="Título 1">
              <a:extLst>
                <a:ext uri="{FF2B5EF4-FFF2-40B4-BE49-F238E27FC236}">
                  <a16:creationId xmlns:a16="http://schemas.microsoft.com/office/drawing/2014/main" id="{26570A05-7EB8-44E3-8143-CFC4D61B6B96}"/>
                </a:ext>
              </a:extLst>
            </p:cNvPr>
            <p:cNvSpPr txBox="1">
              <a:spLocks/>
            </p:cNvSpPr>
            <p:nvPr/>
          </p:nvSpPr>
          <p:spPr>
            <a:xfrm>
              <a:off x="6417799" y="4441919"/>
              <a:ext cx="3073773" cy="296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000" b="1" dirty="0">
                  <a:solidFill>
                    <a:srgbClr val="FF0000"/>
                  </a:solidFill>
                  <a:latin typeface="Segoe Print" panose="02000600000000000000" pitchFamily="2" charset="0"/>
                  <a:ea typeface="Lucida Sans Unicode" panose="020B0602030504020204" pitchFamily="34" charset="0"/>
                  <a:cs typeface="Lucida Sans Unicode" panose="020B0602030504020204" pitchFamily="34" charset="0"/>
                </a:rPr>
                <a:t>Palácio Paulo de </a:t>
              </a:r>
              <a:r>
                <a:rPr lang="pt-BR" sz="1000" b="1" dirty="0" err="1">
                  <a:solidFill>
                    <a:srgbClr val="FF0000"/>
                  </a:solidFill>
                  <a:latin typeface="Segoe Print" panose="02000600000000000000" pitchFamily="2" charset="0"/>
                  <a:ea typeface="Lucida Sans Unicode" panose="020B0602030504020204" pitchFamily="34" charset="0"/>
                  <a:cs typeface="Lucida Sans Unicode" panose="020B0602030504020204" pitchFamily="34" charset="0"/>
                </a:rPr>
                <a:t>Frontin</a:t>
              </a:r>
              <a:r>
                <a:rPr lang="pt-BR" sz="1000" b="1" dirty="0">
                  <a:solidFill>
                    <a:srgbClr val="FF0000"/>
                  </a:solidFill>
                  <a:latin typeface="Segoe Print" panose="02000600000000000000" pitchFamily="2" charset="0"/>
                  <a:ea typeface="Lucida Sans Unicode" panose="020B0602030504020204" pitchFamily="34" charset="0"/>
                  <a:cs typeface="Lucida Sans Unicode" panose="020B0602030504020204" pitchFamily="34" charset="0"/>
                </a:rPr>
                <a:t>/RJ</a:t>
              </a:r>
              <a:endParaRPr lang="pt-BR" sz="1000" b="1" dirty="0">
                <a:latin typeface="Segoe Print" panose="02000600000000000000" pitchFamily="2" charset="0"/>
                <a:ea typeface="Lucida Sans Unicode" panose="020B0602030504020204" pitchFamily="34" charset="0"/>
                <a:cs typeface="Lucida Sans Unicode" panose="020B0602030504020204" pitchFamily="34" charset="0"/>
              </a:endParaRPr>
            </a:p>
          </p:txBody>
        </p:sp>
      </p:grpSp>
      <p:sp>
        <p:nvSpPr>
          <p:cNvPr id="6" name="Título 1">
            <a:extLst>
              <a:ext uri="{FF2B5EF4-FFF2-40B4-BE49-F238E27FC236}">
                <a16:creationId xmlns:a16="http://schemas.microsoft.com/office/drawing/2014/main" id="{940CBB28-1106-7432-9614-8C72AEC05362}"/>
              </a:ext>
            </a:extLst>
          </p:cNvPr>
          <p:cNvSpPr txBox="1">
            <a:spLocks/>
          </p:cNvSpPr>
          <p:nvPr/>
        </p:nvSpPr>
        <p:spPr>
          <a:xfrm>
            <a:off x="2078855" y="2514487"/>
            <a:ext cx="3073773" cy="296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000" b="1" dirty="0">
                <a:solidFill>
                  <a:srgbClr val="FF0000"/>
                </a:solidFill>
                <a:latin typeface="Segoe Print" panose="02000600000000000000" pitchFamily="2" charset="0"/>
                <a:ea typeface="Lucida Sans Unicode" panose="020B0602030504020204" pitchFamily="34" charset="0"/>
                <a:cs typeface="Lucida Sans Unicode" panose="020B0602030504020204" pitchFamily="34" charset="0"/>
              </a:rPr>
              <a:t>Shopping Tamboré/SP</a:t>
            </a:r>
            <a:endParaRPr lang="pt-BR" sz="1000" b="1" dirty="0">
              <a:latin typeface="Segoe Print" panose="02000600000000000000" pitchFamily="2" charset="0"/>
              <a:ea typeface="Lucida Sans Unicode" panose="020B0602030504020204" pitchFamily="34" charset="0"/>
              <a:cs typeface="Lucida Sans Unicode" panose="020B0602030504020204" pitchFamily="34" charset="0"/>
            </a:endParaRPr>
          </a:p>
        </p:txBody>
      </p:sp>
      <p:pic>
        <p:nvPicPr>
          <p:cNvPr id="7" name="Imagem 19">
            <a:extLst>
              <a:ext uri="{FF2B5EF4-FFF2-40B4-BE49-F238E27FC236}">
                <a16:creationId xmlns:a16="http://schemas.microsoft.com/office/drawing/2014/main" id="{E2894B5E-7FF8-7A55-6337-CD0E76184C4B}"/>
              </a:ext>
            </a:extLst>
          </p:cNvPr>
          <p:cNvPicPr/>
          <p:nvPr/>
        </p:nvPicPr>
        <p:blipFill>
          <a:blip r:embed="rId12"/>
          <a:stretch/>
        </p:blipFill>
        <p:spPr>
          <a:xfrm>
            <a:off x="534316" y="2577400"/>
            <a:ext cx="4829969" cy="3252080"/>
          </a:xfrm>
          <a:prstGeom prst="rect">
            <a:avLst/>
          </a:prstGeom>
          <a:ln>
            <a:noFill/>
          </a:ln>
        </p:spPr>
      </p:pic>
    </p:spTree>
    <p:extLst>
      <p:ext uri="{BB962C8B-B14F-4D97-AF65-F5344CB8AC3E}">
        <p14:creationId xmlns:p14="http://schemas.microsoft.com/office/powerpoint/2010/main" val="69835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15153-9DE1-0362-FACA-F83571E4BF49}"/>
            </a:ext>
          </a:extLst>
        </p:cNvPr>
        <p:cNvGrpSpPr/>
        <p:nvPr/>
      </p:nvGrpSpPr>
      <p:grpSpPr>
        <a:xfrm>
          <a:off x="0" y="0"/>
          <a:ext cx="0" cy="0"/>
          <a:chOff x="0" y="0"/>
          <a:chExt cx="0" cy="0"/>
        </a:xfrm>
      </p:grpSpPr>
      <p:pic>
        <p:nvPicPr>
          <p:cNvPr id="7" name="Imagem 6" descr="Uma imagem contendo lápis&#10;&#10;Descrição gerada automaticamente">
            <a:extLst>
              <a:ext uri="{FF2B5EF4-FFF2-40B4-BE49-F238E27FC236}">
                <a16:creationId xmlns:a16="http://schemas.microsoft.com/office/drawing/2014/main" id="{02F38473-A719-A2AD-400E-7173376F8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80"/>
            <a:ext cx="12192000" cy="6858000"/>
          </a:xfrm>
          <a:prstGeom prst="rect">
            <a:avLst/>
          </a:prstGeom>
        </p:spPr>
      </p:pic>
      <p:pic>
        <p:nvPicPr>
          <p:cNvPr id="2" name="Imagem 1" descr="Interface gráfica do usuário&#10;&#10;Descrição gerada automaticamente com confiança baixa">
            <a:extLst>
              <a:ext uri="{FF2B5EF4-FFF2-40B4-BE49-F238E27FC236}">
                <a16:creationId xmlns:a16="http://schemas.microsoft.com/office/drawing/2014/main" id="{8BE7D583-8F3A-E3B9-462A-41CB9536AD08}"/>
              </a:ext>
            </a:extLst>
          </p:cNvPr>
          <p:cNvPicPr>
            <a:picLocks noChangeAspect="1"/>
          </p:cNvPicPr>
          <p:nvPr/>
        </p:nvPicPr>
        <p:blipFill>
          <a:blip r:embed="rId3"/>
          <a:stretch>
            <a:fillRect/>
          </a:stretch>
        </p:blipFill>
        <p:spPr>
          <a:xfrm>
            <a:off x="10424863" y="6556538"/>
            <a:ext cx="1412121" cy="319463"/>
          </a:xfrm>
          <a:prstGeom prst="rect">
            <a:avLst/>
          </a:prstGeom>
        </p:spPr>
      </p:pic>
      <p:grpSp>
        <p:nvGrpSpPr>
          <p:cNvPr id="5" name="Agrupar 4">
            <a:extLst>
              <a:ext uri="{FF2B5EF4-FFF2-40B4-BE49-F238E27FC236}">
                <a16:creationId xmlns:a16="http://schemas.microsoft.com/office/drawing/2014/main" id="{610937BD-DF1B-A693-E3D6-971D7EB9B057}"/>
              </a:ext>
            </a:extLst>
          </p:cNvPr>
          <p:cNvGrpSpPr/>
          <p:nvPr/>
        </p:nvGrpSpPr>
        <p:grpSpPr>
          <a:xfrm>
            <a:off x="736208" y="514793"/>
            <a:ext cx="5469869" cy="2268556"/>
            <a:chOff x="3155218" y="3921416"/>
            <a:chExt cx="5469869" cy="2268556"/>
          </a:xfrm>
        </p:grpSpPr>
        <p:pic>
          <p:nvPicPr>
            <p:cNvPr id="6" name="Picture 2">
              <a:extLst>
                <a:ext uri="{FF2B5EF4-FFF2-40B4-BE49-F238E27FC236}">
                  <a16:creationId xmlns:a16="http://schemas.microsoft.com/office/drawing/2014/main" id="{2FBCF934-D829-3604-1548-4184A1B9AA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5218" y="3921416"/>
              <a:ext cx="5469869" cy="1836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ítulo 1">
              <a:extLst>
                <a:ext uri="{FF2B5EF4-FFF2-40B4-BE49-F238E27FC236}">
                  <a16:creationId xmlns:a16="http://schemas.microsoft.com/office/drawing/2014/main" id="{48B68E96-EB8A-C91C-9E7B-B27A7485D634}"/>
                </a:ext>
              </a:extLst>
            </p:cNvPr>
            <p:cNvSpPr txBox="1">
              <a:spLocks/>
            </p:cNvSpPr>
            <p:nvPr/>
          </p:nvSpPr>
          <p:spPr>
            <a:xfrm>
              <a:off x="4353265" y="5893076"/>
              <a:ext cx="3073773" cy="296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000" b="1" dirty="0">
                  <a:solidFill>
                    <a:srgbClr val="FF0000"/>
                  </a:solidFill>
                  <a:latin typeface="Segoe Print" panose="02000600000000000000" pitchFamily="2" charset="0"/>
                  <a:ea typeface="Lucida Sans Unicode" panose="020B0602030504020204" pitchFamily="34" charset="0"/>
                  <a:cs typeface="Lucida Sans Unicode" panose="020B0602030504020204" pitchFamily="34" charset="0"/>
                </a:rPr>
                <a:t>Shopping Tamboré/SP</a:t>
              </a:r>
              <a:endParaRPr lang="pt-BR" sz="1000" b="1" dirty="0">
                <a:latin typeface="Segoe Print" panose="02000600000000000000" pitchFamily="2" charset="0"/>
                <a:ea typeface="Lucida Sans Unicode" panose="020B0602030504020204" pitchFamily="34" charset="0"/>
                <a:cs typeface="Lucida Sans Unicode" panose="020B0602030504020204" pitchFamily="34" charset="0"/>
              </a:endParaRPr>
            </a:p>
          </p:txBody>
        </p:sp>
      </p:grpSp>
      <p:grpSp>
        <p:nvGrpSpPr>
          <p:cNvPr id="9" name="Agrupar 8">
            <a:extLst>
              <a:ext uri="{FF2B5EF4-FFF2-40B4-BE49-F238E27FC236}">
                <a16:creationId xmlns:a16="http://schemas.microsoft.com/office/drawing/2014/main" id="{1168BDEA-2BA0-2A84-CA67-C25A057A02AF}"/>
              </a:ext>
            </a:extLst>
          </p:cNvPr>
          <p:cNvGrpSpPr/>
          <p:nvPr/>
        </p:nvGrpSpPr>
        <p:grpSpPr>
          <a:xfrm>
            <a:off x="6942284" y="416478"/>
            <a:ext cx="3911923" cy="5326904"/>
            <a:chOff x="6942284" y="416478"/>
            <a:chExt cx="3911923" cy="5326904"/>
          </a:xfrm>
        </p:grpSpPr>
        <p:grpSp>
          <p:nvGrpSpPr>
            <p:cNvPr id="10" name="Grupo 10">
              <a:extLst>
                <a:ext uri="{FF2B5EF4-FFF2-40B4-BE49-F238E27FC236}">
                  <a16:creationId xmlns:a16="http://schemas.microsoft.com/office/drawing/2014/main" id="{2583C621-BC4F-776A-E88B-3C679B7B6737}"/>
                </a:ext>
              </a:extLst>
            </p:cNvPr>
            <p:cNvGrpSpPr/>
            <p:nvPr/>
          </p:nvGrpSpPr>
          <p:grpSpPr>
            <a:xfrm>
              <a:off x="6942284" y="416478"/>
              <a:ext cx="3911923" cy="4946873"/>
              <a:chOff x="300037" y="2082229"/>
              <a:chExt cx="3629807" cy="4061396"/>
            </a:xfrm>
          </p:grpSpPr>
          <p:pic>
            <p:nvPicPr>
              <p:cNvPr id="12" name="Picture 1034" descr="porto-de-santos">
                <a:extLst>
                  <a:ext uri="{FF2B5EF4-FFF2-40B4-BE49-F238E27FC236}">
                    <a16:creationId xmlns:a16="http://schemas.microsoft.com/office/drawing/2014/main" id="{30A99013-D888-4440-723D-BB93AFF614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7" y="3356992"/>
                <a:ext cx="3629807" cy="278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36" descr="itaipu">
                <a:extLst>
                  <a:ext uri="{FF2B5EF4-FFF2-40B4-BE49-F238E27FC236}">
                    <a16:creationId xmlns:a16="http://schemas.microsoft.com/office/drawing/2014/main" id="{8914A2A3-0266-50FE-BCE1-40163FF148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 y="2082229"/>
                <a:ext cx="194310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37" descr="EOLICA">
                <a:extLst>
                  <a:ext uri="{FF2B5EF4-FFF2-40B4-BE49-F238E27FC236}">
                    <a16:creationId xmlns:a16="http://schemas.microsoft.com/office/drawing/2014/main" id="{86A5E253-70C6-C2C4-2594-54BCB26131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6744" y="2082229"/>
                <a:ext cx="194310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ítulo 1">
              <a:extLst>
                <a:ext uri="{FF2B5EF4-FFF2-40B4-BE49-F238E27FC236}">
                  <a16:creationId xmlns:a16="http://schemas.microsoft.com/office/drawing/2014/main" id="{A49C83C6-B3C5-8C82-7DCA-DEFE8B2230EC}"/>
                </a:ext>
              </a:extLst>
            </p:cNvPr>
            <p:cNvSpPr txBox="1">
              <a:spLocks/>
            </p:cNvSpPr>
            <p:nvPr/>
          </p:nvSpPr>
          <p:spPr>
            <a:xfrm>
              <a:off x="6942284" y="5446486"/>
              <a:ext cx="3073773" cy="296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000" b="1" dirty="0">
                  <a:solidFill>
                    <a:srgbClr val="FF0000"/>
                  </a:solidFill>
                  <a:latin typeface="Segoe Print" panose="02000600000000000000" pitchFamily="2" charset="0"/>
                  <a:ea typeface="Lucida Sans Unicode" panose="020B0602030504020204" pitchFamily="34" charset="0"/>
                  <a:cs typeface="Lucida Sans Unicode" panose="020B0602030504020204" pitchFamily="34" charset="0"/>
                </a:rPr>
                <a:t>Portos.../SC</a:t>
              </a:r>
              <a:endParaRPr lang="pt-BR" sz="1000" b="1" dirty="0">
                <a:latin typeface="Segoe Print" panose="02000600000000000000" pitchFamily="2" charset="0"/>
                <a:ea typeface="Lucida Sans Unicode" panose="020B0602030504020204" pitchFamily="34" charset="0"/>
                <a:cs typeface="Lucida Sans Unicode" panose="020B0602030504020204" pitchFamily="34" charset="0"/>
              </a:endParaRPr>
            </a:p>
          </p:txBody>
        </p:sp>
      </p:grpSp>
      <p:grpSp>
        <p:nvGrpSpPr>
          <p:cNvPr id="15" name="Agrupar 14">
            <a:extLst>
              <a:ext uri="{FF2B5EF4-FFF2-40B4-BE49-F238E27FC236}">
                <a16:creationId xmlns:a16="http://schemas.microsoft.com/office/drawing/2014/main" id="{12B54C43-3DDE-E064-4EDF-E9B665FD3DFD}"/>
              </a:ext>
            </a:extLst>
          </p:cNvPr>
          <p:cNvGrpSpPr/>
          <p:nvPr/>
        </p:nvGrpSpPr>
        <p:grpSpPr>
          <a:xfrm>
            <a:off x="1229061" y="3590844"/>
            <a:ext cx="3963110" cy="3036275"/>
            <a:chOff x="390155" y="1167581"/>
            <a:chExt cx="3963110" cy="3036275"/>
          </a:xfrm>
        </p:grpSpPr>
        <p:sp>
          <p:nvSpPr>
            <p:cNvPr id="16" name="Título 1">
              <a:extLst>
                <a:ext uri="{FF2B5EF4-FFF2-40B4-BE49-F238E27FC236}">
                  <a16:creationId xmlns:a16="http://schemas.microsoft.com/office/drawing/2014/main" id="{53C73CEC-D553-E0CA-C015-824F9F327A8A}"/>
                </a:ext>
              </a:extLst>
            </p:cNvPr>
            <p:cNvSpPr txBox="1">
              <a:spLocks/>
            </p:cNvSpPr>
            <p:nvPr/>
          </p:nvSpPr>
          <p:spPr>
            <a:xfrm>
              <a:off x="390155" y="3906960"/>
              <a:ext cx="3073773" cy="296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000" b="1" dirty="0">
                  <a:solidFill>
                    <a:srgbClr val="FF0000"/>
                  </a:solidFill>
                  <a:latin typeface="Segoe Print" panose="02000600000000000000" pitchFamily="2" charset="0"/>
                  <a:ea typeface="Lucida Sans Unicode" panose="020B0602030504020204" pitchFamily="34" charset="0"/>
                  <a:cs typeface="Lucida Sans Unicode" panose="020B0602030504020204" pitchFamily="34" charset="0"/>
                </a:rPr>
                <a:t>Aeroportos.../PR</a:t>
              </a:r>
              <a:endParaRPr lang="pt-BR" sz="1000" b="1" dirty="0">
                <a:latin typeface="Segoe Print" panose="02000600000000000000" pitchFamily="2" charset="0"/>
                <a:ea typeface="Lucida Sans Unicode" panose="020B0602030504020204" pitchFamily="34" charset="0"/>
                <a:cs typeface="Lucida Sans Unicode" panose="020B0602030504020204" pitchFamily="34" charset="0"/>
              </a:endParaRPr>
            </a:p>
          </p:txBody>
        </p:sp>
        <p:pic>
          <p:nvPicPr>
            <p:cNvPr id="17" name="Picture 1035" descr="Galeao1">
              <a:extLst>
                <a:ext uri="{FF2B5EF4-FFF2-40B4-BE49-F238E27FC236}">
                  <a16:creationId xmlns:a16="http://schemas.microsoft.com/office/drawing/2014/main" id="{4EF6ACD4-21C2-A707-7122-879F822D01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155" y="1167581"/>
              <a:ext cx="3963110" cy="262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Imagem 17">
            <a:extLst>
              <a:ext uri="{FF2B5EF4-FFF2-40B4-BE49-F238E27FC236}">
                <a16:creationId xmlns:a16="http://schemas.microsoft.com/office/drawing/2014/main" id="{5F6F03B6-7A48-EDCA-F8B9-43CE785099AF}"/>
              </a:ext>
            </a:extLst>
          </p:cNvPr>
          <p:cNvPicPr>
            <a:picLocks noChangeAspect="1"/>
          </p:cNvPicPr>
          <p:nvPr/>
        </p:nvPicPr>
        <p:blipFill>
          <a:blip r:embed="rId9"/>
          <a:stretch>
            <a:fillRect/>
          </a:stretch>
        </p:blipFill>
        <p:spPr>
          <a:xfrm rot="16200000">
            <a:off x="1840475" y="231676"/>
            <a:ext cx="4610100" cy="6524625"/>
          </a:xfrm>
          <a:prstGeom prst="rect">
            <a:avLst/>
          </a:prstGeom>
        </p:spPr>
      </p:pic>
      <p:pic>
        <p:nvPicPr>
          <p:cNvPr id="19" name="Imagem 18">
            <a:extLst>
              <a:ext uri="{FF2B5EF4-FFF2-40B4-BE49-F238E27FC236}">
                <a16:creationId xmlns:a16="http://schemas.microsoft.com/office/drawing/2014/main" id="{A11B3CFF-564F-0AAB-80A7-3E405EEF2653}"/>
              </a:ext>
            </a:extLst>
          </p:cNvPr>
          <p:cNvPicPr>
            <a:picLocks noChangeAspect="1"/>
          </p:cNvPicPr>
          <p:nvPr/>
        </p:nvPicPr>
        <p:blipFill>
          <a:blip r:embed="rId10"/>
          <a:stretch>
            <a:fillRect/>
          </a:stretch>
        </p:blipFill>
        <p:spPr>
          <a:xfrm>
            <a:off x="6690518" y="2887468"/>
            <a:ext cx="4370040" cy="3305192"/>
          </a:xfrm>
          <a:prstGeom prst="rect">
            <a:avLst/>
          </a:prstGeom>
        </p:spPr>
      </p:pic>
      <p:pic>
        <p:nvPicPr>
          <p:cNvPr id="20" name="Imagem 19">
            <a:extLst>
              <a:ext uri="{FF2B5EF4-FFF2-40B4-BE49-F238E27FC236}">
                <a16:creationId xmlns:a16="http://schemas.microsoft.com/office/drawing/2014/main" id="{CBFEA852-447E-DE7B-35D0-C447F4E4B4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4476" y="1325821"/>
            <a:ext cx="5534797" cy="2915057"/>
          </a:xfrm>
          <a:prstGeom prst="rect">
            <a:avLst/>
          </a:prstGeom>
        </p:spPr>
      </p:pic>
      <p:pic>
        <p:nvPicPr>
          <p:cNvPr id="21" name="Imagem 20">
            <a:extLst>
              <a:ext uri="{FF2B5EF4-FFF2-40B4-BE49-F238E27FC236}">
                <a16:creationId xmlns:a16="http://schemas.microsoft.com/office/drawing/2014/main" id="{2632B977-B624-2CDB-BF8A-8A8085BD43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11312" y="3131650"/>
            <a:ext cx="5087060" cy="3467584"/>
          </a:xfrm>
          <a:prstGeom prst="rect">
            <a:avLst/>
          </a:prstGeom>
        </p:spPr>
      </p:pic>
    </p:spTree>
    <p:extLst>
      <p:ext uri="{BB962C8B-B14F-4D97-AF65-F5344CB8AC3E}">
        <p14:creationId xmlns:p14="http://schemas.microsoft.com/office/powerpoint/2010/main" val="189928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1F82EECD-FA98-949C-195C-F98940C92292}"/>
            </a:ext>
          </a:extLst>
        </p:cNvPr>
        <p:cNvGrpSpPr/>
        <p:nvPr/>
      </p:nvGrpSpPr>
      <p:grpSpPr>
        <a:xfrm>
          <a:off x="0" y="0"/>
          <a:ext cx="0" cy="0"/>
          <a:chOff x="0" y="0"/>
          <a:chExt cx="0" cy="0"/>
        </a:xfrm>
      </p:grpSpPr>
      <p:pic>
        <p:nvPicPr>
          <p:cNvPr id="7" name="Imagem 6" descr="Uma imagem contendo lápis&#10;&#10;Descrição gerada automaticamente">
            <a:extLst>
              <a:ext uri="{FF2B5EF4-FFF2-40B4-BE49-F238E27FC236}">
                <a16:creationId xmlns:a16="http://schemas.microsoft.com/office/drawing/2014/main" id="{AAE1F7F6-9A9C-DD44-05A3-207D6B275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280"/>
            <a:ext cx="12192000" cy="6858000"/>
          </a:xfrm>
          <a:prstGeom prst="rect">
            <a:avLst/>
          </a:prstGeom>
        </p:spPr>
      </p:pic>
      <p:sp>
        <p:nvSpPr>
          <p:cNvPr id="3" name="CaixaDeTexto 2">
            <a:extLst>
              <a:ext uri="{FF2B5EF4-FFF2-40B4-BE49-F238E27FC236}">
                <a16:creationId xmlns:a16="http://schemas.microsoft.com/office/drawing/2014/main" id="{C78D6FDD-7563-81E0-2A79-64AAC842E9CE}"/>
              </a:ext>
            </a:extLst>
          </p:cNvPr>
          <p:cNvSpPr txBox="1"/>
          <p:nvPr/>
        </p:nvSpPr>
        <p:spPr>
          <a:xfrm>
            <a:off x="472440" y="179831"/>
            <a:ext cx="10847832" cy="3552191"/>
          </a:xfrm>
          <a:prstGeom prst="rect">
            <a:avLst/>
          </a:prstGeom>
          <a:noFill/>
        </p:spPr>
        <p:txBody>
          <a:bodyPr wrap="square">
            <a:spAutoFit/>
          </a:bodyPr>
          <a:lstStyle/>
          <a:p>
            <a:pPr>
              <a:lnSpc>
                <a:spcPct val="150000"/>
              </a:lnSpc>
              <a:spcAft>
                <a:spcPts val="600"/>
              </a:spcAft>
            </a:pPr>
            <a:r>
              <a:rPr lang="pt-BR" sz="3200" b="1" dirty="0">
                <a:solidFill>
                  <a:srgbClr val="1C3EFE"/>
                </a:solidFill>
                <a:latin typeface="Poppins Black"/>
                <a:cs typeface="Poppins Black"/>
              </a:rPr>
              <a:t>TODO ESSE PATRIMÔNIO PRECISA SER AVALIADO</a:t>
            </a:r>
          </a:p>
          <a:p>
            <a:pPr marL="342900" indent="-342900">
              <a:lnSpc>
                <a:spcPct val="150000"/>
              </a:lnSpc>
              <a:spcAft>
                <a:spcPts val="600"/>
              </a:spcAft>
              <a:buFont typeface="Wingdings" panose="05000000000000000000" pitchFamily="2" charset="2"/>
              <a:buChar char="ü"/>
            </a:pPr>
            <a:r>
              <a:rPr lang="pt-BR" sz="2200" dirty="0"/>
              <a:t>Suporte às </a:t>
            </a:r>
            <a:r>
              <a:rPr lang="pt-BR" sz="2200" b="1" dirty="0">
                <a:solidFill>
                  <a:srgbClr val="FF0000"/>
                </a:solidFill>
              </a:rPr>
              <a:t>destinações estratégicas</a:t>
            </a:r>
            <a:r>
              <a:rPr lang="pt-BR" sz="2200" dirty="0"/>
              <a:t>;</a:t>
            </a:r>
          </a:p>
          <a:p>
            <a:pPr marL="342900" indent="-342900">
              <a:lnSpc>
                <a:spcPct val="150000"/>
              </a:lnSpc>
              <a:spcAft>
                <a:spcPts val="600"/>
              </a:spcAft>
              <a:buFont typeface="Wingdings" panose="05000000000000000000" pitchFamily="2" charset="2"/>
              <a:buChar char="ü"/>
            </a:pPr>
            <a:r>
              <a:rPr lang="pt-BR" sz="2200" dirty="0"/>
              <a:t>Atendimento à </a:t>
            </a:r>
            <a:r>
              <a:rPr lang="pt-BR" sz="2200" b="1" dirty="0">
                <a:solidFill>
                  <a:srgbClr val="FF0000"/>
                </a:solidFill>
              </a:rPr>
              <a:t>contabilidade pública </a:t>
            </a:r>
            <a:r>
              <a:rPr lang="pt-BR" sz="2200" dirty="0"/>
              <a:t>para atualização do Balanço Geral da União –BGU (valor justo, valor de custo, depreciação, valor patrimonial);</a:t>
            </a:r>
          </a:p>
          <a:p>
            <a:pPr marL="342900" indent="-342900">
              <a:lnSpc>
                <a:spcPct val="150000"/>
              </a:lnSpc>
              <a:spcAft>
                <a:spcPts val="600"/>
              </a:spcAft>
              <a:buFont typeface="Wingdings" panose="05000000000000000000" pitchFamily="2" charset="2"/>
              <a:buChar char="ü"/>
            </a:pPr>
            <a:r>
              <a:rPr lang="pt-BR" sz="2200" dirty="0"/>
              <a:t>Atendimento à </a:t>
            </a:r>
            <a:r>
              <a:rPr lang="pt-BR" sz="2200" b="1" dirty="0">
                <a:solidFill>
                  <a:srgbClr val="FF0000"/>
                </a:solidFill>
              </a:rPr>
              <a:t>prestação de contas </a:t>
            </a:r>
            <a:r>
              <a:rPr lang="pt-BR" sz="2200" dirty="0"/>
              <a:t>e rastreabilidade impostas pelos Órgãos de Controle (CGU e TCU).</a:t>
            </a:r>
          </a:p>
        </p:txBody>
      </p:sp>
      <p:sp>
        <p:nvSpPr>
          <p:cNvPr id="2" name="CaixaDeTexto 1">
            <a:extLst>
              <a:ext uri="{FF2B5EF4-FFF2-40B4-BE49-F238E27FC236}">
                <a16:creationId xmlns:a16="http://schemas.microsoft.com/office/drawing/2014/main" id="{A289710F-8408-2FF4-80FA-36B3086A409B}"/>
              </a:ext>
            </a:extLst>
          </p:cNvPr>
          <p:cNvSpPr txBox="1"/>
          <p:nvPr/>
        </p:nvSpPr>
        <p:spPr>
          <a:xfrm>
            <a:off x="771144" y="4177799"/>
            <a:ext cx="10847832" cy="2347566"/>
          </a:xfrm>
          <a:prstGeom prst="rect">
            <a:avLst/>
          </a:prstGeom>
          <a:noFill/>
        </p:spPr>
        <p:txBody>
          <a:bodyPr wrap="square">
            <a:spAutoFit/>
          </a:bodyPr>
          <a:lstStyle/>
          <a:p>
            <a:pPr algn="just">
              <a:lnSpc>
                <a:spcPct val="150000"/>
              </a:lnSpc>
              <a:spcAft>
                <a:spcPts val="600"/>
              </a:spcAft>
            </a:pPr>
            <a:r>
              <a:rPr lang="pt-BR" sz="1600" b="1" dirty="0">
                <a:solidFill>
                  <a:srgbClr val="000000"/>
                </a:solidFill>
                <a:effectLst/>
                <a:latin typeface="Arial" panose="020B0604020202020204" pitchFamily="34" charset="0"/>
              </a:rPr>
              <a:t>Lei nº 9.636, de 15 de maio de 1998</a:t>
            </a:r>
          </a:p>
          <a:p>
            <a:pPr algn="just">
              <a:lnSpc>
                <a:spcPct val="150000"/>
              </a:lnSpc>
              <a:spcAft>
                <a:spcPts val="600"/>
              </a:spcAft>
            </a:pPr>
            <a:r>
              <a:rPr lang="pt-BR" sz="1600" b="0" dirty="0">
                <a:solidFill>
                  <a:srgbClr val="000000"/>
                </a:solidFill>
                <a:effectLst/>
                <a:latin typeface="Arial" panose="020B0604020202020204" pitchFamily="34" charset="0"/>
              </a:rPr>
              <a:t>Art. 11-A.  Para efeitos desta Lei, considera-se avaliação de imóvel a atividade desenvolvida por </a:t>
            </a:r>
            <a:r>
              <a:rPr lang="pt-BR" sz="1600" b="0" dirty="0">
                <a:solidFill>
                  <a:srgbClr val="FF0000"/>
                </a:solidFill>
                <a:effectLst/>
                <a:latin typeface="Arial" panose="020B0604020202020204" pitchFamily="34" charset="0"/>
              </a:rPr>
              <a:t>profissional habilitado</a:t>
            </a:r>
            <a:r>
              <a:rPr lang="pt-BR" sz="1600" b="0" dirty="0">
                <a:solidFill>
                  <a:srgbClr val="000000"/>
                </a:solidFill>
                <a:effectLst/>
                <a:latin typeface="Arial" panose="020B0604020202020204" pitchFamily="34" charset="0"/>
              </a:rPr>
              <a:t> para identificar o valor de bem imóvel, os seus custos, frutos e direitos e determinar os indicadores de viabilidade de sua utilização econômica para determinada finalidade, por meio do seu valor de mercado, do valor da terra nua, do valor venal ou do valor de referência, consideradas suas características físicas e econômicas, a partir de exames, vistorias e pesquisas.</a:t>
            </a:r>
            <a:endParaRPr lang="pt-BR" sz="1600" dirty="0"/>
          </a:p>
        </p:txBody>
      </p:sp>
    </p:spTree>
    <p:extLst>
      <p:ext uri="{BB962C8B-B14F-4D97-AF65-F5344CB8AC3E}">
        <p14:creationId xmlns:p14="http://schemas.microsoft.com/office/powerpoint/2010/main" val="26026047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BD14C-8960-1F3F-963D-10858EC32E8A}"/>
            </a:ext>
          </a:extLst>
        </p:cNvPr>
        <p:cNvGrpSpPr/>
        <p:nvPr/>
      </p:nvGrpSpPr>
      <p:grpSpPr>
        <a:xfrm>
          <a:off x="0" y="0"/>
          <a:ext cx="0" cy="0"/>
          <a:chOff x="0" y="0"/>
          <a:chExt cx="0" cy="0"/>
        </a:xfrm>
      </p:grpSpPr>
      <p:pic>
        <p:nvPicPr>
          <p:cNvPr id="7" name="Imagem 6" descr="Uma imagem contendo lápis&#10;&#10;Descrição gerada automaticamente">
            <a:extLst>
              <a:ext uri="{FF2B5EF4-FFF2-40B4-BE49-F238E27FC236}">
                <a16:creationId xmlns:a16="http://schemas.microsoft.com/office/drawing/2014/main" id="{00E44E11-F4BD-43D0-268F-7829EF05B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80"/>
            <a:ext cx="12192000" cy="6858000"/>
          </a:xfrm>
          <a:prstGeom prst="rect">
            <a:avLst/>
          </a:prstGeom>
        </p:spPr>
      </p:pic>
      <p:sp>
        <p:nvSpPr>
          <p:cNvPr id="8" name="Retângulo: Cantos Arredondados 7">
            <a:extLst>
              <a:ext uri="{FF2B5EF4-FFF2-40B4-BE49-F238E27FC236}">
                <a16:creationId xmlns:a16="http://schemas.microsoft.com/office/drawing/2014/main" id="{00D9CCA2-C33C-9D4D-C75F-6818BC7B23CB}"/>
              </a:ext>
            </a:extLst>
          </p:cNvPr>
          <p:cNvSpPr/>
          <p:nvPr/>
        </p:nvSpPr>
        <p:spPr>
          <a:xfrm>
            <a:off x="7106698" y="1722719"/>
            <a:ext cx="4807580" cy="2346448"/>
          </a:xfrm>
          <a:prstGeom prst="roundRect">
            <a:avLst>
              <a:gd name="adj" fmla="val 352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Aft>
                <a:spcPts val="1200"/>
              </a:spcAft>
            </a:pPr>
            <a:r>
              <a:rPr lang="pt-BR" i="1">
                <a:solidFill>
                  <a:srgbClr val="3C3C3C"/>
                </a:solidFill>
                <a:latin typeface="Poppins SemiBold"/>
                <a:ea typeface="Calibri"/>
                <a:cs typeface="Poppins SemiBold"/>
              </a:rPr>
              <a:t>“A ministra Esther Dweck tem a orientação do governo para pegar todos os prédios públicos que não estão sendo utilizados, e promover a utilização sensata para distribuir para a sociedade”.</a:t>
            </a:r>
            <a:r>
              <a:rPr lang="pt-BR" b="1">
                <a:solidFill>
                  <a:srgbClr val="3C3C3C"/>
                </a:solidFill>
                <a:latin typeface="Poppins SemiBold"/>
                <a:ea typeface="Calibri"/>
                <a:cs typeface="Poppins SemiBold"/>
              </a:rPr>
              <a:t> </a:t>
            </a:r>
            <a:endParaRPr lang="pt-BR">
              <a:solidFill>
                <a:srgbClr val="3C3C3C"/>
              </a:solidFill>
              <a:latin typeface="Poppins SemiBold"/>
              <a:ea typeface="Calibri"/>
              <a:cs typeface="Poppins SemiBold"/>
            </a:endParaRPr>
          </a:p>
          <a:p>
            <a:pPr algn="r">
              <a:spcAft>
                <a:spcPts val="1200"/>
              </a:spcAft>
            </a:pPr>
            <a:r>
              <a:rPr lang="pt-BR" sz="1100" i="1">
                <a:solidFill>
                  <a:srgbClr val="3C3C3C"/>
                </a:solidFill>
                <a:latin typeface="Poppins"/>
                <a:ea typeface="+mn-lt"/>
                <a:cs typeface="Poppins"/>
              </a:rPr>
              <a:t>Presidente Lula, 22 de dezembro 2023, </a:t>
            </a:r>
            <a:r>
              <a:rPr lang="pt-BR" sz="1100" i="1" err="1">
                <a:solidFill>
                  <a:srgbClr val="3C3C3C"/>
                </a:solidFill>
                <a:latin typeface="Poppins"/>
                <a:ea typeface="+mn-lt"/>
                <a:cs typeface="Poppins"/>
              </a:rPr>
              <a:t>Expocatadores</a:t>
            </a:r>
            <a:r>
              <a:rPr lang="pt-BR" sz="1100" i="1">
                <a:solidFill>
                  <a:srgbClr val="3C3C3C"/>
                </a:solidFill>
                <a:latin typeface="Poppins"/>
                <a:ea typeface="+mn-lt"/>
                <a:cs typeface="Poppins"/>
              </a:rPr>
              <a:t> 2023</a:t>
            </a:r>
          </a:p>
        </p:txBody>
      </p:sp>
      <p:sp>
        <p:nvSpPr>
          <p:cNvPr id="9" name="TextBox 8">
            <a:extLst>
              <a:ext uri="{FF2B5EF4-FFF2-40B4-BE49-F238E27FC236}">
                <a16:creationId xmlns:a16="http://schemas.microsoft.com/office/drawing/2014/main" id="{5662B95D-D245-0853-2E41-447CEA56D02A}"/>
              </a:ext>
            </a:extLst>
          </p:cNvPr>
          <p:cNvSpPr txBox="1"/>
          <p:nvPr/>
        </p:nvSpPr>
        <p:spPr>
          <a:xfrm>
            <a:off x="459538" y="848625"/>
            <a:ext cx="6411702" cy="584775"/>
          </a:xfrm>
          <a:prstGeom prst="rect">
            <a:avLst/>
          </a:prstGeom>
          <a:noFill/>
        </p:spPr>
        <p:txBody>
          <a:bodyPr wrap="square" lIns="91440" tIns="45720" rIns="91440" bIns="45720" rtlCol="0" anchor="t">
            <a:spAutoFit/>
          </a:bodyPr>
          <a:lstStyle/>
          <a:p>
            <a:r>
              <a:rPr lang="en-US" sz="3200" b="1" dirty="0">
                <a:solidFill>
                  <a:srgbClr val="1C3EFE"/>
                </a:solidFill>
                <a:latin typeface="Poppins Black"/>
                <a:cs typeface="Poppins Black"/>
              </a:rPr>
              <a:t>PROGRAMA IMÓVEL DA GENTE</a:t>
            </a:r>
          </a:p>
        </p:txBody>
      </p:sp>
      <p:sp>
        <p:nvSpPr>
          <p:cNvPr id="10" name="Retângulo: Cantos Arredondados 9">
            <a:extLst>
              <a:ext uri="{FF2B5EF4-FFF2-40B4-BE49-F238E27FC236}">
                <a16:creationId xmlns:a16="http://schemas.microsoft.com/office/drawing/2014/main" id="{475F3E59-91A7-6445-C7C8-377C33B5CDA9}"/>
              </a:ext>
            </a:extLst>
          </p:cNvPr>
          <p:cNvSpPr/>
          <p:nvPr/>
        </p:nvSpPr>
        <p:spPr>
          <a:xfrm>
            <a:off x="459633" y="2243945"/>
            <a:ext cx="6418245" cy="837446"/>
          </a:xfrm>
          <a:prstGeom prst="roundRect">
            <a:avLst>
              <a:gd name="adj" fmla="val 6141"/>
            </a:avLst>
          </a:prstGeom>
          <a:solidFill>
            <a:srgbClr val="FFCF00">
              <a:alpha val="4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pt-BR" b="1" kern="1200">
                <a:solidFill>
                  <a:srgbClr val="3C3C3C"/>
                </a:solidFill>
                <a:latin typeface="Poppins"/>
                <a:cs typeface="Poppins"/>
              </a:rPr>
              <a:t>	1. PROVISÃO HABITACIONAL</a:t>
            </a:r>
            <a:endParaRPr lang="pt-BR" b="1" kern="1200">
              <a:solidFill>
                <a:srgbClr val="3C3C3C"/>
              </a:solidFill>
              <a:latin typeface="Poppins" panose="00000500000000000000" pitchFamily="2" charset="0"/>
              <a:cs typeface="Poppins" panose="00000500000000000000" pitchFamily="2" charset="0"/>
            </a:endParaRPr>
          </a:p>
        </p:txBody>
      </p:sp>
      <p:sp>
        <p:nvSpPr>
          <p:cNvPr id="11" name="Retângulo: Cantos Arredondados 10">
            <a:extLst>
              <a:ext uri="{FF2B5EF4-FFF2-40B4-BE49-F238E27FC236}">
                <a16:creationId xmlns:a16="http://schemas.microsoft.com/office/drawing/2014/main" id="{F2C9EEF8-70FF-5C2B-2DDD-6786C609F7ED}"/>
              </a:ext>
            </a:extLst>
          </p:cNvPr>
          <p:cNvSpPr/>
          <p:nvPr/>
        </p:nvSpPr>
        <p:spPr>
          <a:xfrm>
            <a:off x="459632" y="3231721"/>
            <a:ext cx="6418245" cy="837446"/>
          </a:xfrm>
          <a:prstGeom prst="roundRect">
            <a:avLst>
              <a:gd name="adj" fmla="val 6141"/>
            </a:avLst>
          </a:prstGeom>
          <a:solidFill>
            <a:srgbClr val="FFCF00">
              <a:alpha val="4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b="1" kern="1200">
                <a:solidFill>
                  <a:srgbClr val="3C3C3C"/>
                </a:solidFill>
                <a:latin typeface="Poppins" panose="00000500000000000000" pitchFamily="2" charset="0"/>
                <a:cs typeface="Poppins" panose="00000500000000000000" pitchFamily="2" charset="0"/>
              </a:rPr>
              <a:t>	2. REGULARIZAÇÃO FUNDIÁRIA E 	URBANIZAÇÃO</a:t>
            </a:r>
            <a:endParaRPr lang="en-US" b="1" kern="1200">
              <a:solidFill>
                <a:srgbClr val="3C3C3C"/>
              </a:solidFill>
              <a:latin typeface="Poppins" panose="00000500000000000000" pitchFamily="2" charset="0"/>
              <a:cs typeface="Poppins" panose="00000500000000000000" pitchFamily="2" charset="0"/>
            </a:endParaRPr>
          </a:p>
        </p:txBody>
      </p:sp>
      <p:sp>
        <p:nvSpPr>
          <p:cNvPr id="12" name="Retângulo: Cantos Arredondados 11">
            <a:extLst>
              <a:ext uri="{FF2B5EF4-FFF2-40B4-BE49-F238E27FC236}">
                <a16:creationId xmlns:a16="http://schemas.microsoft.com/office/drawing/2014/main" id="{279F8CE8-E2A1-AC2F-D771-EE5F94CA8EB5}"/>
              </a:ext>
            </a:extLst>
          </p:cNvPr>
          <p:cNvSpPr/>
          <p:nvPr/>
        </p:nvSpPr>
        <p:spPr>
          <a:xfrm>
            <a:off x="459633" y="4219497"/>
            <a:ext cx="6418245" cy="837446"/>
          </a:xfrm>
          <a:prstGeom prst="roundRect">
            <a:avLst>
              <a:gd name="adj" fmla="val 6141"/>
            </a:avLst>
          </a:prstGeom>
          <a:solidFill>
            <a:srgbClr val="FFCF00">
              <a:alpha val="4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b="1" kern="1200">
                <a:solidFill>
                  <a:srgbClr val="3C3C3C"/>
                </a:solidFill>
                <a:latin typeface="Poppins" panose="00000500000000000000" pitchFamily="2" charset="0"/>
                <a:cs typeface="Poppins" panose="00000500000000000000" pitchFamily="2" charset="0"/>
              </a:rPr>
              <a:t>	3. POLÍTICAS PÚBLICAS E PROGRAMAS 	ESTRATÉGICOS</a:t>
            </a:r>
            <a:endParaRPr lang="en-US" b="1" kern="1200">
              <a:solidFill>
                <a:srgbClr val="3C3C3C"/>
              </a:solidFill>
              <a:latin typeface="Poppins" panose="00000500000000000000" pitchFamily="2" charset="0"/>
              <a:cs typeface="Poppins" panose="00000500000000000000" pitchFamily="2" charset="0"/>
            </a:endParaRPr>
          </a:p>
        </p:txBody>
      </p:sp>
      <p:sp>
        <p:nvSpPr>
          <p:cNvPr id="13" name="Retângulo: Cantos Arredondados 12">
            <a:extLst>
              <a:ext uri="{FF2B5EF4-FFF2-40B4-BE49-F238E27FC236}">
                <a16:creationId xmlns:a16="http://schemas.microsoft.com/office/drawing/2014/main" id="{9216D6A4-44A0-B778-25FF-AF996F4C10BD}"/>
              </a:ext>
            </a:extLst>
          </p:cNvPr>
          <p:cNvSpPr/>
          <p:nvPr/>
        </p:nvSpPr>
        <p:spPr>
          <a:xfrm>
            <a:off x="459632" y="5207273"/>
            <a:ext cx="6418245" cy="837446"/>
          </a:xfrm>
          <a:prstGeom prst="roundRect">
            <a:avLst>
              <a:gd name="adj" fmla="val 6141"/>
            </a:avLst>
          </a:prstGeom>
          <a:solidFill>
            <a:srgbClr val="FFCF00">
              <a:alpha val="4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b="1" kern="1200">
                <a:solidFill>
                  <a:srgbClr val="3C3C3C"/>
                </a:solidFill>
                <a:latin typeface="Poppins" panose="00000500000000000000" pitchFamily="2" charset="0"/>
                <a:cs typeface="Poppins" panose="00000500000000000000" pitchFamily="2" charset="0"/>
              </a:rPr>
              <a:t>	4. EMPREENDIMENTOS DE MÚLTIPLOS USOS EM 	GRANDES ÁREAS</a:t>
            </a:r>
            <a:endParaRPr lang="en-US" b="1" kern="1200">
              <a:solidFill>
                <a:srgbClr val="3C3C3C"/>
              </a:solidFill>
              <a:latin typeface="Poppins" panose="00000500000000000000" pitchFamily="2" charset="0"/>
              <a:cs typeface="Poppins" panose="00000500000000000000" pitchFamily="2" charset="0"/>
            </a:endParaRPr>
          </a:p>
        </p:txBody>
      </p:sp>
      <p:pic>
        <p:nvPicPr>
          <p:cNvPr id="14" name="Gráfico 13" descr="Início com preenchimento sólido">
            <a:extLst>
              <a:ext uri="{FF2B5EF4-FFF2-40B4-BE49-F238E27FC236}">
                <a16:creationId xmlns:a16="http://schemas.microsoft.com/office/drawing/2014/main" id="{0ACCDDD3-1A0D-EB6E-12DB-8527A28DA3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8486" y="3381994"/>
            <a:ext cx="542547" cy="542547"/>
          </a:xfrm>
          <a:prstGeom prst="rect">
            <a:avLst/>
          </a:prstGeom>
        </p:spPr>
      </p:pic>
      <p:pic>
        <p:nvPicPr>
          <p:cNvPr id="15" name="Gráfico 14" descr="Cidade com preenchimento sólido">
            <a:extLst>
              <a:ext uri="{FF2B5EF4-FFF2-40B4-BE49-F238E27FC236}">
                <a16:creationId xmlns:a16="http://schemas.microsoft.com/office/drawing/2014/main" id="{A0DC37E9-530E-633D-039E-EC599E37CA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1242" y="2367677"/>
            <a:ext cx="597033" cy="597033"/>
          </a:xfrm>
          <a:prstGeom prst="rect">
            <a:avLst/>
          </a:prstGeom>
        </p:spPr>
      </p:pic>
      <p:pic>
        <p:nvPicPr>
          <p:cNvPr id="16" name="Gráfico 15" descr="Reunião com preenchimento sólido">
            <a:extLst>
              <a:ext uri="{FF2B5EF4-FFF2-40B4-BE49-F238E27FC236}">
                <a16:creationId xmlns:a16="http://schemas.microsoft.com/office/drawing/2014/main" id="{6578499D-82CA-7C74-2913-5CFC647428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036" y="4324710"/>
            <a:ext cx="627019" cy="627019"/>
          </a:xfrm>
          <a:prstGeom prst="rect">
            <a:avLst/>
          </a:prstGeom>
        </p:spPr>
      </p:pic>
      <p:pic>
        <p:nvPicPr>
          <p:cNvPr id="17" name="Gráfico 16" descr="Ideia com preenchimento sólido">
            <a:extLst>
              <a:ext uri="{FF2B5EF4-FFF2-40B4-BE49-F238E27FC236}">
                <a16:creationId xmlns:a16="http://schemas.microsoft.com/office/drawing/2014/main" id="{BE3E4F50-1FAE-AE26-DA50-1B79253436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6210" y="5337048"/>
            <a:ext cx="577895" cy="577895"/>
          </a:xfrm>
          <a:prstGeom prst="rect">
            <a:avLst/>
          </a:prstGeom>
        </p:spPr>
      </p:pic>
      <p:sp>
        <p:nvSpPr>
          <p:cNvPr id="18" name="Retângulo 17">
            <a:extLst>
              <a:ext uri="{FF2B5EF4-FFF2-40B4-BE49-F238E27FC236}">
                <a16:creationId xmlns:a16="http://schemas.microsoft.com/office/drawing/2014/main" id="{F7E0A070-46A1-9BB7-9CE3-EEEFEBA986A8}"/>
              </a:ext>
            </a:extLst>
          </p:cNvPr>
          <p:cNvSpPr/>
          <p:nvPr/>
        </p:nvSpPr>
        <p:spPr>
          <a:xfrm>
            <a:off x="471444" y="1722719"/>
            <a:ext cx="6406434" cy="383345"/>
          </a:xfrm>
          <a:prstGeom prst="rect">
            <a:avLst/>
          </a:prstGeom>
          <a:solidFill>
            <a:srgbClr val="FFC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400" b="1" dirty="0">
                <a:solidFill>
                  <a:srgbClr val="3C3C3C"/>
                </a:solidFill>
                <a:latin typeface="Poppins Bold" panose="00000800000000000000" pitchFamily="2" charset="0"/>
                <a:ea typeface="+mj-ea"/>
                <a:cs typeface="Poppins Bold" panose="00000800000000000000" pitchFamily="2" charset="0"/>
              </a:rPr>
              <a:t>LINHAS PRIORITÁRIAS PARA A DESTINAÇÃO DOS IMÓVEIS</a:t>
            </a:r>
            <a:endParaRPr lang="en-US" sz="1400" b="1" dirty="0">
              <a:solidFill>
                <a:srgbClr val="3C3C3C"/>
              </a:solidFill>
              <a:latin typeface="Poppins Bold" panose="00000800000000000000" pitchFamily="2" charset="0"/>
              <a:cs typeface="Poppins Bold" panose="00000800000000000000" pitchFamily="2" charset="0"/>
            </a:endParaRPr>
          </a:p>
        </p:txBody>
      </p:sp>
      <p:pic>
        <p:nvPicPr>
          <p:cNvPr id="19" name="Imagem 18" descr="Uma imagem contendo pessoa, menina, segurando, pequeno&#10;&#10;O conteúdo gerado por IA pode estar incorreto.">
            <a:extLst>
              <a:ext uri="{FF2B5EF4-FFF2-40B4-BE49-F238E27FC236}">
                <a16:creationId xmlns:a16="http://schemas.microsoft.com/office/drawing/2014/main" id="{42450463-28A1-DEB9-D1A6-D1767EB053B5}"/>
              </a:ext>
            </a:extLst>
          </p:cNvPr>
          <p:cNvPicPr>
            <a:picLocks noChangeAspect="1"/>
          </p:cNvPicPr>
          <p:nvPr/>
        </p:nvPicPr>
        <p:blipFill>
          <a:blip r:embed="rId11"/>
          <a:stretch>
            <a:fillRect/>
          </a:stretch>
        </p:blipFill>
        <p:spPr>
          <a:xfrm>
            <a:off x="7102836" y="4223418"/>
            <a:ext cx="4807601" cy="1826391"/>
          </a:xfrm>
          <a:prstGeom prst="rect">
            <a:avLst/>
          </a:prstGeom>
        </p:spPr>
      </p:pic>
    </p:spTree>
    <p:extLst>
      <p:ext uri="{BB962C8B-B14F-4D97-AF65-F5344CB8AC3E}">
        <p14:creationId xmlns:p14="http://schemas.microsoft.com/office/powerpoint/2010/main" val="80043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FA1D9-5229-3541-9203-956C44F3C99F}"/>
            </a:ext>
          </a:extLst>
        </p:cNvPr>
        <p:cNvGrpSpPr/>
        <p:nvPr/>
      </p:nvGrpSpPr>
      <p:grpSpPr>
        <a:xfrm>
          <a:off x="0" y="0"/>
          <a:ext cx="0" cy="0"/>
          <a:chOff x="0" y="0"/>
          <a:chExt cx="0" cy="0"/>
        </a:xfrm>
      </p:grpSpPr>
      <p:pic>
        <p:nvPicPr>
          <p:cNvPr id="7" name="Imagem 6" descr="Uma imagem contendo lápis&#10;&#10;Descrição gerada automaticamente">
            <a:extLst>
              <a:ext uri="{FF2B5EF4-FFF2-40B4-BE49-F238E27FC236}">
                <a16:creationId xmlns:a16="http://schemas.microsoft.com/office/drawing/2014/main" id="{3CFE4782-0B78-8B31-6307-003D6CAD90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80"/>
            <a:ext cx="12192000" cy="6858000"/>
          </a:xfrm>
          <a:prstGeom prst="rect">
            <a:avLst/>
          </a:prstGeom>
        </p:spPr>
      </p:pic>
      <p:sp>
        <p:nvSpPr>
          <p:cNvPr id="2" name="CaixaDeTexto 1">
            <a:extLst>
              <a:ext uri="{FF2B5EF4-FFF2-40B4-BE49-F238E27FC236}">
                <a16:creationId xmlns:a16="http://schemas.microsoft.com/office/drawing/2014/main" id="{A2B87A5D-1E32-BD4E-9578-3F2D1C7776D9}"/>
              </a:ext>
            </a:extLst>
          </p:cNvPr>
          <p:cNvSpPr txBox="1"/>
          <p:nvPr/>
        </p:nvSpPr>
        <p:spPr>
          <a:xfrm>
            <a:off x="819036" y="1406882"/>
            <a:ext cx="901892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600" dirty="0">
                <a:solidFill>
                  <a:schemeClr val="bg1">
                    <a:lumMod val="49000"/>
                  </a:schemeClr>
                </a:solidFill>
                <a:latin typeface="Poppins"/>
                <a:cs typeface="Poppins"/>
              </a:rPr>
              <a:t>janeiro/2023 a março/2025</a:t>
            </a:r>
          </a:p>
        </p:txBody>
      </p:sp>
      <p:sp>
        <p:nvSpPr>
          <p:cNvPr id="3" name="CaixaDeTexto 2">
            <a:extLst>
              <a:ext uri="{FF2B5EF4-FFF2-40B4-BE49-F238E27FC236}">
                <a16:creationId xmlns:a16="http://schemas.microsoft.com/office/drawing/2014/main" id="{B34F08AA-FFD6-27A2-AE26-2CBA919A3CFC}"/>
              </a:ext>
            </a:extLst>
          </p:cNvPr>
          <p:cNvSpPr txBox="1"/>
          <p:nvPr/>
        </p:nvSpPr>
        <p:spPr>
          <a:xfrm>
            <a:off x="589936" y="2117142"/>
            <a:ext cx="1885132"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3600" b="1" dirty="0">
                <a:solidFill>
                  <a:srgbClr val="183EFF"/>
                </a:solidFill>
                <a:latin typeface="Poppins ExtraBold"/>
                <a:cs typeface="Poppins"/>
              </a:rPr>
              <a:t>1.034</a:t>
            </a:r>
            <a:endParaRPr lang="pt-BR" sz="3200" b="1" dirty="0">
              <a:solidFill>
                <a:srgbClr val="183EFF"/>
              </a:solidFill>
              <a:latin typeface="Poppins ExtraBold"/>
              <a:cs typeface="Poppins"/>
            </a:endParaRPr>
          </a:p>
          <a:p>
            <a:pPr algn="ctr"/>
            <a:r>
              <a:rPr lang="pt-BR" sz="2000" b="1" dirty="0">
                <a:solidFill>
                  <a:schemeClr val="accent3">
                    <a:lumMod val="49000"/>
                  </a:schemeClr>
                </a:solidFill>
                <a:latin typeface="Poppins"/>
                <a:cs typeface="Poppins"/>
              </a:rPr>
              <a:t>Imóveis </a:t>
            </a:r>
          </a:p>
          <a:p>
            <a:pPr algn="ctr"/>
            <a:r>
              <a:rPr lang="pt-BR" sz="2000" b="1" dirty="0">
                <a:solidFill>
                  <a:schemeClr val="accent3">
                    <a:lumMod val="49000"/>
                  </a:schemeClr>
                </a:solidFill>
                <a:latin typeface="Poppins"/>
                <a:cs typeface="Poppins"/>
              </a:rPr>
              <a:t>destinados</a:t>
            </a:r>
          </a:p>
        </p:txBody>
      </p:sp>
      <p:sp>
        <p:nvSpPr>
          <p:cNvPr id="4" name="CaixaDeTexto 3">
            <a:extLst>
              <a:ext uri="{FF2B5EF4-FFF2-40B4-BE49-F238E27FC236}">
                <a16:creationId xmlns:a16="http://schemas.microsoft.com/office/drawing/2014/main" id="{950D8B2B-CB32-55E4-F035-0AB5B13F1D19}"/>
              </a:ext>
            </a:extLst>
          </p:cNvPr>
          <p:cNvSpPr txBox="1"/>
          <p:nvPr/>
        </p:nvSpPr>
        <p:spPr>
          <a:xfrm>
            <a:off x="3109995" y="2117142"/>
            <a:ext cx="2012104"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3600" b="1" dirty="0">
                <a:solidFill>
                  <a:srgbClr val="183EFF"/>
                </a:solidFill>
                <a:latin typeface="Poppins ExtraBold"/>
                <a:cs typeface="Poppins"/>
              </a:rPr>
              <a:t>400 mil</a:t>
            </a:r>
          </a:p>
          <a:p>
            <a:pPr algn="ctr"/>
            <a:r>
              <a:rPr lang="pt-BR" sz="2000" b="1" dirty="0">
                <a:solidFill>
                  <a:schemeClr val="accent3">
                    <a:lumMod val="49000"/>
                  </a:schemeClr>
                </a:solidFill>
                <a:latin typeface="Poppins"/>
                <a:cs typeface="Poppins"/>
              </a:rPr>
              <a:t>famílias beneficiadas</a:t>
            </a:r>
            <a:endParaRPr lang="pt-BR" dirty="0">
              <a:solidFill>
                <a:schemeClr val="accent3">
                  <a:lumMod val="49000"/>
                </a:schemeClr>
              </a:solidFill>
            </a:endParaRPr>
          </a:p>
        </p:txBody>
      </p:sp>
      <p:sp>
        <p:nvSpPr>
          <p:cNvPr id="5" name="CaixaDeTexto 4">
            <a:extLst>
              <a:ext uri="{FF2B5EF4-FFF2-40B4-BE49-F238E27FC236}">
                <a16:creationId xmlns:a16="http://schemas.microsoft.com/office/drawing/2014/main" id="{5690159A-EC02-E386-FFD8-3A9B3C7E1BF7}"/>
              </a:ext>
            </a:extLst>
          </p:cNvPr>
          <p:cNvSpPr txBox="1"/>
          <p:nvPr/>
        </p:nvSpPr>
        <p:spPr>
          <a:xfrm>
            <a:off x="5755532" y="2117142"/>
            <a:ext cx="297627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3600" b="1" dirty="0">
                <a:solidFill>
                  <a:srgbClr val="183EFF"/>
                </a:solidFill>
                <a:latin typeface="Poppins ExtraBold"/>
                <a:cs typeface="Poppins"/>
              </a:rPr>
              <a:t>16,9 mil km</a:t>
            </a:r>
            <a:r>
              <a:rPr lang="pt-BR" sz="3600" b="1" baseline="30000" dirty="0">
                <a:solidFill>
                  <a:srgbClr val="183EFF"/>
                </a:solidFill>
                <a:latin typeface="Poppins ExtraBold"/>
                <a:cs typeface="Poppins"/>
              </a:rPr>
              <a:t>2</a:t>
            </a:r>
          </a:p>
          <a:p>
            <a:pPr algn="ctr"/>
            <a:r>
              <a:rPr lang="pt-BR" sz="2000" b="1" dirty="0">
                <a:solidFill>
                  <a:schemeClr val="accent3">
                    <a:lumMod val="49000"/>
                  </a:schemeClr>
                </a:solidFill>
                <a:latin typeface="Poppins"/>
                <a:cs typeface="Poppins"/>
              </a:rPr>
              <a:t>área </a:t>
            </a:r>
            <a:endParaRPr lang="pt-BR" dirty="0">
              <a:solidFill>
                <a:schemeClr val="accent3">
                  <a:lumMod val="49000"/>
                </a:schemeClr>
              </a:solidFill>
              <a:latin typeface="Calibri" panose="020F0502020204030204"/>
              <a:ea typeface="Calibri" panose="020F0502020204030204"/>
              <a:cs typeface="Calibri" panose="020F0502020204030204"/>
            </a:endParaRPr>
          </a:p>
          <a:p>
            <a:pPr algn="ctr"/>
            <a:r>
              <a:rPr lang="pt-BR" sz="2000" b="1" dirty="0">
                <a:solidFill>
                  <a:schemeClr val="accent3">
                    <a:lumMod val="49000"/>
                  </a:schemeClr>
                </a:solidFill>
                <a:latin typeface="Poppins"/>
                <a:cs typeface="Poppins"/>
              </a:rPr>
              <a:t>destinada</a:t>
            </a:r>
            <a:endParaRPr lang="pt-BR" dirty="0">
              <a:solidFill>
                <a:schemeClr val="accent3">
                  <a:lumMod val="49000"/>
                </a:schemeClr>
              </a:solidFill>
              <a:ea typeface="Calibri"/>
              <a:cs typeface="Calibri"/>
            </a:endParaRPr>
          </a:p>
        </p:txBody>
      </p:sp>
      <p:sp>
        <p:nvSpPr>
          <p:cNvPr id="6" name="CaixaDeTexto 5">
            <a:extLst>
              <a:ext uri="{FF2B5EF4-FFF2-40B4-BE49-F238E27FC236}">
                <a16:creationId xmlns:a16="http://schemas.microsoft.com/office/drawing/2014/main" id="{D834CB7C-F8E6-514F-613A-519679052A6C}"/>
              </a:ext>
            </a:extLst>
          </p:cNvPr>
          <p:cNvSpPr txBox="1"/>
          <p:nvPr/>
        </p:nvSpPr>
        <p:spPr>
          <a:xfrm>
            <a:off x="9096118" y="2099136"/>
            <a:ext cx="2630872"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3600" b="1" dirty="0">
                <a:solidFill>
                  <a:srgbClr val="183EFF"/>
                </a:solidFill>
                <a:latin typeface="Poppins ExtraBold"/>
                <a:cs typeface="Poppins"/>
              </a:rPr>
              <a:t>412</a:t>
            </a:r>
            <a:endParaRPr lang="pt-BR" sz="3200" b="1" dirty="0">
              <a:solidFill>
                <a:srgbClr val="183EFF"/>
              </a:solidFill>
              <a:latin typeface="Poppins ExtraBold"/>
              <a:cs typeface="Poppins"/>
            </a:endParaRPr>
          </a:p>
          <a:p>
            <a:pPr algn="ctr"/>
            <a:r>
              <a:rPr lang="pt-BR" sz="2000" b="1" dirty="0">
                <a:solidFill>
                  <a:schemeClr val="accent3">
                    <a:lumMod val="49000"/>
                  </a:schemeClr>
                </a:solidFill>
                <a:latin typeface="Poppins"/>
                <a:cs typeface="Poppins"/>
              </a:rPr>
              <a:t>municípios beneficiados</a:t>
            </a:r>
            <a:endParaRPr lang="pt-BR" dirty="0">
              <a:solidFill>
                <a:schemeClr val="accent3">
                  <a:lumMod val="49000"/>
                </a:schemeClr>
              </a:solidFill>
            </a:endParaRPr>
          </a:p>
        </p:txBody>
      </p:sp>
      <p:sp>
        <p:nvSpPr>
          <p:cNvPr id="8" name="Espaço Reservado para Número de Slide 1">
            <a:extLst>
              <a:ext uri="{FF2B5EF4-FFF2-40B4-BE49-F238E27FC236}">
                <a16:creationId xmlns:a16="http://schemas.microsoft.com/office/drawing/2014/main" id="{D3D09016-5B0D-5E4E-600A-2D43FAF2C640}"/>
              </a:ext>
            </a:extLst>
          </p:cNvPr>
          <p:cNvSpPr>
            <a:spLocks noGrp="1"/>
          </p:cNvSpPr>
          <p:nvPr>
            <p:ph type="sldNum" sz="quarter" idx="12"/>
          </p:nvPr>
        </p:nvSpPr>
        <p:spPr>
          <a:xfrm>
            <a:off x="9413631" y="6370887"/>
            <a:ext cx="2743200" cy="365125"/>
          </a:xfrm>
        </p:spPr>
        <p:txBody>
          <a:bodyPr/>
          <a:lstStyle/>
          <a:p>
            <a:fld id="{4E5ECACB-41C0-4BCA-87FE-4429E00A5D68}" type="slidenum">
              <a:rPr lang="pt-BR" smtClean="0"/>
              <a:t>9</a:t>
            </a:fld>
            <a:endParaRPr lang="pt-BR"/>
          </a:p>
        </p:txBody>
      </p:sp>
      <p:sp>
        <p:nvSpPr>
          <p:cNvPr id="9" name="TextBox 8">
            <a:extLst>
              <a:ext uri="{FF2B5EF4-FFF2-40B4-BE49-F238E27FC236}">
                <a16:creationId xmlns:a16="http://schemas.microsoft.com/office/drawing/2014/main" id="{64DEC3FB-3B8E-EC1D-F1EC-AE8E6238CD31}"/>
              </a:ext>
            </a:extLst>
          </p:cNvPr>
          <p:cNvSpPr txBox="1"/>
          <p:nvPr/>
        </p:nvSpPr>
        <p:spPr>
          <a:xfrm>
            <a:off x="819036" y="869480"/>
            <a:ext cx="10011816" cy="483722"/>
          </a:xfrm>
          <a:prstGeom prst="rect">
            <a:avLst/>
          </a:prstGeom>
          <a:noFill/>
        </p:spPr>
        <p:txBody>
          <a:bodyPr wrap="square" lIns="91440" tIns="45720" rIns="91440" bIns="45720" rtlCol="0" anchor="t">
            <a:spAutoFit/>
          </a:bodyPr>
          <a:lstStyle/>
          <a:p>
            <a:pPr>
              <a:lnSpc>
                <a:spcPct val="90000"/>
              </a:lnSpc>
              <a:spcBef>
                <a:spcPct val="0"/>
              </a:spcBef>
            </a:pPr>
            <a:r>
              <a:rPr lang="en-US" sz="2800" b="1" dirty="0">
                <a:solidFill>
                  <a:srgbClr val="183EFF"/>
                </a:solidFill>
                <a:latin typeface="Poppins Black"/>
                <a:cs typeface="Poppins Black"/>
              </a:rPr>
              <a:t>BALANÇO DO PROGRAMA IMÓVEL DA GENTE</a:t>
            </a:r>
          </a:p>
        </p:txBody>
      </p:sp>
      <p:sp>
        <p:nvSpPr>
          <p:cNvPr id="10" name="Retângulo: Cantos Arredondados 9">
            <a:extLst>
              <a:ext uri="{FF2B5EF4-FFF2-40B4-BE49-F238E27FC236}">
                <a16:creationId xmlns:a16="http://schemas.microsoft.com/office/drawing/2014/main" id="{65007288-47EB-BEAE-1A66-8BCE20F34667}"/>
              </a:ext>
            </a:extLst>
          </p:cNvPr>
          <p:cNvSpPr/>
          <p:nvPr/>
        </p:nvSpPr>
        <p:spPr>
          <a:xfrm>
            <a:off x="597650" y="3670970"/>
            <a:ext cx="5365312" cy="1158082"/>
          </a:xfrm>
          <a:prstGeom prst="roundRect">
            <a:avLst>
              <a:gd name="adj" fmla="val 5334"/>
            </a:avLst>
          </a:prstGeom>
          <a:noFill/>
          <a:ln w="31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dirty="0">
                <a:solidFill>
                  <a:schemeClr val="tx1"/>
                </a:solidFill>
                <a:latin typeface="Poppins ExtraBold" panose="00000900000000000000" pitchFamily="2" charset="0"/>
                <a:cs typeface="Poppins ExtraBold" panose="00000900000000000000" pitchFamily="2" charset="0"/>
              </a:rPr>
              <a:t>Para Habitação de Interesse Social,</a:t>
            </a:r>
          </a:p>
          <a:p>
            <a:r>
              <a:rPr lang="pt-BR" sz="1600" dirty="0">
                <a:solidFill>
                  <a:schemeClr val="tx1"/>
                </a:solidFill>
                <a:latin typeface="Poppins" panose="00000500000000000000" pitchFamily="2" charset="0"/>
                <a:cs typeface="Poppins" panose="00000500000000000000" pitchFamily="2" charset="0"/>
              </a:rPr>
              <a:t>até março, foram destinados 39 imóveis com </a:t>
            </a:r>
            <a:r>
              <a:rPr lang="pt-BR" dirty="0">
                <a:solidFill>
                  <a:schemeClr val="tx1"/>
                </a:solidFill>
                <a:latin typeface="Poppins" panose="00000500000000000000" pitchFamily="2" charset="0"/>
                <a:cs typeface="Poppins" panose="00000500000000000000" pitchFamily="2" charset="0"/>
              </a:rPr>
              <a:t>6.525</a:t>
            </a:r>
            <a:r>
              <a:rPr lang="pt-BR" sz="1600" dirty="0">
                <a:solidFill>
                  <a:schemeClr val="tx1"/>
                </a:solidFill>
                <a:latin typeface="Poppins" panose="00000500000000000000" pitchFamily="2" charset="0"/>
                <a:cs typeface="Poppins" panose="00000500000000000000" pitchFamily="2" charset="0"/>
              </a:rPr>
              <a:t> famílias beneficiadas.</a:t>
            </a:r>
          </a:p>
        </p:txBody>
      </p:sp>
      <p:sp>
        <p:nvSpPr>
          <p:cNvPr id="11" name="Retângulo: Cantos Arredondados 10">
            <a:extLst>
              <a:ext uri="{FF2B5EF4-FFF2-40B4-BE49-F238E27FC236}">
                <a16:creationId xmlns:a16="http://schemas.microsoft.com/office/drawing/2014/main" id="{D96CAD63-B784-3315-CFC7-5B73D7102B34}"/>
              </a:ext>
            </a:extLst>
          </p:cNvPr>
          <p:cNvSpPr/>
          <p:nvPr/>
        </p:nvSpPr>
        <p:spPr>
          <a:xfrm>
            <a:off x="597650" y="4830438"/>
            <a:ext cx="5365312" cy="1158082"/>
          </a:xfrm>
          <a:prstGeom prst="roundRect">
            <a:avLst>
              <a:gd name="adj" fmla="val 5334"/>
            </a:avLst>
          </a:prstGeom>
          <a:noFill/>
          <a:ln w="31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dirty="0">
                <a:solidFill>
                  <a:schemeClr val="tx1"/>
                </a:solidFill>
                <a:latin typeface="Poppins ExtraBold" panose="00000900000000000000" pitchFamily="2" charset="0"/>
                <a:cs typeface="Poppins ExtraBold" panose="00000900000000000000" pitchFamily="2" charset="0"/>
              </a:rPr>
              <a:t>Para Reforma Agrária,</a:t>
            </a:r>
          </a:p>
          <a:p>
            <a:r>
              <a:rPr lang="pt-BR" dirty="0">
                <a:solidFill>
                  <a:schemeClr val="tx1"/>
                </a:solidFill>
                <a:latin typeface="Poppins" panose="00000500000000000000" pitchFamily="2" charset="0"/>
                <a:cs typeface="Poppins" panose="00000500000000000000" pitchFamily="2" charset="0"/>
              </a:rPr>
              <a:t>até março, foram destinados 13 imóveis com 436 famílias beneficiadas.</a:t>
            </a:r>
          </a:p>
        </p:txBody>
      </p:sp>
      <p:sp>
        <p:nvSpPr>
          <p:cNvPr id="12" name="Retângulo: Cantos Arredondados 11">
            <a:extLst>
              <a:ext uri="{FF2B5EF4-FFF2-40B4-BE49-F238E27FC236}">
                <a16:creationId xmlns:a16="http://schemas.microsoft.com/office/drawing/2014/main" id="{D03B662B-BDEA-C42D-D2AA-CB7DBF616EA6}"/>
              </a:ext>
            </a:extLst>
          </p:cNvPr>
          <p:cNvSpPr/>
          <p:nvPr/>
        </p:nvSpPr>
        <p:spPr>
          <a:xfrm>
            <a:off x="6107820" y="3670970"/>
            <a:ext cx="5365312" cy="1158082"/>
          </a:xfrm>
          <a:prstGeom prst="roundRect">
            <a:avLst>
              <a:gd name="adj" fmla="val 5334"/>
            </a:avLst>
          </a:prstGeom>
          <a:noFill/>
          <a:ln w="31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dirty="0">
                <a:solidFill>
                  <a:schemeClr val="tx1"/>
                </a:solidFill>
                <a:latin typeface="Poppins ExtraBold" panose="00000900000000000000" pitchFamily="2" charset="0"/>
                <a:cs typeface="Poppins ExtraBold" panose="00000900000000000000" pitchFamily="2" charset="0"/>
              </a:rPr>
              <a:t>146 núcleos urbanos para Regularização Fundiária, </a:t>
            </a:r>
            <a:r>
              <a:rPr lang="pt-BR" sz="1600" dirty="0">
                <a:solidFill>
                  <a:schemeClr val="tx1"/>
                </a:solidFill>
                <a:latin typeface="Poppins" panose="00000500000000000000" pitchFamily="2" charset="0"/>
                <a:cs typeface="Poppins" panose="00000500000000000000" pitchFamily="2" charset="0"/>
              </a:rPr>
              <a:t>28 áreas já destinadas e 118 áreas em estudo.</a:t>
            </a:r>
            <a:endParaRPr lang="pt-BR" dirty="0">
              <a:solidFill>
                <a:schemeClr val="tx1"/>
              </a:solidFill>
              <a:latin typeface="Poppins" panose="00000500000000000000" pitchFamily="2" charset="0"/>
              <a:cs typeface="Poppins" panose="00000500000000000000" pitchFamily="2" charset="0"/>
            </a:endParaRPr>
          </a:p>
        </p:txBody>
      </p:sp>
      <p:sp>
        <p:nvSpPr>
          <p:cNvPr id="13" name="Retângulo: Cantos Arredondados 12">
            <a:extLst>
              <a:ext uri="{FF2B5EF4-FFF2-40B4-BE49-F238E27FC236}">
                <a16:creationId xmlns:a16="http://schemas.microsoft.com/office/drawing/2014/main" id="{6150DF83-1B88-200C-0C1C-A07B432AAF72}"/>
              </a:ext>
            </a:extLst>
          </p:cNvPr>
          <p:cNvSpPr/>
          <p:nvPr/>
        </p:nvSpPr>
        <p:spPr>
          <a:xfrm>
            <a:off x="6107820" y="4830438"/>
            <a:ext cx="5365312" cy="1158082"/>
          </a:xfrm>
          <a:prstGeom prst="roundRect">
            <a:avLst>
              <a:gd name="adj" fmla="val 5334"/>
            </a:avLst>
          </a:prstGeom>
          <a:noFill/>
          <a:ln w="31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dirty="0">
                <a:solidFill>
                  <a:schemeClr val="tx1"/>
                </a:solidFill>
                <a:latin typeface="Poppins ExtraBold" panose="00000900000000000000" pitchFamily="2" charset="0"/>
                <a:cs typeface="Poppins ExtraBold" panose="00000900000000000000" pitchFamily="2" charset="0"/>
              </a:rPr>
              <a:t>Para Povos e Comunidades Tradicionais,</a:t>
            </a:r>
          </a:p>
          <a:p>
            <a:r>
              <a:rPr lang="pt-BR" sz="1800" dirty="0">
                <a:solidFill>
                  <a:schemeClr val="tx1"/>
                </a:solidFill>
                <a:latin typeface="Poppins" panose="00000500000000000000" pitchFamily="2" charset="0"/>
                <a:cs typeface="Poppins" panose="00000500000000000000" pitchFamily="2" charset="0"/>
              </a:rPr>
              <a:t>até março, foram destinados 134 imóveis com </a:t>
            </a:r>
            <a:r>
              <a:rPr lang="pt-BR" sz="2000" dirty="0">
                <a:solidFill>
                  <a:schemeClr val="tx1"/>
                </a:solidFill>
                <a:latin typeface="Poppins" panose="00000500000000000000" pitchFamily="2" charset="0"/>
                <a:cs typeface="Poppins" panose="00000500000000000000" pitchFamily="2" charset="0"/>
              </a:rPr>
              <a:t>2.788</a:t>
            </a:r>
            <a:r>
              <a:rPr lang="pt-BR" sz="1800" dirty="0">
                <a:solidFill>
                  <a:schemeClr val="tx1"/>
                </a:solidFill>
                <a:latin typeface="Poppins" panose="00000500000000000000" pitchFamily="2" charset="0"/>
                <a:cs typeface="Poppins" panose="00000500000000000000" pitchFamily="2" charset="0"/>
              </a:rPr>
              <a:t> famílias beneficiadas.</a:t>
            </a:r>
          </a:p>
        </p:txBody>
      </p:sp>
    </p:spTree>
    <p:extLst>
      <p:ext uri="{BB962C8B-B14F-4D97-AF65-F5344CB8AC3E}">
        <p14:creationId xmlns:p14="http://schemas.microsoft.com/office/powerpoint/2010/main" val="135968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2585</TotalTime>
  <Words>1132</Words>
  <Application>Microsoft Office PowerPoint</Application>
  <PresentationFormat>Widescreen</PresentationFormat>
  <Paragraphs>137</Paragraphs>
  <Slides>16</Slides>
  <Notes>3</Notes>
  <HiddenSlides>0</HiddenSlides>
  <MMClips>0</MMClips>
  <ScaleCrop>false</ScaleCrop>
  <HeadingPairs>
    <vt:vector size="6" baseType="variant">
      <vt:variant>
        <vt:lpstr>Fontes usadas</vt:lpstr>
      </vt:variant>
      <vt:variant>
        <vt:i4>14</vt:i4>
      </vt:variant>
      <vt:variant>
        <vt:lpstr>Tema</vt:lpstr>
      </vt:variant>
      <vt:variant>
        <vt:i4>1</vt:i4>
      </vt:variant>
      <vt:variant>
        <vt:lpstr>Títulos de slides</vt:lpstr>
      </vt:variant>
      <vt:variant>
        <vt:i4>16</vt:i4>
      </vt:variant>
    </vt:vector>
  </HeadingPairs>
  <TitlesOfParts>
    <vt:vector size="31" baseType="lpstr">
      <vt:lpstr>Aptos</vt:lpstr>
      <vt:lpstr>Aptos Display</vt:lpstr>
      <vt:lpstr>Arial</vt:lpstr>
      <vt:lpstr>Calibri</vt:lpstr>
      <vt:lpstr>Helvetica</vt:lpstr>
      <vt:lpstr>Poppins</vt:lpstr>
      <vt:lpstr>Poppins Black</vt:lpstr>
      <vt:lpstr>Poppins Bold</vt:lpstr>
      <vt:lpstr>Poppins ExtraBold</vt:lpstr>
      <vt:lpstr>Poppins Medium</vt:lpstr>
      <vt:lpstr>Poppins SemiBold</vt:lpstr>
      <vt:lpstr>Segoe Print</vt:lpstr>
      <vt:lpstr>Segoe UI</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Cassandra Nunes</dc:creator>
  <cp:lastModifiedBy>Thais</cp:lastModifiedBy>
  <cp:revision>21</cp:revision>
  <dcterms:created xsi:type="dcterms:W3CDTF">2025-06-29T13:00:16Z</dcterms:created>
  <dcterms:modified xsi:type="dcterms:W3CDTF">2025-07-07T14:52:58Z</dcterms:modified>
</cp:coreProperties>
</file>