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204B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2E406B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04B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204B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2E406B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04B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0380" cy="1489710"/>
          </a:xfrm>
          <a:custGeom>
            <a:avLst/>
            <a:gdLst/>
            <a:ahLst/>
            <a:cxnLst/>
            <a:rect l="l" t="t" r="r" b="b"/>
            <a:pathLst>
              <a:path w="18280380" h="1489710">
                <a:moveTo>
                  <a:pt x="18279844" y="1489400"/>
                </a:moveTo>
                <a:lnTo>
                  <a:pt x="0" y="1489400"/>
                </a:lnTo>
                <a:lnTo>
                  <a:pt x="0" y="0"/>
                </a:lnTo>
                <a:lnTo>
                  <a:pt x="18279844" y="0"/>
                </a:lnTo>
                <a:lnTo>
                  <a:pt x="18279844" y="1489400"/>
                </a:lnTo>
                <a:close/>
              </a:path>
            </a:pathLst>
          </a:custGeom>
          <a:solidFill>
            <a:srgbClr val="2E406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296" y="0"/>
            <a:ext cx="8229703" cy="529101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634" y="267538"/>
            <a:ext cx="2216221" cy="87506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449" y="3290999"/>
            <a:ext cx="13281598" cy="10096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24425" y="4765161"/>
            <a:ext cx="3866099" cy="54690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1450" y="4685051"/>
            <a:ext cx="3508525" cy="6239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204B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04B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204B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04B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13920" y="6212227"/>
            <a:ext cx="650940" cy="65094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12469" y="8926365"/>
            <a:ext cx="652393" cy="65239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02514" y="7114693"/>
            <a:ext cx="656643" cy="65664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12308" y="8032584"/>
            <a:ext cx="652552" cy="65255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31561" y="6229074"/>
            <a:ext cx="3393411" cy="126818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85743" y="7558483"/>
            <a:ext cx="2014915" cy="20555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04B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6425" y="1560553"/>
            <a:ext cx="6743700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204B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4997" y="4397824"/>
            <a:ext cx="12179300" cy="4984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2E406B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039521" y="9796802"/>
            <a:ext cx="8669019" cy="302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204B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2150" y="9931965"/>
            <a:ext cx="53721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hyperlink" Target="https://antigo.mctic.gov.br/mctic/opencms/legislacao/portarias/Portaria_MGI_n_1369_de_06042023.html" TargetMode="External"/><Relationship Id="rId6" Type="http://schemas.openxmlformats.org/officeDocument/2006/relationships/hyperlink" Target="https://www.in.gov.br/web/dou/-/portaria-mcti-n-7.078-de-30-de-maio-de-2023-487003256" TargetMode="External"/><Relationship Id="rId7" Type="http://schemas.openxmlformats.org/officeDocument/2006/relationships/hyperlink" Target="https://antigo.mctic.gov.br/mctic/opencms/legislacao/portarias/Portaria_MCTI_n_7228_de_12072023.html" TargetMode="External"/><Relationship Id="rId8" Type="http://schemas.openxmlformats.org/officeDocument/2006/relationships/hyperlink" Target="https://www.in.gov.br/web/dou/-/portaria-mcti-n-7.298-de-3-de-agosto-de-2023-500855458" TargetMode="External"/><Relationship Id="rId9" Type="http://schemas.openxmlformats.org/officeDocument/2006/relationships/hyperlink" Target="https://antigo.mctic.gov.br/mctic/opencms/legislacao/portarias/Portaria_MCTI_n_7227_de_12072023.html" TargetMode="External"/><Relationship Id="rId10" Type="http://schemas.openxmlformats.org/officeDocument/2006/relationships/hyperlink" Target="https://www.gov.br/ibict/pt-br/acesso-a-informacao/editais/concurso-ibict/2024" TargetMode="External"/><Relationship Id="rId11" Type="http://schemas.openxmlformats.org/officeDocument/2006/relationships/hyperlink" Target="https://www.in.gov.br/en/web/dou/-/portaria-mgi-n-3.296-de-30-de-abril-de-2025-626995982" TargetMode="External"/><Relationship Id="rId12" Type="http://schemas.openxmlformats.org/officeDocument/2006/relationships/hyperlink" Target="https://www.in.gov.br/en/web/dou/-/portaria-de-pessoal-mcti-n-460-de-13-de-junho-de-2025-636368288" TargetMode="External"/><Relationship Id="rId13" Type="http://schemas.openxmlformats.org/officeDocument/2006/relationships/hyperlink" Target="https://www.in.gov.br/en/web/dou/-/portaria-mgi-n-8.376-de-3-de-outubro-de-2025-660400965" TargetMode="External"/><Relationship Id="rId14" Type="http://schemas.openxmlformats.org/officeDocument/2006/relationships/image" Target="../media/image2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7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8.jpg"/><Relationship Id="rId5" Type="http://schemas.openxmlformats.org/officeDocument/2006/relationships/hyperlink" Target="mailto:diretoria@ibict.br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Relationship Id="rId3" Type="http://schemas.openxmlformats.org/officeDocument/2006/relationships/hyperlink" Target="http://visao.ibict.br/" TargetMode="External"/><Relationship Id="rId4" Type="http://schemas.openxmlformats.org/officeDocument/2006/relationships/image" Target="../media/image14.jpg"/><Relationship Id="rId5" Type="http://schemas.openxmlformats.org/officeDocument/2006/relationships/hyperlink" Target="http://hipatia.ibict.br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5" Type="http://schemas.openxmlformats.org/officeDocument/2006/relationships/hyperlink" Target="https://www.gov.br/mcti/pt-br/centrais-de-conteudo/publicacoes-mcti/relatorio-de-gestao-mcti/rgi-mcti-2024_parte-i_vf.pdf" TargetMode="External"/><Relationship Id="rId6" Type="http://schemas.openxmlformats.org/officeDocument/2006/relationships/image" Target="../media/image1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asisbr.ibict.br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www.gov.br/ibict/pt-br/central-de-conteudos/noticias/2024/dezembro/portal-oasisbr-alcanca-a-marca-de-5-milhoes-de-registros-disponibilizados-o-maior-volume-da-sua-historia" TargetMode="External"/><Relationship Id="rId6" Type="http://schemas.openxmlformats.org/officeDocument/2006/relationships/image" Target="../media/image17.jpg"/><Relationship Id="rId7" Type="http://schemas.openxmlformats.org/officeDocument/2006/relationships/image" Target="../media/image1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0.jpg"/><Relationship Id="rId5" Type="http://schemas.openxmlformats.org/officeDocument/2006/relationships/hyperlink" Target="http://painel.pep.planejamento.gov.br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22.jpg"/><Relationship Id="rId6" Type="http://schemas.openxmlformats.org/officeDocument/2006/relationships/hyperlink" Target="http://painel.pep.planejamento.gov.br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5291455"/>
            <a:chOff x="0" y="0"/>
            <a:chExt cx="18288000" cy="52914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634" y="267538"/>
              <a:ext cx="2216220" cy="87506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8288000" cy="1490345"/>
            </a:xfrm>
            <a:custGeom>
              <a:avLst/>
              <a:gdLst/>
              <a:ahLst/>
              <a:cxnLst/>
              <a:rect l="l" t="t" r="r" b="b"/>
              <a:pathLst>
                <a:path w="18288000" h="1490345">
                  <a:moveTo>
                    <a:pt x="18287999" y="1490056"/>
                  </a:moveTo>
                  <a:lnTo>
                    <a:pt x="0" y="1490056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490056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634" y="267538"/>
              <a:ext cx="2216220" cy="87506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770810" y="5934015"/>
            <a:ext cx="11500485" cy="3495040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algn="ctr" marL="1499870">
              <a:lnSpc>
                <a:spcPct val="100000"/>
              </a:lnSpc>
              <a:spcBef>
                <a:spcPts val="1455"/>
              </a:spcBef>
            </a:pPr>
            <a:r>
              <a:rPr dirty="0" sz="8850" spc="-484">
                <a:solidFill>
                  <a:srgbClr val="2E406B"/>
                </a:solidFill>
                <a:latin typeface="Arial Black"/>
                <a:cs typeface="Arial Black"/>
              </a:rPr>
              <a:t>Audiência</a:t>
            </a:r>
            <a:r>
              <a:rPr dirty="0" sz="8850" spc="-63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8850" spc="-525">
                <a:solidFill>
                  <a:srgbClr val="2E406B"/>
                </a:solidFill>
                <a:latin typeface="Arial Black"/>
                <a:cs typeface="Arial Black"/>
              </a:rPr>
              <a:t>Pública</a:t>
            </a:r>
            <a:endParaRPr sz="8850">
              <a:latin typeface="Arial Black"/>
              <a:cs typeface="Arial Black"/>
            </a:endParaRPr>
          </a:p>
          <a:p>
            <a:pPr algn="r" marR="8890">
              <a:lnSpc>
                <a:spcPct val="100000"/>
              </a:lnSpc>
              <a:spcBef>
                <a:spcPts val="370"/>
              </a:spcBef>
            </a:pPr>
            <a:r>
              <a:rPr dirty="0" sz="2400" spc="-185">
                <a:solidFill>
                  <a:srgbClr val="00204B"/>
                </a:solidFill>
                <a:latin typeface="Arial Black"/>
                <a:cs typeface="Arial Black"/>
              </a:rPr>
              <a:t>Comissão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55">
                <a:solidFill>
                  <a:srgbClr val="00204B"/>
                </a:solidFill>
                <a:latin typeface="Arial Black"/>
                <a:cs typeface="Arial Black"/>
              </a:rPr>
              <a:t>de </a:t>
            </a:r>
            <a:r>
              <a:rPr dirty="0" sz="2400" spc="-145">
                <a:solidFill>
                  <a:srgbClr val="00204B"/>
                </a:solidFill>
                <a:latin typeface="Arial Black"/>
                <a:cs typeface="Arial Black"/>
              </a:rPr>
              <a:t>Administração </a:t>
            </a:r>
            <a:r>
              <a:rPr dirty="0" sz="2400" spc="-200">
                <a:solidFill>
                  <a:srgbClr val="00204B"/>
                </a:solidFill>
                <a:latin typeface="Arial Black"/>
                <a:cs typeface="Arial Black"/>
              </a:rPr>
              <a:t>e</a:t>
            </a:r>
            <a:r>
              <a:rPr dirty="0" sz="2400" spc="-15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90">
                <a:solidFill>
                  <a:srgbClr val="00204B"/>
                </a:solidFill>
                <a:latin typeface="Arial Black"/>
                <a:cs typeface="Arial Black"/>
              </a:rPr>
              <a:t>Serviço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Público</a:t>
            </a:r>
            <a:r>
              <a:rPr dirty="0" sz="2400" spc="-14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35">
                <a:solidFill>
                  <a:srgbClr val="00204B"/>
                </a:solidFill>
                <a:latin typeface="Arial Black"/>
                <a:cs typeface="Arial Black"/>
              </a:rPr>
              <a:t>da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40">
                <a:solidFill>
                  <a:srgbClr val="00204B"/>
                </a:solidFill>
                <a:latin typeface="Arial Black"/>
                <a:cs typeface="Arial Black"/>
              </a:rPr>
              <a:t>Câmara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60">
                <a:solidFill>
                  <a:srgbClr val="00204B"/>
                </a:solidFill>
                <a:latin typeface="Arial Black"/>
                <a:cs typeface="Arial Black"/>
              </a:rPr>
              <a:t>dos</a:t>
            </a:r>
            <a:r>
              <a:rPr dirty="0" sz="2400" spc="-14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0">
                <a:solidFill>
                  <a:srgbClr val="00204B"/>
                </a:solidFill>
                <a:latin typeface="Arial Black"/>
                <a:cs typeface="Arial Black"/>
              </a:rPr>
              <a:t>Deputados</a:t>
            </a:r>
            <a:endParaRPr sz="2400">
              <a:latin typeface="Arial Black"/>
              <a:cs typeface="Arial Black"/>
            </a:endParaRPr>
          </a:p>
          <a:p>
            <a:pPr algn="r" marL="9093835" marR="5080" indent="-955675">
              <a:lnSpc>
                <a:spcPct val="140000"/>
              </a:lnSpc>
            </a:pPr>
            <a:r>
              <a:rPr dirty="0" sz="2400" spc="-245">
                <a:solidFill>
                  <a:srgbClr val="00204B"/>
                </a:solidFill>
                <a:latin typeface="Arial Black"/>
                <a:cs typeface="Arial Black"/>
              </a:rPr>
              <a:t>07</a:t>
            </a:r>
            <a:r>
              <a:rPr dirty="0" sz="2400" spc="-17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55">
                <a:solidFill>
                  <a:srgbClr val="00204B"/>
                </a:solidFill>
                <a:latin typeface="Arial Black"/>
                <a:cs typeface="Arial Black"/>
              </a:rPr>
              <a:t>de</a:t>
            </a:r>
            <a:r>
              <a:rPr dirty="0" sz="2400" spc="-17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65">
                <a:solidFill>
                  <a:srgbClr val="00204B"/>
                </a:solidFill>
                <a:latin typeface="Arial Black"/>
                <a:cs typeface="Arial Black"/>
              </a:rPr>
              <a:t>outubro</a:t>
            </a:r>
            <a:r>
              <a:rPr dirty="0" sz="2400" spc="-16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55">
                <a:solidFill>
                  <a:srgbClr val="00204B"/>
                </a:solidFill>
                <a:latin typeface="Arial Black"/>
                <a:cs typeface="Arial Black"/>
              </a:rPr>
              <a:t>de</a:t>
            </a:r>
            <a:r>
              <a:rPr dirty="0" sz="2400" spc="-17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95">
                <a:solidFill>
                  <a:srgbClr val="00204B"/>
                </a:solidFill>
                <a:latin typeface="Arial Black"/>
                <a:cs typeface="Arial Black"/>
              </a:rPr>
              <a:t>2025 </a:t>
            </a:r>
            <a:r>
              <a:rPr dirty="0" sz="2400" spc="-75">
                <a:solidFill>
                  <a:srgbClr val="00204B"/>
                </a:solidFill>
                <a:latin typeface="Arial Black"/>
                <a:cs typeface="Arial Black"/>
              </a:rPr>
              <a:t>Dr.</a:t>
            </a:r>
            <a:r>
              <a:rPr dirty="0" sz="2400" spc="-15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200">
                <a:solidFill>
                  <a:srgbClr val="00204B"/>
                </a:solidFill>
                <a:latin typeface="Arial Black"/>
                <a:cs typeface="Arial Black"/>
              </a:rPr>
              <a:t>Tiago</a:t>
            </a:r>
            <a:r>
              <a:rPr dirty="0" sz="2400" spc="-15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Braga,</a:t>
            </a:r>
            <a:endParaRPr sz="2400">
              <a:latin typeface="Arial Black"/>
              <a:cs typeface="Arial Black"/>
            </a:endParaRPr>
          </a:p>
          <a:p>
            <a:pPr algn="r" marR="10795">
              <a:lnSpc>
                <a:spcPct val="100000"/>
              </a:lnSpc>
              <a:spcBef>
                <a:spcPts val="1150"/>
              </a:spcBef>
            </a:pPr>
            <a:r>
              <a:rPr dirty="0" sz="2400" spc="-75">
                <a:solidFill>
                  <a:srgbClr val="00204B"/>
                </a:solidFill>
                <a:latin typeface="Arial Black"/>
                <a:cs typeface="Arial Black"/>
              </a:rPr>
              <a:t>Diretor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20">
                <a:solidFill>
                  <a:srgbClr val="00204B"/>
                </a:solidFill>
                <a:latin typeface="Arial Black"/>
                <a:cs typeface="Arial Black"/>
              </a:rPr>
              <a:t>do</a:t>
            </a:r>
            <a:r>
              <a:rPr dirty="0" sz="2400" spc="-14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95">
                <a:solidFill>
                  <a:srgbClr val="00204B"/>
                </a:solidFill>
                <a:latin typeface="Arial Black"/>
                <a:cs typeface="Arial Black"/>
              </a:rPr>
              <a:t>Instituto</a:t>
            </a:r>
            <a:r>
              <a:rPr dirty="0" sz="2400" spc="-14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25">
                <a:solidFill>
                  <a:srgbClr val="00204B"/>
                </a:solidFill>
                <a:latin typeface="Arial Black"/>
                <a:cs typeface="Arial Black"/>
              </a:rPr>
              <a:t>Brasileiro</a:t>
            </a:r>
            <a:r>
              <a:rPr dirty="0" sz="2400" spc="-14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55">
                <a:solidFill>
                  <a:srgbClr val="00204B"/>
                </a:solidFill>
                <a:latin typeface="Arial Black"/>
                <a:cs typeface="Arial Black"/>
              </a:rPr>
              <a:t>de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30">
                <a:solidFill>
                  <a:srgbClr val="00204B"/>
                </a:solidFill>
                <a:latin typeface="Arial Black"/>
                <a:cs typeface="Arial Black"/>
              </a:rPr>
              <a:t>Informação</a:t>
            </a:r>
            <a:r>
              <a:rPr dirty="0" sz="2400" spc="-14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25">
                <a:solidFill>
                  <a:srgbClr val="00204B"/>
                </a:solidFill>
                <a:latin typeface="Arial Black"/>
                <a:cs typeface="Arial Black"/>
              </a:rPr>
              <a:t>em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90">
                <a:solidFill>
                  <a:srgbClr val="00204B"/>
                </a:solidFill>
                <a:latin typeface="Arial Black"/>
                <a:cs typeface="Arial Black"/>
              </a:rPr>
              <a:t>Ciência</a:t>
            </a:r>
            <a:r>
              <a:rPr dirty="0" sz="2400" spc="-14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200">
                <a:solidFill>
                  <a:srgbClr val="00204B"/>
                </a:solidFill>
                <a:latin typeface="Arial Black"/>
                <a:cs typeface="Arial Black"/>
              </a:rPr>
              <a:t>e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80">
                <a:solidFill>
                  <a:srgbClr val="00204B"/>
                </a:solidFill>
                <a:latin typeface="Arial Black"/>
                <a:cs typeface="Arial Black"/>
              </a:rPr>
              <a:t>Tecnologia</a:t>
            </a:r>
            <a:r>
              <a:rPr dirty="0" sz="2400" spc="-14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35">
                <a:solidFill>
                  <a:srgbClr val="00204B"/>
                </a:solidFill>
                <a:latin typeface="Arial Black"/>
                <a:cs typeface="Arial Black"/>
              </a:rPr>
              <a:t>(Ibict)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0" y="9802876"/>
            <a:ext cx="18288000" cy="29209"/>
          </a:xfrm>
          <a:custGeom>
            <a:avLst/>
            <a:gdLst/>
            <a:ahLst/>
            <a:cxnLst/>
            <a:rect l="l" t="t" r="r" b="b"/>
            <a:pathLst>
              <a:path w="18288000" h="29209">
                <a:moveTo>
                  <a:pt x="0" y="28684"/>
                </a:moveTo>
                <a:lnTo>
                  <a:pt x="18287999" y="0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82150" y="9893865"/>
            <a:ext cx="422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slide</a:t>
            </a:r>
            <a:r>
              <a:rPr dirty="0" sz="1200" spc="-50">
                <a:solidFill>
                  <a:srgbClr val="888888"/>
                </a:solidFill>
                <a:latin typeface="Calibri"/>
                <a:cs typeface="Calibri"/>
              </a:rPr>
              <a:t> 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pc="-185"/>
              <a:t>Situação</a:t>
            </a:r>
            <a:r>
              <a:rPr dirty="0" spc="-160"/>
              <a:t> </a:t>
            </a:r>
            <a:r>
              <a:rPr dirty="0" spc="-120"/>
              <a:t>do</a:t>
            </a:r>
            <a:r>
              <a:rPr dirty="0" spc="-160"/>
              <a:t> </a:t>
            </a:r>
            <a:r>
              <a:rPr dirty="0" spc="-175"/>
              <a:t>concurso</a:t>
            </a:r>
            <a:r>
              <a:rPr dirty="0" spc="-160"/>
              <a:t> </a:t>
            </a:r>
            <a:r>
              <a:rPr dirty="0" spc="-130"/>
              <a:t>público</a:t>
            </a:r>
            <a:r>
              <a:rPr dirty="0" spc="-160"/>
              <a:t> </a:t>
            </a:r>
            <a:r>
              <a:rPr dirty="0" spc="-120"/>
              <a:t>do</a:t>
            </a:r>
            <a:r>
              <a:rPr dirty="0" spc="-160"/>
              <a:t> </a:t>
            </a:r>
            <a:r>
              <a:rPr dirty="0" spc="-150"/>
              <a:t>Ibict</a:t>
            </a:r>
            <a:r>
              <a:rPr dirty="0" spc="-160"/>
              <a:t> </a:t>
            </a:r>
            <a:r>
              <a:rPr dirty="0" spc="-200"/>
              <a:t>e</a:t>
            </a:r>
            <a:r>
              <a:rPr dirty="0" spc="-165"/>
              <a:t> </a:t>
            </a:r>
            <a:r>
              <a:rPr dirty="0" spc="-50"/>
              <a:t>a </a:t>
            </a:r>
            <a:r>
              <a:rPr dirty="0" spc="-190"/>
              <a:t>necessidade</a:t>
            </a:r>
            <a:r>
              <a:rPr dirty="0" spc="-160"/>
              <a:t> </a:t>
            </a:r>
            <a:r>
              <a:rPr dirty="0" spc="-155"/>
              <a:t>de </a:t>
            </a:r>
            <a:r>
              <a:rPr dirty="0" spc="-160"/>
              <a:t>nomeação</a:t>
            </a:r>
            <a:r>
              <a:rPr dirty="0" spc="-155"/>
              <a:t> de </a:t>
            </a:r>
            <a:r>
              <a:rPr dirty="0" spc="-130"/>
              <a:t>candidatos(as) </a:t>
            </a:r>
            <a:r>
              <a:rPr dirty="0" spc="-155"/>
              <a:t>aprovados(as)</a:t>
            </a:r>
            <a:r>
              <a:rPr dirty="0" spc="-135"/>
              <a:t> </a:t>
            </a:r>
            <a:r>
              <a:rPr dirty="0" spc="-125"/>
              <a:t>em</a:t>
            </a:r>
            <a:r>
              <a:rPr dirty="0" spc="-135"/>
              <a:t> </a:t>
            </a:r>
            <a:r>
              <a:rPr dirty="0" spc="-155"/>
              <a:t>cadastro</a:t>
            </a:r>
            <a:r>
              <a:rPr dirty="0" spc="-130"/>
              <a:t> </a:t>
            </a:r>
            <a:r>
              <a:rPr dirty="0" spc="-10"/>
              <a:t>reserva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741" y="1713962"/>
            <a:ext cx="4511675" cy="132715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5600" spc="-365">
                <a:solidFill>
                  <a:srgbClr val="000000"/>
                </a:solidFill>
              </a:rPr>
              <a:t>Ibict</a:t>
            </a:r>
            <a:endParaRPr sz="5600"/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80"/>
              <a:t>Concursos</a:t>
            </a:r>
            <a:r>
              <a:rPr dirty="0" spc="-105"/>
              <a:t> </a:t>
            </a:r>
            <a:r>
              <a:rPr dirty="0" spc="-165"/>
              <a:t>Públicos</a:t>
            </a:r>
            <a:r>
              <a:rPr dirty="0" spc="-105"/>
              <a:t> </a:t>
            </a:r>
            <a:r>
              <a:rPr dirty="0" spc="-215"/>
              <a:t>2023-</a:t>
            </a:r>
            <a:r>
              <a:rPr dirty="0" spc="-170"/>
              <a:t>2024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-4762" y="0"/>
            <a:ext cx="18297525" cy="9836785"/>
            <a:chOff x="-4762" y="0"/>
            <a:chExt cx="18297525" cy="983678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8280380" cy="1489710"/>
            </a:xfrm>
            <a:custGeom>
              <a:avLst/>
              <a:gdLst/>
              <a:ahLst/>
              <a:cxnLst/>
              <a:rect l="l" t="t" r="r" b="b"/>
              <a:pathLst>
                <a:path w="18280380" h="1489710">
                  <a:moveTo>
                    <a:pt x="18279844" y="1489400"/>
                  </a:moveTo>
                  <a:lnTo>
                    <a:pt x="0" y="1489400"/>
                  </a:lnTo>
                  <a:lnTo>
                    <a:pt x="0" y="0"/>
                  </a:lnTo>
                  <a:lnTo>
                    <a:pt x="18279844" y="0"/>
                  </a:lnTo>
                  <a:lnTo>
                    <a:pt x="18279844" y="1489400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634" y="267538"/>
              <a:ext cx="2216221" cy="87506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9802876"/>
              <a:ext cx="18288000" cy="29209"/>
            </a:xfrm>
            <a:custGeom>
              <a:avLst/>
              <a:gdLst/>
              <a:ahLst/>
              <a:cxnLst/>
              <a:rect l="l" t="t" r="r" b="b"/>
              <a:pathLst>
                <a:path w="18288000" h="29209">
                  <a:moveTo>
                    <a:pt x="0" y="28684"/>
                  </a:moveTo>
                  <a:lnTo>
                    <a:pt x="18287999" y="0"/>
                  </a:lnTo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9994875" y="3176815"/>
            <a:ext cx="3171825" cy="1771650"/>
          </a:xfrm>
          <a:custGeom>
            <a:avLst/>
            <a:gdLst/>
            <a:ahLst/>
            <a:cxnLst/>
            <a:rect l="l" t="t" r="r" b="b"/>
            <a:pathLst>
              <a:path w="3171825" h="1771650">
                <a:moveTo>
                  <a:pt x="3171825" y="0"/>
                </a:moveTo>
                <a:lnTo>
                  <a:pt x="3171825" y="0"/>
                </a:lnTo>
                <a:lnTo>
                  <a:pt x="0" y="0"/>
                </a:lnTo>
                <a:lnTo>
                  <a:pt x="0" y="354291"/>
                </a:lnTo>
                <a:lnTo>
                  <a:pt x="0" y="708596"/>
                </a:lnTo>
                <a:lnTo>
                  <a:pt x="0" y="1062901"/>
                </a:lnTo>
                <a:lnTo>
                  <a:pt x="0" y="1417193"/>
                </a:lnTo>
                <a:lnTo>
                  <a:pt x="0" y="1771497"/>
                </a:lnTo>
                <a:lnTo>
                  <a:pt x="581025" y="1771497"/>
                </a:lnTo>
                <a:lnTo>
                  <a:pt x="1295400" y="1771497"/>
                </a:lnTo>
                <a:lnTo>
                  <a:pt x="1991347" y="1771497"/>
                </a:lnTo>
                <a:lnTo>
                  <a:pt x="2590800" y="1771497"/>
                </a:lnTo>
                <a:lnTo>
                  <a:pt x="3171825" y="1771497"/>
                </a:lnTo>
                <a:lnTo>
                  <a:pt x="3171825" y="1417193"/>
                </a:lnTo>
                <a:lnTo>
                  <a:pt x="3171825" y="1062901"/>
                </a:lnTo>
                <a:lnTo>
                  <a:pt x="3171825" y="708596"/>
                </a:lnTo>
                <a:lnTo>
                  <a:pt x="3171825" y="354291"/>
                </a:lnTo>
                <a:lnTo>
                  <a:pt x="31718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8142262" y="2291993"/>
          <a:ext cx="5105400" cy="7321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3475"/>
                <a:gridCol w="714375"/>
                <a:gridCol w="581025"/>
                <a:gridCol w="714375"/>
                <a:gridCol w="695960"/>
                <a:gridCol w="599439"/>
                <a:gridCol w="581025"/>
              </a:tblGrid>
              <a:tr h="525145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Concurso</a:t>
                      </a:r>
                      <a:r>
                        <a:rPr dirty="0" sz="1000" spc="7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Público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Portaria</a:t>
                      </a:r>
                      <a:r>
                        <a:rPr dirty="0" sz="1000" spc="55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MCTI</a:t>
                      </a:r>
                      <a:r>
                        <a:rPr dirty="0" sz="1000" spc="6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nº</a:t>
                      </a:r>
                      <a:r>
                        <a:rPr dirty="0" sz="1000" spc="6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7.227,</a:t>
                      </a:r>
                      <a:r>
                        <a:rPr dirty="0" sz="1000" spc="6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6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r>
                        <a:rPr dirty="0" sz="1000" spc="6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6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julho</a:t>
                      </a:r>
                      <a:r>
                        <a:rPr dirty="0" sz="1000" spc="6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00" spc="6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3695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UP/CARGOS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Pesquisador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Tecnologista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5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Analista</a:t>
                      </a:r>
                      <a:r>
                        <a:rPr dirty="0" sz="1000" spc="-5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000" spc="-6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em</a:t>
                      </a:r>
                      <a:r>
                        <a:rPr dirty="0" sz="1000" spc="-55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000" spc="-25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C&amp;T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CBPF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14,23%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3,77%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4,59%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CTI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1,19%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17,36%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4,08%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CETEM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4,35%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3,77%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5,10%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CETENE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1,98%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3,02%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4,08%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CEMADEN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2,77%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6,42%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5,61%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1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IBICT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4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3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1,58%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27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4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10,19%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10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3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5,10%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EEECE1"/>
                    </a:solidFill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INMA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6,32%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0,75%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4,08%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INPA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20,16%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4,53%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6,63%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INPE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17,39%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18,49%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21,43%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INPP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1,98%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0,75%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5,10%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INT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1,19%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7,92%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6,12%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INSA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3,95%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3,40%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6,63%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LNA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1,98%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3,02%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3,06%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LNCC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5,14%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6,42%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4,59%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MAST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3,16%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3,02%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3,06%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MPEG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7,51%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3,77%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7,14%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5,14%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3,40%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3,57%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7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Total</a:t>
                      </a:r>
                      <a:r>
                        <a:rPr dirty="0" sz="1000" spc="-6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000" spc="-6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000" spc="-6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000" spc="-1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cargos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253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100,00%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265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1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100,00%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196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100,00%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B="0" marT="863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 descr=""/>
          <p:cNvGrpSpPr/>
          <p:nvPr/>
        </p:nvGrpSpPr>
        <p:grpSpPr>
          <a:xfrm>
            <a:off x="1566112" y="5233211"/>
            <a:ext cx="6463665" cy="4522470"/>
            <a:chOff x="1566112" y="5233211"/>
            <a:chExt cx="6463665" cy="4522470"/>
          </a:xfrm>
        </p:grpSpPr>
        <p:sp>
          <p:nvSpPr>
            <p:cNvPr id="11" name="object 11" descr=""/>
            <p:cNvSpPr/>
            <p:nvPr/>
          </p:nvSpPr>
          <p:spPr>
            <a:xfrm>
              <a:off x="7011249" y="5412476"/>
              <a:ext cx="934719" cy="2303145"/>
            </a:xfrm>
            <a:custGeom>
              <a:avLst/>
              <a:gdLst/>
              <a:ahLst/>
              <a:cxnLst/>
              <a:rect l="l" t="t" r="r" b="b"/>
              <a:pathLst>
                <a:path w="934720" h="2303145">
                  <a:moveTo>
                    <a:pt x="0" y="2302772"/>
                  </a:moveTo>
                  <a:lnTo>
                    <a:pt x="934350" y="0"/>
                  </a:lnTo>
                </a:path>
              </a:pathLst>
            </a:custGeom>
            <a:ln w="380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8237" y="5233211"/>
              <a:ext cx="161420" cy="22197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580399" y="7657790"/>
              <a:ext cx="5560695" cy="2083435"/>
            </a:xfrm>
            <a:custGeom>
              <a:avLst/>
              <a:gdLst/>
              <a:ahLst/>
              <a:cxnLst/>
              <a:rect l="l" t="t" r="r" b="b"/>
              <a:pathLst>
                <a:path w="5560695" h="2083434">
                  <a:moveTo>
                    <a:pt x="0" y="347206"/>
                  </a:moveTo>
                  <a:lnTo>
                    <a:pt x="3169" y="300092"/>
                  </a:lnTo>
                  <a:lnTo>
                    <a:pt x="12402" y="254905"/>
                  </a:lnTo>
                  <a:lnTo>
                    <a:pt x="27285" y="212058"/>
                  </a:lnTo>
                  <a:lnTo>
                    <a:pt x="47403" y="171964"/>
                  </a:lnTo>
                  <a:lnTo>
                    <a:pt x="72344" y="135038"/>
                  </a:lnTo>
                  <a:lnTo>
                    <a:pt x="101694" y="101694"/>
                  </a:lnTo>
                  <a:lnTo>
                    <a:pt x="135039" y="72344"/>
                  </a:lnTo>
                  <a:lnTo>
                    <a:pt x="171964" y="47403"/>
                  </a:lnTo>
                  <a:lnTo>
                    <a:pt x="212058" y="27285"/>
                  </a:lnTo>
                  <a:lnTo>
                    <a:pt x="254905" y="12402"/>
                  </a:lnTo>
                  <a:lnTo>
                    <a:pt x="300093" y="3169"/>
                  </a:lnTo>
                  <a:lnTo>
                    <a:pt x="347206" y="0"/>
                  </a:lnTo>
                  <a:lnTo>
                    <a:pt x="5212992" y="0"/>
                  </a:lnTo>
                  <a:lnTo>
                    <a:pt x="5258631" y="3011"/>
                  </a:lnTo>
                  <a:lnTo>
                    <a:pt x="5303101" y="11895"/>
                  </a:lnTo>
                  <a:lnTo>
                    <a:pt x="5345863" y="26429"/>
                  </a:lnTo>
                  <a:lnTo>
                    <a:pt x="5386377" y="46389"/>
                  </a:lnTo>
                  <a:lnTo>
                    <a:pt x="5424105" y="71552"/>
                  </a:lnTo>
                  <a:lnTo>
                    <a:pt x="5458505" y="101694"/>
                  </a:lnTo>
                  <a:lnTo>
                    <a:pt x="5488647" y="136094"/>
                  </a:lnTo>
                  <a:lnTo>
                    <a:pt x="5513810" y="173822"/>
                  </a:lnTo>
                  <a:lnTo>
                    <a:pt x="5533770" y="214336"/>
                  </a:lnTo>
                  <a:lnTo>
                    <a:pt x="5548304" y="257098"/>
                  </a:lnTo>
                  <a:lnTo>
                    <a:pt x="5557188" y="301568"/>
                  </a:lnTo>
                  <a:lnTo>
                    <a:pt x="5560199" y="347206"/>
                  </a:lnTo>
                  <a:lnTo>
                    <a:pt x="5560199" y="1735992"/>
                  </a:lnTo>
                  <a:lnTo>
                    <a:pt x="5557030" y="1783106"/>
                  </a:lnTo>
                  <a:lnTo>
                    <a:pt x="5547797" y="1828294"/>
                  </a:lnTo>
                  <a:lnTo>
                    <a:pt x="5532914" y="1871141"/>
                  </a:lnTo>
                  <a:lnTo>
                    <a:pt x="5512796" y="1911234"/>
                  </a:lnTo>
                  <a:lnTo>
                    <a:pt x="5487854" y="1948160"/>
                  </a:lnTo>
                  <a:lnTo>
                    <a:pt x="5458505" y="1981505"/>
                  </a:lnTo>
                  <a:lnTo>
                    <a:pt x="5425160" y="2010855"/>
                  </a:lnTo>
                  <a:lnTo>
                    <a:pt x="5388234" y="2035796"/>
                  </a:lnTo>
                  <a:lnTo>
                    <a:pt x="5348141" y="2055914"/>
                  </a:lnTo>
                  <a:lnTo>
                    <a:pt x="5305294" y="2070797"/>
                  </a:lnTo>
                  <a:lnTo>
                    <a:pt x="5260106" y="2080030"/>
                  </a:lnTo>
                  <a:lnTo>
                    <a:pt x="5212992" y="2083199"/>
                  </a:lnTo>
                  <a:lnTo>
                    <a:pt x="347206" y="2083199"/>
                  </a:lnTo>
                  <a:lnTo>
                    <a:pt x="300093" y="2080030"/>
                  </a:lnTo>
                  <a:lnTo>
                    <a:pt x="254905" y="2070797"/>
                  </a:lnTo>
                  <a:lnTo>
                    <a:pt x="212058" y="2055914"/>
                  </a:lnTo>
                  <a:lnTo>
                    <a:pt x="171964" y="2035796"/>
                  </a:lnTo>
                  <a:lnTo>
                    <a:pt x="135039" y="2010855"/>
                  </a:lnTo>
                  <a:lnTo>
                    <a:pt x="101694" y="1981505"/>
                  </a:lnTo>
                  <a:lnTo>
                    <a:pt x="72344" y="1948160"/>
                  </a:lnTo>
                  <a:lnTo>
                    <a:pt x="47403" y="1911234"/>
                  </a:lnTo>
                  <a:lnTo>
                    <a:pt x="27285" y="1871141"/>
                  </a:lnTo>
                  <a:lnTo>
                    <a:pt x="12402" y="1828294"/>
                  </a:lnTo>
                  <a:lnTo>
                    <a:pt x="3169" y="1783106"/>
                  </a:lnTo>
                  <a:lnTo>
                    <a:pt x="0" y="1735992"/>
                  </a:lnTo>
                  <a:lnTo>
                    <a:pt x="0" y="347206"/>
                  </a:lnTo>
                  <a:close/>
                </a:path>
              </a:pathLst>
            </a:custGeom>
            <a:ln w="2857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804646" y="3488887"/>
            <a:ext cx="6131560" cy="617156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865"/>
              </a:spcBef>
              <a:buClr>
                <a:srgbClr val="2E406B"/>
              </a:buClr>
              <a:buFont typeface="Tahoma"/>
              <a:buChar char="●"/>
              <a:tabLst>
                <a:tab pos="363855" algn="l"/>
              </a:tabLst>
            </a:pP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5"/>
              </a:rPr>
              <a:t>Portaria</a:t>
            </a:r>
            <a:r>
              <a:rPr dirty="0" u="heavy" sz="1600" spc="8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5"/>
              </a:rPr>
              <a:t>GM/MGI</a:t>
            </a:r>
            <a:r>
              <a:rPr dirty="0" u="heavy" sz="1600" spc="8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5"/>
              </a:rPr>
              <a:t>nº</a:t>
            </a:r>
            <a:r>
              <a:rPr dirty="0" u="heavy" sz="1600" spc="8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5"/>
              </a:rPr>
              <a:t>1.369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,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06/04/2023</a:t>
            </a:r>
            <a:endParaRPr sz="1600">
              <a:latin typeface="Arial MT"/>
              <a:cs typeface="Arial MT"/>
            </a:endParaRPr>
          </a:p>
          <a:p>
            <a:pPr lvl="1" marL="821055" indent="-351790">
              <a:lnSpc>
                <a:spcPct val="100000"/>
              </a:lnSpc>
              <a:spcBef>
                <a:spcPts val="770"/>
              </a:spcBef>
              <a:buFont typeface="Tahoma"/>
              <a:buChar char="○"/>
              <a:tabLst>
                <a:tab pos="821055" algn="l"/>
              </a:tabLst>
            </a:pP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814</a:t>
            </a:r>
            <a:r>
              <a:rPr dirty="0" sz="1600" spc="-8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no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quadro</a:t>
            </a:r>
            <a:r>
              <a:rPr dirty="0" sz="1600" spc="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 pessoal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do</a:t>
            </a:r>
            <a:r>
              <a:rPr dirty="0" sz="1600" spc="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MCTI</a:t>
            </a:r>
            <a:endParaRPr sz="1600">
              <a:latin typeface="Arial MT"/>
              <a:cs typeface="Arial MT"/>
            </a:endParaRPr>
          </a:p>
          <a:p>
            <a:pPr marL="363855" indent="-351155">
              <a:lnSpc>
                <a:spcPct val="100000"/>
              </a:lnSpc>
              <a:spcBef>
                <a:spcPts val="770"/>
              </a:spcBef>
              <a:buClr>
                <a:srgbClr val="2E406B"/>
              </a:buClr>
              <a:buFont typeface="Tahoma"/>
              <a:buChar char="●"/>
              <a:tabLst>
                <a:tab pos="363855" algn="l"/>
              </a:tabLst>
            </a:pP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6"/>
              </a:rPr>
              <a:t>Portaria</a:t>
            </a:r>
            <a:r>
              <a:rPr dirty="0" u="heavy" sz="1600" spc="6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heavy" sz="1600" spc="-3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6"/>
              </a:rPr>
              <a:t>MCTI</a:t>
            </a:r>
            <a:r>
              <a:rPr dirty="0" u="heavy" sz="1600" spc="6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6"/>
              </a:rPr>
              <a:t>nº</a:t>
            </a:r>
            <a:r>
              <a:rPr dirty="0" u="heavy" sz="1600" spc="6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6"/>
              </a:rPr>
              <a:t>7.078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,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30/05/2023</a:t>
            </a:r>
            <a:endParaRPr sz="1600">
              <a:latin typeface="Arial MT"/>
              <a:cs typeface="Arial MT"/>
            </a:endParaRPr>
          </a:p>
          <a:p>
            <a:pPr lvl="1" marL="821055" indent="-351790">
              <a:lnSpc>
                <a:spcPct val="100000"/>
              </a:lnSpc>
              <a:spcBef>
                <a:spcPts val="765"/>
              </a:spcBef>
              <a:buFont typeface="Tahoma"/>
              <a:buChar char="○"/>
              <a:tabLst>
                <a:tab pos="821055" algn="l"/>
              </a:tabLst>
            </a:pP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institui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Comissão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Especial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Concurso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Público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(CECP)</a:t>
            </a:r>
            <a:endParaRPr sz="1600">
              <a:latin typeface="Arial MT"/>
              <a:cs typeface="Arial MT"/>
            </a:endParaRPr>
          </a:p>
          <a:p>
            <a:pPr marL="363855" marR="5080" indent="-351790">
              <a:lnSpc>
                <a:spcPct val="140000"/>
              </a:lnSpc>
              <a:buClr>
                <a:srgbClr val="2E406B"/>
              </a:buClr>
              <a:buFont typeface="Tahoma"/>
              <a:buChar char="●"/>
              <a:tabLst>
                <a:tab pos="363855" algn="l"/>
              </a:tabLst>
            </a:pP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7"/>
              </a:rPr>
              <a:t>Portaria</a:t>
            </a:r>
            <a:r>
              <a:rPr dirty="0" u="heavy" sz="1600" spc="12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heavy" sz="1600" spc="-3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7"/>
              </a:rPr>
              <a:t>MCTI</a:t>
            </a:r>
            <a:r>
              <a:rPr dirty="0" u="heavy" sz="1600" spc="13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7"/>
              </a:rPr>
              <a:t>nº</a:t>
            </a:r>
            <a:r>
              <a:rPr dirty="0" u="heavy" sz="1600" spc="13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7"/>
              </a:rPr>
              <a:t>7.228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,</a:t>
            </a:r>
            <a:r>
              <a:rPr dirty="0" sz="1600" spc="1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1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12/07/2023</a:t>
            </a:r>
            <a:r>
              <a:rPr dirty="0" sz="1600" spc="1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(alterada</a:t>
            </a:r>
            <a:r>
              <a:rPr dirty="0" sz="1600" spc="1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pela</a:t>
            </a:r>
            <a:r>
              <a:rPr dirty="0" sz="1600" spc="1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u="heavy" sz="1600" spc="-1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8"/>
              </a:rPr>
              <a:t>Portaria</a:t>
            </a:r>
            <a:r>
              <a:rPr dirty="0" sz="1600" spc="-10">
                <a:solidFill>
                  <a:srgbClr val="4F81BD"/>
                </a:solidFill>
                <a:latin typeface="Arial MT"/>
                <a:cs typeface="Arial MT"/>
              </a:rPr>
              <a:t> </a:t>
            </a:r>
            <a:r>
              <a:rPr dirty="0" u="heavy" sz="1600" spc="-3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8"/>
              </a:rPr>
              <a:t>MCTI</a:t>
            </a:r>
            <a:r>
              <a:rPr dirty="0" u="heavy" sz="1600" spc="-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8"/>
              </a:rPr>
              <a:t>nº</a:t>
            </a:r>
            <a:r>
              <a:rPr dirty="0" u="heavy" sz="1600" spc="-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8"/>
              </a:rPr>
              <a:t>7.298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,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03/08/2023)</a:t>
            </a:r>
            <a:endParaRPr sz="1600">
              <a:latin typeface="Arial MT"/>
              <a:cs typeface="Arial MT"/>
            </a:endParaRPr>
          </a:p>
          <a:p>
            <a:pPr lvl="1" marL="821055" indent="-351790">
              <a:lnSpc>
                <a:spcPct val="100000"/>
              </a:lnSpc>
              <a:spcBef>
                <a:spcPts val="770"/>
              </a:spcBef>
              <a:buFont typeface="Tahoma"/>
              <a:buChar char="○"/>
              <a:tabLst>
                <a:tab pos="821055" algn="l"/>
              </a:tabLst>
            </a:pP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100</a:t>
            </a:r>
            <a:r>
              <a:rPr dirty="0" sz="1600" spc="-5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Analista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em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C&amp;T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para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MCTI/AC</a:t>
            </a:r>
            <a:endParaRPr sz="1600">
              <a:latin typeface="Arial MT"/>
              <a:cs typeface="Arial MT"/>
            </a:endParaRPr>
          </a:p>
          <a:p>
            <a:pPr marL="363855" marR="5080" indent="-351790">
              <a:lnSpc>
                <a:spcPct val="140000"/>
              </a:lnSpc>
              <a:buClr>
                <a:srgbClr val="2E406B"/>
              </a:buClr>
              <a:buFont typeface="Tahoma"/>
              <a:buChar char="●"/>
              <a:tabLst>
                <a:tab pos="363855" algn="l"/>
              </a:tabLst>
            </a:pP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9"/>
              </a:rPr>
              <a:t>Portaria</a:t>
            </a:r>
            <a:r>
              <a:rPr dirty="0" u="heavy" sz="1600" spc="12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heavy" sz="1600" spc="-3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9"/>
              </a:rPr>
              <a:t>MCTI</a:t>
            </a:r>
            <a:r>
              <a:rPr dirty="0" u="heavy" sz="1600" spc="13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9"/>
              </a:rPr>
              <a:t>nº</a:t>
            </a:r>
            <a:r>
              <a:rPr dirty="0" u="heavy" sz="1600" spc="13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9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9"/>
              </a:rPr>
              <a:t>7.227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,</a:t>
            </a:r>
            <a:r>
              <a:rPr dirty="0" sz="1600" spc="1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1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12/07/2023</a:t>
            </a:r>
            <a:r>
              <a:rPr dirty="0" sz="1600" spc="1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(alterada</a:t>
            </a:r>
            <a:r>
              <a:rPr dirty="0" sz="1600" spc="1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pela</a:t>
            </a:r>
            <a:r>
              <a:rPr dirty="0" sz="1600" spc="1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u="heavy" sz="1600" spc="-1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8"/>
              </a:rPr>
              <a:t>Portaria</a:t>
            </a:r>
            <a:r>
              <a:rPr dirty="0" sz="1600" spc="-10">
                <a:solidFill>
                  <a:srgbClr val="4F81BD"/>
                </a:solidFill>
                <a:latin typeface="Arial MT"/>
                <a:cs typeface="Arial MT"/>
              </a:rPr>
              <a:t> </a:t>
            </a:r>
            <a:r>
              <a:rPr dirty="0" u="heavy" sz="1600" spc="-3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8"/>
              </a:rPr>
              <a:t>MCTI</a:t>
            </a:r>
            <a:r>
              <a:rPr dirty="0" u="heavy" sz="1600" spc="-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8"/>
              </a:rPr>
              <a:t>nº</a:t>
            </a:r>
            <a:r>
              <a:rPr dirty="0" u="heavy" sz="1600" spc="-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8"/>
              </a:rPr>
              <a:t>7.298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,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03/08/2023)</a:t>
            </a:r>
            <a:endParaRPr sz="1600">
              <a:latin typeface="Arial MT"/>
              <a:cs typeface="Arial MT"/>
            </a:endParaRPr>
          </a:p>
          <a:p>
            <a:pPr lvl="1" marL="821055" indent="-351790">
              <a:lnSpc>
                <a:spcPct val="100000"/>
              </a:lnSpc>
              <a:spcBef>
                <a:spcPts val="770"/>
              </a:spcBef>
              <a:buFont typeface="Tahoma"/>
              <a:buChar char="○"/>
              <a:tabLst>
                <a:tab pos="821055" algn="l"/>
              </a:tabLst>
            </a:pP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253</a:t>
            </a:r>
            <a:r>
              <a:rPr dirty="0" sz="1600" spc="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9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9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Pesquisador</a:t>
            </a:r>
            <a:r>
              <a:rPr dirty="0" sz="1600" spc="9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para</a:t>
            </a:r>
            <a:r>
              <a:rPr dirty="0" sz="1600" spc="9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UP</a:t>
            </a:r>
            <a:endParaRPr sz="1600">
              <a:latin typeface="Arial MT"/>
              <a:cs typeface="Arial MT"/>
            </a:endParaRPr>
          </a:p>
          <a:p>
            <a:pPr lvl="1" marL="821055" indent="-351790">
              <a:lnSpc>
                <a:spcPct val="100000"/>
              </a:lnSpc>
              <a:spcBef>
                <a:spcPts val="770"/>
              </a:spcBef>
              <a:buFont typeface="Tahoma"/>
              <a:buChar char="○"/>
              <a:tabLst>
                <a:tab pos="821055" algn="l"/>
              </a:tabLst>
            </a:pP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265</a:t>
            </a:r>
            <a:r>
              <a:rPr dirty="0" sz="1600" spc="-1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Tecnologista</a:t>
            </a:r>
            <a:r>
              <a:rPr dirty="0" sz="1600" spc="8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para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UP</a:t>
            </a:r>
            <a:endParaRPr sz="1600">
              <a:latin typeface="Arial MT"/>
              <a:cs typeface="Arial MT"/>
            </a:endParaRPr>
          </a:p>
          <a:p>
            <a:pPr lvl="1" marL="821055" indent="-351790">
              <a:lnSpc>
                <a:spcPct val="100000"/>
              </a:lnSpc>
              <a:spcBef>
                <a:spcPts val="765"/>
              </a:spcBef>
              <a:buFont typeface="Tahoma"/>
              <a:buChar char="○"/>
              <a:tabLst>
                <a:tab pos="821055" algn="l"/>
              </a:tabLst>
            </a:pP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196</a:t>
            </a:r>
            <a:r>
              <a:rPr dirty="0" sz="1600" spc="-5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Analista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em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C&amp;T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para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UP</a:t>
            </a:r>
            <a:endParaRPr sz="1600">
              <a:latin typeface="Arial MT"/>
              <a:cs typeface="Arial MT"/>
            </a:endParaRPr>
          </a:p>
          <a:p>
            <a:pPr lvl="2" marL="1278255" marR="657225" indent="-351790">
              <a:lnSpc>
                <a:spcPct val="140000"/>
              </a:lnSpc>
              <a:buFont typeface="Arial"/>
              <a:buChar char="■"/>
              <a:tabLst>
                <a:tab pos="1278255" algn="l"/>
              </a:tabLst>
            </a:pPr>
            <a:r>
              <a:rPr dirty="0" sz="1600" spc="-175">
                <a:solidFill>
                  <a:srgbClr val="2E406B"/>
                </a:solidFill>
                <a:latin typeface="Arial Black"/>
                <a:cs typeface="Arial Black"/>
              </a:rPr>
              <a:t>IBICT</a:t>
            </a:r>
            <a:r>
              <a:rPr dirty="0" sz="1600" spc="-5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(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0"/>
              </a:rPr>
              <a:t>Editais</a:t>
            </a:r>
            <a:r>
              <a:rPr dirty="0" u="heavy" sz="1600" spc="4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heavy" sz="1600" spc="-6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0"/>
              </a:rPr>
              <a:t>IBICT</a:t>
            </a:r>
            <a:r>
              <a:rPr dirty="0" u="heavy" sz="1600" spc="4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0"/>
              </a:rPr>
              <a:t>nº</a:t>
            </a:r>
            <a:r>
              <a:rPr dirty="0" u="heavy" sz="1600" spc="4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0"/>
              </a:rPr>
              <a:t>1</a:t>
            </a:r>
            <a:r>
              <a:rPr dirty="0" u="heavy" sz="1600" spc="4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0"/>
              </a:rPr>
              <a:t>e</a:t>
            </a:r>
            <a:r>
              <a:rPr dirty="0" u="heavy" sz="1600" spc="3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0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0"/>
              </a:rPr>
              <a:t>2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,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10/10/2023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e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1"/>
              </a:rPr>
              <a:t>Portaria</a:t>
            </a:r>
            <a:r>
              <a:rPr dirty="0" u="heavy" sz="1600" spc="8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1"/>
              </a:rPr>
              <a:t>GM/MGI</a:t>
            </a:r>
            <a:r>
              <a:rPr dirty="0" u="heavy" sz="1600" spc="8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1"/>
              </a:rPr>
              <a:t>nº</a:t>
            </a:r>
            <a:r>
              <a:rPr dirty="0" u="heavy" sz="1600" spc="8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1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1"/>
              </a:rPr>
              <a:t>3.296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,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30/04/2025)</a:t>
            </a:r>
            <a:endParaRPr sz="1600">
              <a:latin typeface="Arial MT"/>
              <a:cs typeface="Arial MT"/>
            </a:endParaRPr>
          </a:p>
          <a:p>
            <a:pPr lvl="3" marL="1735455" indent="-351155">
              <a:lnSpc>
                <a:spcPct val="100000"/>
              </a:lnSpc>
              <a:spcBef>
                <a:spcPts val="770"/>
              </a:spcBef>
              <a:buFont typeface="Tahoma"/>
              <a:buChar char="●"/>
              <a:tabLst>
                <a:tab pos="1735455" algn="l"/>
              </a:tabLst>
            </a:pPr>
            <a:r>
              <a:rPr dirty="0" sz="1600" spc="-160">
                <a:solidFill>
                  <a:srgbClr val="2E406B"/>
                </a:solidFill>
                <a:latin typeface="Arial Black"/>
                <a:cs typeface="Arial Black"/>
              </a:rPr>
              <a:t>04</a:t>
            </a:r>
            <a:r>
              <a:rPr dirty="0" sz="1600" spc="-6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Pesquisador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=</a:t>
            </a:r>
            <a:r>
              <a:rPr dirty="0" sz="16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1,58%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do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total</a:t>
            </a:r>
            <a:endParaRPr sz="1600">
              <a:latin typeface="Arial MT"/>
              <a:cs typeface="Arial MT"/>
            </a:endParaRPr>
          </a:p>
          <a:p>
            <a:pPr lvl="3" marL="1735455" indent="-351155">
              <a:lnSpc>
                <a:spcPct val="100000"/>
              </a:lnSpc>
              <a:spcBef>
                <a:spcPts val="770"/>
              </a:spcBef>
              <a:buFont typeface="Tahoma"/>
              <a:buChar char="●"/>
              <a:tabLst>
                <a:tab pos="1735455" algn="l"/>
              </a:tabLst>
            </a:pPr>
            <a:r>
              <a:rPr dirty="0" sz="1600" spc="-160">
                <a:solidFill>
                  <a:srgbClr val="2E406B"/>
                </a:solidFill>
                <a:latin typeface="Arial Black"/>
                <a:cs typeface="Arial Black"/>
              </a:rPr>
              <a:t>27</a:t>
            </a:r>
            <a:r>
              <a:rPr dirty="0" sz="1600" spc="-7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Tecnologista</a:t>
            </a:r>
            <a:r>
              <a:rPr dirty="0" sz="1600" spc="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=</a:t>
            </a:r>
            <a:r>
              <a:rPr dirty="0" sz="1600" spc="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10,19%</a:t>
            </a:r>
            <a:r>
              <a:rPr dirty="0" sz="1600" spc="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do</a:t>
            </a:r>
            <a:r>
              <a:rPr dirty="0" sz="1600" spc="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total</a:t>
            </a:r>
            <a:endParaRPr sz="1600">
              <a:latin typeface="Arial MT"/>
              <a:cs typeface="Arial MT"/>
            </a:endParaRPr>
          </a:p>
          <a:p>
            <a:pPr marL="1278255" indent="-351155">
              <a:lnSpc>
                <a:spcPct val="100000"/>
              </a:lnSpc>
              <a:spcBef>
                <a:spcPts val="765"/>
              </a:spcBef>
              <a:buFont typeface="Tahoma"/>
              <a:buChar char="■"/>
              <a:tabLst>
                <a:tab pos="1278255" algn="l"/>
              </a:tabLst>
            </a:pPr>
            <a:r>
              <a:rPr dirty="0" sz="1600" spc="-175">
                <a:solidFill>
                  <a:srgbClr val="2E406B"/>
                </a:solidFill>
                <a:latin typeface="Arial Black"/>
                <a:cs typeface="Arial Black"/>
              </a:rPr>
              <a:t>IBICT</a:t>
            </a:r>
            <a:r>
              <a:rPr dirty="0" sz="1600" spc="-4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(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2"/>
              </a:rPr>
              <a:t>Portaria</a:t>
            </a:r>
            <a:r>
              <a:rPr dirty="0" u="heavy" sz="1600" spc="4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heavy" sz="1600" spc="-3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2"/>
              </a:rPr>
              <a:t>MCTI</a:t>
            </a:r>
            <a:r>
              <a:rPr dirty="0" u="heavy" sz="1600" spc="4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2"/>
              </a:rPr>
              <a:t>nº</a:t>
            </a:r>
            <a:r>
              <a:rPr dirty="0" u="heavy" sz="1600" spc="4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2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2"/>
              </a:rPr>
              <a:t>460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,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13/06/2025)</a:t>
            </a:r>
            <a:endParaRPr sz="1600">
              <a:latin typeface="Arial MT"/>
              <a:cs typeface="Arial MT"/>
            </a:endParaRPr>
          </a:p>
          <a:p>
            <a:pPr lvl="1" marL="1735455" indent="-351155">
              <a:lnSpc>
                <a:spcPct val="100000"/>
              </a:lnSpc>
              <a:spcBef>
                <a:spcPts val="770"/>
              </a:spcBef>
              <a:buFont typeface="Tahoma"/>
              <a:buChar char="●"/>
              <a:tabLst>
                <a:tab pos="1735455" algn="l"/>
              </a:tabLst>
            </a:pPr>
            <a:r>
              <a:rPr dirty="0" sz="1600" spc="-160">
                <a:solidFill>
                  <a:srgbClr val="2E406B"/>
                </a:solidFill>
                <a:latin typeface="Arial Black"/>
                <a:cs typeface="Arial Black"/>
              </a:rPr>
              <a:t>10</a:t>
            </a:r>
            <a:r>
              <a:rPr dirty="0" sz="1600" spc="-9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Analista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em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C&amp;T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=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5,10%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do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total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472100" y="5927631"/>
            <a:ext cx="4384675" cy="1462405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65">
                <a:solidFill>
                  <a:srgbClr val="00204B"/>
                </a:solidFill>
                <a:latin typeface="Arial Black"/>
                <a:cs typeface="Arial Black"/>
              </a:rPr>
              <a:t>provimento</a:t>
            </a:r>
            <a:r>
              <a:rPr dirty="0" sz="1800" spc="-10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1800" spc="-110">
                <a:solidFill>
                  <a:srgbClr val="00204B"/>
                </a:solidFill>
                <a:latin typeface="Arial Black"/>
                <a:cs typeface="Arial Black"/>
              </a:rPr>
              <a:t>adicional</a:t>
            </a:r>
            <a:r>
              <a:rPr dirty="0" sz="1800" spc="-9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1800" spc="-105">
                <a:solidFill>
                  <a:srgbClr val="00204B"/>
                </a:solidFill>
                <a:latin typeface="Arial Black"/>
                <a:cs typeface="Arial Black"/>
              </a:rPr>
              <a:t>(até</a:t>
            </a:r>
            <a:r>
              <a:rPr dirty="0" sz="1800" spc="-10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00204B"/>
                </a:solidFill>
                <a:latin typeface="Arial Black"/>
                <a:cs typeface="Arial Black"/>
              </a:rPr>
              <a:t>25%)</a:t>
            </a:r>
            <a:endParaRPr sz="1800">
              <a:latin typeface="Arial Black"/>
              <a:cs typeface="Arial Black"/>
            </a:endParaRPr>
          </a:p>
          <a:p>
            <a:pPr marL="469265" indent="-351155">
              <a:lnSpc>
                <a:spcPct val="100000"/>
              </a:lnSpc>
              <a:spcBef>
                <a:spcPts val="869"/>
              </a:spcBef>
              <a:buClr>
                <a:srgbClr val="2E406B"/>
              </a:buClr>
              <a:buFont typeface="Tahoma"/>
              <a:buChar char="●"/>
              <a:tabLst>
                <a:tab pos="469265" algn="l"/>
              </a:tabLst>
            </a:pP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3"/>
              </a:rPr>
              <a:t>Portaria</a:t>
            </a:r>
            <a:r>
              <a:rPr dirty="0" u="heavy" sz="1600" spc="9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3"/>
              </a:rPr>
              <a:t>GM/MGI</a:t>
            </a:r>
            <a:r>
              <a:rPr dirty="0" u="heavy" sz="1600" spc="95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3"/>
              </a:rPr>
              <a:t>nº</a:t>
            </a:r>
            <a:r>
              <a:rPr dirty="0" u="heavy" sz="1600" spc="9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3"/>
              </a:rPr>
              <a:t> </a:t>
            </a:r>
            <a:r>
              <a:rPr dirty="0" u="heavy" sz="160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13"/>
              </a:rPr>
              <a:t>8.376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,</a:t>
            </a:r>
            <a:r>
              <a:rPr dirty="0" sz="1600" spc="9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03/10/2025</a:t>
            </a:r>
            <a:endParaRPr sz="1600">
              <a:latin typeface="Arial MT"/>
              <a:cs typeface="Arial MT"/>
            </a:endParaRPr>
          </a:p>
          <a:p>
            <a:pPr marL="469900" marR="311150">
              <a:lnSpc>
                <a:spcPct val="140000"/>
              </a:lnSpc>
              <a:spcBef>
                <a:spcPts val="5"/>
              </a:spcBef>
            </a:pP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= </a:t>
            </a: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155</a:t>
            </a:r>
            <a:r>
              <a:rPr dirty="0" sz="1600" spc="-9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no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quadro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 pessoal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do 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MCTI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4035196" y="7364090"/>
            <a:ext cx="3171825" cy="105029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865"/>
              </a:spcBef>
              <a:buFont typeface="Tahoma"/>
              <a:buChar char="○"/>
              <a:tabLst>
                <a:tab pos="363855" algn="l"/>
              </a:tabLst>
            </a:pPr>
            <a:r>
              <a:rPr dirty="0" sz="1600" spc="-160">
                <a:solidFill>
                  <a:srgbClr val="2E406B"/>
                </a:solidFill>
                <a:latin typeface="Arial Black"/>
                <a:cs typeface="Arial Black"/>
              </a:rPr>
              <a:t>54</a:t>
            </a:r>
            <a:r>
              <a:rPr dirty="0" sz="1600" spc="-6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Pesquisador</a:t>
            </a:r>
            <a:endParaRPr sz="1600">
              <a:latin typeface="Arial MT"/>
              <a:cs typeface="Arial MT"/>
            </a:endParaRPr>
          </a:p>
          <a:p>
            <a:pPr marL="363855" indent="-351155">
              <a:lnSpc>
                <a:spcPct val="100000"/>
              </a:lnSpc>
              <a:spcBef>
                <a:spcPts val="770"/>
              </a:spcBef>
              <a:buFont typeface="Tahoma"/>
              <a:buChar char="○"/>
              <a:tabLst>
                <a:tab pos="363855" algn="l"/>
              </a:tabLst>
            </a:pPr>
            <a:r>
              <a:rPr dirty="0" sz="1600" spc="-160">
                <a:solidFill>
                  <a:srgbClr val="2E406B"/>
                </a:solidFill>
                <a:latin typeface="Arial Black"/>
                <a:cs typeface="Arial Black"/>
              </a:rPr>
              <a:t>61</a:t>
            </a:r>
            <a:r>
              <a:rPr dirty="0" sz="1600" spc="-6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Tecnologista</a:t>
            </a:r>
            <a:endParaRPr sz="1600">
              <a:latin typeface="Arial MT"/>
              <a:cs typeface="Arial MT"/>
            </a:endParaRPr>
          </a:p>
          <a:p>
            <a:pPr marL="363855" indent="-351155">
              <a:lnSpc>
                <a:spcPct val="100000"/>
              </a:lnSpc>
              <a:spcBef>
                <a:spcPts val="770"/>
              </a:spcBef>
              <a:buFont typeface="Tahoma"/>
              <a:buChar char="○"/>
              <a:tabLst>
                <a:tab pos="363855" algn="l"/>
              </a:tabLst>
            </a:pPr>
            <a:r>
              <a:rPr dirty="0" sz="1600" spc="-160">
                <a:solidFill>
                  <a:srgbClr val="2E406B"/>
                </a:solidFill>
                <a:latin typeface="Arial Black"/>
                <a:cs typeface="Arial Black"/>
              </a:rPr>
              <a:t>40</a:t>
            </a:r>
            <a:r>
              <a:rPr dirty="0" sz="1600" spc="-5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Analista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em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C&amp;T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4492396" y="8485948"/>
            <a:ext cx="8953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63855" algn="l"/>
              </a:tabLst>
            </a:pPr>
            <a:r>
              <a:rPr dirty="0" sz="1600" spc="-160">
                <a:solidFill>
                  <a:srgbClr val="2E406B"/>
                </a:solidFill>
                <a:latin typeface="Arial Black"/>
                <a:cs typeface="Arial Black"/>
              </a:rPr>
              <a:t>IBICT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4949596" y="8729788"/>
            <a:ext cx="2600325" cy="70866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865"/>
              </a:spcBef>
              <a:buFont typeface="Tahoma"/>
              <a:buChar char="●"/>
              <a:tabLst>
                <a:tab pos="363855" algn="l"/>
              </a:tabLst>
            </a:pP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1</a:t>
            </a:r>
            <a:r>
              <a:rPr dirty="0" sz="1600" spc="-6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</a:t>
            </a:r>
            <a:r>
              <a:rPr dirty="0" sz="1600" spc="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Pesquisador</a:t>
            </a:r>
            <a:endParaRPr sz="1600">
              <a:latin typeface="Arial MT"/>
              <a:cs typeface="Arial MT"/>
            </a:endParaRPr>
          </a:p>
          <a:p>
            <a:pPr marL="363855" indent="-351155">
              <a:lnSpc>
                <a:spcPct val="100000"/>
              </a:lnSpc>
              <a:spcBef>
                <a:spcPts val="770"/>
              </a:spcBef>
              <a:buFont typeface="Tahoma"/>
              <a:buChar char="●"/>
              <a:tabLst>
                <a:tab pos="363855" algn="l"/>
              </a:tabLst>
            </a:pP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7</a:t>
            </a:r>
            <a:r>
              <a:rPr dirty="0" sz="1600" spc="-6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</a:t>
            </a:r>
            <a:r>
              <a:rPr dirty="0" sz="1600" spc="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Tecnologista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3227625" y="5181925"/>
            <a:ext cx="1369060" cy="772795"/>
            <a:chOff x="13227625" y="5181925"/>
            <a:chExt cx="1369060" cy="772795"/>
          </a:xfrm>
        </p:grpSpPr>
        <p:sp>
          <p:nvSpPr>
            <p:cNvPr id="20" name="object 20" descr=""/>
            <p:cNvSpPr/>
            <p:nvPr/>
          </p:nvSpPr>
          <p:spPr>
            <a:xfrm>
              <a:off x="13246675" y="5200975"/>
              <a:ext cx="1179195" cy="651510"/>
            </a:xfrm>
            <a:custGeom>
              <a:avLst/>
              <a:gdLst/>
              <a:ahLst/>
              <a:cxnLst/>
              <a:rect l="l" t="t" r="r" b="b"/>
              <a:pathLst>
                <a:path w="1179194" h="651510">
                  <a:moveTo>
                    <a:pt x="0" y="0"/>
                  </a:moveTo>
                  <a:lnTo>
                    <a:pt x="1178974" y="650910"/>
                  </a:lnTo>
                </a:path>
              </a:pathLst>
            </a:custGeom>
            <a:ln w="380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376182" y="5777743"/>
              <a:ext cx="219881" cy="17676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741" y="1713962"/>
            <a:ext cx="8898890" cy="132715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5600" spc="-365">
                <a:solidFill>
                  <a:srgbClr val="000000"/>
                </a:solidFill>
              </a:rPr>
              <a:t>Ibict</a:t>
            </a:r>
            <a:endParaRPr sz="5600"/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95"/>
              <a:t>Instituto</a:t>
            </a:r>
            <a:r>
              <a:rPr dirty="0" spc="-150"/>
              <a:t> </a:t>
            </a:r>
            <a:r>
              <a:rPr dirty="0" spc="-125"/>
              <a:t>Brasileiro</a:t>
            </a:r>
            <a:r>
              <a:rPr dirty="0" spc="-145"/>
              <a:t> </a:t>
            </a:r>
            <a:r>
              <a:rPr dirty="0" spc="-155"/>
              <a:t>de</a:t>
            </a:r>
            <a:r>
              <a:rPr dirty="0" spc="-150"/>
              <a:t> </a:t>
            </a:r>
            <a:r>
              <a:rPr dirty="0" spc="-130"/>
              <a:t>Informação</a:t>
            </a:r>
            <a:r>
              <a:rPr dirty="0" spc="-145"/>
              <a:t> </a:t>
            </a:r>
            <a:r>
              <a:rPr dirty="0" spc="-125"/>
              <a:t>em</a:t>
            </a:r>
            <a:r>
              <a:rPr dirty="0" spc="-155"/>
              <a:t> </a:t>
            </a:r>
            <a:r>
              <a:rPr dirty="0" spc="-190"/>
              <a:t>Ciência</a:t>
            </a:r>
            <a:r>
              <a:rPr dirty="0" spc="-145"/>
              <a:t> </a:t>
            </a:r>
            <a:r>
              <a:rPr dirty="0" spc="-200"/>
              <a:t>e</a:t>
            </a:r>
            <a:r>
              <a:rPr dirty="0" spc="-150"/>
              <a:t> </a:t>
            </a:r>
            <a:r>
              <a:rPr dirty="0" spc="-120"/>
              <a:t>Tecnologia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5291455"/>
            <a:chOff x="0" y="0"/>
            <a:chExt cx="18288000" cy="529145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8280380" cy="1489710"/>
            </a:xfrm>
            <a:custGeom>
              <a:avLst/>
              <a:gdLst/>
              <a:ahLst/>
              <a:cxnLst/>
              <a:rect l="l" t="t" r="r" b="b"/>
              <a:pathLst>
                <a:path w="18280380" h="1489710">
                  <a:moveTo>
                    <a:pt x="18279844" y="1489400"/>
                  </a:moveTo>
                  <a:lnTo>
                    <a:pt x="0" y="1489400"/>
                  </a:lnTo>
                  <a:lnTo>
                    <a:pt x="0" y="0"/>
                  </a:lnTo>
                  <a:lnTo>
                    <a:pt x="18279844" y="0"/>
                  </a:lnTo>
                  <a:lnTo>
                    <a:pt x="18279844" y="1489400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634" y="267538"/>
              <a:ext cx="2216221" cy="87506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3922974" y="5083400"/>
            <a:ext cx="4114165" cy="450723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400" spc="-10">
                <a:solidFill>
                  <a:srgbClr val="2E406B"/>
                </a:solidFill>
                <a:latin typeface="Arial Black"/>
                <a:cs typeface="Arial Black"/>
              </a:rPr>
              <a:t>NOTAS</a:t>
            </a:r>
            <a:endParaRPr sz="1400">
              <a:latin typeface="Arial Black"/>
              <a:cs typeface="Arial Black"/>
            </a:endParaRPr>
          </a:p>
          <a:p>
            <a:pPr marL="469900" marR="5080" indent="-377190">
              <a:lnSpc>
                <a:spcPct val="140000"/>
              </a:lnSpc>
              <a:buAutoNum type="arabicPeriod"/>
              <a:tabLst>
                <a:tab pos="469900" algn="l"/>
              </a:tabLst>
            </a:pP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O</a:t>
            </a:r>
            <a:r>
              <a:rPr dirty="0" sz="14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70">
                <a:solidFill>
                  <a:srgbClr val="2E406B"/>
                </a:solidFill>
                <a:latin typeface="Arial MT"/>
                <a:cs typeface="Arial MT"/>
              </a:rPr>
              <a:t>número</a:t>
            </a:r>
            <a:r>
              <a:rPr dirty="0" sz="1400" spc="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4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contratos</a:t>
            </a:r>
            <a:r>
              <a:rPr dirty="0" sz="1400" spc="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é</a:t>
            </a:r>
            <a:r>
              <a:rPr dirty="0" sz="14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2E406B"/>
                </a:solidFill>
                <a:latin typeface="Arial MT"/>
                <a:cs typeface="Arial MT"/>
              </a:rPr>
              <a:t>maior</a:t>
            </a:r>
            <a:r>
              <a:rPr dirty="0" sz="1400" spc="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2E406B"/>
                </a:solidFill>
                <a:latin typeface="Arial MT"/>
                <a:cs typeface="Arial MT"/>
              </a:rPr>
              <a:t>que</a:t>
            </a:r>
            <a:r>
              <a:rPr dirty="0" sz="14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o </a:t>
            </a:r>
            <a:r>
              <a:rPr dirty="0" sz="1400" spc="70">
                <a:solidFill>
                  <a:srgbClr val="2E406B"/>
                </a:solidFill>
                <a:latin typeface="Arial MT"/>
                <a:cs typeface="Arial MT"/>
              </a:rPr>
              <a:t>número</a:t>
            </a:r>
            <a:r>
              <a:rPr dirty="0" sz="14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4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bolsistas,</a:t>
            </a:r>
            <a:r>
              <a:rPr dirty="0" sz="14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pois</a:t>
            </a:r>
            <a:r>
              <a:rPr dirty="0" sz="14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há</a:t>
            </a:r>
            <a:r>
              <a:rPr dirty="0" sz="14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2E406B"/>
                </a:solidFill>
                <a:latin typeface="Arial MT"/>
                <a:cs typeface="Arial MT"/>
              </a:rPr>
              <a:t>recontratação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para</a:t>
            </a:r>
            <a:r>
              <a:rPr dirty="0" sz="1400" spc="1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outras</a:t>
            </a:r>
            <a:r>
              <a:rPr dirty="0" sz="1400" spc="1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atividades</a:t>
            </a:r>
            <a:r>
              <a:rPr dirty="0" sz="1400" spc="1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2E406B"/>
                </a:solidFill>
                <a:latin typeface="Arial MT"/>
                <a:cs typeface="Arial MT"/>
              </a:rPr>
              <a:t>dentro</a:t>
            </a:r>
            <a:r>
              <a:rPr dirty="0" sz="1400" spc="1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2E406B"/>
                </a:solidFill>
                <a:latin typeface="Arial MT"/>
                <a:cs typeface="Arial MT"/>
              </a:rPr>
              <a:t>do</a:t>
            </a:r>
            <a:r>
              <a:rPr dirty="0" sz="1400" spc="1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2E406B"/>
                </a:solidFill>
                <a:latin typeface="Arial MT"/>
                <a:cs typeface="Arial MT"/>
              </a:rPr>
              <a:t>mesmo </a:t>
            </a:r>
            <a:r>
              <a:rPr dirty="0" sz="1400" spc="60">
                <a:solidFill>
                  <a:srgbClr val="2E406B"/>
                </a:solidFill>
                <a:latin typeface="Arial MT"/>
                <a:cs typeface="Arial MT"/>
              </a:rPr>
              <a:t>projeto</a:t>
            </a:r>
            <a:r>
              <a:rPr dirty="0" sz="14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2E406B"/>
                </a:solidFill>
                <a:latin typeface="Arial MT"/>
                <a:cs typeface="Arial MT"/>
              </a:rPr>
              <a:t>ou</a:t>
            </a:r>
            <a:r>
              <a:rPr dirty="0" sz="14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65">
                <a:solidFill>
                  <a:srgbClr val="2E406B"/>
                </a:solidFill>
                <a:latin typeface="Arial MT"/>
                <a:cs typeface="Arial MT"/>
              </a:rPr>
              <a:t>em</a:t>
            </a:r>
            <a:r>
              <a:rPr dirty="0" sz="14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50">
                <a:solidFill>
                  <a:srgbClr val="2E406B"/>
                </a:solidFill>
                <a:latin typeface="Arial MT"/>
                <a:cs typeface="Arial MT"/>
              </a:rPr>
              <a:t>projetos</a:t>
            </a:r>
            <a:r>
              <a:rPr dirty="0" sz="1400" spc="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diferentes.</a:t>
            </a:r>
            <a:r>
              <a:rPr dirty="0" sz="14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Todos</a:t>
            </a:r>
            <a:r>
              <a:rPr dirty="0" sz="14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2E406B"/>
                </a:solidFill>
                <a:latin typeface="Arial MT"/>
                <a:cs typeface="Arial MT"/>
              </a:rPr>
              <a:t>os 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contratos</a:t>
            </a:r>
            <a:r>
              <a:rPr dirty="0" sz="14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4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2014</a:t>
            </a:r>
            <a:r>
              <a:rPr dirty="0" sz="14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a</a:t>
            </a:r>
            <a:r>
              <a:rPr dirty="0" sz="14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2024</a:t>
            </a:r>
            <a:r>
              <a:rPr dirty="0" sz="14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2E406B"/>
                </a:solidFill>
                <a:latin typeface="Arial Black"/>
                <a:cs typeface="Arial Black"/>
              </a:rPr>
              <a:t>estão encerrados</a:t>
            </a:r>
            <a:r>
              <a:rPr dirty="0" sz="1400" spc="-10">
                <a:solidFill>
                  <a:srgbClr val="2E406B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469900" marR="93980" indent="-377190">
              <a:lnSpc>
                <a:spcPct val="140000"/>
              </a:lnSpc>
              <a:buAutoNum type="arabicPeriod"/>
              <a:tabLst>
                <a:tab pos="469900" algn="l"/>
              </a:tabLst>
            </a:pP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O</a:t>
            </a:r>
            <a:r>
              <a:rPr dirty="0" sz="1400" spc="1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ano</a:t>
            </a:r>
            <a:r>
              <a:rPr dirty="0" sz="1400" spc="1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400" spc="1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2025</a:t>
            </a:r>
            <a:r>
              <a:rPr dirty="0" sz="14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apresenta</a:t>
            </a:r>
            <a:r>
              <a:rPr dirty="0" sz="1400" spc="1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bolsistas</a:t>
            </a:r>
            <a:r>
              <a:rPr dirty="0" sz="1400" spc="1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-50">
                <a:solidFill>
                  <a:srgbClr val="2E406B"/>
                </a:solidFill>
                <a:latin typeface="Arial MT"/>
                <a:cs typeface="Arial MT"/>
              </a:rPr>
              <a:t>e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contratos</a:t>
            </a:r>
            <a:r>
              <a:rPr dirty="0" sz="1400" spc="1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encerrados</a:t>
            </a:r>
            <a:r>
              <a:rPr dirty="0" sz="1400" spc="15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400" spc="1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ativos.</a:t>
            </a:r>
            <a:r>
              <a:rPr dirty="0" sz="1400" spc="1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-50">
                <a:solidFill>
                  <a:srgbClr val="2E406B"/>
                </a:solidFill>
                <a:latin typeface="Arial Black"/>
                <a:cs typeface="Arial Black"/>
              </a:rPr>
              <a:t>Número</a:t>
            </a:r>
            <a:r>
              <a:rPr dirty="0" sz="1400" spc="7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400" spc="-25">
                <a:solidFill>
                  <a:srgbClr val="2E406B"/>
                </a:solidFill>
                <a:latin typeface="Arial Black"/>
                <a:cs typeface="Arial Black"/>
              </a:rPr>
              <a:t>de </a:t>
            </a:r>
            <a:r>
              <a:rPr dirty="0" sz="1400" spc="-105">
                <a:solidFill>
                  <a:srgbClr val="2E406B"/>
                </a:solidFill>
                <a:latin typeface="Arial Black"/>
                <a:cs typeface="Arial Black"/>
              </a:rPr>
              <a:t>bolsistas</a:t>
            </a:r>
            <a:r>
              <a:rPr dirty="0" sz="1400" spc="-4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400" spc="-90">
                <a:solidFill>
                  <a:srgbClr val="2E406B"/>
                </a:solidFill>
                <a:latin typeface="Arial Black"/>
                <a:cs typeface="Arial Black"/>
              </a:rPr>
              <a:t>ativos</a:t>
            </a:r>
            <a:r>
              <a:rPr dirty="0" sz="1400" spc="-4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400" spc="-70">
                <a:solidFill>
                  <a:srgbClr val="2E406B"/>
                </a:solidFill>
                <a:latin typeface="Arial Black"/>
                <a:cs typeface="Arial Black"/>
              </a:rPr>
              <a:t>atualmente:</a:t>
            </a:r>
            <a:r>
              <a:rPr dirty="0" sz="1400" spc="-3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400" spc="-20">
                <a:solidFill>
                  <a:srgbClr val="2E406B"/>
                </a:solidFill>
                <a:latin typeface="Arial Black"/>
                <a:cs typeface="Arial Black"/>
              </a:rPr>
              <a:t>270</a:t>
            </a:r>
            <a:r>
              <a:rPr dirty="0" sz="1400" spc="-20">
                <a:solidFill>
                  <a:srgbClr val="2E406B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469900" marR="100330" indent="-377190">
              <a:lnSpc>
                <a:spcPct val="140000"/>
              </a:lnSpc>
              <a:buAutoNum type="arabicPeriod"/>
              <a:tabLst>
                <a:tab pos="469900" algn="l"/>
              </a:tabLst>
            </a:pP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Terceirizados</a:t>
            </a:r>
            <a:r>
              <a:rPr dirty="0" sz="1400" spc="1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incluem:</a:t>
            </a:r>
            <a:r>
              <a:rPr dirty="0" sz="1400" spc="1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Vigilância,</a:t>
            </a:r>
            <a:r>
              <a:rPr dirty="0" sz="1400" spc="1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2E406B"/>
                </a:solidFill>
                <a:latin typeface="Arial MT"/>
                <a:cs typeface="Arial MT"/>
              </a:rPr>
              <a:t>Limpeza,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Conservação</a:t>
            </a:r>
            <a:r>
              <a:rPr dirty="0" sz="14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4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Manutenção,</a:t>
            </a:r>
            <a:r>
              <a:rPr dirty="0" sz="14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2E406B"/>
                </a:solidFill>
                <a:latin typeface="Arial MT"/>
                <a:cs typeface="Arial MT"/>
              </a:rPr>
              <a:t>Apoio </a:t>
            </a:r>
            <a:r>
              <a:rPr dirty="0" sz="1400" spc="20">
                <a:solidFill>
                  <a:srgbClr val="2E406B"/>
                </a:solidFill>
                <a:latin typeface="Arial MT"/>
                <a:cs typeface="Arial MT"/>
              </a:rPr>
              <a:t>Administrativo,</a:t>
            </a:r>
            <a:r>
              <a:rPr dirty="0" sz="1400" spc="1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20">
                <a:solidFill>
                  <a:srgbClr val="2E406B"/>
                </a:solidFill>
                <a:latin typeface="Arial MT"/>
                <a:cs typeface="Arial MT"/>
              </a:rPr>
              <a:t>Brigadista,</a:t>
            </a:r>
            <a:r>
              <a:rPr dirty="0" sz="1400" spc="1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20">
                <a:solidFill>
                  <a:srgbClr val="2E406B"/>
                </a:solidFill>
                <a:latin typeface="Arial MT"/>
                <a:cs typeface="Arial MT"/>
              </a:rPr>
              <a:t>Motorista,</a:t>
            </a:r>
            <a:r>
              <a:rPr dirty="0" sz="1400" spc="1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-20">
                <a:solidFill>
                  <a:srgbClr val="2E406B"/>
                </a:solidFill>
                <a:latin typeface="Arial MT"/>
                <a:cs typeface="Arial MT"/>
              </a:rPr>
              <a:t>Copa</a:t>
            </a:r>
            <a:endParaRPr sz="1400">
              <a:latin typeface="Arial MT"/>
              <a:cs typeface="Arial MT"/>
            </a:endParaRPr>
          </a:p>
          <a:p>
            <a:pPr marL="469265" indent="-37655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69265" algn="l"/>
              </a:tabLst>
            </a:pP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Em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2025,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temos</a:t>
            </a:r>
            <a:r>
              <a:rPr dirty="0" sz="14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-150">
                <a:solidFill>
                  <a:srgbClr val="2E406B"/>
                </a:solidFill>
                <a:latin typeface="Arial Black"/>
                <a:cs typeface="Arial Black"/>
              </a:rPr>
              <a:t>80%</a:t>
            </a:r>
            <a:r>
              <a:rPr dirty="0" sz="1400" spc="-7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400" spc="-75">
                <a:solidFill>
                  <a:srgbClr val="2E406B"/>
                </a:solidFill>
                <a:latin typeface="Arial Black"/>
                <a:cs typeface="Arial Black"/>
              </a:rPr>
              <a:t>da</a:t>
            </a:r>
            <a:r>
              <a:rPr dirty="0" sz="1400" spc="-6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400" spc="-85">
                <a:solidFill>
                  <a:srgbClr val="2E406B"/>
                </a:solidFill>
                <a:latin typeface="Arial Black"/>
                <a:cs typeface="Arial Black"/>
              </a:rPr>
              <a:t>força</a:t>
            </a:r>
            <a:r>
              <a:rPr dirty="0" sz="1400" spc="-6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400" spc="-90">
                <a:solidFill>
                  <a:srgbClr val="2E406B"/>
                </a:solidFill>
                <a:latin typeface="Arial Black"/>
                <a:cs typeface="Arial Black"/>
              </a:rPr>
              <a:t>de</a:t>
            </a:r>
            <a:r>
              <a:rPr dirty="0" sz="1400" spc="-6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2E406B"/>
                </a:solidFill>
                <a:latin typeface="Arial Black"/>
                <a:cs typeface="Arial Black"/>
              </a:rPr>
              <a:t>trabalho</a:t>
            </a:r>
            <a:endParaRPr sz="1400">
              <a:latin typeface="Arial Black"/>
              <a:cs typeface="Arial Black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dirty="0" sz="1400" spc="50">
                <a:solidFill>
                  <a:srgbClr val="2E406B"/>
                </a:solidFill>
                <a:latin typeface="Arial MT"/>
                <a:cs typeface="Arial MT"/>
              </a:rPr>
              <a:t>que</a:t>
            </a:r>
            <a:r>
              <a:rPr dirty="0" sz="14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havia </a:t>
            </a:r>
            <a:r>
              <a:rPr dirty="0" sz="1400" spc="65">
                <a:solidFill>
                  <a:srgbClr val="2E406B"/>
                </a:solidFill>
                <a:latin typeface="Arial MT"/>
                <a:cs typeface="Arial MT"/>
              </a:rPr>
              <a:t>em</a:t>
            </a:r>
            <a:r>
              <a:rPr dirty="0" sz="14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-20">
                <a:solidFill>
                  <a:srgbClr val="2E406B"/>
                </a:solidFill>
                <a:latin typeface="Arial MT"/>
                <a:cs typeface="Arial MT"/>
              </a:rPr>
              <a:t>2013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0" y="9802876"/>
            <a:ext cx="18288000" cy="29209"/>
          </a:xfrm>
          <a:custGeom>
            <a:avLst/>
            <a:gdLst/>
            <a:ahLst/>
            <a:cxnLst/>
            <a:rect l="l" t="t" r="r" b="b"/>
            <a:pathLst>
              <a:path w="18288000" h="29209">
                <a:moveTo>
                  <a:pt x="0" y="28684"/>
                </a:moveTo>
                <a:lnTo>
                  <a:pt x="18287999" y="0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2976124" y="4145203"/>
            <a:ext cx="650875" cy="1296670"/>
          </a:xfrm>
          <a:custGeom>
            <a:avLst/>
            <a:gdLst/>
            <a:ahLst/>
            <a:cxnLst/>
            <a:rect l="l" t="t" r="r" b="b"/>
            <a:pathLst>
              <a:path w="650875" h="1296670">
                <a:moveTo>
                  <a:pt x="650392" y="0"/>
                </a:moveTo>
                <a:lnTo>
                  <a:pt x="0" y="0"/>
                </a:lnTo>
                <a:lnTo>
                  <a:pt x="0" y="432206"/>
                </a:lnTo>
                <a:lnTo>
                  <a:pt x="0" y="864400"/>
                </a:lnTo>
                <a:lnTo>
                  <a:pt x="0" y="1296606"/>
                </a:lnTo>
                <a:lnTo>
                  <a:pt x="650392" y="1296606"/>
                </a:lnTo>
                <a:lnTo>
                  <a:pt x="650392" y="864400"/>
                </a:lnTo>
                <a:lnTo>
                  <a:pt x="650392" y="432206"/>
                </a:lnTo>
                <a:lnTo>
                  <a:pt x="650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706687" y="3276037"/>
          <a:ext cx="13000990" cy="6039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8885"/>
                <a:gridCol w="650875"/>
                <a:gridCol w="650875"/>
                <a:gridCol w="650875"/>
                <a:gridCol w="650875"/>
                <a:gridCol w="650875"/>
                <a:gridCol w="650875"/>
                <a:gridCol w="650874"/>
                <a:gridCol w="650875"/>
                <a:gridCol w="650875"/>
                <a:gridCol w="650875"/>
                <a:gridCol w="650875"/>
                <a:gridCol w="650875"/>
                <a:gridCol w="650875"/>
                <a:gridCol w="650875"/>
                <a:gridCol w="650875"/>
                <a:gridCol w="650875"/>
              </a:tblGrid>
              <a:tr h="431800">
                <a:tc gridSpan="1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65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Quadro-</a:t>
                      </a:r>
                      <a:r>
                        <a:rPr dirty="0" sz="1400" spc="-6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Quantitativo</a:t>
                      </a:r>
                      <a:r>
                        <a:rPr dirty="0" sz="1400" spc="-7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9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400" spc="-75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125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Recursos</a:t>
                      </a:r>
                      <a:r>
                        <a:rPr dirty="0" sz="1400" spc="-7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8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Humanos</a:t>
                      </a:r>
                      <a:r>
                        <a:rPr dirty="0" sz="1400" spc="-7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2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-</a:t>
                      </a:r>
                      <a:r>
                        <a:rPr dirty="0" sz="1400" spc="-75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155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IBICT</a:t>
                      </a:r>
                      <a:r>
                        <a:rPr dirty="0" sz="1400" spc="-7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15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2010</a:t>
                      </a:r>
                      <a:r>
                        <a:rPr dirty="0" sz="1400" spc="-75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10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r>
                        <a:rPr dirty="0" sz="1400" spc="-7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2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2025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1800">
                <a:tc>
                  <a:txBody>
                    <a:bodyPr/>
                    <a:lstStyle/>
                    <a:p>
                      <a:pPr marL="511809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1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SERVIDORES/ANO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Pesquisador</a:t>
                      </a:r>
                      <a:r>
                        <a:rPr dirty="0" sz="1400" spc="9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400" spc="9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NS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Tecnologista</a:t>
                      </a:r>
                      <a:r>
                        <a:rPr dirty="0" sz="1400" spc="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400" spc="5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NS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Analista</a:t>
                      </a:r>
                      <a:r>
                        <a:rPr dirty="0" sz="14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6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4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4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C&amp;T</a:t>
                      </a:r>
                      <a:r>
                        <a:rPr dirty="0" sz="14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400" spc="-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NS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Subtotal</a:t>
                      </a:r>
                      <a:r>
                        <a:rPr dirty="0" sz="1400" spc="13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400" spc="14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NS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60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Técnico</a:t>
                      </a:r>
                      <a:r>
                        <a:rPr dirty="0" sz="1400" spc="-3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NI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Assistente </a:t>
                      </a:r>
                      <a:r>
                        <a:rPr dirty="0" sz="1400" spc="6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40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4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C&amp;T</a:t>
                      </a:r>
                      <a:r>
                        <a:rPr dirty="0" sz="140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 - </a:t>
                      </a: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NI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9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Total </a:t>
                      </a:r>
                      <a:r>
                        <a:rPr dirty="0" sz="1400" spc="-9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400" spc="-10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1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servidores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110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111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108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112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108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102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95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91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88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83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80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77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72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68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65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91</a:t>
                      </a:r>
                      <a:r>
                        <a:rPr dirty="0" baseline="30864" sz="1350" spc="-37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baseline="30864" sz="135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5492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1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BOLSISTAS/ANO¹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1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2025²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Bolsistas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37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91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273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252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259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206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277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434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492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580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8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Contratos</a:t>
                      </a:r>
                      <a:r>
                        <a:rPr dirty="0" sz="1400" spc="-8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9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400" spc="-8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1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bolsa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42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64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108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153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375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340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365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337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369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742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788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901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1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TERCEIRIZADOS/ANO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2019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2E406B"/>
                    </a:solidFill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1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Terceirizados³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77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dot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3820">
                    <a:lnL w="9525">
                      <a:solidFill>
                        <a:srgbClr val="000000"/>
                      </a:solidFill>
                      <a:prstDash val="dot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741" y="1713962"/>
            <a:ext cx="8898890" cy="132715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5600" spc="-365">
                <a:solidFill>
                  <a:srgbClr val="000000"/>
                </a:solidFill>
              </a:rPr>
              <a:t>Ibict</a:t>
            </a:r>
            <a:endParaRPr sz="5600"/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95"/>
              <a:t>Instituto</a:t>
            </a:r>
            <a:r>
              <a:rPr dirty="0" spc="-150"/>
              <a:t> </a:t>
            </a:r>
            <a:r>
              <a:rPr dirty="0" spc="-125"/>
              <a:t>Brasileiro</a:t>
            </a:r>
            <a:r>
              <a:rPr dirty="0" spc="-145"/>
              <a:t> </a:t>
            </a:r>
            <a:r>
              <a:rPr dirty="0" spc="-155"/>
              <a:t>de</a:t>
            </a:r>
            <a:r>
              <a:rPr dirty="0" spc="-150"/>
              <a:t> </a:t>
            </a:r>
            <a:r>
              <a:rPr dirty="0" spc="-130"/>
              <a:t>Informação</a:t>
            </a:r>
            <a:r>
              <a:rPr dirty="0" spc="-145"/>
              <a:t> </a:t>
            </a:r>
            <a:r>
              <a:rPr dirty="0" spc="-125"/>
              <a:t>em</a:t>
            </a:r>
            <a:r>
              <a:rPr dirty="0" spc="-155"/>
              <a:t> </a:t>
            </a:r>
            <a:r>
              <a:rPr dirty="0" spc="-190"/>
              <a:t>Ciência</a:t>
            </a:r>
            <a:r>
              <a:rPr dirty="0" spc="-145"/>
              <a:t> </a:t>
            </a:r>
            <a:r>
              <a:rPr dirty="0" spc="-200"/>
              <a:t>e</a:t>
            </a:r>
            <a:r>
              <a:rPr dirty="0" spc="-150"/>
              <a:t> </a:t>
            </a:r>
            <a:r>
              <a:rPr dirty="0" spc="-120"/>
              <a:t>Tecnologia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9386570"/>
            <a:chOff x="0" y="0"/>
            <a:chExt cx="18288000" cy="938657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8280380" cy="1489710"/>
            </a:xfrm>
            <a:custGeom>
              <a:avLst/>
              <a:gdLst/>
              <a:ahLst/>
              <a:cxnLst/>
              <a:rect l="l" t="t" r="r" b="b"/>
              <a:pathLst>
                <a:path w="18280380" h="1489710">
                  <a:moveTo>
                    <a:pt x="18279844" y="1489400"/>
                  </a:moveTo>
                  <a:lnTo>
                    <a:pt x="0" y="1489400"/>
                  </a:lnTo>
                  <a:lnTo>
                    <a:pt x="0" y="0"/>
                  </a:lnTo>
                  <a:lnTo>
                    <a:pt x="18279844" y="0"/>
                  </a:lnTo>
                  <a:lnTo>
                    <a:pt x="18279844" y="1489400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634" y="267538"/>
              <a:ext cx="2216221" cy="87506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450" y="3166550"/>
              <a:ext cx="12336259" cy="621998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1725899" y="6450924"/>
              <a:ext cx="1322070" cy="1408430"/>
            </a:xfrm>
            <a:custGeom>
              <a:avLst/>
              <a:gdLst/>
              <a:ahLst/>
              <a:cxnLst/>
              <a:rect l="l" t="t" r="r" b="b"/>
              <a:pathLst>
                <a:path w="1322069" h="1408429">
                  <a:moveTo>
                    <a:pt x="660899" y="1407899"/>
                  </a:moveTo>
                  <a:lnTo>
                    <a:pt x="613701" y="1406132"/>
                  </a:lnTo>
                  <a:lnTo>
                    <a:pt x="567398" y="1400909"/>
                  </a:lnTo>
                  <a:lnTo>
                    <a:pt x="522102" y="1392349"/>
                  </a:lnTo>
                  <a:lnTo>
                    <a:pt x="477926" y="1380573"/>
                  </a:lnTo>
                  <a:lnTo>
                    <a:pt x="434981" y="1365697"/>
                  </a:lnTo>
                  <a:lnTo>
                    <a:pt x="393379" y="1347843"/>
                  </a:lnTo>
                  <a:lnTo>
                    <a:pt x="353232" y="1327129"/>
                  </a:lnTo>
                  <a:lnTo>
                    <a:pt x="314651" y="1303674"/>
                  </a:lnTo>
                  <a:lnTo>
                    <a:pt x="277750" y="1277597"/>
                  </a:lnTo>
                  <a:lnTo>
                    <a:pt x="242638" y="1249018"/>
                  </a:lnTo>
                  <a:lnTo>
                    <a:pt x="209429" y="1218055"/>
                  </a:lnTo>
                  <a:lnTo>
                    <a:pt x="178234" y="1184828"/>
                  </a:lnTo>
                  <a:lnTo>
                    <a:pt x="149164" y="1149456"/>
                  </a:lnTo>
                  <a:lnTo>
                    <a:pt x="122333" y="1112057"/>
                  </a:lnTo>
                  <a:lnTo>
                    <a:pt x="97851" y="1072751"/>
                  </a:lnTo>
                  <a:lnTo>
                    <a:pt x="75830" y="1031658"/>
                  </a:lnTo>
                  <a:lnTo>
                    <a:pt x="56383" y="988896"/>
                  </a:lnTo>
                  <a:lnTo>
                    <a:pt x="39621" y="944584"/>
                  </a:lnTo>
                  <a:lnTo>
                    <a:pt x="25655" y="898842"/>
                  </a:lnTo>
                  <a:lnTo>
                    <a:pt x="14592" y="851746"/>
                  </a:lnTo>
                  <a:lnTo>
                    <a:pt x="6590" y="803709"/>
                  </a:lnTo>
                  <a:lnTo>
                    <a:pt x="1676" y="754391"/>
                  </a:lnTo>
                  <a:lnTo>
                    <a:pt x="0" y="703949"/>
                  </a:lnTo>
                  <a:lnTo>
                    <a:pt x="1659" y="653676"/>
                  </a:lnTo>
                  <a:lnTo>
                    <a:pt x="6563" y="604357"/>
                  </a:lnTo>
                  <a:lnTo>
                    <a:pt x="14599" y="556111"/>
                  </a:lnTo>
                  <a:lnTo>
                    <a:pt x="25538" y="509556"/>
                  </a:lnTo>
                  <a:lnTo>
                    <a:pt x="39621" y="463315"/>
                  </a:lnTo>
                  <a:lnTo>
                    <a:pt x="56383" y="419003"/>
                  </a:lnTo>
                  <a:lnTo>
                    <a:pt x="75830" y="376241"/>
                  </a:lnTo>
                  <a:lnTo>
                    <a:pt x="97851" y="335148"/>
                  </a:lnTo>
                  <a:lnTo>
                    <a:pt x="122333" y="295842"/>
                  </a:lnTo>
                  <a:lnTo>
                    <a:pt x="149164" y="258443"/>
                  </a:lnTo>
                  <a:lnTo>
                    <a:pt x="178234" y="223071"/>
                  </a:lnTo>
                  <a:lnTo>
                    <a:pt x="209429" y="189844"/>
                  </a:lnTo>
                  <a:lnTo>
                    <a:pt x="242638" y="158881"/>
                  </a:lnTo>
                  <a:lnTo>
                    <a:pt x="277750" y="130302"/>
                  </a:lnTo>
                  <a:lnTo>
                    <a:pt x="314651" y="104225"/>
                  </a:lnTo>
                  <a:lnTo>
                    <a:pt x="353232" y="80770"/>
                  </a:lnTo>
                  <a:lnTo>
                    <a:pt x="393379" y="60056"/>
                  </a:lnTo>
                  <a:lnTo>
                    <a:pt x="434981" y="42202"/>
                  </a:lnTo>
                  <a:lnTo>
                    <a:pt x="477926" y="27326"/>
                  </a:lnTo>
                  <a:lnTo>
                    <a:pt x="522102" y="15550"/>
                  </a:lnTo>
                  <a:lnTo>
                    <a:pt x="567398" y="6990"/>
                  </a:lnTo>
                  <a:lnTo>
                    <a:pt x="613701" y="1767"/>
                  </a:lnTo>
                  <a:lnTo>
                    <a:pt x="660899" y="0"/>
                  </a:lnTo>
                  <a:lnTo>
                    <a:pt x="706958" y="1767"/>
                  </a:lnTo>
                  <a:lnTo>
                    <a:pt x="707986" y="1767"/>
                  </a:lnTo>
                  <a:lnTo>
                    <a:pt x="755573" y="7257"/>
                  </a:lnTo>
                  <a:lnTo>
                    <a:pt x="801959" y="16218"/>
                  </a:lnTo>
                  <a:lnTo>
                    <a:pt x="847490" y="28636"/>
                  </a:lnTo>
                  <a:lnTo>
                    <a:pt x="891997" y="44438"/>
                  </a:lnTo>
                  <a:lnTo>
                    <a:pt x="935315" y="63549"/>
                  </a:lnTo>
                  <a:lnTo>
                    <a:pt x="977276" y="85897"/>
                  </a:lnTo>
                  <a:lnTo>
                    <a:pt x="982084" y="88930"/>
                  </a:lnTo>
                  <a:lnTo>
                    <a:pt x="660899" y="88930"/>
                  </a:lnTo>
                  <a:lnTo>
                    <a:pt x="613989" y="90969"/>
                  </a:lnTo>
                  <a:lnTo>
                    <a:pt x="568123" y="96980"/>
                  </a:lnTo>
                  <a:lnTo>
                    <a:pt x="523449" y="106804"/>
                  </a:lnTo>
                  <a:lnTo>
                    <a:pt x="480113" y="120284"/>
                  </a:lnTo>
                  <a:lnTo>
                    <a:pt x="438263" y="137262"/>
                  </a:lnTo>
                  <a:lnTo>
                    <a:pt x="398047" y="157578"/>
                  </a:lnTo>
                  <a:lnTo>
                    <a:pt x="359610" y="181074"/>
                  </a:lnTo>
                  <a:lnTo>
                    <a:pt x="323102" y="207593"/>
                  </a:lnTo>
                  <a:lnTo>
                    <a:pt x="288668" y="236976"/>
                  </a:lnTo>
                  <a:lnTo>
                    <a:pt x="256456" y="269065"/>
                  </a:lnTo>
                  <a:lnTo>
                    <a:pt x="226613" y="303702"/>
                  </a:lnTo>
                  <a:lnTo>
                    <a:pt x="199287" y="340727"/>
                  </a:lnTo>
                  <a:lnTo>
                    <a:pt x="174624" y="379984"/>
                  </a:lnTo>
                  <a:lnTo>
                    <a:pt x="152772" y="421313"/>
                  </a:lnTo>
                  <a:lnTo>
                    <a:pt x="133878" y="464556"/>
                  </a:lnTo>
                  <a:lnTo>
                    <a:pt x="118089" y="509556"/>
                  </a:lnTo>
                  <a:lnTo>
                    <a:pt x="105564" y="556111"/>
                  </a:lnTo>
                  <a:lnTo>
                    <a:pt x="96416" y="604190"/>
                  </a:lnTo>
                  <a:lnTo>
                    <a:pt x="90855" y="653251"/>
                  </a:lnTo>
                  <a:lnTo>
                    <a:pt x="88930" y="703949"/>
                  </a:lnTo>
                  <a:lnTo>
                    <a:pt x="90820" y="754223"/>
                  </a:lnTo>
                  <a:lnTo>
                    <a:pt x="96397" y="803542"/>
                  </a:lnTo>
                  <a:lnTo>
                    <a:pt x="105553" y="851746"/>
                  </a:lnTo>
                  <a:lnTo>
                    <a:pt x="118089" y="898343"/>
                  </a:lnTo>
                  <a:lnTo>
                    <a:pt x="133878" y="943343"/>
                  </a:lnTo>
                  <a:lnTo>
                    <a:pt x="152772" y="986586"/>
                  </a:lnTo>
                  <a:lnTo>
                    <a:pt x="174624" y="1027915"/>
                  </a:lnTo>
                  <a:lnTo>
                    <a:pt x="199287" y="1067172"/>
                  </a:lnTo>
                  <a:lnTo>
                    <a:pt x="226613" y="1104197"/>
                  </a:lnTo>
                  <a:lnTo>
                    <a:pt x="256456" y="1138834"/>
                  </a:lnTo>
                  <a:lnTo>
                    <a:pt x="288668" y="1170923"/>
                  </a:lnTo>
                  <a:lnTo>
                    <a:pt x="323102" y="1200306"/>
                  </a:lnTo>
                  <a:lnTo>
                    <a:pt x="359610" y="1226825"/>
                  </a:lnTo>
                  <a:lnTo>
                    <a:pt x="398047" y="1250322"/>
                  </a:lnTo>
                  <a:lnTo>
                    <a:pt x="438263" y="1270638"/>
                  </a:lnTo>
                  <a:lnTo>
                    <a:pt x="480113" y="1287615"/>
                  </a:lnTo>
                  <a:lnTo>
                    <a:pt x="523449" y="1301095"/>
                  </a:lnTo>
                  <a:lnTo>
                    <a:pt x="568123" y="1310919"/>
                  </a:lnTo>
                  <a:lnTo>
                    <a:pt x="613989" y="1316930"/>
                  </a:lnTo>
                  <a:lnTo>
                    <a:pt x="660899" y="1318969"/>
                  </a:lnTo>
                  <a:lnTo>
                    <a:pt x="981989" y="1318969"/>
                  </a:lnTo>
                  <a:lnTo>
                    <a:pt x="968567" y="1327129"/>
                  </a:lnTo>
                  <a:lnTo>
                    <a:pt x="928420" y="1347843"/>
                  </a:lnTo>
                  <a:lnTo>
                    <a:pt x="886818" y="1365697"/>
                  </a:lnTo>
                  <a:lnTo>
                    <a:pt x="843873" y="1380573"/>
                  </a:lnTo>
                  <a:lnTo>
                    <a:pt x="799697" y="1392349"/>
                  </a:lnTo>
                  <a:lnTo>
                    <a:pt x="754401" y="1400909"/>
                  </a:lnTo>
                  <a:lnTo>
                    <a:pt x="708098" y="1406132"/>
                  </a:lnTo>
                  <a:lnTo>
                    <a:pt x="660899" y="1407899"/>
                  </a:lnTo>
                  <a:close/>
                </a:path>
                <a:path w="1322069" h="1408429">
                  <a:moveTo>
                    <a:pt x="981989" y="1318969"/>
                  </a:moveTo>
                  <a:lnTo>
                    <a:pt x="660899" y="1318969"/>
                  </a:lnTo>
                  <a:lnTo>
                    <a:pt x="707810" y="1316930"/>
                  </a:lnTo>
                  <a:lnTo>
                    <a:pt x="753676" y="1310919"/>
                  </a:lnTo>
                  <a:lnTo>
                    <a:pt x="798350" y="1301095"/>
                  </a:lnTo>
                  <a:lnTo>
                    <a:pt x="841686" y="1287615"/>
                  </a:lnTo>
                  <a:lnTo>
                    <a:pt x="883536" y="1270638"/>
                  </a:lnTo>
                  <a:lnTo>
                    <a:pt x="923752" y="1250322"/>
                  </a:lnTo>
                  <a:lnTo>
                    <a:pt x="962189" y="1226825"/>
                  </a:lnTo>
                  <a:lnTo>
                    <a:pt x="998697" y="1200306"/>
                  </a:lnTo>
                  <a:lnTo>
                    <a:pt x="1033131" y="1170923"/>
                  </a:lnTo>
                  <a:lnTo>
                    <a:pt x="1065343" y="1138834"/>
                  </a:lnTo>
                  <a:lnTo>
                    <a:pt x="1095186" y="1104197"/>
                  </a:lnTo>
                  <a:lnTo>
                    <a:pt x="1122512" y="1067172"/>
                  </a:lnTo>
                  <a:lnTo>
                    <a:pt x="1147175" y="1027915"/>
                  </a:lnTo>
                  <a:lnTo>
                    <a:pt x="1169027" y="986586"/>
                  </a:lnTo>
                  <a:lnTo>
                    <a:pt x="1187921" y="943343"/>
                  </a:lnTo>
                  <a:lnTo>
                    <a:pt x="1203710" y="898343"/>
                  </a:lnTo>
                  <a:lnTo>
                    <a:pt x="1216246" y="851746"/>
                  </a:lnTo>
                  <a:lnTo>
                    <a:pt x="1225383" y="803709"/>
                  </a:lnTo>
                  <a:lnTo>
                    <a:pt x="1230973" y="754391"/>
                  </a:lnTo>
                  <a:lnTo>
                    <a:pt x="1232869" y="703949"/>
                  </a:lnTo>
                  <a:lnTo>
                    <a:pt x="1230979" y="653676"/>
                  </a:lnTo>
                  <a:lnTo>
                    <a:pt x="1225402" y="604357"/>
                  </a:lnTo>
                  <a:lnTo>
                    <a:pt x="1216235" y="556111"/>
                  </a:lnTo>
                  <a:lnTo>
                    <a:pt x="1203710" y="509556"/>
                  </a:lnTo>
                  <a:lnTo>
                    <a:pt x="1187921" y="464556"/>
                  </a:lnTo>
                  <a:lnTo>
                    <a:pt x="1169027" y="421313"/>
                  </a:lnTo>
                  <a:lnTo>
                    <a:pt x="1147175" y="379984"/>
                  </a:lnTo>
                  <a:lnTo>
                    <a:pt x="1122512" y="340727"/>
                  </a:lnTo>
                  <a:lnTo>
                    <a:pt x="1095186" y="303702"/>
                  </a:lnTo>
                  <a:lnTo>
                    <a:pt x="1065343" y="269065"/>
                  </a:lnTo>
                  <a:lnTo>
                    <a:pt x="1033131" y="236976"/>
                  </a:lnTo>
                  <a:lnTo>
                    <a:pt x="998697" y="207593"/>
                  </a:lnTo>
                  <a:lnTo>
                    <a:pt x="962189" y="181074"/>
                  </a:lnTo>
                  <a:lnTo>
                    <a:pt x="923752" y="157578"/>
                  </a:lnTo>
                  <a:lnTo>
                    <a:pt x="883536" y="137262"/>
                  </a:lnTo>
                  <a:lnTo>
                    <a:pt x="841686" y="120284"/>
                  </a:lnTo>
                  <a:lnTo>
                    <a:pt x="798350" y="106804"/>
                  </a:lnTo>
                  <a:lnTo>
                    <a:pt x="753676" y="96980"/>
                  </a:lnTo>
                  <a:lnTo>
                    <a:pt x="707810" y="90969"/>
                  </a:lnTo>
                  <a:lnTo>
                    <a:pt x="660899" y="88930"/>
                  </a:lnTo>
                  <a:lnTo>
                    <a:pt x="982084" y="88930"/>
                  </a:lnTo>
                  <a:lnTo>
                    <a:pt x="1017715" y="111408"/>
                  </a:lnTo>
                  <a:lnTo>
                    <a:pt x="1056464" y="140008"/>
                  </a:lnTo>
                  <a:lnTo>
                    <a:pt x="1093357" y="171624"/>
                  </a:lnTo>
                  <a:lnTo>
                    <a:pt x="1128226" y="206181"/>
                  </a:lnTo>
                  <a:lnTo>
                    <a:pt x="1160671" y="243323"/>
                  </a:lnTo>
                  <a:lnTo>
                    <a:pt x="1190353" y="282618"/>
                  </a:lnTo>
                  <a:lnTo>
                    <a:pt x="1217204" y="323892"/>
                  </a:lnTo>
                  <a:lnTo>
                    <a:pt x="1241155" y="366964"/>
                  </a:lnTo>
                  <a:lnTo>
                    <a:pt x="1262136" y="411659"/>
                  </a:lnTo>
                  <a:lnTo>
                    <a:pt x="1280079" y="457799"/>
                  </a:lnTo>
                  <a:lnTo>
                    <a:pt x="1294914" y="505205"/>
                  </a:lnTo>
                  <a:lnTo>
                    <a:pt x="1306573" y="553701"/>
                  </a:lnTo>
                  <a:lnTo>
                    <a:pt x="1314986" y="603109"/>
                  </a:lnTo>
                  <a:lnTo>
                    <a:pt x="1320085" y="653251"/>
                  </a:lnTo>
                  <a:lnTo>
                    <a:pt x="1321799" y="703949"/>
                  </a:lnTo>
                  <a:lnTo>
                    <a:pt x="1320140" y="754223"/>
                  </a:lnTo>
                  <a:lnTo>
                    <a:pt x="1315236" y="803542"/>
                  </a:lnTo>
                  <a:lnTo>
                    <a:pt x="1307207" y="851746"/>
                  </a:lnTo>
                  <a:lnTo>
                    <a:pt x="1296261" y="898343"/>
                  </a:lnTo>
                  <a:lnTo>
                    <a:pt x="1282178" y="944584"/>
                  </a:lnTo>
                  <a:lnTo>
                    <a:pt x="1265416" y="988896"/>
                  </a:lnTo>
                  <a:lnTo>
                    <a:pt x="1245969" y="1031658"/>
                  </a:lnTo>
                  <a:lnTo>
                    <a:pt x="1223948" y="1072751"/>
                  </a:lnTo>
                  <a:lnTo>
                    <a:pt x="1199466" y="1112057"/>
                  </a:lnTo>
                  <a:lnTo>
                    <a:pt x="1172634" y="1149456"/>
                  </a:lnTo>
                  <a:lnTo>
                    <a:pt x="1143565" y="1184828"/>
                  </a:lnTo>
                  <a:lnTo>
                    <a:pt x="1112370" y="1218055"/>
                  </a:lnTo>
                  <a:lnTo>
                    <a:pt x="1079161" y="1249018"/>
                  </a:lnTo>
                  <a:lnTo>
                    <a:pt x="1044049" y="1277597"/>
                  </a:lnTo>
                  <a:lnTo>
                    <a:pt x="1007148" y="1303674"/>
                  </a:lnTo>
                  <a:lnTo>
                    <a:pt x="981989" y="1318969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725899" y="6450924"/>
              <a:ext cx="1322070" cy="1408430"/>
            </a:xfrm>
            <a:custGeom>
              <a:avLst/>
              <a:gdLst/>
              <a:ahLst/>
              <a:cxnLst/>
              <a:rect l="l" t="t" r="r" b="b"/>
              <a:pathLst>
                <a:path w="1322069" h="1408429">
                  <a:moveTo>
                    <a:pt x="0" y="703949"/>
                  </a:moveTo>
                  <a:lnTo>
                    <a:pt x="1659" y="653676"/>
                  </a:lnTo>
                  <a:lnTo>
                    <a:pt x="6563" y="604357"/>
                  </a:lnTo>
                  <a:lnTo>
                    <a:pt x="14599" y="556111"/>
                  </a:lnTo>
                  <a:lnTo>
                    <a:pt x="25655" y="509057"/>
                  </a:lnTo>
                  <a:lnTo>
                    <a:pt x="39621" y="463315"/>
                  </a:lnTo>
                  <a:lnTo>
                    <a:pt x="56383" y="419003"/>
                  </a:lnTo>
                  <a:lnTo>
                    <a:pt x="75830" y="376241"/>
                  </a:lnTo>
                  <a:lnTo>
                    <a:pt x="97851" y="335148"/>
                  </a:lnTo>
                  <a:lnTo>
                    <a:pt x="122333" y="295842"/>
                  </a:lnTo>
                  <a:lnTo>
                    <a:pt x="149164" y="258443"/>
                  </a:lnTo>
                  <a:lnTo>
                    <a:pt x="178234" y="223071"/>
                  </a:lnTo>
                  <a:lnTo>
                    <a:pt x="209429" y="189844"/>
                  </a:lnTo>
                  <a:lnTo>
                    <a:pt x="242638" y="158881"/>
                  </a:lnTo>
                  <a:lnTo>
                    <a:pt x="277750" y="130302"/>
                  </a:lnTo>
                  <a:lnTo>
                    <a:pt x="314651" y="104225"/>
                  </a:lnTo>
                  <a:lnTo>
                    <a:pt x="353232" y="80770"/>
                  </a:lnTo>
                  <a:lnTo>
                    <a:pt x="393379" y="60056"/>
                  </a:lnTo>
                  <a:lnTo>
                    <a:pt x="434981" y="42202"/>
                  </a:lnTo>
                  <a:lnTo>
                    <a:pt x="477926" y="27326"/>
                  </a:lnTo>
                  <a:lnTo>
                    <a:pt x="522102" y="15550"/>
                  </a:lnTo>
                  <a:lnTo>
                    <a:pt x="567398" y="6990"/>
                  </a:lnTo>
                  <a:lnTo>
                    <a:pt x="613701" y="1767"/>
                  </a:lnTo>
                  <a:lnTo>
                    <a:pt x="660899" y="0"/>
                  </a:lnTo>
                  <a:lnTo>
                    <a:pt x="708498" y="1826"/>
                  </a:lnTo>
                  <a:lnTo>
                    <a:pt x="755573" y="7257"/>
                  </a:lnTo>
                  <a:lnTo>
                    <a:pt x="801960" y="16218"/>
                  </a:lnTo>
                  <a:lnTo>
                    <a:pt x="847490" y="28636"/>
                  </a:lnTo>
                  <a:lnTo>
                    <a:pt x="891997" y="44438"/>
                  </a:lnTo>
                  <a:lnTo>
                    <a:pt x="935315" y="63549"/>
                  </a:lnTo>
                  <a:lnTo>
                    <a:pt x="977276" y="85897"/>
                  </a:lnTo>
                  <a:lnTo>
                    <a:pt x="1017715" y="111408"/>
                  </a:lnTo>
                  <a:lnTo>
                    <a:pt x="1056464" y="140008"/>
                  </a:lnTo>
                  <a:lnTo>
                    <a:pt x="1093357" y="171624"/>
                  </a:lnTo>
                  <a:lnTo>
                    <a:pt x="1128226" y="206181"/>
                  </a:lnTo>
                  <a:lnTo>
                    <a:pt x="1160671" y="243323"/>
                  </a:lnTo>
                  <a:lnTo>
                    <a:pt x="1190353" y="282618"/>
                  </a:lnTo>
                  <a:lnTo>
                    <a:pt x="1217204" y="323892"/>
                  </a:lnTo>
                  <a:lnTo>
                    <a:pt x="1241155" y="366964"/>
                  </a:lnTo>
                  <a:lnTo>
                    <a:pt x="1262136" y="411659"/>
                  </a:lnTo>
                  <a:lnTo>
                    <a:pt x="1280079" y="457799"/>
                  </a:lnTo>
                  <a:lnTo>
                    <a:pt x="1294914" y="505205"/>
                  </a:lnTo>
                  <a:lnTo>
                    <a:pt x="1306573" y="553701"/>
                  </a:lnTo>
                  <a:lnTo>
                    <a:pt x="1314986" y="603109"/>
                  </a:lnTo>
                  <a:lnTo>
                    <a:pt x="1320085" y="653251"/>
                  </a:lnTo>
                  <a:lnTo>
                    <a:pt x="1321799" y="703949"/>
                  </a:lnTo>
                  <a:lnTo>
                    <a:pt x="1320140" y="754223"/>
                  </a:lnTo>
                  <a:lnTo>
                    <a:pt x="1315236" y="803542"/>
                  </a:lnTo>
                  <a:lnTo>
                    <a:pt x="1307200" y="851788"/>
                  </a:lnTo>
                  <a:lnTo>
                    <a:pt x="1296144" y="898842"/>
                  </a:lnTo>
                  <a:lnTo>
                    <a:pt x="1282178" y="944584"/>
                  </a:lnTo>
                  <a:lnTo>
                    <a:pt x="1265416" y="988896"/>
                  </a:lnTo>
                  <a:lnTo>
                    <a:pt x="1245969" y="1031658"/>
                  </a:lnTo>
                  <a:lnTo>
                    <a:pt x="1223948" y="1072751"/>
                  </a:lnTo>
                  <a:lnTo>
                    <a:pt x="1199466" y="1112057"/>
                  </a:lnTo>
                  <a:lnTo>
                    <a:pt x="1172635" y="1149456"/>
                  </a:lnTo>
                  <a:lnTo>
                    <a:pt x="1143565" y="1184828"/>
                  </a:lnTo>
                  <a:lnTo>
                    <a:pt x="1112370" y="1218055"/>
                  </a:lnTo>
                  <a:lnTo>
                    <a:pt x="1079161" y="1249018"/>
                  </a:lnTo>
                  <a:lnTo>
                    <a:pt x="1044049" y="1277597"/>
                  </a:lnTo>
                  <a:lnTo>
                    <a:pt x="1007148" y="1303674"/>
                  </a:lnTo>
                  <a:lnTo>
                    <a:pt x="968567" y="1327129"/>
                  </a:lnTo>
                  <a:lnTo>
                    <a:pt x="928420" y="1347843"/>
                  </a:lnTo>
                  <a:lnTo>
                    <a:pt x="886818" y="1365697"/>
                  </a:lnTo>
                  <a:lnTo>
                    <a:pt x="843873" y="1380573"/>
                  </a:lnTo>
                  <a:lnTo>
                    <a:pt x="799697" y="1392349"/>
                  </a:lnTo>
                  <a:lnTo>
                    <a:pt x="754401" y="1400909"/>
                  </a:lnTo>
                  <a:lnTo>
                    <a:pt x="708098" y="1406132"/>
                  </a:lnTo>
                  <a:lnTo>
                    <a:pt x="660899" y="1407899"/>
                  </a:lnTo>
                  <a:lnTo>
                    <a:pt x="613701" y="1406132"/>
                  </a:lnTo>
                  <a:lnTo>
                    <a:pt x="567398" y="1400909"/>
                  </a:lnTo>
                  <a:lnTo>
                    <a:pt x="522102" y="1392349"/>
                  </a:lnTo>
                  <a:lnTo>
                    <a:pt x="477926" y="1380573"/>
                  </a:lnTo>
                  <a:lnTo>
                    <a:pt x="434981" y="1365697"/>
                  </a:lnTo>
                  <a:lnTo>
                    <a:pt x="393379" y="1347843"/>
                  </a:lnTo>
                  <a:lnTo>
                    <a:pt x="353232" y="1327129"/>
                  </a:lnTo>
                  <a:lnTo>
                    <a:pt x="314651" y="1303674"/>
                  </a:lnTo>
                  <a:lnTo>
                    <a:pt x="277750" y="1277597"/>
                  </a:lnTo>
                  <a:lnTo>
                    <a:pt x="242638" y="1249018"/>
                  </a:lnTo>
                  <a:lnTo>
                    <a:pt x="209429" y="1218055"/>
                  </a:lnTo>
                  <a:lnTo>
                    <a:pt x="178234" y="1184828"/>
                  </a:lnTo>
                  <a:lnTo>
                    <a:pt x="149164" y="1149456"/>
                  </a:lnTo>
                  <a:lnTo>
                    <a:pt x="122333" y="1112057"/>
                  </a:lnTo>
                  <a:lnTo>
                    <a:pt x="97851" y="1072751"/>
                  </a:lnTo>
                  <a:lnTo>
                    <a:pt x="75830" y="1031658"/>
                  </a:lnTo>
                  <a:lnTo>
                    <a:pt x="56383" y="988896"/>
                  </a:lnTo>
                  <a:lnTo>
                    <a:pt x="39621" y="944584"/>
                  </a:lnTo>
                  <a:lnTo>
                    <a:pt x="25655" y="898842"/>
                  </a:lnTo>
                  <a:lnTo>
                    <a:pt x="14599" y="851788"/>
                  </a:lnTo>
                  <a:lnTo>
                    <a:pt x="6563" y="803542"/>
                  </a:lnTo>
                  <a:lnTo>
                    <a:pt x="1659" y="754223"/>
                  </a:lnTo>
                  <a:lnTo>
                    <a:pt x="0" y="703949"/>
                  </a:lnTo>
                  <a:close/>
                </a:path>
                <a:path w="1322069" h="1408429">
                  <a:moveTo>
                    <a:pt x="88930" y="703949"/>
                  </a:moveTo>
                  <a:lnTo>
                    <a:pt x="90826" y="754391"/>
                  </a:lnTo>
                  <a:lnTo>
                    <a:pt x="96416" y="803709"/>
                  </a:lnTo>
                  <a:lnTo>
                    <a:pt x="105553" y="851746"/>
                  </a:lnTo>
                  <a:lnTo>
                    <a:pt x="118089" y="898343"/>
                  </a:lnTo>
                  <a:lnTo>
                    <a:pt x="133878" y="943343"/>
                  </a:lnTo>
                  <a:lnTo>
                    <a:pt x="152772" y="986586"/>
                  </a:lnTo>
                  <a:lnTo>
                    <a:pt x="174624" y="1027915"/>
                  </a:lnTo>
                  <a:lnTo>
                    <a:pt x="199287" y="1067172"/>
                  </a:lnTo>
                  <a:lnTo>
                    <a:pt x="226613" y="1104197"/>
                  </a:lnTo>
                  <a:lnTo>
                    <a:pt x="256456" y="1138834"/>
                  </a:lnTo>
                  <a:lnTo>
                    <a:pt x="288668" y="1170923"/>
                  </a:lnTo>
                  <a:lnTo>
                    <a:pt x="323102" y="1200306"/>
                  </a:lnTo>
                  <a:lnTo>
                    <a:pt x="359610" y="1226825"/>
                  </a:lnTo>
                  <a:lnTo>
                    <a:pt x="398047" y="1250322"/>
                  </a:lnTo>
                  <a:lnTo>
                    <a:pt x="438263" y="1270638"/>
                  </a:lnTo>
                  <a:lnTo>
                    <a:pt x="480113" y="1287615"/>
                  </a:lnTo>
                  <a:lnTo>
                    <a:pt x="523449" y="1301095"/>
                  </a:lnTo>
                  <a:lnTo>
                    <a:pt x="568123" y="1310919"/>
                  </a:lnTo>
                  <a:lnTo>
                    <a:pt x="613989" y="1316930"/>
                  </a:lnTo>
                  <a:lnTo>
                    <a:pt x="660899" y="1318969"/>
                  </a:lnTo>
                  <a:lnTo>
                    <a:pt x="707810" y="1316930"/>
                  </a:lnTo>
                  <a:lnTo>
                    <a:pt x="753676" y="1310919"/>
                  </a:lnTo>
                  <a:lnTo>
                    <a:pt x="798350" y="1301095"/>
                  </a:lnTo>
                  <a:lnTo>
                    <a:pt x="841686" y="1287615"/>
                  </a:lnTo>
                  <a:lnTo>
                    <a:pt x="883536" y="1270638"/>
                  </a:lnTo>
                  <a:lnTo>
                    <a:pt x="923752" y="1250322"/>
                  </a:lnTo>
                  <a:lnTo>
                    <a:pt x="962189" y="1226825"/>
                  </a:lnTo>
                  <a:lnTo>
                    <a:pt x="998697" y="1200306"/>
                  </a:lnTo>
                  <a:lnTo>
                    <a:pt x="1033131" y="1170923"/>
                  </a:lnTo>
                  <a:lnTo>
                    <a:pt x="1065343" y="1138834"/>
                  </a:lnTo>
                  <a:lnTo>
                    <a:pt x="1095186" y="1104197"/>
                  </a:lnTo>
                  <a:lnTo>
                    <a:pt x="1122512" y="1067172"/>
                  </a:lnTo>
                  <a:lnTo>
                    <a:pt x="1147175" y="1027915"/>
                  </a:lnTo>
                  <a:lnTo>
                    <a:pt x="1169027" y="986586"/>
                  </a:lnTo>
                  <a:lnTo>
                    <a:pt x="1187921" y="943343"/>
                  </a:lnTo>
                  <a:lnTo>
                    <a:pt x="1203710" y="898343"/>
                  </a:lnTo>
                  <a:lnTo>
                    <a:pt x="1216246" y="851746"/>
                  </a:lnTo>
                  <a:lnTo>
                    <a:pt x="1225383" y="803709"/>
                  </a:lnTo>
                  <a:lnTo>
                    <a:pt x="1230973" y="754391"/>
                  </a:lnTo>
                  <a:lnTo>
                    <a:pt x="1232869" y="703949"/>
                  </a:lnTo>
                  <a:lnTo>
                    <a:pt x="1230973" y="653508"/>
                  </a:lnTo>
                  <a:lnTo>
                    <a:pt x="1225383" y="604190"/>
                  </a:lnTo>
                  <a:lnTo>
                    <a:pt x="1216246" y="556153"/>
                  </a:lnTo>
                  <a:lnTo>
                    <a:pt x="1203710" y="509556"/>
                  </a:lnTo>
                  <a:lnTo>
                    <a:pt x="1187921" y="464556"/>
                  </a:lnTo>
                  <a:lnTo>
                    <a:pt x="1169027" y="421313"/>
                  </a:lnTo>
                  <a:lnTo>
                    <a:pt x="1147175" y="379984"/>
                  </a:lnTo>
                  <a:lnTo>
                    <a:pt x="1122512" y="340727"/>
                  </a:lnTo>
                  <a:lnTo>
                    <a:pt x="1095186" y="303702"/>
                  </a:lnTo>
                  <a:lnTo>
                    <a:pt x="1065343" y="269065"/>
                  </a:lnTo>
                  <a:lnTo>
                    <a:pt x="1033131" y="236976"/>
                  </a:lnTo>
                  <a:lnTo>
                    <a:pt x="998697" y="207593"/>
                  </a:lnTo>
                  <a:lnTo>
                    <a:pt x="962189" y="181074"/>
                  </a:lnTo>
                  <a:lnTo>
                    <a:pt x="923752" y="157578"/>
                  </a:lnTo>
                  <a:lnTo>
                    <a:pt x="883536" y="137262"/>
                  </a:lnTo>
                  <a:lnTo>
                    <a:pt x="841686" y="120284"/>
                  </a:lnTo>
                  <a:lnTo>
                    <a:pt x="798350" y="106804"/>
                  </a:lnTo>
                  <a:lnTo>
                    <a:pt x="753676" y="96980"/>
                  </a:lnTo>
                  <a:lnTo>
                    <a:pt x="707810" y="90969"/>
                  </a:lnTo>
                  <a:lnTo>
                    <a:pt x="660899" y="88930"/>
                  </a:lnTo>
                  <a:lnTo>
                    <a:pt x="613989" y="90969"/>
                  </a:lnTo>
                  <a:lnTo>
                    <a:pt x="568123" y="96980"/>
                  </a:lnTo>
                  <a:lnTo>
                    <a:pt x="523449" y="106804"/>
                  </a:lnTo>
                  <a:lnTo>
                    <a:pt x="480113" y="120284"/>
                  </a:lnTo>
                  <a:lnTo>
                    <a:pt x="438263" y="137262"/>
                  </a:lnTo>
                  <a:lnTo>
                    <a:pt x="398047" y="157578"/>
                  </a:lnTo>
                  <a:lnTo>
                    <a:pt x="359610" y="181074"/>
                  </a:lnTo>
                  <a:lnTo>
                    <a:pt x="323102" y="207593"/>
                  </a:lnTo>
                  <a:lnTo>
                    <a:pt x="288668" y="236976"/>
                  </a:lnTo>
                  <a:lnTo>
                    <a:pt x="256456" y="269065"/>
                  </a:lnTo>
                  <a:lnTo>
                    <a:pt x="226613" y="303702"/>
                  </a:lnTo>
                  <a:lnTo>
                    <a:pt x="199287" y="340727"/>
                  </a:lnTo>
                  <a:lnTo>
                    <a:pt x="174624" y="379984"/>
                  </a:lnTo>
                  <a:lnTo>
                    <a:pt x="152772" y="421313"/>
                  </a:lnTo>
                  <a:lnTo>
                    <a:pt x="133878" y="464556"/>
                  </a:lnTo>
                  <a:lnTo>
                    <a:pt x="118089" y="509556"/>
                  </a:lnTo>
                  <a:lnTo>
                    <a:pt x="105553" y="556153"/>
                  </a:lnTo>
                  <a:lnTo>
                    <a:pt x="96416" y="604190"/>
                  </a:lnTo>
                  <a:lnTo>
                    <a:pt x="90826" y="653508"/>
                  </a:lnTo>
                  <a:lnTo>
                    <a:pt x="88930" y="703949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0" y="9802876"/>
            <a:ext cx="18288000" cy="29209"/>
          </a:xfrm>
          <a:custGeom>
            <a:avLst/>
            <a:gdLst/>
            <a:ahLst/>
            <a:cxnLst/>
            <a:rect l="l" t="t" r="r" b="b"/>
            <a:pathLst>
              <a:path w="18288000" h="29209">
                <a:moveTo>
                  <a:pt x="0" y="28684"/>
                </a:moveTo>
                <a:lnTo>
                  <a:pt x="18287999" y="0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13220630" y="4636112"/>
          <a:ext cx="3883025" cy="3268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2230"/>
                <a:gridCol w="1194434"/>
              </a:tblGrid>
              <a:tr h="677545">
                <a:tc>
                  <a:txBody>
                    <a:bodyPr/>
                    <a:lstStyle/>
                    <a:p>
                      <a:pPr marL="1074420" marR="78105" indent="-988694">
                        <a:lnSpc>
                          <a:spcPct val="116100"/>
                        </a:lnSpc>
                        <a:spcBef>
                          <a:spcPts val="390"/>
                        </a:spcBef>
                      </a:pPr>
                      <a:r>
                        <a:rPr dirty="0" sz="1400" spc="-65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Quadro-</a:t>
                      </a:r>
                      <a:r>
                        <a:rPr dirty="0" sz="1400" spc="-6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Quantitativo</a:t>
                      </a:r>
                      <a:r>
                        <a:rPr dirty="0" sz="1400" spc="-25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9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400" spc="-3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25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RH </a:t>
                      </a:r>
                      <a:r>
                        <a:rPr dirty="0" sz="1400" spc="-10">
                          <a:solidFill>
                            <a:srgbClr val="D9D9D9"/>
                          </a:solidFill>
                          <a:latin typeface="Arial Black"/>
                          <a:cs typeface="Arial Black"/>
                        </a:rPr>
                        <a:t>IBICT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4953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2E40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3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2025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31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2E406B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Tecnologista</a:t>
                      </a:r>
                      <a:r>
                        <a:rPr dirty="0" sz="1400" spc="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400" spc="5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F6964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41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Analista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6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4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C&amp;T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Assistente </a:t>
                      </a:r>
                      <a:r>
                        <a:rPr dirty="0" sz="1400" spc="6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4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C&amp;T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- 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NI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Pesquisador</a:t>
                      </a:r>
                      <a:r>
                        <a:rPr dirty="0" sz="1400" spc="9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400" spc="9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Técnico</a:t>
                      </a:r>
                      <a:r>
                        <a:rPr dirty="0" sz="1400" spc="-3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NI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  <a:solidFill>
                      <a:srgbClr val="F1C13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50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9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Total </a:t>
                      </a:r>
                      <a:r>
                        <a:rPr dirty="0" sz="1400" spc="-9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de</a:t>
                      </a:r>
                      <a:r>
                        <a:rPr dirty="0" sz="1400" spc="-10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10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servidores</a:t>
                      </a:r>
                      <a:endParaRPr sz="1400">
                        <a:latin typeface="Arial Black"/>
                        <a:cs typeface="Arial Black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5">
                          <a:solidFill>
                            <a:srgbClr val="2E406B"/>
                          </a:solidFill>
                          <a:latin typeface="Arial Black"/>
                          <a:cs typeface="Arial Black"/>
                        </a:rPr>
                        <a:t>91</a:t>
                      </a:r>
                      <a:r>
                        <a:rPr dirty="0" sz="1400" spc="-25">
                          <a:solidFill>
                            <a:srgbClr val="2E406B"/>
                          </a:solidFill>
                          <a:latin typeface="Arial MT"/>
                          <a:cs typeface="Arial MT"/>
                        </a:rPr>
                        <a:t>¹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850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dot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2" name="object 12" descr=""/>
          <p:cNvSpPr txBox="1"/>
          <p:nvPr/>
        </p:nvSpPr>
        <p:spPr>
          <a:xfrm>
            <a:off x="13212700" y="8342826"/>
            <a:ext cx="4065270" cy="922019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400" spc="-10">
                <a:solidFill>
                  <a:srgbClr val="2E406B"/>
                </a:solidFill>
                <a:latin typeface="Arial Black"/>
                <a:cs typeface="Arial Black"/>
              </a:rPr>
              <a:t>NOTAS</a:t>
            </a:r>
            <a:endParaRPr sz="1400">
              <a:latin typeface="Arial Black"/>
              <a:cs typeface="Arial Black"/>
            </a:endParaRPr>
          </a:p>
          <a:p>
            <a:pPr marL="92710">
              <a:lnSpc>
                <a:spcPct val="100000"/>
              </a:lnSpc>
              <a:spcBef>
                <a:spcPts val="675"/>
              </a:spcBef>
              <a:tabLst>
                <a:tab pos="469265" algn="l"/>
              </a:tabLst>
            </a:pPr>
            <a:r>
              <a:rPr dirty="0" sz="1400" spc="-25">
                <a:solidFill>
                  <a:srgbClr val="2E406B"/>
                </a:solidFill>
                <a:latin typeface="Arial MT"/>
                <a:cs typeface="Arial MT"/>
              </a:rPr>
              <a:t>1.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	Em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2025,</a:t>
            </a:r>
            <a:r>
              <a:rPr dirty="0" sz="1400" spc="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temos</a:t>
            </a:r>
            <a:r>
              <a:rPr dirty="0" sz="14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-150">
                <a:solidFill>
                  <a:srgbClr val="2E406B"/>
                </a:solidFill>
                <a:latin typeface="Arial Black"/>
                <a:cs typeface="Arial Black"/>
              </a:rPr>
              <a:t>80%</a:t>
            </a:r>
            <a:r>
              <a:rPr dirty="0" sz="1400" spc="-7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400" spc="-75">
                <a:solidFill>
                  <a:srgbClr val="2E406B"/>
                </a:solidFill>
                <a:latin typeface="Arial Black"/>
                <a:cs typeface="Arial Black"/>
              </a:rPr>
              <a:t>da</a:t>
            </a:r>
            <a:r>
              <a:rPr dirty="0" sz="1400" spc="-6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400" spc="-85">
                <a:solidFill>
                  <a:srgbClr val="2E406B"/>
                </a:solidFill>
                <a:latin typeface="Arial Black"/>
                <a:cs typeface="Arial Black"/>
              </a:rPr>
              <a:t>força</a:t>
            </a:r>
            <a:r>
              <a:rPr dirty="0" sz="1400" spc="-6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400" spc="-90">
                <a:solidFill>
                  <a:srgbClr val="2E406B"/>
                </a:solidFill>
                <a:latin typeface="Arial Black"/>
                <a:cs typeface="Arial Black"/>
              </a:rPr>
              <a:t>de</a:t>
            </a:r>
            <a:r>
              <a:rPr dirty="0" sz="1400" spc="-6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400" spc="-25">
                <a:solidFill>
                  <a:srgbClr val="2E406B"/>
                </a:solidFill>
                <a:latin typeface="Arial Black"/>
                <a:cs typeface="Arial Black"/>
              </a:rPr>
              <a:t>trabalho</a:t>
            </a:r>
            <a:endParaRPr sz="1400">
              <a:latin typeface="Arial Black"/>
              <a:cs typeface="Arial Black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dirty="0" sz="1400" spc="50">
                <a:solidFill>
                  <a:srgbClr val="2E406B"/>
                </a:solidFill>
                <a:latin typeface="Arial MT"/>
                <a:cs typeface="Arial MT"/>
              </a:rPr>
              <a:t>que</a:t>
            </a:r>
            <a:r>
              <a:rPr dirty="0" sz="14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2E406B"/>
                </a:solidFill>
                <a:latin typeface="Arial MT"/>
                <a:cs typeface="Arial MT"/>
              </a:rPr>
              <a:t>havia </a:t>
            </a:r>
            <a:r>
              <a:rPr dirty="0" sz="1400" spc="65">
                <a:solidFill>
                  <a:srgbClr val="2E406B"/>
                </a:solidFill>
                <a:latin typeface="Arial MT"/>
                <a:cs typeface="Arial MT"/>
              </a:rPr>
              <a:t>em</a:t>
            </a:r>
            <a:r>
              <a:rPr dirty="0" sz="14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400" spc="-20">
                <a:solidFill>
                  <a:srgbClr val="2E406B"/>
                </a:solidFill>
                <a:latin typeface="Arial MT"/>
                <a:cs typeface="Arial MT"/>
              </a:rPr>
              <a:t>2013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5291455"/>
            <a:chOff x="0" y="0"/>
            <a:chExt cx="18288000" cy="52914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634" y="267538"/>
              <a:ext cx="2216221" cy="87506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8280380" cy="1489710"/>
            </a:xfrm>
            <a:custGeom>
              <a:avLst/>
              <a:gdLst/>
              <a:ahLst/>
              <a:cxnLst/>
              <a:rect l="l" t="t" r="r" b="b"/>
              <a:pathLst>
                <a:path w="18280380" h="1489710">
                  <a:moveTo>
                    <a:pt x="18279844" y="1489400"/>
                  </a:moveTo>
                  <a:lnTo>
                    <a:pt x="0" y="1489400"/>
                  </a:lnTo>
                  <a:lnTo>
                    <a:pt x="0" y="0"/>
                  </a:lnTo>
                  <a:lnTo>
                    <a:pt x="18279844" y="0"/>
                  </a:lnTo>
                  <a:lnTo>
                    <a:pt x="18279844" y="1489400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634" y="267538"/>
              <a:ext cx="2216221" cy="87506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pc="-185"/>
              <a:t>Situação</a:t>
            </a:r>
            <a:r>
              <a:rPr dirty="0" spc="-160"/>
              <a:t> </a:t>
            </a:r>
            <a:r>
              <a:rPr dirty="0" spc="-120"/>
              <a:t>do</a:t>
            </a:r>
            <a:r>
              <a:rPr dirty="0" spc="-160"/>
              <a:t> </a:t>
            </a:r>
            <a:r>
              <a:rPr dirty="0" spc="-175"/>
              <a:t>concurso</a:t>
            </a:r>
            <a:r>
              <a:rPr dirty="0" spc="-160"/>
              <a:t> </a:t>
            </a:r>
            <a:r>
              <a:rPr dirty="0" spc="-130"/>
              <a:t>público</a:t>
            </a:r>
            <a:r>
              <a:rPr dirty="0" spc="-160"/>
              <a:t> </a:t>
            </a:r>
            <a:r>
              <a:rPr dirty="0" spc="-120"/>
              <a:t>do</a:t>
            </a:r>
            <a:r>
              <a:rPr dirty="0" spc="-160"/>
              <a:t> </a:t>
            </a:r>
            <a:r>
              <a:rPr dirty="0" spc="-150"/>
              <a:t>Ibict</a:t>
            </a:r>
            <a:r>
              <a:rPr dirty="0" spc="-160"/>
              <a:t> </a:t>
            </a:r>
            <a:r>
              <a:rPr dirty="0" spc="-200"/>
              <a:t>e</a:t>
            </a:r>
            <a:r>
              <a:rPr dirty="0" spc="-165"/>
              <a:t> </a:t>
            </a:r>
            <a:r>
              <a:rPr dirty="0" spc="-50"/>
              <a:t>a </a:t>
            </a:r>
            <a:r>
              <a:rPr dirty="0" spc="-190"/>
              <a:t>necessidade</a:t>
            </a:r>
            <a:r>
              <a:rPr dirty="0" spc="-160"/>
              <a:t> </a:t>
            </a:r>
            <a:r>
              <a:rPr dirty="0" spc="-155"/>
              <a:t>de </a:t>
            </a:r>
            <a:r>
              <a:rPr dirty="0" spc="-160"/>
              <a:t>nomeação</a:t>
            </a:r>
            <a:r>
              <a:rPr dirty="0" spc="-155"/>
              <a:t> de </a:t>
            </a:r>
            <a:r>
              <a:rPr dirty="0" spc="-130"/>
              <a:t>candidatos(as) </a:t>
            </a:r>
            <a:r>
              <a:rPr dirty="0" spc="-155"/>
              <a:t>aprovados(as)</a:t>
            </a:r>
            <a:r>
              <a:rPr dirty="0" spc="-135"/>
              <a:t> </a:t>
            </a:r>
            <a:r>
              <a:rPr dirty="0" spc="-125"/>
              <a:t>em</a:t>
            </a:r>
            <a:r>
              <a:rPr dirty="0" spc="-135"/>
              <a:t> </a:t>
            </a:r>
            <a:r>
              <a:rPr dirty="0" spc="-155"/>
              <a:t>cadastro</a:t>
            </a:r>
            <a:r>
              <a:rPr dirty="0" spc="-130"/>
              <a:t> </a:t>
            </a:r>
            <a:r>
              <a:rPr dirty="0" spc="-10"/>
              <a:t>reserva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0" y="9802876"/>
            <a:ext cx="18288000" cy="29209"/>
          </a:xfrm>
          <a:custGeom>
            <a:avLst/>
            <a:gdLst/>
            <a:ahLst/>
            <a:cxnLst/>
            <a:rect l="l" t="t" r="r" b="b"/>
            <a:pathLst>
              <a:path w="18288000" h="29209">
                <a:moveTo>
                  <a:pt x="0" y="28684"/>
                </a:moveTo>
                <a:lnTo>
                  <a:pt x="18287999" y="0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599912" y="2931444"/>
            <a:ext cx="8932545" cy="680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8470" marR="568960" indent="-446405">
              <a:lnSpc>
                <a:spcPct val="140000"/>
              </a:lnSpc>
              <a:spcBef>
                <a:spcPts val="100"/>
              </a:spcBef>
              <a:buFont typeface="Arial Black"/>
              <a:buAutoNum type="arabicPeriod"/>
              <a:tabLst>
                <a:tab pos="458470" algn="l"/>
              </a:tabLst>
            </a:pP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</a:t>
            </a:r>
            <a:r>
              <a:rPr dirty="0" sz="2000" spc="-2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convocação</a:t>
            </a:r>
            <a:r>
              <a:rPr dirty="0" sz="2000" spc="-1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165">
                <a:solidFill>
                  <a:srgbClr val="00204B"/>
                </a:solidFill>
                <a:latin typeface="Arial Black"/>
                <a:cs typeface="Arial Black"/>
              </a:rPr>
              <a:t>excedentes</a:t>
            </a:r>
            <a:r>
              <a:rPr dirty="0" sz="2000" spc="-12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00">
                <a:solidFill>
                  <a:srgbClr val="00204B"/>
                </a:solidFill>
                <a:latin typeface="Arial Black"/>
                <a:cs typeface="Arial Black"/>
              </a:rPr>
              <a:t>além</a:t>
            </a:r>
            <a:r>
              <a:rPr dirty="0" sz="2000" spc="-13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25">
                <a:solidFill>
                  <a:srgbClr val="00204B"/>
                </a:solidFill>
                <a:latin typeface="Arial Black"/>
                <a:cs typeface="Arial Black"/>
              </a:rPr>
              <a:t>de</a:t>
            </a:r>
            <a:r>
              <a:rPr dirty="0" sz="2000" spc="-13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210">
                <a:solidFill>
                  <a:srgbClr val="00204B"/>
                </a:solidFill>
                <a:latin typeface="Arial Black"/>
                <a:cs typeface="Arial Black"/>
              </a:rPr>
              <a:t>25%</a:t>
            </a:r>
            <a:r>
              <a:rPr dirty="0" sz="2000" spc="-13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60">
                <a:solidFill>
                  <a:srgbClr val="00204B"/>
                </a:solidFill>
                <a:latin typeface="Arial Black"/>
                <a:cs typeface="Arial Black"/>
              </a:rPr>
              <a:t>das</a:t>
            </a:r>
            <a:r>
              <a:rPr dirty="0" sz="2000" spc="-13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75">
                <a:solidFill>
                  <a:srgbClr val="00204B"/>
                </a:solidFill>
                <a:latin typeface="Arial Black"/>
                <a:cs typeface="Arial Black"/>
              </a:rPr>
              <a:t>vagas</a:t>
            </a:r>
            <a:r>
              <a:rPr dirty="0" sz="2000" spc="-12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0">
                <a:solidFill>
                  <a:srgbClr val="00204B"/>
                </a:solidFill>
                <a:latin typeface="Arial Black"/>
                <a:cs typeface="Arial Black"/>
              </a:rPr>
              <a:t>imediatas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preenchidas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100">
                <a:solidFill>
                  <a:srgbClr val="00204B"/>
                </a:solidFill>
                <a:latin typeface="Arial MT"/>
                <a:cs typeface="Arial MT"/>
              </a:rPr>
              <a:t>partir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95">
                <a:solidFill>
                  <a:srgbClr val="00204B"/>
                </a:solidFill>
                <a:latin typeface="Arial MT"/>
                <a:cs typeface="Arial MT"/>
              </a:rPr>
              <a:t>do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cadastro</a:t>
            </a:r>
            <a:r>
              <a:rPr dirty="0" sz="2000" spc="7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reserva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é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75">
                <a:solidFill>
                  <a:srgbClr val="00204B"/>
                </a:solidFill>
                <a:latin typeface="Arial MT"/>
                <a:cs typeface="Arial MT"/>
              </a:rPr>
              <a:t>objeto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</a:t>
            </a:r>
            <a:r>
              <a:rPr dirty="0" sz="2000" spc="7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decisão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 do </a:t>
            </a:r>
            <a:r>
              <a:rPr dirty="0" sz="2000" spc="10">
                <a:solidFill>
                  <a:srgbClr val="00204B"/>
                </a:solidFill>
                <a:latin typeface="Arial MT"/>
                <a:cs typeface="Arial MT"/>
              </a:rPr>
              <a:t>Presidente</a:t>
            </a:r>
            <a:r>
              <a:rPr dirty="0" sz="2000" spc="4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10">
                <a:solidFill>
                  <a:srgbClr val="00204B"/>
                </a:solidFill>
                <a:latin typeface="Arial MT"/>
                <a:cs typeface="Arial MT"/>
              </a:rPr>
              <a:t>da</a:t>
            </a:r>
            <a:r>
              <a:rPr dirty="0" sz="2000" spc="4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10">
                <a:solidFill>
                  <a:srgbClr val="00204B"/>
                </a:solidFill>
                <a:latin typeface="Arial MT"/>
                <a:cs typeface="Arial MT"/>
              </a:rPr>
              <a:t>República,</a:t>
            </a:r>
            <a:r>
              <a:rPr dirty="0" sz="2000" spc="4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autoridade</a:t>
            </a:r>
            <a:r>
              <a:rPr dirty="0" sz="2000" spc="4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que</a:t>
            </a:r>
            <a:r>
              <a:rPr dirty="0" sz="2000" spc="4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80">
                <a:solidFill>
                  <a:srgbClr val="00204B"/>
                </a:solidFill>
                <a:latin typeface="Arial MT"/>
                <a:cs typeface="Arial MT"/>
              </a:rPr>
              <a:t>detém</a:t>
            </a:r>
            <a:r>
              <a:rPr dirty="0" sz="2000" spc="4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10">
                <a:solidFill>
                  <a:srgbClr val="00204B"/>
                </a:solidFill>
                <a:latin typeface="Arial MT"/>
                <a:cs typeface="Arial MT"/>
              </a:rPr>
              <a:t>a</a:t>
            </a:r>
            <a:r>
              <a:rPr dirty="0" sz="2000" spc="4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10">
                <a:solidFill>
                  <a:srgbClr val="00204B"/>
                </a:solidFill>
                <a:latin typeface="Arial MT"/>
                <a:cs typeface="Arial MT"/>
              </a:rPr>
              <a:t>competência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de </a:t>
            </a:r>
            <a:r>
              <a:rPr dirty="0" sz="2000" spc="65">
                <a:solidFill>
                  <a:srgbClr val="00204B"/>
                </a:solidFill>
                <a:latin typeface="Arial MT"/>
                <a:cs typeface="Arial MT"/>
              </a:rPr>
              <a:t>alterar</a:t>
            </a:r>
            <a:r>
              <a:rPr dirty="0" sz="2000" spc="1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</a:t>
            </a:r>
            <a:r>
              <a:rPr dirty="0" sz="2000" spc="1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legislação</a:t>
            </a:r>
            <a:r>
              <a:rPr dirty="0" sz="2000" spc="2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vigente</a:t>
            </a:r>
            <a:r>
              <a:rPr dirty="0" sz="2000" spc="1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5">
                <a:solidFill>
                  <a:srgbClr val="00204B"/>
                </a:solidFill>
                <a:latin typeface="Arial MT"/>
                <a:cs typeface="Arial MT"/>
              </a:rPr>
              <a:t>sobre</a:t>
            </a:r>
            <a:r>
              <a:rPr dirty="0" sz="2000" spc="2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</a:t>
            </a:r>
            <a:r>
              <a:rPr dirty="0" sz="2000" spc="1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45">
                <a:solidFill>
                  <a:srgbClr val="00204B"/>
                </a:solidFill>
                <a:latin typeface="Arial MT"/>
                <a:cs typeface="Arial MT"/>
              </a:rPr>
              <a:t>matéria.</a:t>
            </a:r>
            <a:endParaRPr sz="2000">
              <a:latin typeface="Arial MT"/>
              <a:cs typeface="Arial MT"/>
            </a:endParaRPr>
          </a:p>
          <a:p>
            <a:pPr marL="458470" marR="5080" indent="-446405">
              <a:lnSpc>
                <a:spcPct val="140000"/>
              </a:lnSpc>
              <a:spcBef>
                <a:spcPts val="1000"/>
              </a:spcBef>
              <a:buFont typeface="Arial Black"/>
              <a:buAutoNum type="arabicPeriod"/>
              <a:tabLst>
                <a:tab pos="458470" algn="l"/>
              </a:tabLst>
            </a:pP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No</a:t>
            </a:r>
            <a:r>
              <a:rPr dirty="0" sz="2000" spc="5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slide</a:t>
            </a:r>
            <a:r>
              <a:rPr dirty="0" sz="2000" spc="5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3,</a:t>
            </a: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vimos</a:t>
            </a:r>
            <a:r>
              <a:rPr dirty="0" sz="2000" spc="5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que</a:t>
            </a:r>
            <a:r>
              <a:rPr dirty="0" sz="2000" spc="5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85">
                <a:solidFill>
                  <a:srgbClr val="00204B"/>
                </a:solidFill>
                <a:latin typeface="Arial MT"/>
                <a:cs typeface="Arial MT"/>
              </a:rPr>
              <a:t>o</a:t>
            </a: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45">
                <a:solidFill>
                  <a:srgbClr val="00204B"/>
                </a:solidFill>
                <a:latin typeface="Arial MT"/>
                <a:cs typeface="Arial MT"/>
              </a:rPr>
              <a:t>MCTI</a:t>
            </a:r>
            <a:r>
              <a:rPr dirty="0" sz="2000" spc="5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atualmente</a:t>
            </a:r>
            <a:r>
              <a:rPr dirty="0" sz="2000" spc="5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possui</a:t>
            </a: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disponíveis</a:t>
            </a:r>
            <a:r>
              <a:rPr dirty="0" sz="2000" spc="5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apenas</a:t>
            </a:r>
            <a:r>
              <a:rPr dirty="0" sz="2000" spc="5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25">
                <a:solidFill>
                  <a:srgbClr val="00204B"/>
                </a:solidFill>
                <a:latin typeface="Arial MT"/>
                <a:cs typeface="Arial MT"/>
              </a:rPr>
              <a:t>52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cargos</a:t>
            </a:r>
            <a:r>
              <a:rPr dirty="0" sz="2000" spc="3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</a:t>
            </a:r>
            <a:r>
              <a:rPr dirty="0" sz="2000" spc="4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Pesquisador</a:t>
            </a:r>
            <a:r>
              <a:rPr dirty="0" sz="2000" spc="4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e</a:t>
            </a:r>
            <a:r>
              <a:rPr dirty="0" sz="2000" spc="4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88</a:t>
            </a:r>
            <a:r>
              <a:rPr dirty="0" sz="2000" spc="4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</a:t>
            </a:r>
            <a:r>
              <a:rPr dirty="0" sz="2000" spc="4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Tecnologista:</a:t>
            </a:r>
            <a:r>
              <a:rPr dirty="0" sz="2000" spc="9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65">
                <a:solidFill>
                  <a:srgbClr val="00204B"/>
                </a:solidFill>
                <a:latin typeface="Arial Black"/>
                <a:cs typeface="Arial Black"/>
              </a:rPr>
              <a:t>número</a:t>
            </a:r>
            <a:r>
              <a:rPr dirty="0" sz="2000" spc="-7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10">
                <a:solidFill>
                  <a:srgbClr val="00204B"/>
                </a:solidFill>
                <a:latin typeface="Arial Black"/>
                <a:cs typeface="Arial Black"/>
              </a:rPr>
              <a:t>insuficiente</a:t>
            </a:r>
            <a:r>
              <a:rPr dirty="0" sz="2000" spc="-6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35">
                <a:solidFill>
                  <a:srgbClr val="00204B"/>
                </a:solidFill>
                <a:latin typeface="Arial MT"/>
                <a:cs typeface="Arial MT"/>
              </a:rPr>
              <a:t>para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se</a:t>
            </a: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convocar</a:t>
            </a:r>
            <a:r>
              <a:rPr dirty="0" sz="2000" spc="6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todos(as)</a:t>
            </a:r>
            <a:r>
              <a:rPr dirty="0" sz="2000" spc="6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25">
                <a:solidFill>
                  <a:srgbClr val="00204B"/>
                </a:solidFill>
                <a:latin typeface="Arial MT"/>
                <a:cs typeface="Arial MT"/>
              </a:rPr>
              <a:t>os(as)</a:t>
            </a:r>
            <a:r>
              <a:rPr dirty="0" sz="2000" spc="6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candidatos(as)</a:t>
            </a:r>
            <a:r>
              <a:rPr dirty="0" sz="2000" spc="6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aprovados(as)</a:t>
            </a:r>
            <a:r>
              <a:rPr dirty="0" sz="2000" spc="6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90">
                <a:solidFill>
                  <a:srgbClr val="00204B"/>
                </a:solidFill>
                <a:latin typeface="Arial MT"/>
                <a:cs typeface="Arial MT"/>
              </a:rPr>
              <a:t>em</a:t>
            </a: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25">
                <a:solidFill>
                  <a:srgbClr val="00204B"/>
                </a:solidFill>
                <a:latin typeface="Arial MT"/>
                <a:cs typeface="Arial MT"/>
              </a:rPr>
              <a:t>CR.</a:t>
            </a:r>
            <a:endParaRPr sz="2000">
              <a:latin typeface="Arial MT"/>
              <a:cs typeface="Arial MT"/>
            </a:endParaRPr>
          </a:p>
          <a:p>
            <a:pPr marL="458470" marR="126364" indent="-446405">
              <a:lnSpc>
                <a:spcPct val="140000"/>
              </a:lnSpc>
              <a:spcBef>
                <a:spcPts val="1000"/>
              </a:spcBef>
              <a:buFont typeface="Arial Black"/>
              <a:buAutoNum type="arabicPeriod"/>
              <a:tabLst>
                <a:tab pos="458470" algn="l"/>
              </a:tabLst>
            </a:pP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O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45">
                <a:solidFill>
                  <a:srgbClr val="00204B"/>
                </a:solidFill>
                <a:latin typeface="Arial MT"/>
                <a:cs typeface="Arial MT"/>
              </a:rPr>
              <a:t>MCTI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já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aderiu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ao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95">
                <a:solidFill>
                  <a:srgbClr val="00204B"/>
                </a:solidFill>
                <a:latin typeface="Arial MT"/>
                <a:cs typeface="Arial MT"/>
              </a:rPr>
              <a:t>“</a:t>
            </a:r>
            <a:r>
              <a:rPr dirty="0" sz="2000" spc="-95">
                <a:solidFill>
                  <a:srgbClr val="00204B"/>
                </a:solidFill>
                <a:latin typeface="Arial Black"/>
                <a:cs typeface="Arial Black"/>
              </a:rPr>
              <a:t>Dimensionamento</a:t>
            </a:r>
            <a:r>
              <a:rPr dirty="0" sz="2000" spc="-12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14">
                <a:solidFill>
                  <a:srgbClr val="00204B"/>
                </a:solidFill>
                <a:latin typeface="Arial Black"/>
                <a:cs typeface="Arial Black"/>
              </a:rPr>
              <a:t>da</a:t>
            </a:r>
            <a:r>
              <a:rPr dirty="0" sz="2000" spc="-12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65">
                <a:solidFill>
                  <a:srgbClr val="00204B"/>
                </a:solidFill>
                <a:latin typeface="Arial Black"/>
                <a:cs typeface="Arial Black"/>
              </a:rPr>
              <a:t>Força</a:t>
            </a:r>
            <a:r>
              <a:rPr dirty="0" sz="2000" spc="-12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25">
                <a:solidFill>
                  <a:srgbClr val="00204B"/>
                </a:solidFill>
                <a:latin typeface="Arial Black"/>
                <a:cs typeface="Arial Black"/>
              </a:rPr>
              <a:t>de </a:t>
            </a:r>
            <a:r>
              <a:rPr dirty="0" sz="2000" spc="-120">
                <a:solidFill>
                  <a:srgbClr val="00204B"/>
                </a:solidFill>
                <a:latin typeface="Arial Black"/>
                <a:cs typeface="Arial Black"/>
              </a:rPr>
              <a:t>Trabalho </a:t>
            </a:r>
            <a:r>
              <a:rPr dirty="0" sz="2000" spc="-30">
                <a:solidFill>
                  <a:srgbClr val="00204B"/>
                </a:solidFill>
                <a:latin typeface="Arial Black"/>
                <a:cs typeface="Arial Black"/>
              </a:rPr>
              <a:t>(DFT)</a:t>
            </a:r>
            <a:r>
              <a:rPr dirty="0" sz="2000" spc="-30">
                <a:solidFill>
                  <a:srgbClr val="00204B"/>
                </a:solidFill>
                <a:latin typeface="Arial MT"/>
                <a:cs typeface="Arial MT"/>
              </a:rPr>
              <a:t>” </a:t>
            </a:r>
            <a:r>
              <a:rPr dirty="0" sz="2000" spc="100">
                <a:solidFill>
                  <a:srgbClr val="00204B"/>
                </a:solidFill>
                <a:latin typeface="Arial MT"/>
                <a:cs typeface="Arial MT"/>
              </a:rPr>
              <a:t>junto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ao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MGI,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devendo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45">
                <a:solidFill>
                  <a:srgbClr val="00204B"/>
                </a:solidFill>
                <a:latin typeface="Arial MT"/>
                <a:cs typeface="Arial MT"/>
              </a:rPr>
              <a:t>iniciar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esta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avaliação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45">
                <a:solidFill>
                  <a:srgbClr val="00204B"/>
                </a:solidFill>
                <a:latin typeface="Arial MT"/>
                <a:cs typeface="Arial MT"/>
              </a:rPr>
              <a:t>brevemente.</a:t>
            </a:r>
            <a:endParaRPr sz="2000">
              <a:latin typeface="Arial MT"/>
              <a:cs typeface="Arial MT"/>
            </a:endParaRPr>
          </a:p>
          <a:p>
            <a:pPr marL="458470" marR="200660" indent="-446405">
              <a:lnSpc>
                <a:spcPct val="140000"/>
              </a:lnSpc>
              <a:spcBef>
                <a:spcPts val="1000"/>
              </a:spcBef>
              <a:buFont typeface="Arial Black"/>
              <a:buAutoNum type="arabicPeriod"/>
              <a:tabLst>
                <a:tab pos="458470" algn="l"/>
              </a:tabLst>
            </a:pP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O</a:t>
            </a:r>
            <a:r>
              <a:rPr dirty="0" sz="2000" spc="2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45">
                <a:solidFill>
                  <a:srgbClr val="00204B"/>
                </a:solidFill>
                <a:latin typeface="Arial MT"/>
                <a:cs typeface="Arial MT"/>
              </a:rPr>
              <a:t>MCTI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solicitou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ao</a:t>
            </a:r>
            <a:r>
              <a:rPr dirty="0" sz="2000" spc="2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MGI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autorização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(Ofício</a:t>
            </a:r>
            <a:r>
              <a:rPr dirty="0" sz="2000" spc="2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nº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5386,</a:t>
            </a:r>
            <a:r>
              <a:rPr dirty="0" sz="2000" spc="2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30/05/2025) </a:t>
            </a:r>
            <a:r>
              <a:rPr dirty="0" sz="2000" spc="55">
                <a:solidFill>
                  <a:srgbClr val="00204B"/>
                </a:solidFill>
                <a:latin typeface="Arial MT"/>
                <a:cs typeface="Arial MT"/>
              </a:rPr>
              <a:t>para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135">
                <a:solidFill>
                  <a:srgbClr val="00204B"/>
                </a:solidFill>
                <a:latin typeface="Arial Black"/>
                <a:cs typeface="Arial Black"/>
              </a:rPr>
              <a:t>realização</a:t>
            </a:r>
            <a:r>
              <a:rPr dirty="0" sz="2000" spc="-12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25">
                <a:solidFill>
                  <a:srgbClr val="00204B"/>
                </a:solidFill>
                <a:latin typeface="Arial Black"/>
                <a:cs typeface="Arial Black"/>
              </a:rPr>
              <a:t>de</a:t>
            </a:r>
            <a:r>
              <a:rPr dirty="0" sz="2000" spc="-13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50">
                <a:solidFill>
                  <a:srgbClr val="00204B"/>
                </a:solidFill>
                <a:latin typeface="Arial Black"/>
                <a:cs typeface="Arial Black"/>
              </a:rPr>
              <a:t>concurso</a:t>
            </a:r>
            <a:r>
              <a:rPr dirty="0" sz="2000" spc="-12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10">
                <a:solidFill>
                  <a:srgbClr val="00204B"/>
                </a:solidFill>
                <a:latin typeface="Arial Black"/>
                <a:cs typeface="Arial Black"/>
              </a:rPr>
              <a:t>público,</a:t>
            </a:r>
            <a:r>
              <a:rPr dirty="0" sz="2000" spc="-12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05">
                <a:solidFill>
                  <a:srgbClr val="00204B"/>
                </a:solidFill>
                <a:latin typeface="Arial Black"/>
                <a:cs typeface="Arial Black"/>
              </a:rPr>
              <a:t>em</a:t>
            </a:r>
            <a:r>
              <a:rPr dirty="0" sz="2000" spc="-13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75">
                <a:solidFill>
                  <a:srgbClr val="00204B"/>
                </a:solidFill>
                <a:latin typeface="Arial Black"/>
                <a:cs typeface="Arial Black"/>
              </a:rPr>
              <a:t>2026</a:t>
            </a:r>
            <a:r>
              <a:rPr dirty="0" sz="2000" spc="-175">
                <a:solidFill>
                  <a:srgbClr val="00204B"/>
                </a:solidFill>
                <a:latin typeface="Arial MT"/>
                <a:cs typeface="Arial MT"/>
              </a:rPr>
              <a:t>,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5">
                <a:solidFill>
                  <a:srgbClr val="00204B"/>
                </a:solidFill>
                <a:latin typeface="Arial MT"/>
                <a:cs typeface="Arial MT"/>
              </a:rPr>
              <a:t>para</a:t>
            </a:r>
            <a:r>
              <a:rPr dirty="0" sz="2000" spc="-1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65">
                <a:solidFill>
                  <a:srgbClr val="00204B"/>
                </a:solidFill>
                <a:latin typeface="Arial MT"/>
                <a:cs typeface="Arial MT"/>
              </a:rPr>
              <a:t>preenchimento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190">
                <a:solidFill>
                  <a:srgbClr val="00204B"/>
                </a:solidFill>
                <a:latin typeface="Arial Black"/>
                <a:cs typeface="Arial Black"/>
              </a:rPr>
              <a:t>1.424</a:t>
            </a:r>
            <a:r>
              <a:rPr dirty="0" sz="2000" spc="-12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55">
                <a:solidFill>
                  <a:srgbClr val="00204B"/>
                </a:solidFill>
                <a:latin typeface="Arial Black"/>
                <a:cs typeface="Arial Black"/>
              </a:rPr>
              <a:t>cargos</a:t>
            </a:r>
            <a:r>
              <a:rPr dirty="0" sz="2000" spc="-155">
                <a:solidFill>
                  <a:srgbClr val="00204B"/>
                </a:solidFill>
                <a:latin typeface="Arial MT"/>
                <a:cs typeface="Arial MT"/>
              </a:rPr>
              <a:t>,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sendo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550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Técnico,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534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Assistente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90">
                <a:solidFill>
                  <a:srgbClr val="00204B"/>
                </a:solidFill>
                <a:latin typeface="Arial MT"/>
                <a:cs typeface="Arial MT"/>
              </a:rPr>
              <a:t>em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55">
                <a:solidFill>
                  <a:srgbClr val="00204B"/>
                </a:solidFill>
                <a:latin typeface="Arial MT"/>
                <a:cs typeface="Arial MT"/>
              </a:rPr>
              <a:t>C&amp;T,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25">
                <a:solidFill>
                  <a:srgbClr val="00204B"/>
                </a:solidFill>
                <a:latin typeface="Arial MT"/>
                <a:cs typeface="Arial MT"/>
              </a:rPr>
              <a:t>40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</a:t>
            </a:r>
            <a:r>
              <a:rPr dirty="0" sz="2000" spc="2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Analista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90">
                <a:solidFill>
                  <a:srgbClr val="00204B"/>
                </a:solidFill>
                <a:latin typeface="Arial MT"/>
                <a:cs typeface="Arial MT"/>
              </a:rPr>
              <a:t>em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55">
                <a:solidFill>
                  <a:srgbClr val="00204B"/>
                </a:solidFill>
                <a:latin typeface="Arial MT"/>
                <a:cs typeface="Arial MT"/>
              </a:rPr>
              <a:t>C&amp;T,</a:t>
            </a:r>
            <a:r>
              <a:rPr dirty="0" sz="2000" spc="2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100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Pesquisador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e</a:t>
            </a:r>
            <a:r>
              <a:rPr dirty="0" sz="2000" spc="2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200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Tecnologista,</a:t>
            </a:r>
            <a:r>
              <a:rPr dirty="0" sz="2000" spc="2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5">
                <a:solidFill>
                  <a:srgbClr val="00204B"/>
                </a:solidFill>
                <a:latin typeface="Arial MT"/>
                <a:cs typeface="Arial MT"/>
              </a:rPr>
              <a:t>para</a:t>
            </a:r>
            <a:r>
              <a:rPr dirty="0" sz="2000" spc="2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35">
                <a:solidFill>
                  <a:srgbClr val="00204B"/>
                </a:solidFill>
                <a:latin typeface="Arial MT"/>
                <a:cs typeface="Arial MT"/>
              </a:rPr>
              <a:t>o </a:t>
            </a: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adequado desempenho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das</a:t>
            </a: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atividades</a:t>
            </a: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finalísticas</a:t>
            </a:r>
            <a:r>
              <a:rPr dirty="0" sz="2000" spc="6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95">
                <a:solidFill>
                  <a:srgbClr val="00204B"/>
                </a:solidFill>
                <a:latin typeface="Arial MT"/>
                <a:cs typeface="Arial MT"/>
              </a:rPr>
              <a:t>do</a:t>
            </a: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70">
                <a:solidFill>
                  <a:srgbClr val="00204B"/>
                </a:solidFill>
                <a:latin typeface="Arial MT"/>
                <a:cs typeface="Arial MT"/>
              </a:rPr>
              <a:t>Ministério</a:t>
            </a: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e</a:t>
            </a:r>
            <a:r>
              <a:rPr dirty="0" sz="2000" spc="6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25">
                <a:solidFill>
                  <a:srgbClr val="00204B"/>
                </a:solidFill>
                <a:latin typeface="Arial MT"/>
                <a:cs typeface="Arial MT"/>
              </a:rPr>
              <a:t>das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Unidades</a:t>
            </a:r>
            <a:r>
              <a:rPr dirty="0" sz="2000" spc="110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50">
                <a:solidFill>
                  <a:srgbClr val="00204B"/>
                </a:solidFill>
                <a:latin typeface="Arial MT"/>
                <a:cs typeface="Arial MT"/>
              </a:rPr>
              <a:t>de</a:t>
            </a:r>
            <a:r>
              <a:rPr dirty="0" sz="2000" spc="114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Pesquisa.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r>
              <a:rPr dirty="0" spc="-25"/>
              <a:t>14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625703" y="4357236"/>
            <a:ext cx="6339840" cy="23304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530"/>
              </a:spcBef>
            </a:pPr>
            <a:r>
              <a:rPr dirty="0" sz="7200" spc="-375">
                <a:solidFill>
                  <a:srgbClr val="2E406B"/>
                </a:solidFill>
                <a:latin typeface="Arial Black"/>
                <a:cs typeface="Arial Black"/>
              </a:rPr>
              <a:t>Considerando</a:t>
            </a:r>
            <a:endParaRPr sz="7200">
              <a:latin typeface="Arial Black"/>
              <a:cs typeface="Arial Black"/>
            </a:endParaRPr>
          </a:p>
          <a:p>
            <a:pPr algn="r" marR="6985">
              <a:lnSpc>
                <a:spcPct val="100000"/>
              </a:lnSpc>
              <a:spcBef>
                <a:spcPts val="434"/>
              </a:spcBef>
            </a:pPr>
            <a:r>
              <a:rPr dirty="0" sz="7200" spc="-520">
                <a:solidFill>
                  <a:srgbClr val="2E406B"/>
                </a:solidFill>
                <a:latin typeface="Arial Black"/>
                <a:cs typeface="Arial Black"/>
              </a:rPr>
              <a:t>que…</a:t>
            </a:r>
            <a:endParaRPr sz="7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5291455"/>
            <a:chOff x="0" y="0"/>
            <a:chExt cx="18288000" cy="52914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634" y="267538"/>
              <a:ext cx="2216221" cy="87506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18280380" cy="1489710"/>
            </a:xfrm>
            <a:custGeom>
              <a:avLst/>
              <a:gdLst/>
              <a:ahLst/>
              <a:cxnLst/>
              <a:rect l="l" t="t" r="r" b="b"/>
              <a:pathLst>
                <a:path w="18280380" h="1489710">
                  <a:moveTo>
                    <a:pt x="18279844" y="1489400"/>
                  </a:moveTo>
                  <a:lnTo>
                    <a:pt x="0" y="1489400"/>
                  </a:lnTo>
                  <a:lnTo>
                    <a:pt x="0" y="0"/>
                  </a:lnTo>
                  <a:lnTo>
                    <a:pt x="18279844" y="0"/>
                  </a:lnTo>
                  <a:lnTo>
                    <a:pt x="18279844" y="1489400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634" y="267538"/>
              <a:ext cx="2216221" cy="87506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90"/>
              <a:t>Em</a:t>
            </a:r>
            <a:r>
              <a:rPr dirty="0" spc="-540"/>
              <a:t> </a:t>
            </a:r>
            <a:r>
              <a:rPr dirty="0" spc="-560"/>
              <a:t>síntese…</a:t>
            </a:r>
          </a:p>
          <a:p>
            <a:pPr algn="r" marL="3729354" marR="6350" indent="69215">
              <a:lnSpc>
                <a:spcPct val="140000"/>
              </a:lnSpc>
              <a:spcBef>
                <a:spcPts val="2175"/>
              </a:spcBef>
            </a:pPr>
            <a:r>
              <a:rPr dirty="0" sz="2400" spc="-120">
                <a:solidFill>
                  <a:srgbClr val="00204B"/>
                </a:solidFill>
              </a:rPr>
              <a:t>Comprovada</a:t>
            </a:r>
            <a:r>
              <a:rPr dirty="0" sz="2400" spc="-150">
                <a:solidFill>
                  <a:srgbClr val="00204B"/>
                </a:solidFill>
              </a:rPr>
              <a:t> </a:t>
            </a:r>
            <a:r>
              <a:rPr dirty="0" sz="2400" spc="-160">
                <a:solidFill>
                  <a:srgbClr val="00204B"/>
                </a:solidFill>
              </a:rPr>
              <a:t>a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110">
                <a:solidFill>
                  <a:srgbClr val="00204B"/>
                </a:solidFill>
              </a:rPr>
              <a:t>demanda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70">
                <a:solidFill>
                  <a:srgbClr val="00204B"/>
                </a:solidFill>
              </a:rPr>
              <a:t>por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114">
                <a:solidFill>
                  <a:srgbClr val="00204B"/>
                </a:solidFill>
              </a:rPr>
              <a:t>incremento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90">
                <a:solidFill>
                  <a:srgbClr val="00204B"/>
                </a:solidFill>
              </a:rPr>
              <a:t>no</a:t>
            </a:r>
            <a:r>
              <a:rPr dirty="0" sz="2400" spc="-150">
                <a:solidFill>
                  <a:srgbClr val="00204B"/>
                </a:solidFill>
              </a:rPr>
              <a:t> </a:t>
            </a:r>
            <a:r>
              <a:rPr dirty="0" sz="2400" spc="-75">
                <a:solidFill>
                  <a:srgbClr val="00204B"/>
                </a:solidFill>
              </a:rPr>
              <a:t>número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35">
                <a:solidFill>
                  <a:srgbClr val="00204B"/>
                </a:solidFill>
              </a:rPr>
              <a:t>de </a:t>
            </a:r>
            <a:r>
              <a:rPr dirty="0" sz="2400" spc="-135">
                <a:solidFill>
                  <a:srgbClr val="00204B"/>
                </a:solidFill>
              </a:rPr>
              <a:t>servidores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135">
                <a:solidFill>
                  <a:srgbClr val="00204B"/>
                </a:solidFill>
              </a:rPr>
              <a:t>ativos,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105">
                <a:solidFill>
                  <a:srgbClr val="00204B"/>
                </a:solidFill>
              </a:rPr>
              <a:t>para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135">
                <a:solidFill>
                  <a:srgbClr val="00204B"/>
                </a:solidFill>
              </a:rPr>
              <a:t>o</a:t>
            </a:r>
            <a:r>
              <a:rPr dirty="0" sz="2400" spc="-140">
                <a:solidFill>
                  <a:srgbClr val="00204B"/>
                </a:solidFill>
              </a:rPr>
              <a:t> </a:t>
            </a:r>
            <a:r>
              <a:rPr dirty="0" sz="2400" spc="-114">
                <a:solidFill>
                  <a:srgbClr val="00204B"/>
                </a:solidFill>
              </a:rPr>
              <a:t>efetivo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105">
                <a:solidFill>
                  <a:srgbClr val="00204B"/>
                </a:solidFill>
              </a:rPr>
              <a:t>cumprimento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155">
                <a:solidFill>
                  <a:srgbClr val="00204B"/>
                </a:solidFill>
              </a:rPr>
              <a:t>de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80">
                <a:solidFill>
                  <a:srgbClr val="00204B"/>
                </a:solidFill>
              </a:rPr>
              <a:t>nossa </a:t>
            </a:r>
            <a:r>
              <a:rPr dirty="0" sz="2400" spc="-165">
                <a:solidFill>
                  <a:srgbClr val="00204B"/>
                </a:solidFill>
              </a:rPr>
              <a:t>missão</a:t>
            </a:r>
            <a:r>
              <a:rPr dirty="0" sz="2400" spc="-155">
                <a:solidFill>
                  <a:srgbClr val="00204B"/>
                </a:solidFill>
              </a:rPr>
              <a:t> </a:t>
            </a:r>
            <a:r>
              <a:rPr dirty="0" sz="2400" spc="-120">
                <a:solidFill>
                  <a:srgbClr val="00204B"/>
                </a:solidFill>
              </a:rPr>
              <a:t>institucional,</a:t>
            </a:r>
            <a:r>
              <a:rPr dirty="0" sz="2400" spc="-155">
                <a:solidFill>
                  <a:srgbClr val="00204B"/>
                </a:solidFill>
              </a:rPr>
              <a:t> </a:t>
            </a:r>
            <a:r>
              <a:rPr dirty="0" sz="2400" spc="-170">
                <a:solidFill>
                  <a:srgbClr val="00204B"/>
                </a:solidFill>
              </a:rPr>
              <a:t>estamos</a:t>
            </a:r>
            <a:r>
              <a:rPr dirty="0" sz="2400" spc="-150">
                <a:solidFill>
                  <a:srgbClr val="00204B"/>
                </a:solidFill>
              </a:rPr>
              <a:t> </a:t>
            </a:r>
            <a:r>
              <a:rPr dirty="0" sz="2400" spc="-120">
                <a:solidFill>
                  <a:srgbClr val="00204B"/>
                </a:solidFill>
              </a:rPr>
              <a:t>alinhados</a:t>
            </a:r>
            <a:r>
              <a:rPr dirty="0" sz="2400" spc="-155">
                <a:solidFill>
                  <a:srgbClr val="00204B"/>
                </a:solidFill>
              </a:rPr>
              <a:t> </a:t>
            </a:r>
            <a:r>
              <a:rPr dirty="0" sz="2400" spc="-195">
                <a:solidFill>
                  <a:srgbClr val="00204B"/>
                </a:solidFill>
              </a:rPr>
              <a:t>com</a:t>
            </a:r>
            <a:r>
              <a:rPr dirty="0" sz="2400" spc="-155">
                <a:solidFill>
                  <a:srgbClr val="00204B"/>
                </a:solidFill>
              </a:rPr>
              <a:t> </a:t>
            </a:r>
            <a:r>
              <a:rPr dirty="0" sz="2400" spc="-135">
                <a:solidFill>
                  <a:srgbClr val="00204B"/>
                </a:solidFill>
              </a:rPr>
              <a:t>o</a:t>
            </a:r>
            <a:r>
              <a:rPr dirty="0" sz="2400" spc="-155">
                <a:solidFill>
                  <a:srgbClr val="00204B"/>
                </a:solidFill>
              </a:rPr>
              <a:t> </a:t>
            </a:r>
            <a:r>
              <a:rPr dirty="0" sz="2400" spc="-225">
                <a:solidFill>
                  <a:srgbClr val="00204B"/>
                </a:solidFill>
              </a:rPr>
              <a:t>MCTI</a:t>
            </a:r>
            <a:r>
              <a:rPr dirty="0" sz="2400" spc="-150">
                <a:solidFill>
                  <a:srgbClr val="00204B"/>
                </a:solidFill>
              </a:rPr>
              <a:t> </a:t>
            </a:r>
            <a:r>
              <a:rPr dirty="0" sz="2400" spc="-25">
                <a:solidFill>
                  <a:srgbClr val="00204B"/>
                </a:solidFill>
              </a:rPr>
              <a:t>na </a:t>
            </a:r>
            <a:r>
              <a:rPr dirty="0" sz="2400" spc="-110">
                <a:solidFill>
                  <a:srgbClr val="00204B"/>
                </a:solidFill>
              </a:rPr>
              <a:t>demanda</a:t>
            </a:r>
            <a:r>
              <a:rPr dirty="0" sz="2400" spc="-150">
                <a:solidFill>
                  <a:srgbClr val="00204B"/>
                </a:solidFill>
              </a:rPr>
              <a:t> </a:t>
            </a:r>
            <a:r>
              <a:rPr dirty="0" sz="2400" spc="-180">
                <a:solidFill>
                  <a:srgbClr val="00204B"/>
                </a:solidFill>
              </a:rPr>
              <a:t>necessária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200">
                <a:solidFill>
                  <a:srgbClr val="00204B"/>
                </a:solidFill>
              </a:rPr>
              <a:t>e</a:t>
            </a:r>
            <a:r>
              <a:rPr dirty="0" sz="2400" spc="-150">
                <a:solidFill>
                  <a:srgbClr val="00204B"/>
                </a:solidFill>
              </a:rPr>
              <a:t> </a:t>
            </a:r>
            <a:r>
              <a:rPr dirty="0" sz="2400" spc="-110">
                <a:solidFill>
                  <a:srgbClr val="00204B"/>
                </a:solidFill>
              </a:rPr>
              <a:t>urgente</a:t>
            </a:r>
            <a:r>
              <a:rPr dirty="0" sz="2400" spc="-155">
                <a:solidFill>
                  <a:srgbClr val="00204B"/>
                </a:solidFill>
              </a:rPr>
              <a:t> </a:t>
            </a:r>
            <a:r>
              <a:rPr dirty="0" sz="2400" spc="-110">
                <a:solidFill>
                  <a:srgbClr val="00204B"/>
                </a:solidFill>
              </a:rPr>
              <a:t>para</a:t>
            </a:r>
            <a:r>
              <a:rPr dirty="0" sz="2400" spc="-120">
                <a:solidFill>
                  <a:srgbClr val="00204B"/>
                </a:solidFill>
              </a:rPr>
              <a:t> </a:t>
            </a:r>
            <a:r>
              <a:rPr dirty="0" u="heavy" sz="2400" spc="-95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nomear</a:t>
            </a:r>
            <a:r>
              <a:rPr dirty="0" u="heavy" sz="2400" spc="-145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 </a:t>
            </a:r>
            <a:r>
              <a:rPr dirty="0" u="heavy" sz="2400" spc="-245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25%</a:t>
            </a:r>
            <a:r>
              <a:rPr dirty="0" u="heavy" sz="2400" spc="-150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 </a:t>
            </a:r>
            <a:r>
              <a:rPr dirty="0" u="heavy" sz="2400" spc="-25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do</a:t>
            </a:r>
            <a:r>
              <a:rPr dirty="0" sz="2400" spc="-25">
                <a:solidFill>
                  <a:srgbClr val="00204B"/>
                </a:solidFill>
              </a:rPr>
              <a:t> </a:t>
            </a:r>
            <a:r>
              <a:rPr dirty="0" u="heavy" sz="2400" spc="-155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Cadastro</a:t>
            </a:r>
            <a:r>
              <a:rPr dirty="0" u="heavy" sz="2400" spc="-145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 </a:t>
            </a:r>
            <a:r>
              <a:rPr dirty="0" u="heavy" sz="2400" spc="-170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Reserva</a:t>
            </a:r>
            <a:r>
              <a:rPr dirty="0" u="heavy" sz="2400" spc="-140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 </a:t>
            </a:r>
            <a:r>
              <a:rPr dirty="0" u="heavy" sz="2400" spc="-210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(CR)</a:t>
            </a:r>
            <a:r>
              <a:rPr dirty="0" sz="2400" spc="-210">
                <a:solidFill>
                  <a:srgbClr val="00204B"/>
                </a:solidFill>
              </a:rPr>
              <a:t>,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120">
                <a:solidFill>
                  <a:srgbClr val="00204B"/>
                </a:solidFill>
              </a:rPr>
              <a:t>conforme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135">
                <a:solidFill>
                  <a:srgbClr val="00204B"/>
                </a:solidFill>
              </a:rPr>
              <a:t>autorização</a:t>
            </a:r>
            <a:r>
              <a:rPr dirty="0" sz="2400" spc="-145">
                <a:solidFill>
                  <a:srgbClr val="00204B"/>
                </a:solidFill>
              </a:rPr>
              <a:t> </a:t>
            </a:r>
            <a:r>
              <a:rPr dirty="0" sz="2400" spc="-120">
                <a:solidFill>
                  <a:srgbClr val="00204B"/>
                </a:solidFill>
              </a:rPr>
              <a:t>do</a:t>
            </a:r>
            <a:r>
              <a:rPr dirty="0" sz="2400" spc="-140">
                <a:solidFill>
                  <a:srgbClr val="00204B"/>
                </a:solidFill>
              </a:rPr>
              <a:t> </a:t>
            </a:r>
            <a:r>
              <a:rPr dirty="0" sz="2400" spc="-25">
                <a:solidFill>
                  <a:srgbClr val="00204B"/>
                </a:solidFill>
              </a:rPr>
              <a:t>MGI </a:t>
            </a:r>
            <a:r>
              <a:rPr dirty="0" sz="2400" spc="-105">
                <a:solidFill>
                  <a:srgbClr val="00204B"/>
                </a:solidFill>
              </a:rPr>
              <a:t>para</a:t>
            </a:r>
            <a:r>
              <a:rPr dirty="0" sz="2400" spc="-155">
                <a:solidFill>
                  <a:srgbClr val="00204B"/>
                </a:solidFill>
              </a:rPr>
              <a:t> </a:t>
            </a:r>
            <a:r>
              <a:rPr dirty="0" sz="2400" spc="-225">
                <a:solidFill>
                  <a:srgbClr val="00204B"/>
                </a:solidFill>
              </a:rPr>
              <a:t>as</a:t>
            </a:r>
            <a:r>
              <a:rPr dirty="0" sz="2400" spc="-155">
                <a:solidFill>
                  <a:srgbClr val="00204B"/>
                </a:solidFill>
              </a:rPr>
              <a:t> </a:t>
            </a:r>
            <a:r>
              <a:rPr dirty="0" sz="2400" spc="-195">
                <a:solidFill>
                  <a:srgbClr val="00204B"/>
                </a:solidFill>
              </a:rPr>
              <a:t>vagas</a:t>
            </a:r>
            <a:r>
              <a:rPr dirty="0" sz="2400" spc="-155">
                <a:solidFill>
                  <a:srgbClr val="00204B"/>
                </a:solidFill>
              </a:rPr>
              <a:t> </a:t>
            </a:r>
            <a:r>
              <a:rPr dirty="0" sz="2400" spc="-120">
                <a:solidFill>
                  <a:srgbClr val="00204B"/>
                </a:solidFill>
              </a:rPr>
              <a:t>já</a:t>
            </a:r>
            <a:r>
              <a:rPr dirty="0" sz="2400" spc="-150">
                <a:solidFill>
                  <a:srgbClr val="00204B"/>
                </a:solidFill>
              </a:rPr>
              <a:t> </a:t>
            </a:r>
            <a:r>
              <a:rPr dirty="0" sz="2400" spc="-130">
                <a:solidFill>
                  <a:srgbClr val="00204B"/>
                </a:solidFill>
              </a:rPr>
              <a:t>disponíveis</a:t>
            </a:r>
            <a:r>
              <a:rPr dirty="0" sz="2400" spc="-155">
                <a:solidFill>
                  <a:srgbClr val="00204B"/>
                </a:solidFill>
              </a:rPr>
              <a:t> </a:t>
            </a:r>
            <a:r>
              <a:rPr dirty="0" sz="2400" spc="-130">
                <a:solidFill>
                  <a:srgbClr val="00204B"/>
                </a:solidFill>
              </a:rPr>
              <a:t>pela</a:t>
            </a:r>
            <a:r>
              <a:rPr dirty="0" sz="2400" spc="-155">
                <a:solidFill>
                  <a:srgbClr val="00204B"/>
                </a:solidFill>
              </a:rPr>
              <a:t> </a:t>
            </a:r>
            <a:r>
              <a:rPr dirty="0" sz="2400" spc="-180">
                <a:solidFill>
                  <a:srgbClr val="00204B"/>
                </a:solidFill>
              </a:rPr>
              <a:t>legislação,</a:t>
            </a:r>
            <a:r>
              <a:rPr dirty="0" sz="2400" spc="-150">
                <a:solidFill>
                  <a:srgbClr val="00204B"/>
                </a:solidFill>
              </a:rPr>
              <a:t> </a:t>
            </a:r>
            <a:r>
              <a:rPr dirty="0" sz="2400" spc="-120">
                <a:solidFill>
                  <a:srgbClr val="00204B"/>
                </a:solidFill>
              </a:rPr>
              <a:t>além</a:t>
            </a:r>
            <a:r>
              <a:rPr dirty="0" sz="2400" spc="-160">
                <a:solidFill>
                  <a:srgbClr val="00204B"/>
                </a:solidFill>
              </a:rPr>
              <a:t> </a:t>
            </a:r>
            <a:r>
              <a:rPr dirty="0" sz="2400" spc="-25">
                <a:solidFill>
                  <a:srgbClr val="00204B"/>
                </a:solidFill>
              </a:rPr>
              <a:t>de</a:t>
            </a:r>
            <a:endParaRPr sz="2400"/>
          </a:p>
          <a:p>
            <a:pPr algn="r" marR="5080">
              <a:lnSpc>
                <a:spcPct val="100000"/>
              </a:lnSpc>
              <a:spcBef>
                <a:spcPts val="1155"/>
              </a:spcBef>
            </a:pPr>
            <a:r>
              <a:rPr dirty="0" u="heavy" sz="2400" spc="-105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prever</a:t>
            </a:r>
            <a:r>
              <a:rPr dirty="0" u="heavy" sz="2400" spc="-160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 a </a:t>
            </a:r>
            <a:r>
              <a:rPr dirty="0" u="heavy" sz="2400" spc="-85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abertura</a:t>
            </a:r>
            <a:r>
              <a:rPr dirty="0" u="heavy" sz="2400" spc="-155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 de</a:t>
            </a:r>
            <a:r>
              <a:rPr dirty="0" u="heavy" sz="2400" spc="-165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 </a:t>
            </a:r>
            <a:r>
              <a:rPr dirty="0" u="heavy" sz="2400" spc="-150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novas</a:t>
            </a:r>
            <a:r>
              <a:rPr dirty="0" u="heavy" sz="2400" spc="-155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 </a:t>
            </a:r>
            <a:r>
              <a:rPr dirty="0" u="heavy" sz="2400" spc="-10">
                <a:solidFill>
                  <a:srgbClr val="00204B"/>
                </a:solidFill>
                <a:uFill>
                  <a:solidFill>
                    <a:srgbClr val="00204B"/>
                  </a:solidFill>
                </a:uFill>
              </a:rPr>
              <a:t>vagas</a:t>
            </a:r>
            <a:r>
              <a:rPr dirty="0" sz="2400" spc="-10">
                <a:solidFill>
                  <a:srgbClr val="00204B"/>
                </a:solidFill>
              </a:rPr>
              <a:t>.</a:t>
            </a:r>
            <a:endParaRPr sz="2400"/>
          </a:p>
        </p:txBody>
      </p:sp>
      <p:sp>
        <p:nvSpPr>
          <p:cNvPr id="8" name="object 8" descr=""/>
          <p:cNvSpPr/>
          <p:nvPr/>
        </p:nvSpPr>
        <p:spPr>
          <a:xfrm>
            <a:off x="0" y="9802876"/>
            <a:ext cx="18288000" cy="29209"/>
          </a:xfrm>
          <a:custGeom>
            <a:avLst/>
            <a:gdLst/>
            <a:ahLst/>
            <a:cxnLst/>
            <a:rect l="l" t="t" r="r" b="b"/>
            <a:pathLst>
              <a:path w="18288000" h="29209">
                <a:moveTo>
                  <a:pt x="0" y="28684"/>
                </a:moveTo>
                <a:lnTo>
                  <a:pt x="18287999" y="0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pc="-185"/>
              <a:t>Situação</a:t>
            </a:r>
            <a:r>
              <a:rPr dirty="0" spc="-160"/>
              <a:t> </a:t>
            </a:r>
            <a:r>
              <a:rPr dirty="0" spc="-120"/>
              <a:t>do</a:t>
            </a:r>
            <a:r>
              <a:rPr dirty="0" spc="-160"/>
              <a:t> </a:t>
            </a:r>
            <a:r>
              <a:rPr dirty="0" spc="-175"/>
              <a:t>concurso</a:t>
            </a:r>
            <a:r>
              <a:rPr dirty="0" spc="-160"/>
              <a:t> </a:t>
            </a:r>
            <a:r>
              <a:rPr dirty="0" spc="-130"/>
              <a:t>público</a:t>
            </a:r>
            <a:r>
              <a:rPr dirty="0" spc="-160"/>
              <a:t> </a:t>
            </a:r>
            <a:r>
              <a:rPr dirty="0" spc="-120"/>
              <a:t>do</a:t>
            </a:r>
            <a:r>
              <a:rPr dirty="0" spc="-160"/>
              <a:t> </a:t>
            </a:r>
            <a:r>
              <a:rPr dirty="0" spc="-150"/>
              <a:t>Ibict</a:t>
            </a:r>
            <a:r>
              <a:rPr dirty="0" spc="-160"/>
              <a:t> </a:t>
            </a:r>
            <a:r>
              <a:rPr dirty="0" spc="-200"/>
              <a:t>e</a:t>
            </a:r>
            <a:r>
              <a:rPr dirty="0" spc="-165"/>
              <a:t> </a:t>
            </a:r>
            <a:r>
              <a:rPr dirty="0" spc="-50"/>
              <a:t>a </a:t>
            </a:r>
            <a:r>
              <a:rPr dirty="0" spc="-190"/>
              <a:t>necessidade</a:t>
            </a:r>
            <a:r>
              <a:rPr dirty="0" spc="-160"/>
              <a:t> </a:t>
            </a:r>
            <a:r>
              <a:rPr dirty="0" spc="-155"/>
              <a:t>de </a:t>
            </a:r>
            <a:r>
              <a:rPr dirty="0" spc="-160"/>
              <a:t>nomeação</a:t>
            </a:r>
            <a:r>
              <a:rPr dirty="0" spc="-155"/>
              <a:t> de </a:t>
            </a:r>
            <a:r>
              <a:rPr dirty="0" spc="-130"/>
              <a:t>candidatos(as) </a:t>
            </a:r>
            <a:r>
              <a:rPr dirty="0" spc="-155"/>
              <a:t>aprovados(as)</a:t>
            </a:r>
            <a:r>
              <a:rPr dirty="0" spc="-135"/>
              <a:t> </a:t>
            </a:r>
            <a:r>
              <a:rPr dirty="0" spc="-125"/>
              <a:t>em</a:t>
            </a:r>
            <a:r>
              <a:rPr dirty="0" spc="-135"/>
              <a:t> </a:t>
            </a:r>
            <a:r>
              <a:rPr dirty="0" spc="-155"/>
              <a:t>cadastro</a:t>
            </a:r>
            <a:r>
              <a:rPr dirty="0" spc="-130"/>
              <a:t> </a:t>
            </a:r>
            <a:r>
              <a:rPr dirty="0" spc="-10"/>
              <a:t>reserva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r>
              <a:rPr dirty="0" spc="-25"/>
              <a:t>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524376" y="8044419"/>
            <a:ext cx="1096010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-10" b="1">
                <a:solidFill>
                  <a:srgbClr val="2E406B"/>
                </a:solidFill>
                <a:latin typeface="Arial"/>
                <a:cs typeface="Arial"/>
              </a:rPr>
              <a:t>IBICTbr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524376" y="9015943"/>
            <a:ext cx="930910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-10" b="1">
                <a:solidFill>
                  <a:srgbClr val="2E406B"/>
                </a:solidFill>
                <a:latin typeface="Arial"/>
                <a:cs typeface="Arial"/>
              </a:rPr>
              <a:t>ibictbr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524376" y="7145518"/>
            <a:ext cx="1384935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-10" b="1">
                <a:solidFill>
                  <a:srgbClr val="2E406B"/>
                </a:solidFill>
                <a:latin typeface="Arial"/>
                <a:cs typeface="Arial"/>
              </a:rPr>
              <a:t>@IBICTbr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524376" y="6265243"/>
            <a:ext cx="1226185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-100">
                <a:solidFill>
                  <a:srgbClr val="2E406B"/>
                </a:solidFill>
                <a:latin typeface="Arial Black"/>
                <a:cs typeface="Arial Black"/>
              </a:rPr>
              <a:t>/IBICTbr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17012" y="6154513"/>
            <a:ext cx="3538220" cy="13766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850" spc="-415">
                <a:solidFill>
                  <a:srgbClr val="2E406B"/>
                </a:solidFill>
                <a:latin typeface="Arial Black"/>
                <a:cs typeface="Arial Black"/>
              </a:rPr>
              <a:t>Grato!</a:t>
            </a:r>
            <a:endParaRPr sz="8850">
              <a:latin typeface="Arial Black"/>
              <a:cs typeface="Arial Black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0"/>
            <a:ext cx="18288000" cy="6212840"/>
            <a:chOff x="0" y="0"/>
            <a:chExt cx="18288000" cy="6212840"/>
          </a:xfrm>
        </p:grpSpPr>
        <p:sp>
          <p:nvSpPr>
            <p:cNvPr id="8" name="object 8" descr=""/>
            <p:cNvSpPr/>
            <p:nvPr/>
          </p:nvSpPr>
          <p:spPr>
            <a:xfrm>
              <a:off x="0" y="0"/>
              <a:ext cx="18288000" cy="1490345"/>
            </a:xfrm>
            <a:custGeom>
              <a:avLst/>
              <a:gdLst/>
              <a:ahLst/>
              <a:cxnLst/>
              <a:rect l="l" t="t" r="r" b="b"/>
              <a:pathLst>
                <a:path w="18288000" h="1490345">
                  <a:moveTo>
                    <a:pt x="18287999" y="1490056"/>
                  </a:moveTo>
                  <a:lnTo>
                    <a:pt x="0" y="1490056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490056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634" y="267538"/>
              <a:ext cx="2216220" cy="8750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9699" y="1663075"/>
              <a:ext cx="6282326" cy="454913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816996" y="7373429"/>
            <a:ext cx="6156960" cy="2302510"/>
          </a:xfrm>
          <a:prstGeom prst="rect">
            <a:avLst/>
          </a:prstGeom>
        </p:spPr>
        <p:txBody>
          <a:bodyPr wrap="square" lIns="0" tIns="190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dirty="0" sz="2400" spc="-75">
                <a:solidFill>
                  <a:srgbClr val="00204B"/>
                </a:solidFill>
                <a:latin typeface="Arial Black"/>
                <a:cs typeface="Arial Black"/>
              </a:rPr>
              <a:t>Dr.</a:t>
            </a:r>
            <a:r>
              <a:rPr dirty="0" sz="2400" spc="-15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200">
                <a:solidFill>
                  <a:srgbClr val="00204B"/>
                </a:solidFill>
                <a:latin typeface="Arial Black"/>
                <a:cs typeface="Arial Black"/>
              </a:rPr>
              <a:t>Tiago</a:t>
            </a:r>
            <a:r>
              <a:rPr dirty="0" sz="2400" spc="-15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0">
                <a:solidFill>
                  <a:srgbClr val="00204B"/>
                </a:solidFill>
                <a:latin typeface="Arial Black"/>
                <a:cs typeface="Arial Black"/>
              </a:rPr>
              <a:t>Braga</a:t>
            </a:r>
            <a:endParaRPr sz="2400">
              <a:latin typeface="Arial Black"/>
              <a:cs typeface="Arial Black"/>
            </a:endParaRPr>
          </a:p>
          <a:p>
            <a:pPr marL="12700" marR="5080">
              <a:lnSpc>
                <a:spcPct val="140000"/>
              </a:lnSpc>
              <a:spcBef>
                <a:spcPts val="209"/>
              </a:spcBef>
            </a:pPr>
            <a:r>
              <a:rPr dirty="0" sz="2000" spc="-65">
                <a:solidFill>
                  <a:srgbClr val="00204B"/>
                </a:solidFill>
                <a:latin typeface="Arial Black"/>
                <a:cs typeface="Arial Black"/>
              </a:rPr>
              <a:t>Diretor</a:t>
            </a:r>
            <a:r>
              <a:rPr dirty="0" sz="2000" spc="-11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05">
                <a:solidFill>
                  <a:srgbClr val="00204B"/>
                </a:solidFill>
                <a:latin typeface="Arial Black"/>
                <a:cs typeface="Arial Black"/>
              </a:rPr>
              <a:t>do</a:t>
            </a:r>
            <a:r>
              <a:rPr dirty="0" sz="2000" spc="-11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85">
                <a:solidFill>
                  <a:srgbClr val="00204B"/>
                </a:solidFill>
                <a:latin typeface="Arial Black"/>
                <a:cs typeface="Arial Black"/>
              </a:rPr>
              <a:t>Instituto</a:t>
            </a:r>
            <a:r>
              <a:rPr dirty="0" sz="2000" spc="-105">
                <a:solidFill>
                  <a:srgbClr val="00204B"/>
                </a:solidFill>
                <a:latin typeface="Arial Black"/>
                <a:cs typeface="Arial Black"/>
              </a:rPr>
              <a:t> Brasileiro</a:t>
            </a:r>
            <a:r>
              <a:rPr dirty="0" sz="2000" spc="-11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25">
                <a:solidFill>
                  <a:srgbClr val="00204B"/>
                </a:solidFill>
                <a:latin typeface="Arial Black"/>
                <a:cs typeface="Arial Black"/>
              </a:rPr>
              <a:t>de</a:t>
            </a:r>
            <a:r>
              <a:rPr dirty="0" sz="2000" spc="-110">
                <a:solidFill>
                  <a:srgbClr val="00204B"/>
                </a:solidFill>
                <a:latin typeface="Arial Black"/>
                <a:cs typeface="Arial Black"/>
              </a:rPr>
              <a:t> Informação </a:t>
            </a:r>
            <a:r>
              <a:rPr dirty="0" sz="2000" spc="-25">
                <a:solidFill>
                  <a:srgbClr val="00204B"/>
                </a:solidFill>
                <a:latin typeface="Arial Black"/>
                <a:cs typeface="Arial Black"/>
              </a:rPr>
              <a:t>em </a:t>
            </a:r>
            <a:r>
              <a:rPr dirty="0" sz="2000" spc="-160">
                <a:solidFill>
                  <a:srgbClr val="00204B"/>
                </a:solidFill>
                <a:latin typeface="Arial Black"/>
                <a:cs typeface="Arial Black"/>
              </a:rPr>
              <a:t>Ciência</a:t>
            </a:r>
            <a:r>
              <a:rPr dirty="0" sz="2000" spc="-12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70">
                <a:solidFill>
                  <a:srgbClr val="00204B"/>
                </a:solidFill>
                <a:latin typeface="Arial Black"/>
                <a:cs typeface="Arial Black"/>
              </a:rPr>
              <a:t>e</a:t>
            </a:r>
            <a:r>
              <a:rPr dirty="0" sz="2000" spc="-12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50">
                <a:solidFill>
                  <a:srgbClr val="00204B"/>
                </a:solidFill>
                <a:latin typeface="Arial Black"/>
                <a:cs typeface="Arial Black"/>
              </a:rPr>
              <a:t>Tecnologia</a:t>
            </a:r>
            <a:r>
              <a:rPr dirty="0" sz="2000" spc="-114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000" spc="-10">
                <a:solidFill>
                  <a:srgbClr val="00204B"/>
                </a:solidFill>
                <a:latin typeface="Arial Black"/>
                <a:cs typeface="Arial Black"/>
              </a:rPr>
              <a:t>(Ibict)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00" spc="40">
                <a:solidFill>
                  <a:srgbClr val="00204B"/>
                </a:solidFill>
                <a:latin typeface="Arial MT"/>
                <a:cs typeface="Arial MT"/>
                <a:hlinkClick r:id="rId5"/>
              </a:rPr>
              <a:t>diretoria@ibict.br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+55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(61)</a:t>
            </a:r>
            <a:r>
              <a:rPr dirty="0" sz="2000" spc="-5">
                <a:solidFill>
                  <a:srgbClr val="00204B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204B"/>
                </a:solidFill>
                <a:latin typeface="Arial MT"/>
                <a:cs typeface="Arial MT"/>
              </a:rPr>
              <a:t>3217-</a:t>
            </a:r>
            <a:r>
              <a:rPr dirty="0" sz="2000" spc="-10">
                <a:solidFill>
                  <a:srgbClr val="00204B"/>
                </a:solidFill>
                <a:latin typeface="Arial MT"/>
                <a:cs typeface="Arial MT"/>
              </a:rPr>
              <a:t>6308/6309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741" y="1771629"/>
            <a:ext cx="160210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00" spc="-365">
                <a:solidFill>
                  <a:srgbClr val="000000"/>
                </a:solidFill>
              </a:rPr>
              <a:t>Ibict</a:t>
            </a:r>
            <a:endParaRPr sz="5600"/>
          </a:p>
        </p:txBody>
      </p:sp>
      <p:grpSp>
        <p:nvGrpSpPr>
          <p:cNvPr id="3" name="object 3" descr=""/>
          <p:cNvGrpSpPr/>
          <p:nvPr/>
        </p:nvGrpSpPr>
        <p:grpSpPr>
          <a:xfrm>
            <a:off x="-4762" y="-5"/>
            <a:ext cx="18297525" cy="9836785"/>
            <a:chOff x="-4762" y="-5"/>
            <a:chExt cx="18297525" cy="983678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8288000" cy="1490345"/>
            </a:xfrm>
            <a:custGeom>
              <a:avLst/>
              <a:gdLst/>
              <a:ahLst/>
              <a:cxnLst/>
              <a:rect l="l" t="t" r="r" b="b"/>
              <a:pathLst>
                <a:path w="18288000" h="1490345">
                  <a:moveTo>
                    <a:pt x="18287999" y="1490056"/>
                  </a:moveTo>
                  <a:lnTo>
                    <a:pt x="0" y="1490056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490056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634" y="267538"/>
              <a:ext cx="2216220" cy="87506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9802877"/>
              <a:ext cx="18288000" cy="29209"/>
            </a:xfrm>
            <a:custGeom>
              <a:avLst/>
              <a:gdLst/>
              <a:ahLst/>
              <a:cxnLst/>
              <a:rect l="l" t="t" r="r" b="b"/>
              <a:pathLst>
                <a:path w="18288000" h="29209">
                  <a:moveTo>
                    <a:pt x="0" y="28684"/>
                  </a:moveTo>
                  <a:lnTo>
                    <a:pt x="18287999" y="0"/>
                  </a:lnTo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5126" y="-5"/>
              <a:ext cx="6862873" cy="9802825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698748" y="2649783"/>
            <a:ext cx="8898890" cy="6670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>
                <a:solidFill>
                  <a:srgbClr val="00204B"/>
                </a:solidFill>
                <a:latin typeface="Arial Black"/>
                <a:cs typeface="Arial Black"/>
              </a:rPr>
              <a:t>Instituto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25">
                <a:solidFill>
                  <a:srgbClr val="00204B"/>
                </a:solidFill>
                <a:latin typeface="Arial Black"/>
                <a:cs typeface="Arial Black"/>
              </a:rPr>
              <a:t>Brasileiro</a:t>
            </a:r>
            <a:r>
              <a:rPr dirty="0" sz="2400" spc="-14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55">
                <a:solidFill>
                  <a:srgbClr val="00204B"/>
                </a:solidFill>
                <a:latin typeface="Arial Black"/>
                <a:cs typeface="Arial Black"/>
              </a:rPr>
              <a:t>de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30">
                <a:solidFill>
                  <a:srgbClr val="00204B"/>
                </a:solidFill>
                <a:latin typeface="Arial Black"/>
                <a:cs typeface="Arial Black"/>
              </a:rPr>
              <a:t>Informação</a:t>
            </a:r>
            <a:r>
              <a:rPr dirty="0" sz="2400" spc="-14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25">
                <a:solidFill>
                  <a:srgbClr val="00204B"/>
                </a:solidFill>
                <a:latin typeface="Arial Black"/>
                <a:cs typeface="Arial Black"/>
              </a:rPr>
              <a:t>em</a:t>
            </a:r>
            <a:r>
              <a:rPr dirty="0" sz="2400" spc="-15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90">
                <a:solidFill>
                  <a:srgbClr val="00204B"/>
                </a:solidFill>
                <a:latin typeface="Arial Black"/>
                <a:cs typeface="Arial Black"/>
              </a:rPr>
              <a:t>Ciência</a:t>
            </a:r>
            <a:r>
              <a:rPr dirty="0" sz="2400" spc="-14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200">
                <a:solidFill>
                  <a:srgbClr val="00204B"/>
                </a:solidFill>
                <a:latin typeface="Arial Black"/>
                <a:cs typeface="Arial Black"/>
              </a:rPr>
              <a:t>e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20">
                <a:solidFill>
                  <a:srgbClr val="00204B"/>
                </a:solidFill>
                <a:latin typeface="Arial Black"/>
                <a:cs typeface="Arial Black"/>
              </a:rPr>
              <a:t>Tecnologia</a:t>
            </a:r>
            <a:endParaRPr sz="2400">
              <a:latin typeface="Arial Black"/>
              <a:cs typeface="Arial Black"/>
            </a:endParaRPr>
          </a:p>
          <a:p>
            <a:pPr marL="12700" marR="2663190">
              <a:lnSpc>
                <a:spcPct val="140000"/>
              </a:lnSpc>
              <a:spcBef>
                <a:spcPts val="1045"/>
              </a:spcBef>
            </a:pP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O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Ibict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é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uma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das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18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Unidades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Pesquisa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federais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vinculadas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ao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Ministério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da</a:t>
            </a:r>
            <a:r>
              <a:rPr dirty="0" sz="16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Ciência,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Tecnologia</a:t>
            </a:r>
            <a:r>
              <a:rPr dirty="0" sz="16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Inovação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(MCTI).</a:t>
            </a:r>
            <a:endParaRPr sz="1600">
              <a:latin typeface="Arial MT"/>
              <a:cs typeface="Arial MT"/>
            </a:endParaRPr>
          </a:p>
          <a:p>
            <a:pPr marL="469900" marR="2186940" indent="-351790">
              <a:lnSpc>
                <a:spcPct val="140000"/>
              </a:lnSpc>
              <a:buFont typeface="Tahoma"/>
              <a:buChar char="●"/>
              <a:tabLst>
                <a:tab pos="469900" algn="l"/>
              </a:tabLst>
            </a:pP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criado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em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27</a:t>
            </a:r>
            <a:r>
              <a:rPr dirty="0" sz="1600" spc="-4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2E406B"/>
                </a:solidFill>
                <a:latin typeface="Arial Black"/>
                <a:cs typeface="Arial Black"/>
              </a:rPr>
              <a:t>de</a:t>
            </a:r>
            <a:r>
              <a:rPr dirty="0" sz="1600" spc="-5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70">
                <a:solidFill>
                  <a:srgbClr val="2E406B"/>
                </a:solidFill>
                <a:latin typeface="Arial Black"/>
                <a:cs typeface="Arial Black"/>
              </a:rPr>
              <a:t>fevereiro</a:t>
            </a:r>
            <a:r>
              <a:rPr dirty="0" sz="1600" spc="-4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2E406B"/>
                </a:solidFill>
                <a:latin typeface="Arial Black"/>
                <a:cs typeface="Arial Black"/>
              </a:rPr>
              <a:t>de</a:t>
            </a:r>
            <a:r>
              <a:rPr dirty="0" sz="1600" spc="-5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2E406B"/>
                </a:solidFill>
                <a:latin typeface="Arial Black"/>
                <a:cs typeface="Arial Black"/>
              </a:rPr>
              <a:t>1954</a:t>
            </a:r>
            <a:r>
              <a:rPr dirty="0" sz="1600" spc="-135">
                <a:solidFill>
                  <a:srgbClr val="2E406B"/>
                </a:solidFill>
                <a:latin typeface="Arial MT"/>
                <a:cs typeface="Arial MT"/>
              </a:rPr>
              <a:t>,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pelo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Decreto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n°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35.124,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30">
                <a:solidFill>
                  <a:srgbClr val="2E406B"/>
                </a:solidFill>
                <a:latin typeface="Arial MT"/>
                <a:cs typeface="Arial MT"/>
              </a:rPr>
              <a:t>como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Instituto</a:t>
            </a:r>
            <a:r>
              <a:rPr dirty="0" sz="1600" spc="13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Brasileiro</a:t>
            </a:r>
            <a:r>
              <a:rPr dirty="0" sz="1600" spc="1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1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Bibliografia</a:t>
            </a:r>
            <a:r>
              <a:rPr dirty="0" sz="1600" spc="1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1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Documentação</a:t>
            </a:r>
            <a:r>
              <a:rPr dirty="0" sz="1600" spc="1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(IBBD).</a:t>
            </a:r>
            <a:endParaRPr sz="1600">
              <a:latin typeface="Arial MT"/>
              <a:cs typeface="Arial MT"/>
            </a:endParaRPr>
          </a:p>
          <a:p>
            <a:pPr marL="469900" marR="2224405" indent="-351790">
              <a:lnSpc>
                <a:spcPct val="140000"/>
              </a:lnSpc>
              <a:buFont typeface="Tahoma"/>
              <a:buChar char="●"/>
              <a:tabLst>
                <a:tab pos="469900" algn="l"/>
              </a:tabLst>
            </a:pP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consolida-se,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partir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8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35">
                <a:solidFill>
                  <a:srgbClr val="2E406B"/>
                </a:solidFill>
                <a:latin typeface="Arial Black"/>
                <a:cs typeface="Arial Black"/>
              </a:rPr>
              <a:t>1976</a:t>
            </a:r>
            <a:r>
              <a:rPr dirty="0" sz="1600" spc="-135">
                <a:solidFill>
                  <a:srgbClr val="2E406B"/>
                </a:solidFill>
                <a:latin typeface="Arial MT"/>
                <a:cs typeface="Arial MT"/>
              </a:rPr>
              <a:t>,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como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órgão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coordenador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das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atividades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informação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 em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C&amp;T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-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alteração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nome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para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IBICT.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Clr>
                <a:srgbClr val="2E406B"/>
              </a:buClr>
              <a:buFont typeface="Tahoma"/>
              <a:buChar char="●"/>
            </a:pPr>
            <a:endParaRPr sz="1600">
              <a:latin typeface="Arial MT"/>
              <a:cs typeface="Arial MT"/>
            </a:endParaRPr>
          </a:p>
          <a:p>
            <a:pPr marL="12700" marR="1814830">
              <a:lnSpc>
                <a:spcPct val="140000"/>
              </a:lnSpc>
            </a:pP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O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Ibict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é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responsável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por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políticas,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serviços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infraestruturas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voltadas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à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gestão,</a:t>
            </a:r>
            <a:r>
              <a:rPr dirty="0" sz="1600" spc="8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produção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disseminação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da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informação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científica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8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tecnológica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no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Brasil.</a:t>
            </a:r>
            <a:endParaRPr sz="1600">
              <a:latin typeface="Arial MT"/>
              <a:cs typeface="Arial MT"/>
            </a:endParaRPr>
          </a:p>
          <a:p>
            <a:pPr marL="469900" marR="2001520" indent="-351790">
              <a:lnSpc>
                <a:spcPct val="140000"/>
              </a:lnSpc>
              <a:buFont typeface="Tahoma"/>
              <a:buChar char="●"/>
              <a:tabLst>
                <a:tab pos="469900" algn="l"/>
              </a:tabLst>
            </a:pPr>
            <a:r>
              <a:rPr dirty="0" sz="1600" spc="-105">
                <a:solidFill>
                  <a:srgbClr val="2E406B"/>
                </a:solidFill>
                <a:latin typeface="Arial Black"/>
                <a:cs typeface="Arial Black"/>
              </a:rPr>
              <a:t>missão</a:t>
            </a:r>
            <a:r>
              <a:rPr dirty="0" sz="1600" spc="-105">
                <a:solidFill>
                  <a:srgbClr val="2E406B"/>
                </a:solidFill>
                <a:latin typeface="Arial MT"/>
                <a:cs typeface="Arial MT"/>
              </a:rPr>
              <a:t>: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desenvolver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soluções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políticas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públicas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que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apoiem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a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ciência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aberta,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gestão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da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informação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o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acesso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ao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conhecimento, 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contribuindo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para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o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avanço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da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pesquisa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científica,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da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inovação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do 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desenvolvimento</a:t>
            </a:r>
            <a:r>
              <a:rPr dirty="0" sz="1600" spc="1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sustentável</a:t>
            </a:r>
            <a:r>
              <a:rPr dirty="0" sz="1600" spc="1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do</a:t>
            </a:r>
            <a:r>
              <a:rPr dirty="0" sz="1600" spc="1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país.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 MT"/>
              <a:cs typeface="Arial MT"/>
            </a:endParaRPr>
          </a:p>
          <a:p>
            <a:pPr marL="12700" marR="2017395">
              <a:lnSpc>
                <a:spcPct val="140000"/>
              </a:lnSpc>
            </a:pP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O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Ibict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atua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como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85">
                <a:solidFill>
                  <a:srgbClr val="2E406B"/>
                </a:solidFill>
                <a:latin typeface="Arial Black"/>
                <a:cs typeface="Arial Black"/>
              </a:rPr>
              <a:t>referência</a:t>
            </a:r>
            <a:r>
              <a:rPr dirty="0" sz="1600" spc="-4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95">
                <a:solidFill>
                  <a:srgbClr val="2E406B"/>
                </a:solidFill>
                <a:latin typeface="Arial Black"/>
                <a:cs typeface="Arial Black"/>
              </a:rPr>
              <a:t>nacional</a:t>
            </a:r>
            <a:r>
              <a:rPr dirty="0" sz="1600" spc="-4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em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temas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como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ciência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aberta,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repositórios</a:t>
            </a:r>
            <a:r>
              <a:rPr dirty="0" sz="1600" spc="1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digitais,</a:t>
            </a:r>
            <a:r>
              <a:rPr dirty="0" sz="1600" spc="1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bibliometria,</a:t>
            </a:r>
            <a:r>
              <a:rPr dirty="0" sz="1600" spc="1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preservação</a:t>
            </a:r>
            <a:r>
              <a:rPr dirty="0" sz="1600" spc="1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digital,</a:t>
            </a:r>
            <a:r>
              <a:rPr dirty="0" sz="1600" spc="1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interoperabilidade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dados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 formação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redes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informação.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741" y="1713962"/>
            <a:ext cx="7722234" cy="132715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5600" spc="-365">
                <a:solidFill>
                  <a:srgbClr val="000000"/>
                </a:solidFill>
              </a:rPr>
              <a:t>Ibict</a:t>
            </a:r>
            <a:endParaRPr sz="5600"/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30"/>
              <a:t>Relatório</a:t>
            </a:r>
            <a:r>
              <a:rPr dirty="0" spc="-155"/>
              <a:t> de </a:t>
            </a:r>
            <a:r>
              <a:rPr dirty="0" spc="-180"/>
              <a:t>Gestão</a:t>
            </a:r>
            <a:r>
              <a:rPr dirty="0" spc="-150"/>
              <a:t> </a:t>
            </a:r>
            <a:r>
              <a:rPr dirty="0" spc="-120"/>
              <a:t>Integrado</a:t>
            </a:r>
            <a:r>
              <a:rPr dirty="0" spc="-155"/>
              <a:t> </a:t>
            </a:r>
            <a:r>
              <a:rPr dirty="0" spc="-204"/>
              <a:t>MCTI:</a:t>
            </a:r>
            <a:r>
              <a:rPr dirty="0" spc="-150"/>
              <a:t> </a:t>
            </a:r>
            <a:r>
              <a:rPr dirty="0" spc="-185"/>
              <a:t>exercício</a:t>
            </a:r>
            <a:r>
              <a:rPr dirty="0" spc="-150"/>
              <a:t> </a:t>
            </a:r>
            <a:r>
              <a:rPr dirty="0" spc="-90"/>
              <a:t>2023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0" y="9802876"/>
            <a:ext cx="18288000" cy="29209"/>
          </a:xfrm>
          <a:custGeom>
            <a:avLst/>
            <a:gdLst/>
            <a:ahLst/>
            <a:cxnLst/>
            <a:rect l="l" t="t" r="r" b="b"/>
            <a:pathLst>
              <a:path w="18288000" h="29209">
                <a:moveTo>
                  <a:pt x="0" y="28684"/>
                </a:moveTo>
                <a:lnTo>
                  <a:pt x="18287999" y="0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4425" y="5419912"/>
            <a:ext cx="1968324" cy="264357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2082400" y="5387212"/>
            <a:ext cx="3934460" cy="3482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71120">
              <a:lnSpc>
                <a:spcPct val="139800"/>
              </a:lnSpc>
              <a:spcBef>
                <a:spcPts val="105"/>
              </a:spcBef>
            </a:pPr>
            <a:r>
              <a:rPr dirty="0" sz="1600" spc="-145">
                <a:solidFill>
                  <a:srgbClr val="2E406B"/>
                </a:solidFill>
                <a:latin typeface="Arial Black"/>
                <a:cs typeface="Arial Black"/>
              </a:rPr>
              <a:t>VISÃO</a:t>
            </a:r>
            <a:r>
              <a:rPr dirty="0" sz="1600" spc="-145">
                <a:solidFill>
                  <a:srgbClr val="2E406B"/>
                </a:solidFill>
                <a:latin typeface="Arial MT"/>
                <a:cs typeface="Arial MT"/>
              </a:rPr>
              <a:t>: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 Sistema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Aberto</a:t>
            </a:r>
            <a:r>
              <a:rPr dirty="0" sz="1600" spc="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Observatórios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para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Visualização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Informações </a:t>
            </a:r>
            <a:r>
              <a:rPr dirty="0" u="heavy" sz="1800" spc="-1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3"/>
              </a:rPr>
              <a:t>visao.ibict.br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solução</a:t>
            </a:r>
            <a:r>
              <a:rPr dirty="0" sz="1600" spc="15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tecnológica</a:t>
            </a:r>
            <a:r>
              <a:rPr dirty="0" sz="1600" spc="1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1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código</a:t>
            </a:r>
            <a:r>
              <a:rPr dirty="0" sz="1600" spc="1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aberto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para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disponibilização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uso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dados 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abertos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forma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interativa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com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acesso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livre</a:t>
            </a:r>
            <a:r>
              <a:rPr dirty="0" sz="1600" spc="8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gratuito,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usado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para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visualização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e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análises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das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informações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em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apoio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à 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tomada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decisão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à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elaboração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de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políticas</a:t>
            </a:r>
            <a:r>
              <a:rPr dirty="0" sz="1600" spc="1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públicas.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449" y="5419912"/>
            <a:ext cx="1968324" cy="264357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38300" y="5387212"/>
            <a:ext cx="6183630" cy="3482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67640">
              <a:lnSpc>
                <a:spcPct val="139800"/>
              </a:lnSpc>
              <a:spcBef>
                <a:spcPts val="105"/>
              </a:spcBef>
            </a:pPr>
            <a:r>
              <a:rPr dirty="0" sz="1600" spc="-75">
                <a:solidFill>
                  <a:srgbClr val="2E406B"/>
                </a:solidFill>
                <a:latin typeface="Arial Black"/>
                <a:cs typeface="Arial Black"/>
              </a:rPr>
              <a:t>Hipátia</a:t>
            </a:r>
            <a:r>
              <a:rPr dirty="0" sz="1600" spc="-75">
                <a:solidFill>
                  <a:srgbClr val="2E406B"/>
                </a:solidFill>
                <a:latin typeface="Arial MT"/>
                <a:cs typeface="Arial MT"/>
              </a:rPr>
              <a:t>: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Modelo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preservação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digital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para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implementação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de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Repositórios</a:t>
            </a:r>
            <a:r>
              <a:rPr dirty="0" sz="1600" spc="1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Arquivísticos</a:t>
            </a:r>
            <a:r>
              <a:rPr dirty="0" sz="1600" spc="19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Digitais</a:t>
            </a:r>
            <a:r>
              <a:rPr dirty="0" sz="1600" spc="1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Confiáveis</a:t>
            </a:r>
            <a:r>
              <a:rPr dirty="0" sz="1600" spc="19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(RDC-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Arq) </a:t>
            </a:r>
            <a:r>
              <a:rPr dirty="0" u="heavy" sz="1800" spc="4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5"/>
              </a:rPr>
              <a:t>hipatia.ibict.br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Compõe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Rede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Cariniana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(Rede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Brasileira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Serviços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de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Preservação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Digital)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utiliza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arquitetura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do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BarraPres,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software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livre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desenvolvido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pelo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Ibict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para</a:t>
            </a:r>
            <a:r>
              <a:rPr dirty="0" sz="1600" spc="1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tratar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todos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os</a:t>
            </a:r>
            <a:r>
              <a:rPr dirty="0" sz="1600" spc="1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aspectos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da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informação, capaz de</a:t>
            </a:r>
            <a:r>
              <a:rPr dirty="0" sz="1600" spc="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se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adaptar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 a</a:t>
            </a:r>
            <a:r>
              <a:rPr dirty="0" sz="1600" spc="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qualquer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 sistema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que</a:t>
            </a:r>
            <a:r>
              <a:rPr dirty="0" sz="1600" spc="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faça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gestão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processos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objetos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digitais,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garantindo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integridade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dos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dados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autenticidade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dos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documentos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ao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longo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do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tempo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(com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cadeia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1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custódia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digital).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7141237" y="8300749"/>
          <a:ext cx="7400290" cy="1369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9900"/>
                <a:gridCol w="4313555"/>
              </a:tblGrid>
              <a:tr h="4565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95">
                          <a:solidFill>
                            <a:srgbClr val="4F81BD"/>
                          </a:solidFill>
                          <a:latin typeface="Arial Black"/>
                          <a:cs typeface="Arial Black"/>
                        </a:rPr>
                        <a:t>40%</a:t>
                      </a:r>
                      <a:r>
                        <a:rPr dirty="0" sz="1800" spc="-105">
                          <a:solidFill>
                            <a:srgbClr val="4F81B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4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Estatutários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R w="19050">
                      <a:solidFill>
                        <a:srgbClr val="2E406B"/>
                      </a:solidFill>
                      <a:prstDash val="dot"/>
                    </a:lnR>
                    <a:lnB w="19050">
                      <a:solidFill>
                        <a:srgbClr val="2E406B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8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461</a:t>
                      </a:r>
                      <a:r>
                        <a:rPr dirty="0" sz="1800" spc="2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Cientistas</a:t>
                      </a:r>
                      <a:r>
                        <a:rPr dirty="0" sz="1800" spc="114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18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/</a:t>
                      </a:r>
                      <a:r>
                        <a:rPr dirty="0" sz="1800" spc="12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Pesquisadores</a:t>
                      </a:r>
                      <a:r>
                        <a:rPr dirty="0" sz="1800" spc="114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5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800" spc="114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C&amp;T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2E406B"/>
                      </a:solidFill>
                      <a:prstDash val="dot"/>
                    </a:lnL>
                    <a:lnB w="19050">
                      <a:solidFill>
                        <a:srgbClr val="2E406B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95">
                          <a:solidFill>
                            <a:srgbClr val="4F81BD"/>
                          </a:solidFill>
                          <a:latin typeface="Arial Black"/>
                          <a:cs typeface="Arial Black"/>
                        </a:rPr>
                        <a:t>45%</a:t>
                      </a:r>
                      <a:r>
                        <a:rPr dirty="0" sz="1800" spc="-105">
                          <a:solidFill>
                            <a:srgbClr val="4F81B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Bolsistas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R w="19050">
                      <a:solidFill>
                        <a:srgbClr val="2E406B"/>
                      </a:solidFill>
                      <a:prstDash val="dot"/>
                    </a:lnR>
                    <a:lnT w="19050">
                      <a:solidFill>
                        <a:srgbClr val="2E406B"/>
                      </a:solidFill>
                      <a:prstDash val="dot"/>
                    </a:lnT>
                    <a:lnB w="19050">
                      <a:solidFill>
                        <a:srgbClr val="2E406B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8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181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Gestores</a:t>
                      </a:r>
                      <a:r>
                        <a:rPr dirty="0" sz="1800" spc="7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18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/</a:t>
                      </a:r>
                      <a:r>
                        <a:rPr dirty="0" sz="1800" spc="8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Analistas</a:t>
                      </a:r>
                      <a:r>
                        <a:rPr dirty="0" sz="1800" spc="7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9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800" spc="8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C&amp;T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2E406B"/>
                      </a:solidFill>
                      <a:prstDash val="dot"/>
                    </a:lnL>
                    <a:lnT w="19050">
                      <a:solidFill>
                        <a:srgbClr val="2E406B"/>
                      </a:solidFill>
                      <a:prstDash val="dot"/>
                    </a:lnT>
                    <a:lnB w="19050">
                      <a:solidFill>
                        <a:srgbClr val="2E406B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95">
                          <a:solidFill>
                            <a:srgbClr val="4F81BD"/>
                          </a:solidFill>
                          <a:latin typeface="Arial Black"/>
                          <a:cs typeface="Arial Black"/>
                        </a:rPr>
                        <a:t>03%</a:t>
                      </a:r>
                      <a:r>
                        <a:rPr dirty="0" sz="1800" spc="-105">
                          <a:solidFill>
                            <a:srgbClr val="4F81B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Estagiários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R w="19050">
                      <a:solidFill>
                        <a:srgbClr val="2E406B"/>
                      </a:solidFill>
                      <a:prstDash val="dot"/>
                    </a:lnR>
                    <a:lnT w="19050">
                      <a:solidFill>
                        <a:srgbClr val="2E406B"/>
                      </a:solidFill>
                      <a:prstDash val="dot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8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541</a:t>
                      </a:r>
                      <a:r>
                        <a:rPr dirty="0" sz="180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Tecnologistas</a:t>
                      </a:r>
                      <a:r>
                        <a:rPr dirty="0" sz="1800" spc="9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5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800" spc="9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C&amp;T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2E406B"/>
                      </a:solidFill>
                      <a:prstDash val="dot"/>
                    </a:lnL>
                    <a:lnT w="19050">
                      <a:solidFill>
                        <a:srgbClr val="2E406B"/>
                      </a:solidFill>
                      <a:prstDash val="dot"/>
                    </a:lnT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741" y="1771629"/>
            <a:ext cx="179641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00" spc="-545">
                <a:solidFill>
                  <a:srgbClr val="000000"/>
                </a:solidFill>
              </a:rPr>
              <a:t>MCTI</a:t>
            </a:r>
            <a:endParaRPr sz="5600"/>
          </a:p>
        </p:txBody>
      </p:sp>
      <p:sp>
        <p:nvSpPr>
          <p:cNvPr id="4" name="object 4" descr=""/>
          <p:cNvSpPr txBox="1"/>
          <p:nvPr/>
        </p:nvSpPr>
        <p:spPr>
          <a:xfrm>
            <a:off x="698748" y="2649783"/>
            <a:ext cx="772223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0">
                <a:solidFill>
                  <a:srgbClr val="00204B"/>
                </a:solidFill>
                <a:latin typeface="Arial Black"/>
                <a:cs typeface="Arial Black"/>
              </a:rPr>
              <a:t>Relatório</a:t>
            </a:r>
            <a:r>
              <a:rPr dirty="0" sz="2400" spc="-155">
                <a:solidFill>
                  <a:srgbClr val="00204B"/>
                </a:solidFill>
                <a:latin typeface="Arial Black"/>
                <a:cs typeface="Arial Black"/>
              </a:rPr>
              <a:t> de </a:t>
            </a:r>
            <a:r>
              <a:rPr dirty="0" sz="2400" spc="-180">
                <a:solidFill>
                  <a:srgbClr val="00204B"/>
                </a:solidFill>
                <a:latin typeface="Arial Black"/>
                <a:cs typeface="Arial Black"/>
              </a:rPr>
              <a:t>Gestão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20">
                <a:solidFill>
                  <a:srgbClr val="00204B"/>
                </a:solidFill>
                <a:latin typeface="Arial Black"/>
                <a:cs typeface="Arial Black"/>
              </a:rPr>
              <a:t>Integrado</a:t>
            </a:r>
            <a:r>
              <a:rPr dirty="0" sz="2400" spc="-155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204">
                <a:solidFill>
                  <a:srgbClr val="00204B"/>
                </a:solidFill>
                <a:latin typeface="Arial Black"/>
                <a:cs typeface="Arial Black"/>
              </a:rPr>
              <a:t>MCTI: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185">
                <a:solidFill>
                  <a:srgbClr val="00204B"/>
                </a:solidFill>
                <a:latin typeface="Arial Black"/>
                <a:cs typeface="Arial Black"/>
              </a:rPr>
              <a:t>exercício</a:t>
            </a:r>
            <a:r>
              <a:rPr dirty="0" sz="2400" spc="-150">
                <a:solidFill>
                  <a:srgbClr val="00204B"/>
                </a:solidFill>
                <a:latin typeface="Arial Black"/>
                <a:cs typeface="Arial Black"/>
              </a:rPr>
              <a:t> </a:t>
            </a:r>
            <a:r>
              <a:rPr dirty="0" sz="2400" spc="-90">
                <a:solidFill>
                  <a:srgbClr val="00204B"/>
                </a:solidFill>
                <a:latin typeface="Arial Black"/>
                <a:cs typeface="Arial Black"/>
              </a:rPr>
              <a:t>2024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18288000" cy="5291455"/>
            <a:chOff x="0" y="0"/>
            <a:chExt cx="18288000" cy="5291455"/>
          </a:xfrm>
        </p:grpSpPr>
        <p:sp>
          <p:nvSpPr>
            <p:cNvPr id="6" name="object 6" descr=""/>
            <p:cNvSpPr/>
            <p:nvPr/>
          </p:nvSpPr>
          <p:spPr>
            <a:xfrm>
              <a:off x="0" y="0"/>
              <a:ext cx="18280380" cy="1489710"/>
            </a:xfrm>
            <a:custGeom>
              <a:avLst/>
              <a:gdLst/>
              <a:ahLst/>
              <a:cxnLst/>
              <a:rect l="l" t="t" r="r" b="b"/>
              <a:pathLst>
                <a:path w="18280380" h="1489710">
                  <a:moveTo>
                    <a:pt x="18279844" y="1489400"/>
                  </a:moveTo>
                  <a:lnTo>
                    <a:pt x="0" y="1489400"/>
                  </a:lnTo>
                  <a:lnTo>
                    <a:pt x="0" y="0"/>
                  </a:lnTo>
                  <a:lnTo>
                    <a:pt x="18279844" y="0"/>
                  </a:lnTo>
                  <a:lnTo>
                    <a:pt x="18279844" y="1489400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634" y="267538"/>
              <a:ext cx="2216221" cy="875061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720600" y="3322513"/>
            <a:ext cx="6066155" cy="3781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O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Ministério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 da</a:t>
            </a:r>
            <a:r>
              <a:rPr dirty="0" sz="1600" spc="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Ciência, Tecnologia e Inovação</a:t>
            </a:r>
            <a:r>
              <a:rPr dirty="0" sz="1600" spc="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(MCTI)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mantém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e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supervisiona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18</a:t>
            </a:r>
            <a:r>
              <a:rPr dirty="0" sz="1600" spc="-5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2E406B"/>
                </a:solidFill>
                <a:latin typeface="Arial Black"/>
                <a:cs typeface="Arial Black"/>
              </a:rPr>
              <a:t>Unidades</a:t>
            </a:r>
            <a:r>
              <a:rPr dirty="0" sz="1600" spc="-5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2E406B"/>
                </a:solidFill>
                <a:latin typeface="Arial Black"/>
                <a:cs typeface="Arial Black"/>
              </a:rPr>
              <a:t>de</a:t>
            </a:r>
            <a:r>
              <a:rPr dirty="0" sz="1600" spc="-5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2E406B"/>
                </a:solidFill>
                <a:latin typeface="Arial Black"/>
                <a:cs typeface="Arial Black"/>
              </a:rPr>
              <a:t>Pesquisa</a:t>
            </a:r>
            <a:r>
              <a:rPr dirty="0" sz="1600" spc="-5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2E406B"/>
                </a:solidFill>
                <a:latin typeface="Arial Black"/>
                <a:cs typeface="Arial Black"/>
              </a:rPr>
              <a:t>(UP)</a:t>
            </a:r>
            <a:r>
              <a:rPr dirty="0" sz="1600" spc="-3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3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7</a:t>
            </a:r>
            <a:r>
              <a:rPr dirty="0" sz="1600" spc="3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Organizações Sociais</a:t>
            </a:r>
            <a:r>
              <a:rPr dirty="0" sz="1600" spc="-1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(OS)</a:t>
            </a:r>
            <a:endParaRPr sz="1600">
              <a:latin typeface="Arial MT"/>
              <a:cs typeface="Arial MT"/>
            </a:endParaRPr>
          </a:p>
          <a:p>
            <a:pPr marL="469265" indent="-351155">
              <a:lnSpc>
                <a:spcPct val="100000"/>
              </a:lnSpc>
              <a:spcBef>
                <a:spcPts val="765"/>
              </a:spcBef>
              <a:buFont typeface="Tahoma"/>
              <a:buChar char="●"/>
              <a:tabLst>
                <a:tab pos="469265" algn="l"/>
              </a:tabLst>
            </a:pP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atuam</a:t>
            </a:r>
            <a:r>
              <a:rPr dirty="0" sz="1600" spc="3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na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ponta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3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realizam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5">
                <a:solidFill>
                  <a:srgbClr val="2E406B"/>
                </a:solidFill>
                <a:latin typeface="Arial Black"/>
                <a:cs typeface="Arial Black"/>
              </a:rPr>
              <a:t>pesquisa</a:t>
            </a:r>
            <a:r>
              <a:rPr dirty="0" sz="1600" spc="-4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Black"/>
                <a:cs typeface="Arial Black"/>
              </a:rPr>
              <a:t>básica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;</a:t>
            </a:r>
            <a:endParaRPr sz="1600">
              <a:latin typeface="Arial MT"/>
              <a:cs typeface="Arial MT"/>
            </a:endParaRPr>
          </a:p>
          <a:p>
            <a:pPr marL="469265" indent="-351155">
              <a:lnSpc>
                <a:spcPct val="100000"/>
              </a:lnSpc>
              <a:spcBef>
                <a:spcPts val="770"/>
              </a:spcBef>
              <a:buFont typeface="Tahoma"/>
              <a:buChar char="●"/>
              <a:tabLst>
                <a:tab pos="469265" algn="l"/>
              </a:tabLst>
            </a:pP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desenvolvem</a:t>
            </a:r>
            <a:r>
              <a:rPr dirty="0" sz="1600" spc="9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70">
                <a:solidFill>
                  <a:srgbClr val="2E406B"/>
                </a:solidFill>
                <a:latin typeface="Arial Black"/>
                <a:cs typeface="Arial Black"/>
              </a:rPr>
              <a:t>produtos</a:t>
            </a:r>
            <a:r>
              <a:rPr dirty="0" sz="1600" spc="-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2E406B"/>
                </a:solidFill>
                <a:latin typeface="Arial Black"/>
                <a:cs typeface="Arial Black"/>
              </a:rPr>
              <a:t>científicos</a:t>
            </a:r>
            <a:r>
              <a:rPr dirty="0" sz="1600" spc="-1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2E406B"/>
                </a:solidFill>
                <a:latin typeface="Arial Black"/>
                <a:cs typeface="Arial Black"/>
              </a:rPr>
              <a:t>e</a:t>
            </a:r>
            <a:r>
              <a:rPr dirty="0" sz="1600" spc="-1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2E406B"/>
                </a:solidFill>
                <a:latin typeface="Arial Black"/>
                <a:cs typeface="Arial Black"/>
              </a:rPr>
              <a:t>tecnológicos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;</a:t>
            </a:r>
            <a:endParaRPr sz="1600">
              <a:latin typeface="Arial MT"/>
              <a:cs typeface="Arial MT"/>
            </a:endParaRPr>
          </a:p>
          <a:p>
            <a:pPr marL="469900" marR="703580" indent="-351790">
              <a:lnSpc>
                <a:spcPct val="140000"/>
              </a:lnSpc>
              <a:buFont typeface="Tahoma"/>
              <a:buChar char="●"/>
              <a:tabLst>
                <a:tab pos="469900" algn="l"/>
              </a:tabLst>
            </a:pP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contribuem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para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</a:t>
            </a:r>
            <a:r>
              <a:rPr dirty="0" sz="1600" spc="8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95">
                <a:solidFill>
                  <a:srgbClr val="2E406B"/>
                </a:solidFill>
                <a:latin typeface="Arial Black"/>
                <a:cs typeface="Arial Black"/>
              </a:rPr>
              <a:t>formação</a:t>
            </a:r>
            <a:r>
              <a:rPr dirty="0" sz="1600" spc="-2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recursos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humanos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especializados;</a:t>
            </a:r>
            <a:endParaRPr sz="1600">
              <a:latin typeface="Arial MT"/>
              <a:cs typeface="Arial MT"/>
            </a:endParaRPr>
          </a:p>
          <a:p>
            <a:pPr marL="469900" marR="790575" indent="-351790">
              <a:lnSpc>
                <a:spcPct val="140000"/>
              </a:lnSpc>
              <a:buFont typeface="Tahoma"/>
              <a:buChar char="●"/>
              <a:tabLst>
                <a:tab pos="469900" algn="l"/>
              </a:tabLst>
            </a:pP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prestam</a:t>
            </a:r>
            <a:r>
              <a:rPr dirty="0" sz="1600" spc="1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30">
                <a:solidFill>
                  <a:srgbClr val="2E406B"/>
                </a:solidFill>
                <a:latin typeface="Arial Black"/>
                <a:cs typeface="Arial Black"/>
              </a:rPr>
              <a:t>serviços</a:t>
            </a:r>
            <a:r>
              <a:rPr dirty="0" sz="1600" spc="2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técnico-científicos</a:t>
            </a:r>
            <a:r>
              <a:rPr dirty="0" sz="1600" spc="1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diretamente</a:t>
            </a:r>
            <a:r>
              <a:rPr dirty="0" sz="1600" spc="1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à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sociedade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empresas;</a:t>
            </a:r>
            <a:endParaRPr sz="1600">
              <a:latin typeface="Arial MT"/>
              <a:cs typeface="Arial MT"/>
            </a:endParaRPr>
          </a:p>
          <a:p>
            <a:pPr marL="469900" marR="433705" indent="-351790">
              <a:lnSpc>
                <a:spcPct val="140000"/>
              </a:lnSpc>
              <a:buFont typeface="Tahoma"/>
              <a:buChar char="●"/>
              <a:tabLst>
                <a:tab pos="469900" algn="l"/>
              </a:tabLst>
            </a:pP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compartilham</a:t>
            </a:r>
            <a:r>
              <a:rPr dirty="0" sz="1600" spc="3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Black"/>
                <a:cs typeface="Arial Black"/>
              </a:rPr>
              <a:t>infraestrutura</a:t>
            </a:r>
            <a:r>
              <a:rPr dirty="0" sz="1600" spc="-6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60">
                <a:solidFill>
                  <a:srgbClr val="2E406B"/>
                </a:solidFill>
                <a:latin typeface="Arial Black"/>
                <a:cs typeface="Arial Black"/>
              </a:rPr>
              <a:t>multiusuária</a:t>
            </a:r>
            <a:r>
              <a:rPr dirty="0" sz="1600" spc="-7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acervos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científicos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tecnológicos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com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comunidade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científica.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720600" y="7419610"/>
            <a:ext cx="5242560" cy="70866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600" spc="-140">
                <a:solidFill>
                  <a:srgbClr val="2E406B"/>
                </a:solidFill>
                <a:latin typeface="Arial Black"/>
                <a:cs typeface="Arial Black"/>
              </a:rPr>
              <a:t>UP</a:t>
            </a:r>
            <a:r>
              <a:rPr dirty="0" sz="1600" spc="-12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2E406B"/>
                </a:solidFill>
                <a:latin typeface="Arial Black"/>
                <a:cs typeface="Arial Black"/>
              </a:rPr>
              <a:t>em</a:t>
            </a:r>
            <a:r>
              <a:rPr dirty="0" sz="1600" spc="-12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Black"/>
                <a:cs typeface="Arial Black"/>
              </a:rPr>
              <a:t>Números:</a:t>
            </a:r>
            <a:endParaRPr sz="1600">
              <a:latin typeface="Arial Black"/>
              <a:cs typeface="Arial Black"/>
            </a:endParaRPr>
          </a:p>
          <a:p>
            <a:pPr marL="469265" indent="-351155">
              <a:lnSpc>
                <a:spcPct val="100000"/>
              </a:lnSpc>
              <a:spcBef>
                <a:spcPts val="770"/>
              </a:spcBef>
              <a:buFont typeface="Tahoma"/>
              <a:buChar char="●"/>
              <a:tabLst>
                <a:tab pos="469265" algn="l"/>
              </a:tabLst>
            </a:pP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força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trabalho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expandida: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50">
                <a:solidFill>
                  <a:srgbClr val="2E406B"/>
                </a:solidFill>
                <a:latin typeface="Arial Black"/>
                <a:cs typeface="Arial Black"/>
              </a:rPr>
              <a:t>4.527</a:t>
            </a:r>
            <a:r>
              <a:rPr dirty="0" sz="1600" spc="-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pessoas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(2024)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0" y="9802876"/>
            <a:ext cx="18288000" cy="29209"/>
          </a:xfrm>
          <a:custGeom>
            <a:avLst/>
            <a:gdLst/>
            <a:ahLst/>
            <a:cxnLst/>
            <a:rect l="l" t="t" r="r" b="b"/>
            <a:pathLst>
              <a:path w="18288000" h="29209">
                <a:moveTo>
                  <a:pt x="0" y="28684"/>
                </a:moveTo>
                <a:lnTo>
                  <a:pt x="18287999" y="0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711449" y="3440925"/>
            <a:ext cx="17392650" cy="6195060"/>
            <a:chOff x="711449" y="3440925"/>
            <a:chExt cx="17392650" cy="619506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449" y="3440925"/>
              <a:ext cx="5806514" cy="6194499"/>
            </a:xfrm>
            <a:prstGeom prst="rect">
              <a:avLst/>
            </a:prstGeom>
          </p:spPr>
        </p:pic>
        <p:pic>
          <p:nvPicPr>
            <p:cNvPr id="14" name="object 14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54674" y="5552076"/>
              <a:ext cx="3448949" cy="243979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14641974" y="5270705"/>
            <a:ext cx="5918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40">
                <a:solidFill>
                  <a:srgbClr val="00204B"/>
                </a:solidFill>
                <a:latin typeface="Arial Black"/>
                <a:cs typeface="Arial Black"/>
              </a:rPr>
              <a:t>fonte: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046500" y="5269982"/>
            <a:ext cx="4043679" cy="419354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47775">
              <a:lnSpc>
                <a:spcPct val="100000"/>
              </a:lnSpc>
              <a:spcBef>
                <a:spcPts val="1080"/>
              </a:spcBef>
            </a:pPr>
            <a:r>
              <a:rPr dirty="0" u="heavy" sz="1800" spc="-1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2"/>
              </a:rPr>
              <a:t>oasisbr.ibict.br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600" spc="-70">
                <a:solidFill>
                  <a:srgbClr val="2E406B"/>
                </a:solidFill>
                <a:latin typeface="Arial Black"/>
                <a:cs typeface="Arial Black"/>
              </a:rPr>
              <a:t>Portal</a:t>
            </a:r>
            <a:r>
              <a:rPr dirty="0" sz="1600" spc="-9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75">
                <a:solidFill>
                  <a:srgbClr val="2E406B"/>
                </a:solidFill>
                <a:latin typeface="Arial Black"/>
                <a:cs typeface="Arial Black"/>
              </a:rPr>
              <a:t>brasileiro</a:t>
            </a:r>
            <a:r>
              <a:rPr dirty="0" sz="1600" spc="-90">
                <a:solidFill>
                  <a:srgbClr val="2E406B"/>
                </a:solidFill>
                <a:latin typeface="Arial Black"/>
                <a:cs typeface="Arial Black"/>
              </a:rPr>
              <a:t> de</a:t>
            </a:r>
            <a:r>
              <a:rPr dirty="0" sz="1600" spc="-10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2E406B"/>
                </a:solidFill>
                <a:latin typeface="Arial Black"/>
                <a:cs typeface="Arial Black"/>
              </a:rPr>
              <a:t>publicações</a:t>
            </a:r>
            <a:r>
              <a:rPr dirty="0" sz="1600" spc="-9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2E406B"/>
                </a:solidFill>
                <a:latin typeface="Arial Black"/>
                <a:cs typeface="Arial Black"/>
              </a:rPr>
              <a:t>e</a:t>
            </a:r>
            <a:r>
              <a:rPr dirty="0" sz="1600" spc="-10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75">
                <a:solidFill>
                  <a:srgbClr val="2E406B"/>
                </a:solidFill>
                <a:latin typeface="Arial Black"/>
                <a:cs typeface="Arial Black"/>
              </a:rPr>
              <a:t>dados </a:t>
            </a:r>
            <a:r>
              <a:rPr dirty="0" sz="1600" spc="-110">
                <a:solidFill>
                  <a:srgbClr val="2E406B"/>
                </a:solidFill>
                <a:latin typeface="Arial Black"/>
                <a:cs typeface="Arial Black"/>
              </a:rPr>
              <a:t>científicos</a:t>
            </a:r>
            <a:r>
              <a:rPr dirty="0" sz="1600" spc="-9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2E406B"/>
                </a:solidFill>
                <a:latin typeface="Arial Black"/>
                <a:cs typeface="Arial Black"/>
              </a:rPr>
              <a:t>em</a:t>
            </a:r>
            <a:r>
              <a:rPr dirty="0" sz="1600" spc="-9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2E406B"/>
                </a:solidFill>
                <a:latin typeface="Arial Black"/>
                <a:cs typeface="Arial Black"/>
              </a:rPr>
              <a:t>acesso</a:t>
            </a:r>
            <a:r>
              <a:rPr dirty="0" sz="1600" spc="-9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65">
                <a:solidFill>
                  <a:srgbClr val="2E406B"/>
                </a:solidFill>
                <a:latin typeface="Arial Black"/>
                <a:cs typeface="Arial Black"/>
              </a:rPr>
              <a:t>aberto</a:t>
            </a:r>
            <a:r>
              <a:rPr dirty="0" sz="1600" spc="-9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Black"/>
                <a:cs typeface="Arial Black"/>
              </a:rPr>
              <a:t>(Oasisbr)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mecanismo</a:t>
            </a:r>
            <a:r>
              <a:rPr dirty="0" sz="1600" spc="1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1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busca</a:t>
            </a:r>
            <a:r>
              <a:rPr dirty="0" sz="1600" spc="1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multidisciplinar</a:t>
            </a:r>
            <a:r>
              <a:rPr dirty="0" sz="1600" spc="1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30">
                <a:solidFill>
                  <a:srgbClr val="2E406B"/>
                </a:solidFill>
                <a:latin typeface="Arial MT"/>
                <a:cs typeface="Arial MT"/>
              </a:rPr>
              <a:t>que 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permite</a:t>
            </a:r>
            <a:r>
              <a:rPr dirty="0" sz="1600" spc="-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o</a:t>
            </a:r>
            <a:r>
              <a:rPr dirty="0" sz="1600" spc="-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acesso</a:t>
            </a:r>
            <a:r>
              <a:rPr dirty="0" sz="1600" spc="-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gratuito</a:t>
            </a:r>
            <a:r>
              <a:rPr dirty="0" sz="1600" spc="-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à</a:t>
            </a:r>
            <a:r>
              <a:rPr dirty="0" sz="1600" spc="-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40">
                <a:solidFill>
                  <a:srgbClr val="2E406B"/>
                </a:solidFill>
                <a:latin typeface="Arial MT"/>
                <a:cs typeface="Arial MT"/>
              </a:rPr>
              <a:t>produção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científica</a:t>
            </a:r>
            <a:r>
              <a:rPr dirty="0" sz="1600" spc="13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1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45">
                <a:solidFill>
                  <a:srgbClr val="2E406B"/>
                </a:solidFill>
                <a:latin typeface="Arial MT"/>
                <a:cs typeface="Arial MT"/>
              </a:rPr>
              <a:t>autores</a:t>
            </a:r>
            <a:r>
              <a:rPr dirty="0" sz="1600" spc="13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vinculados</a:t>
            </a:r>
            <a:r>
              <a:rPr dirty="0" sz="1600" spc="1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E406B"/>
                </a:solidFill>
                <a:latin typeface="Arial MT"/>
                <a:cs typeface="Arial MT"/>
              </a:rPr>
              <a:t>a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universidades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institutos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pesquisa brasileiros.</a:t>
            </a:r>
            <a:endParaRPr sz="1600">
              <a:latin typeface="Arial MT"/>
              <a:cs typeface="Arial MT"/>
            </a:endParaRPr>
          </a:p>
          <a:p>
            <a:pPr marL="469265" indent="-351155">
              <a:lnSpc>
                <a:spcPct val="100000"/>
              </a:lnSpc>
              <a:spcBef>
                <a:spcPts val="770"/>
              </a:spcBef>
              <a:buFont typeface="Tahoma"/>
              <a:buChar char="●"/>
              <a:tabLst>
                <a:tab pos="469265" algn="l"/>
              </a:tabLst>
            </a:pPr>
            <a:r>
              <a:rPr dirty="0" sz="1600" spc="-150">
                <a:solidFill>
                  <a:srgbClr val="2E406B"/>
                </a:solidFill>
                <a:latin typeface="Arial Black"/>
                <a:cs typeface="Arial Black"/>
              </a:rPr>
              <a:t>1.945.304</a:t>
            </a:r>
            <a:r>
              <a:rPr dirty="0" sz="1600" spc="3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artigos</a:t>
            </a:r>
            <a:r>
              <a:rPr dirty="0" sz="1600" spc="1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científicos</a:t>
            </a:r>
            <a:endParaRPr sz="1600">
              <a:latin typeface="Arial MT"/>
              <a:cs typeface="Arial MT"/>
            </a:endParaRPr>
          </a:p>
          <a:p>
            <a:pPr marL="469265" indent="-351155">
              <a:lnSpc>
                <a:spcPct val="100000"/>
              </a:lnSpc>
              <a:spcBef>
                <a:spcPts val="765"/>
              </a:spcBef>
              <a:buFont typeface="Tahoma"/>
              <a:buChar char="●"/>
              <a:tabLst>
                <a:tab pos="469265" algn="l"/>
              </a:tabLst>
            </a:pPr>
            <a:r>
              <a:rPr dirty="0" sz="1600" spc="-150">
                <a:solidFill>
                  <a:srgbClr val="2E406B"/>
                </a:solidFill>
                <a:latin typeface="Arial Black"/>
                <a:cs typeface="Arial Black"/>
              </a:rPr>
              <a:t>2.143.833</a:t>
            </a:r>
            <a:r>
              <a:rPr dirty="0" sz="1600" spc="-8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dissertações</a:t>
            </a:r>
            <a:endParaRPr sz="1600">
              <a:latin typeface="Arial MT"/>
              <a:cs typeface="Arial MT"/>
            </a:endParaRPr>
          </a:p>
          <a:p>
            <a:pPr marL="469265" indent="-351155">
              <a:lnSpc>
                <a:spcPct val="100000"/>
              </a:lnSpc>
              <a:spcBef>
                <a:spcPts val="770"/>
              </a:spcBef>
              <a:buFont typeface="Tahoma"/>
              <a:buChar char="●"/>
              <a:tabLst>
                <a:tab pos="469265" algn="l"/>
              </a:tabLst>
            </a:pPr>
            <a:r>
              <a:rPr dirty="0" sz="1600" spc="-150">
                <a:solidFill>
                  <a:srgbClr val="2E406B"/>
                </a:solidFill>
                <a:latin typeface="Arial Black"/>
                <a:cs typeface="Arial Black"/>
              </a:rPr>
              <a:t>5.929</a:t>
            </a:r>
            <a:r>
              <a:rPr dirty="0" sz="1600" spc="6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conjuntos</a:t>
            </a:r>
            <a:r>
              <a:rPr dirty="0" sz="1600" spc="15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1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dados</a:t>
            </a:r>
            <a:r>
              <a:rPr dirty="0" sz="1600" spc="15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científicos</a:t>
            </a:r>
            <a:endParaRPr sz="1600">
              <a:latin typeface="Arial MT"/>
              <a:cs typeface="Arial MT"/>
            </a:endParaRPr>
          </a:p>
          <a:p>
            <a:pPr marL="469265" indent="-351155">
              <a:lnSpc>
                <a:spcPct val="100000"/>
              </a:lnSpc>
              <a:spcBef>
                <a:spcPts val="770"/>
              </a:spcBef>
              <a:buFont typeface="Tahoma"/>
              <a:buChar char="●"/>
              <a:tabLst>
                <a:tab pos="469265" algn="l"/>
              </a:tabLst>
            </a:pP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72.730</a:t>
            </a:r>
            <a:r>
              <a:rPr dirty="0" sz="160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livros</a:t>
            </a:r>
            <a:r>
              <a:rPr dirty="0" sz="1600" spc="8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capítulos</a:t>
            </a:r>
            <a:r>
              <a:rPr dirty="0" sz="1600" spc="8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8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livros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741" y="1713962"/>
            <a:ext cx="7722234" cy="132715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5600" spc="-365">
                <a:solidFill>
                  <a:srgbClr val="000000"/>
                </a:solidFill>
              </a:rPr>
              <a:t>Ibict</a:t>
            </a:r>
            <a:endParaRPr sz="5600"/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30"/>
              <a:t>Relatório</a:t>
            </a:r>
            <a:r>
              <a:rPr dirty="0" spc="-155"/>
              <a:t> de </a:t>
            </a:r>
            <a:r>
              <a:rPr dirty="0" spc="-180"/>
              <a:t>Gestão</a:t>
            </a:r>
            <a:r>
              <a:rPr dirty="0" spc="-150"/>
              <a:t> </a:t>
            </a:r>
            <a:r>
              <a:rPr dirty="0" spc="-120"/>
              <a:t>Integrado</a:t>
            </a:r>
            <a:r>
              <a:rPr dirty="0" spc="-155"/>
              <a:t> </a:t>
            </a:r>
            <a:r>
              <a:rPr dirty="0" spc="-204"/>
              <a:t>MCTI:</a:t>
            </a:r>
            <a:r>
              <a:rPr dirty="0" spc="-150"/>
              <a:t> </a:t>
            </a:r>
            <a:r>
              <a:rPr dirty="0" spc="-185"/>
              <a:t>exercício</a:t>
            </a:r>
            <a:r>
              <a:rPr dirty="0" spc="-150"/>
              <a:t> </a:t>
            </a:r>
            <a:r>
              <a:rPr dirty="0" spc="-90"/>
              <a:t>2024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18288000" cy="9635490"/>
            <a:chOff x="0" y="0"/>
            <a:chExt cx="18288000" cy="963549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18280380" cy="1489710"/>
            </a:xfrm>
            <a:custGeom>
              <a:avLst/>
              <a:gdLst/>
              <a:ahLst/>
              <a:cxnLst/>
              <a:rect l="l" t="t" r="r" b="b"/>
              <a:pathLst>
                <a:path w="18280380" h="1489710">
                  <a:moveTo>
                    <a:pt x="18279844" y="1489400"/>
                  </a:moveTo>
                  <a:lnTo>
                    <a:pt x="0" y="1489400"/>
                  </a:lnTo>
                  <a:lnTo>
                    <a:pt x="0" y="0"/>
                  </a:lnTo>
                  <a:lnTo>
                    <a:pt x="18279844" y="0"/>
                  </a:lnTo>
                  <a:lnTo>
                    <a:pt x="18279844" y="1489400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634" y="267538"/>
              <a:ext cx="2216221" cy="875061"/>
            </a:xfrm>
            <a:prstGeom prst="rect">
              <a:avLst/>
            </a:prstGeom>
          </p:spPr>
        </p:pic>
        <p:pic>
          <p:nvPicPr>
            <p:cNvPr id="8" name="object 8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3166" y="3440930"/>
              <a:ext cx="6194538" cy="61944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449" y="3440925"/>
              <a:ext cx="5806514" cy="619449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546406" y="7528373"/>
              <a:ext cx="3035300" cy="760730"/>
            </a:xfrm>
            <a:custGeom>
              <a:avLst/>
              <a:gdLst/>
              <a:ahLst/>
              <a:cxnLst/>
              <a:rect l="l" t="t" r="r" b="b"/>
              <a:pathLst>
                <a:path w="3035300" h="760729">
                  <a:moveTo>
                    <a:pt x="0" y="126702"/>
                  </a:moveTo>
                  <a:lnTo>
                    <a:pt x="9956" y="77384"/>
                  </a:lnTo>
                  <a:lnTo>
                    <a:pt x="37110" y="37110"/>
                  </a:lnTo>
                  <a:lnTo>
                    <a:pt x="77384" y="9956"/>
                  </a:lnTo>
                  <a:lnTo>
                    <a:pt x="126702" y="0"/>
                  </a:lnTo>
                  <a:lnTo>
                    <a:pt x="1890797" y="0"/>
                  </a:lnTo>
                  <a:lnTo>
                    <a:pt x="1939284" y="9644"/>
                  </a:lnTo>
                  <a:lnTo>
                    <a:pt x="1980389" y="37109"/>
                  </a:lnTo>
                  <a:lnTo>
                    <a:pt x="2007855" y="78215"/>
                  </a:lnTo>
                  <a:lnTo>
                    <a:pt x="2017499" y="126702"/>
                  </a:lnTo>
                  <a:lnTo>
                    <a:pt x="2017499" y="633497"/>
                  </a:lnTo>
                  <a:lnTo>
                    <a:pt x="2007543" y="682815"/>
                  </a:lnTo>
                  <a:lnTo>
                    <a:pt x="1980389" y="723089"/>
                  </a:lnTo>
                  <a:lnTo>
                    <a:pt x="1940115" y="750243"/>
                  </a:lnTo>
                  <a:lnTo>
                    <a:pt x="1890797" y="760199"/>
                  </a:lnTo>
                  <a:lnTo>
                    <a:pt x="126702" y="760199"/>
                  </a:lnTo>
                  <a:lnTo>
                    <a:pt x="77384" y="750243"/>
                  </a:lnTo>
                  <a:lnTo>
                    <a:pt x="37110" y="723089"/>
                  </a:lnTo>
                  <a:lnTo>
                    <a:pt x="9956" y="682815"/>
                  </a:lnTo>
                  <a:lnTo>
                    <a:pt x="0" y="633497"/>
                  </a:lnTo>
                  <a:lnTo>
                    <a:pt x="0" y="126702"/>
                  </a:lnTo>
                  <a:close/>
                </a:path>
                <a:path w="3035300" h="760729">
                  <a:moveTo>
                    <a:pt x="2158968" y="311326"/>
                  </a:moveTo>
                  <a:lnTo>
                    <a:pt x="2167565" y="311326"/>
                  </a:lnTo>
                  <a:lnTo>
                    <a:pt x="2167565" y="448876"/>
                  </a:lnTo>
                  <a:lnTo>
                    <a:pt x="2158968" y="448876"/>
                  </a:lnTo>
                  <a:lnTo>
                    <a:pt x="2158968" y="311326"/>
                  </a:lnTo>
                  <a:close/>
                </a:path>
                <a:path w="3035300" h="760729">
                  <a:moveTo>
                    <a:pt x="2176162" y="311326"/>
                  </a:moveTo>
                  <a:lnTo>
                    <a:pt x="2193356" y="311326"/>
                  </a:lnTo>
                  <a:lnTo>
                    <a:pt x="2193356" y="448876"/>
                  </a:lnTo>
                  <a:lnTo>
                    <a:pt x="2176162" y="448876"/>
                  </a:lnTo>
                  <a:lnTo>
                    <a:pt x="2176162" y="311326"/>
                  </a:lnTo>
                  <a:close/>
                </a:path>
                <a:path w="3035300" h="760729">
                  <a:moveTo>
                    <a:pt x="2201953" y="311326"/>
                  </a:moveTo>
                  <a:lnTo>
                    <a:pt x="2897718" y="311326"/>
                  </a:lnTo>
                  <a:lnTo>
                    <a:pt x="2897718" y="242551"/>
                  </a:lnTo>
                  <a:lnTo>
                    <a:pt x="3035268" y="380101"/>
                  </a:lnTo>
                  <a:lnTo>
                    <a:pt x="2897718" y="517651"/>
                  </a:lnTo>
                  <a:lnTo>
                    <a:pt x="2897718" y="448876"/>
                  </a:lnTo>
                  <a:lnTo>
                    <a:pt x="2201953" y="448876"/>
                  </a:lnTo>
                  <a:lnTo>
                    <a:pt x="2201953" y="311326"/>
                  </a:lnTo>
                  <a:close/>
                </a:path>
              </a:pathLst>
            </a:custGeom>
            <a:ln w="761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0" y="9802876"/>
            <a:ext cx="18288000" cy="29209"/>
          </a:xfrm>
          <a:custGeom>
            <a:avLst/>
            <a:gdLst/>
            <a:ahLst/>
            <a:cxnLst/>
            <a:rect l="l" t="t" r="r" b="b"/>
            <a:pathLst>
              <a:path w="18288000" h="29209">
                <a:moveTo>
                  <a:pt x="0" y="28684"/>
                </a:moveTo>
                <a:lnTo>
                  <a:pt x="18287999" y="0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750" y="5418125"/>
            <a:ext cx="4213860" cy="41230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atuação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das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UP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é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acompanhada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6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5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avaliada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mediante</a:t>
            </a:r>
            <a:r>
              <a:rPr dirty="0" sz="1600" spc="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0">
                <a:solidFill>
                  <a:srgbClr val="2E406B"/>
                </a:solidFill>
                <a:latin typeface="Arial Black"/>
                <a:cs typeface="Arial Black"/>
              </a:rPr>
              <a:t>Termo</a:t>
            </a:r>
            <a:r>
              <a:rPr dirty="0" sz="1600" spc="-7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2E406B"/>
                </a:solidFill>
                <a:latin typeface="Arial Black"/>
                <a:cs typeface="Arial Black"/>
              </a:rPr>
              <a:t>de</a:t>
            </a:r>
            <a:r>
              <a:rPr dirty="0" sz="1600" spc="-7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2E406B"/>
                </a:solidFill>
                <a:latin typeface="Arial Black"/>
                <a:cs typeface="Arial Black"/>
              </a:rPr>
              <a:t>Compromisso </a:t>
            </a:r>
            <a:r>
              <a:rPr dirty="0" sz="1600" spc="-90">
                <a:solidFill>
                  <a:srgbClr val="2E406B"/>
                </a:solidFill>
                <a:latin typeface="Arial Black"/>
                <a:cs typeface="Arial Black"/>
              </a:rPr>
              <a:t>de </a:t>
            </a:r>
            <a:r>
              <a:rPr dirty="0" sz="1600" spc="-125">
                <a:solidFill>
                  <a:srgbClr val="2E406B"/>
                </a:solidFill>
                <a:latin typeface="Arial Black"/>
                <a:cs typeface="Arial Black"/>
              </a:rPr>
              <a:t>Gestão</a:t>
            </a:r>
            <a:r>
              <a:rPr dirty="0" sz="1600" spc="-8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(TCG)</a:t>
            </a:r>
            <a:r>
              <a:rPr dirty="0" sz="1600" spc="-155">
                <a:solidFill>
                  <a:srgbClr val="2E406B"/>
                </a:solidFill>
                <a:latin typeface="Arial MT"/>
                <a:cs typeface="Arial MT"/>
              </a:rPr>
              <a:t>,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instrumento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 de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pactuação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entre</a:t>
            </a:r>
            <a:r>
              <a:rPr dirty="0" sz="1600" spc="-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o</a:t>
            </a:r>
            <a:r>
              <a:rPr dirty="0" sz="1600" spc="-40">
                <a:solidFill>
                  <a:srgbClr val="2E406B"/>
                </a:solidFill>
                <a:latin typeface="Arial MT"/>
                <a:cs typeface="Arial MT"/>
              </a:rPr>
              <a:t> MCTI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-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cada</a:t>
            </a:r>
            <a:r>
              <a:rPr dirty="0" sz="1600" spc="-40">
                <a:solidFill>
                  <a:srgbClr val="2E406B"/>
                </a:solidFill>
                <a:latin typeface="Arial MT"/>
                <a:cs typeface="Arial MT"/>
              </a:rPr>
              <a:t> UP.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Os</a:t>
            </a:r>
            <a:r>
              <a:rPr dirty="0" sz="1600" spc="-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25">
                <a:solidFill>
                  <a:srgbClr val="2E406B"/>
                </a:solidFill>
                <a:latin typeface="Arial MT"/>
                <a:cs typeface="Arial MT"/>
              </a:rPr>
              <a:t>TCG</a:t>
            </a:r>
            <a:r>
              <a:rPr dirty="0" sz="1600" spc="-3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são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revisados</a:t>
            </a:r>
            <a:r>
              <a:rPr dirty="0" sz="1600" spc="19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anualmente,</a:t>
            </a:r>
            <a:r>
              <a:rPr dirty="0" sz="1600" spc="19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considerando-se</a:t>
            </a:r>
            <a:r>
              <a:rPr dirty="0" sz="1600" spc="2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as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diretrizes</a:t>
            </a:r>
            <a:r>
              <a:rPr dirty="0" sz="1600" spc="1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estabelecidas</a:t>
            </a:r>
            <a:r>
              <a:rPr dirty="0" sz="1600" spc="13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no</a:t>
            </a:r>
            <a:r>
              <a:rPr dirty="0" sz="1600" spc="16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85">
                <a:solidFill>
                  <a:srgbClr val="2E406B"/>
                </a:solidFill>
                <a:latin typeface="Arial Black"/>
                <a:cs typeface="Arial Black"/>
              </a:rPr>
              <a:t>Plano</a:t>
            </a:r>
            <a:r>
              <a:rPr dirty="0" sz="1600" spc="4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Black"/>
                <a:cs typeface="Arial Black"/>
              </a:rPr>
              <a:t>Diretor </a:t>
            </a:r>
            <a:r>
              <a:rPr dirty="0" sz="1600" spc="-120">
                <a:solidFill>
                  <a:srgbClr val="2E406B"/>
                </a:solidFill>
                <a:latin typeface="Arial Black"/>
                <a:cs typeface="Arial Black"/>
              </a:rPr>
              <a:t>das</a:t>
            </a:r>
            <a:r>
              <a:rPr dirty="0" sz="1600" spc="-9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80">
                <a:solidFill>
                  <a:srgbClr val="2E406B"/>
                </a:solidFill>
                <a:latin typeface="Arial Black"/>
                <a:cs typeface="Arial Black"/>
              </a:rPr>
              <a:t>Unidade</a:t>
            </a:r>
            <a:r>
              <a:rPr dirty="0" sz="1600" spc="-9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2E406B"/>
                </a:solidFill>
                <a:latin typeface="Arial Black"/>
                <a:cs typeface="Arial Black"/>
              </a:rPr>
              <a:t>(PDU)</a:t>
            </a:r>
            <a:r>
              <a:rPr dirty="0" sz="1600" spc="-8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cada</a:t>
            </a:r>
            <a:r>
              <a:rPr dirty="0" sz="1600" spc="-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Unidade.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>
              <a:latin typeface="Arial MT"/>
              <a:cs typeface="Arial MT"/>
            </a:endParaRPr>
          </a:p>
          <a:p>
            <a:pPr marL="12700" marR="58419">
              <a:lnSpc>
                <a:spcPct val="140000"/>
              </a:lnSpc>
              <a:spcBef>
                <a:spcPts val="5"/>
              </a:spcBef>
            </a:pP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O</a:t>
            </a:r>
            <a:r>
              <a:rPr dirty="0" sz="1600" spc="-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PDU</a:t>
            </a:r>
            <a:r>
              <a:rPr dirty="0" sz="1600" spc="-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traduz</a:t>
            </a:r>
            <a:r>
              <a:rPr dirty="0" sz="1600" spc="-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0">
                <a:solidFill>
                  <a:srgbClr val="2E406B"/>
                </a:solidFill>
                <a:latin typeface="Arial MT"/>
                <a:cs typeface="Arial MT"/>
              </a:rPr>
              <a:t>o</a:t>
            </a:r>
            <a:r>
              <a:rPr dirty="0" sz="1600" spc="-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planejamento</a:t>
            </a:r>
            <a:r>
              <a:rPr dirty="0" sz="1600" spc="-4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estratégico</a:t>
            </a:r>
            <a:r>
              <a:rPr dirty="0" sz="1600" spc="5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do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período</a:t>
            </a:r>
            <a:r>
              <a:rPr dirty="0" sz="1600" spc="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0">
                <a:solidFill>
                  <a:srgbClr val="2E406B"/>
                </a:solidFill>
                <a:latin typeface="Arial MT"/>
                <a:cs typeface="Arial MT"/>
              </a:rPr>
              <a:t>em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vigor</a:t>
            </a:r>
            <a:r>
              <a:rPr dirty="0" sz="1600" spc="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descreve</a:t>
            </a:r>
            <a:r>
              <a:rPr dirty="0" sz="1600" spc="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os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modelos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13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negócios,</a:t>
            </a:r>
            <a:r>
              <a:rPr dirty="0" sz="1600" spc="1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programas,</a:t>
            </a:r>
            <a:r>
              <a:rPr dirty="0" sz="1600" spc="13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atividades</a:t>
            </a:r>
            <a:r>
              <a:rPr dirty="0" sz="1600" spc="14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e</a:t>
            </a:r>
            <a:r>
              <a:rPr dirty="0" sz="1600" spc="13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metas 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institucionais</a:t>
            </a:r>
            <a:r>
              <a:rPr dirty="0" sz="1600" spc="1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das</a:t>
            </a:r>
            <a:r>
              <a:rPr dirty="0" sz="1600" spc="10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Unidades.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741" y="1713962"/>
            <a:ext cx="7722234" cy="132715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5600" spc="-365">
                <a:solidFill>
                  <a:srgbClr val="000000"/>
                </a:solidFill>
              </a:rPr>
              <a:t>Ibict</a:t>
            </a:r>
            <a:endParaRPr sz="5600"/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130"/>
              <a:t>Relatório</a:t>
            </a:r>
            <a:r>
              <a:rPr dirty="0" spc="-155"/>
              <a:t> de </a:t>
            </a:r>
            <a:r>
              <a:rPr dirty="0" spc="-180"/>
              <a:t>Gestão</a:t>
            </a:r>
            <a:r>
              <a:rPr dirty="0" spc="-150"/>
              <a:t> </a:t>
            </a:r>
            <a:r>
              <a:rPr dirty="0" spc="-120"/>
              <a:t>Integrado</a:t>
            </a:r>
            <a:r>
              <a:rPr dirty="0" spc="-155"/>
              <a:t> </a:t>
            </a:r>
            <a:r>
              <a:rPr dirty="0" spc="-204"/>
              <a:t>MCTI:</a:t>
            </a:r>
            <a:r>
              <a:rPr dirty="0" spc="-150"/>
              <a:t> </a:t>
            </a:r>
            <a:r>
              <a:rPr dirty="0" spc="-185"/>
              <a:t>exercício</a:t>
            </a:r>
            <a:r>
              <a:rPr dirty="0" spc="-150"/>
              <a:t> </a:t>
            </a:r>
            <a:r>
              <a:rPr dirty="0" spc="-90"/>
              <a:t>2024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18288000" cy="9672320"/>
            <a:chOff x="0" y="0"/>
            <a:chExt cx="18288000" cy="9672320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18280380" cy="1489710"/>
            </a:xfrm>
            <a:custGeom>
              <a:avLst/>
              <a:gdLst/>
              <a:ahLst/>
              <a:cxnLst/>
              <a:rect l="l" t="t" r="r" b="b"/>
              <a:pathLst>
                <a:path w="18280380" h="1489710">
                  <a:moveTo>
                    <a:pt x="18279844" y="1489400"/>
                  </a:moveTo>
                  <a:lnTo>
                    <a:pt x="0" y="1489400"/>
                  </a:lnTo>
                  <a:lnTo>
                    <a:pt x="0" y="0"/>
                  </a:lnTo>
                  <a:lnTo>
                    <a:pt x="18279844" y="0"/>
                  </a:lnTo>
                  <a:lnTo>
                    <a:pt x="18279844" y="1489400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634" y="267538"/>
              <a:ext cx="2216221" cy="87506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7025" y="3807350"/>
              <a:ext cx="4144858" cy="583142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44349" y="2540315"/>
              <a:ext cx="3532523" cy="713153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55027" y="7528449"/>
              <a:ext cx="4956810" cy="805180"/>
            </a:xfrm>
            <a:custGeom>
              <a:avLst/>
              <a:gdLst/>
              <a:ahLst/>
              <a:cxnLst/>
              <a:rect l="l" t="t" r="r" b="b"/>
              <a:pathLst>
                <a:path w="4956809" h="805179">
                  <a:moveTo>
                    <a:pt x="4956697" y="670497"/>
                  </a:moveTo>
                  <a:lnTo>
                    <a:pt x="4949861" y="712884"/>
                  </a:lnTo>
                  <a:lnTo>
                    <a:pt x="4930823" y="749696"/>
                  </a:lnTo>
                  <a:lnTo>
                    <a:pt x="4901794" y="778725"/>
                  </a:lnTo>
                  <a:lnTo>
                    <a:pt x="4864982" y="797763"/>
                  </a:lnTo>
                  <a:lnTo>
                    <a:pt x="4822595" y="804599"/>
                  </a:lnTo>
                  <a:lnTo>
                    <a:pt x="899500" y="804599"/>
                  </a:lnTo>
                  <a:lnTo>
                    <a:pt x="848181" y="794391"/>
                  </a:lnTo>
                  <a:lnTo>
                    <a:pt x="804675" y="765321"/>
                  </a:lnTo>
                  <a:lnTo>
                    <a:pt x="775605" y="721816"/>
                  </a:lnTo>
                  <a:lnTo>
                    <a:pt x="765397" y="670497"/>
                  </a:lnTo>
                  <a:lnTo>
                    <a:pt x="765397" y="134102"/>
                  </a:lnTo>
                  <a:lnTo>
                    <a:pt x="772234" y="91715"/>
                  </a:lnTo>
                  <a:lnTo>
                    <a:pt x="791272" y="54903"/>
                  </a:lnTo>
                  <a:lnTo>
                    <a:pt x="820301" y="25874"/>
                  </a:lnTo>
                  <a:lnTo>
                    <a:pt x="857113" y="6836"/>
                  </a:lnTo>
                  <a:lnTo>
                    <a:pt x="899500" y="0"/>
                  </a:lnTo>
                  <a:lnTo>
                    <a:pt x="4822595" y="0"/>
                  </a:lnTo>
                  <a:lnTo>
                    <a:pt x="4864982" y="6836"/>
                  </a:lnTo>
                  <a:lnTo>
                    <a:pt x="4901794" y="25874"/>
                  </a:lnTo>
                  <a:lnTo>
                    <a:pt x="4930823" y="54903"/>
                  </a:lnTo>
                  <a:lnTo>
                    <a:pt x="4949861" y="91715"/>
                  </a:lnTo>
                  <a:lnTo>
                    <a:pt x="4956697" y="134102"/>
                  </a:lnTo>
                  <a:lnTo>
                    <a:pt x="4956697" y="670497"/>
                  </a:lnTo>
                  <a:close/>
                </a:path>
                <a:path w="4956809" h="805179">
                  <a:moveTo>
                    <a:pt x="623999" y="448799"/>
                  </a:moveTo>
                  <a:lnTo>
                    <a:pt x="615402" y="448799"/>
                  </a:lnTo>
                  <a:lnTo>
                    <a:pt x="615402" y="311249"/>
                  </a:lnTo>
                  <a:lnTo>
                    <a:pt x="623999" y="311249"/>
                  </a:lnTo>
                  <a:lnTo>
                    <a:pt x="623999" y="448799"/>
                  </a:lnTo>
                  <a:close/>
                </a:path>
                <a:path w="4956809" h="805179">
                  <a:moveTo>
                    <a:pt x="606806" y="448799"/>
                  </a:moveTo>
                  <a:lnTo>
                    <a:pt x="589612" y="448799"/>
                  </a:lnTo>
                  <a:lnTo>
                    <a:pt x="589612" y="311249"/>
                  </a:lnTo>
                  <a:lnTo>
                    <a:pt x="606806" y="311249"/>
                  </a:lnTo>
                  <a:lnTo>
                    <a:pt x="606806" y="448799"/>
                  </a:lnTo>
                  <a:close/>
                </a:path>
                <a:path w="4956809" h="805179">
                  <a:moveTo>
                    <a:pt x="581015" y="448799"/>
                  </a:moveTo>
                  <a:lnTo>
                    <a:pt x="137549" y="448799"/>
                  </a:lnTo>
                  <a:lnTo>
                    <a:pt x="137549" y="517574"/>
                  </a:lnTo>
                  <a:lnTo>
                    <a:pt x="0" y="380024"/>
                  </a:lnTo>
                  <a:lnTo>
                    <a:pt x="137549" y="242474"/>
                  </a:lnTo>
                  <a:lnTo>
                    <a:pt x="137549" y="311249"/>
                  </a:lnTo>
                  <a:lnTo>
                    <a:pt x="581015" y="311249"/>
                  </a:lnTo>
                  <a:lnTo>
                    <a:pt x="581015" y="448799"/>
                  </a:lnTo>
                  <a:close/>
                </a:path>
              </a:pathLst>
            </a:custGeom>
            <a:ln w="761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0" y="9802876"/>
            <a:ext cx="18288000" cy="29209"/>
          </a:xfrm>
          <a:custGeom>
            <a:avLst/>
            <a:gdLst/>
            <a:ahLst/>
            <a:cxnLst/>
            <a:rect l="l" t="t" r="r" b="b"/>
            <a:pathLst>
              <a:path w="18288000" h="29209">
                <a:moveTo>
                  <a:pt x="0" y="28684"/>
                </a:moveTo>
                <a:lnTo>
                  <a:pt x="18287999" y="0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711437" y="4850169"/>
          <a:ext cx="4986655" cy="224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6655"/>
                <a:gridCol w="2463165"/>
              </a:tblGrid>
              <a:tr h="73088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7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1.523</a:t>
                      </a:r>
                      <a:r>
                        <a:rPr dirty="0" sz="1800" spc="-11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4F81BD"/>
                          </a:solidFill>
                          <a:latin typeface="Arial MT"/>
                          <a:cs typeface="Arial MT"/>
                        </a:rPr>
                        <a:t>11,48%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Pesquisadores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R w="19050">
                      <a:solidFill>
                        <a:srgbClr val="2E406B"/>
                      </a:solidFill>
                      <a:prstDash val="dot"/>
                    </a:lnR>
                    <a:lnB w="19050">
                      <a:solidFill>
                        <a:srgbClr val="2E406B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7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2.407</a:t>
                      </a:r>
                      <a:r>
                        <a:rPr dirty="0" sz="1800" spc="-11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4F81BD"/>
                          </a:solidFill>
                          <a:latin typeface="Arial MT"/>
                          <a:cs typeface="Arial MT"/>
                        </a:rPr>
                        <a:t>18,15%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Tecnologistas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2E406B"/>
                      </a:solidFill>
                      <a:prstDash val="dot"/>
                    </a:lnL>
                    <a:lnB w="19050">
                      <a:solidFill>
                        <a:srgbClr val="2E406B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</a:tr>
              <a:tr h="73088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7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2.259</a:t>
                      </a:r>
                      <a:r>
                        <a:rPr dirty="0" sz="1800" spc="-11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4F81BD"/>
                          </a:solidFill>
                          <a:latin typeface="Arial MT"/>
                          <a:cs typeface="Arial MT"/>
                        </a:rPr>
                        <a:t>17,03%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Analistas</a:t>
                      </a:r>
                      <a:r>
                        <a:rPr dirty="0" sz="1800" spc="114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9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800" spc="12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C&amp;T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R w="19050">
                      <a:solidFill>
                        <a:srgbClr val="2E406B"/>
                      </a:solidFill>
                      <a:prstDash val="dot"/>
                    </a:lnR>
                    <a:lnT w="19050">
                      <a:solidFill>
                        <a:srgbClr val="2E406B"/>
                      </a:solidFill>
                      <a:prstDash val="dot"/>
                    </a:lnT>
                    <a:lnB w="19050">
                      <a:solidFill>
                        <a:srgbClr val="2E406B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7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3.031</a:t>
                      </a:r>
                      <a:r>
                        <a:rPr dirty="0" sz="1800" spc="-11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4F81BD"/>
                          </a:solidFill>
                          <a:latin typeface="Arial MT"/>
                          <a:cs typeface="Arial MT"/>
                        </a:rPr>
                        <a:t>22,85%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Assistentes</a:t>
                      </a:r>
                      <a:r>
                        <a:rPr dirty="0" sz="1800" spc="12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9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800" spc="12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C&amp;T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2E406B"/>
                      </a:solidFill>
                      <a:prstDash val="dot"/>
                    </a:lnL>
                    <a:lnT w="19050">
                      <a:solidFill>
                        <a:srgbClr val="2E406B"/>
                      </a:solidFill>
                      <a:prstDash val="dot"/>
                    </a:lnT>
                    <a:lnB w="19050">
                      <a:solidFill>
                        <a:srgbClr val="2E406B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</a:tr>
              <a:tr h="78613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7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1.811</a:t>
                      </a:r>
                      <a:r>
                        <a:rPr dirty="0" sz="1800" spc="-11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4F81BD"/>
                          </a:solidFill>
                          <a:latin typeface="Arial MT"/>
                          <a:cs typeface="Arial MT"/>
                        </a:rPr>
                        <a:t>13,65%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Técnicos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R w="19050">
                      <a:solidFill>
                        <a:srgbClr val="2E406B"/>
                      </a:solidFill>
                      <a:prstDash val="dot"/>
                    </a:lnR>
                    <a:lnT w="19050">
                      <a:solidFill>
                        <a:srgbClr val="2E406B"/>
                      </a:solidFill>
                      <a:prstDash val="dot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7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2.233</a:t>
                      </a:r>
                      <a:r>
                        <a:rPr dirty="0" sz="1800" spc="-11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4F81BD"/>
                          </a:solidFill>
                          <a:latin typeface="Arial MT"/>
                          <a:cs typeface="Arial MT"/>
                        </a:rPr>
                        <a:t>16,84%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800" spc="7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Outros</a:t>
                      </a:r>
                      <a:r>
                        <a:rPr dirty="0" sz="1800" spc="-3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cargos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2E406B"/>
                      </a:solidFill>
                      <a:prstDash val="dot"/>
                    </a:lnL>
                    <a:lnT w="19050">
                      <a:solidFill>
                        <a:srgbClr val="2E406B"/>
                      </a:solidFill>
                      <a:prstDash val="dot"/>
                    </a:lnT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698750" y="3252963"/>
            <a:ext cx="5044440" cy="139128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Quantitativo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servidores(as)</a:t>
            </a:r>
            <a:r>
              <a:rPr dirty="0" sz="1600" spc="1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do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MCTI</a:t>
            </a:r>
            <a:r>
              <a:rPr dirty="0" sz="1600" spc="-7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+</a:t>
            </a:r>
            <a:r>
              <a:rPr dirty="0" sz="1600" spc="-8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70">
                <a:solidFill>
                  <a:srgbClr val="2E406B"/>
                </a:solidFill>
                <a:latin typeface="Arial Black"/>
                <a:cs typeface="Arial Black"/>
              </a:rPr>
              <a:t>Vinculadas</a:t>
            </a:r>
            <a:endParaRPr sz="1600">
              <a:latin typeface="Arial Black"/>
              <a:cs typeface="Arial Black"/>
            </a:endParaRPr>
          </a:p>
          <a:p>
            <a:pPr algn="ctr" marL="62230">
              <a:lnSpc>
                <a:spcPct val="100000"/>
              </a:lnSpc>
              <a:spcBef>
                <a:spcPts val="770"/>
              </a:spcBef>
            </a:pP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ago/2025</a:t>
            </a:r>
            <a:endParaRPr sz="1600">
              <a:latin typeface="Arial MT"/>
              <a:cs typeface="Arial MT"/>
            </a:endParaRPr>
          </a:p>
          <a:p>
            <a:pPr marL="469265" indent="-351155">
              <a:lnSpc>
                <a:spcPct val="100000"/>
              </a:lnSpc>
              <a:spcBef>
                <a:spcPts val="770"/>
              </a:spcBef>
              <a:buFont typeface="Tahoma"/>
              <a:buChar char="●"/>
              <a:tabLst>
                <a:tab pos="469265" algn="l"/>
              </a:tabLst>
            </a:pP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13.264</a:t>
            </a:r>
            <a:r>
              <a:rPr dirty="0" sz="1600" spc="-9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servidores</a:t>
            </a:r>
            <a:endParaRPr sz="1600">
              <a:latin typeface="Arial MT"/>
              <a:cs typeface="Arial MT"/>
            </a:endParaRPr>
          </a:p>
          <a:p>
            <a:pPr marL="469265" indent="-351155">
              <a:lnSpc>
                <a:spcPct val="100000"/>
              </a:lnSpc>
              <a:spcBef>
                <a:spcPts val="765"/>
              </a:spcBef>
              <a:buFont typeface="Tahoma"/>
              <a:buChar char="●"/>
              <a:tabLst>
                <a:tab pos="469265" algn="l"/>
              </a:tabLst>
            </a:pPr>
            <a:r>
              <a:rPr dirty="0" sz="1600" spc="-160">
                <a:solidFill>
                  <a:srgbClr val="2E406B"/>
                </a:solidFill>
                <a:latin typeface="Arial Black"/>
                <a:cs typeface="Arial Black"/>
              </a:rPr>
              <a:t>47,68%</a:t>
            </a:r>
            <a:r>
              <a:rPr dirty="0" sz="1600" spc="-1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(6.324)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servidores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ativos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8741" y="1713962"/>
            <a:ext cx="5110480" cy="132715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5600" spc="-545">
                <a:solidFill>
                  <a:srgbClr val="000000"/>
                </a:solidFill>
              </a:rPr>
              <a:t>MCTI</a:t>
            </a:r>
            <a:endParaRPr sz="5600"/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300"/>
              <a:t>PEP</a:t>
            </a:r>
            <a:r>
              <a:rPr dirty="0" spc="-160"/>
              <a:t> </a:t>
            </a:r>
            <a:r>
              <a:rPr dirty="0" spc="-40"/>
              <a:t>-</a:t>
            </a:r>
            <a:r>
              <a:rPr dirty="0" spc="-160"/>
              <a:t> </a:t>
            </a:r>
            <a:r>
              <a:rPr dirty="0" spc="-130"/>
              <a:t>Painel</a:t>
            </a:r>
            <a:r>
              <a:rPr dirty="0" spc="-155"/>
              <a:t> </a:t>
            </a:r>
            <a:r>
              <a:rPr dirty="0" spc="-180"/>
              <a:t>Estatístico</a:t>
            </a:r>
            <a:r>
              <a:rPr dirty="0" spc="-155"/>
              <a:t> de</a:t>
            </a:r>
            <a:r>
              <a:rPr dirty="0" spc="-160"/>
              <a:t> </a:t>
            </a:r>
            <a:r>
              <a:rPr dirty="0" spc="-145"/>
              <a:t>Pessoal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18288000" cy="9723120"/>
            <a:chOff x="0" y="0"/>
            <a:chExt cx="18288000" cy="9723120"/>
          </a:xfrm>
        </p:grpSpPr>
        <p:sp>
          <p:nvSpPr>
            <p:cNvPr id="6" name="object 6" descr=""/>
            <p:cNvSpPr/>
            <p:nvPr/>
          </p:nvSpPr>
          <p:spPr>
            <a:xfrm>
              <a:off x="0" y="0"/>
              <a:ext cx="18280380" cy="1489710"/>
            </a:xfrm>
            <a:custGeom>
              <a:avLst/>
              <a:gdLst/>
              <a:ahLst/>
              <a:cxnLst/>
              <a:rect l="l" t="t" r="r" b="b"/>
              <a:pathLst>
                <a:path w="18280380" h="1489710">
                  <a:moveTo>
                    <a:pt x="18279844" y="1489400"/>
                  </a:moveTo>
                  <a:lnTo>
                    <a:pt x="0" y="1489400"/>
                  </a:lnTo>
                  <a:lnTo>
                    <a:pt x="0" y="0"/>
                  </a:lnTo>
                  <a:lnTo>
                    <a:pt x="18279844" y="0"/>
                  </a:lnTo>
                  <a:lnTo>
                    <a:pt x="18279844" y="1489400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634" y="267538"/>
              <a:ext cx="2216221" cy="87506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6775" y="1812775"/>
              <a:ext cx="11765549" cy="7909949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0" y="9802876"/>
            <a:ext cx="18288000" cy="29209"/>
          </a:xfrm>
          <a:custGeom>
            <a:avLst/>
            <a:gdLst/>
            <a:ahLst/>
            <a:cxnLst/>
            <a:rect l="l" t="t" r="r" b="b"/>
            <a:pathLst>
              <a:path w="18288000" h="29209">
                <a:moveTo>
                  <a:pt x="0" y="28684"/>
                </a:moveTo>
                <a:lnTo>
                  <a:pt x="18287999" y="0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5355146" y="8635853"/>
            <a:ext cx="2846705" cy="66548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820"/>
              </a:spcBef>
            </a:pPr>
            <a:r>
              <a:rPr dirty="0" sz="1500" spc="-10">
                <a:solidFill>
                  <a:srgbClr val="00204B"/>
                </a:solidFill>
                <a:latin typeface="Arial Black"/>
                <a:cs typeface="Arial Black"/>
              </a:rPr>
              <a:t>fonte:</a:t>
            </a:r>
            <a:endParaRPr sz="1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u="heavy" sz="1500" spc="-1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5"/>
              </a:rPr>
              <a:t>painel.pep.planejamento.gov.br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750" y="3252963"/>
            <a:ext cx="5153025" cy="105029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Quantitativo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no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MCTI</a:t>
            </a:r>
            <a:r>
              <a:rPr dirty="0" sz="1600" spc="-10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2E406B"/>
                </a:solidFill>
                <a:latin typeface="Arial MT"/>
                <a:cs typeface="Arial MT"/>
              </a:rPr>
              <a:t>(PEP,</a:t>
            </a:r>
            <a:r>
              <a:rPr dirty="0" sz="1600" spc="-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ago/2025)</a:t>
            </a:r>
            <a:endParaRPr sz="1600">
              <a:latin typeface="Arial MT"/>
              <a:cs typeface="Arial MT"/>
            </a:endParaRPr>
          </a:p>
          <a:p>
            <a:pPr marL="469265" indent="-351155">
              <a:lnSpc>
                <a:spcPct val="100000"/>
              </a:lnSpc>
              <a:spcBef>
                <a:spcPts val="770"/>
              </a:spcBef>
              <a:buFont typeface="Tahoma"/>
              <a:buChar char="●"/>
              <a:tabLst>
                <a:tab pos="469265" algn="l"/>
              </a:tabLst>
            </a:pPr>
            <a:r>
              <a:rPr dirty="0" sz="1600" spc="-150">
                <a:solidFill>
                  <a:srgbClr val="2E406B"/>
                </a:solidFill>
                <a:latin typeface="Arial Black"/>
                <a:cs typeface="Arial Black"/>
              </a:rPr>
              <a:t>2.216</a:t>
            </a:r>
            <a:r>
              <a:rPr dirty="0" sz="1600" spc="-10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-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vagos</a:t>
            </a:r>
            <a:r>
              <a:rPr dirty="0" sz="1600" spc="-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10">
                <a:solidFill>
                  <a:srgbClr val="2E406B"/>
                </a:solidFill>
                <a:latin typeface="Arial MT"/>
                <a:cs typeface="Arial MT"/>
              </a:rPr>
              <a:t>(CV)</a:t>
            </a:r>
            <a:r>
              <a:rPr dirty="0" sz="1600" spc="-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=</a:t>
            </a:r>
            <a:r>
              <a:rPr dirty="0" sz="1600" spc="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45">
                <a:solidFill>
                  <a:srgbClr val="2E406B"/>
                </a:solidFill>
                <a:latin typeface="Arial Black"/>
                <a:cs typeface="Arial Black"/>
              </a:rPr>
              <a:t>44,1%</a:t>
            </a:r>
            <a:r>
              <a:rPr dirty="0" sz="1600" spc="-9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do</a:t>
            </a:r>
            <a:r>
              <a:rPr dirty="0" sz="1600" spc="-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65">
                <a:solidFill>
                  <a:srgbClr val="2E406B"/>
                </a:solidFill>
                <a:latin typeface="Arial MT"/>
                <a:cs typeface="Arial MT"/>
              </a:rPr>
              <a:t>total</a:t>
            </a:r>
            <a:r>
              <a:rPr dirty="0" sz="1600" spc="-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-1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5.021</a:t>
            </a:r>
            <a:endParaRPr sz="1600">
              <a:latin typeface="Arial MT"/>
              <a:cs typeface="Arial MT"/>
            </a:endParaRPr>
          </a:p>
          <a:p>
            <a:pPr marL="469265" indent="-351155">
              <a:lnSpc>
                <a:spcPct val="100000"/>
              </a:lnSpc>
              <a:spcBef>
                <a:spcPts val="770"/>
              </a:spcBef>
              <a:buFont typeface="Tahoma"/>
              <a:buChar char="●"/>
              <a:tabLst>
                <a:tab pos="469265" algn="l"/>
              </a:tabLst>
            </a:pPr>
            <a:r>
              <a:rPr dirty="0" sz="1600" spc="-150">
                <a:solidFill>
                  <a:srgbClr val="2E406B"/>
                </a:solidFill>
                <a:latin typeface="Arial Black"/>
                <a:cs typeface="Arial Black"/>
              </a:rPr>
              <a:t>2.805</a:t>
            </a:r>
            <a:r>
              <a:rPr dirty="0" sz="1600" spc="-6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ocupados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85">
                <a:solidFill>
                  <a:srgbClr val="2E406B"/>
                </a:solidFill>
                <a:latin typeface="Arial MT"/>
                <a:cs typeface="Arial MT"/>
              </a:rPr>
              <a:t>(CO)</a:t>
            </a:r>
            <a:r>
              <a:rPr dirty="0" sz="1600" spc="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=</a:t>
            </a: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45">
                <a:solidFill>
                  <a:srgbClr val="2E406B"/>
                </a:solidFill>
                <a:latin typeface="Arial Black"/>
                <a:cs typeface="Arial Black"/>
              </a:rPr>
              <a:t>55,9%</a:t>
            </a:r>
            <a:r>
              <a:rPr dirty="0" sz="1600" spc="-60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do</a:t>
            </a:r>
            <a:r>
              <a:rPr dirty="0" sz="1600" spc="2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55">
                <a:solidFill>
                  <a:srgbClr val="2E406B"/>
                </a:solidFill>
                <a:latin typeface="Arial MT"/>
                <a:cs typeface="Arial MT"/>
              </a:rPr>
              <a:t>total</a:t>
            </a:r>
            <a:endParaRPr sz="1600">
              <a:latin typeface="Arial MT"/>
              <a:cs typeface="Arial MT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11437" y="8268169"/>
          <a:ext cx="4986655" cy="1279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6655"/>
                <a:gridCol w="2463165"/>
              </a:tblGrid>
              <a:tr h="353060">
                <a:tc>
                  <a:txBody>
                    <a:bodyPr/>
                    <a:lstStyle/>
                    <a:p>
                      <a:pPr marL="85725">
                        <a:lnSpc>
                          <a:spcPts val="2080"/>
                        </a:lnSpc>
                        <a:spcBef>
                          <a:spcPts val="600"/>
                        </a:spcBef>
                      </a:pPr>
                      <a:r>
                        <a:rPr dirty="0" sz="1800" spc="-19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159</a:t>
                      </a:r>
                      <a:r>
                        <a:rPr dirty="0" sz="1800" spc="-12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29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CV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B="0" marT="76200">
                    <a:lnR w="19050">
                      <a:solidFill>
                        <a:srgbClr val="2E406B"/>
                      </a:solidFill>
                      <a:prstDash val="dot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080"/>
                        </a:lnSpc>
                        <a:spcBef>
                          <a:spcPts val="600"/>
                        </a:spcBef>
                      </a:pPr>
                      <a:r>
                        <a:rPr dirty="0" sz="1800" spc="-19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233</a:t>
                      </a:r>
                      <a:r>
                        <a:rPr dirty="0" sz="1800" spc="-12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29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CV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2E406B"/>
                      </a:solidFill>
                      <a:prstDash val="dot"/>
                    </a:lnL>
                    <a:solidFill>
                      <a:srgbClr val="CCCC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725">
                        <a:lnSpc>
                          <a:spcPts val="2060"/>
                        </a:lnSpc>
                      </a:pPr>
                      <a:r>
                        <a:rPr dirty="0" sz="1800" spc="-18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107</a:t>
                      </a:r>
                      <a:r>
                        <a:rPr dirty="0" sz="1800" spc="-12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6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Comprometidos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19050">
                      <a:solidFill>
                        <a:srgbClr val="2E406B"/>
                      </a:solidFill>
                      <a:prstDash val="dot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060"/>
                        </a:lnSpc>
                      </a:pPr>
                      <a:r>
                        <a:rPr dirty="0" sz="1800" spc="-18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145</a:t>
                      </a:r>
                      <a:r>
                        <a:rPr dirty="0" sz="1800" spc="-14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6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Comprometidos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9050">
                      <a:solidFill>
                        <a:srgbClr val="2E406B"/>
                      </a:solidFill>
                      <a:prstDash val="dot"/>
                    </a:lnL>
                    <a:solidFill>
                      <a:srgbClr val="CCCC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725">
                        <a:lnSpc>
                          <a:spcPts val="2060"/>
                        </a:lnSpc>
                      </a:pPr>
                      <a:r>
                        <a:rPr dirty="0" sz="1800" spc="-185">
                          <a:solidFill>
                            <a:srgbClr val="6AA84F"/>
                          </a:solidFill>
                          <a:latin typeface="Arial Black"/>
                          <a:cs typeface="Arial Black"/>
                        </a:rPr>
                        <a:t>52</a:t>
                      </a:r>
                      <a:r>
                        <a:rPr dirty="0" sz="1800" spc="-130">
                          <a:solidFill>
                            <a:srgbClr val="6AA84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6AA84F"/>
                          </a:solidFill>
                          <a:latin typeface="Arial MT"/>
                          <a:cs typeface="Arial MT"/>
                        </a:rPr>
                        <a:t>Disponíveis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19050">
                      <a:solidFill>
                        <a:srgbClr val="2E406B"/>
                      </a:solidFill>
                      <a:prstDash val="dot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060"/>
                        </a:lnSpc>
                      </a:pPr>
                      <a:r>
                        <a:rPr dirty="0" sz="1800" spc="-185">
                          <a:solidFill>
                            <a:srgbClr val="6AA84F"/>
                          </a:solidFill>
                          <a:latin typeface="Arial Black"/>
                          <a:cs typeface="Arial Black"/>
                        </a:rPr>
                        <a:t>88</a:t>
                      </a:r>
                      <a:r>
                        <a:rPr dirty="0" sz="1800" spc="-130">
                          <a:solidFill>
                            <a:srgbClr val="6AA84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6AA84F"/>
                          </a:solidFill>
                          <a:latin typeface="Arial MT"/>
                          <a:cs typeface="Arial MT"/>
                        </a:rPr>
                        <a:t>Disponíveis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9050">
                      <a:solidFill>
                        <a:srgbClr val="2E406B"/>
                      </a:solidFill>
                      <a:prstDash val="dot"/>
                    </a:lnL>
                    <a:solidFill>
                      <a:srgbClr val="CCCCCC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85725">
                        <a:lnSpc>
                          <a:spcPts val="2140"/>
                        </a:lnSpc>
                      </a:pP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Pesquisadores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19050">
                      <a:solidFill>
                        <a:srgbClr val="2E406B"/>
                      </a:solidFill>
                      <a:prstDash val="dot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140"/>
                        </a:lnSpc>
                      </a:pP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Tecnologistas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9050">
                      <a:solidFill>
                        <a:srgbClr val="2E406B"/>
                      </a:solidFill>
                      <a:prstDash val="dot"/>
                    </a:lnL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8741" y="1713962"/>
            <a:ext cx="5110480" cy="132715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5600" spc="-545">
                <a:solidFill>
                  <a:srgbClr val="000000"/>
                </a:solidFill>
              </a:rPr>
              <a:t>MCTI</a:t>
            </a:r>
            <a:endParaRPr sz="5600"/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300"/>
              <a:t>PEP</a:t>
            </a:r>
            <a:r>
              <a:rPr dirty="0" spc="-160"/>
              <a:t> </a:t>
            </a:r>
            <a:r>
              <a:rPr dirty="0" spc="-40"/>
              <a:t>-</a:t>
            </a:r>
            <a:r>
              <a:rPr dirty="0" spc="-160"/>
              <a:t> </a:t>
            </a:r>
            <a:r>
              <a:rPr dirty="0" spc="-130"/>
              <a:t>Painel</a:t>
            </a:r>
            <a:r>
              <a:rPr dirty="0" spc="-155"/>
              <a:t> </a:t>
            </a:r>
            <a:r>
              <a:rPr dirty="0" spc="-180"/>
              <a:t>Estatístico</a:t>
            </a:r>
            <a:r>
              <a:rPr dirty="0" spc="-155"/>
              <a:t> de</a:t>
            </a:r>
            <a:r>
              <a:rPr dirty="0" spc="-160"/>
              <a:t> </a:t>
            </a:r>
            <a:r>
              <a:rPr dirty="0" spc="-145"/>
              <a:t>Pessoal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18288000" cy="9718675"/>
            <a:chOff x="0" y="0"/>
            <a:chExt cx="18288000" cy="9718675"/>
          </a:xfrm>
        </p:grpSpPr>
        <p:sp>
          <p:nvSpPr>
            <p:cNvPr id="6" name="object 6" descr=""/>
            <p:cNvSpPr/>
            <p:nvPr/>
          </p:nvSpPr>
          <p:spPr>
            <a:xfrm>
              <a:off x="0" y="0"/>
              <a:ext cx="18280380" cy="1489710"/>
            </a:xfrm>
            <a:custGeom>
              <a:avLst/>
              <a:gdLst/>
              <a:ahLst/>
              <a:cxnLst/>
              <a:rect l="l" t="t" r="r" b="b"/>
              <a:pathLst>
                <a:path w="18280380" h="1489710">
                  <a:moveTo>
                    <a:pt x="18279844" y="1489400"/>
                  </a:moveTo>
                  <a:lnTo>
                    <a:pt x="0" y="1489400"/>
                  </a:lnTo>
                  <a:lnTo>
                    <a:pt x="0" y="0"/>
                  </a:lnTo>
                  <a:lnTo>
                    <a:pt x="18279844" y="0"/>
                  </a:lnTo>
                  <a:lnTo>
                    <a:pt x="18279844" y="1489400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634" y="267538"/>
              <a:ext cx="2216221" cy="87506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3575" y="1812775"/>
              <a:ext cx="10018638" cy="56100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3575" y="7422837"/>
              <a:ext cx="9715499" cy="2295524"/>
            </a:xfrm>
            <a:prstGeom prst="rect">
              <a:avLst/>
            </a:prstGeom>
          </p:spPr>
        </p:pic>
      </p:grpSp>
      <p:sp>
        <p:nvSpPr>
          <p:cNvPr id="11" name="object 11" descr=""/>
          <p:cNvSpPr/>
          <p:nvPr/>
        </p:nvSpPr>
        <p:spPr>
          <a:xfrm>
            <a:off x="0" y="9802876"/>
            <a:ext cx="18288000" cy="29209"/>
          </a:xfrm>
          <a:custGeom>
            <a:avLst/>
            <a:gdLst/>
            <a:ahLst/>
            <a:cxnLst/>
            <a:rect l="l" t="t" r="r" b="b"/>
            <a:pathLst>
              <a:path w="18288000" h="29209">
                <a:moveTo>
                  <a:pt x="0" y="28684"/>
                </a:moveTo>
                <a:lnTo>
                  <a:pt x="18287999" y="0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84475" y="7901971"/>
            <a:ext cx="46869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0">
                <a:solidFill>
                  <a:srgbClr val="2E406B"/>
                </a:solidFill>
                <a:latin typeface="Arial MT"/>
                <a:cs typeface="Arial MT"/>
              </a:rPr>
              <a:t>Quantitativo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de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E406B"/>
                </a:solidFill>
                <a:latin typeface="Arial MT"/>
                <a:cs typeface="Arial MT"/>
              </a:rPr>
              <a:t>Cargos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75">
                <a:solidFill>
                  <a:srgbClr val="2E406B"/>
                </a:solidFill>
                <a:latin typeface="Arial MT"/>
                <a:cs typeface="Arial MT"/>
              </a:rPr>
              <a:t>no</a:t>
            </a:r>
            <a:r>
              <a:rPr dirty="0" sz="1600" spc="5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55">
                <a:solidFill>
                  <a:srgbClr val="2E406B"/>
                </a:solidFill>
                <a:latin typeface="Arial Black"/>
                <a:cs typeface="Arial Black"/>
              </a:rPr>
              <a:t>MCTI</a:t>
            </a:r>
            <a:r>
              <a:rPr dirty="0" sz="1600" spc="-105">
                <a:solidFill>
                  <a:srgbClr val="2E406B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2E406B"/>
                </a:solidFill>
                <a:latin typeface="Arial MT"/>
                <a:cs typeface="Arial MT"/>
              </a:rPr>
              <a:t>(SIAPE,</a:t>
            </a:r>
            <a:r>
              <a:rPr dirty="0" sz="1600" spc="-20">
                <a:solidFill>
                  <a:srgbClr val="2E406B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E406B"/>
                </a:solidFill>
                <a:latin typeface="Arial MT"/>
                <a:cs typeface="Arial MT"/>
              </a:rPr>
              <a:t>set/2025)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/>
          <p:nvPr/>
        </p:nvSpPr>
        <p:spPr>
          <a:xfrm>
            <a:off x="15369520" y="6750015"/>
            <a:ext cx="2846705" cy="66548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819"/>
              </a:spcBef>
            </a:pPr>
            <a:r>
              <a:rPr dirty="0" sz="1500" spc="-10">
                <a:solidFill>
                  <a:srgbClr val="00204B"/>
                </a:solidFill>
                <a:latin typeface="Arial Black"/>
                <a:cs typeface="Arial Black"/>
              </a:rPr>
              <a:t>fonte:</a:t>
            </a:r>
            <a:endParaRPr sz="1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u="heavy" sz="1500" spc="-1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 MT"/>
                <a:cs typeface="Arial MT"/>
                <a:hlinkClick r:id="rId6"/>
              </a:rPr>
              <a:t>painel.pep.planejamento.gov.br</a:t>
            </a:r>
            <a:endParaRPr sz="1500">
              <a:latin typeface="Arial MT"/>
              <a:cs typeface="Arial MT"/>
            </a:endParaRPr>
          </a:p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711437" y="4621569"/>
          <a:ext cx="4986655" cy="3013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6655"/>
                <a:gridCol w="2463165"/>
              </a:tblGrid>
              <a:tr h="353060">
                <a:tc>
                  <a:txBody>
                    <a:bodyPr/>
                    <a:lstStyle/>
                    <a:p>
                      <a:pPr marL="85725">
                        <a:lnSpc>
                          <a:spcPts val="2080"/>
                        </a:lnSpc>
                        <a:spcBef>
                          <a:spcPts val="600"/>
                        </a:spcBef>
                      </a:pPr>
                      <a:r>
                        <a:rPr dirty="0" sz="1800" spc="-19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285</a:t>
                      </a:r>
                      <a:r>
                        <a:rPr dirty="0" sz="1800" spc="-13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254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CV</a:t>
                      </a:r>
                      <a:r>
                        <a:rPr dirty="0" sz="1800" spc="-12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34,6%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R w="19050">
                      <a:solidFill>
                        <a:srgbClr val="2E406B"/>
                      </a:solidFill>
                      <a:prstDash val="dot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080"/>
                        </a:lnSpc>
                        <a:spcBef>
                          <a:spcPts val="600"/>
                        </a:spcBef>
                      </a:pPr>
                      <a:r>
                        <a:rPr dirty="0" sz="1800" spc="-19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396</a:t>
                      </a:r>
                      <a:r>
                        <a:rPr dirty="0" sz="1800" spc="-13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254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CV</a:t>
                      </a:r>
                      <a:r>
                        <a:rPr dirty="0" sz="1800" spc="-12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35,2%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2E406B"/>
                      </a:solidFill>
                      <a:prstDash val="dot"/>
                    </a:lnL>
                    <a:solidFill>
                      <a:srgbClr val="CCCC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725">
                        <a:lnSpc>
                          <a:spcPts val="2060"/>
                        </a:lnSpc>
                      </a:pPr>
                      <a:r>
                        <a:rPr dirty="0" sz="1800" spc="-19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542</a:t>
                      </a:r>
                      <a:r>
                        <a:rPr dirty="0" sz="1800" spc="-12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8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CO</a:t>
                      </a:r>
                      <a:r>
                        <a:rPr dirty="0" sz="1800" spc="-11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4F81BD"/>
                          </a:solidFill>
                          <a:latin typeface="Arial MT"/>
                          <a:cs typeface="Arial MT"/>
                        </a:rPr>
                        <a:t>65,4%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19050">
                      <a:solidFill>
                        <a:srgbClr val="2E406B"/>
                      </a:solidFill>
                      <a:prstDash val="dot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060"/>
                        </a:lnSpc>
                      </a:pPr>
                      <a:r>
                        <a:rPr dirty="0" sz="1800" spc="-19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728</a:t>
                      </a:r>
                      <a:r>
                        <a:rPr dirty="0" sz="1800" spc="-12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8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CO</a:t>
                      </a:r>
                      <a:r>
                        <a:rPr dirty="0" sz="1800" spc="-11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4F81BD"/>
                          </a:solidFill>
                          <a:latin typeface="Arial MT"/>
                          <a:cs typeface="Arial MT"/>
                        </a:rPr>
                        <a:t>64,8%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9050">
                      <a:solidFill>
                        <a:srgbClr val="2E406B"/>
                      </a:solidFill>
                      <a:prstDash val="dot"/>
                    </a:lnL>
                    <a:solidFill>
                      <a:srgbClr val="CCCCCC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85725">
                        <a:lnSpc>
                          <a:spcPts val="2140"/>
                        </a:lnSpc>
                      </a:pP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Pesquisadores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19050">
                      <a:solidFill>
                        <a:srgbClr val="2E406B"/>
                      </a:solidFill>
                      <a:prstDash val="dot"/>
                    </a:lnR>
                    <a:lnB w="19050">
                      <a:solidFill>
                        <a:srgbClr val="2E406B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140"/>
                        </a:lnSpc>
                      </a:pP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Tecnologistas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9050">
                      <a:solidFill>
                        <a:srgbClr val="2E406B"/>
                      </a:solidFill>
                      <a:prstDash val="dot"/>
                    </a:lnL>
                    <a:lnB w="19050">
                      <a:solidFill>
                        <a:srgbClr val="2E406B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marL="85725">
                        <a:lnSpc>
                          <a:spcPts val="2080"/>
                        </a:lnSpc>
                        <a:spcBef>
                          <a:spcPts val="600"/>
                        </a:spcBef>
                      </a:pPr>
                      <a:r>
                        <a:rPr dirty="0" sz="1800" spc="-19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151</a:t>
                      </a:r>
                      <a:r>
                        <a:rPr dirty="0" sz="1800" spc="-13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254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CV</a:t>
                      </a:r>
                      <a:r>
                        <a:rPr dirty="0" sz="1800" spc="-12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23,4%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R w="19050">
                      <a:solidFill>
                        <a:srgbClr val="2E406B"/>
                      </a:solidFill>
                      <a:prstDash val="dot"/>
                    </a:lnR>
                    <a:lnT w="19050">
                      <a:solidFill>
                        <a:srgbClr val="2E406B"/>
                      </a:solidFill>
                      <a:prstDash val="dot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080"/>
                        </a:lnSpc>
                        <a:spcBef>
                          <a:spcPts val="600"/>
                        </a:spcBef>
                      </a:pPr>
                      <a:r>
                        <a:rPr dirty="0" sz="1800" spc="-19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771</a:t>
                      </a:r>
                      <a:r>
                        <a:rPr dirty="0" sz="1800" spc="-13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254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CV</a:t>
                      </a:r>
                      <a:r>
                        <a:rPr dirty="0" sz="1800" spc="-12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59,2%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2E406B"/>
                      </a:solidFill>
                      <a:prstDash val="dot"/>
                    </a:lnL>
                    <a:lnT w="19050">
                      <a:solidFill>
                        <a:srgbClr val="2E406B"/>
                      </a:solidFill>
                      <a:prstDash val="dot"/>
                    </a:lnT>
                    <a:solidFill>
                      <a:srgbClr val="CCCC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725">
                        <a:lnSpc>
                          <a:spcPts val="2060"/>
                        </a:lnSpc>
                      </a:pPr>
                      <a:r>
                        <a:rPr dirty="0" sz="1800" spc="-19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495</a:t>
                      </a:r>
                      <a:r>
                        <a:rPr dirty="0" sz="1800" spc="-12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8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CO</a:t>
                      </a:r>
                      <a:r>
                        <a:rPr dirty="0" sz="1800" spc="-11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4F81BD"/>
                          </a:solidFill>
                          <a:latin typeface="Arial MT"/>
                          <a:cs typeface="Arial MT"/>
                        </a:rPr>
                        <a:t>76,6%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19050">
                      <a:solidFill>
                        <a:srgbClr val="2E406B"/>
                      </a:solidFill>
                      <a:prstDash val="dot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060"/>
                        </a:lnSpc>
                      </a:pPr>
                      <a:r>
                        <a:rPr dirty="0" sz="1800" spc="-19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532</a:t>
                      </a:r>
                      <a:r>
                        <a:rPr dirty="0" sz="1800" spc="-12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8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CO</a:t>
                      </a:r>
                      <a:r>
                        <a:rPr dirty="0" sz="1800" spc="-11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4F81BD"/>
                          </a:solidFill>
                          <a:latin typeface="Arial MT"/>
                          <a:cs typeface="Arial MT"/>
                        </a:rPr>
                        <a:t>40,8%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9050">
                      <a:solidFill>
                        <a:srgbClr val="2E406B"/>
                      </a:solidFill>
                      <a:prstDash val="dot"/>
                    </a:lnL>
                    <a:solidFill>
                      <a:srgbClr val="CCCCCC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85725">
                        <a:lnSpc>
                          <a:spcPts val="2140"/>
                        </a:lnSpc>
                      </a:pPr>
                      <a:r>
                        <a:rPr dirty="0" sz="180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Analistas</a:t>
                      </a:r>
                      <a:r>
                        <a:rPr dirty="0" sz="1800" spc="114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9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800" spc="12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C&amp;T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19050">
                      <a:solidFill>
                        <a:srgbClr val="2E406B"/>
                      </a:solidFill>
                      <a:prstDash val="dot"/>
                    </a:lnR>
                    <a:lnB w="19050">
                      <a:solidFill>
                        <a:srgbClr val="2E406B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140"/>
                        </a:lnSpc>
                      </a:pPr>
                      <a:r>
                        <a:rPr dirty="0" sz="180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Assistentes</a:t>
                      </a:r>
                      <a:r>
                        <a:rPr dirty="0" sz="1800" spc="12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9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em</a:t>
                      </a:r>
                      <a:r>
                        <a:rPr dirty="0" sz="1800" spc="12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C&amp;T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9050">
                      <a:solidFill>
                        <a:srgbClr val="2E406B"/>
                      </a:solidFill>
                      <a:prstDash val="dot"/>
                    </a:lnL>
                    <a:lnB w="19050">
                      <a:solidFill>
                        <a:srgbClr val="2E406B"/>
                      </a:solidFill>
                      <a:prstDash val="dot"/>
                    </a:lnB>
                    <a:solidFill>
                      <a:srgbClr val="CCCCCC"/>
                    </a:solidFill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marL="85725">
                        <a:lnSpc>
                          <a:spcPts val="2080"/>
                        </a:lnSpc>
                        <a:spcBef>
                          <a:spcPts val="600"/>
                        </a:spcBef>
                      </a:pPr>
                      <a:r>
                        <a:rPr dirty="0" sz="1800" spc="-19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611</a:t>
                      </a:r>
                      <a:r>
                        <a:rPr dirty="0" sz="1800" spc="-13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254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CV</a:t>
                      </a:r>
                      <a:r>
                        <a:rPr dirty="0" sz="1800" spc="-12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55,1%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R w="19050">
                      <a:solidFill>
                        <a:srgbClr val="2E406B"/>
                      </a:solidFill>
                      <a:prstDash val="dot"/>
                    </a:lnR>
                    <a:lnT w="19050">
                      <a:solidFill>
                        <a:srgbClr val="2E406B"/>
                      </a:solidFill>
                      <a:prstDash val="dot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080"/>
                        </a:lnSpc>
                        <a:spcBef>
                          <a:spcPts val="600"/>
                        </a:spcBef>
                      </a:pPr>
                      <a:r>
                        <a:rPr dirty="0" sz="1800" spc="-18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02</a:t>
                      </a:r>
                      <a:r>
                        <a:rPr dirty="0" sz="1800" spc="-13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295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CV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2E406B"/>
                      </a:solidFill>
                      <a:prstDash val="dot"/>
                    </a:lnL>
                    <a:lnT w="19050">
                      <a:solidFill>
                        <a:srgbClr val="2E406B"/>
                      </a:solidFill>
                      <a:prstDash val="dot"/>
                    </a:lnT>
                    <a:solidFill>
                      <a:srgbClr val="CCCC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85725">
                        <a:lnSpc>
                          <a:spcPts val="2060"/>
                        </a:lnSpc>
                      </a:pPr>
                      <a:r>
                        <a:rPr dirty="0" sz="1800" spc="-19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497</a:t>
                      </a:r>
                      <a:r>
                        <a:rPr dirty="0" sz="1800" spc="-12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8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CO</a:t>
                      </a:r>
                      <a:r>
                        <a:rPr dirty="0" sz="1800" spc="-110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dirty="0" sz="1800" spc="-10">
                          <a:solidFill>
                            <a:srgbClr val="4F81BD"/>
                          </a:solidFill>
                          <a:latin typeface="Arial MT"/>
                          <a:cs typeface="Arial MT"/>
                        </a:rPr>
                        <a:t>44,9%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19050">
                      <a:solidFill>
                        <a:srgbClr val="2E406B"/>
                      </a:solidFill>
                      <a:prstDash val="dot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060"/>
                        </a:lnSpc>
                      </a:pPr>
                      <a:r>
                        <a:rPr dirty="0" sz="1800" spc="-18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11</a:t>
                      </a:r>
                      <a:r>
                        <a:rPr dirty="0" sz="1800" spc="-13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25">
                          <a:solidFill>
                            <a:srgbClr val="1F497D"/>
                          </a:solidFill>
                          <a:latin typeface="Arial Black"/>
                          <a:cs typeface="Arial Black"/>
                        </a:rPr>
                        <a:t>CO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19050">
                      <a:solidFill>
                        <a:srgbClr val="2E406B"/>
                      </a:solidFill>
                      <a:prstDash val="dot"/>
                    </a:lnL>
                    <a:solidFill>
                      <a:srgbClr val="CCCCCC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85725">
                        <a:lnSpc>
                          <a:spcPts val="2140"/>
                        </a:lnSpc>
                      </a:pP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Técnicos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19050">
                      <a:solidFill>
                        <a:srgbClr val="2E406B"/>
                      </a:solidFill>
                      <a:prstDash val="dot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140"/>
                        </a:lnSpc>
                      </a:pPr>
                      <a:r>
                        <a:rPr dirty="0" sz="1800" spc="75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Outros</a:t>
                      </a:r>
                      <a:r>
                        <a:rPr dirty="0" sz="1800" spc="-3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solidFill>
                            <a:srgbClr val="1F497D"/>
                          </a:solidFill>
                          <a:latin typeface="Arial MT"/>
                          <a:cs typeface="Arial MT"/>
                        </a:rPr>
                        <a:t>cargos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9050">
                      <a:solidFill>
                        <a:srgbClr val="2E406B"/>
                      </a:solidFill>
                      <a:prstDash val="dot"/>
                    </a:lnL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741" y="1713962"/>
            <a:ext cx="8632190" cy="132715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5600" spc="-545">
                <a:solidFill>
                  <a:srgbClr val="000000"/>
                </a:solidFill>
              </a:rPr>
              <a:t>MCTI</a:t>
            </a:r>
            <a:endParaRPr sz="5600"/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pc="-90"/>
              <a:t>Quantitativo</a:t>
            </a:r>
            <a:r>
              <a:rPr dirty="0" spc="-145"/>
              <a:t> </a:t>
            </a:r>
            <a:r>
              <a:rPr dirty="0" spc="-155"/>
              <a:t>de</a:t>
            </a:r>
            <a:r>
              <a:rPr dirty="0" spc="-145"/>
              <a:t> </a:t>
            </a:r>
            <a:r>
              <a:rPr dirty="0" spc="-160"/>
              <a:t>servidores(as)</a:t>
            </a:r>
            <a:r>
              <a:rPr dirty="0" spc="-145"/>
              <a:t> </a:t>
            </a:r>
            <a:r>
              <a:rPr dirty="0" spc="-160"/>
              <a:t>nas</a:t>
            </a:r>
            <a:r>
              <a:rPr dirty="0" spc="-140"/>
              <a:t> </a:t>
            </a:r>
            <a:r>
              <a:rPr dirty="0" spc="-145"/>
              <a:t>Unidades </a:t>
            </a:r>
            <a:r>
              <a:rPr dirty="0" spc="-155"/>
              <a:t>de</a:t>
            </a:r>
            <a:r>
              <a:rPr dirty="0" spc="-145"/>
              <a:t> </a:t>
            </a:r>
            <a:r>
              <a:rPr dirty="0" spc="-85"/>
              <a:t>Pesquisa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9611995"/>
            <a:chOff x="0" y="0"/>
            <a:chExt cx="18288000" cy="961199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8280380" cy="1489710"/>
            </a:xfrm>
            <a:custGeom>
              <a:avLst/>
              <a:gdLst/>
              <a:ahLst/>
              <a:cxnLst/>
              <a:rect l="l" t="t" r="r" b="b"/>
              <a:pathLst>
                <a:path w="18280380" h="1489710">
                  <a:moveTo>
                    <a:pt x="18279844" y="1489400"/>
                  </a:moveTo>
                  <a:lnTo>
                    <a:pt x="0" y="1489400"/>
                  </a:lnTo>
                  <a:lnTo>
                    <a:pt x="0" y="0"/>
                  </a:lnTo>
                  <a:lnTo>
                    <a:pt x="18279844" y="0"/>
                  </a:lnTo>
                  <a:lnTo>
                    <a:pt x="18279844" y="1489400"/>
                  </a:lnTo>
                  <a:close/>
                </a:path>
              </a:pathLst>
            </a:custGeom>
            <a:solidFill>
              <a:srgbClr val="2E40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296" y="0"/>
              <a:ext cx="8229703" cy="529101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634" y="267538"/>
              <a:ext cx="2216221" cy="87506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450" y="3253806"/>
              <a:ext cx="6977378" cy="63581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3900" y="3936650"/>
              <a:ext cx="7994124" cy="5675324"/>
            </a:xfrm>
            <a:prstGeom prst="rect">
              <a:avLst/>
            </a:prstGeom>
          </p:spPr>
        </p:pic>
      </p:grpSp>
      <p:sp>
        <p:nvSpPr>
          <p:cNvPr id="9" name="object 9" descr=""/>
          <p:cNvSpPr/>
          <p:nvPr/>
        </p:nvSpPr>
        <p:spPr>
          <a:xfrm>
            <a:off x="0" y="9802876"/>
            <a:ext cx="18288000" cy="29209"/>
          </a:xfrm>
          <a:custGeom>
            <a:avLst/>
            <a:gdLst/>
            <a:ahLst/>
            <a:cxnLst/>
            <a:rect l="l" t="t" r="r" b="b"/>
            <a:pathLst>
              <a:path w="18288000" h="29209">
                <a:moveTo>
                  <a:pt x="0" y="28684"/>
                </a:moveTo>
                <a:lnTo>
                  <a:pt x="18287999" y="0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pc="10"/>
              <a:t>Dr.</a:t>
            </a:r>
            <a:r>
              <a:rPr dirty="0" spc="15"/>
              <a:t> </a:t>
            </a:r>
            <a:r>
              <a:rPr dirty="0" spc="10"/>
              <a:t>Tiago</a:t>
            </a:r>
            <a:r>
              <a:rPr dirty="0" spc="15"/>
              <a:t> </a:t>
            </a:r>
            <a:r>
              <a:rPr dirty="0"/>
              <a:t>Braga,</a:t>
            </a:r>
            <a:r>
              <a:rPr dirty="0" spc="15"/>
              <a:t> </a:t>
            </a:r>
            <a:r>
              <a:rPr dirty="0" spc="60"/>
              <a:t>Diretor</a:t>
            </a:r>
            <a:r>
              <a:rPr dirty="0" spc="15"/>
              <a:t> </a:t>
            </a:r>
            <a:r>
              <a:rPr dirty="0" spc="75"/>
              <a:t>do</a:t>
            </a:r>
            <a:r>
              <a:rPr dirty="0" spc="20"/>
              <a:t> </a:t>
            </a:r>
            <a:r>
              <a:rPr dirty="0" spc="60"/>
              <a:t>Instituto</a:t>
            </a:r>
            <a:r>
              <a:rPr dirty="0" spc="15"/>
              <a:t> </a:t>
            </a:r>
            <a:r>
              <a:rPr dirty="0" spc="10"/>
              <a:t>Brasileiro</a:t>
            </a:r>
            <a:r>
              <a:rPr dirty="0" spc="15"/>
              <a:t> </a:t>
            </a:r>
            <a:r>
              <a:rPr dirty="0" spc="10"/>
              <a:t>de</a:t>
            </a:r>
            <a:r>
              <a:rPr dirty="0" spc="15"/>
              <a:t> </a:t>
            </a:r>
            <a:r>
              <a:rPr dirty="0" spc="10"/>
              <a:t>Informação</a:t>
            </a:r>
            <a:r>
              <a:rPr dirty="0" spc="20"/>
              <a:t> </a:t>
            </a:r>
            <a:r>
              <a:rPr dirty="0" spc="60"/>
              <a:t>em</a:t>
            </a:r>
            <a:r>
              <a:rPr dirty="0" spc="15"/>
              <a:t> </a:t>
            </a:r>
            <a:r>
              <a:rPr dirty="0"/>
              <a:t>Ciência</a:t>
            </a:r>
            <a:r>
              <a:rPr dirty="0" spc="15"/>
              <a:t> 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Tecnologia</a:t>
            </a:r>
            <a:r>
              <a:rPr dirty="0" spc="15"/>
              <a:t> </a:t>
            </a:r>
            <a:r>
              <a:rPr dirty="0" spc="-10"/>
              <a:t>(Ibict)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slide</a:t>
            </a:r>
            <a:r>
              <a:rPr dirty="0" spc="-50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IBICT_AP-CASP_2025-10-07.pptx</dc:title>
  <dcterms:created xsi:type="dcterms:W3CDTF">2025-10-07T19:37:58Z</dcterms:created>
  <dcterms:modified xsi:type="dcterms:W3CDTF">2025-10-07T19:37:58Z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2025-10-07T00:00:00Z</vt:filetime>
  </property>
  <property fmtid="{D5CDD505-2E9C-101B-9397-08002B2CF9AE}" pid="3" name="Creator">
    <vt:lpwstr>Google</vt:lpwstr>
  </property>
  <property fmtid="{D5CDD505-2E9C-101B-9397-08002B2CF9AE}" pid="4" name="LastSaved">
    <vt:filetime>2025-10-07T00:00:00Z</vt:filetime>
  </property>
</Properties>
</file>