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0"/>
  </p:notesMasterIdLst>
  <p:sldIdLst>
    <p:sldId id="267" r:id="rId3"/>
    <p:sldId id="287" r:id="rId4"/>
    <p:sldId id="269" r:id="rId5"/>
    <p:sldId id="268" r:id="rId6"/>
    <p:sldId id="283" r:id="rId7"/>
    <p:sldId id="286" r:id="rId8"/>
    <p:sldId id="275" r:id="rId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D00"/>
    <a:srgbClr val="2E509D"/>
    <a:srgbClr val="1031FF"/>
    <a:srgbClr val="4E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4" autoAdjust="0"/>
  </p:normalViewPr>
  <p:slideViewPr>
    <p:cSldViewPr snapToGrid="0">
      <p:cViewPr varScale="1">
        <p:scale>
          <a:sx n="68" d="100"/>
          <a:sy n="68" d="100"/>
        </p:scale>
        <p:origin x="78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91A5-5346-443C-A6EC-9A9A16427904}" type="datetimeFigureOut">
              <a:rPr lang="pt-BR" smtClean="0"/>
              <a:t>07/10/2025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DDBDB-8CDE-42AB-AF13-EA80BF127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8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DDBDB-8CDE-42AB-AF13-EA80BF12707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01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39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3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14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38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CD055DA-E344-44D7-1BC6-62E2C3B7446B}"/>
              </a:ext>
            </a:extLst>
          </p:cNvPr>
          <p:cNvSpPr txBox="1"/>
          <p:nvPr userDrawn="1"/>
        </p:nvSpPr>
        <p:spPr>
          <a:xfrm>
            <a:off x="2475638" y="5371504"/>
            <a:ext cx="721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spc="3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www.gov.br/mcti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937" y="3532368"/>
            <a:ext cx="6112168" cy="112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69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964" y="198244"/>
            <a:ext cx="3344725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2"/>
          <p:cNvSpPr txBox="1"/>
          <p:nvPr/>
        </p:nvSpPr>
        <p:spPr>
          <a:xfrm>
            <a:off x="914401" y="2476869"/>
            <a:ext cx="1093728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</a:rPr>
              <a:t>CÂMARA DOS DEPUTADOS</a:t>
            </a: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</a:rPr>
              <a:t>COMISSÃO DE ADMINISTRAÇÃO E SERVIÇO PÚBLICO</a:t>
            </a:r>
            <a:endParaRPr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</a:rPr>
              <a:t>AUDIÊNCIA PÚBLICA</a:t>
            </a: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</a:rPr>
              <a:t>Requerimento nº 72/2025</a:t>
            </a: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</a:rPr>
              <a:t>Deputado Federal Prof. Reginaldo Veras</a:t>
            </a:r>
          </a:p>
          <a:p>
            <a:endParaRPr lang="pt-BR" sz="2800" b="1" dirty="0">
              <a:solidFill>
                <a:srgbClr val="003366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674703" y="5660123"/>
            <a:ext cx="53088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08055"/>
                </a:solidFill>
              </a:defRPr>
            </a:pPr>
            <a:r>
              <a:rPr lang="pt-BR" sz="1600" dirty="0" smtClean="0"/>
              <a:t>Lélio </a:t>
            </a:r>
            <a:r>
              <a:rPr lang="pt-BR" sz="1600" dirty="0" err="1" smtClean="0"/>
              <a:t>Trida</a:t>
            </a:r>
            <a:r>
              <a:rPr lang="pt-BR" sz="1600" dirty="0" smtClean="0"/>
              <a:t> Sene</a:t>
            </a:r>
          </a:p>
          <a:p>
            <a:pPr>
              <a:defRPr sz="2200">
                <a:solidFill>
                  <a:srgbClr val="008055"/>
                </a:solidFill>
              </a:defRPr>
            </a:pPr>
            <a:r>
              <a:rPr lang="pt-BR" sz="1600" dirty="0" smtClean="0"/>
              <a:t>Subsecretário de Planejamento, Orçamento e Administração</a:t>
            </a:r>
          </a:p>
          <a:p>
            <a:pPr>
              <a:defRPr sz="2200">
                <a:solidFill>
                  <a:srgbClr val="008055"/>
                </a:solidFill>
              </a:defRPr>
            </a:pPr>
            <a:r>
              <a:rPr lang="pt-BR" sz="1600" dirty="0" smtClean="0"/>
              <a:t>Secretária-Executiva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1551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964" y="198244"/>
            <a:ext cx="3344725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/>
          <p:nvPr/>
        </p:nvSpPr>
        <p:spPr>
          <a:xfrm>
            <a:off x="1029612" y="1814257"/>
            <a:ext cx="1023595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</a:rPr>
              <a:t>Esclarecimentos a respeito do chamamento do cadastro de reserva referente ao concurso público do IBICT regido pelo Edital n° 1/2023</a:t>
            </a:r>
            <a:endParaRPr lang="pt-BR" sz="2400" dirty="0"/>
          </a:p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225069" y="3432768"/>
            <a:ext cx="101295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i="1" dirty="0" smtClean="0"/>
              <a:t>“ </a:t>
            </a:r>
            <a:r>
              <a:rPr lang="pt-BR" sz="1600" dirty="0" smtClean="0"/>
              <a:t>INSTITUTO </a:t>
            </a:r>
            <a:r>
              <a:rPr lang="pt-BR" sz="1600" dirty="0"/>
              <a:t>BRASILEIRO DE INFORMAÇÃO EM CIÊNCIA E TECNOLOGIA (IBICT) </a:t>
            </a:r>
            <a:endParaRPr lang="pt-BR" sz="1600" dirty="0" smtClean="0"/>
          </a:p>
          <a:p>
            <a:pPr algn="ctr"/>
            <a:r>
              <a:rPr lang="pt-BR" sz="1600" dirty="0" smtClean="0"/>
              <a:t>CONCURSO </a:t>
            </a:r>
            <a:r>
              <a:rPr lang="pt-BR" sz="1600" dirty="0"/>
              <a:t>PÚBLICO DE PROVAS E TÍTULOS PARA PROVIMENTO DE VAGAS DA CARREIRA DE DESENVOLVIMENTO TECNOLÓGICO </a:t>
            </a:r>
            <a:endParaRPr lang="pt-BR" sz="1600" dirty="0" smtClean="0"/>
          </a:p>
          <a:p>
            <a:pPr algn="ctr"/>
            <a:r>
              <a:rPr lang="pt-BR" sz="1600" dirty="0" smtClean="0"/>
              <a:t>EDITAL </a:t>
            </a:r>
            <a:r>
              <a:rPr lang="pt-BR" sz="1600" dirty="0"/>
              <a:t>Nº 01/2023 — DE 09 DE OUTUBRO DE 2023</a:t>
            </a:r>
            <a:r>
              <a:rPr lang="pt-BR" sz="1600" i="1" dirty="0" smtClean="0"/>
              <a:t> </a:t>
            </a:r>
          </a:p>
          <a:p>
            <a:endParaRPr lang="pt-BR" sz="1600" i="1" dirty="0"/>
          </a:p>
          <a:p>
            <a:r>
              <a:rPr lang="pt-BR" sz="1600" i="1" dirty="0" smtClean="0"/>
              <a:t>...</a:t>
            </a:r>
          </a:p>
          <a:p>
            <a:endParaRPr lang="pt-BR" sz="1600" i="1" dirty="0" smtClean="0"/>
          </a:p>
          <a:p>
            <a:r>
              <a:rPr lang="pt-BR" sz="1600" i="1" dirty="0" smtClean="0"/>
              <a:t>torna </a:t>
            </a:r>
            <a:r>
              <a:rPr lang="pt-BR" sz="1600" i="1" dirty="0"/>
              <a:t>pública a realização de CONCURSO PÚBLICO DE PROVAS E TÍTULOS para provimento efetivo de vagas e formação de cadastro de reserva no </a:t>
            </a:r>
            <a:r>
              <a:rPr lang="pt-BR" sz="1600" b="1" i="1" dirty="0">
                <a:solidFill>
                  <a:srgbClr val="FF0000"/>
                </a:solidFill>
              </a:rPr>
              <a:t>cargo de TECNOLOGISTA</a:t>
            </a:r>
            <a:r>
              <a:rPr lang="pt-BR" sz="1600" i="1" dirty="0"/>
              <a:t>, da Carreira de Desenvolvimento Tecnológico, de acordo com o disposto neste Edital.“</a:t>
            </a:r>
          </a:p>
          <a:p>
            <a:r>
              <a:rPr lang="pt-BR" sz="1600" dirty="0" smtClean="0"/>
              <a:t>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86604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295" y="-44902"/>
            <a:ext cx="3315204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2"/>
          <p:cNvSpPr txBox="1"/>
          <p:nvPr/>
        </p:nvSpPr>
        <p:spPr>
          <a:xfrm>
            <a:off x="905523" y="1261797"/>
            <a:ext cx="1050228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lang="pt-BR" sz="3200" dirty="0" smtClean="0"/>
              <a:t>Estrutura do Ministério da Ciência, Tecnologia e Inovação</a:t>
            </a:r>
            <a:endParaRPr sz="3200" dirty="0"/>
          </a:p>
        </p:txBody>
      </p:sp>
      <p:sp>
        <p:nvSpPr>
          <p:cNvPr id="9" name="TextBox 3"/>
          <p:cNvSpPr txBox="1"/>
          <p:nvPr/>
        </p:nvSpPr>
        <p:spPr>
          <a:xfrm>
            <a:off x="1171852" y="2201662"/>
            <a:ext cx="10235954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</a:rPr>
              <a:t>Decreto nº 11.493, de 17 de abril de 2023</a:t>
            </a:r>
          </a:p>
          <a:p>
            <a:pPr algn="ctr"/>
            <a:endParaRPr lang="pt-BR" sz="3200" dirty="0" smtClean="0"/>
          </a:p>
          <a:p>
            <a:r>
              <a:rPr lang="pt-BR" sz="2400" dirty="0" smtClean="0"/>
              <a:t>I </a:t>
            </a:r>
            <a:r>
              <a:rPr lang="pt-BR" sz="2400" dirty="0"/>
              <a:t>- órgãos de assistência direta e imediata ao Ministro de Estado da Ciência Tecnologia e </a:t>
            </a:r>
            <a:r>
              <a:rPr lang="pt-BR" sz="2400" dirty="0" smtClean="0"/>
              <a:t>Inovação</a:t>
            </a:r>
            <a:endParaRPr lang="pt-BR" sz="2400" dirty="0"/>
          </a:p>
          <a:p>
            <a:r>
              <a:rPr lang="pt-BR" sz="2400" dirty="0" smtClean="0"/>
              <a:t>II </a:t>
            </a:r>
            <a:r>
              <a:rPr lang="pt-BR" sz="2400" dirty="0"/>
              <a:t>- órgãos específicos </a:t>
            </a:r>
            <a:r>
              <a:rPr lang="pt-BR" sz="2400" dirty="0" smtClean="0"/>
              <a:t>singulares</a:t>
            </a:r>
            <a:endParaRPr lang="pt-BR" sz="2400" dirty="0"/>
          </a:p>
          <a:p>
            <a:r>
              <a:rPr lang="pt-BR" sz="2400" dirty="0" smtClean="0">
                <a:solidFill>
                  <a:srgbClr val="FF0000"/>
                </a:solidFill>
              </a:rPr>
              <a:t>III </a:t>
            </a:r>
            <a:r>
              <a:rPr lang="pt-BR" sz="2400" dirty="0">
                <a:solidFill>
                  <a:srgbClr val="FF0000"/>
                </a:solidFill>
              </a:rPr>
              <a:t>- unidades de </a:t>
            </a:r>
            <a:r>
              <a:rPr lang="pt-BR" sz="2400" dirty="0" smtClean="0">
                <a:solidFill>
                  <a:srgbClr val="FF0000"/>
                </a:solidFill>
              </a:rPr>
              <a:t>pesquisa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pt-BR" sz="2400" dirty="0" smtClean="0"/>
              <a:t>IV </a:t>
            </a:r>
            <a:r>
              <a:rPr lang="pt-BR" sz="2400" dirty="0"/>
              <a:t>- órgãos </a:t>
            </a:r>
            <a:r>
              <a:rPr lang="pt-BR" sz="2400" dirty="0" smtClean="0"/>
              <a:t>colegiados</a:t>
            </a:r>
            <a:endParaRPr lang="pt-BR" sz="2400" dirty="0"/>
          </a:p>
          <a:p>
            <a:r>
              <a:rPr lang="pt-BR" sz="2400" dirty="0" smtClean="0"/>
              <a:t>V </a:t>
            </a:r>
            <a:r>
              <a:rPr lang="pt-BR" sz="2400" dirty="0"/>
              <a:t>- entidades </a:t>
            </a:r>
            <a:r>
              <a:rPr lang="pt-BR" sz="2400" dirty="0" smtClean="0"/>
              <a:t>vinculadas</a:t>
            </a:r>
            <a:endParaRPr lang="pt-BR" sz="2400" dirty="0"/>
          </a:p>
          <a:p>
            <a:r>
              <a:rPr lang="pt-BR" sz="2400" dirty="0" smtClean="0"/>
              <a:t>VI </a:t>
            </a:r>
            <a:r>
              <a:rPr lang="pt-BR" sz="2400" dirty="0"/>
              <a:t>- unidades </a:t>
            </a:r>
            <a:r>
              <a:rPr lang="pt-BR" sz="2400" dirty="0" smtClean="0"/>
              <a:t>descentralizadas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69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755" y="39017"/>
            <a:ext cx="3315204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2"/>
          <p:cNvSpPr txBox="1"/>
          <p:nvPr/>
        </p:nvSpPr>
        <p:spPr>
          <a:xfrm>
            <a:off x="6365289" y="585927"/>
            <a:ext cx="5433134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lang="pt-BR" dirty="0" smtClean="0"/>
              <a:t>Unidades de Pesquisa</a:t>
            </a:r>
            <a:endParaRPr dirty="0"/>
          </a:p>
        </p:txBody>
      </p:sp>
      <p:sp>
        <p:nvSpPr>
          <p:cNvPr id="8" name="TextBox 3"/>
          <p:cNvSpPr txBox="1"/>
          <p:nvPr/>
        </p:nvSpPr>
        <p:spPr>
          <a:xfrm>
            <a:off x="958787" y="1327890"/>
            <a:ext cx="108396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 smtClean="0"/>
              <a:t>1) </a:t>
            </a:r>
            <a:r>
              <a:rPr lang="pt-BR" sz="2000" dirty="0"/>
              <a:t>Centro Brasileiro de Pesquisas Físicas;</a:t>
            </a:r>
          </a:p>
          <a:p>
            <a:r>
              <a:rPr lang="pt-BR" sz="2000" dirty="0"/>
              <a:t>2</a:t>
            </a:r>
            <a:r>
              <a:rPr lang="pt-BR" sz="2000" dirty="0" smtClean="0"/>
              <a:t>) </a:t>
            </a:r>
            <a:r>
              <a:rPr lang="pt-BR" sz="2000" dirty="0"/>
              <a:t>Centro de Tecnologia da Informação Renato Archer;</a:t>
            </a:r>
          </a:p>
          <a:p>
            <a:r>
              <a:rPr lang="pt-BR" sz="2000" dirty="0" smtClean="0"/>
              <a:t>3) </a:t>
            </a:r>
            <a:r>
              <a:rPr lang="pt-BR" sz="2000" dirty="0"/>
              <a:t>Centro de Tecnologia Mineral;</a:t>
            </a:r>
          </a:p>
          <a:p>
            <a:r>
              <a:rPr lang="pt-BR" sz="2000" dirty="0" smtClean="0"/>
              <a:t>4) </a:t>
            </a:r>
            <a:r>
              <a:rPr lang="pt-BR" sz="2000" dirty="0"/>
              <a:t>Centro de Tecnologias Estratégicas do Nordeste;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) </a:t>
            </a:r>
            <a:r>
              <a:rPr lang="pt-BR" sz="2000" dirty="0"/>
              <a:t>Centro Nacional de Monitoramento e Alertas de Desastres Naturais;</a:t>
            </a:r>
          </a:p>
          <a:p>
            <a:r>
              <a:rPr lang="pt-BR" sz="2000" b="1" dirty="0" smtClean="0">
                <a:solidFill>
                  <a:srgbClr val="FF0000"/>
                </a:solidFill>
              </a:rPr>
              <a:t>6) </a:t>
            </a:r>
            <a:r>
              <a:rPr lang="pt-BR" sz="2000" b="1" dirty="0">
                <a:solidFill>
                  <a:srgbClr val="FF0000"/>
                </a:solidFill>
              </a:rPr>
              <a:t>Instituto Brasileiro de Informação em Ciência e </a:t>
            </a:r>
            <a:r>
              <a:rPr lang="pt-BR" sz="2000" b="1" dirty="0" smtClean="0">
                <a:solidFill>
                  <a:srgbClr val="FF0000"/>
                </a:solidFill>
              </a:rPr>
              <a:t>Tecnologia - IBICT;</a:t>
            </a:r>
          </a:p>
          <a:p>
            <a:r>
              <a:rPr lang="pt-BR" sz="2000" dirty="0"/>
              <a:t>7) Instituto Nacional de </a:t>
            </a:r>
            <a:r>
              <a:rPr lang="pt-BR" sz="2000" dirty="0" smtClean="0"/>
              <a:t>Águas;</a:t>
            </a:r>
            <a:endParaRPr lang="pt-BR" sz="2000" dirty="0"/>
          </a:p>
          <a:p>
            <a:r>
              <a:rPr lang="pt-BR" sz="2000" dirty="0"/>
              <a:t>8</a:t>
            </a:r>
            <a:r>
              <a:rPr lang="pt-BR" sz="2000" dirty="0" smtClean="0"/>
              <a:t>) </a:t>
            </a:r>
            <a:r>
              <a:rPr lang="pt-BR" sz="2000" dirty="0"/>
              <a:t>Instituto Nacional da Mata Atlântica;</a:t>
            </a:r>
          </a:p>
          <a:p>
            <a:r>
              <a:rPr lang="pt-BR" sz="2000" dirty="0"/>
              <a:t>9</a:t>
            </a:r>
            <a:r>
              <a:rPr lang="pt-BR" sz="2000" dirty="0" smtClean="0"/>
              <a:t>) </a:t>
            </a:r>
            <a:r>
              <a:rPr lang="pt-BR" sz="2000" dirty="0"/>
              <a:t>Instituto Nacional de Pesquisas da Amazônia;</a:t>
            </a:r>
          </a:p>
          <a:p>
            <a:r>
              <a:rPr lang="pt-BR" sz="2000" dirty="0" smtClean="0"/>
              <a:t>10) </a:t>
            </a:r>
            <a:r>
              <a:rPr lang="pt-BR" sz="2000" dirty="0"/>
              <a:t>Instituto Nacional de Pesquisa do Pantanal;</a:t>
            </a:r>
          </a:p>
          <a:p>
            <a:r>
              <a:rPr lang="pt-BR" sz="2000" dirty="0" smtClean="0"/>
              <a:t>11) </a:t>
            </a:r>
            <a:r>
              <a:rPr lang="pt-BR" sz="2000" dirty="0"/>
              <a:t>Instituto Nacional de Pesquisas Espaciais;</a:t>
            </a:r>
          </a:p>
          <a:p>
            <a:r>
              <a:rPr lang="pt-BR" sz="2000" dirty="0" smtClean="0"/>
              <a:t>12) </a:t>
            </a:r>
            <a:r>
              <a:rPr lang="pt-BR" sz="2000" dirty="0"/>
              <a:t>Instituto Nacional de </a:t>
            </a:r>
            <a:r>
              <a:rPr lang="pt-BR" sz="2000" dirty="0" smtClean="0"/>
              <a:t>Tecnologia;</a:t>
            </a:r>
          </a:p>
          <a:p>
            <a:r>
              <a:rPr lang="pt-BR" sz="2000" dirty="0" smtClean="0"/>
              <a:t>13) </a:t>
            </a:r>
            <a:r>
              <a:rPr lang="pt-BR" sz="2000" dirty="0"/>
              <a:t>Instituto Nacional do Semiárido;</a:t>
            </a:r>
          </a:p>
          <a:p>
            <a:r>
              <a:rPr lang="pt-BR" sz="2000" dirty="0" smtClean="0"/>
              <a:t>14) </a:t>
            </a:r>
            <a:r>
              <a:rPr lang="pt-BR" sz="2000" dirty="0"/>
              <a:t>Laboratório Nacional de Astrofísica;</a:t>
            </a:r>
          </a:p>
          <a:p>
            <a:r>
              <a:rPr lang="pt-BR" sz="2000" dirty="0" smtClean="0"/>
              <a:t>15) </a:t>
            </a:r>
            <a:r>
              <a:rPr lang="pt-BR" sz="2000" dirty="0"/>
              <a:t>Laboratório Nacional de Computação Científica;</a:t>
            </a:r>
          </a:p>
          <a:p>
            <a:r>
              <a:rPr lang="pt-BR" sz="2000" dirty="0" smtClean="0"/>
              <a:t>16) </a:t>
            </a:r>
            <a:r>
              <a:rPr lang="pt-BR" sz="2000" dirty="0"/>
              <a:t>Museu de Astronomia e Ciências Afins;</a:t>
            </a:r>
          </a:p>
          <a:p>
            <a:r>
              <a:rPr lang="pt-BR" sz="2000" dirty="0" smtClean="0"/>
              <a:t>17) </a:t>
            </a:r>
            <a:r>
              <a:rPr lang="pt-BR" sz="2000" dirty="0"/>
              <a:t>Museu Paraense Emílio Goeldi; e</a:t>
            </a:r>
          </a:p>
          <a:p>
            <a:r>
              <a:rPr lang="pt-BR" sz="2000" dirty="0" smtClean="0"/>
              <a:t>18) </a:t>
            </a:r>
            <a:r>
              <a:rPr lang="pt-BR" sz="2000" dirty="0"/>
              <a:t>Observatório </a:t>
            </a:r>
            <a:r>
              <a:rPr lang="pt-BR" sz="2000" dirty="0" smtClean="0"/>
              <a:t>Nacional.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5422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539" y="0"/>
            <a:ext cx="3315204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2"/>
          <p:cNvSpPr txBox="1"/>
          <p:nvPr/>
        </p:nvSpPr>
        <p:spPr>
          <a:xfrm>
            <a:off x="7608163" y="1082730"/>
            <a:ext cx="62545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lang="pt-BR" dirty="0" smtClean="0"/>
              <a:t>Concurso Público</a:t>
            </a:r>
            <a:endParaRPr dirty="0"/>
          </a:p>
        </p:txBody>
      </p:sp>
      <p:sp>
        <p:nvSpPr>
          <p:cNvPr id="9" name="TextBox 3"/>
          <p:cNvSpPr txBox="1"/>
          <p:nvPr/>
        </p:nvSpPr>
        <p:spPr>
          <a:xfrm>
            <a:off x="1363265" y="1813484"/>
            <a:ext cx="95180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/>
              <a:t>PORTARIA </a:t>
            </a:r>
            <a:r>
              <a:rPr lang="pt-BR" sz="2400" b="1" dirty="0"/>
              <a:t>GM/MGI Nº 1.369, DE 6 DE ABRIL DE 2023</a:t>
            </a:r>
            <a:endParaRPr lang="pt-BR" sz="2400" b="1" dirty="0" smtClean="0"/>
          </a:p>
          <a:p>
            <a:pPr algn="ctr"/>
            <a:endParaRPr lang="pt-BR" b="1" dirty="0"/>
          </a:p>
          <a:p>
            <a:pPr algn="just"/>
            <a:r>
              <a:rPr lang="pt-BR" dirty="0" smtClean="0"/>
              <a:t>Art</a:t>
            </a:r>
            <a:r>
              <a:rPr lang="pt-BR" dirty="0"/>
              <a:t>. 1º Autorizar a realização de concurso público para o provimento de 814 (oitocentos e quatorze) cargos no quadro de pessoal do Ministério da Ciência, Tecnologia e Inovação (MCTI), conforme especificado no Anexo desta Portaria</a:t>
            </a:r>
            <a:r>
              <a:rPr lang="pt-BR" dirty="0" smtClean="0"/>
              <a:t>.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51699"/>
              </p:ext>
            </p:extLst>
          </p:nvPr>
        </p:nvGraphicFramePr>
        <p:xfrm>
          <a:off x="2389600" y="3876143"/>
          <a:ext cx="6818050" cy="165124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664424">
                  <a:extLst>
                    <a:ext uri="{9D8B030D-6E8A-4147-A177-3AD203B41FA5}">
                      <a16:colId xmlns:a16="http://schemas.microsoft.com/office/drawing/2014/main" val="864365763"/>
                    </a:ext>
                  </a:extLst>
                </a:gridCol>
                <a:gridCol w="1687856">
                  <a:extLst>
                    <a:ext uri="{9D8B030D-6E8A-4147-A177-3AD203B41FA5}">
                      <a16:colId xmlns:a16="http://schemas.microsoft.com/office/drawing/2014/main" val="3887349465"/>
                    </a:ext>
                  </a:extLst>
                </a:gridCol>
                <a:gridCol w="1465770">
                  <a:extLst>
                    <a:ext uri="{9D8B030D-6E8A-4147-A177-3AD203B41FA5}">
                      <a16:colId xmlns:a16="http://schemas.microsoft.com/office/drawing/2014/main" val="926903206"/>
                    </a:ext>
                  </a:extLst>
                </a:gridCol>
              </a:tblGrid>
              <a:tr h="3302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CARGO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ESCOLARIDADE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VAGAS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1306246"/>
                  </a:ext>
                </a:extLst>
              </a:tr>
              <a:tr h="33024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 dirty="0">
                          <a:effectLst/>
                        </a:rPr>
                        <a:t>Analista em Ciência e Tecnologia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Nível Superior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296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6249946"/>
                  </a:ext>
                </a:extLst>
              </a:tr>
              <a:tr h="33024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 dirty="0">
                          <a:effectLst/>
                        </a:rPr>
                        <a:t>Pesquisador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Nível Superior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253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057776"/>
                  </a:ext>
                </a:extLst>
              </a:tr>
              <a:tr h="33024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Tecnologista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Nível Superior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265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9189263"/>
                  </a:ext>
                </a:extLst>
              </a:tr>
              <a:tr h="330249">
                <a:tc>
                  <a:txBody>
                    <a:bodyPr/>
                    <a:lstStyle/>
                    <a:p>
                      <a:pPr algn="l" fontAlgn="ctr"/>
                      <a:r>
                        <a:rPr lang="pt-BR" dirty="0"/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dirty="0"/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dirty="0"/>
                        <a:t>814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98912"/>
                  </a:ext>
                </a:extLst>
              </a:tr>
            </a:tbl>
          </a:graphicData>
        </a:graphic>
      </p:graphicFrame>
      <p:sp>
        <p:nvSpPr>
          <p:cNvPr id="2" name="Elipse 1"/>
          <p:cNvSpPr/>
          <p:nvPr/>
        </p:nvSpPr>
        <p:spPr>
          <a:xfrm rot="20189557">
            <a:off x="117205" y="3882533"/>
            <a:ext cx="2050458" cy="10944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Única autorização!!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945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8;g341ae56ed09_0_0">
            <a:extLst>
              <a:ext uri="{FF2B5EF4-FFF2-40B4-BE49-F238E27FC236}">
                <a16:creationId xmlns:a16="http://schemas.microsoft.com/office/drawing/2014/main" id="{5A87C625-A908-219A-A477-AE68B3175510}"/>
              </a:ext>
            </a:extLst>
          </p:cNvPr>
          <p:cNvSpPr txBox="1"/>
          <p:nvPr/>
        </p:nvSpPr>
        <p:spPr>
          <a:xfrm>
            <a:off x="4161589" y="718973"/>
            <a:ext cx="637280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2E509D"/>
                </a:solidFill>
              </a:rPr>
              <a:t>Cadastro de </a:t>
            </a:r>
            <a:r>
              <a:rPr lang="pt-BR" sz="2800" b="1" dirty="0" smtClean="0">
                <a:solidFill>
                  <a:srgbClr val="2E509D"/>
                </a:solidFill>
              </a:rPr>
              <a:t>Reserva</a:t>
            </a:r>
            <a:endParaRPr lang="pt-BR" sz="2800" b="1" dirty="0">
              <a:solidFill>
                <a:srgbClr val="2E509D"/>
              </a:solidFill>
            </a:endParaRPr>
          </a:p>
        </p:txBody>
      </p:sp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796" y="74790"/>
            <a:ext cx="3315204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3"/>
          <p:cNvSpPr txBox="1"/>
          <p:nvPr/>
        </p:nvSpPr>
        <p:spPr>
          <a:xfrm>
            <a:off x="962140" y="1965408"/>
            <a:ext cx="34616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</a:rPr>
              <a:t>Decreto nº 9.739/2019</a:t>
            </a:r>
          </a:p>
          <a:p>
            <a:pPr algn="just"/>
            <a:endParaRPr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pt-BR" sz="1600" b="1" dirty="0" smtClean="0"/>
              <a:t>Nomeação </a:t>
            </a:r>
            <a:r>
              <a:rPr lang="pt-BR" sz="1600" b="1" dirty="0"/>
              <a:t>de aprovados em concurso </a:t>
            </a:r>
            <a:r>
              <a:rPr lang="pt-BR" sz="1600" b="1" dirty="0" smtClean="0"/>
              <a:t>público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 smtClean="0"/>
              <a:t>Art</a:t>
            </a:r>
            <a:r>
              <a:rPr lang="pt-BR" sz="1600" dirty="0"/>
              <a:t>. 28.  Durante o período de validade do concurso público, o Ministro de Estado da Economia poderá autorizar, por meio de motivação expressa, a nomeação de candidatos aprovados e não convocados, que ultrapassem em </a:t>
            </a:r>
            <a:r>
              <a:rPr lang="pt-BR" sz="1600" b="1" dirty="0">
                <a:solidFill>
                  <a:srgbClr val="E31D00"/>
                </a:solidFill>
              </a:rPr>
              <a:t>até vinte e cinco por cento o quantitativo original de vagas</a:t>
            </a:r>
            <a:r>
              <a:rPr lang="pt-BR" sz="1600" b="1" dirty="0" smtClean="0">
                <a:solidFill>
                  <a:srgbClr val="E31D00"/>
                </a:solidFill>
              </a:rPr>
              <a:t>.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144391" y="1512418"/>
            <a:ext cx="5898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MCTI solicitou e o </a:t>
            </a:r>
            <a:r>
              <a:rPr lang="pt-BR" dirty="0" smtClean="0"/>
              <a:t>MGI autorizou a convocação excepcional – 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Portaria MGI nº 8.376, de 3 de outubro de 2025</a:t>
            </a:r>
          </a:p>
          <a:p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041" y="2435748"/>
            <a:ext cx="5320357" cy="297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9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09E7-3BBE-D991-40C2-816EAE9B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nistério da Ciência, Tecnologia e Inovação – Wikipédia, a enciclopédia  liv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3871" y="0"/>
            <a:ext cx="3315204" cy="122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Google Shape;48;g341ae56ed09_0_0">
            <a:extLst>
              <a:ext uri="{FF2B5EF4-FFF2-40B4-BE49-F238E27FC236}">
                <a16:creationId xmlns:a16="http://schemas.microsoft.com/office/drawing/2014/main" id="{5A87C625-A908-219A-A477-AE68B3175510}"/>
              </a:ext>
            </a:extLst>
          </p:cNvPr>
          <p:cNvSpPr txBox="1"/>
          <p:nvPr/>
        </p:nvSpPr>
        <p:spPr>
          <a:xfrm>
            <a:off x="4913391" y="897803"/>
            <a:ext cx="573163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2E509D"/>
                </a:solidFill>
              </a:rPr>
              <a:t>Cargos vagos e comprometidos</a:t>
            </a:r>
            <a:endParaRPr lang="pt-BR" sz="2800" b="1" dirty="0">
              <a:solidFill>
                <a:srgbClr val="2E509D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4E4E4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1282414" y="2035727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974731"/>
              </p:ext>
            </p:extLst>
          </p:nvPr>
        </p:nvGraphicFramePr>
        <p:xfrm>
          <a:off x="627008" y="2295991"/>
          <a:ext cx="5027589" cy="207609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875232">
                  <a:extLst>
                    <a:ext uri="{9D8B030D-6E8A-4147-A177-3AD203B41FA5}">
                      <a16:colId xmlns:a16="http://schemas.microsoft.com/office/drawing/2014/main" val="2545507236"/>
                    </a:ext>
                  </a:extLst>
                </a:gridCol>
                <a:gridCol w="2152357">
                  <a:extLst>
                    <a:ext uri="{9D8B030D-6E8A-4147-A177-3AD203B41FA5}">
                      <a16:colId xmlns:a16="http://schemas.microsoft.com/office/drawing/2014/main" val="2728150829"/>
                    </a:ext>
                  </a:extLst>
                </a:gridCol>
              </a:tblGrid>
              <a:tr h="41440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CARGOS COMPROMETIDOS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819615"/>
                  </a:ext>
                </a:extLst>
              </a:tr>
              <a:tr h="4350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Cargos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Tecnologista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3892821"/>
                  </a:ext>
                </a:extLst>
              </a:tr>
              <a:tr h="42420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Disponibilidade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atual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233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3073313"/>
                  </a:ext>
                </a:extLst>
              </a:tr>
              <a:tr h="5311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 smtClean="0">
                          <a:effectLst/>
                        </a:rPr>
                        <a:t> Comprometidos (</a:t>
                      </a:r>
                      <a:r>
                        <a:rPr lang="pt-BR" sz="1600" u="none" strike="noStrike" dirty="0" smtClean="0">
                          <a:effectLst/>
                        </a:rPr>
                        <a:t>aguardando nomeação + 25% CR)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145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2038643"/>
                  </a:ext>
                </a:extLst>
              </a:tr>
              <a:tr h="27136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effectLst/>
                        </a:rPr>
                        <a:t> Total vagos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88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52683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28525"/>
              </p:ext>
            </p:extLst>
          </p:nvPr>
        </p:nvGraphicFramePr>
        <p:xfrm>
          <a:off x="6506913" y="2313016"/>
          <a:ext cx="5027589" cy="296532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889915">
                  <a:extLst>
                    <a:ext uri="{9D8B030D-6E8A-4147-A177-3AD203B41FA5}">
                      <a16:colId xmlns:a16="http://schemas.microsoft.com/office/drawing/2014/main" val="2207886612"/>
                    </a:ext>
                  </a:extLst>
                </a:gridCol>
                <a:gridCol w="2137674">
                  <a:extLst>
                    <a:ext uri="{9D8B030D-6E8A-4147-A177-3AD203B41FA5}">
                      <a16:colId xmlns:a16="http://schemas.microsoft.com/office/drawing/2014/main" val="3728892059"/>
                    </a:ext>
                  </a:extLst>
                </a:gridCol>
              </a:tblGrid>
              <a:tr h="4498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CADASTRO DE </a:t>
                      </a:r>
                      <a:r>
                        <a:rPr lang="pt-BR" sz="1600" b="1" u="none" strike="noStrike" dirty="0">
                          <a:effectLst/>
                        </a:rPr>
                        <a:t>RESERVA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658883"/>
                  </a:ext>
                </a:extLst>
              </a:tr>
              <a:tr h="4553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Situação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Tecnologista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4296580"/>
                  </a:ext>
                </a:extLst>
              </a:tr>
              <a:tr h="43184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 smtClean="0">
                          <a:effectLst/>
                        </a:rPr>
                        <a:t>Candidatos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682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9848105"/>
                  </a:ext>
                </a:extLst>
              </a:tr>
              <a:tr h="67010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 smtClean="0">
                          <a:effectLst/>
                        </a:rPr>
                        <a:t>Comprometidos (aguardando nomeação + 25% CR)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145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9153873"/>
                  </a:ext>
                </a:extLst>
              </a:tr>
              <a:tr h="43184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 smtClean="0">
                          <a:effectLst/>
                        </a:rPr>
                        <a:t>Cargos vagos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88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0525157"/>
                  </a:ext>
                </a:extLst>
              </a:tr>
              <a:tr h="52630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Cargos necessários para atender a demanda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449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52855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3497149" y="4372087"/>
            <a:ext cx="2157448" cy="2829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Fonte: </a:t>
            </a:r>
            <a:r>
              <a:rPr lang="pt-BR" sz="1400" dirty="0" err="1" smtClean="0">
                <a:solidFill>
                  <a:schemeClr val="tx1"/>
                </a:solidFill>
              </a:rPr>
              <a:t>Siape</a:t>
            </a:r>
            <a:r>
              <a:rPr lang="pt-BR" sz="1400" dirty="0" smtClean="0">
                <a:solidFill>
                  <a:schemeClr val="tx1"/>
                </a:solidFill>
              </a:rPr>
              <a:t> – 30/09/2025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4" name="Elipse 3"/>
          <p:cNvSpPr/>
          <p:nvPr/>
        </p:nvSpPr>
        <p:spPr>
          <a:xfrm>
            <a:off x="1923565" y="5123311"/>
            <a:ext cx="2434473" cy="1445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A distribuição do CR observa os editais das </a:t>
            </a:r>
            <a:r>
              <a:rPr lang="pt-BR" sz="1600" b="1" dirty="0" err="1" smtClean="0"/>
              <a:t>UPs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375162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out 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FD29C6AC-F512-4FBF-93DE-F1D18568C61E}" vid="{54082F7A-8FB8-4A40-9126-FC4D9ACDC86E}"/>
    </a:ext>
  </a:extLst>
</a:theme>
</file>

<file path=ppt/theme/theme2.xml><?xml version="1.0" encoding="utf-8"?>
<a:theme xmlns:a="http://schemas.openxmlformats.org/drawingml/2006/main" name="Finalização Expansív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FD29C6AC-F512-4FBF-93DE-F1D18568C61E}" vid="{19F9A20F-871D-49BF-8073-2F56E0071C24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MCTI 40 Anos</Template>
  <TotalTime>1257</TotalTime>
  <Words>529</Words>
  <Application>Microsoft Office PowerPoint</Application>
  <PresentationFormat>Widescreen</PresentationFormat>
  <Paragraphs>98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Layout Padrão</vt:lpstr>
      <vt:lpstr>Finalização Expansível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Pericles Teodoro Marques da Silva</dc:creator>
  <cp:lastModifiedBy>Cristina Vidigal</cp:lastModifiedBy>
  <cp:revision>139</cp:revision>
  <cp:lastPrinted>2025-10-06T13:19:39Z</cp:lastPrinted>
  <dcterms:created xsi:type="dcterms:W3CDTF">2025-04-03T20:15:15Z</dcterms:created>
  <dcterms:modified xsi:type="dcterms:W3CDTF">2025-10-07T13:18:57Z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2025-04-03T21:08:02Z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bea6516b-68f0-4b48-8d01-bd769a13f065</vt:lpwstr>
  </property>
  <property fmtid="{D5CDD505-2E9C-101B-9397-08002B2CF9AE}" pid="7" name="MSIP_Label_defa4170-0d19-0005-0004-bc88714345d2_ActionId">
    <vt:lpwstr>a1c01f7a-0e4d-404e-9593-53f52260a003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