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bookmarkIdSeed="2">
  <p:sldMasterIdLst>
    <p:sldMasterId id="2147483648" r:id="rId1"/>
  </p:sldMasterIdLst>
  <p:notesMasterIdLst>
    <p:notesMasterId r:id="rId13"/>
  </p:notesMasterIdLst>
  <p:sldIdLst>
    <p:sldId id="256" r:id="rId2"/>
    <p:sldId id="267" r:id="rId3"/>
    <p:sldId id="277" r:id="rId4"/>
    <p:sldId id="276" r:id="rId5"/>
    <p:sldId id="280" r:id="rId6"/>
    <p:sldId id="281" r:id="rId7"/>
    <p:sldId id="279" r:id="rId8"/>
    <p:sldId id="278" r:id="rId9"/>
    <p:sldId id="260" r:id="rId10"/>
    <p:sldId id="275" r:id="rId11"/>
    <p:sldId id="266" r:id="rId12"/>
  </p:sldIdLst>
  <p:sldSz cx="14630400" cy="8229600"/>
  <p:notesSz cx="7010400" cy="9296400"/>
  <p:embeddedFontLst>
    <p:embeddedFont>
      <p:font typeface="Amasis MT Pro Black" panose="02040A04050005020304" pitchFamily="18" charset="0"/>
      <p:bold r:id="rId14"/>
      <p:boldItalic r:id="rId15"/>
    </p:embeddedFont>
    <p:embeddedFont>
      <p:font typeface="Arimo" panose="020B0604020202020204" pitchFamily="34" charset="0"/>
      <p:regular r:id="rId16"/>
    </p:embeddedFont>
    <p:embeddedFont>
      <p:font typeface="Century Gothic" panose="020B0502020202020204" pitchFamily="34" charset="0"/>
      <p:regular r:id="rId17"/>
      <p:bold r:id="rId18"/>
      <p:italic r:id="rId19"/>
      <p:boldItalic r:id="rId20"/>
    </p:embeddedFont>
    <p:embeddedFont>
      <p:font typeface="Outfit Extra Bold" pitchFamily="2" charset="0"/>
      <p:regular r:id="rId21"/>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1" autoAdjust="0"/>
    <p:restoredTop sz="94610"/>
  </p:normalViewPr>
  <p:slideViewPr>
    <p:cSldViewPr snapToGrid="0" snapToObjects="1">
      <p:cViewPr varScale="1">
        <p:scale>
          <a:sx n="87" d="100"/>
          <a:sy n="87" d="100"/>
        </p:scale>
        <p:origin x="102"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notesMaster" Target="notesMasters/notesMaster1.xml" /><Relationship Id="rId18" Type="http://schemas.openxmlformats.org/officeDocument/2006/relationships/font" Target="fonts/font5.fntdata" /><Relationship Id="rId3" Type="http://schemas.openxmlformats.org/officeDocument/2006/relationships/slide" Target="slides/slide2.xml" /><Relationship Id="rId21" Type="http://schemas.openxmlformats.org/officeDocument/2006/relationships/font" Target="fonts/font8.fntdata"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font" Target="fonts/font4.fntdata" /><Relationship Id="rId25"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font" Target="fonts/font3.fntdata" /><Relationship Id="rId20" Type="http://schemas.openxmlformats.org/officeDocument/2006/relationships/font" Target="fonts/font7.fntdata"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theme" Target="theme/theme1.xml" /><Relationship Id="rId5" Type="http://schemas.openxmlformats.org/officeDocument/2006/relationships/slide" Target="slides/slide4.xml" /><Relationship Id="rId15" Type="http://schemas.openxmlformats.org/officeDocument/2006/relationships/font" Target="fonts/font2.fntdata" /><Relationship Id="rId23" Type="http://schemas.openxmlformats.org/officeDocument/2006/relationships/viewProps" Target="viewProps.xml" /><Relationship Id="rId10" Type="http://schemas.openxmlformats.org/officeDocument/2006/relationships/slide" Target="slides/slide9.xml" /><Relationship Id="rId19" Type="http://schemas.openxmlformats.org/officeDocument/2006/relationships/font" Target="fonts/font6.fntdata"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font" Target="fonts/font1.fntdata" /><Relationship Id="rId22" Type="http://schemas.openxmlformats.org/officeDocument/2006/relationships/presProps" Target="presProps.xml" /></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6E305978236E4AFB/&#193;rea%20de%20Trabalho/mcti/Quadro%20carreira%20C%5e0T.xlsx" TargetMode="External" /><Relationship Id="rId2" Type="http://schemas.microsoft.com/office/2011/relationships/chartColorStyle" Target="colors1.xml" /><Relationship Id="rId1" Type="http://schemas.microsoft.com/office/2011/relationships/chartStyle" Target="style1.xml" /></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6E305978236E4AFB/&#193;rea%20de%20Trabalho/mcti/Quadro%20carreira%20C%5e0T.xlsx" TargetMode="External" /><Relationship Id="rId2" Type="http://schemas.microsoft.com/office/2011/relationships/chartColorStyle" Target="colors2.xml" /><Relationship Id="rId1" Type="http://schemas.microsoft.com/office/2011/relationships/chartStyle" Target="style2.xml" /></Relationships>
</file>

<file path=ppt/charts/_rels/chart3.xml.rels><?xml version="1.0" encoding="UTF-8" standalone="yes"?>
<Relationships xmlns="http://schemas.openxmlformats.org/package/2006/relationships"><Relationship Id="rId3" Type="http://schemas.openxmlformats.org/officeDocument/2006/relationships/oleObject" Target="file:///C:\Users\ana.volpe\Documents\COTAS.xlsx" TargetMode="External" /><Relationship Id="rId2" Type="http://schemas.microsoft.com/office/2011/relationships/chartColorStyle" Target="colors3.xml" /><Relationship Id="rId1" Type="http://schemas.microsoft.com/office/2011/relationships/chartStyle" Target="style3.xm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BR" dirty="0"/>
              <a:t>Distribuição por órgão JUL/25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tx>
            <c:strRef>
              <c:f>'[Quadro carreira C^0T.xlsx]dados pessoal'!$C$13</c:f>
              <c:strCache>
                <c:ptCount val="1"/>
                <c:pt idx="0">
                  <c:v>TECNOLOGISTA</c:v>
                </c:pt>
              </c:strCache>
            </c:strRef>
          </c:tx>
          <c:spPr>
            <a:solidFill>
              <a:schemeClr val="accent1"/>
            </a:solidFill>
            <a:ln>
              <a:noFill/>
            </a:ln>
            <a:effectLst/>
          </c:spPr>
          <c:invertIfNegative val="0"/>
          <c:dLbls>
            <c:dLbl>
              <c:idx val="4"/>
              <c:layout>
                <c:manualLayout>
                  <c:x val="-6.922222561368734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879-4498-BA12-6CBE40D68C8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'[Quadro carreira C^0T.xlsx]dados pessoal'!$D$12:$N$12</c:f>
              <c:strCache>
                <c:ptCount val="11"/>
                <c:pt idx="0">
                  <c:v>MCTI</c:v>
                </c:pt>
                <c:pt idx="1">
                  <c:v>MS</c:v>
                </c:pt>
                <c:pt idx="2">
                  <c:v>MD</c:v>
                </c:pt>
                <c:pt idx="3">
                  <c:v>TEM</c:v>
                </c:pt>
                <c:pt idx="4">
                  <c:v>MINC</c:v>
                </c:pt>
                <c:pt idx="5">
                  <c:v>MMA</c:v>
                </c:pt>
                <c:pt idx="6">
                  <c:v>PR</c:v>
                </c:pt>
                <c:pt idx="7">
                  <c:v>MPOR</c:v>
                </c:pt>
                <c:pt idx="8">
                  <c:v>MPO</c:v>
                </c:pt>
                <c:pt idx="9">
                  <c:v>MDIC</c:v>
                </c:pt>
                <c:pt idx="10">
                  <c:v>MEC</c:v>
                </c:pt>
              </c:strCache>
            </c:strRef>
          </c:cat>
          <c:val>
            <c:numRef>
              <c:f>'[Quadro carreira C^0T.xlsx]dados pessoal'!$D$13:$N$13</c:f>
              <c:numCache>
                <c:formatCode>General</c:formatCode>
                <c:ptCount val="11"/>
                <c:pt idx="0" formatCode="_-* #,##0_-;\-* #,##0_-;_-* &quot;-&quot;??_-;_-@_-">
                  <c:v>2273</c:v>
                </c:pt>
                <c:pt idx="1">
                  <c:v>2047</c:v>
                </c:pt>
                <c:pt idx="2">
                  <c:v>863</c:v>
                </c:pt>
                <c:pt idx="3">
                  <c:v>158</c:v>
                </c:pt>
                <c:pt idx="4">
                  <c:v>49</c:v>
                </c:pt>
                <c:pt idx="5">
                  <c:v>46</c:v>
                </c:pt>
                <c:pt idx="6">
                  <c:v>26</c:v>
                </c:pt>
                <c:pt idx="7">
                  <c:v>23</c:v>
                </c:pt>
                <c:pt idx="8">
                  <c:v>22</c:v>
                </c:pt>
                <c:pt idx="9">
                  <c:v>7</c:v>
                </c:pt>
                <c:pt idx="10">
                  <c:v>3</c:v>
                </c:pt>
              </c:numCache>
            </c:numRef>
          </c:val>
          <c:extLst>
            <c:ext xmlns:c16="http://schemas.microsoft.com/office/drawing/2014/chart" uri="{C3380CC4-5D6E-409C-BE32-E72D297353CC}">
              <c16:uniqueId val="{00000000-B879-4498-BA12-6CBE40D68C87}"/>
            </c:ext>
          </c:extLst>
        </c:ser>
        <c:ser>
          <c:idx val="1"/>
          <c:order val="1"/>
          <c:tx>
            <c:strRef>
              <c:f>'[Quadro carreira C^0T.xlsx]dados pessoal'!$C$14</c:f>
              <c:strCache>
                <c:ptCount val="1"/>
                <c:pt idx="0">
                  <c:v>TÉCNICO</c:v>
                </c:pt>
              </c:strCache>
            </c:strRef>
          </c:tx>
          <c:spPr>
            <a:solidFill>
              <a:schemeClr val="accent2"/>
            </a:solidFill>
            <a:ln>
              <a:noFill/>
            </a:ln>
            <a:effectLst/>
          </c:spPr>
          <c:invertIfNegative val="0"/>
          <c:dLbls>
            <c:dLbl>
              <c:idx val="3"/>
              <c:layout>
                <c:manualLayout>
                  <c:x val="5.9333336240303073E-3"/>
                  <c:y val="-3.090278094612401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879-4498-BA12-6CBE40D68C87}"/>
                </c:ext>
              </c:extLst>
            </c:dLbl>
            <c:dLbl>
              <c:idx val="5"/>
              <c:layout>
                <c:manualLayout>
                  <c:x val="0"/>
                  <c:y val="-1.030092698204130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879-4498-BA12-6CBE40D68C87}"/>
                </c:ext>
              </c:extLst>
            </c:dLbl>
            <c:dLbl>
              <c:idx val="6"/>
              <c:layout>
                <c:manualLayout>
                  <c:x val="0"/>
                  <c:y val="-2.575231745510336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879-4498-BA12-6CBE40D68C87}"/>
                </c:ext>
              </c:extLst>
            </c:dLbl>
            <c:dLbl>
              <c:idx val="8"/>
              <c:layout>
                <c:manualLayout>
                  <c:x val="-9.8888893733839055E-4"/>
                  <c:y val="-2.575231745510317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879-4498-BA12-6CBE40D68C8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'[Quadro carreira C^0T.xlsx]dados pessoal'!$D$12:$N$12</c:f>
              <c:strCache>
                <c:ptCount val="11"/>
                <c:pt idx="0">
                  <c:v>MCTI</c:v>
                </c:pt>
                <c:pt idx="1">
                  <c:v>MS</c:v>
                </c:pt>
                <c:pt idx="2">
                  <c:v>MD</c:v>
                </c:pt>
                <c:pt idx="3">
                  <c:v>TEM</c:v>
                </c:pt>
                <c:pt idx="4">
                  <c:v>MINC</c:v>
                </c:pt>
                <c:pt idx="5">
                  <c:v>MMA</c:v>
                </c:pt>
                <c:pt idx="6">
                  <c:v>PR</c:v>
                </c:pt>
                <c:pt idx="7">
                  <c:v>MPOR</c:v>
                </c:pt>
                <c:pt idx="8">
                  <c:v>MPO</c:v>
                </c:pt>
                <c:pt idx="9">
                  <c:v>MDIC</c:v>
                </c:pt>
                <c:pt idx="10">
                  <c:v>MEC</c:v>
                </c:pt>
              </c:strCache>
            </c:strRef>
          </c:cat>
          <c:val>
            <c:numRef>
              <c:f>'[Quadro carreira C^0T.xlsx]dados pessoal'!$D$14:$N$14</c:f>
              <c:numCache>
                <c:formatCode>General</c:formatCode>
                <c:ptCount val="11"/>
                <c:pt idx="0" formatCode="_-* #,##0_-;\-* #,##0_-;_-* &quot;-&quot;??_-;_-@_-">
                  <c:v>4106</c:v>
                </c:pt>
                <c:pt idx="1">
                  <c:v>3965</c:v>
                </c:pt>
                <c:pt idx="2">
                  <c:v>2073</c:v>
                </c:pt>
                <c:pt idx="3">
                  <c:v>221</c:v>
                </c:pt>
                <c:pt idx="4">
                  <c:v>90</c:v>
                </c:pt>
                <c:pt idx="5">
                  <c:v>106</c:v>
                </c:pt>
                <c:pt idx="6">
                  <c:v>62</c:v>
                </c:pt>
                <c:pt idx="7">
                  <c:v>27</c:v>
                </c:pt>
                <c:pt idx="8">
                  <c:v>105</c:v>
                </c:pt>
                <c:pt idx="9">
                  <c:v>33</c:v>
                </c:pt>
                <c:pt idx="10">
                  <c:v>5</c:v>
                </c:pt>
              </c:numCache>
            </c:numRef>
          </c:val>
          <c:extLst>
            <c:ext xmlns:c16="http://schemas.microsoft.com/office/drawing/2014/chart" uri="{C3380CC4-5D6E-409C-BE32-E72D297353CC}">
              <c16:uniqueId val="{00000001-B879-4498-BA12-6CBE40D68C87}"/>
            </c:ext>
          </c:extLst>
        </c:ser>
        <c:ser>
          <c:idx val="2"/>
          <c:order val="2"/>
          <c:tx>
            <c:strRef>
              <c:f>'[Quadro carreira C^0T.xlsx]dados pessoal'!$C$15</c:f>
              <c:strCache>
                <c:ptCount val="1"/>
                <c:pt idx="0">
                  <c:v>AUXILIAR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'[Quadro carreira C^0T.xlsx]dados pessoal'!$D$12:$N$12</c:f>
              <c:strCache>
                <c:ptCount val="11"/>
                <c:pt idx="0">
                  <c:v>MCTI</c:v>
                </c:pt>
                <c:pt idx="1">
                  <c:v>MS</c:v>
                </c:pt>
                <c:pt idx="2">
                  <c:v>MD</c:v>
                </c:pt>
                <c:pt idx="3">
                  <c:v>TEM</c:v>
                </c:pt>
                <c:pt idx="4">
                  <c:v>MINC</c:v>
                </c:pt>
                <c:pt idx="5">
                  <c:v>MMA</c:v>
                </c:pt>
                <c:pt idx="6">
                  <c:v>PR</c:v>
                </c:pt>
                <c:pt idx="7">
                  <c:v>MPOR</c:v>
                </c:pt>
                <c:pt idx="8">
                  <c:v>MPO</c:v>
                </c:pt>
                <c:pt idx="9">
                  <c:v>MDIC</c:v>
                </c:pt>
                <c:pt idx="10">
                  <c:v>MEC</c:v>
                </c:pt>
              </c:strCache>
            </c:strRef>
          </c:cat>
          <c:val>
            <c:numRef>
              <c:f>'[Quadro carreira C^0T.xlsx]dados pessoal'!$D$15:$N$15</c:f>
              <c:numCache>
                <c:formatCode>General</c:formatCode>
                <c:ptCount val="11"/>
                <c:pt idx="0" formatCode="_-* #,##0_-;\-* #,##0_-;_-* &quot;-&quot;??_-;_-@_-">
                  <c:v>3</c:v>
                </c:pt>
                <c:pt idx="1">
                  <c:v>39</c:v>
                </c:pt>
                <c:pt idx="2">
                  <c:v>28</c:v>
                </c:pt>
                <c:pt idx="4">
                  <c:v>2</c:v>
                </c:pt>
                <c:pt idx="5">
                  <c:v>14</c:v>
                </c:pt>
              </c:numCache>
            </c:numRef>
          </c:val>
          <c:extLst>
            <c:ext xmlns:c16="http://schemas.microsoft.com/office/drawing/2014/chart" uri="{C3380CC4-5D6E-409C-BE32-E72D297353CC}">
              <c16:uniqueId val="{00000002-B879-4498-BA12-6CBE40D68C87}"/>
            </c:ext>
          </c:extLst>
        </c:ser>
        <c:ser>
          <c:idx val="3"/>
          <c:order val="3"/>
          <c:tx>
            <c:strRef>
              <c:f>'[Quadro carreira C^0T.xlsx]dados pessoal'!$C$16</c:f>
              <c:strCache>
                <c:ptCount val="1"/>
                <c:pt idx="0">
                  <c:v>ANALISTA</c:v>
                </c:pt>
              </c:strCache>
            </c:strRef>
          </c:tx>
          <c:spPr>
            <a:solidFill>
              <a:schemeClr val="accent4"/>
            </a:solidFill>
            <a:ln>
              <a:noFill/>
            </a:ln>
            <a:effectLst/>
          </c:spPr>
          <c:invertIfNegative val="0"/>
          <c:dLbls>
            <c:dLbl>
              <c:idx val="5"/>
              <c:layout>
                <c:manualLayout>
                  <c:x val="-7.2517684341004301E-17"/>
                  <c:y val="-4.63541714191858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879-4498-BA12-6CBE40D68C87}"/>
                </c:ext>
              </c:extLst>
            </c:dLbl>
            <c:dLbl>
              <c:idx val="10"/>
              <c:layout>
                <c:manualLayout>
                  <c:x val="-1.5822222997414249E-2"/>
                  <c:y val="-9.442407320709411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879-4498-BA12-6CBE40D68C8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'[Quadro carreira C^0T.xlsx]dados pessoal'!$D$12:$N$12</c:f>
              <c:strCache>
                <c:ptCount val="11"/>
                <c:pt idx="0">
                  <c:v>MCTI</c:v>
                </c:pt>
                <c:pt idx="1">
                  <c:v>MS</c:v>
                </c:pt>
                <c:pt idx="2">
                  <c:v>MD</c:v>
                </c:pt>
                <c:pt idx="3">
                  <c:v>TEM</c:v>
                </c:pt>
                <c:pt idx="4">
                  <c:v>MINC</c:v>
                </c:pt>
                <c:pt idx="5">
                  <c:v>MMA</c:v>
                </c:pt>
                <c:pt idx="6">
                  <c:v>PR</c:v>
                </c:pt>
                <c:pt idx="7">
                  <c:v>MPOR</c:v>
                </c:pt>
                <c:pt idx="8">
                  <c:v>MPO</c:v>
                </c:pt>
                <c:pt idx="9">
                  <c:v>MDIC</c:v>
                </c:pt>
                <c:pt idx="10">
                  <c:v>MEC</c:v>
                </c:pt>
              </c:strCache>
            </c:strRef>
          </c:cat>
          <c:val>
            <c:numRef>
              <c:f>'[Quadro carreira C^0T.xlsx]dados pessoal'!$D$16:$N$16</c:f>
              <c:numCache>
                <c:formatCode>General</c:formatCode>
                <c:ptCount val="11"/>
                <c:pt idx="0" formatCode="_-* #,##0_-;\-* #,##0_-;_-* &quot;-&quot;??_-;_-@_-">
                  <c:v>2080</c:v>
                </c:pt>
                <c:pt idx="1">
                  <c:v>180</c:v>
                </c:pt>
                <c:pt idx="2">
                  <c:v>393</c:v>
                </c:pt>
                <c:pt idx="3">
                  <c:v>73</c:v>
                </c:pt>
                <c:pt idx="4">
                  <c:v>37</c:v>
                </c:pt>
                <c:pt idx="5">
                  <c:v>31</c:v>
                </c:pt>
                <c:pt idx="6">
                  <c:v>7</c:v>
                </c:pt>
                <c:pt idx="8">
                  <c:v>5</c:v>
                </c:pt>
                <c:pt idx="9">
                  <c:v>2</c:v>
                </c:pt>
                <c:pt idx="10">
                  <c:v>508</c:v>
                </c:pt>
              </c:numCache>
            </c:numRef>
          </c:val>
          <c:extLst>
            <c:ext xmlns:c16="http://schemas.microsoft.com/office/drawing/2014/chart" uri="{C3380CC4-5D6E-409C-BE32-E72D297353CC}">
              <c16:uniqueId val="{00000003-B879-4498-BA12-6CBE40D68C87}"/>
            </c:ext>
          </c:extLst>
        </c:ser>
        <c:ser>
          <c:idx val="4"/>
          <c:order val="4"/>
          <c:tx>
            <c:strRef>
              <c:f>'[Quadro carreira C^0T.xlsx]dados pessoal'!$C$17</c:f>
              <c:strCache>
                <c:ptCount val="1"/>
                <c:pt idx="0">
                  <c:v>ASSISTENTE</c:v>
                </c:pt>
              </c:strCache>
            </c:strRef>
          </c:tx>
          <c:spPr>
            <a:solidFill>
              <a:schemeClr val="accent5"/>
            </a:solidFill>
            <a:ln>
              <a:noFill/>
            </a:ln>
            <a:effectLst/>
          </c:spPr>
          <c:invertIfNegative val="0"/>
          <c:dLbls>
            <c:dLbl>
              <c:idx val="4"/>
              <c:layout>
                <c:manualLayout>
                  <c:x val="2.9666668120151719E-3"/>
                  <c:y val="-9.442407320709411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879-4498-BA12-6CBE40D68C87}"/>
                </c:ext>
              </c:extLst>
            </c:dLbl>
            <c:dLbl>
              <c:idx val="5"/>
              <c:layout>
                <c:manualLayout>
                  <c:x val="3.9555557493535622E-3"/>
                  <c:y val="-3.605324443714467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879-4498-BA12-6CBE40D68C8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'[Quadro carreira C^0T.xlsx]dados pessoal'!$D$12:$N$12</c:f>
              <c:strCache>
                <c:ptCount val="11"/>
                <c:pt idx="0">
                  <c:v>MCTI</c:v>
                </c:pt>
                <c:pt idx="1">
                  <c:v>MS</c:v>
                </c:pt>
                <c:pt idx="2">
                  <c:v>MD</c:v>
                </c:pt>
                <c:pt idx="3">
                  <c:v>TEM</c:v>
                </c:pt>
                <c:pt idx="4">
                  <c:v>MINC</c:v>
                </c:pt>
                <c:pt idx="5">
                  <c:v>MMA</c:v>
                </c:pt>
                <c:pt idx="6">
                  <c:v>PR</c:v>
                </c:pt>
                <c:pt idx="7">
                  <c:v>MPOR</c:v>
                </c:pt>
                <c:pt idx="8">
                  <c:v>MPO</c:v>
                </c:pt>
                <c:pt idx="9">
                  <c:v>MDIC</c:v>
                </c:pt>
                <c:pt idx="10">
                  <c:v>MEC</c:v>
                </c:pt>
              </c:strCache>
            </c:strRef>
          </c:cat>
          <c:val>
            <c:numRef>
              <c:f>'[Quadro carreira C^0T.xlsx]dados pessoal'!$D$17:$N$17</c:f>
              <c:numCache>
                <c:formatCode>General</c:formatCode>
                <c:ptCount val="11"/>
                <c:pt idx="0" formatCode="_-* #,##0_-;\-* #,##0_-;_-* &quot;-&quot;??_-;_-@_-">
                  <c:v>3057</c:v>
                </c:pt>
                <c:pt idx="1">
                  <c:v>925</c:v>
                </c:pt>
                <c:pt idx="2">
                  <c:v>1641</c:v>
                </c:pt>
                <c:pt idx="3">
                  <c:v>155</c:v>
                </c:pt>
                <c:pt idx="4">
                  <c:v>41</c:v>
                </c:pt>
                <c:pt idx="5">
                  <c:v>49</c:v>
                </c:pt>
                <c:pt idx="6">
                  <c:v>35</c:v>
                </c:pt>
                <c:pt idx="7">
                  <c:v>2</c:v>
                </c:pt>
                <c:pt idx="8">
                  <c:v>35</c:v>
                </c:pt>
                <c:pt idx="9">
                  <c:v>15</c:v>
                </c:pt>
                <c:pt idx="10">
                  <c:v>438</c:v>
                </c:pt>
              </c:numCache>
            </c:numRef>
          </c:val>
          <c:extLst>
            <c:ext xmlns:c16="http://schemas.microsoft.com/office/drawing/2014/chart" uri="{C3380CC4-5D6E-409C-BE32-E72D297353CC}">
              <c16:uniqueId val="{00000004-B879-4498-BA12-6CBE40D68C87}"/>
            </c:ext>
          </c:extLst>
        </c:ser>
        <c:ser>
          <c:idx val="5"/>
          <c:order val="5"/>
          <c:tx>
            <c:strRef>
              <c:f>'[Quadro carreira C^0T.xlsx]dados pessoal'!$C$18</c:f>
              <c:strCache>
                <c:ptCount val="1"/>
                <c:pt idx="0">
                  <c:v>AUXILIAR</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'[Quadro carreira C^0T.xlsx]dados pessoal'!$D$12:$N$12</c:f>
              <c:strCache>
                <c:ptCount val="11"/>
                <c:pt idx="0">
                  <c:v>MCTI</c:v>
                </c:pt>
                <c:pt idx="1">
                  <c:v>MS</c:v>
                </c:pt>
                <c:pt idx="2">
                  <c:v>MD</c:v>
                </c:pt>
                <c:pt idx="3">
                  <c:v>TEM</c:v>
                </c:pt>
                <c:pt idx="4">
                  <c:v>MINC</c:v>
                </c:pt>
                <c:pt idx="5">
                  <c:v>MMA</c:v>
                </c:pt>
                <c:pt idx="6">
                  <c:v>PR</c:v>
                </c:pt>
                <c:pt idx="7">
                  <c:v>MPOR</c:v>
                </c:pt>
                <c:pt idx="8">
                  <c:v>MPO</c:v>
                </c:pt>
                <c:pt idx="9">
                  <c:v>MDIC</c:v>
                </c:pt>
                <c:pt idx="10">
                  <c:v>MEC</c:v>
                </c:pt>
              </c:strCache>
            </c:strRef>
          </c:cat>
          <c:val>
            <c:numRef>
              <c:f>'[Quadro carreira C^0T.xlsx]dados pessoal'!$D$18:$N$18</c:f>
              <c:numCache>
                <c:formatCode>General</c:formatCode>
                <c:ptCount val="11"/>
              </c:numCache>
            </c:numRef>
          </c:val>
          <c:extLst>
            <c:ext xmlns:c16="http://schemas.microsoft.com/office/drawing/2014/chart" uri="{C3380CC4-5D6E-409C-BE32-E72D297353CC}">
              <c16:uniqueId val="{00000005-B879-4498-BA12-6CBE40D68C87}"/>
            </c:ext>
          </c:extLst>
        </c:ser>
        <c:ser>
          <c:idx val="6"/>
          <c:order val="6"/>
          <c:tx>
            <c:strRef>
              <c:f>'[Quadro carreira C^0T.xlsx]dados pessoal'!$C$19</c:f>
              <c:strCache>
                <c:ptCount val="1"/>
                <c:pt idx="0">
                  <c:v>PESQUISADOR</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'[Quadro carreira C^0T.xlsx]dados pessoal'!$D$12:$N$12</c:f>
              <c:strCache>
                <c:ptCount val="11"/>
                <c:pt idx="0">
                  <c:v>MCTI</c:v>
                </c:pt>
                <c:pt idx="1">
                  <c:v>MS</c:v>
                </c:pt>
                <c:pt idx="2">
                  <c:v>MD</c:v>
                </c:pt>
                <c:pt idx="3">
                  <c:v>TEM</c:v>
                </c:pt>
                <c:pt idx="4">
                  <c:v>MINC</c:v>
                </c:pt>
                <c:pt idx="5">
                  <c:v>MMA</c:v>
                </c:pt>
                <c:pt idx="6">
                  <c:v>PR</c:v>
                </c:pt>
                <c:pt idx="7">
                  <c:v>MPOR</c:v>
                </c:pt>
                <c:pt idx="8">
                  <c:v>MPO</c:v>
                </c:pt>
                <c:pt idx="9">
                  <c:v>MDIC</c:v>
                </c:pt>
                <c:pt idx="10">
                  <c:v>MEC</c:v>
                </c:pt>
              </c:strCache>
            </c:strRef>
          </c:cat>
          <c:val>
            <c:numRef>
              <c:f>'[Quadro carreira C^0T.xlsx]dados pessoal'!$D$19:$N$19</c:f>
              <c:numCache>
                <c:formatCode>General</c:formatCode>
                <c:ptCount val="11"/>
                <c:pt idx="0" formatCode="_-* #,##0_-;\-* #,##0_-;_-* &quot;-&quot;??_-;_-@_-">
                  <c:v>1405</c:v>
                </c:pt>
                <c:pt idx="1">
                  <c:v>78</c:v>
                </c:pt>
                <c:pt idx="2">
                  <c:v>216</c:v>
                </c:pt>
                <c:pt idx="3">
                  <c:v>30</c:v>
                </c:pt>
                <c:pt idx="4">
                  <c:v>39</c:v>
                </c:pt>
                <c:pt idx="5">
                  <c:v>45</c:v>
                </c:pt>
                <c:pt idx="6">
                  <c:v>3</c:v>
                </c:pt>
                <c:pt idx="7">
                  <c:v>1</c:v>
                </c:pt>
                <c:pt idx="8">
                  <c:v>2</c:v>
                </c:pt>
                <c:pt idx="9">
                  <c:v>5</c:v>
                </c:pt>
                <c:pt idx="10">
                  <c:v>109</c:v>
                </c:pt>
              </c:numCache>
            </c:numRef>
          </c:val>
          <c:extLst>
            <c:ext xmlns:c16="http://schemas.microsoft.com/office/drawing/2014/chart" uri="{C3380CC4-5D6E-409C-BE32-E72D297353CC}">
              <c16:uniqueId val="{00000006-B879-4498-BA12-6CBE40D68C87}"/>
            </c:ext>
          </c:extLst>
        </c:ser>
        <c:dLbls>
          <c:dLblPos val="outEnd"/>
          <c:showLegendKey val="0"/>
          <c:showVal val="1"/>
          <c:showCatName val="0"/>
          <c:showSerName val="0"/>
          <c:showPercent val="0"/>
          <c:showBubbleSize val="0"/>
        </c:dLbls>
        <c:gapWidth val="219"/>
        <c:overlap val="-27"/>
        <c:axId val="532383336"/>
        <c:axId val="532379376"/>
      </c:barChart>
      <c:catAx>
        <c:axId val="532383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532379376"/>
        <c:crosses val="autoZero"/>
        <c:auto val="1"/>
        <c:lblAlgn val="ctr"/>
        <c:lblOffset val="100"/>
        <c:noMultiLvlLbl val="0"/>
      </c:catAx>
      <c:valAx>
        <c:axId val="532379376"/>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532383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BR" sz="1200"/>
              <a:t>Redução do Quadro de Pessoal nos últimos 5 anos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bar"/>
        <c:grouping val="clustered"/>
        <c:varyColors val="0"/>
        <c:ser>
          <c:idx val="0"/>
          <c:order val="0"/>
          <c:tx>
            <c:strRef>
              <c:f>'[Quadro carreira C^0T.xlsx]Planilha3'!$A$4</c:f>
              <c:strCache>
                <c:ptCount val="1"/>
                <c:pt idx="0">
                  <c:v>2024</c:v>
                </c:pt>
              </c:strCache>
            </c:strRef>
          </c:tx>
          <c:spPr>
            <a:solidFill>
              <a:schemeClr val="accent1"/>
            </a:solidFill>
            <a:ln>
              <a:noFill/>
            </a:ln>
            <a:effectLst/>
          </c:spPr>
          <c:invertIfNegative val="0"/>
          <c:cat>
            <c:strRef>
              <c:f>'[Quadro carreira C^0T.xlsx]Planilha3'!$B$3:$H$3</c:f>
              <c:strCache>
                <c:ptCount val="7"/>
                <c:pt idx="0">
                  <c:v>ANALISTAS</c:v>
                </c:pt>
                <c:pt idx="1">
                  <c:v>ASSISTENTES</c:v>
                </c:pt>
                <c:pt idx="2">
                  <c:v>AUXILIARES</c:v>
                </c:pt>
                <c:pt idx="3">
                  <c:v>TECNOLOGISTAS</c:v>
                </c:pt>
                <c:pt idx="4">
                  <c:v>TÉCNICOS</c:v>
                </c:pt>
                <c:pt idx="5">
                  <c:v>AUXILIAR-TÉCNICO</c:v>
                </c:pt>
                <c:pt idx="6">
                  <c:v>PESQUISADORES</c:v>
                </c:pt>
              </c:strCache>
            </c:strRef>
          </c:cat>
          <c:val>
            <c:numRef>
              <c:f>'[Quadro carreira C^0T.xlsx]Planilha3'!$B$4:$H$4</c:f>
              <c:numCache>
                <c:formatCode>General</c:formatCode>
                <c:ptCount val="7"/>
                <c:pt idx="0">
                  <c:v>272</c:v>
                </c:pt>
                <c:pt idx="1">
                  <c:v>485</c:v>
                </c:pt>
                <c:pt idx="2">
                  <c:v>1</c:v>
                </c:pt>
                <c:pt idx="3">
                  <c:v>580</c:v>
                </c:pt>
                <c:pt idx="4">
                  <c:v>527</c:v>
                </c:pt>
                <c:pt idx="5">
                  <c:v>2</c:v>
                </c:pt>
                <c:pt idx="6">
                  <c:v>432</c:v>
                </c:pt>
              </c:numCache>
            </c:numRef>
          </c:val>
          <c:extLst>
            <c:ext xmlns:c16="http://schemas.microsoft.com/office/drawing/2014/chart" uri="{C3380CC4-5D6E-409C-BE32-E72D297353CC}">
              <c16:uniqueId val="{00000000-770B-4617-8122-4E7A94CAA528}"/>
            </c:ext>
          </c:extLst>
        </c:ser>
        <c:ser>
          <c:idx val="1"/>
          <c:order val="1"/>
          <c:tx>
            <c:strRef>
              <c:f>'[Quadro carreira C^0T.xlsx]Planilha3'!$A$5</c:f>
              <c:strCache>
                <c:ptCount val="1"/>
                <c:pt idx="0">
                  <c:v>2023</c:v>
                </c:pt>
              </c:strCache>
            </c:strRef>
          </c:tx>
          <c:spPr>
            <a:solidFill>
              <a:schemeClr val="accent2"/>
            </a:solidFill>
            <a:ln>
              <a:noFill/>
            </a:ln>
            <a:effectLst/>
          </c:spPr>
          <c:invertIfNegative val="0"/>
          <c:cat>
            <c:strRef>
              <c:f>'[Quadro carreira C^0T.xlsx]Planilha3'!$B$3:$H$3</c:f>
              <c:strCache>
                <c:ptCount val="7"/>
                <c:pt idx="0">
                  <c:v>ANALISTAS</c:v>
                </c:pt>
                <c:pt idx="1">
                  <c:v>ASSISTENTES</c:v>
                </c:pt>
                <c:pt idx="2">
                  <c:v>AUXILIARES</c:v>
                </c:pt>
                <c:pt idx="3">
                  <c:v>TECNOLOGISTAS</c:v>
                </c:pt>
                <c:pt idx="4">
                  <c:v>TÉCNICOS</c:v>
                </c:pt>
                <c:pt idx="5">
                  <c:v>AUXILIAR-TÉCNICO</c:v>
                </c:pt>
                <c:pt idx="6">
                  <c:v>PESQUISADORES</c:v>
                </c:pt>
              </c:strCache>
            </c:strRef>
          </c:cat>
          <c:val>
            <c:numRef>
              <c:f>'[Quadro carreira C^0T.xlsx]Planilha3'!$B$5:$H$5</c:f>
              <c:numCache>
                <c:formatCode>General</c:formatCode>
                <c:ptCount val="7"/>
                <c:pt idx="0">
                  <c:v>293</c:v>
                </c:pt>
                <c:pt idx="1">
                  <c:v>532</c:v>
                </c:pt>
                <c:pt idx="2">
                  <c:v>2</c:v>
                </c:pt>
                <c:pt idx="3">
                  <c:v>605</c:v>
                </c:pt>
                <c:pt idx="4">
                  <c:v>547</c:v>
                </c:pt>
                <c:pt idx="5">
                  <c:v>2</c:v>
                </c:pt>
                <c:pt idx="6">
                  <c:v>462</c:v>
                </c:pt>
              </c:numCache>
            </c:numRef>
          </c:val>
          <c:extLst>
            <c:ext xmlns:c16="http://schemas.microsoft.com/office/drawing/2014/chart" uri="{C3380CC4-5D6E-409C-BE32-E72D297353CC}">
              <c16:uniqueId val="{00000001-770B-4617-8122-4E7A94CAA528}"/>
            </c:ext>
          </c:extLst>
        </c:ser>
        <c:ser>
          <c:idx val="2"/>
          <c:order val="2"/>
          <c:tx>
            <c:strRef>
              <c:f>'[Quadro carreira C^0T.xlsx]Planilha3'!$A$6</c:f>
              <c:strCache>
                <c:ptCount val="1"/>
                <c:pt idx="0">
                  <c:v>2022</c:v>
                </c:pt>
              </c:strCache>
            </c:strRef>
          </c:tx>
          <c:spPr>
            <a:solidFill>
              <a:schemeClr val="accent3"/>
            </a:solidFill>
            <a:ln>
              <a:noFill/>
            </a:ln>
            <a:effectLst/>
          </c:spPr>
          <c:invertIfNegative val="0"/>
          <c:cat>
            <c:strRef>
              <c:f>'[Quadro carreira C^0T.xlsx]Planilha3'!$B$3:$H$3</c:f>
              <c:strCache>
                <c:ptCount val="7"/>
                <c:pt idx="0">
                  <c:v>ANALISTAS</c:v>
                </c:pt>
                <c:pt idx="1">
                  <c:v>ASSISTENTES</c:v>
                </c:pt>
                <c:pt idx="2">
                  <c:v>AUXILIARES</c:v>
                </c:pt>
                <c:pt idx="3">
                  <c:v>TECNOLOGISTAS</c:v>
                </c:pt>
                <c:pt idx="4">
                  <c:v>TÉCNICOS</c:v>
                </c:pt>
                <c:pt idx="5">
                  <c:v>AUXILIAR-TÉCNICO</c:v>
                </c:pt>
                <c:pt idx="6">
                  <c:v>PESQUISADORES</c:v>
                </c:pt>
              </c:strCache>
            </c:strRef>
          </c:cat>
          <c:val>
            <c:numRef>
              <c:f>'[Quadro carreira C^0T.xlsx]Planilha3'!$B$6:$H$6</c:f>
              <c:numCache>
                <c:formatCode>General</c:formatCode>
                <c:ptCount val="7"/>
                <c:pt idx="0">
                  <c:v>316</c:v>
                </c:pt>
                <c:pt idx="1">
                  <c:v>593</c:v>
                </c:pt>
                <c:pt idx="2">
                  <c:v>2</c:v>
                </c:pt>
                <c:pt idx="3">
                  <c:v>647</c:v>
                </c:pt>
                <c:pt idx="4">
                  <c:v>599</c:v>
                </c:pt>
                <c:pt idx="5">
                  <c:v>2</c:v>
                </c:pt>
                <c:pt idx="6">
                  <c:v>498</c:v>
                </c:pt>
              </c:numCache>
            </c:numRef>
          </c:val>
          <c:extLst>
            <c:ext xmlns:c16="http://schemas.microsoft.com/office/drawing/2014/chart" uri="{C3380CC4-5D6E-409C-BE32-E72D297353CC}">
              <c16:uniqueId val="{00000002-770B-4617-8122-4E7A94CAA528}"/>
            </c:ext>
          </c:extLst>
        </c:ser>
        <c:ser>
          <c:idx val="3"/>
          <c:order val="3"/>
          <c:tx>
            <c:strRef>
              <c:f>'[Quadro carreira C^0T.xlsx]Planilha3'!$A$7</c:f>
              <c:strCache>
                <c:ptCount val="1"/>
                <c:pt idx="0">
                  <c:v>2021</c:v>
                </c:pt>
              </c:strCache>
            </c:strRef>
          </c:tx>
          <c:spPr>
            <a:solidFill>
              <a:schemeClr val="accent4"/>
            </a:solidFill>
            <a:ln>
              <a:noFill/>
            </a:ln>
            <a:effectLst/>
          </c:spPr>
          <c:invertIfNegative val="0"/>
          <c:cat>
            <c:strRef>
              <c:f>'[Quadro carreira C^0T.xlsx]Planilha3'!$B$3:$H$3</c:f>
              <c:strCache>
                <c:ptCount val="7"/>
                <c:pt idx="0">
                  <c:v>ANALISTAS</c:v>
                </c:pt>
                <c:pt idx="1">
                  <c:v>ASSISTENTES</c:v>
                </c:pt>
                <c:pt idx="2">
                  <c:v>AUXILIARES</c:v>
                </c:pt>
                <c:pt idx="3">
                  <c:v>TECNOLOGISTAS</c:v>
                </c:pt>
                <c:pt idx="4">
                  <c:v>TÉCNICOS</c:v>
                </c:pt>
                <c:pt idx="5">
                  <c:v>AUXILIAR-TÉCNICO</c:v>
                </c:pt>
                <c:pt idx="6">
                  <c:v>PESQUISADORES</c:v>
                </c:pt>
              </c:strCache>
            </c:strRef>
          </c:cat>
          <c:val>
            <c:numRef>
              <c:f>'[Quadro carreira C^0T.xlsx]Planilha3'!$B$7:$H$7</c:f>
              <c:numCache>
                <c:formatCode>General</c:formatCode>
                <c:ptCount val="7"/>
                <c:pt idx="0">
                  <c:v>327</c:v>
                </c:pt>
                <c:pt idx="1">
                  <c:v>622</c:v>
                </c:pt>
                <c:pt idx="2">
                  <c:v>13</c:v>
                </c:pt>
                <c:pt idx="3">
                  <c:v>658</c:v>
                </c:pt>
                <c:pt idx="4">
                  <c:v>619</c:v>
                </c:pt>
                <c:pt idx="5">
                  <c:v>2</c:v>
                </c:pt>
                <c:pt idx="6">
                  <c:v>509</c:v>
                </c:pt>
              </c:numCache>
            </c:numRef>
          </c:val>
          <c:extLst>
            <c:ext xmlns:c16="http://schemas.microsoft.com/office/drawing/2014/chart" uri="{C3380CC4-5D6E-409C-BE32-E72D297353CC}">
              <c16:uniqueId val="{00000003-770B-4617-8122-4E7A94CAA528}"/>
            </c:ext>
          </c:extLst>
        </c:ser>
        <c:ser>
          <c:idx val="4"/>
          <c:order val="4"/>
          <c:tx>
            <c:strRef>
              <c:f>'[Quadro carreira C^0T.xlsx]Planilha3'!$A$8</c:f>
              <c:strCache>
                <c:ptCount val="1"/>
                <c:pt idx="0">
                  <c:v>2020</c:v>
                </c:pt>
              </c:strCache>
            </c:strRef>
          </c:tx>
          <c:spPr>
            <a:solidFill>
              <a:schemeClr val="accent5"/>
            </a:solidFill>
            <a:ln>
              <a:noFill/>
            </a:ln>
            <a:effectLst/>
          </c:spPr>
          <c:invertIfNegative val="0"/>
          <c:cat>
            <c:strRef>
              <c:f>'[Quadro carreira C^0T.xlsx]Planilha3'!$B$3:$H$3</c:f>
              <c:strCache>
                <c:ptCount val="7"/>
                <c:pt idx="0">
                  <c:v>ANALISTAS</c:v>
                </c:pt>
                <c:pt idx="1">
                  <c:v>ASSISTENTES</c:v>
                </c:pt>
                <c:pt idx="2">
                  <c:v>AUXILIARES</c:v>
                </c:pt>
                <c:pt idx="3">
                  <c:v>TECNOLOGISTAS</c:v>
                </c:pt>
                <c:pt idx="4">
                  <c:v>TÉCNICOS</c:v>
                </c:pt>
                <c:pt idx="5">
                  <c:v>AUXILIAR-TÉCNICO</c:v>
                </c:pt>
                <c:pt idx="6">
                  <c:v>PESQUISADORES</c:v>
                </c:pt>
              </c:strCache>
            </c:strRef>
          </c:cat>
          <c:val>
            <c:numRef>
              <c:f>'[Quadro carreira C^0T.xlsx]Planilha3'!$B$8:$H$8</c:f>
              <c:numCache>
                <c:formatCode>General</c:formatCode>
                <c:ptCount val="7"/>
                <c:pt idx="0">
                  <c:v>337</c:v>
                </c:pt>
                <c:pt idx="1">
                  <c:v>638</c:v>
                </c:pt>
                <c:pt idx="2">
                  <c:v>14</c:v>
                </c:pt>
                <c:pt idx="3">
                  <c:v>664</c:v>
                </c:pt>
                <c:pt idx="4">
                  <c:v>640</c:v>
                </c:pt>
                <c:pt idx="5">
                  <c:v>2</c:v>
                </c:pt>
                <c:pt idx="6">
                  <c:v>519</c:v>
                </c:pt>
              </c:numCache>
            </c:numRef>
          </c:val>
          <c:extLst>
            <c:ext xmlns:c16="http://schemas.microsoft.com/office/drawing/2014/chart" uri="{C3380CC4-5D6E-409C-BE32-E72D297353CC}">
              <c16:uniqueId val="{00000004-770B-4617-8122-4E7A94CAA528}"/>
            </c:ext>
          </c:extLst>
        </c:ser>
        <c:dLbls>
          <c:showLegendKey val="0"/>
          <c:showVal val="0"/>
          <c:showCatName val="0"/>
          <c:showSerName val="0"/>
          <c:showPercent val="0"/>
          <c:showBubbleSize val="0"/>
        </c:dLbls>
        <c:gapWidth val="182"/>
        <c:axId val="1076928959"/>
        <c:axId val="1076943839"/>
      </c:barChart>
      <c:catAx>
        <c:axId val="10769289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1076943839"/>
        <c:crosses val="autoZero"/>
        <c:auto val="1"/>
        <c:lblAlgn val="ctr"/>
        <c:lblOffset val="100"/>
        <c:noMultiLvlLbl val="0"/>
      </c:catAx>
      <c:valAx>
        <c:axId val="107694383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10769289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BR"/>
              <a:t>Distribuição dos Cargos por Unidade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tx>
            <c:strRef>
              <c:f>'vagas totais'!$B$2</c:f>
              <c:strCache>
                <c:ptCount val="1"/>
                <c:pt idx="0">
                  <c:v>Pesquisador</c:v>
                </c:pt>
              </c:strCache>
            </c:strRef>
          </c:tx>
          <c:spPr>
            <a:solidFill>
              <a:schemeClr val="accent1"/>
            </a:solidFill>
            <a:ln>
              <a:noFill/>
            </a:ln>
            <a:effectLst/>
          </c:spPr>
          <c:invertIfNegative val="0"/>
          <c:cat>
            <c:strRef>
              <c:f>'vagas totais'!$A$3:$A$20</c:f>
              <c:strCache>
                <c:ptCount val="18"/>
                <c:pt idx="0">
                  <c:v>MCTI - AC</c:v>
                </c:pt>
                <c:pt idx="1">
                  <c:v>CBPF</c:v>
                </c:pt>
                <c:pt idx="2">
                  <c:v>CTI</c:v>
                </c:pt>
                <c:pt idx="3">
                  <c:v>CETEM</c:v>
                </c:pt>
                <c:pt idx="4">
                  <c:v>CETENE</c:v>
                </c:pt>
                <c:pt idx="5">
                  <c:v>CEMADEN</c:v>
                </c:pt>
                <c:pt idx="6">
                  <c:v>IBICT</c:v>
                </c:pt>
                <c:pt idx="7">
                  <c:v>INMA</c:v>
                </c:pt>
                <c:pt idx="8">
                  <c:v>INPA</c:v>
                </c:pt>
                <c:pt idx="9">
                  <c:v>INPE</c:v>
                </c:pt>
                <c:pt idx="10">
                  <c:v>INPP</c:v>
                </c:pt>
                <c:pt idx="11">
                  <c:v>INT</c:v>
                </c:pt>
                <c:pt idx="12">
                  <c:v>INSA</c:v>
                </c:pt>
                <c:pt idx="13">
                  <c:v>LNA</c:v>
                </c:pt>
                <c:pt idx="14">
                  <c:v>LNCC</c:v>
                </c:pt>
                <c:pt idx="15">
                  <c:v>MAST</c:v>
                </c:pt>
                <c:pt idx="16">
                  <c:v>MPEG</c:v>
                </c:pt>
                <c:pt idx="17">
                  <c:v>ON</c:v>
                </c:pt>
              </c:strCache>
            </c:strRef>
          </c:cat>
          <c:val>
            <c:numRef>
              <c:f>'vagas totais'!$B$3:$B$20</c:f>
              <c:numCache>
                <c:formatCode>General</c:formatCode>
                <c:ptCount val="18"/>
                <c:pt idx="0">
                  <c:v>0</c:v>
                </c:pt>
                <c:pt idx="1">
                  <c:v>36</c:v>
                </c:pt>
                <c:pt idx="2">
                  <c:v>3</c:v>
                </c:pt>
                <c:pt idx="3">
                  <c:v>11</c:v>
                </c:pt>
                <c:pt idx="4">
                  <c:v>5</c:v>
                </c:pt>
                <c:pt idx="5">
                  <c:v>7</c:v>
                </c:pt>
                <c:pt idx="6">
                  <c:v>4</c:v>
                </c:pt>
                <c:pt idx="7">
                  <c:v>16</c:v>
                </c:pt>
                <c:pt idx="8">
                  <c:v>51</c:v>
                </c:pt>
                <c:pt idx="9">
                  <c:v>44</c:v>
                </c:pt>
                <c:pt idx="10">
                  <c:v>5</c:v>
                </c:pt>
                <c:pt idx="11">
                  <c:v>3</c:v>
                </c:pt>
                <c:pt idx="12">
                  <c:v>10</c:v>
                </c:pt>
                <c:pt idx="13">
                  <c:v>5</c:v>
                </c:pt>
                <c:pt idx="14">
                  <c:v>13</c:v>
                </c:pt>
                <c:pt idx="15">
                  <c:v>8</c:v>
                </c:pt>
                <c:pt idx="16">
                  <c:v>19</c:v>
                </c:pt>
                <c:pt idx="17">
                  <c:v>13</c:v>
                </c:pt>
              </c:numCache>
            </c:numRef>
          </c:val>
          <c:extLst>
            <c:ext xmlns:c16="http://schemas.microsoft.com/office/drawing/2014/chart" uri="{C3380CC4-5D6E-409C-BE32-E72D297353CC}">
              <c16:uniqueId val="{00000000-641C-4684-9ECB-1486ECC96969}"/>
            </c:ext>
          </c:extLst>
        </c:ser>
        <c:ser>
          <c:idx val="1"/>
          <c:order val="1"/>
          <c:tx>
            <c:strRef>
              <c:f>'vagas totais'!$C$2</c:f>
              <c:strCache>
                <c:ptCount val="1"/>
                <c:pt idx="0">
                  <c:v>Tecnologista</c:v>
                </c:pt>
              </c:strCache>
            </c:strRef>
          </c:tx>
          <c:spPr>
            <a:solidFill>
              <a:schemeClr val="accent2"/>
            </a:solidFill>
            <a:ln>
              <a:noFill/>
            </a:ln>
            <a:effectLst/>
          </c:spPr>
          <c:invertIfNegative val="0"/>
          <c:cat>
            <c:strRef>
              <c:f>'vagas totais'!$A$3:$A$20</c:f>
              <c:strCache>
                <c:ptCount val="18"/>
                <c:pt idx="0">
                  <c:v>MCTI - AC</c:v>
                </c:pt>
                <c:pt idx="1">
                  <c:v>CBPF</c:v>
                </c:pt>
                <c:pt idx="2">
                  <c:v>CTI</c:v>
                </c:pt>
                <c:pt idx="3">
                  <c:v>CETEM</c:v>
                </c:pt>
                <c:pt idx="4">
                  <c:v>CETENE</c:v>
                </c:pt>
                <c:pt idx="5">
                  <c:v>CEMADEN</c:v>
                </c:pt>
                <c:pt idx="6">
                  <c:v>IBICT</c:v>
                </c:pt>
                <c:pt idx="7">
                  <c:v>INMA</c:v>
                </c:pt>
                <c:pt idx="8">
                  <c:v>INPA</c:v>
                </c:pt>
                <c:pt idx="9">
                  <c:v>INPE</c:v>
                </c:pt>
                <c:pt idx="10">
                  <c:v>INPP</c:v>
                </c:pt>
                <c:pt idx="11">
                  <c:v>INT</c:v>
                </c:pt>
                <c:pt idx="12">
                  <c:v>INSA</c:v>
                </c:pt>
                <c:pt idx="13">
                  <c:v>LNA</c:v>
                </c:pt>
                <c:pt idx="14">
                  <c:v>LNCC</c:v>
                </c:pt>
                <c:pt idx="15">
                  <c:v>MAST</c:v>
                </c:pt>
                <c:pt idx="16">
                  <c:v>MPEG</c:v>
                </c:pt>
                <c:pt idx="17">
                  <c:v>ON</c:v>
                </c:pt>
              </c:strCache>
            </c:strRef>
          </c:cat>
          <c:val>
            <c:numRef>
              <c:f>'vagas totais'!$C$3:$C$20</c:f>
              <c:numCache>
                <c:formatCode>General</c:formatCode>
                <c:ptCount val="18"/>
                <c:pt idx="0">
                  <c:v>0</c:v>
                </c:pt>
                <c:pt idx="1">
                  <c:v>10</c:v>
                </c:pt>
                <c:pt idx="2">
                  <c:v>46</c:v>
                </c:pt>
                <c:pt idx="3">
                  <c:v>10</c:v>
                </c:pt>
                <c:pt idx="4">
                  <c:v>8</c:v>
                </c:pt>
                <c:pt idx="5">
                  <c:v>17</c:v>
                </c:pt>
                <c:pt idx="6">
                  <c:v>27</c:v>
                </c:pt>
                <c:pt idx="7">
                  <c:v>2</c:v>
                </c:pt>
                <c:pt idx="8">
                  <c:v>12</c:v>
                </c:pt>
                <c:pt idx="9">
                  <c:v>49</c:v>
                </c:pt>
                <c:pt idx="10">
                  <c:v>2</c:v>
                </c:pt>
                <c:pt idx="11">
                  <c:v>21</c:v>
                </c:pt>
                <c:pt idx="12">
                  <c:v>9</c:v>
                </c:pt>
                <c:pt idx="13">
                  <c:v>8</c:v>
                </c:pt>
                <c:pt idx="14">
                  <c:v>17</c:v>
                </c:pt>
                <c:pt idx="15">
                  <c:v>8</c:v>
                </c:pt>
                <c:pt idx="16">
                  <c:v>10</c:v>
                </c:pt>
                <c:pt idx="17">
                  <c:v>9</c:v>
                </c:pt>
              </c:numCache>
            </c:numRef>
          </c:val>
          <c:extLst>
            <c:ext xmlns:c16="http://schemas.microsoft.com/office/drawing/2014/chart" uri="{C3380CC4-5D6E-409C-BE32-E72D297353CC}">
              <c16:uniqueId val="{00000001-641C-4684-9ECB-1486ECC96969}"/>
            </c:ext>
          </c:extLst>
        </c:ser>
        <c:ser>
          <c:idx val="2"/>
          <c:order val="2"/>
          <c:tx>
            <c:strRef>
              <c:f>'vagas totais'!$D$2</c:f>
              <c:strCache>
                <c:ptCount val="1"/>
                <c:pt idx="0">
                  <c:v>Analista</c:v>
                </c:pt>
              </c:strCache>
            </c:strRef>
          </c:tx>
          <c:spPr>
            <a:solidFill>
              <a:schemeClr val="accent3"/>
            </a:solidFill>
            <a:ln>
              <a:noFill/>
            </a:ln>
            <a:effectLst/>
          </c:spPr>
          <c:invertIfNegative val="0"/>
          <c:cat>
            <c:strRef>
              <c:f>'vagas totais'!$A$3:$A$20</c:f>
              <c:strCache>
                <c:ptCount val="18"/>
                <c:pt idx="0">
                  <c:v>MCTI - AC</c:v>
                </c:pt>
                <c:pt idx="1">
                  <c:v>CBPF</c:v>
                </c:pt>
                <c:pt idx="2">
                  <c:v>CTI</c:v>
                </c:pt>
                <c:pt idx="3">
                  <c:v>CETEM</c:v>
                </c:pt>
                <c:pt idx="4">
                  <c:v>CETENE</c:v>
                </c:pt>
                <c:pt idx="5">
                  <c:v>CEMADEN</c:v>
                </c:pt>
                <c:pt idx="6">
                  <c:v>IBICT</c:v>
                </c:pt>
                <c:pt idx="7">
                  <c:v>INMA</c:v>
                </c:pt>
                <c:pt idx="8">
                  <c:v>INPA</c:v>
                </c:pt>
                <c:pt idx="9">
                  <c:v>INPE</c:v>
                </c:pt>
                <c:pt idx="10">
                  <c:v>INPP</c:v>
                </c:pt>
                <c:pt idx="11">
                  <c:v>INT</c:v>
                </c:pt>
                <c:pt idx="12">
                  <c:v>INSA</c:v>
                </c:pt>
                <c:pt idx="13">
                  <c:v>LNA</c:v>
                </c:pt>
                <c:pt idx="14">
                  <c:v>LNCC</c:v>
                </c:pt>
                <c:pt idx="15">
                  <c:v>MAST</c:v>
                </c:pt>
                <c:pt idx="16">
                  <c:v>MPEG</c:v>
                </c:pt>
                <c:pt idx="17">
                  <c:v>ON</c:v>
                </c:pt>
              </c:strCache>
            </c:strRef>
          </c:cat>
          <c:val>
            <c:numRef>
              <c:f>'vagas totais'!$D$3:$D$20</c:f>
              <c:numCache>
                <c:formatCode>General</c:formatCode>
                <c:ptCount val="18"/>
                <c:pt idx="0">
                  <c:v>100</c:v>
                </c:pt>
                <c:pt idx="1">
                  <c:v>9</c:v>
                </c:pt>
                <c:pt idx="2">
                  <c:v>8</c:v>
                </c:pt>
                <c:pt idx="3">
                  <c:v>10</c:v>
                </c:pt>
                <c:pt idx="4">
                  <c:v>8</c:v>
                </c:pt>
                <c:pt idx="5">
                  <c:v>11</c:v>
                </c:pt>
                <c:pt idx="6">
                  <c:v>10</c:v>
                </c:pt>
                <c:pt idx="7">
                  <c:v>8</c:v>
                </c:pt>
                <c:pt idx="8">
                  <c:v>13</c:v>
                </c:pt>
                <c:pt idx="9">
                  <c:v>42</c:v>
                </c:pt>
                <c:pt idx="10">
                  <c:v>10</c:v>
                </c:pt>
                <c:pt idx="11">
                  <c:v>12</c:v>
                </c:pt>
                <c:pt idx="12">
                  <c:v>13</c:v>
                </c:pt>
                <c:pt idx="13">
                  <c:v>6</c:v>
                </c:pt>
                <c:pt idx="14">
                  <c:v>9</c:v>
                </c:pt>
                <c:pt idx="15">
                  <c:v>6</c:v>
                </c:pt>
                <c:pt idx="16">
                  <c:v>14</c:v>
                </c:pt>
                <c:pt idx="17">
                  <c:v>7</c:v>
                </c:pt>
              </c:numCache>
            </c:numRef>
          </c:val>
          <c:extLst>
            <c:ext xmlns:c16="http://schemas.microsoft.com/office/drawing/2014/chart" uri="{C3380CC4-5D6E-409C-BE32-E72D297353CC}">
              <c16:uniqueId val="{00000002-641C-4684-9ECB-1486ECC96969}"/>
            </c:ext>
          </c:extLst>
        </c:ser>
        <c:dLbls>
          <c:showLegendKey val="0"/>
          <c:showVal val="0"/>
          <c:showCatName val="0"/>
          <c:showSerName val="0"/>
          <c:showPercent val="0"/>
          <c:showBubbleSize val="0"/>
        </c:dLbls>
        <c:gapWidth val="219"/>
        <c:overlap val="-27"/>
        <c:axId val="1078427951"/>
        <c:axId val="1078430863"/>
      </c:barChart>
      <c:catAx>
        <c:axId val="1078427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1078430863"/>
        <c:crosses val="autoZero"/>
        <c:auto val="1"/>
        <c:lblAlgn val="ctr"/>
        <c:lblOffset val="100"/>
        <c:noMultiLvlLbl val="0"/>
      </c:catAx>
      <c:valAx>
        <c:axId val="10784308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10784279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0.jpg" /><Relationship Id="rId2" Type="http://schemas.openxmlformats.org/officeDocument/2006/relationships/image" Target="../media/image9.jpg" /><Relationship Id="rId1" Type="http://schemas.openxmlformats.org/officeDocument/2006/relationships/image" Target="../media/image8.jpg" /></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g" /><Relationship Id="rId2" Type="http://schemas.openxmlformats.org/officeDocument/2006/relationships/image" Target="../media/image9.jpg" /><Relationship Id="rId1" Type="http://schemas.openxmlformats.org/officeDocument/2006/relationships/image" Target="../media/image8.jpg" /></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086999-27BA-4237-B540-1C58360E4CF0}" type="doc">
      <dgm:prSet loTypeId="urn:microsoft.com/office/officeart/2005/8/layout/vList4" loCatId="list" qsTypeId="urn:microsoft.com/office/officeart/2005/8/quickstyle/simple4" qsCatId="simple" csTypeId="urn:microsoft.com/office/officeart/2005/8/colors/colorful1" csCatId="colorful" phldr="1"/>
      <dgm:spPr/>
      <dgm:t>
        <a:bodyPr/>
        <a:lstStyle/>
        <a:p>
          <a:endParaRPr lang="pt-BR"/>
        </a:p>
      </dgm:t>
    </dgm:pt>
    <dgm:pt modelId="{E063B752-9694-49C5-864A-D45553D5376D}">
      <dgm:prSet phldrT="[Texto]" custT="1"/>
      <dgm:spPr>
        <a:solidFill>
          <a:schemeClr val="accent1">
            <a:lumMod val="60000"/>
            <a:lumOff val="40000"/>
          </a:schemeClr>
        </a:solidFill>
        <a:ln>
          <a:solidFill>
            <a:schemeClr val="accent1">
              <a:lumMod val="40000"/>
              <a:lumOff val="60000"/>
            </a:schemeClr>
          </a:solidFill>
        </a:ln>
      </dgm:spPr>
      <dgm:t>
        <a:bodyPr/>
        <a:lstStyle/>
        <a:p>
          <a:pPr algn="just"/>
          <a:r>
            <a:rPr lang="pt-BR" sz="1600" b="1" dirty="0"/>
            <a:t>Desenvolvimento Tecnológico – tecnologistas e técnicos</a:t>
          </a:r>
        </a:p>
      </dgm:t>
    </dgm:pt>
    <dgm:pt modelId="{617926BC-502A-491E-9AFA-56BB8A269513}" type="parTrans" cxnId="{DF06A63B-8470-4105-BCBC-E6F902F7D3F4}">
      <dgm:prSet/>
      <dgm:spPr/>
      <dgm:t>
        <a:bodyPr/>
        <a:lstStyle/>
        <a:p>
          <a:endParaRPr lang="pt-BR"/>
        </a:p>
      </dgm:t>
    </dgm:pt>
    <dgm:pt modelId="{A0479496-0384-41BA-8DB1-E3B6BFF0715C}" type="sibTrans" cxnId="{DF06A63B-8470-4105-BCBC-E6F902F7D3F4}">
      <dgm:prSet/>
      <dgm:spPr/>
      <dgm:t>
        <a:bodyPr/>
        <a:lstStyle/>
        <a:p>
          <a:endParaRPr lang="pt-BR"/>
        </a:p>
      </dgm:t>
    </dgm:pt>
    <dgm:pt modelId="{EAF496AE-4469-4255-8789-B6000E24EC77}">
      <dgm:prSet phldrT="[Texto]" custT="1"/>
      <dgm:spPr>
        <a:solidFill>
          <a:schemeClr val="accent1">
            <a:lumMod val="60000"/>
            <a:lumOff val="40000"/>
          </a:schemeClr>
        </a:solidFill>
        <a:ln>
          <a:solidFill>
            <a:schemeClr val="accent1">
              <a:lumMod val="40000"/>
              <a:lumOff val="60000"/>
            </a:schemeClr>
          </a:solidFill>
        </a:ln>
      </dgm:spPr>
      <dgm:t>
        <a:bodyPr/>
        <a:lstStyle/>
        <a:p>
          <a:pPr algn="l"/>
          <a:r>
            <a:rPr lang="pt-BR" sz="1600" b="1" dirty="0"/>
            <a:t>Atividades de pesquisa e desenvolvimento de produtos, processos e inovação tecnológica.</a:t>
          </a:r>
        </a:p>
      </dgm:t>
    </dgm:pt>
    <dgm:pt modelId="{7044C718-78B8-485C-9CCF-BD53E5278FAA}" type="parTrans" cxnId="{5A29AAEB-E1D3-4652-85C7-A26EC0EF9754}">
      <dgm:prSet/>
      <dgm:spPr/>
      <dgm:t>
        <a:bodyPr/>
        <a:lstStyle/>
        <a:p>
          <a:endParaRPr lang="pt-BR"/>
        </a:p>
      </dgm:t>
    </dgm:pt>
    <dgm:pt modelId="{FC81C3A8-5BC3-419C-809D-B1F463F43C1A}" type="sibTrans" cxnId="{5A29AAEB-E1D3-4652-85C7-A26EC0EF9754}">
      <dgm:prSet/>
      <dgm:spPr/>
      <dgm:t>
        <a:bodyPr/>
        <a:lstStyle/>
        <a:p>
          <a:endParaRPr lang="pt-BR"/>
        </a:p>
      </dgm:t>
    </dgm:pt>
    <dgm:pt modelId="{B2E47D7B-48F2-4748-BA5A-E3228B4A96C9}">
      <dgm:prSet phldrT="[Texto]" custT="1"/>
      <dgm:spPr>
        <a:solidFill>
          <a:srgbClr val="FFC000"/>
        </a:solidFill>
      </dgm:spPr>
      <dgm:t>
        <a:bodyPr/>
        <a:lstStyle/>
        <a:p>
          <a:pPr>
            <a:buNone/>
          </a:pPr>
          <a:r>
            <a:rPr lang="pt-BR" sz="1400" b="1" dirty="0"/>
            <a:t>Gestão – analistas e assistentes</a:t>
          </a:r>
        </a:p>
      </dgm:t>
    </dgm:pt>
    <dgm:pt modelId="{C818896A-8D43-4FC5-93F1-9AF12AB9C173}" type="parTrans" cxnId="{7E51A32F-15A8-4315-AFB3-2E44ACA2E2F4}">
      <dgm:prSet/>
      <dgm:spPr/>
      <dgm:t>
        <a:bodyPr/>
        <a:lstStyle/>
        <a:p>
          <a:endParaRPr lang="pt-BR"/>
        </a:p>
      </dgm:t>
    </dgm:pt>
    <dgm:pt modelId="{321C468B-6E2E-4DEB-81A9-F23A6707A513}" type="sibTrans" cxnId="{7E51A32F-15A8-4315-AFB3-2E44ACA2E2F4}">
      <dgm:prSet/>
      <dgm:spPr/>
      <dgm:t>
        <a:bodyPr/>
        <a:lstStyle/>
        <a:p>
          <a:endParaRPr lang="pt-BR"/>
        </a:p>
      </dgm:t>
    </dgm:pt>
    <dgm:pt modelId="{B4276981-FC3A-41DD-858A-5D3B95A2436D}">
      <dgm:prSet phldrT="[Texto]" custT="1"/>
      <dgm:spPr>
        <a:solidFill>
          <a:srgbClr val="FFC000"/>
        </a:solidFill>
      </dgm:spPr>
      <dgm:t>
        <a:bodyPr/>
        <a:lstStyle/>
        <a:p>
          <a:pPr>
            <a:buFont typeface="Arial" panose="020B0604020202020204" pitchFamily="34" charset="0"/>
            <a:buChar char="•"/>
          </a:pPr>
          <a:r>
            <a:rPr lang="pt-BR" sz="1400" b="1" dirty="0"/>
            <a:t>Atividades de </a:t>
          </a:r>
          <a:r>
            <a:rPr lang="pt-BR" sz="1400" b="1" i="0" dirty="0"/>
            <a:t>direção, coordenação, organização, planejamento, controle e avaliação de projetos de pesquisa e desenvolvimento na área de Ciência e Tecnologia.</a:t>
          </a:r>
          <a:endParaRPr lang="pt-BR" sz="1400" b="1" dirty="0"/>
        </a:p>
      </dgm:t>
    </dgm:pt>
    <dgm:pt modelId="{DE3AACAA-1222-4C14-B696-60C87FA0FBF8}" type="parTrans" cxnId="{95E1DC88-89D3-4612-A19C-BB5584653D0D}">
      <dgm:prSet/>
      <dgm:spPr/>
      <dgm:t>
        <a:bodyPr/>
        <a:lstStyle/>
        <a:p>
          <a:endParaRPr lang="pt-BR"/>
        </a:p>
      </dgm:t>
    </dgm:pt>
    <dgm:pt modelId="{03B6B40C-28BB-414A-9295-30830604146E}" type="sibTrans" cxnId="{95E1DC88-89D3-4612-A19C-BB5584653D0D}">
      <dgm:prSet/>
      <dgm:spPr/>
      <dgm:t>
        <a:bodyPr/>
        <a:lstStyle/>
        <a:p>
          <a:endParaRPr lang="pt-BR"/>
        </a:p>
      </dgm:t>
    </dgm:pt>
    <dgm:pt modelId="{87828254-E6D2-4DB2-9471-00364189D9A9}">
      <dgm:prSet phldrT="[Texto]" custT="1"/>
      <dgm:spPr>
        <a:solidFill>
          <a:schemeClr val="accent1">
            <a:lumMod val="60000"/>
            <a:lumOff val="40000"/>
          </a:schemeClr>
        </a:solidFill>
        <a:ln>
          <a:solidFill>
            <a:schemeClr val="accent1">
              <a:lumMod val="40000"/>
              <a:lumOff val="60000"/>
            </a:schemeClr>
          </a:solidFill>
        </a:ln>
      </dgm:spPr>
      <dgm:t>
        <a:bodyPr/>
        <a:lstStyle/>
        <a:p>
          <a:pPr algn="l"/>
          <a:endParaRPr lang="pt-BR" sz="2400" dirty="0"/>
        </a:p>
      </dgm:t>
    </dgm:pt>
    <dgm:pt modelId="{F21976EA-32F8-4650-A9FB-17B24397D012}" type="parTrans" cxnId="{9FB479BA-E571-4AF7-A930-2F9DA90EC91C}">
      <dgm:prSet/>
      <dgm:spPr/>
      <dgm:t>
        <a:bodyPr/>
        <a:lstStyle/>
        <a:p>
          <a:endParaRPr lang="pt-BR"/>
        </a:p>
      </dgm:t>
    </dgm:pt>
    <dgm:pt modelId="{C7FB84FC-8497-41D8-ACFE-77FB97F17E78}" type="sibTrans" cxnId="{9FB479BA-E571-4AF7-A930-2F9DA90EC91C}">
      <dgm:prSet/>
      <dgm:spPr/>
      <dgm:t>
        <a:bodyPr/>
        <a:lstStyle/>
        <a:p>
          <a:endParaRPr lang="pt-BR"/>
        </a:p>
      </dgm:t>
    </dgm:pt>
    <dgm:pt modelId="{8E2BB58E-3A4B-4FC8-9AC6-CAE6B9E7387D}">
      <dgm:prSet phldrT="[Texto]" custT="1"/>
      <dgm:spPr>
        <a:solidFill>
          <a:schemeClr val="accent1">
            <a:lumMod val="60000"/>
            <a:lumOff val="40000"/>
          </a:schemeClr>
        </a:solidFill>
        <a:ln>
          <a:solidFill>
            <a:schemeClr val="accent1">
              <a:lumMod val="40000"/>
              <a:lumOff val="60000"/>
            </a:schemeClr>
          </a:solidFill>
        </a:ln>
      </dgm:spPr>
      <dgm:t>
        <a:bodyPr/>
        <a:lstStyle/>
        <a:p>
          <a:pPr algn="l"/>
          <a:endParaRPr lang="pt-BR" sz="2400" dirty="0"/>
        </a:p>
      </dgm:t>
    </dgm:pt>
    <dgm:pt modelId="{685148DD-C2E2-4FD2-9B61-C2818BF5FA00}" type="parTrans" cxnId="{45406F87-94FC-450B-84A6-D086BBB985B9}">
      <dgm:prSet/>
      <dgm:spPr/>
      <dgm:t>
        <a:bodyPr/>
        <a:lstStyle/>
        <a:p>
          <a:endParaRPr lang="pt-BR"/>
        </a:p>
      </dgm:t>
    </dgm:pt>
    <dgm:pt modelId="{7AD546E5-4223-40D3-9A46-E361DE8FBF8E}" type="sibTrans" cxnId="{45406F87-94FC-450B-84A6-D086BBB985B9}">
      <dgm:prSet/>
      <dgm:spPr/>
      <dgm:t>
        <a:bodyPr/>
        <a:lstStyle/>
        <a:p>
          <a:endParaRPr lang="pt-BR"/>
        </a:p>
      </dgm:t>
    </dgm:pt>
    <dgm:pt modelId="{0EE65126-BE7E-4641-A8F7-DE41C9DA9F1F}">
      <dgm:prSet phldrT="[Texto]" custT="1"/>
      <dgm:spPr>
        <a:solidFill>
          <a:srgbClr val="FFC000"/>
        </a:solidFill>
      </dgm:spPr>
      <dgm:t>
        <a:bodyPr/>
        <a:lstStyle/>
        <a:p>
          <a:endParaRPr lang="pt-BR" sz="2400" dirty="0"/>
        </a:p>
      </dgm:t>
    </dgm:pt>
    <dgm:pt modelId="{C03C715B-49E6-488C-B23E-6769F4332622}" type="parTrans" cxnId="{0F74E93F-751E-4B35-836B-55A24C91D4AE}">
      <dgm:prSet/>
      <dgm:spPr/>
      <dgm:t>
        <a:bodyPr/>
        <a:lstStyle/>
        <a:p>
          <a:endParaRPr lang="pt-BR"/>
        </a:p>
      </dgm:t>
    </dgm:pt>
    <dgm:pt modelId="{BA27BE89-39B6-434A-803A-F4EEE19AC3F4}" type="sibTrans" cxnId="{0F74E93F-751E-4B35-836B-55A24C91D4AE}">
      <dgm:prSet/>
      <dgm:spPr/>
      <dgm:t>
        <a:bodyPr/>
        <a:lstStyle/>
        <a:p>
          <a:endParaRPr lang="pt-BR"/>
        </a:p>
      </dgm:t>
    </dgm:pt>
    <dgm:pt modelId="{A5B0E15F-ED06-4FAA-B581-4F0B2D786922}">
      <dgm:prSet phldrT="[Texto]" custT="1"/>
      <dgm:spPr>
        <a:solidFill>
          <a:srgbClr val="FFC000"/>
        </a:solidFill>
      </dgm:spPr>
      <dgm:t>
        <a:bodyPr/>
        <a:lstStyle/>
        <a:p>
          <a:endParaRPr lang="pt-BR" sz="2400" dirty="0"/>
        </a:p>
      </dgm:t>
    </dgm:pt>
    <dgm:pt modelId="{7051595D-4DF1-4235-B45D-32026B505006}" type="parTrans" cxnId="{1B9D9A17-859A-4491-91B4-C80AB56D9A34}">
      <dgm:prSet/>
      <dgm:spPr/>
      <dgm:t>
        <a:bodyPr/>
        <a:lstStyle/>
        <a:p>
          <a:endParaRPr lang="pt-BR"/>
        </a:p>
      </dgm:t>
    </dgm:pt>
    <dgm:pt modelId="{61531E53-428B-4BD6-8866-54A5E29D7056}" type="sibTrans" cxnId="{1B9D9A17-859A-4491-91B4-C80AB56D9A34}">
      <dgm:prSet/>
      <dgm:spPr/>
      <dgm:t>
        <a:bodyPr/>
        <a:lstStyle/>
        <a:p>
          <a:endParaRPr lang="pt-BR"/>
        </a:p>
      </dgm:t>
    </dgm:pt>
    <dgm:pt modelId="{E7554805-BD1B-476F-9E22-82BFCB3AEC74}">
      <dgm:prSet phldrT="[Texto]" custT="1"/>
      <dgm:spPr>
        <a:solidFill>
          <a:schemeClr val="accent3"/>
        </a:solidFill>
      </dgm:spPr>
      <dgm:t>
        <a:bodyPr/>
        <a:lstStyle/>
        <a:p>
          <a:r>
            <a:rPr lang="pt-BR" sz="1600" b="1" dirty="0"/>
            <a:t>Pesquisa - pesquisadores</a:t>
          </a:r>
        </a:p>
      </dgm:t>
    </dgm:pt>
    <dgm:pt modelId="{320B7E55-AF1C-4299-9A2D-D249F8DC27AB}" type="sibTrans" cxnId="{24D5C719-C793-4D64-93B9-5AA95B829E9E}">
      <dgm:prSet/>
      <dgm:spPr/>
      <dgm:t>
        <a:bodyPr/>
        <a:lstStyle/>
        <a:p>
          <a:endParaRPr lang="pt-BR"/>
        </a:p>
      </dgm:t>
    </dgm:pt>
    <dgm:pt modelId="{61D10937-654D-4C65-BAF3-EE28401DBA82}" type="parTrans" cxnId="{24D5C719-C793-4D64-93B9-5AA95B829E9E}">
      <dgm:prSet/>
      <dgm:spPr/>
      <dgm:t>
        <a:bodyPr/>
        <a:lstStyle/>
        <a:p>
          <a:endParaRPr lang="pt-BR"/>
        </a:p>
      </dgm:t>
    </dgm:pt>
    <dgm:pt modelId="{F731370D-67BB-4484-A20C-7F2D57261170}">
      <dgm:prSet phldrT="[Texto]" custT="1"/>
      <dgm:spPr>
        <a:solidFill>
          <a:schemeClr val="accent3"/>
        </a:solidFill>
      </dgm:spPr>
      <dgm:t>
        <a:bodyPr/>
        <a:lstStyle/>
        <a:p>
          <a:r>
            <a:rPr lang="pt-BR" sz="1600" b="1" dirty="0"/>
            <a:t>Atividades de pesquisa científica e tecnológica.</a:t>
          </a:r>
        </a:p>
      </dgm:t>
    </dgm:pt>
    <dgm:pt modelId="{F390A475-D1D1-4771-A762-6F265EC35DD2}" type="sibTrans" cxnId="{0840116E-48A4-4C66-8C07-8247A406CC0F}">
      <dgm:prSet/>
      <dgm:spPr/>
      <dgm:t>
        <a:bodyPr/>
        <a:lstStyle/>
        <a:p>
          <a:endParaRPr lang="pt-BR"/>
        </a:p>
      </dgm:t>
    </dgm:pt>
    <dgm:pt modelId="{46E5264F-9FAB-43CB-B72B-B9CA9DF22EF0}" type="parTrans" cxnId="{0840116E-48A4-4C66-8C07-8247A406CC0F}">
      <dgm:prSet/>
      <dgm:spPr/>
      <dgm:t>
        <a:bodyPr/>
        <a:lstStyle/>
        <a:p>
          <a:endParaRPr lang="pt-BR"/>
        </a:p>
      </dgm:t>
    </dgm:pt>
    <dgm:pt modelId="{691EE380-18DC-4E82-A610-3B4FFC5CBA81}">
      <dgm:prSet phldrT="[Texto]" custT="1"/>
      <dgm:spPr>
        <a:solidFill>
          <a:schemeClr val="accent3"/>
        </a:solidFill>
      </dgm:spPr>
      <dgm:t>
        <a:bodyPr/>
        <a:lstStyle/>
        <a:p>
          <a:endParaRPr lang="pt-BR" sz="1600" dirty="0"/>
        </a:p>
      </dgm:t>
    </dgm:pt>
    <dgm:pt modelId="{30A49ADE-9939-4EDF-9960-90695585EBBC}" type="sibTrans" cxnId="{93D21050-C2E5-4C4F-B141-6E147348443D}">
      <dgm:prSet/>
      <dgm:spPr/>
      <dgm:t>
        <a:bodyPr/>
        <a:lstStyle/>
        <a:p>
          <a:endParaRPr lang="pt-BR"/>
        </a:p>
      </dgm:t>
    </dgm:pt>
    <dgm:pt modelId="{0D4958BB-1A3B-4FC0-86F8-8AA44206094D}" type="parTrans" cxnId="{93D21050-C2E5-4C4F-B141-6E147348443D}">
      <dgm:prSet/>
      <dgm:spPr/>
      <dgm:t>
        <a:bodyPr/>
        <a:lstStyle/>
        <a:p>
          <a:endParaRPr lang="pt-BR"/>
        </a:p>
      </dgm:t>
    </dgm:pt>
    <dgm:pt modelId="{345CB40C-653E-4C39-B00B-E0C4433376B7}">
      <dgm:prSet phldrT="[Texto]" custT="1"/>
      <dgm:spPr>
        <a:solidFill>
          <a:schemeClr val="accent3"/>
        </a:solidFill>
      </dgm:spPr>
      <dgm:t>
        <a:bodyPr/>
        <a:lstStyle/>
        <a:p>
          <a:endParaRPr lang="pt-BR" sz="2400" dirty="0"/>
        </a:p>
      </dgm:t>
    </dgm:pt>
    <dgm:pt modelId="{D2379C07-F710-46AB-8609-0C217180FB92}" type="sibTrans" cxnId="{92B89680-B995-4D4C-9E4F-199E1C4B9873}">
      <dgm:prSet/>
      <dgm:spPr/>
      <dgm:t>
        <a:bodyPr/>
        <a:lstStyle/>
        <a:p>
          <a:endParaRPr lang="pt-BR"/>
        </a:p>
      </dgm:t>
    </dgm:pt>
    <dgm:pt modelId="{293CBCCE-3906-4C00-93F4-5CA01EB58B11}" type="parTrans" cxnId="{92B89680-B995-4D4C-9E4F-199E1C4B9873}">
      <dgm:prSet/>
      <dgm:spPr/>
      <dgm:t>
        <a:bodyPr/>
        <a:lstStyle/>
        <a:p>
          <a:endParaRPr lang="pt-BR"/>
        </a:p>
      </dgm:t>
    </dgm:pt>
    <dgm:pt modelId="{A785C7AC-9AB4-48CF-9907-6ACAB5D04772}" type="pres">
      <dgm:prSet presAssocID="{1E086999-27BA-4237-B540-1C58360E4CF0}" presName="linear" presStyleCnt="0">
        <dgm:presLayoutVars>
          <dgm:dir/>
          <dgm:resizeHandles val="exact"/>
        </dgm:presLayoutVars>
      </dgm:prSet>
      <dgm:spPr/>
    </dgm:pt>
    <dgm:pt modelId="{B7802B3E-65F6-4B77-B818-69F06B9599E9}" type="pres">
      <dgm:prSet presAssocID="{E7554805-BD1B-476F-9E22-82BFCB3AEC74}" presName="comp" presStyleCnt="0"/>
      <dgm:spPr/>
    </dgm:pt>
    <dgm:pt modelId="{300E86B4-CE01-4EDA-A09F-878FA591A638}" type="pres">
      <dgm:prSet presAssocID="{E7554805-BD1B-476F-9E22-82BFCB3AEC74}" presName="box" presStyleLbl="node1" presStyleIdx="0" presStyleCnt="3" custLinFactNeighborY="-1343"/>
      <dgm:spPr/>
    </dgm:pt>
    <dgm:pt modelId="{75C56F54-8E5A-4083-B598-E9686602A7A6}" type="pres">
      <dgm:prSet presAssocID="{E7554805-BD1B-476F-9E22-82BFCB3AEC74}" presName="img" presStyleLbl="fgImgPlace1" presStyleIdx="0" presStyleCnt="3"/>
      <dgm:spPr>
        <a:blipFill rotWithShape="1">
          <a:blip xmlns:r="http://schemas.openxmlformats.org/officeDocument/2006/relationships" r:embed="rId1"/>
          <a:srcRect/>
          <a:stretch>
            <a:fillRect t="-67000" b="-67000"/>
          </a:stretch>
        </a:blipFill>
      </dgm:spPr>
    </dgm:pt>
    <dgm:pt modelId="{67732FE8-F426-484E-9949-9C42CFED4769}" type="pres">
      <dgm:prSet presAssocID="{E7554805-BD1B-476F-9E22-82BFCB3AEC74}" presName="text" presStyleLbl="node1" presStyleIdx="0" presStyleCnt="3">
        <dgm:presLayoutVars>
          <dgm:bulletEnabled val="1"/>
        </dgm:presLayoutVars>
      </dgm:prSet>
      <dgm:spPr/>
    </dgm:pt>
    <dgm:pt modelId="{4BCABD1E-F90E-4ABB-8FC8-BA38A3908EC7}" type="pres">
      <dgm:prSet presAssocID="{320B7E55-AF1C-4299-9A2D-D249F8DC27AB}" presName="spacer" presStyleCnt="0"/>
      <dgm:spPr/>
    </dgm:pt>
    <dgm:pt modelId="{49B8A70B-3107-4E30-A761-42170B55698F}" type="pres">
      <dgm:prSet presAssocID="{E063B752-9694-49C5-864A-D45553D5376D}" presName="comp" presStyleCnt="0"/>
      <dgm:spPr/>
    </dgm:pt>
    <dgm:pt modelId="{7742FB41-AA54-42A6-8234-075D2FA0CC1F}" type="pres">
      <dgm:prSet presAssocID="{E063B752-9694-49C5-864A-D45553D5376D}" presName="box" presStyleLbl="node1" presStyleIdx="1" presStyleCnt="3"/>
      <dgm:spPr/>
    </dgm:pt>
    <dgm:pt modelId="{E0874EE2-AF7E-40BE-8AEE-FFED79D9771C}" type="pres">
      <dgm:prSet presAssocID="{E063B752-9694-49C5-864A-D45553D5376D}" presName="img" presStyleLbl="fgImgPlace1" presStyleIdx="1" presStyleCnt="3"/>
      <dgm:spPr>
        <a:blipFill rotWithShape="1">
          <a:blip xmlns:r="http://schemas.openxmlformats.org/officeDocument/2006/relationships" r:embed="rId2"/>
          <a:srcRect/>
          <a:stretch>
            <a:fillRect t="-67000" b="-67000"/>
          </a:stretch>
        </a:blipFill>
      </dgm:spPr>
    </dgm:pt>
    <dgm:pt modelId="{9F7B7982-C6FC-4982-A337-B08D4E523C68}" type="pres">
      <dgm:prSet presAssocID="{E063B752-9694-49C5-864A-D45553D5376D}" presName="text" presStyleLbl="node1" presStyleIdx="1" presStyleCnt="3">
        <dgm:presLayoutVars>
          <dgm:bulletEnabled val="1"/>
        </dgm:presLayoutVars>
      </dgm:prSet>
      <dgm:spPr/>
    </dgm:pt>
    <dgm:pt modelId="{190B9AA5-9ACF-4FF9-8A2A-407903A8D0D8}" type="pres">
      <dgm:prSet presAssocID="{A0479496-0384-41BA-8DB1-E3B6BFF0715C}" presName="spacer" presStyleCnt="0"/>
      <dgm:spPr/>
    </dgm:pt>
    <dgm:pt modelId="{53297B8A-6F46-41DE-923C-76A4F3D42C0D}" type="pres">
      <dgm:prSet presAssocID="{B2E47D7B-48F2-4748-BA5A-E3228B4A96C9}" presName="comp" presStyleCnt="0"/>
      <dgm:spPr/>
    </dgm:pt>
    <dgm:pt modelId="{A024AE4B-5190-4404-8441-C14780FEB355}" type="pres">
      <dgm:prSet presAssocID="{B2E47D7B-48F2-4748-BA5A-E3228B4A96C9}" presName="box" presStyleLbl="node1" presStyleIdx="2" presStyleCnt="3"/>
      <dgm:spPr/>
    </dgm:pt>
    <dgm:pt modelId="{66718A55-6565-4B63-8091-FC71332D707F}" type="pres">
      <dgm:prSet presAssocID="{B2E47D7B-48F2-4748-BA5A-E3228B4A96C9}" presName="img" presStyleLbl="fgImgPlace1" presStyleIdx="2" presStyleCnt="3"/>
      <dgm:spPr>
        <a:blipFill rotWithShape="1">
          <a:blip xmlns:r="http://schemas.openxmlformats.org/officeDocument/2006/relationships" r:embed="rId3"/>
          <a:srcRect/>
          <a:stretch>
            <a:fillRect t="-67000" b="-67000"/>
          </a:stretch>
        </a:blipFill>
      </dgm:spPr>
    </dgm:pt>
    <dgm:pt modelId="{2D8082DE-A501-4332-8DB1-E14A8F602E62}" type="pres">
      <dgm:prSet presAssocID="{B2E47D7B-48F2-4748-BA5A-E3228B4A96C9}" presName="text" presStyleLbl="node1" presStyleIdx="2" presStyleCnt="3">
        <dgm:presLayoutVars>
          <dgm:bulletEnabled val="1"/>
        </dgm:presLayoutVars>
      </dgm:prSet>
      <dgm:spPr/>
    </dgm:pt>
  </dgm:ptLst>
  <dgm:cxnLst>
    <dgm:cxn modelId="{E74ACA00-5733-4D57-BDD6-968E5EF34DCE}" type="presOf" srcId="{0EE65126-BE7E-4641-A8F7-DE41C9DA9F1F}" destId="{2D8082DE-A501-4332-8DB1-E14A8F602E62}" srcOrd="1" destOrd="3" presId="urn:microsoft.com/office/officeart/2005/8/layout/vList4"/>
    <dgm:cxn modelId="{68471E0F-B972-47BF-B8DF-EA918C93E50F}" type="presOf" srcId="{E7554805-BD1B-476F-9E22-82BFCB3AEC74}" destId="{300E86B4-CE01-4EDA-A09F-878FA591A638}" srcOrd="0" destOrd="0" presId="urn:microsoft.com/office/officeart/2005/8/layout/vList4"/>
    <dgm:cxn modelId="{868CE60F-E793-4657-B1F3-F756E4D8C3FE}" type="presOf" srcId="{345CB40C-653E-4C39-B00B-E0C4433376B7}" destId="{67732FE8-F426-484E-9949-9C42CFED4769}" srcOrd="1" destOrd="3" presId="urn:microsoft.com/office/officeart/2005/8/layout/vList4"/>
    <dgm:cxn modelId="{1B9D9A17-859A-4491-91B4-C80AB56D9A34}" srcId="{B2E47D7B-48F2-4748-BA5A-E3228B4A96C9}" destId="{A5B0E15F-ED06-4FAA-B581-4F0B2D786922}" srcOrd="1" destOrd="0" parTransId="{7051595D-4DF1-4235-B45D-32026B505006}" sibTransId="{61531E53-428B-4BD6-8866-54A5E29D7056}"/>
    <dgm:cxn modelId="{24D5C719-C793-4D64-93B9-5AA95B829E9E}" srcId="{1E086999-27BA-4237-B540-1C58360E4CF0}" destId="{E7554805-BD1B-476F-9E22-82BFCB3AEC74}" srcOrd="0" destOrd="0" parTransId="{61D10937-654D-4C65-BAF3-EE28401DBA82}" sibTransId="{320B7E55-AF1C-4299-9A2D-D249F8DC27AB}"/>
    <dgm:cxn modelId="{7E51A32F-15A8-4315-AFB3-2E44ACA2E2F4}" srcId="{1E086999-27BA-4237-B540-1C58360E4CF0}" destId="{B2E47D7B-48F2-4748-BA5A-E3228B4A96C9}" srcOrd="2" destOrd="0" parTransId="{C818896A-8D43-4FC5-93F1-9AF12AB9C173}" sibTransId="{321C468B-6E2E-4DEB-81A9-F23A6707A513}"/>
    <dgm:cxn modelId="{CE52A136-DE48-4FC3-9805-D3F213F37B3B}" type="presOf" srcId="{B2E47D7B-48F2-4748-BA5A-E3228B4A96C9}" destId="{2D8082DE-A501-4332-8DB1-E14A8F602E62}" srcOrd="1" destOrd="0" presId="urn:microsoft.com/office/officeart/2005/8/layout/vList4"/>
    <dgm:cxn modelId="{420B0637-8FA4-4B3A-938B-5D67C6EFABFE}" type="presOf" srcId="{F731370D-67BB-4484-A20C-7F2D57261170}" destId="{300E86B4-CE01-4EDA-A09F-878FA591A638}" srcOrd="0" destOrd="1" presId="urn:microsoft.com/office/officeart/2005/8/layout/vList4"/>
    <dgm:cxn modelId="{96C42E39-66F9-48BC-BAAB-5887085D86AD}" type="presOf" srcId="{A5B0E15F-ED06-4FAA-B581-4F0B2D786922}" destId="{A024AE4B-5190-4404-8441-C14780FEB355}" srcOrd="0" destOrd="2" presId="urn:microsoft.com/office/officeart/2005/8/layout/vList4"/>
    <dgm:cxn modelId="{DF06A63B-8470-4105-BCBC-E6F902F7D3F4}" srcId="{1E086999-27BA-4237-B540-1C58360E4CF0}" destId="{E063B752-9694-49C5-864A-D45553D5376D}" srcOrd="1" destOrd="0" parTransId="{617926BC-502A-491E-9AFA-56BB8A269513}" sibTransId="{A0479496-0384-41BA-8DB1-E3B6BFF0715C}"/>
    <dgm:cxn modelId="{0F74E93F-751E-4B35-836B-55A24C91D4AE}" srcId="{B2E47D7B-48F2-4748-BA5A-E3228B4A96C9}" destId="{0EE65126-BE7E-4641-A8F7-DE41C9DA9F1F}" srcOrd="2" destOrd="0" parTransId="{C03C715B-49E6-488C-B23E-6769F4332622}" sibTransId="{BA27BE89-39B6-434A-803A-F4EEE19AC3F4}"/>
    <dgm:cxn modelId="{58B9C55C-B157-423E-83E4-CE9A6233475C}" type="presOf" srcId="{F731370D-67BB-4484-A20C-7F2D57261170}" destId="{67732FE8-F426-484E-9949-9C42CFED4769}" srcOrd="1" destOrd="1" presId="urn:microsoft.com/office/officeart/2005/8/layout/vList4"/>
    <dgm:cxn modelId="{EE7F1265-A1BA-4931-AD64-07F9ED927C2B}" type="presOf" srcId="{A5B0E15F-ED06-4FAA-B581-4F0B2D786922}" destId="{2D8082DE-A501-4332-8DB1-E14A8F602E62}" srcOrd="1" destOrd="2" presId="urn:microsoft.com/office/officeart/2005/8/layout/vList4"/>
    <dgm:cxn modelId="{9C78B66A-074B-4226-A0AF-79B4939AEAFF}" type="presOf" srcId="{0EE65126-BE7E-4641-A8F7-DE41C9DA9F1F}" destId="{A024AE4B-5190-4404-8441-C14780FEB355}" srcOrd="0" destOrd="3" presId="urn:microsoft.com/office/officeart/2005/8/layout/vList4"/>
    <dgm:cxn modelId="{0840116E-48A4-4C66-8C07-8247A406CC0F}" srcId="{E7554805-BD1B-476F-9E22-82BFCB3AEC74}" destId="{F731370D-67BB-4484-A20C-7F2D57261170}" srcOrd="0" destOrd="0" parTransId="{46E5264F-9FAB-43CB-B72B-B9CA9DF22EF0}" sibTransId="{F390A475-D1D1-4771-A762-6F265EC35DD2}"/>
    <dgm:cxn modelId="{93D21050-C2E5-4C4F-B141-6E147348443D}" srcId="{E7554805-BD1B-476F-9E22-82BFCB3AEC74}" destId="{691EE380-18DC-4E82-A610-3B4FFC5CBA81}" srcOrd="1" destOrd="0" parTransId="{0D4958BB-1A3B-4FC0-86F8-8AA44206094D}" sibTransId="{30A49ADE-9939-4EDF-9960-90695585EBBC}"/>
    <dgm:cxn modelId="{8E8A9F71-DA64-47A0-800A-71D5F2BD0C9E}" type="presOf" srcId="{E7554805-BD1B-476F-9E22-82BFCB3AEC74}" destId="{67732FE8-F426-484E-9949-9C42CFED4769}" srcOrd="1" destOrd="0" presId="urn:microsoft.com/office/officeart/2005/8/layout/vList4"/>
    <dgm:cxn modelId="{9E945154-ED8E-4EEB-A5B0-21DC6F06FEEA}" type="presOf" srcId="{691EE380-18DC-4E82-A610-3B4FFC5CBA81}" destId="{67732FE8-F426-484E-9949-9C42CFED4769}" srcOrd="1" destOrd="2" presId="urn:microsoft.com/office/officeart/2005/8/layout/vList4"/>
    <dgm:cxn modelId="{94476C75-98B3-4B6C-A000-2DA66DB7F46A}" type="presOf" srcId="{87828254-E6D2-4DB2-9471-00364189D9A9}" destId="{9F7B7982-C6FC-4982-A337-B08D4E523C68}" srcOrd="1" destOrd="3" presId="urn:microsoft.com/office/officeart/2005/8/layout/vList4"/>
    <dgm:cxn modelId="{6D9C1E78-D8A0-4F5E-B964-3A13C072DC99}" type="presOf" srcId="{B4276981-FC3A-41DD-858A-5D3B95A2436D}" destId="{2D8082DE-A501-4332-8DB1-E14A8F602E62}" srcOrd="1" destOrd="1" presId="urn:microsoft.com/office/officeart/2005/8/layout/vList4"/>
    <dgm:cxn modelId="{47464C7A-C8F5-4B01-BBDC-8072DA051242}" type="presOf" srcId="{8E2BB58E-3A4B-4FC8-9AC6-CAE6B9E7387D}" destId="{7742FB41-AA54-42A6-8234-075D2FA0CC1F}" srcOrd="0" destOrd="2" presId="urn:microsoft.com/office/officeart/2005/8/layout/vList4"/>
    <dgm:cxn modelId="{92B89680-B995-4D4C-9E4F-199E1C4B9873}" srcId="{E7554805-BD1B-476F-9E22-82BFCB3AEC74}" destId="{345CB40C-653E-4C39-B00B-E0C4433376B7}" srcOrd="2" destOrd="0" parTransId="{293CBCCE-3906-4C00-93F4-5CA01EB58B11}" sibTransId="{D2379C07-F710-46AB-8609-0C217180FB92}"/>
    <dgm:cxn modelId="{45406F87-94FC-450B-84A6-D086BBB985B9}" srcId="{E063B752-9694-49C5-864A-D45553D5376D}" destId="{8E2BB58E-3A4B-4FC8-9AC6-CAE6B9E7387D}" srcOrd="1" destOrd="0" parTransId="{685148DD-C2E2-4FD2-9B61-C2818BF5FA00}" sibTransId="{7AD546E5-4223-40D3-9A46-E361DE8FBF8E}"/>
    <dgm:cxn modelId="{95E1DC88-89D3-4612-A19C-BB5584653D0D}" srcId="{B2E47D7B-48F2-4748-BA5A-E3228B4A96C9}" destId="{B4276981-FC3A-41DD-858A-5D3B95A2436D}" srcOrd="0" destOrd="0" parTransId="{DE3AACAA-1222-4C14-B696-60C87FA0FBF8}" sibTransId="{03B6B40C-28BB-414A-9295-30830604146E}"/>
    <dgm:cxn modelId="{CFB68EAB-B34D-491F-85B3-9C63728C544B}" type="presOf" srcId="{87828254-E6D2-4DB2-9471-00364189D9A9}" destId="{7742FB41-AA54-42A6-8234-075D2FA0CC1F}" srcOrd="0" destOrd="3" presId="urn:microsoft.com/office/officeart/2005/8/layout/vList4"/>
    <dgm:cxn modelId="{9FB479BA-E571-4AF7-A930-2F9DA90EC91C}" srcId="{E063B752-9694-49C5-864A-D45553D5376D}" destId="{87828254-E6D2-4DB2-9471-00364189D9A9}" srcOrd="2" destOrd="0" parTransId="{F21976EA-32F8-4650-A9FB-17B24397D012}" sibTransId="{C7FB84FC-8497-41D8-ACFE-77FB97F17E78}"/>
    <dgm:cxn modelId="{7B8BBEC2-E66F-49BE-97B3-BFB712BA544F}" type="presOf" srcId="{1E086999-27BA-4237-B540-1C58360E4CF0}" destId="{A785C7AC-9AB4-48CF-9907-6ACAB5D04772}" srcOrd="0" destOrd="0" presId="urn:microsoft.com/office/officeart/2005/8/layout/vList4"/>
    <dgm:cxn modelId="{882FBBCA-3BAA-422D-A5B9-77786DB6D491}" type="presOf" srcId="{B2E47D7B-48F2-4748-BA5A-E3228B4A96C9}" destId="{A024AE4B-5190-4404-8441-C14780FEB355}" srcOrd="0" destOrd="0" presId="urn:microsoft.com/office/officeart/2005/8/layout/vList4"/>
    <dgm:cxn modelId="{EF8374D6-9E78-411D-89D4-83850F289E6D}" type="presOf" srcId="{E063B752-9694-49C5-864A-D45553D5376D}" destId="{9F7B7982-C6FC-4982-A337-B08D4E523C68}" srcOrd="1" destOrd="0" presId="urn:microsoft.com/office/officeart/2005/8/layout/vList4"/>
    <dgm:cxn modelId="{503640DB-F17C-4722-BB63-75B5F572DC4C}" type="presOf" srcId="{691EE380-18DC-4E82-A610-3B4FFC5CBA81}" destId="{300E86B4-CE01-4EDA-A09F-878FA591A638}" srcOrd="0" destOrd="2" presId="urn:microsoft.com/office/officeart/2005/8/layout/vList4"/>
    <dgm:cxn modelId="{9824D9DF-0CBA-44AC-A79F-CE54821278AD}" type="presOf" srcId="{EAF496AE-4469-4255-8789-B6000E24EC77}" destId="{9F7B7982-C6FC-4982-A337-B08D4E523C68}" srcOrd="1" destOrd="1" presId="urn:microsoft.com/office/officeart/2005/8/layout/vList4"/>
    <dgm:cxn modelId="{FFCDE9E3-2234-476D-8F38-D097B2D75ADC}" type="presOf" srcId="{345CB40C-653E-4C39-B00B-E0C4433376B7}" destId="{300E86B4-CE01-4EDA-A09F-878FA591A638}" srcOrd="0" destOrd="3" presId="urn:microsoft.com/office/officeart/2005/8/layout/vList4"/>
    <dgm:cxn modelId="{C5539CE5-EB26-47F5-94EC-00E6AB6669F0}" type="presOf" srcId="{8E2BB58E-3A4B-4FC8-9AC6-CAE6B9E7387D}" destId="{9F7B7982-C6FC-4982-A337-B08D4E523C68}" srcOrd="1" destOrd="2" presId="urn:microsoft.com/office/officeart/2005/8/layout/vList4"/>
    <dgm:cxn modelId="{5A29AAEB-E1D3-4652-85C7-A26EC0EF9754}" srcId="{E063B752-9694-49C5-864A-D45553D5376D}" destId="{EAF496AE-4469-4255-8789-B6000E24EC77}" srcOrd="0" destOrd="0" parTransId="{7044C718-78B8-485C-9CCF-BD53E5278FAA}" sibTransId="{FC81C3A8-5BC3-419C-809D-B1F463F43C1A}"/>
    <dgm:cxn modelId="{79AC69F0-0D16-42EA-8950-AB1538350CEC}" type="presOf" srcId="{EAF496AE-4469-4255-8789-B6000E24EC77}" destId="{7742FB41-AA54-42A6-8234-075D2FA0CC1F}" srcOrd="0" destOrd="1" presId="urn:microsoft.com/office/officeart/2005/8/layout/vList4"/>
    <dgm:cxn modelId="{F64333F1-923E-4EEA-ACD6-554E090CFBCD}" type="presOf" srcId="{E063B752-9694-49C5-864A-D45553D5376D}" destId="{7742FB41-AA54-42A6-8234-075D2FA0CC1F}" srcOrd="0" destOrd="0" presId="urn:microsoft.com/office/officeart/2005/8/layout/vList4"/>
    <dgm:cxn modelId="{F4C4D1FB-D862-4EFE-8E3A-DD2710515C8A}" type="presOf" srcId="{B4276981-FC3A-41DD-858A-5D3B95A2436D}" destId="{A024AE4B-5190-4404-8441-C14780FEB355}" srcOrd="0" destOrd="1" presId="urn:microsoft.com/office/officeart/2005/8/layout/vList4"/>
    <dgm:cxn modelId="{F34431EB-210C-4EE5-A683-37961A7580DB}" type="presParOf" srcId="{A785C7AC-9AB4-48CF-9907-6ACAB5D04772}" destId="{B7802B3E-65F6-4B77-B818-69F06B9599E9}" srcOrd="0" destOrd="0" presId="urn:microsoft.com/office/officeart/2005/8/layout/vList4"/>
    <dgm:cxn modelId="{D198D472-2842-4BBA-B148-1BDAAE940631}" type="presParOf" srcId="{B7802B3E-65F6-4B77-B818-69F06B9599E9}" destId="{300E86B4-CE01-4EDA-A09F-878FA591A638}" srcOrd="0" destOrd="0" presId="urn:microsoft.com/office/officeart/2005/8/layout/vList4"/>
    <dgm:cxn modelId="{D44EE8DB-3DC8-473E-915D-2A619BD4E14A}" type="presParOf" srcId="{B7802B3E-65F6-4B77-B818-69F06B9599E9}" destId="{75C56F54-8E5A-4083-B598-E9686602A7A6}" srcOrd="1" destOrd="0" presId="urn:microsoft.com/office/officeart/2005/8/layout/vList4"/>
    <dgm:cxn modelId="{294E8D0F-40A4-47CF-8240-A0B7CE7DF6A3}" type="presParOf" srcId="{B7802B3E-65F6-4B77-B818-69F06B9599E9}" destId="{67732FE8-F426-484E-9949-9C42CFED4769}" srcOrd="2" destOrd="0" presId="urn:microsoft.com/office/officeart/2005/8/layout/vList4"/>
    <dgm:cxn modelId="{EC56DC5F-1833-4E24-8EB0-4646983C19C6}" type="presParOf" srcId="{A785C7AC-9AB4-48CF-9907-6ACAB5D04772}" destId="{4BCABD1E-F90E-4ABB-8FC8-BA38A3908EC7}" srcOrd="1" destOrd="0" presId="urn:microsoft.com/office/officeart/2005/8/layout/vList4"/>
    <dgm:cxn modelId="{53C101ED-DEB1-4937-B6AF-B31B06D9A41B}" type="presParOf" srcId="{A785C7AC-9AB4-48CF-9907-6ACAB5D04772}" destId="{49B8A70B-3107-4E30-A761-42170B55698F}" srcOrd="2" destOrd="0" presId="urn:microsoft.com/office/officeart/2005/8/layout/vList4"/>
    <dgm:cxn modelId="{B0563CF7-733F-4360-8CA5-666994AB0799}" type="presParOf" srcId="{49B8A70B-3107-4E30-A761-42170B55698F}" destId="{7742FB41-AA54-42A6-8234-075D2FA0CC1F}" srcOrd="0" destOrd="0" presId="urn:microsoft.com/office/officeart/2005/8/layout/vList4"/>
    <dgm:cxn modelId="{A860FAF5-96E5-4DE6-A907-97832C77CC90}" type="presParOf" srcId="{49B8A70B-3107-4E30-A761-42170B55698F}" destId="{E0874EE2-AF7E-40BE-8AEE-FFED79D9771C}" srcOrd="1" destOrd="0" presId="urn:microsoft.com/office/officeart/2005/8/layout/vList4"/>
    <dgm:cxn modelId="{6009D6AE-0A50-4E77-9744-053C7B83AF15}" type="presParOf" srcId="{49B8A70B-3107-4E30-A761-42170B55698F}" destId="{9F7B7982-C6FC-4982-A337-B08D4E523C68}" srcOrd="2" destOrd="0" presId="urn:microsoft.com/office/officeart/2005/8/layout/vList4"/>
    <dgm:cxn modelId="{13B35039-3078-4946-8149-8C0CC8504915}" type="presParOf" srcId="{A785C7AC-9AB4-48CF-9907-6ACAB5D04772}" destId="{190B9AA5-9ACF-4FF9-8A2A-407903A8D0D8}" srcOrd="3" destOrd="0" presId="urn:microsoft.com/office/officeart/2005/8/layout/vList4"/>
    <dgm:cxn modelId="{EC866BBC-AC84-4D00-B809-612A844C40F0}" type="presParOf" srcId="{A785C7AC-9AB4-48CF-9907-6ACAB5D04772}" destId="{53297B8A-6F46-41DE-923C-76A4F3D42C0D}" srcOrd="4" destOrd="0" presId="urn:microsoft.com/office/officeart/2005/8/layout/vList4"/>
    <dgm:cxn modelId="{85ECC676-42A4-4C41-822C-64ECEDE20A33}" type="presParOf" srcId="{53297B8A-6F46-41DE-923C-76A4F3D42C0D}" destId="{A024AE4B-5190-4404-8441-C14780FEB355}" srcOrd="0" destOrd="0" presId="urn:microsoft.com/office/officeart/2005/8/layout/vList4"/>
    <dgm:cxn modelId="{615E4235-8315-41E4-AC9F-44F93BD61764}" type="presParOf" srcId="{53297B8A-6F46-41DE-923C-76A4F3D42C0D}" destId="{66718A55-6565-4B63-8091-FC71332D707F}" srcOrd="1" destOrd="0" presId="urn:microsoft.com/office/officeart/2005/8/layout/vList4"/>
    <dgm:cxn modelId="{3B6714BD-3259-4D2D-B090-2645345DF0C0}" type="presParOf" srcId="{53297B8A-6F46-41DE-923C-76A4F3D42C0D}" destId="{2D8082DE-A501-4332-8DB1-E14A8F602E62}"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0E86B4-CE01-4EDA-A09F-878FA591A638}">
      <dsp:nvSpPr>
        <dsp:cNvPr id="0" name=""/>
        <dsp:cNvSpPr/>
      </dsp:nvSpPr>
      <dsp:spPr>
        <a:xfrm>
          <a:off x="0" y="0"/>
          <a:ext cx="10705671" cy="765260"/>
        </a:xfrm>
        <a:prstGeom prst="roundRect">
          <a:avLst>
            <a:gd name="adj" fmla="val 10000"/>
          </a:avLst>
        </a:prstGeom>
        <a:solidFill>
          <a:schemeClr val="accent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dirty="0"/>
            <a:t>Pesquisa - pesquisadores</a:t>
          </a:r>
        </a:p>
        <a:p>
          <a:pPr marL="171450" lvl="1" indent="-171450" algn="l" defTabSz="711200">
            <a:lnSpc>
              <a:spcPct val="90000"/>
            </a:lnSpc>
            <a:spcBef>
              <a:spcPct val="0"/>
            </a:spcBef>
            <a:spcAft>
              <a:spcPct val="15000"/>
            </a:spcAft>
            <a:buChar char="•"/>
          </a:pPr>
          <a:r>
            <a:rPr lang="pt-BR" sz="1600" b="1" kern="1200" dirty="0"/>
            <a:t>Atividades de pesquisa científica e tecnológica.</a:t>
          </a:r>
        </a:p>
        <a:p>
          <a:pPr marL="171450" lvl="1" indent="-171450" algn="l" defTabSz="711200">
            <a:lnSpc>
              <a:spcPct val="90000"/>
            </a:lnSpc>
            <a:spcBef>
              <a:spcPct val="0"/>
            </a:spcBef>
            <a:spcAft>
              <a:spcPct val="15000"/>
            </a:spcAft>
            <a:buChar char="•"/>
          </a:pPr>
          <a:endParaRPr lang="pt-BR" sz="1600" kern="1200" dirty="0"/>
        </a:p>
        <a:p>
          <a:pPr marL="228600" lvl="1" indent="-228600" algn="l" defTabSz="1066800">
            <a:lnSpc>
              <a:spcPct val="90000"/>
            </a:lnSpc>
            <a:spcBef>
              <a:spcPct val="0"/>
            </a:spcBef>
            <a:spcAft>
              <a:spcPct val="15000"/>
            </a:spcAft>
            <a:buChar char="•"/>
          </a:pPr>
          <a:endParaRPr lang="pt-BR" sz="2400" kern="1200" dirty="0"/>
        </a:p>
      </dsp:txBody>
      <dsp:txXfrm>
        <a:off x="2217660" y="0"/>
        <a:ext cx="8488010" cy="765260"/>
      </dsp:txXfrm>
    </dsp:sp>
    <dsp:sp modelId="{75C56F54-8E5A-4083-B598-E9686602A7A6}">
      <dsp:nvSpPr>
        <dsp:cNvPr id="0" name=""/>
        <dsp:cNvSpPr/>
      </dsp:nvSpPr>
      <dsp:spPr>
        <a:xfrm>
          <a:off x="76526" y="76526"/>
          <a:ext cx="2141134" cy="612208"/>
        </a:xfrm>
        <a:prstGeom prst="roundRect">
          <a:avLst>
            <a:gd name="adj" fmla="val 10000"/>
          </a:avLst>
        </a:prstGeom>
        <a:blipFill rotWithShape="1">
          <a:blip xmlns:r="http://schemas.openxmlformats.org/officeDocument/2006/relationships" r:embed="rId1"/>
          <a:srcRect/>
          <a:stretch>
            <a:fillRect t="-67000" b="-67000"/>
          </a:stretch>
        </a:blipFill>
        <a:ln>
          <a:noFill/>
        </a:ln>
        <a:effectLst/>
      </dsp:spPr>
      <dsp:style>
        <a:lnRef idx="0">
          <a:scrgbClr r="0" g="0" b="0"/>
        </a:lnRef>
        <a:fillRef idx="1">
          <a:scrgbClr r="0" g="0" b="0"/>
        </a:fillRef>
        <a:effectRef idx="2">
          <a:scrgbClr r="0" g="0" b="0"/>
        </a:effectRef>
        <a:fontRef idx="minor"/>
      </dsp:style>
    </dsp:sp>
    <dsp:sp modelId="{7742FB41-AA54-42A6-8234-075D2FA0CC1F}">
      <dsp:nvSpPr>
        <dsp:cNvPr id="0" name=""/>
        <dsp:cNvSpPr/>
      </dsp:nvSpPr>
      <dsp:spPr>
        <a:xfrm>
          <a:off x="0" y="841786"/>
          <a:ext cx="10705671" cy="765260"/>
        </a:xfrm>
        <a:prstGeom prst="roundRect">
          <a:avLst>
            <a:gd name="adj" fmla="val 10000"/>
          </a:avLst>
        </a:prstGeom>
        <a:solidFill>
          <a:schemeClr val="accent1">
            <a:lumMod val="60000"/>
            <a:lumOff val="40000"/>
          </a:schemeClr>
        </a:solidFill>
        <a:ln>
          <a:solidFill>
            <a:schemeClr val="accent1">
              <a:lumMod val="40000"/>
              <a:lumOff val="6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marL="0" lvl="0" indent="0" algn="just" defTabSz="711200">
            <a:lnSpc>
              <a:spcPct val="90000"/>
            </a:lnSpc>
            <a:spcBef>
              <a:spcPct val="0"/>
            </a:spcBef>
            <a:spcAft>
              <a:spcPct val="35000"/>
            </a:spcAft>
            <a:buNone/>
          </a:pPr>
          <a:r>
            <a:rPr lang="pt-BR" sz="1600" b="1" kern="1200" dirty="0"/>
            <a:t>Desenvolvimento Tecnológico – tecnologistas e técnicos</a:t>
          </a:r>
        </a:p>
        <a:p>
          <a:pPr marL="171450" lvl="1" indent="-171450" algn="l" defTabSz="711200">
            <a:lnSpc>
              <a:spcPct val="90000"/>
            </a:lnSpc>
            <a:spcBef>
              <a:spcPct val="0"/>
            </a:spcBef>
            <a:spcAft>
              <a:spcPct val="15000"/>
            </a:spcAft>
            <a:buChar char="•"/>
          </a:pPr>
          <a:r>
            <a:rPr lang="pt-BR" sz="1600" b="1" kern="1200" dirty="0"/>
            <a:t>Atividades de pesquisa e desenvolvimento de produtos, processos e inovação tecnológica.</a:t>
          </a:r>
        </a:p>
        <a:p>
          <a:pPr marL="228600" lvl="1" indent="-228600" algn="l" defTabSz="1066800">
            <a:lnSpc>
              <a:spcPct val="90000"/>
            </a:lnSpc>
            <a:spcBef>
              <a:spcPct val="0"/>
            </a:spcBef>
            <a:spcAft>
              <a:spcPct val="15000"/>
            </a:spcAft>
            <a:buChar char="•"/>
          </a:pPr>
          <a:endParaRPr lang="pt-BR" sz="2400" kern="1200" dirty="0"/>
        </a:p>
        <a:p>
          <a:pPr marL="228600" lvl="1" indent="-228600" algn="l" defTabSz="1066800">
            <a:lnSpc>
              <a:spcPct val="90000"/>
            </a:lnSpc>
            <a:spcBef>
              <a:spcPct val="0"/>
            </a:spcBef>
            <a:spcAft>
              <a:spcPct val="15000"/>
            </a:spcAft>
            <a:buChar char="•"/>
          </a:pPr>
          <a:endParaRPr lang="pt-BR" sz="2400" kern="1200" dirty="0"/>
        </a:p>
      </dsp:txBody>
      <dsp:txXfrm>
        <a:off x="2217660" y="841786"/>
        <a:ext cx="8488010" cy="765260"/>
      </dsp:txXfrm>
    </dsp:sp>
    <dsp:sp modelId="{E0874EE2-AF7E-40BE-8AEE-FFED79D9771C}">
      <dsp:nvSpPr>
        <dsp:cNvPr id="0" name=""/>
        <dsp:cNvSpPr/>
      </dsp:nvSpPr>
      <dsp:spPr>
        <a:xfrm>
          <a:off x="76526" y="918312"/>
          <a:ext cx="2141134" cy="612208"/>
        </a:xfrm>
        <a:prstGeom prst="roundRect">
          <a:avLst>
            <a:gd name="adj" fmla="val 10000"/>
          </a:avLst>
        </a:prstGeom>
        <a:blipFill rotWithShape="1">
          <a:blip xmlns:r="http://schemas.openxmlformats.org/officeDocument/2006/relationships" r:embed="rId2"/>
          <a:srcRect/>
          <a:stretch>
            <a:fillRect t="-67000" b="-67000"/>
          </a:stretch>
        </a:blipFill>
        <a:ln>
          <a:noFill/>
        </a:ln>
        <a:effectLst/>
      </dsp:spPr>
      <dsp:style>
        <a:lnRef idx="0">
          <a:scrgbClr r="0" g="0" b="0"/>
        </a:lnRef>
        <a:fillRef idx="1">
          <a:scrgbClr r="0" g="0" b="0"/>
        </a:fillRef>
        <a:effectRef idx="2">
          <a:scrgbClr r="0" g="0" b="0"/>
        </a:effectRef>
        <a:fontRef idx="minor"/>
      </dsp:style>
    </dsp:sp>
    <dsp:sp modelId="{A024AE4B-5190-4404-8441-C14780FEB355}">
      <dsp:nvSpPr>
        <dsp:cNvPr id="0" name=""/>
        <dsp:cNvSpPr/>
      </dsp:nvSpPr>
      <dsp:spPr>
        <a:xfrm>
          <a:off x="0" y="1683572"/>
          <a:ext cx="10705671" cy="765260"/>
        </a:xfrm>
        <a:prstGeom prst="roundRect">
          <a:avLst>
            <a:gd name="adj" fmla="val 10000"/>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pt-BR" sz="1400" b="1" kern="1200" dirty="0"/>
            <a:t>Gestão – analistas e assistentes</a:t>
          </a:r>
        </a:p>
        <a:p>
          <a:pPr marL="114300" lvl="1" indent="-114300" algn="l" defTabSz="622300">
            <a:lnSpc>
              <a:spcPct val="90000"/>
            </a:lnSpc>
            <a:spcBef>
              <a:spcPct val="0"/>
            </a:spcBef>
            <a:spcAft>
              <a:spcPct val="15000"/>
            </a:spcAft>
            <a:buFont typeface="Arial" panose="020B0604020202020204" pitchFamily="34" charset="0"/>
            <a:buChar char="•"/>
          </a:pPr>
          <a:r>
            <a:rPr lang="pt-BR" sz="1400" b="1" kern="1200" dirty="0"/>
            <a:t>Atividades de </a:t>
          </a:r>
          <a:r>
            <a:rPr lang="pt-BR" sz="1400" b="1" i="0" kern="1200" dirty="0"/>
            <a:t>direção, coordenação, organização, planejamento, controle e avaliação de projetos de pesquisa e desenvolvimento na área de Ciência e Tecnologia.</a:t>
          </a:r>
          <a:endParaRPr lang="pt-BR" sz="1400" b="1" kern="1200" dirty="0"/>
        </a:p>
        <a:p>
          <a:pPr marL="228600" lvl="1" indent="-228600" algn="l" defTabSz="1066800">
            <a:lnSpc>
              <a:spcPct val="90000"/>
            </a:lnSpc>
            <a:spcBef>
              <a:spcPct val="0"/>
            </a:spcBef>
            <a:spcAft>
              <a:spcPct val="15000"/>
            </a:spcAft>
            <a:buChar char="•"/>
          </a:pPr>
          <a:endParaRPr lang="pt-BR" sz="2400" kern="1200" dirty="0"/>
        </a:p>
        <a:p>
          <a:pPr marL="228600" lvl="1" indent="-228600" algn="l" defTabSz="1066800">
            <a:lnSpc>
              <a:spcPct val="90000"/>
            </a:lnSpc>
            <a:spcBef>
              <a:spcPct val="0"/>
            </a:spcBef>
            <a:spcAft>
              <a:spcPct val="15000"/>
            </a:spcAft>
            <a:buChar char="•"/>
          </a:pPr>
          <a:endParaRPr lang="pt-BR" sz="2400" kern="1200" dirty="0"/>
        </a:p>
      </dsp:txBody>
      <dsp:txXfrm>
        <a:off x="2217660" y="1683572"/>
        <a:ext cx="8488010" cy="765260"/>
      </dsp:txXfrm>
    </dsp:sp>
    <dsp:sp modelId="{66718A55-6565-4B63-8091-FC71332D707F}">
      <dsp:nvSpPr>
        <dsp:cNvPr id="0" name=""/>
        <dsp:cNvSpPr/>
      </dsp:nvSpPr>
      <dsp:spPr>
        <a:xfrm>
          <a:off x="76526" y="1760098"/>
          <a:ext cx="2141134" cy="612208"/>
        </a:xfrm>
        <a:prstGeom prst="roundRect">
          <a:avLst>
            <a:gd name="adj" fmla="val 10000"/>
          </a:avLst>
        </a:prstGeom>
        <a:blipFill rotWithShape="1">
          <a:blip xmlns:r="http://schemas.openxmlformats.org/officeDocument/2006/relationships" r:embed="rId3"/>
          <a:srcRect/>
          <a:stretch>
            <a:fillRect t="-67000" b="-67000"/>
          </a:stretch>
        </a:blipFill>
        <a:ln>
          <a:noFill/>
        </a:ln>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781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5224" tIns="32612" rIns="65224" bIns="32612"/>
          <a:lstStyle/>
          <a:p>
            <a:endParaRPr lang="en-US" dirty="0"/>
          </a:p>
        </p:txBody>
      </p:sp>
      <p:sp>
        <p:nvSpPr>
          <p:cNvPr id="4" name="Slide Number Placeholder 3"/>
          <p:cNvSpPr>
            <a:spLocks noGrp="1"/>
          </p:cNvSpPr>
          <p:nvPr>
            <p:ph type="sldNum" sz="quarter" idx="10"/>
          </p:nvPr>
        </p:nvSpPr>
        <p:spPr/>
        <p:txBody>
          <a:bodyPr lIns="65224" tIns="32612" rIns="65224" bIns="32612"/>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7D7F9-1B91-99CF-CF34-2CA43A976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9AFE8D-22C0-1093-9458-4EC79F4BDC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D485A-C4F9-9ABF-C4AF-57DE324F5621}"/>
              </a:ext>
            </a:extLst>
          </p:cNvPr>
          <p:cNvSpPr>
            <a:spLocks noGrp="1"/>
          </p:cNvSpPr>
          <p:nvPr>
            <p:ph type="body" idx="1"/>
          </p:nvPr>
        </p:nvSpPr>
        <p:spPr/>
        <p:txBody>
          <a:bodyPr lIns="65224" tIns="32612" rIns="65224" bIns="32612"/>
          <a:lstStyle/>
          <a:p>
            <a:endParaRPr lang="en-US" dirty="0"/>
          </a:p>
        </p:txBody>
      </p:sp>
      <p:sp>
        <p:nvSpPr>
          <p:cNvPr id="4" name="Slide Number Placeholder 3">
            <a:extLst>
              <a:ext uri="{FF2B5EF4-FFF2-40B4-BE49-F238E27FC236}">
                <a16:creationId xmlns:a16="http://schemas.microsoft.com/office/drawing/2014/main" id="{2939542E-1853-9172-BAD5-878281512B39}"/>
              </a:ext>
            </a:extLst>
          </p:cNvPr>
          <p:cNvSpPr>
            <a:spLocks noGrp="1"/>
          </p:cNvSpPr>
          <p:nvPr>
            <p:ph type="sldNum" sz="quarter" idx="10"/>
          </p:nvPr>
        </p:nvSpPr>
        <p:spPr/>
        <p:txBody>
          <a:bodyPr lIns="65224" tIns="32612" rIns="65224" bIns="32612"/>
          <a:lstStyle/>
          <a:p>
            <a:fld id="{F7021451-1387-4CA6-816F-3879F97B5CBC}" type="slidenum">
              <a:rPr lang="en-US"/>
              <a:t>2</a:t>
            </a:fld>
            <a:endParaRPr lang="en-US"/>
          </a:p>
        </p:txBody>
      </p:sp>
    </p:spTree>
    <p:extLst>
      <p:ext uri="{BB962C8B-B14F-4D97-AF65-F5344CB8AC3E}">
        <p14:creationId xmlns:p14="http://schemas.microsoft.com/office/powerpoint/2010/main" val="2243371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FED9C-0002-16A1-465B-32056C739A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F3694E-6060-5D0B-61BE-F0C1840815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4F30E7-2503-94BE-A3B4-35988619C02A}"/>
              </a:ext>
            </a:extLst>
          </p:cNvPr>
          <p:cNvSpPr>
            <a:spLocks noGrp="1"/>
          </p:cNvSpPr>
          <p:nvPr>
            <p:ph type="body" idx="1"/>
          </p:nvPr>
        </p:nvSpPr>
        <p:spPr/>
        <p:txBody>
          <a:bodyPr lIns="65224" tIns="32612" rIns="65224" bIns="32612"/>
          <a:lstStyle/>
          <a:p>
            <a:endParaRPr lang="en-US" dirty="0"/>
          </a:p>
        </p:txBody>
      </p:sp>
      <p:sp>
        <p:nvSpPr>
          <p:cNvPr id="4" name="Slide Number Placeholder 3">
            <a:extLst>
              <a:ext uri="{FF2B5EF4-FFF2-40B4-BE49-F238E27FC236}">
                <a16:creationId xmlns:a16="http://schemas.microsoft.com/office/drawing/2014/main" id="{414D3F4A-7450-059B-47D3-B77FEB859F59}"/>
              </a:ext>
            </a:extLst>
          </p:cNvPr>
          <p:cNvSpPr>
            <a:spLocks noGrp="1"/>
          </p:cNvSpPr>
          <p:nvPr>
            <p:ph type="sldNum" sz="quarter" idx="10"/>
          </p:nvPr>
        </p:nvSpPr>
        <p:spPr/>
        <p:txBody>
          <a:bodyPr lIns="65224" tIns="32612" rIns="65224" bIns="32612"/>
          <a:lstStyle/>
          <a:p>
            <a:fld id="{F7021451-1387-4CA6-816F-3879F97B5CBC}" type="slidenum">
              <a:rPr lang="en-US"/>
              <a:t>3</a:t>
            </a:fld>
            <a:endParaRPr lang="en-US"/>
          </a:p>
        </p:txBody>
      </p:sp>
    </p:spTree>
    <p:extLst>
      <p:ext uri="{BB962C8B-B14F-4D97-AF65-F5344CB8AC3E}">
        <p14:creationId xmlns:p14="http://schemas.microsoft.com/office/powerpoint/2010/main" val="2331216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973CE-32EE-23F5-6499-F47F5536B5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002FF-616F-6867-B384-C70463CD3F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8D7218-49C3-10ED-A1E2-68A1DF51590D}"/>
              </a:ext>
            </a:extLst>
          </p:cNvPr>
          <p:cNvSpPr>
            <a:spLocks noGrp="1"/>
          </p:cNvSpPr>
          <p:nvPr>
            <p:ph type="body" idx="1"/>
          </p:nvPr>
        </p:nvSpPr>
        <p:spPr/>
        <p:txBody>
          <a:bodyPr lIns="65224" tIns="32612" rIns="65224" bIns="32612"/>
          <a:lstStyle/>
          <a:p>
            <a:endParaRPr lang="en-US" dirty="0"/>
          </a:p>
        </p:txBody>
      </p:sp>
      <p:sp>
        <p:nvSpPr>
          <p:cNvPr id="4" name="Slide Number Placeholder 3">
            <a:extLst>
              <a:ext uri="{FF2B5EF4-FFF2-40B4-BE49-F238E27FC236}">
                <a16:creationId xmlns:a16="http://schemas.microsoft.com/office/drawing/2014/main" id="{67BAC8F3-3D13-81B9-9365-3FDDE1E0D099}"/>
              </a:ext>
            </a:extLst>
          </p:cNvPr>
          <p:cNvSpPr>
            <a:spLocks noGrp="1"/>
          </p:cNvSpPr>
          <p:nvPr>
            <p:ph type="sldNum" sz="quarter" idx="10"/>
          </p:nvPr>
        </p:nvSpPr>
        <p:spPr/>
        <p:txBody>
          <a:bodyPr lIns="65224" tIns="32612" rIns="65224" bIns="32612"/>
          <a:lstStyle/>
          <a:p>
            <a:fld id="{F7021451-1387-4CA6-816F-3879F97B5CBC}" type="slidenum">
              <a:rPr lang="en-US"/>
              <a:t>4</a:t>
            </a:fld>
            <a:endParaRPr lang="en-US"/>
          </a:p>
        </p:txBody>
      </p:sp>
    </p:spTree>
    <p:extLst>
      <p:ext uri="{BB962C8B-B14F-4D97-AF65-F5344CB8AC3E}">
        <p14:creationId xmlns:p14="http://schemas.microsoft.com/office/powerpoint/2010/main" val="1917107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18656-C380-E607-F551-520EE7261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B8EFF-5650-706C-9D90-7CF64BD2E8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BB9B8-1095-DA32-6B3F-32A395318185}"/>
              </a:ext>
            </a:extLst>
          </p:cNvPr>
          <p:cNvSpPr>
            <a:spLocks noGrp="1"/>
          </p:cNvSpPr>
          <p:nvPr>
            <p:ph type="body" idx="1"/>
          </p:nvPr>
        </p:nvSpPr>
        <p:spPr/>
        <p:txBody>
          <a:bodyPr lIns="65224" tIns="32612" rIns="65224" bIns="32612"/>
          <a:lstStyle/>
          <a:p>
            <a:endParaRPr lang="en-US" dirty="0"/>
          </a:p>
        </p:txBody>
      </p:sp>
      <p:sp>
        <p:nvSpPr>
          <p:cNvPr id="4" name="Slide Number Placeholder 3">
            <a:extLst>
              <a:ext uri="{FF2B5EF4-FFF2-40B4-BE49-F238E27FC236}">
                <a16:creationId xmlns:a16="http://schemas.microsoft.com/office/drawing/2014/main" id="{067BDF99-C6E0-EEB5-39E4-CCD4D21B021E}"/>
              </a:ext>
            </a:extLst>
          </p:cNvPr>
          <p:cNvSpPr>
            <a:spLocks noGrp="1"/>
          </p:cNvSpPr>
          <p:nvPr>
            <p:ph type="sldNum" sz="quarter" idx="10"/>
          </p:nvPr>
        </p:nvSpPr>
        <p:spPr/>
        <p:txBody>
          <a:bodyPr lIns="65224" tIns="32612" rIns="65224" bIns="32612"/>
          <a:lstStyle/>
          <a:p>
            <a:fld id="{F7021451-1387-4CA6-816F-3879F97B5CBC}" type="slidenum">
              <a:rPr lang="en-US"/>
              <a:t>5</a:t>
            </a:fld>
            <a:endParaRPr lang="en-US"/>
          </a:p>
        </p:txBody>
      </p:sp>
    </p:spTree>
    <p:extLst>
      <p:ext uri="{BB962C8B-B14F-4D97-AF65-F5344CB8AC3E}">
        <p14:creationId xmlns:p14="http://schemas.microsoft.com/office/powerpoint/2010/main" val="2373909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5224" tIns="32612" rIns="65224" bIns="32612"/>
          <a:lstStyle/>
          <a:p>
            <a:endParaRPr lang="en-US" dirty="0"/>
          </a:p>
        </p:txBody>
      </p:sp>
      <p:sp>
        <p:nvSpPr>
          <p:cNvPr id="4" name="Slide Number Placeholder 3"/>
          <p:cNvSpPr>
            <a:spLocks noGrp="1"/>
          </p:cNvSpPr>
          <p:nvPr>
            <p:ph type="sldNum" sz="quarter" idx="10"/>
          </p:nvPr>
        </p:nvSpPr>
        <p:spPr/>
        <p:txBody>
          <a:bodyPr lIns="65224" tIns="32612" rIns="65224" bIns="32612"/>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BBF63-8C8A-0FCF-5690-EC7DE1F5CF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6C6CF-7182-7397-BAC6-C62E9CEF81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28746B-2379-635D-FD52-C9A838149E55}"/>
              </a:ext>
            </a:extLst>
          </p:cNvPr>
          <p:cNvSpPr>
            <a:spLocks noGrp="1"/>
          </p:cNvSpPr>
          <p:nvPr>
            <p:ph type="body" idx="1"/>
          </p:nvPr>
        </p:nvSpPr>
        <p:spPr/>
        <p:txBody>
          <a:bodyPr lIns="65224" tIns="32612" rIns="65224" bIns="32612"/>
          <a:lstStyle/>
          <a:p>
            <a:endParaRPr lang="en-US" dirty="0"/>
          </a:p>
        </p:txBody>
      </p:sp>
      <p:sp>
        <p:nvSpPr>
          <p:cNvPr id="4" name="Slide Number Placeholder 3">
            <a:extLst>
              <a:ext uri="{FF2B5EF4-FFF2-40B4-BE49-F238E27FC236}">
                <a16:creationId xmlns:a16="http://schemas.microsoft.com/office/drawing/2014/main" id="{7A6121A4-4F7D-1547-68D7-266EA3C94C57}"/>
              </a:ext>
            </a:extLst>
          </p:cNvPr>
          <p:cNvSpPr>
            <a:spLocks noGrp="1"/>
          </p:cNvSpPr>
          <p:nvPr>
            <p:ph type="sldNum" sz="quarter" idx="10"/>
          </p:nvPr>
        </p:nvSpPr>
        <p:spPr/>
        <p:txBody>
          <a:bodyPr lIns="65224" tIns="32612" rIns="65224" bIns="32612"/>
          <a:lstStyle/>
          <a:p>
            <a:fld id="{F7021451-1387-4CA6-816F-3879F97B5CBC}" type="slidenum">
              <a:rPr lang="en-US"/>
              <a:t>10</a:t>
            </a:fld>
            <a:endParaRPr lang="en-US"/>
          </a:p>
        </p:txBody>
      </p:sp>
    </p:spTree>
    <p:extLst>
      <p:ext uri="{BB962C8B-B14F-4D97-AF65-F5344CB8AC3E}">
        <p14:creationId xmlns:p14="http://schemas.microsoft.com/office/powerpoint/2010/main" val="1004424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5224" tIns="32612" rIns="65224" bIns="32612"/>
          <a:lstStyle/>
          <a:p>
            <a:endParaRPr lang="en-US" dirty="0"/>
          </a:p>
        </p:txBody>
      </p:sp>
      <p:sp>
        <p:nvSpPr>
          <p:cNvPr id="4" name="Slide Number Placeholder 3"/>
          <p:cNvSpPr>
            <a:spLocks noGrp="1"/>
          </p:cNvSpPr>
          <p:nvPr>
            <p:ph type="sldNum" sz="quarter" idx="10"/>
          </p:nvPr>
        </p:nvSpPr>
        <p:spPr/>
        <p:txBody>
          <a:bodyPr lIns="65224" tIns="32612" rIns="65224" bIns="32612"/>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2.png" /></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2.png" /></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gamma.app/?utm_source=made-with-gamma" TargetMode="External"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2.png" /></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gamma.app/?utm_source=made-with-gamma" TargetMode="External"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2.png" /></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2.png" /></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2.png" /></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2.png" /></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2.png" /></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2.png" /></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2.png" /></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2.png" /></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2.png"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 /><Relationship Id="rId7" Type="http://schemas.openxmlformats.org/officeDocument/2006/relationships/image" Target="../media/image7.png" /><Relationship Id="rId2" Type="http://schemas.openxmlformats.org/officeDocument/2006/relationships/notesSlide" Target="../notesSlides/notesSlide1.xml" /><Relationship Id="rId1" Type="http://schemas.openxmlformats.org/officeDocument/2006/relationships/slideLayout" Target="../slideLayouts/slideLayout2.xml" /><Relationship Id="rId6" Type="http://schemas.openxmlformats.org/officeDocument/2006/relationships/image" Target="../media/image6.png" /><Relationship Id="rId5" Type="http://schemas.openxmlformats.org/officeDocument/2006/relationships/image" Target="../media/image5.png" /><Relationship Id="rId4" Type="http://schemas.openxmlformats.org/officeDocument/2006/relationships/image" Target="../media/image4.png" /></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5.xml" /></Relationships>
</file>

<file path=ppt/slides/_rels/slide11.xml.rels><?xml version="1.0" encoding="UTF-8" standalone="yes"?>
<Relationships xmlns="http://schemas.openxmlformats.org/package/2006/relationships"><Relationship Id="rId8" Type="http://schemas.openxmlformats.org/officeDocument/2006/relationships/hyperlink" Target="mailto:asct@asct.org.br" TargetMode="External" /><Relationship Id="rId3" Type="http://schemas.openxmlformats.org/officeDocument/2006/relationships/image" Target="../media/image18.png" /><Relationship Id="rId7" Type="http://schemas.openxmlformats.org/officeDocument/2006/relationships/hyperlink" Target="https://wa.me/5561999966501" TargetMode="External" /><Relationship Id="rId2" Type="http://schemas.openxmlformats.org/officeDocument/2006/relationships/notesSlide" Target="../notesSlides/notesSlide8.xml" /><Relationship Id="rId1" Type="http://schemas.openxmlformats.org/officeDocument/2006/relationships/slideLayout" Target="../slideLayouts/slideLayout12.xml" /><Relationship Id="rId6" Type="http://schemas.openxmlformats.org/officeDocument/2006/relationships/hyperlink" Target="tel:6120337483" TargetMode="External" /><Relationship Id="rId5" Type="http://schemas.openxmlformats.org/officeDocument/2006/relationships/hyperlink" Target="tel:6120337680" TargetMode="External" /><Relationship Id="rId4" Type="http://schemas.openxmlformats.org/officeDocument/2006/relationships/hyperlink" Target="https://maps.app.goo.gl/q4uZge6dKx5cVUdr8" TargetMode="External" /><Relationship Id="rId9" Type="http://schemas.openxmlformats.org/officeDocument/2006/relationships/hyperlink" Target="http://www.asct.org.br" TargetMode="External" /></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8.xml" /></Relationships>
</file>

<file path=ppt/slides/_rels/slide3.xml.rels><?xml version="1.0" encoding="UTF-8" standalone="yes"?>
<Relationships xmlns="http://schemas.openxmlformats.org/package/2006/relationships"><Relationship Id="rId8" Type="http://schemas.microsoft.com/office/2007/relationships/diagramDrawing" Target="../diagrams/drawing1.xml" /><Relationship Id="rId3" Type="http://schemas.openxmlformats.org/officeDocument/2006/relationships/chart" Target="../charts/chart1.xml" /><Relationship Id="rId7" Type="http://schemas.openxmlformats.org/officeDocument/2006/relationships/diagramColors" Target="../diagrams/colors1.xml" /><Relationship Id="rId2" Type="http://schemas.openxmlformats.org/officeDocument/2006/relationships/notesSlide" Target="../notesSlides/notesSlide3.xml" /><Relationship Id="rId1" Type="http://schemas.openxmlformats.org/officeDocument/2006/relationships/slideLayout" Target="../slideLayouts/slideLayout6.xml" /><Relationship Id="rId6" Type="http://schemas.openxmlformats.org/officeDocument/2006/relationships/diagramQuickStyle" Target="../diagrams/quickStyle1.xml" /><Relationship Id="rId5" Type="http://schemas.openxmlformats.org/officeDocument/2006/relationships/diagramLayout" Target="../diagrams/layout1.xml" /><Relationship Id="rId4" Type="http://schemas.openxmlformats.org/officeDocument/2006/relationships/diagramData" Target="../diagrams/data1.xml" /></Relationships>
</file>

<file path=ppt/slides/_rels/slide4.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notesSlide" Target="../notesSlides/notesSlide4.xml" /><Relationship Id="rId1" Type="http://schemas.openxmlformats.org/officeDocument/2006/relationships/slideLayout" Target="../slideLayouts/slideLayout6.xml" /><Relationship Id="rId4" Type="http://schemas.openxmlformats.org/officeDocument/2006/relationships/image" Target="../media/image12.svg" /></Relationships>
</file>

<file path=ppt/slides/_rels/slide5.xml.rels><?xml version="1.0" encoding="UTF-8" standalone="yes"?>
<Relationships xmlns="http://schemas.openxmlformats.org/package/2006/relationships"><Relationship Id="rId3" Type="http://schemas.openxmlformats.org/officeDocument/2006/relationships/hyperlink" Target="http://legislacao.planalto.gov.br/legisla/legislacao.nsf/Viw_Identificacao/DEC%2011.493-2023?OpenDocument" TargetMode="External" /><Relationship Id="rId2" Type="http://schemas.openxmlformats.org/officeDocument/2006/relationships/notesSlide" Target="../notesSlides/notesSlide5.xml" /><Relationship Id="rId1" Type="http://schemas.openxmlformats.org/officeDocument/2006/relationships/slideLayout" Target="../slideLayouts/slideLayout6.xml" /></Relationships>
</file>

<file path=ppt/slides/_rels/slide6.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chart" Target="../charts/chart2.xml" /><Relationship Id="rId1" Type="http://schemas.openxmlformats.org/officeDocument/2006/relationships/slideLayout" Target="../slideLayouts/slideLayout6.xml" /><Relationship Id="rId4" Type="http://schemas.openxmlformats.org/officeDocument/2006/relationships/image" Target="../media/image14.png" /></Relationships>
</file>

<file path=ppt/slides/_rels/slide7.xml.rels><?xml version="1.0" encoding="UTF-8" standalone="yes"?>
<Relationships xmlns="http://schemas.openxmlformats.org/package/2006/relationships"><Relationship Id="rId2" Type="http://schemas.openxmlformats.org/officeDocument/2006/relationships/chart" Target="../charts/chart3.xml" /><Relationship Id="rId1" Type="http://schemas.openxmlformats.org/officeDocument/2006/relationships/slideLayout" Target="../slideLayouts/slideLayout6.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9.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notesSlide" Target="../notesSlides/notesSlide6.xml" /><Relationship Id="rId1" Type="http://schemas.openxmlformats.org/officeDocument/2006/relationships/slideLayout" Target="../slideLayouts/slideLayout6.xml" /><Relationship Id="rId5" Type="http://schemas.openxmlformats.org/officeDocument/2006/relationships/image" Target="../media/image17.svg" /><Relationship Id="rId4" Type="http://schemas.openxmlformats.org/officeDocument/2006/relationships/image" Target="../media/image16.png" /></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073564" cy="8229600"/>
          </a:xfrm>
          <a:prstGeom prst="rect">
            <a:avLst/>
          </a:prstGeom>
        </p:spPr>
      </p:pic>
      <p:pic>
        <p:nvPicPr>
          <p:cNvPr id="3" name="Image 1" descr="preencoded.png"/>
          <p:cNvPicPr>
            <a:picLocks noChangeAspect="1"/>
          </p:cNvPicPr>
          <p:nvPr/>
        </p:nvPicPr>
        <p:blipFill>
          <a:blip r:embed="rId4"/>
          <a:stretch>
            <a:fillRect/>
          </a:stretch>
        </p:blipFill>
        <p:spPr>
          <a:xfrm>
            <a:off x="82964" y="141731"/>
            <a:ext cx="4869180" cy="3651885"/>
          </a:xfrm>
          <a:prstGeom prst="rect">
            <a:avLst/>
          </a:prstGeom>
        </p:spPr>
      </p:pic>
      <p:pic>
        <p:nvPicPr>
          <p:cNvPr id="4" name="Image 2" descr="preencoded.png"/>
          <p:cNvPicPr>
            <a:picLocks noChangeAspect="1"/>
          </p:cNvPicPr>
          <p:nvPr/>
        </p:nvPicPr>
        <p:blipFill>
          <a:blip r:embed="rId5"/>
          <a:stretch>
            <a:fillRect/>
          </a:stretch>
        </p:blipFill>
        <p:spPr>
          <a:xfrm>
            <a:off x="6555920" y="168755"/>
            <a:ext cx="2731918" cy="1365959"/>
          </a:xfrm>
          <a:prstGeom prst="rect">
            <a:avLst/>
          </a:prstGeom>
        </p:spPr>
      </p:pic>
      <p:sp>
        <p:nvSpPr>
          <p:cNvPr id="5" name="Text 0"/>
          <p:cNvSpPr/>
          <p:nvPr/>
        </p:nvSpPr>
        <p:spPr>
          <a:xfrm>
            <a:off x="10126504" y="2495788"/>
            <a:ext cx="3647361" cy="395049"/>
          </a:xfrm>
          <a:prstGeom prst="rect">
            <a:avLst/>
          </a:prstGeom>
          <a:noFill/>
          <a:ln/>
        </p:spPr>
        <p:txBody>
          <a:bodyPr wrap="none" lIns="0" tIns="0" rIns="0" bIns="0" rtlCol="0" anchor="t"/>
          <a:lstStyle/>
          <a:p>
            <a:pPr marL="0" indent="0">
              <a:lnSpc>
                <a:spcPts val="3100"/>
              </a:lnSpc>
              <a:buNone/>
            </a:pPr>
            <a:endParaRPr lang="en-US" sz="1900" dirty="0"/>
          </a:p>
        </p:txBody>
      </p:sp>
      <p:sp>
        <p:nvSpPr>
          <p:cNvPr id="6" name="Text 1"/>
          <p:cNvSpPr/>
          <p:nvPr/>
        </p:nvSpPr>
        <p:spPr>
          <a:xfrm>
            <a:off x="4945248" y="1636305"/>
            <a:ext cx="6564180" cy="1134608"/>
          </a:xfrm>
          <a:prstGeom prst="rect">
            <a:avLst/>
          </a:prstGeom>
          <a:noFill/>
          <a:ln/>
        </p:spPr>
        <p:txBody>
          <a:bodyPr wrap="square" lIns="0" tIns="0" rIns="0" bIns="0" rtlCol="0" anchor="t"/>
          <a:lstStyle/>
          <a:p>
            <a:pPr marL="0" indent="0" algn="ctr">
              <a:lnSpc>
                <a:spcPts val="4850"/>
              </a:lnSpc>
              <a:buNone/>
            </a:pPr>
            <a:r>
              <a:rPr lang="en-US" sz="3850" b="1" dirty="0">
                <a:solidFill>
                  <a:srgbClr val="231971"/>
                </a:solidFill>
                <a:latin typeface="Outfit Extra Bold" pitchFamily="34" charset="0"/>
                <a:ea typeface="Outfit Extra Bold" pitchFamily="34" charset="-122"/>
                <a:cs typeface="Outfit Extra Bold" pitchFamily="34" charset="-120"/>
              </a:rPr>
              <a:t>Associação Nacional dos Servidores do MCTI  (ASCT)</a:t>
            </a:r>
            <a:endParaRPr lang="en-US" sz="3850" dirty="0"/>
          </a:p>
        </p:txBody>
      </p:sp>
      <p:pic>
        <p:nvPicPr>
          <p:cNvPr id="7" name="Image 1" descr="preencoded.png"/>
          <p:cNvPicPr>
            <a:picLocks noChangeAspect="1"/>
          </p:cNvPicPr>
          <p:nvPr/>
        </p:nvPicPr>
        <p:blipFill>
          <a:blip r:embed="rId6"/>
          <a:stretch>
            <a:fillRect/>
          </a:stretch>
        </p:blipFill>
        <p:spPr>
          <a:xfrm>
            <a:off x="11381112" y="168755"/>
            <a:ext cx="3044904" cy="4059872"/>
          </a:xfrm>
          <a:prstGeom prst="rect">
            <a:avLst/>
          </a:prstGeom>
        </p:spPr>
      </p:pic>
      <p:pic>
        <p:nvPicPr>
          <p:cNvPr id="8" name="Image 1" descr="preencoded.png"/>
          <p:cNvPicPr>
            <a:picLocks noChangeAspect="1"/>
          </p:cNvPicPr>
          <p:nvPr/>
        </p:nvPicPr>
        <p:blipFill>
          <a:blip r:embed="rId7"/>
          <a:stretch>
            <a:fillRect/>
          </a:stretch>
        </p:blipFill>
        <p:spPr>
          <a:xfrm>
            <a:off x="472611" y="4620138"/>
            <a:ext cx="3698242" cy="2782940"/>
          </a:xfrm>
          <a:prstGeom prst="rect">
            <a:avLst/>
          </a:prstGeom>
        </p:spPr>
      </p:pic>
      <p:sp>
        <p:nvSpPr>
          <p:cNvPr id="11" name="Shape 1"/>
          <p:cNvSpPr/>
          <p:nvPr/>
        </p:nvSpPr>
        <p:spPr>
          <a:xfrm>
            <a:off x="5339675" y="5327538"/>
            <a:ext cx="9005933" cy="1994641"/>
          </a:xfrm>
          <a:prstGeom prst="roundRect">
            <a:avLst>
              <a:gd name="adj" fmla="val 3435"/>
            </a:avLst>
          </a:prstGeom>
          <a:solidFill>
            <a:srgbClr val="E9E6FA"/>
          </a:solidFill>
          <a:ln w="7620">
            <a:solidFill>
              <a:srgbClr val="BDB8DF"/>
            </a:solidFill>
            <a:prstDash val="solid"/>
          </a:ln>
        </p:spPr>
        <p:txBody>
          <a:bodyPr/>
          <a:lstStyle/>
          <a:p>
            <a:endParaRPr lang="pt-BR" dirty="0"/>
          </a:p>
        </p:txBody>
      </p:sp>
      <p:sp>
        <p:nvSpPr>
          <p:cNvPr id="10" name="CaixaDeTexto 9">
            <a:extLst>
              <a:ext uri="{FF2B5EF4-FFF2-40B4-BE49-F238E27FC236}">
                <a16:creationId xmlns:a16="http://schemas.microsoft.com/office/drawing/2014/main" id="{D37E57B2-BC12-812D-54CA-198AC1E2773A}"/>
              </a:ext>
            </a:extLst>
          </p:cNvPr>
          <p:cNvSpPr txBox="1"/>
          <p:nvPr/>
        </p:nvSpPr>
        <p:spPr>
          <a:xfrm>
            <a:off x="5339675" y="5253490"/>
            <a:ext cx="8917968" cy="1917641"/>
          </a:xfrm>
          <a:prstGeom prst="rect">
            <a:avLst/>
          </a:prstGeom>
          <a:noFill/>
        </p:spPr>
        <p:txBody>
          <a:bodyPr wrap="square">
            <a:spAutoFit/>
          </a:bodyPr>
          <a:lstStyle/>
          <a:p>
            <a:pPr marL="0" indent="0">
              <a:lnSpc>
                <a:spcPts val="2900"/>
              </a:lnSpc>
              <a:buNone/>
            </a:pPr>
            <a:r>
              <a:rPr lang="en-US" b="1" dirty="0" err="1">
                <a:solidFill>
                  <a:srgbClr val="2A2742"/>
                </a:solidFill>
                <a:latin typeface="Arimo" pitchFamily="34" charset="0"/>
                <a:ea typeface="Arimo" pitchFamily="34" charset="-122"/>
                <a:cs typeface="Arimo" pitchFamily="34" charset="-120"/>
              </a:rPr>
              <a:t>Missão</a:t>
            </a:r>
            <a:endParaRPr lang="en-US" b="1" dirty="0">
              <a:solidFill>
                <a:srgbClr val="2A2742"/>
              </a:solidFill>
              <a:latin typeface="Arimo" pitchFamily="34" charset="0"/>
              <a:ea typeface="Arimo" pitchFamily="34" charset="-122"/>
              <a:cs typeface="Arimo" pitchFamily="34" charset="-120"/>
            </a:endParaRPr>
          </a:p>
          <a:p>
            <a:pPr marL="0" indent="0">
              <a:lnSpc>
                <a:spcPts val="2900"/>
              </a:lnSpc>
              <a:buNone/>
            </a:pPr>
            <a:r>
              <a:rPr lang="en-US" sz="1800" dirty="0" err="1">
                <a:solidFill>
                  <a:srgbClr val="2A2742"/>
                </a:solidFill>
                <a:latin typeface="Arimo" pitchFamily="34" charset="0"/>
                <a:ea typeface="Arimo" pitchFamily="34" charset="-122"/>
                <a:cs typeface="Arimo" pitchFamily="34" charset="-120"/>
              </a:rPr>
              <a:t>Promover</a:t>
            </a:r>
            <a:r>
              <a:rPr lang="en-US" sz="1800" dirty="0">
                <a:solidFill>
                  <a:srgbClr val="2A2742"/>
                </a:solidFill>
                <a:latin typeface="Arimo" pitchFamily="34" charset="0"/>
                <a:ea typeface="Arimo" pitchFamily="34" charset="-122"/>
                <a:cs typeface="Arimo" pitchFamily="34" charset="-120"/>
              </a:rPr>
              <a:t> a </a:t>
            </a:r>
            <a:r>
              <a:rPr lang="en-US" sz="1800" dirty="0" err="1">
                <a:solidFill>
                  <a:srgbClr val="2A2742"/>
                </a:solidFill>
                <a:latin typeface="Arimo" pitchFamily="34" charset="0"/>
                <a:ea typeface="Arimo" pitchFamily="34" charset="-122"/>
                <a:cs typeface="Arimo" pitchFamily="34" charset="-120"/>
              </a:rPr>
              <a:t>excelência</a:t>
            </a:r>
            <a:r>
              <a:rPr lang="en-US" sz="1800" dirty="0">
                <a:solidFill>
                  <a:srgbClr val="2A2742"/>
                </a:solidFill>
                <a:latin typeface="Arimo" pitchFamily="34" charset="0"/>
                <a:ea typeface="Arimo" pitchFamily="34" charset="-122"/>
                <a:cs typeface="Arimo" pitchFamily="34" charset="-120"/>
              </a:rPr>
              <a:t> na </a:t>
            </a:r>
            <a:r>
              <a:rPr lang="en-US" sz="1800" dirty="0" err="1">
                <a:solidFill>
                  <a:srgbClr val="2A2742"/>
                </a:solidFill>
                <a:latin typeface="Arimo" pitchFamily="34" charset="0"/>
                <a:ea typeface="Arimo" pitchFamily="34" charset="-122"/>
                <a:cs typeface="Arimo" pitchFamily="34" charset="-120"/>
              </a:rPr>
              <a:t>gestão</a:t>
            </a:r>
            <a:r>
              <a:rPr lang="en-US" sz="1800" dirty="0">
                <a:solidFill>
                  <a:srgbClr val="2A2742"/>
                </a:solidFill>
                <a:latin typeface="Arimo" pitchFamily="34" charset="0"/>
                <a:ea typeface="Arimo" pitchFamily="34" charset="-122"/>
                <a:cs typeface="Arimo" pitchFamily="34" charset="-120"/>
              </a:rPr>
              <a:t> </a:t>
            </a:r>
            <a:r>
              <a:rPr lang="en-US" sz="1800" dirty="0" err="1">
                <a:solidFill>
                  <a:srgbClr val="2A2742"/>
                </a:solidFill>
                <a:latin typeface="Arimo" pitchFamily="34" charset="0"/>
                <a:ea typeface="Arimo" pitchFamily="34" charset="-122"/>
                <a:cs typeface="Arimo" pitchFamily="34" charset="-120"/>
              </a:rPr>
              <a:t>pública</a:t>
            </a:r>
            <a:r>
              <a:rPr lang="en-US" sz="1800" dirty="0">
                <a:solidFill>
                  <a:srgbClr val="2A2742"/>
                </a:solidFill>
                <a:latin typeface="Arimo" pitchFamily="34" charset="0"/>
                <a:ea typeface="Arimo" pitchFamily="34" charset="-122"/>
                <a:cs typeface="Arimo" pitchFamily="34" charset="-120"/>
              </a:rPr>
              <a:t> de </a:t>
            </a:r>
            <a:r>
              <a:rPr lang="en-US" sz="1800" dirty="0" err="1">
                <a:solidFill>
                  <a:srgbClr val="2A2742"/>
                </a:solidFill>
                <a:latin typeface="Arimo" pitchFamily="34" charset="0"/>
                <a:ea typeface="Arimo" pitchFamily="34" charset="-122"/>
                <a:cs typeface="Arimo" pitchFamily="34" charset="-120"/>
              </a:rPr>
              <a:t>Ciência</a:t>
            </a:r>
            <a:r>
              <a:rPr lang="en-US" sz="1800" dirty="0">
                <a:solidFill>
                  <a:srgbClr val="2A2742"/>
                </a:solidFill>
                <a:latin typeface="Arimo" pitchFamily="34" charset="0"/>
                <a:ea typeface="Arimo" pitchFamily="34" charset="-122"/>
                <a:cs typeface="Arimo" pitchFamily="34" charset="-120"/>
              </a:rPr>
              <a:t>, </a:t>
            </a:r>
            <a:r>
              <a:rPr lang="en-US" sz="1800" dirty="0" err="1">
                <a:solidFill>
                  <a:srgbClr val="2A2742"/>
                </a:solidFill>
                <a:latin typeface="Arimo" pitchFamily="34" charset="0"/>
                <a:ea typeface="Arimo" pitchFamily="34" charset="-122"/>
                <a:cs typeface="Arimo" pitchFamily="34" charset="-120"/>
              </a:rPr>
              <a:t>Tecnologia</a:t>
            </a:r>
            <a:r>
              <a:rPr lang="en-US" sz="1800" dirty="0">
                <a:solidFill>
                  <a:srgbClr val="2A2742"/>
                </a:solidFill>
                <a:latin typeface="Arimo" pitchFamily="34" charset="0"/>
                <a:ea typeface="Arimo" pitchFamily="34" charset="-122"/>
                <a:cs typeface="Arimo" pitchFamily="34" charset="-120"/>
              </a:rPr>
              <a:t> e </a:t>
            </a:r>
            <a:r>
              <a:rPr lang="en-US" sz="1800" dirty="0" err="1">
                <a:solidFill>
                  <a:srgbClr val="2A2742"/>
                </a:solidFill>
                <a:latin typeface="Arimo" pitchFamily="34" charset="0"/>
                <a:ea typeface="Arimo" pitchFamily="34" charset="-122"/>
                <a:cs typeface="Arimo" pitchFamily="34" charset="-120"/>
              </a:rPr>
              <a:t>Inovação</a:t>
            </a:r>
            <a:r>
              <a:rPr lang="en-US" sz="1800" dirty="0">
                <a:solidFill>
                  <a:srgbClr val="2A2742"/>
                </a:solidFill>
                <a:latin typeface="Arimo" pitchFamily="34" charset="0"/>
                <a:ea typeface="Arimo" pitchFamily="34" charset="-122"/>
                <a:cs typeface="Arimo" pitchFamily="34" charset="-120"/>
              </a:rPr>
              <a:t> (CT&amp;I) </a:t>
            </a:r>
            <a:r>
              <a:rPr lang="en-US" sz="1800" dirty="0" err="1">
                <a:solidFill>
                  <a:srgbClr val="2A2742"/>
                </a:solidFill>
                <a:latin typeface="Arimo" pitchFamily="34" charset="0"/>
                <a:ea typeface="Arimo" pitchFamily="34" charset="-122"/>
                <a:cs typeface="Arimo" pitchFamily="34" charset="-120"/>
              </a:rPr>
              <a:t>por</a:t>
            </a:r>
            <a:r>
              <a:rPr lang="en-US" sz="1800" dirty="0">
                <a:solidFill>
                  <a:srgbClr val="2A2742"/>
                </a:solidFill>
                <a:latin typeface="Arimo" pitchFamily="34" charset="0"/>
                <a:ea typeface="Arimo" pitchFamily="34" charset="-122"/>
                <a:cs typeface="Arimo" pitchFamily="34" charset="-120"/>
              </a:rPr>
              <a:t> </a:t>
            </a:r>
            <a:r>
              <a:rPr lang="en-US" sz="1800" dirty="0" err="1">
                <a:solidFill>
                  <a:srgbClr val="2A2742"/>
                </a:solidFill>
                <a:latin typeface="Arimo" pitchFamily="34" charset="0"/>
                <a:ea typeface="Arimo" pitchFamily="34" charset="-122"/>
                <a:cs typeface="Arimo" pitchFamily="34" charset="-120"/>
              </a:rPr>
              <a:t>meio</a:t>
            </a:r>
            <a:r>
              <a:rPr lang="en-US" sz="1800" dirty="0">
                <a:solidFill>
                  <a:srgbClr val="2A2742"/>
                </a:solidFill>
                <a:latin typeface="Arimo" pitchFamily="34" charset="0"/>
                <a:ea typeface="Arimo" pitchFamily="34" charset="-122"/>
                <a:cs typeface="Arimo" pitchFamily="34" charset="-120"/>
              </a:rPr>
              <a:t> da </a:t>
            </a:r>
            <a:r>
              <a:rPr lang="en-US" sz="1800" dirty="0" err="1">
                <a:solidFill>
                  <a:srgbClr val="2A2742"/>
                </a:solidFill>
                <a:latin typeface="Arimo" pitchFamily="34" charset="0"/>
                <a:ea typeface="Arimo" pitchFamily="34" charset="-122"/>
                <a:cs typeface="Arimo" pitchFamily="34" charset="-120"/>
              </a:rPr>
              <a:t>defesa</a:t>
            </a:r>
            <a:r>
              <a:rPr lang="en-US" sz="1800" dirty="0">
                <a:solidFill>
                  <a:srgbClr val="2A2742"/>
                </a:solidFill>
                <a:latin typeface="Arimo" pitchFamily="34" charset="0"/>
                <a:ea typeface="Arimo" pitchFamily="34" charset="-122"/>
                <a:cs typeface="Arimo" pitchFamily="34" charset="-120"/>
              </a:rPr>
              <a:t> na </a:t>
            </a:r>
            <a:r>
              <a:rPr lang="en-US" sz="1800" dirty="0" err="1">
                <a:solidFill>
                  <a:srgbClr val="2A2742"/>
                </a:solidFill>
                <a:latin typeface="Arimo" pitchFamily="34" charset="0"/>
                <a:ea typeface="Arimo" pitchFamily="34" charset="-122"/>
                <a:cs typeface="Arimo" pitchFamily="34" charset="-120"/>
              </a:rPr>
              <a:t>qualidade</a:t>
            </a:r>
            <a:r>
              <a:rPr lang="en-US" sz="1800" dirty="0">
                <a:solidFill>
                  <a:srgbClr val="2A2742"/>
                </a:solidFill>
                <a:latin typeface="Arimo" pitchFamily="34" charset="0"/>
                <a:ea typeface="Arimo" pitchFamily="34" charset="-122"/>
                <a:cs typeface="Arimo" pitchFamily="34" charset="-120"/>
              </a:rPr>
              <a:t> dos concursos </a:t>
            </a:r>
            <a:r>
              <a:rPr lang="en-US" sz="1800" dirty="0" err="1">
                <a:solidFill>
                  <a:srgbClr val="2A2742"/>
                </a:solidFill>
                <a:latin typeface="Arimo" pitchFamily="34" charset="0"/>
                <a:ea typeface="Arimo" pitchFamily="34" charset="-122"/>
                <a:cs typeface="Arimo" pitchFamily="34" charset="-120"/>
              </a:rPr>
              <a:t>públicos</a:t>
            </a:r>
            <a:r>
              <a:rPr lang="en-US" sz="1800" dirty="0">
                <a:solidFill>
                  <a:srgbClr val="2A2742"/>
                </a:solidFill>
                <a:latin typeface="Arimo" pitchFamily="34" charset="0"/>
                <a:ea typeface="Arimo" pitchFamily="34" charset="-122"/>
                <a:cs typeface="Arimo" pitchFamily="34" charset="-120"/>
              </a:rPr>
              <a:t> e da </a:t>
            </a:r>
            <a:r>
              <a:rPr lang="en-US" sz="1800" dirty="0" err="1">
                <a:solidFill>
                  <a:srgbClr val="2A2742"/>
                </a:solidFill>
                <a:latin typeface="Arimo" pitchFamily="34" charset="0"/>
                <a:ea typeface="Arimo" pitchFamily="34" charset="-122"/>
                <a:cs typeface="Arimo" pitchFamily="34" charset="-120"/>
              </a:rPr>
              <a:t>valorização</a:t>
            </a:r>
            <a:r>
              <a:rPr lang="en-US" sz="1800" dirty="0">
                <a:solidFill>
                  <a:srgbClr val="2A2742"/>
                </a:solidFill>
                <a:latin typeface="Arimo" pitchFamily="34" charset="0"/>
                <a:ea typeface="Arimo" pitchFamily="34" charset="-122"/>
                <a:cs typeface="Arimo" pitchFamily="34" charset="-120"/>
              </a:rPr>
              <a:t> </a:t>
            </a:r>
            <a:r>
              <a:rPr lang="en-US" sz="1800" dirty="0" err="1">
                <a:solidFill>
                  <a:srgbClr val="2A2742"/>
                </a:solidFill>
                <a:latin typeface="Arimo" pitchFamily="34" charset="0"/>
                <a:ea typeface="Arimo" pitchFamily="34" charset="-122"/>
                <a:cs typeface="Arimo" pitchFamily="34" charset="-120"/>
              </a:rPr>
              <a:t>profissional</a:t>
            </a:r>
            <a:r>
              <a:rPr lang="en-US" sz="1800" dirty="0">
                <a:solidFill>
                  <a:srgbClr val="2A2742"/>
                </a:solidFill>
                <a:latin typeface="Arimo" pitchFamily="34" charset="0"/>
                <a:ea typeface="Arimo" pitchFamily="34" charset="-122"/>
                <a:cs typeface="Arimo" pitchFamily="34" charset="-120"/>
              </a:rPr>
              <a:t> das </a:t>
            </a:r>
            <a:r>
              <a:rPr lang="en-US" sz="1800" dirty="0" err="1">
                <a:solidFill>
                  <a:srgbClr val="2A2742"/>
                </a:solidFill>
                <a:latin typeface="Arimo" pitchFamily="34" charset="0"/>
                <a:ea typeface="Arimo" pitchFamily="34" charset="-122"/>
                <a:cs typeface="Arimo" pitchFamily="34" charset="-120"/>
              </a:rPr>
              <a:t>Carreiras</a:t>
            </a:r>
            <a:r>
              <a:rPr lang="en-US" sz="1800" dirty="0">
                <a:solidFill>
                  <a:srgbClr val="2A2742"/>
                </a:solidFill>
                <a:latin typeface="Arimo" pitchFamily="34" charset="0"/>
                <a:ea typeface="Arimo" pitchFamily="34" charset="-122"/>
                <a:cs typeface="Arimo" pitchFamily="34" charset="-120"/>
              </a:rPr>
              <a:t> de C&amp;T e </a:t>
            </a:r>
            <a:r>
              <a:rPr lang="en-US" sz="1800" dirty="0" err="1">
                <a:solidFill>
                  <a:srgbClr val="2A2742"/>
                </a:solidFill>
                <a:latin typeface="Arimo" pitchFamily="34" charset="0"/>
                <a:ea typeface="Arimo" pitchFamily="34" charset="-122"/>
                <a:cs typeface="Arimo" pitchFamily="34" charset="-120"/>
              </a:rPr>
              <a:t>representar</a:t>
            </a:r>
            <a:r>
              <a:rPr lang="en-US" sz="1800" dirty="0">
                <a:solidFill>
                  <a:srgbClr val="2A2742"/>
                </a:solidFill>
                <a:latin typeface="Arimo" pitchFamily="34" charset="0"/>
                <a:ea typeface="Arimo" pitchFamily="34" charset="-122"/>
                <a:cs typeface="Arimo" pitchFamily="34" charset="-120"/>
              </a:rPr>
              <a:t> </a:t>
            </a:r>
            <a:r>
              <a:rPr lang="en-US" sz="1800" dirty="0" err="1">
                <a:solidFill>
                  <a:srgbClr val="2A2742"/>
                </a:solidFill>
                <a:latin typeface="Arimo" pitchFamily="34" charset="0"/>
                <a:ea typeface="Arimo" pitchFamily="34" charset="-122"/>
                <a:cs typeface="Arimo" pitchFamily="34" charset="-120"/>
              </a:rPr>
              <a:t>os</a:t>
            </a:r>
            <a:r>
              <a:rPr lang="en-US" sz="1800" dirty="0">
                <a:solidFill>
                  <a:srgbClr val="2A2742"/>
                </a:solidFill>
                <a:latin typeface="Arimo" pitchFamily="34" charset="0"/>
                <a:ea typeface="Arimo" pitchFamily="34" charset="-122"/>
                <a:cs typeface="Arimo" pitchFamily="34" charset="-120"/>
              </a:rPr>
              <a:t> interesses de </a:t>
            </a:r>
            <a:r>
              <a:rPr lang="en-US" sz="1800" dirty="0" err="1">
                <a:solidFill>
                  <a:srgbClr val="2A2742"/>
                </a:solidFill>
                <a:latin typeface="Arimo" pitchFamily="34" charset="0"/>
                <a:ea typeface="Arimo" pitchFamily="34" charset="-122"/>
                <a:cs typeface="Arimo" pitchFamily="34" charset="-120"/>
              </a:rPr>
              <a:t>seus</a:t>
            </a:r>
            <a:r>
              <a:rPr lang="en-US" sz="1800" dirty="0">
                <a:solidFill>
                  <a:srgbClr val="2A2742"/>
                </a:solidFill>
                <a:latin typeface="Arimo" pitchFamily="34" charset="0"/>
                <a:ea typeface="Arimo" pitchFamily="34" charset="-122"/>
                <a:cs typeface="Arimo" pitchFamily="34" charset="-120"/>
              </a:rPr>
              <a:t> </a:t>
            </a:r>
            <a:r>
              <a:rPr lang="en-US" sz="1800" dirty="0" err="1">
                <a:solidFill>
                  <a:srgbClr val="2A2742"/>
                </a:solidFill>
                <a:latin typeface="Arimo" pitchFamily="34" charset="0"/>
                <a:ea typeface="Arimo" pitchFamily="34" charset="-122"/>
                <a:cs typeface="Arimo" pitchFamily="34" charset="-120"/>
              </a:rPr>
              <a:t>associados</a:t>
            </a:r>
            <a:r>
              <a:rPr lang="en-US" sz="1800" dirty="0">
                <a:solidFill>
                  <a:srgbClr val="2A2742"/>
                </a:solidFill>
                <a:latin typeface="Arimo" pitchFamily="34" charset="0"/>
                <a:ea typeface="Arimo" pitchFamily="34" charset="-122"/>
                <a:cs typeface="Arimo" pitchFamily="34" charset="-120"/>
              </a:rPr>
              <a:t> junto a </a:t>
            </a:r>
            <a:r>
              <a:rPr lang="en-US" sz="1800" dirty="0" err="1">
                <a:solidFill>
                  <a:srgbClr val="2A2742"/>
                </a:solidFill>
                <a:latin typeface="Arimo" pitchFamily="34" charset="0"/>
                <a:ea typeface="Arimo" pitchFamily="34" charset="-122"/>
                <a:cs typeface="Arimo" pitchFamily="34" charset="-120"/>
              </a:rPr>
              <a:t>entidades</a:t>
            </a:r>
            <a:r>
              <a:rPr lang="en-US" sz="1800" dirty="0">
                <a:solidFill>
                  <a:srgbClr val="2A2742"/>
                </a:solidFill>
                <a:latin typeface="Arimo" pitchFamily="34" charset="0"/>
                <a:ea typeface="Arimo" pitchFamily="34" charset="-122"/>
                <a:cs typeface="Arimo" pitchFamily="34" charset="-120"/>
              </a:rPr>
              <a:t> </a:t>
            </a:r>
            <a:r>
              <a:rPr lang="en-US" sz="1800" dirty="0" err="1">
                <a:solidFill>
                  <a:srgbClr val="2A2742"/>
                </a:solidFill>
                <a:latin typeface="Arimo" pitchFamily="34" charset="0"/>
                <a:ea typeface="Arimo" pitchFamily="34" charset="-122"/>
                <a:cs typeface="Arimo" pitchFamily="34" charset="-120"/>
              </a:rPr>
              <a:t>sindicais</a:t>
            </a:r>
            <a:r>
              <a:rPr lang="en-US" sz="1800" dirty="0">
                <a:solidFill>
                  <a:srgbClr val="2A2742"/>
                </a:solidFill>
                <a:latin typeface="Arimo" pitchFamily="34" charset="0"/>
                <a:ea typeface="Arimo" pitchFamily="34" charset="-122"/>
                <a:cs typeface="Arimo" pitchFamily="34" charset="-120"/>
              </a:rPr>
              <a:t>, </a:t>
            </a:r>
            <a:r>
              <a:rPr lang="en-US" sz="1800" dirty="0" err="1">
                <a:solidFill>
                  <a:srgbClr val="2A2742"/>
                </a:solidFill>
                <a:latin typeface="Arimo" pitchFamily="34" charset="0"/>
                <a:ea typeface="Arimo" pitchFamily="34" charset="-122"/>
                <a:cs typeface="Arimo" pitchFamily="34" charset="-120"/>
              </a:rPr>
              <a:t>associativas</a:t>
            </a:r>
            <a:r>
              <a:rPr lang="en-US" sz="1800" dirty="0">
                <a:solidFill>
                  <a:srgbClr val="2A2742"/>
                </a:solidFill>
                <a:latin typeface="Arimo" pitchFamily="34" charset="0"/>
                <a:ea typeface="Arimo" pitchFamily="34" charset="-122"/>
                <a:cs typeface="Arimo" pitchFamily="34" charset="-120"/>
              </a:rPr>
              <a:t> e </a:t>
            </a:r>
            <a:r>
              <a:rPr lang="en-US" sz="1800" dirty="0" err="1">
                <a:solidFill>
                  <a:srgbClr val="2A2742"/>
                </a:solidFill>
                <a:latin typeface="Arimo" pitchFamily="34" charset="0"/>
                <a:ea typeface="Arimo" pitchFamily="34" charset="-122"/>
                <a:cs typeface="Arimo" pitchFamily="34" charset="-120"/>
              </a:rPr>
              <a:t>governamentais</a:t>
            </a:r>
            <a:r>
              <a:rPr lang="en-US" sz="1800" dirty="0">
                <a:solidFill>
                  <a:srgbClr val="2A2742"/>
                </a:solidFill>
                <a:latin typeface="Arimo" pitchFamily="34" charset="0"/>
                <a:ea typeface="Arimo" pitchFamily="34" charset="-122"/>
                <a:cs typeface="Arimo" pitchFamily="34" charset="-120"/>
              </a:rPr>
              <a:t>.</a:t>
            </a:r>
            <a:endParaRPr lang="en-US" sz="1800" dirty="0"/>
          </a:p>
        </p:txBody>
      </p:sp>
      <p:sp>
        <p:nvSpPr>
          <p:cNvPr id="13" name="CaixaDeTexto 12">
            <a:extLst>
              <a:ext uri="{FF2B5EF4-FFF2-40B4-BE49-F238E27FC236}">
                <a16:creationId xmlns:a16="http://schemas.microsoft.com/office/drawing/2014/main" id="{D523901C-EFA4-4E24-365F-A08E8E3251DE}"/>
              </a:ext>
            </a:extLst>
          </p:cNvPr>
          <p:cNvSpPr txBox="1"/>
          <p:nvPr/>
        </p:nvSpPr>
        <p:spPr>
          <a:xfrm>
            <a:off x="5156528" y="3191470"/>
            <a:ext cx="6103164" cy="923330"/>
          </a:xfrm>
          <a:prstGeom prst="rect">
            <a:avLst/>
          </a:prstGeom>
          <a:noFill/>
        </p:spPr>
        <p:txBody>
          <a:bodyPr wrap="square">
            <a:spAutoFit/>
          </a:bodyPr>
          <a:lstStyle/>
          <a:p>
            <a:r>
              <a:rPr lang="en-US" dirty="0" err="1">
                <a:solidFill>
                  <a:srgbClr val="2A2742"/>
                </a:solidFill>
                <a:latin typeface="Arimo" pitchFamily="34" charset="0"/>
                <a:ea typeface="Arimo" pitchFamily="34" charset="-122"/>
                <a:cs typeface="Arimo" pitchFamily="34" charset="-120"/>
              </a:rPr>
              <a:t>R</a:t>
            </a:r>
            <a:r>
              <a:rPr lang="en-US" sz="1800" dirty="0" err="1">
                <a:solidFill>
                  <a:srgbClr val="2A2742"/>
                </a:solidFill>
                <a:latin typeface="Arimo" pitchFamily="34" charset="0"/>
                <a:ea typeface="Arimo" pitchFamily="34" charset="-122"/>
                <a:cs typeface="Arimo" pitchFamily="34" charset="-120"/>
              </a:rPr>
              <a:t>epresentante</a:t>
            </a:r>
            <a:r>
              <a:rPr lang="en-US" sz="1800" dirty="0">
                <a:solidFill>
                  <a:srgbClr val="2A2742"/>
                </a:solidFill>
                <a:latin typeface="Arimo" pitchFamily="34" charset="0"/>
                <a:ea typeface="Arimo" pitchFamily="34" charset="-122"/>
                <a:cs typeface="Arimo" pitchFamily="34" charset="-120"/>
              </a:rPr>
              <a:t> dos </a:t>
            </a:r>
            <a:r>
              <a:rPr lang="en-US" sz="1800" dirty="0" err="1">
                <a:solidFill>
                  <a:srgbClr val="2A2742"/>
                </a:solidFill>
                <a:latin typeface="Arimo" pitchFamily="34" charset="0"/>
                <a:ea typeface="Arimo" pitchFamily="34" charset="-122"/>
                <a:cs typeface="Arimo" pitchFamily="34" charset="-120"/>
              </a:rPr>
              <a:t>servidores</a:t>
            </a:r>
            <a:r>
              <a:rPr lang="en-US" sz="1800" dirty="0">
                <a:solidFill>
                  <a:srgbClr val="2A2742"/>
                </a:solidFill>
                <a:latin typeface="Arimo" pitchFamily="34" charset="0"/>
                <a:ea typeface="Arimo" pitchFamily="34" charset="-122"/>
                <a:cs typeface="Arimo" pitchFamily="34" charset="-120"/>
              </a:rPr>
              <a:t> e </a:t>
            </a:r>
            <a:r>
              <a:rPr lang="en-US" sz="1800" dirty="0" err="1">
                <a:solidFill>
                  <a:srgbClr val="2A2742"/>
                </a:solidFill>
                <a:latin typeface="Arimo" pitchFamily="34" charset="0"/>
                <a:ea typeface="Arimo" pitchFamily="34" charset="-122"/>
                <a:cs typeface="Arimo" pitchFamily="34" charset="-120"/>
              </a:rPr>
              <a:t>empregados</a:t>
            </a:r>
            <a:r>
              <a:rPr lang="en-US" sz="1800" dirty="0">
                <a:solidFill>
                  <a:srgbClr val="2A2742"/>
                </a:solidFill>
                <a:latin typeface="Arimo" pitchFamily="34" charset="0"/>
                <a:ea typeface="Arimo" pitchFamily="34" charset="-122"/>
                <a:cs typeface="Arimo" pitchFamily="34" charset="-120"/>
              </a:rPr>
              <a:t> do MCTI e </a:t>
            </a:r>
            <a:r>
              <a:rPr lang="en-US" sz="1800" dirty="0" err="1">
                <a:solidFill>
                  <a:srgbClr val="2A2742"/>
                </a:solidFill>
                <a:latin typeface="Arimo" pitchFamily="34" charset="0"/>
                <a:ea typeface="Arimo" pitchFamily="34" charset="-122"/>
                <a:cs typeface="Arimo" pitchFamily="34" charset="-120"/>
              </a:rPr>
              <a:t>suas</a:t>
            </a:r>
            <a:r>
              <a:rPr lang="en-US" sz="1800" dirty="0">
                <a:solidFill>
                  <a:srgbClr val="2A2742"/>
                </a:solidFill>
                <a:latin typeface="Arimo" pitchFamily="34" charset="0"/>
                <a:ea typeface="Arimo" pitchFamily="34" charset="-122"/>
                <a:cs typeface="Arimo" pitchFamily="34" charset="-120"/>
              </a:rPr>
              <a:t> </a:t>
            </a:r>
            <a:r>
              <a:rPr lang="en-US" sz="1800" dirty="0" err="1">
                <a:solidFill>
                  <a:srgbClr val="2A2742"/>
                </a:solidFill>
                <a:latin typeface="Arimo" pitchFamily="34" charset="0"/>
                <a:ea typeface="Arimo" pitchFamily="34" charset="-122"/>
                <a:cs typeface="Arimo" pitchFamily="34" charset="-120"/>
              </a:rPr>
              <a:t>Unidades</a:t>
            </a:r>
            <a:r>
              <a:rPr lang="en-US" sz="1800" dirty="0">
                <a:solidFill>
                  <a:srgbClr val="2A2742"/>
                </a:solidFill>
                <a:latin typeface="Arimo" pitchFamily="34" charset="0"/>
                <a:ea typeface="Arimo" pitchFamily="34" charset="-122"/>
                <a:cs typeface="Arimo" pitchFamily="34" charset="-120"/>
              </a:rPr>
              <a:t> de Pesquisa (UPs), </a:t>
            </a:r>
            <a:r>
              <a:rPr lang="en-US" sz="1800" dirty="0" err="1">
                <a:solidFill>
                  <a:srgbClr val="2A2742"/>
                </a:solidFill>
                <a:latin typeface="Arimo" pitchFamily="34" charset="0"/>
                <a:ea typeface="Arimo" pitchFamily="34" charset="-122"/>
                <a:cs typeface="Arimo" pitchFamily="34" charset="-120"/>
              </a:rPr>
              <a:t>integrantes</a:t>
            </a:r>
            <a:r>
              <a:rPr lang="en-US" sz="1800" dirty="0">
                <a:solidFill>
                  <a:srgbClr val="2A2742"/>
                </a:solidFill>
                <a:latin typeface="Arimo" pitchFamily="34" charset="0"/>
                <a:ea typeface="Arimo" pitchFamily="34" charset="-122"/>
                <a:cs typeface="Arimo" pitchFamily="34" charset="-120"/>
              </a:rPr>
              <a:t> das </a:t>
            </a:r>
            <a:r>
              <a:rPr lang="en-US" sz="1800" dirty="0" err="1">
                <a:solidFill>
                  <a:srgbClr val="2A2742"/>
                </a:solidFill>
                <a:latin typeface="Arimo" pitchFamily="34" charset="0"/>
                <a:ea typeface="Arimo" pitchFamily="34" charset="-122"/>
                <a:cs typeface="Arimo" pitchFamily="34" charset="-120"/>
              </a:rPr>
              <a:t>Carreiras</a:t>
            </a:r>
            <a:r>
              <a:rPr lang="en-US" sz="1800" dirty="0">
                <a:solidFill>
                  <a:srgbClr val="2A2742"/>
                </a:solidFill>
                <a:latin typeface="Arimo" pitchFamily="34" charset="0"/>
                <a:ea typeface="Arimo" pitchFamily="34" charset="-122"/>
                <a:cs typeface="Arimo" pitchFamily="34" charset="-120"/>
              </a:rPr>
              <a:t> de C&amp;T </a:t>
            </a:r>
            <a:r>
              <a:rPr lang="en-US" sz="1800" dirty="0" err="1">
                <a:solidFill>
                  <a:srgbClr val="2A2742"/>
                </a:solidFill>
                <a:latin typeface="Arimo" pitchFamily="34" charset="0"/>
                <a:ea typeface="Arimo" pitchFamily="34" charset="-122"/>
                <a:cs typeface="Arimo" pitchFamily="34" charset="-120"/>
              </a:rPr>
              <a:t>instituídas</a:t>
            </a:r>
            <a:r>
              <a:rPr lang="en-US" sz="1800" dirty="0">
                <a:solidFill>
                  <a:srgbClr val="2A2742"/>
                </a:solidFill>
                <a:latin typeface="Arimo" pitchFamily="34" charset="0"/>
                <a:ea typeface="Arimo" pitchFamily="34" charset="-122"/>
                <a:cs typeface="Arimo" pitchFamily="34" charset="-120"/>
              </a:rPr>
              <a:t> pela Lei 8.691/93</a:t>
            </a:r>
            <a:endParaRPr lang="pt-B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AFAFB-C728-90D0-9533-E2FD67F34E66}"/>
            </a:ext>
          </a:extLst>
        </p:cNvPr>
        <p:cNvGrpSpPr/>
        <p:nvPr/>
      </p:nvGrpSpPr>
      <p:grpSpPr>
        <a:xfrm>
          <a:off x="0" y="0"/>
          <a:ext cx="0" cy="0"/>
          <a:chOff x="0" y="0"/>
          <a:chExt cx="0" cy="0"/>
        </a:xfrm>
      </p:grpSpPr>
      <p:sp>
        <p:nvSpPr>
          <p:cNvPr id="15" name="Shape 13">
            <a:extLst>
              <a:ext uri="{FF2B5EF4-FFF2-40B4-BE49-F238E27FC236}">
                <a16:creationId xmlns:a16="http://schemas.microsoft.com/office/drawing/2014/main" id="{4FDE396F-F3EE-9F82-5DBC-2F198E7BDC77}"/>
              </a:ext>
            </a:extLst>
          </p:cNvPr>
          <p:cNvSpPr/>
          <p:nvPr/>
        </p:nvSpPr>
        <p:spPr>
          <a:xfrm>
            <a:off x="194428" y="5018179"/>
            <a:ext cx="470773" cy="470773"/>
          </a:xfrm>
          <a:prstGeom prst="roundRect">
            <a:avLst>
              <a:gd name="adj" fmla="val 18670"/>
            </a:avLst>
          </a:prstGeom>
          <a:solidFill>
            <a:srgbClr val="E9E6FA"/>
          </a:solidFill>
          <a:ln w="7620">
            <a:solidFill>
              <a:srgbClr val="BDB8DF"/>
            </a:solidFill>
            <a:prstDash val="solid"/>
          </a:ln>
        </p:spPr>
        <p:txBody>
          <a:bodyPr/>
          <a:lstStyle/>
          <a:p>
            <a:endParaRPr lang="pt-BR"/>
          </a:p>
        </p:txBody>
      </p:sp>
      <p:sp>
        <p:nvSpPr>
          <p:cNvPr id="11" name="Shape 9">
            <a:extLst>
              <a:ext uri="{FF2B5EF4-FFF2-40B4-BE49-F238E27FC236}">
                <a16:creationId xmlns:a16="http://schemas.microsoft.com/office/drawing/2014/main" id="{378BBDA1-EDD2-BE20-FDAC-A140E7F2CA2D}"/>
              </a:ext>
            </a:extLst>
          </p:cNvPr>
          <p:cNvSpPr/>
          <p:nvPr/>
        </p:nvSpPr>
        <p:spPr>
          <a:xfrm>
            <a:off x="171844" y="4138162"/>
            <a:ext cx="470773" cy="470773"/>
          </a:xfrm>
          <a:prstGeom prst="roundRect">
            <a:avLst>
              <a:gd name="adj" fmla="val 18670"/>
            </a:avLst>
          </a:prstGeom>
          <a:solidFill>
            <a:srgbClr val="E9E6FA"/>
          </a:solidFill>
          <a:ln w="7620">
            <a:solidFill>
              <a:srgbClr val="BDB8DF"/>
            </a:solidFill>
            <a:prstDash val="solid"/>
          </a:ln>
        </p:spPr>
        <p:txBody>
          <a:bodyPr/>
          <a:lstStyle/>
          <a:p>
            <a:endParaRPr lang="pt-BR"/>
          </a:p>
        </p:txBody>
      </p:sp>
      <p:sp>
        <p:nvSpPr>
          <p:cNvPr id="2" name="Text 0">
            <a:extLst>
              <a:ext uri="{FF2B5EF4-FFF2-40B4-BE49-F238E27FC236}">
                <a16:creationId xmlns:a16="http://schemas.microsoft.com/office/drawing/2014/main" id="{08D8F270-1457-71BB-6668-19C57D577159}"/>
              </a:ext>
            </a:extLst>
          </p:cNvPr>
          <p:cNvSpPr/>
          <p:nvPr/>
        </p:nvSpPr>
        <p:spPr>
          <a:xfrm>
            <a:off x="429815" y="180975"/>
            <a:ext cx="7314605" cy="653891"/>
          </a:xfrm>
          <a:prstGeom prst="rect">
            <a:avLst/>
          </a:prstGeom>
          <a:noFill/>
          <a:ln/>
        </p:spPr>
        <p:txBody>
          <a:bodyPr wrap="none" lIns="0" tIns="0" rIns="0" bIns="0" rtlCol="0" anchor="t"/>
          <a:lstStyle/>
          <a:p>
            <a:pPr>
              <a:lnSpc>
                <a:spcPts val="5350"/>
              </a:lnSpc>
            </a:pPr>
            <a:r>
              <a:rPr lang="pt-BR" sz="4000" b="1" dirty="0">
                <a:solidFill>
                  <a:srgbClr val="231971"/>
                </a:solidFill>
                <a:latin typeface="Outfit Extra Bold" pitchFamily="34" charset="0"/>
              </a:rPr>
              <a:t>Solicitações ao Parlamento</a:t>
            </a:r>
          </a:p>
        </p:txBody>
      </p:sp>
      <p:sp>
        <p:nvSpPr>
          <p:cNvPr id="3" name="Shape 1">
            <a:extLst>
              <a:ext uri="{FF2B5EF4-FFF2-40B4-BE49-F238E27FC236}">
                <a16:creationId xmlns:a16="http://schemas.microsoft.com/office/drawing/2014/main" id="{474CDEBE-39AD-0168-9C0C-282567DF9CE6}"/>
              </a:ext>
            </a:extLst>
          </p:cNvPr>
          <p:cNvSpPr/>
          <p:nvPr/>
        </p:nvSpPr>
        <p:spPr>
          <a:xfrm>
            <a:off x="165252" y="1017276"/>
            <a:ext cx="470773" cy="470773"/>
          </a:xfrm>
          <a:prstGeom prst="roundRect">
            <a:avLst>
              <a:gd name="adj" fmla="val 18670"/>
            </a:avLst>
          </a:prstGeom>
          <a:solidFill>
            <a:srgbClr val="E9E6FA"/>
          </a:solidFill>
          <a:ln w="7620">
            <a:solidFill>
              <a:srgbClr val="BDB8DF"/>
            </a:solidFill>
            <a:prstDash val="solid"/>
          </a:ln>
        </p:spPr>
        <p:txBody>
          <a:bodyPr/>
          <a:lstStyle/>
          <a:p>
            <a:endParaRPr lang="pt-BR"/>
          </a:p>
        </p:txBody>
      </p:sp>
      <p:sp>
        <p:nvSpPr>
          <p:cNvPr id="4" name="Text 2">
            <a:extLst>
              <a:ext uri="{FF2B5EF4-FFF2-40B4-BE49-F238E27FC236}">
                <a16:creationId xmlns:a16="http://schemas.microsoft.com/office/drawing/2014/main" id="{68161071-EE57-16C0-5AC6-4CC98464E887}"/>
              </a:ext>
            </a:extLst>
          </p:cNvPr>
          <p:cNvSpPr/>
          <p:nvPr/>
        </p:nvSpPr>
        <p:spPr>
          <a:xfrm>
            <a:off x="107043" y="1098406"/>
            <a:ext cx="470773" cy="292959"/>
          </a:xfrm>
          <a:prstGeom prst="rect">
            <a:avLst/>
          </a:prstGeom>
          <a:noFill/>
          <a:ln/>
        </p:spPr>
        <p:txBody>
          <a:bodyPr wrap="none" lIns="0" tIns="0" rIns="0" bIns="0" rtlCol="0" anchor="t"/>
          <a:lstStyle/>
          <a:p>
            <a:pPr marL="0" indent="0" algn="ctr">
              <a:lnSpc>
                <a:spcPts val="2450"/>
              </a:lnSpc>
              <a:buNone/>
            </a:pPr>
            <a:r>
              <a:rPr lang="en-US" sz="2450" b="1" dirty="0">
                <a:solidFill>
                  <a:srgbClr val="2A2742"/>
                </a:solidFill>
                <a:latin typeface="Outfit Extra Bold" pitchFamily="34" charset="0"/>
                <a:ea typeface="Outfit Extra Bold" pitchFamily="34" charset="-122"/>
                <a:cs typeface="Outfit Extra Bold" pitchFamily="34" charset="-120"/>
              </a:rPr>
              <a:t>1</a:t>
            </a:r>
            <a:endParaRPr lang="en-US" sz="2450" dirty="0"/>
          </a:p>
        </p:txBody>
      </p:sp>
      <p:sp>
        <p:nvSpPr>
          <p:cNvPr id="5" name="Text 3">
            <a:extLst>
              <a:ext uri="{FF2B5EF4-FFF2-40B4-BE49-F238E27FC236}">
                <a16:creationId xmlns:a16="http://schemas.microsoft.com/office/drawing/2014/main" id="{2472DB36-194D-8021-8A39-FD706A96F55C}"/>
              </a:ext>
            </a:extLst>
          </p:cNvPr>
          <p:cNvSpPr/>
          <p:nvPr/>
        </p:nvSpPr>
        <p:spPr>
          <a:xfrm>
            <a:off x="741771" y="955830"/>
            <a:ext cx="13458814" cy="3105342"/>
          </a:xfrm>
          <a:prstGeom prst="rect">
            <a:avLst/>
          </a:prstGeom>
          <a:noFill/>
          <a:ln/>
        </p:spPr>
        <p:txBody>
          <a:bodyPr wrap="square" lIns="0" tIns="0" rIns="0" bIns="0" rtlCol="0" anchor="t"/>
          <a:lstStyle/>
          <a:p>
            <a:pPr marL="0" indent="0">
              <a:lnSpc>
                <a:spcPts val="2550"/>
              </a:lnSpc>
              <a:spcAft>
                <a:spcPts val="600"/>
              </a:spcAft>
              <a:buNone/>
            </a:pPr>
            <a:r>
              <a:rPr lang="pt-BR" sz="2000" b="1" dirty="0">
                <a:solidFill>
                  <a:srgbClr val="2A2742"/>
                </a:solidFill>
                <a:latin typeface="Outfit Extra Bold" pitchFamily="34" charset="0"/>
                <a:ea typeface="Outfit Extra Bold" pitchFamily="34" charset="-122"/>
                <a:cs typeface="Outfit Extra Bold" pitchFamily="34" charset="-120"/>
              </a:rPr>
              <a:t>Convocação além dos 25% do Cadastro Reserva: </a:t>
            </a:r>
            <a:r>
              <a:rPr lang="pt-BR" sz="2000" dirty="0">
                <a:solidFill>
                  <a:srgbClr val="2A2742"/>
                </a:solidFill>
                <a:latin typeface="Outfit Extra Bold" pitchFamily="34" charset="0"/>
                <a:ea typeface="Outfit Extra Bold" pitchFamily="34" charset="-122"/>
                <a:cs typeface="Outfit Extra Bold" pitchFamily="34" charset="-120"/>
              </a:rPr>
              <a:t>necessidade urgente de superação da precarização da força de trabalho do IBICT e recuperação da capacidade estatal das políticas públicas de Informação em Ciência e Tecnologia</a:t>
            </a:r>
          </a:p>
          <a:p>
            <a:pPr marL="342900" indent="-342900">
              <a:buFont typeface="Arial" panose="020B0604020202020204" pitchFamily="34" charset="0"/>
              <a:buChar char="•"/>
            </a:pPr>
            <a:r>
              <a:rPr lang="pt-BR" sz="1600" b="1" dirty="0"/>
              <a:t>Decreto 9739/2019: </a:t>
            </a:r>
            <a:r>
              <a:rPr lang="pt-BR" sz="1600" dirty="0"/>
              <a:t>estabelece normas sobre a organização e a eficiência da administração pública federal direta, autárquica e fundacional, com foco no aprimoramento dos serviços e na regulamentação de concursos públicos. Ele define detalhes obrigatórios para os editais de concurso, como a quantidade de cargos, o nível de escolaridade, a remuneração inicial e as atribuições do cargo, além de dispor sobre o sistema de organização institucional do governo (SIORG). </a:t>
            </a:r>
            <a:endParaRPr lang="pt-BR" sz="1600" b="1" dirty="0"/>
          </a:p>
          <a:p>
            <a:pPr lvl="1"/>
            <a:r>
              <a:rPr lang="pt-BR" sz="1600" b="1" dirty="0">
                <a:solidFill>
                  <a:srgbClr val="FF0000"/>
                </a:solidFill>
              </a:rPr>
              <a:t>Nomeação de aprovados em concurso público</a:t>
            </a:r>
            <a:endParaRPr lang="pt-BR" sz="1600" dirty="0">
              <a:solidFill>
                <a:srgbClr val="FF0000"/>
              </a:solidFill>
            </a:endParaRPr>
          </a:p>
          <a:p>
            <a:pPr lvl="1"/>
            <a:r>
              <a:rPr lang="pt-BR" sz="1600" dirty="0">
                <a:solidFill>
                  <a:srgbClr val="FF0000"/>
                </a:solidFill>
              </a:rPr>
              <a:t>Art. 28.  Durante o período de validade do concurso público, o Ministro de Estado da Economia poderá autorizar, por meio de motivação expressa, a nomeação de candidatos aprovados e não convocados, que ultrapassem em até vinte e cinco por cento o quantitativo original de vagas.</a:t>
            </a:r>
          </a:p>
          <a:p>
            <a:pPr lvl="1"/>
            <a:r>
              <a:rPr lang="pt-BR" sz="1600" dirty="0">
                <a:solidFill>
                  <a:srgbClr val="FF0000"/>
                </a:solidFill>
              </a:rPr>
              <a:t>Parágrafo único.  Para fins do disposto no </a:t>
            </a:r>
            <a:r>
              <a:rPr lang="pt-BR" sz="1600" b="1" dirty="0">
                <a:solidFill>
                  <a:srgbClr val="FF0000"/>
                </a:solidFill>
              </a:rPr>
              <a:t>caput </a:t>
            </a:r>
            <a:r>
              <a:rPr lang="pt-BR" sz="1600" dirty="0">
                <a:solidFill>
                  <a:srgbClr val="FF0000"/>
                </a:solidFill>
              </a:rPr>
              <a:t>, o órgão solicitante instruirá seu pedido com a justificativa e a comprovação da efetiva necessidade do provimento adicional, observado, no que couber, o disposto nos art. 3º a art. 6º.</a:t>
            </a:r>
          </a:p>
          <a:p>
            <a:pPr marL="342900" indent="-342900">
              <a:buFont typeface="Arial" panose="020B0604020202020204" pitchFamily="34" charset="0"/>
              <a:buChar char="•"/>
            </a:pPr>
            <a:endParaRPr lang="en-US" sz="1600" dirty="0"/>
          </a:p>
        </p:txBody>
      </p:sp>
      <p:sp>
        <p:nvSpPr>
          <p:cNvPr id="8" name="Text 6">
            <a:extLst>
              <a:ext uri="{FF2B5EF4-FFF2-40B4-BE49-F238E27FC236}">
                <a16:creationId xmlns:a16="http://schemas.microsoft.com/office/drawing/2014/main" id="{0F3436D9-4218-71F0-8F2A-D49F7B0A94E8}"/>
              </a:ext>
            </a:extLst>
          </p:cNvPr>
          <p:cNvSpPr/>
          <p:nvPr/>
        </p:nvSpPr>
        <p:spPr>
          <a:xfrm>
            <a:off x="302825" y="4197508"/>
            <a:ext cx="230087" cy="357243"/>
          </a:xfrm>
          <a:prstGeom prst="rect">
            <a:avLst/>
          </a:prstGeom>
          <a:noFill/>
          <a:ln/>
        </p:spPr>
        <p:txBody>
          <a:bodyPr wrap="none" lIns="0" tIns="0" rIns="0" bIns="0" rtlCol="0" anchor="t"/>
          <a:lstStyle/>
          <a:p>
            <a:pPr marL="0" indent="0" algn="ctr">
              <a:lnSpc>
                <a:spcPts val="2450"/>
              </a:lnSpc>
              <a:buNone/>
            </a:pPr>
            <a:r>
              <a:rPr lang="en-US" sz="2450" b="1" dirty="0">
                <a:solidFill>
                  <a:srgbClr val="2A2742"/>
                </a:solidFill>
                <a:latin typeface="Outfit Extra Bold" pitchFamily="34" charset="0"/>
                <a:ea typeface="Outfit Extra Bold" pitchFamily="34" charset="-122"/>
                <a:cs typeface="Outfit Extra Bold" pitchFamily="34" charset="-120"/>
              </a:rPr>
              <a:t>2</a:t>
            </a:r>
            <a:endParaRPr lang="en-US" sz="2450" dirty="0"/>
          </a:p>
        </p:txBody>
      </p:sp>
      <p:sp>
        <p:nvSpPr>
          <p:cNvPr id="12" name="Text 10">
            <a:extLst>
              <a:ext uri="{FF2B5EF4-FFF2-40B4-BE49-F238E27FC236}">
                <a16:creationId xmlns:a16="http://schemas.microsoft.com/office/drawing/2014/main" id="{55187AF2-1138-EEBA-5EEF-23EE0EE58134}"/>
              </a:ext>
            </a:extLst>
          </p:cNvPr>
          <p:cNvSpPr/>
          <p:nvPr/>
        </p:nvSpPr>
        <p:spPr>
          <a:xfrm>
            <a:off x="331569" y="5063212"/>
            <a:ext cx="119896" cy="123012"/>
          </a:xfrm>
          <a:prstGeom prst="rect">
            <a:avLst/>
          </a:prstGeom>
          <a:noFill/>
          <a:ln/>
        </p:spPr>
        <p:txBody>
          <a:bodyPr wrap="none" lIns="0" tIns="0" rIns="0" bIns="0" rtlCol="0" anchor="t"/>
          <a:lstStyle/>
          <a:p>
            <a:pPr marL="0" indent="0" algn="ctr">
              <a:lnSpc>
                <a:spcPts val="2450"/>
              </a:lnSpc>
              <a:buNone/>
            </a:pPr>
            <a:r>
              <a:rPr lang="en-US" sz="2450" b="1" dirty="0">
                <a:solidFill>
                  <a:srgbClr val="2A2742"/>
                </a:solidFill>
                <a:latin typeface="Outfit Extra Bold" pitchFamily="34" charset="0"/>
                <a:ea typeface="Outfit Extra Bold" pitchFamily="34" charset="-122"/>
                <a:cs typeface="Outfit Extra Bold" pitchFamily="34" charset="-120"/>
              </a:rPr>
              <a:t>3</a:t>
            </a:r>
            <a:endParaRPr lang="en-US" sz="2450" dirty="0"/>
          </a:p>
        </p:txBody>
      </p:sp>
      <p:sp>
        <p:nvSpPr>
          <p:cNvPr id="13" name="Text 11">
            <a:extLst>
              <a:ext uri="{FF2B5EF4-FFF2-40B4-BE49-F238E27FC236}">
                <a16:creationId xmlns:a16="http://schemas.microsoft.com/office/drawing/2014/main" id="{E7139486-607B-A6B9-7568-5275499A1F6F}"/>
              </a:ext>
            </a:extLst>
          </p:cNvPr>
          <p:cNvSpPr/>
          <p:nvPr/>
        </p:nvSpPr>
        <p:spPr>
          <a:xfrm>
            <a:off x="950982" y="4197508"/>
            <a:ext cx="13408521" cy="653892"/>
          </a:xfrm>
          <a:prstGeom prst="rect">
            <a:avLst/>
          </a:prstGeom>
          <a:noFill/>
          <a:ln/>
        </p:spPr>
        <p:txBody>
          <a:bodyPr wrap="none" lIns="0" tIns="0" rIns="0" bIns="0" rtlCol="0" anchor="t"/>
          <a:lstStyle/>
          <a:p>
            <a:pPr>
              <a:lnSpc>
                <a:spcPts val="2550"/>
              </a:lnSpc>
            </a:pPr>
            <a:r>
              <a:rPr lang="pt-BR" sz="2000" b="1" dirty="0">
                <a:solidFill>
                  <a:srgbClr val="2A2742"/>
                </a:solidFill>
                <a:latin typeface="Outfit Extra Bold" pitchFamily="34" charset="0"/>
              </a:rPr>
              <a:t>Dimensionamento da Força de Trabalho no MCTI e nas Unidades de Pesquisa do MCTI</a:t>
            </a:r>
          </a:p>
        </p:txBody>
      </p:sp>
      <p:sp>
        <p:nvSpPr>
          <p:cNvPr id="18" name="Text 16">
            <a:extLst>
              <a:ext uri="{FF2B5EF4-FFF2-40B4-BE49-F238E27FC236}">
                <a16:creationId xmlns:a16="http://schemas.microsoft.com/office/drawing/2014/main" id="{4890F6CB-BD38-5DF3-85A0-7DD27BF297F8}"/>
              </a:ext>
            </a:extLst>
          </p:cNvPr>
          <p:cNvSpPr/>
          <p:nvPr/>
        </p:nvSpPr>
        <p:spPr>
          <a:xfrm>
            <a:off x="1412319" y="5558433"/>
            <a:ext cx="5798344" cy="1339215"/>
          </a:xfrm>
          <a:prstGeom prst="rect">
            <a:avLst/>
          </a:prstGeom>
          <a:noFill/>
          <a:ln/>
        </p:spPr>
        <p:txBody>
          <a:bodyPr wrap="square" lIns="0" tIns="0" rIns="0" bIns="0" rtlCol="0" anchor="t"/>
          <a:lstStyle/>
          <a:p>
            <a:pPr marL="0" indent="0">
              <a:lnSpc>
                <a:spcPts val="2600"/>
              </a:lnSpc>
              <a:buNone/>
            </a:pPr>
            <a:endParaRPr lang="en-US" dirty="0"/>
          </a:p>
        </p:txBody>
      </p:sp>
      <p:sp>
        <p:nvSpPr>
          <p:cNvPr id="20" name="Text 18">
            <a:extLst>
              <a:ext uri="{FF2B5EF4-FFF2-40B4-BE49-F238E27FC236}">
                <a16:creationId xmlns:a16="http://schemas.microsoft.com/office/drawing/2014/main" id="{B5D9F026-4AC2-1883-447F-5425F523376D}"/>
              </a:ext>
            </a:extLst>
          </p:cNvPr>
          <p:cNvSpPr/>
          <p:nvPr/>
        </p:nvSpPr>
        <p:spPr>
          <a:xfrm>
            <a:off x="7566065" y="5184458"/>
            <a:ext cx="178356" cy="313849"/>
          </a:xfrm>
          <a:prstGeom prst="rect">
            <a:avLst/>
          </a:prstGeom>
          <a:noFill/>
          <a:ln/>
        </p:spPr>
        <p:txBody>
          <a:bodyPr wrap="none" lIns="0" tIns="0" rIns="0" bIns="0" rtlCol="0" anchor="t"/>
          <a:lstStyle/>
          <a:p>
            <a:pPr marL="0" indent="0" algn="ctr">
              <a:lnSpc>
                <a:spcPts val="2450"/>
              </a:lnSpc>
              <a:buNone/>
            </a:pPr>
            <a:endParaRPr lang="en-US" sz="2450" dirty="0"/>
          </a:p>
        </p:txBody>
      </p:sp>
      <p:sp>
        <p:nvSpPr>
          <p:cNvPr id="22" name="CaixaDeTexto 21">
            <a:extLst>
              <a:ext uri="{FF2B5EF4-FFF2-40B4-BE49-F238E27FC236}">
                <a16:creationId xmlns:a16="http://schemas.microsoft.com/office/drawing/2014/main" id="{AF023589-F504-5383-AC17-8411BE830B7C}"/>
              </a:ext>
            </a:extLst>
          </p:cNvPr>
          <p:cNvSpPr txBox="1"/>
          <p:nvPr/>
        </p:nvSpPr>
        <p:spPr>
          <a:xfrm>
            <a:off x="802342" y="5018178"/>
            <a:ext cx="13828058" cy="3159839"/>
          </a:xfrm>
          <a:prstGeom prst="rect">
            <a:avLst/>
          </a:prstGeom>
          <a:noFill/>
        </p:spPr>
        <p:txBody>
          <a:bodyPr wrap="square">
            <a:spAutoFit/>
          </a:bodyPr>
          <a:lstStyle/>
          <a:p>
            <a:pPr>
              <a:lnSpc>
                <a:spcPts val="2550"/>
              </a:lnSpc>
            </a:pPr>
            <a:r>
              <a:rPr lang="pt-BR" sz="2000" b="1" dirty="0">
                <a:solidFill>
                  <a:srgbClr val="2A2742"/>
                </a:solidFill>
                <a:latin typeface="Outfit Extra Bold" pitchFamily="34" charset="0"/>
              </a:rPr>
              <a:t>Reinstalação do Conselho do Plano de Carreira de Ciência e Tecnologia (CPC): </a:t>
            </a:r>
            <a:r>
              <a:rPr lang="pt-BR" b="1" dirty="0"/>
              <a:t>CAPÍTULO III, art. 16 da Lei nº 8.691/93 que dispõe sobre o Plano de Carreiras da C&amp;T</a:t>
            </a:r>
          </a:p>
          <a:p>
            <a:pPr marL="285750" indent="-285750">
              <a:buFont typeface="Arial" panose="020B0604020202020204" pitchFamily="34" charset="0"/>
              <a:buChar char="•"/>
            </a:pPr>
            <a:r>
              <a:rPr lang="pt-BR" sz="1600" b="1" dirty="0"/>
              <a:t>Decreto nº 1.086/94: </a:t>
            </a:r>
            <a:r>
              <a:rPr lang="pt-BR" sz="1600" dirty="0"/>
              <a:t>aprova o Regulamento do Conselho do Plano de Carreiras de Ciência e Tecnologia-CPC.</a:t>
            </a:r>
          </a:p>
          <a:p>
            <a:pPr lvl="1"/>
            <a:r>
              <a:rPr lang="pt-BR" sz="1600" b="1" dirty="0">
                <a:solidFill>
                  <a:srgbClr val="FF0000"/>
                </a:solidFill>
              </a:rPr>
              <a:t>Desatualizado e sua inatividade impede sua finalidade inicial </a:t>
            </a:r>
            <a:r>
              <a:rPr lang="pt-BR" sz="1600" dirty="0">
                <a:solidFill>
                  <a:srgbClr val="FF0000"/>
                </a:solidFill>
              </a:rPr>
              <a:t>que era de assessorar o Ministro de Estado da Ciência e Tecnologia e Secretaria da Administração Federal da Presidência da República (SAF/PR) na elaboração da Política de Recursos Humanos para a área de Ciência e Tecnologia.</a:t>
            </a:r>
          </a:p>
          <a:p>
            <a:pPr lvl="1"/>
            <a:r>
              <a:rPr lang="pt-BR" sz="1600" b="1" dirty="0">
                <a:solidFill>
                  <a:srgbClr val="FF0000"/>
                </a:solidFill>
              </a:rPr>
              <a:t>Composição estratégica: </a:t>
            </a:r>
            <a:r>
              <a:rPr lang="pt-BR" sz="1600" dirty="0">
                <a:solidFill>
                  <a:srgbClr val="FF0000"/>
                </a:solidFill>
              </a:rPr>
              <a:t>um representante da SAF/PR; um representante do Ministério da Ciência e Tecnologia (MCT); quatro representantes da comunidade científica e tecnológica (SBPC e ABC); um representante do setor produtivo (Associação Nacional de Pesquisa e Desenvolvimento das Empresas Industriais - ANPEI); dois servidores das instituições de ciência e tecnologia</a:t>
            </a:r>
          </a:p>
          <a:p>
            <a:endParaRPr lang="pt-BR" sz="800" b="1" dirty="0">
              <a:solidFill>
                <a:srgbClr val="FF0000"/>
              </a:solidFill>
            </a:endParaRPr>
          </a:p>
          <a:p>
            <a:r>
              <a:rPr lang="pt-BR" sz="2000" b="1" dirty="0">
                <a:solidFill>
                  <a:srgbClr val="FF0000"/>
                </a:solidFill>
              </a:rPr>
              <a:t>ASCT cobrou na Mesa Setorial e oficiou o MGI a respeito que respondeu que depende de provocação do Ministério da Ciência, Tecnologia e Inovação</a:t>
            </a:r>
          </a:p>
          <a:p>
            <a:pPr lvl="1"/>
            <a:r>
              <a:rPr lang="pt-BR" sz="1200" dirty="0"/>
              <a:t>  </a:t>
            </a:r>
            <a:endParaRPr lang="pt-BR" sz="2000" b="1" dirty="0">
              <a:solidFill>
                <a:srgbClr val="2A2742"/>
              </a:solidFill>
              <a:latin typeface="Outfit Extra Bold" pitchFamily="34" charset="0"/>
            </a:endParaRPr>
          </a:p>
        </p:txBody>
      </p:sp>
    </p:spTree>
    <p:extLst>
      <p:ext uri="{BB962C8B-B14F-4D97-AF65-F5344CB8AC3E}">
        <p14:creationId xmlns:p14="http://schemas.microsoft.com/office/powerpoint/2010/main" val="1700033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4846320" y="815459"/>
            <a:ext cx="4937760" cy="617101"/>
          </a:xfrm>
          <a:prstGeom prst="rect">
            <a:avLst/>
          </a:prstGeom>
          <a:noFill/>
          <a:ln/>
        </p:spPr>
        <p:txBody>
          <a:bodyPr wrap="none" lIns="0" tIns="0" rIns="0" bIns="0" rtlCol="0" anchor="t"/>
          <a:lstStyle/>
          <a:p>
            <a:pPr marL="0" indent="0" algn="ctr">
              <a:lnSpc>
                <a:spcPts val="4850"/>
              </a:lnSpc>
              <a:buNone/>
            </a:pPr>
            <a:r>
              <a:rPr lang="en-US" sz="3850" b="1" dirty="0">
                <a:solidFill>
                  <a:srgbClr val="231971"/>
                </a:solidFill>
                <a:latin typeface="Outfit Extra Bold" pitchFamily="34" charset="0"/>
                <a:ea typeface="Outfit Extra Bold" pitchFamily="34" charset="-122"/>
                <a:cs typeface="Outfit Extra Bold" pitchFamily="34" charset="-120"/>
              </a:rPr>
              <a:t>Obrigada a todos !</a:t>
            </a:r>
            <a:endParaRPr lang="en-US" sz="3850" dirty="0"/>
          </a:p>
        </p:txBody>
      </p:sp>
      <p:pic>
        <p:nvPicPr>
          <p:cNvPr id="3" name="Image 0" descr="preencoded.png"/>
          <p:cNvPicPr>
            <a:picLocks noChangeAspect="1"/>
          </p:cNvPicPr>
          <p:nvPr/>
        </p:nvPicPr>
        <p:blipFill>
          <a:blip r:embed="rId3"/>
          <a:stretch>
            <a:fillRect/>
          </a:stretch>
        </p:blipFill>
        <p:spPr>
          <a:xfrm>
            <a:off x="4512310" y="1695010"/>
            <a:ext cx="5271770" cy="2635814"/>
          </a:xfrm>
          <a:prstGeom prst="rect">
            <a:avLst/>
          </a:prstGeom>
        </p:spPr>
      </p:pic>
      <p:sp>
        <p:nvSpPr>
          <p:cNvPr id="5" name="Text 1"/>
          <p:cNvSpPr/>
          <p:nvPr/>
        </p:nvSpPr>
        <p:spPr>
          <a:xfrm>
            <a:off x="5519117" y="4402384"/>
            <a:ext cx="3933107" cy="505691"/>
          </a:xfrm>
          <a:prstGeom prst="rect">
            <a:avLst/>
          </a:prstGeom>
          <a:noFill/>
          <a:ln/>
        </p:spPr>
        <p:txBody>
          <a:bodyPr wrap="none" lIns="0" tIns="0" rIns="0" bIns="0" rtlCol="0" anchor="t"/>
          <a:lstStyle/>
          <a:p>
            <a:pPr marL="0" indent="0">
              <a:lnSpc>
                <a:spcPts val="3100"/>
              </a:lnSpc>
              <a:buNone/>
            </a:pPr>
            <a:r>
              <a:rPr lang="en-US" sz="1900" dirty="0"/>
              <a:t>Ana Paula Volpe – Presidente da ASCT </a:t>
            </a:r>
          </a:p>
        </p:txBody>
      </p:sp>
      <p:sp>
        <p:nvSpPr>
          <p:cNvPr id="6" name="Text 2"/>
          <p:cNvSpPr/>
          <p:nvPr/>
        </p:nvSpPr>
        <p:spPr>
          <a:xfrm>
            <a:off x="864037" y="5485328"/>
            <a:ext cx="10859810" cy="1928813"/>
          </a:xfrm>
          <a:prstGeom prst="rect">
            <a:avLst/>
          </a:prstGeom>
          <a:noFill/>
          <a:ln/>
        </p:spPr>
        <p:txBody>
          <a:bodyPr wrap="square" lIns="0" tIns="0" rIns="0" bIns="0" rtlCol="0" anchor="t"/>
          <a:lstStyle/>
          <a:p>
            <a:pPr marL="0" indent="0">
              <a:lnSpc>
                <a:spcPts val="3000"/>
              </a:lnSpc>
              <a:buNone/>
            </a:pPr>
            <a:r>
              <a:rPr lang="en-US" sz="2400" b="1" dirty="0">
                <a:solidFill>
                  <a:srgbClr val="231971"/>
                </a:solidFill>
                <a:latin typeface="Outfit Extra Bold" pitchFamily="34" charset="0"/>
                <a:ea typeface="Outfit Extra Bold" pitchFamily="34" charset="-122"/>
                <a:cs typeface="Outfit Extra Bold" pitchFamily="34" charset="-120"/>
              </a:rPr>
              <a:t>E</a:t>
            </a:r>
            <a:r>
              <a:rPr lang="en-US" sz="2400" b="1" u="sng" dirty="0">
                <a:solidFill>
                  <a:srgbClr val="5E4CE6"/>
                </a:solidFill>
                <a:latin typeface="Outfit Extra Bold" pitchFamily="34" charset="0"/>
                <a:ea typeface="Outfit Extra Bold" pitchFamily="34" charset="-122"/>
                <a:cs typeface="Outfit Extra Bold" pitchFamily="34" charset="-120"/>
                <a:hlinkClick r:id="rId4">
                  <a:extLst>
                    <a:ext uri="{A12FA001-AC4F-418D-AE19-62706E023703}">
                      <ahyp:hlinkClr xmlns:ahyp="http://schemas.microsoft.com/office/drawing/2018/hyperlinkcolor" val="tx"/>
                    </a:ext>
                  </a:extLst>
                </a:hlinkClick>
              </a:rPr>
              <a:t>splanada dos Ministérios Bloco "E" Subsolo - Brasília - DF - CEP: 70067-900</a:t>
            </a:r>
            <a:r>
              <a:rPr lang="en-US" sz="2400" b="1" dirty="0">
                <a:solidFill>
                  <a:srgbClr val="231971"/>
                </a:solidFill>
                <a:latin typeface="Outfit Extra Bold" pitchFamily="34" charset="0"/>
                <a:ea typeface="Outfit Extra Bold" pitchFamily="34" charset="-122"/>
                <a:cs typeface="Outfit Extra Bold" pitchFamily="34" charset="-120"/>
              </a:rPr>
              <a:t>
Horário de Funcionamento: 09:00 às 17:00
Tel: </a:t>
            </a:r>
            <a:r>
              <a:rPr lang="en-US" sz="2400" b="1" u="sng" dirty="0">
                <a:solidFill>
                  <a:srgbClr val="5E4CE6"/>
                </a:solidFill>
                <a:latin typeface="Outfit Extra Bold" pitchFamily="34" charset="0"/>
                <a:ea typeface="Outfit Extra Bold" pitchFamily="34" charset="-122"/>
                <a:cs typeface="Outfit Extra Bold" pitchFamily="34" charset="-120"/>
                <a:hlinkClick r:id="rId5">
                  <a:extLst>
                    <a:ext uri="{A12FA001-AC4F-418D-AE19-62706E023703}">
                      <ahyp:hlinkClr xmlns:ahyp="http://schemas.microsoft.com/office/drawing/2018/hyperlinkcolor" val="tx"/>
                    </a:ext>
                  </a:extLst>
                </a:hlinkClick>
              </a:rPr>
              <a:t>(61) 2033-7680</a:t>
            </a:r>
            <a:r>
              <a:rPr lang="en-US" sz="2400" b="1" dirty="0">
                <a:solidFill>
                  <a:srgbClr val="231971"/>
                </a:solidFill>
                <a:latin typeface="Outfit Extra Bold" pitchFamily="34" charset="0"/>
                <a:ea typeface="Outfit Extra Bold" pitchFamily="34" charset="-122"/>
                <a:cs typeface="Outfit Extra Bold" pitchFamily="34" charset="-120"/>
              </a:rPr>
              <a:t> / </a:t>
            </a:r>
            <a:r>
              <a:rPr lang="en-US" sz="2400" b="1" u="sng" dirty="0">
                <a:solidFill>
                  <a:srgbClr val="5E4CE6"/>
                </a:solidFill>
                <a:latin typeface="Outfit Extra Bold" pitchFamily="34" charset="0"/>
                <a:ea typeface="Outfit Extra Bold" pitchFamily="34" charset="-122"/>
                <a:cs typeface="Outfit Extra Bold" pitchFamily="34" charset="-120"/>
                <a:hlinkClick r:id="rId6">
                  <a:extLst>
                    <a:ext uri="{A12FA001-AC4F-418D-AE19-62706E023703}">
                      <ahyp:hlinkClr xmlns:ahyp="http://schemas.microsoft.com/office/drawing/2018/hyperlinkcolor" val="tx"/>
                    </a:ext>
                  </a:extLst>
                </a:hlinkClick>
              </a:rPr>
              <a:t>(61) 2033 -7483</a:t>
            </a:r>
            <a:r>
              <a:rPr lang="en-US" sz="2400" b="1" dirty="0">
                <a:solidFill>
                  <a:srgbClr val="231971"/>
                </a:solidFill>
                <a:latin typeface="Outfit Extra Bold" pitchFamily="34" charset="0"/>
                <a:ea typeface="Outfit Extra Bold" pitchFamily="34" charset="-122"/>
                <a:cs typeface="Outfit Extra Bold" pitchFamily="34" charset="-120"/>
              </a:rPr>
              <a:t> / </a:t>
            </a:r>
            <a:r>
              <a:rPr lang="en-US" sz="2400" b="1" u="sng" dirty="0">
                <a:solidFill>
                  <a:srgbClr val="5E4CE6"/>
                </a:solidFill>
                <a:latin typeface="Outfit Extra Bold" pitchFamily="34" charset="0"/>
                <a:ea typeface="Outfit Extra Bold" pitchFamily="34" charset="-122"/>
                <a:cs typeface="Outfit Extra Bold" pitchFamily="34" charset="-120"/>
                <a:hlinkClick r:id="rId7">
                  <a:extLst>
                    <a:ext uri="{A12FA001-AC4F-418D-AE19-62706E023703}">
                      <ahyp:hlinkClr xmlns:ahyp="http://schemas.microsoft.com/office/drawing/2018/hyperlinkcolor" val="tx"/>
                    </a:ext>
                  </a:extLst>
                </a:hlinkClick>
              </a:rPr>
              <a:t>(61) 99996 - 6501</a:t>
            </a:r>
            <a:r>
              <a:rPr lang="en-US" sz="2400" b="1" dirty="0">
                <a:solidFill>
                  <a:srgbClr val="231971"/>
                </a:solidFill>
                <a:latin typeface="Outfit Extra Bold" pitchFamily="34" charset="0"/>
                <a:ea typeface="Outfit Extra Bold" pitchFamily="34" charset="-122"/>
                <a:cs typeface="Outfit Extra Bold" pitchFamily="34" charset="-120"/>
              </a:rPr>
              <a:t> (whatsapp)
E-mail: </a:t>
            </a:r>
            <a:r>
              <a:rPr lang="en-US" sz="2400" b="1" u="sng" dirty="0">
                <a:solidFill>
                  <a:srgbClr val="5E4CE6"/>
                </a:solidFill>
                <a:latin typeface="Outfit Extra Bold" pitchFamily="34" charset="0"/>
                <a:ea typeface="Outfit Extra Bold" pitchFamily="34" charset="-122"/>
                <a:cs typeface="Outfit Extra Bold" pitchFamily="34" charset="-120"/>
                <a:hlinkClick r:id="rId8">
                  <a:extLst>
                    <a:ext uri="{A12FA001-AC4F-418D-AE19-62706E023703}">
                      <ahyp:hlinkClr xmlns:ahyp="http://schemas.microsoft.com/office/drawing/2018/hyperlinkcolor" val="tx"/>
                    </a:ext>
                  </a:extLst>
                </a:hlinkClick>
              </a:rPr>
              <a:t>asct@asct.org.br</a:t>
            </a:r>
            <a:r>
              <a:rPr lang="en-US" sz="2400" b="1" dirty="0">
                <a:solidFill>
                  <a:srgbClr val="231971"/>
                </a:solidFill>
                <a:latin typeface="Outfit Extra Bold" pitchFamily="34" charset="0"/>
                <a:ea typeface="Outfit Extra Bold" pitchFamily="34" charset="-122"/>
                <a:cs typeface="Outfit Extra Bold" pitchFamily="34" charset="-120"/>
              </a:rPr>
              <a:t>
Site: </a:t>
            </a:r>
            <a:r>
              <a:rPr lang="en-US" sz="2400" b="1" u="sng" dirty="0">
                <a:solidFill>
                  <a:srgbClr val="5E4CE6"/>
                </a:solidFill>
                <a:latin typeface="Outfit Extra Bold" pitchFamily="34" charset="0"/>
                <a:ea typeface="Outfit Extra Bold" pitchFamily="34" charset="-122"/>
                <a:cs typeface="Outfit Extra Bold" pitchFamily="34" charset="-120"/>
                <a:hlinkClick r:id="rId9">
                  <a:extLst>
                    <a:ext uri="{A12FA001-AC4F-418D-AE19-62706E023703}">
                      <ahyp:hlinkClr xmlns:ahyp="http://schemas.microsoft.com/office/drawing/2018/hyperlinkcolor" val="tx"/>
                    </a:ext>
                  </a:extLst>
                </a:hlinkClick>
              </a:rPr>
              <a:t>www.asct.org.br</a:t>
            </a:r>
            <a:endParaRPr 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07182-8E57-8116-D16D-422262235B0B}"/>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8BE96D0A-3BBB-4CB8-39AE-3C62D96D2FCA}"/>
              </a:ext>
            </a:extLst>
          </p:cNvPr>
          <p:cNvSpPr/>
          <p:nvPr/>
        </p:nvSpPr>
        <p:spPr>
          <a:xfrm>
            <a:off x="401782" y="365261"/>
            <a:ext cx="5462111" cy="682823"/>
          </a:xfrm>
          <a:prstGeom prst="rect">
            <a:avLst/>
          </a:prstGeom>
          <a:noFill/>
          <a:ln/>
        </p:spPr>
        <p:txBody>
          <a:bodyPr wrap="none" lIns="0" tIns="0" rIns="0" bIns="0" rtlCol="0" anchor="t"/>
          <a:lstStyle/>
          <a:p>
            <a:pPr marL="0" indent="0">
              <a:lnSpc>
                <a:spcPts val="5350"/>
              </a:lnSpc>
              <a:buNone/>
            </a:pPr>
            <a:r>
              <a:rPr lang="en-US" sz="4300" b="1" dirty="0">
                <a:solidFill>
                  <a:srgbClr val="231971"/>
                </a:solidFill>
                <a:latin typeface="Outfit Extra Bold" pitchFamily="34" charset="0"/>
                <a:ea typeface="Outfit Extra Bold" pitchFamily="34" charset="-122"/>
                <a:cs typeface="Outfit Extra Bold" pitchFamily="34" charset="-120"/>
              </a:rPr>
              <a:t>Carreira C&amp;T</a:t>
            </a:r>
            <a:endParaRPr lang="en-US" sz="4300" dirty="0"/>
          </a:p>
        </p:txBody>
      </p:sp>
      <p:sp>
        <p:nvSpPr>
          <p:cNvPr id="5" name="Text 1">
            <a:extLst>
              <a:ext uri="{FF2B5EF4-FFF2-40B4-BE49-F238E27FC236}">
                <a16:creationId xmlns:a16="http://schemas.microsoft.com/office/drawing/2014/main" id="{1660ACC1-2176-9E2D-BAF9-21AF2336E7BD}"/>
              </a:ext>
            </a:extLst>
          </p:cNvPr>
          <p:cNvSpPr/>
          <p:nvPr/>
        </p:nvSpPr>
        <p:spPr>
          <a:xfrm>
            <a:off x="102742" y="1284270"/>
            <a:ext cx="14466014" cy="5856269"/>
          </a:xfrm>
          <a:prstGeom prst="rect">
            <a:avLst/>
          </a:prstGeom>
          <a:noFill/>
          <a:ln/>
        </p:spPr>
        <p:txBody>
          <a:bodyPr wrap="none" lIns="0" tIns="0" rIns="0" bIns="0" rtlCol="0" anchor="t"/>
          <a:lstStyle/>
          <a:p>
            <a:r>
              <a:rPr lang="pt-BR" sz="2400" b="1" dirty="0"/>
              <a:t>Lei nº 8.691/1993 – Plano de Carreiras de Ciência e Tecnologia (C&amp;T)</a:t>
            </a:r>
          </a:p>
          <a:p>
            <a:endParaRPr lang="pt-BR" sz="800" b="1" dirty="0"/>
          </a:p>
          <a:p>
            <a:r>
              <a:rPr lang="pt-BR" sz="2400" dirty="0"/>
              <a:t> Plano de carreiras que estrutura, valoriza e desenvolve os quadros técnicos da Administração Pública Federal </a:t>
            </a:r>
          </a:p>
          <a:p>
            <a:r>
              <a:rPr lang="pt-BR" sz="2400" dirty="0"/>
              <a:t>envolvidos com </a:t>
            </a:r>
            <a:r>
              <a:rPr lang="pt-BR" sz="2400" b="1" dirty="0"/>
              <a:t>pesquisa científica, desenvolvimento tecnológico e gestão da infraestrutura de C&amp;T</a:t>
            </a:r>
            <a:r>
              <a:rPr lang="pt-BR" sz="2400" dirty="0"/>
              <a:t>.</a:t>
            </a:r>
          </a:p>
          <a:p>
            <a:endParaRPr lang="pt-BR" sz="2400" b="1" dirty="0"/>
          </a:p>
          <a:p>
            <a:r>
              <a:rPr lang="pt-BR" sz="2400" b="1" dirty="0"/>
              <a:t>Órgãos: </a:t>
            </a:r>
            <a:r>
              <a:rPr lang="pt-BR" altLang="pt-BR" dirty="0">
                <a:solidFill>
                  <a:srgbClr val="000000"/>
                </a:solidFill>
                <a:cs typeface="Arial" panose="020B0604020202020204" pitchFamily="34" charset="0"/>
              </a:rPr>
              <a:t>Ministério da Ciência, Tecnologia e Inovação (MCTI);  Comissão Nacional de Energia Nuclear (CNEN); Conselho Nacional de Desenvolvimento </a:t>
            </a:r>
          </a:p>
          <a:p>
            <a:r>
              <a:rPr lang="pt-BR" altLang="pt-BR" dirty="0">
                <a:solidFill>
                  <a:srgbClr val="000000"/>
                </a:solidFill>
                <a:cs typeface="Arial" panose="020B0604020202020204" pitchFamily="34" charset="0"/>
              </a:rPr>
              <a:t>Científico e Tecnológico (CNPq);  Coordenação de Aperfeiçoamento do Pessoal de Nível Superior (Capes); Fundação Joaquim Nabuco (Fundaj); Fundação </a:t>
            </a:r>
          </a:p>
          <a:p>
            <a:r>
              <a:rPr lang="pt-BR" altLang="pt-BR" dirty="0">
                <a:solidFill>
                  <a:srgbClr val="000000"/>
                </a:solidFill>
                <a:cs typeface="Arial" panose="020B0604020202020204" pitchFamily="34" charset="0"/>
              </a:rPr>
              <a:t>Jorge Duprat Figueiredo de Segurança e Medicina do Trabalho (Fundacentro);Instituto de Pesquisas da Marinha (</a:t>
            </a:r>
            <a:r>
              <a:rPr lang="pt-BR" altLang="pt-BR" dirty="0" err="1">
                <a:solidFill>
                  <a:srgbClr val="000000"/>
                </a:solidFill>
                <a:cs typeface="Arial" panose="020B0604020202020204" pitchFamily="34" charset="0"/>
              </a:rPr>
              <a:t>IPqM</a:t>
            </a:r>
            <a:r>
              <a:rPr lang="pt-BR" altLang="pt-BR" dirty="0">
                <a:solidFill>
                  <a:srgbClr val="000000"/>
                </a:solidFill>
                <a:cs typeface="Arial" panose="020B0604020202020204" pitchFamily="34" charset="0"/>
              </a:rPr>
              <a:t>);</a:t>
            </a:r>
            <a:r>
              <a:rPr lang="pt-BR" altLang="pt-BR" dirty="0"/>
              <a:t> </a:t>
            </a:r>
            <a:r>
              <a:rPr lang="pt-BR" altLang="pt-BR" dirty="0">
                <a:solidFill>
                  <a:srgbClr val="000000"/>
                </a:solidFill>
                <a:cs typeface="Arial" panose="020B0604020202020204" pitchFamily="34" charset="0"/>
              </a:rPr>
              <a:t>Centro de Análise de Sistemas </a:t>
            </a:r>
          </a:p>
          <a:p>
            <a:r>
              <a:rPr lang="pt-BR" altLang="pt-BR" dirty="0">
                <a:solidFill>
                  <a:srgbClr val="000000"/>
                </a:solidFill>
                <a:cs typeface="Arial" panose="020B0604020202020204" pitchFamily="34" charset="0"/>
              </a:rPr>
              <a:t>Navais (</a:t>
            </a:r>
            <a:r>
              <a:rPr lang="pt-BR" altLang="pt-BR" dirty="0" err="1">
                <a:solidFill>
                  <a:srgbClr val="000000"/>
                </a:solidFill>
                <a:cs typeface="Arial" panose="020B0604020202020204" pitchFamily="34" charset="0"/>
              </a:rPr>
              <a:t>Casnav</a:t>
            </a:r>
            <a:r>
              <a:rPr lang="pt-BR" altLang="pt-BR" dirty="0">
                <a:solidFill>
                  <a:srgbClr val="000000"/>
                </a:solidFill>
                <a:cs typeface="Arial" panose="020B0604020202020204" pitchFamily="34" charset="0"/>
              </a:rPr>
              <a:t>); Instituto de Estudos do Mar Almirante Paulo Moreira (IEAPM); Coordenadoria para Projetos Especiais (</a:t>
            </a:r>
            <a:r>
              <a:rPr lang="pt-BR" altLang="pt-BR" dirty="0" err="1">
                <a:solidFill>
                  <a:srgbClr val="000000"/>
                </a:solidFill>
                <a:cs typeface="Arial" panose="020B0604020202020204" pitchFamily="34" charset="0"/>
              </a:rPr>
              <a:t>Copesp</a:t>
            </a:r>
            <a:r>
              <a:rPr lang="pt-BR" altLang="pt-BR" dirty="0">
                <a:solidFill>
                  <a:srgbClr val="000000"/>
                </a:solidFill>
                <a:cs typeface="Arial" panose="020B0604020202020204" pitchFamily="34" charset="0"/>
              </a:rPr>
              <a:t>), do Ministério da Marinha;</a:t>
            </a:r>
          </a:p>
          <a:p>
            <a:r>
              <a:rPr lang="pt-BR" altLang="pt-BR" dirty="0">
                <a:solidFill>
                  <a:srgbClr val="000000"/>
                </a:solidFill>
                <a:cs typeface="Arial" panose="020B0604020202020204" pitchFamily="34" charset="0"/>
              </a:rPr>
              <a:t> Centro Tecnológico da Marinha em São Paulo (CTMSP), do Comando da Marinha; Secretaria </a:t>
            </a:r>
            <a:r>
              <a:rPr lang="pt-BR" altLang="pt-BR" dirty="0" err="1">
                <a:solidFill>
                  <a:srgbClr val="000000"/>
                </a:solidFill>
                <a:cs typeface="Arial" panose="020B0604020202020204" pitchFamily="34" charset="0"/>
              </a:rPr>
              <a:t>daCiência</a:t>
            </a:r>
            <a:r>
              <a:rPr lang="pt-BR" altLang="pt-BR" dirty="0">
                <a:solidFill>
                  <a:srgbClr val="000000"/>
                </a:solidFill>
                <a:cs typeface="Arial" panose="020B0604020202020204" pitchFamily="34" charset="0"/>
              </a:rPr>
              <a:t> e Tecnologia do Ministério do Exército (SCT/</a:t>
            </a:r>
            <a:r>
              <a:rPr lang="pt-BR" altLang="pt-BR" dirty="0" err="1">
                <a:solidFill>
                  <a:srgbClr val="000000"/>
                </a:solidFill>
                <a:cs typeface="Arial" panose="020B0604020202020204" pitchFamily="34" charset="0"/>
              </a:rPr>
              <a:t>MEx</a:t>
            </a:r>
            <a:r>
              <a:rPr lang="pt-BR" altLang="pt-BR" dirty="0">
                <a:solidFill>
                  <a:srgbClr val="000000"/>
                </a:solidFill>
                <a:cs typeface="Arial" panose="020B0604020202020204" pitchFamily="34" charset="0"/>
              </a:rPr>
              <a:t>); </a:t>
            </a:r>
          </a:p>
          <a:p>
            <a:r>
              <a:rPr lang="pt-BR" altLang="pt-BR" dirty="0">
                <a:solidFill>
                  <a:srgbClr val="000000"/>
                </a:solidFill>
                <a:cs typeface="Arial" panose="020B0604020202020204" pitchFamily="34" charset="0"/>
              </a:rPr>
              <a:t>Departamento de Ciência e Tecnologia do Comando do Exército;  Departamento de Pesquisa e Desenvolvimento do Ministério da Aeronáutica </a:t>
            </a:r>
          </a:p>
          <a:p>
            <a:r>
              <a:rPr lang="pt-BR" altLang="pt-BR" dirty="0">
                <a:solidFill>
                  <a:srgbClr val="000000"/>
                </a:solidFill>
                <a:cs typeface="Arial" panose="020B0604020202020204" pitchFamily="34" charset="0"/>
              </a:rPr>
              <a:t>(</a:t>
            </a:r>
            <a:r>
              <a:rPr lang="pt-BR" altLang="pt-BR" dirty="0" err="1">
                <a:solidFill>
                  <a:srgbClr val="000000"/>
                </a:solidFill>
                <a:cs typeface="Arial" panose="020B0604020202020204" pitchFamily="34" charset="0"/>
              </a:rPr>
              <a:t>Deped</a:t>
            </a:r>
            <a:r>
              <a:rPr lang="pt-BR" altLang="pt-BR" dirty="0">
                <a:solidFill>
                  <a:srgbClr val="000000"/>
                </a:solidFill>
                <a:cs typeface="Arial" panose="020B0604020202020204" pitchFamily="34" charset="0"/>
              </a:rPr>
              <a:t>/</a:t>
            </a:r>
            <a:r>
              <a:rPr lang="pt-BR" altLang="pt-BR" dirty="0" err="1">
                <a:solidFill>
                  <a:srgbClr val="000000"/>
                </a:solidFill>
                <a:cs typeface="Arial" panose="020B0604020202020204" pitchFamily="34" charset="0"/>
              </a:rPr>
              <a:t>MAer</a:t>
            </a:r>
            <a:r>
              <a:rPr lang="pt-BR" altLang="pt-BR" dirty="0">
                <a:solidFill>
                  <a:srgbClr val="000000"/>
                </a:solidFill>
                <a:cs typeface="Arial" panose="020B0604020202020204" pitchFamily="34" charset="0"/>
              </a:rPr>
              <a:t>); Departamento de Ciência e Tecnologia Aeroespacial do Comando da Aeronáutica; Instituto Evandro Chagas (IEC/FNS); Instituto Nacional do</a:t>
            </a:r>
          </a:p>
          <a:p>
            <a:r>
              <a:rPr lang="pt-BR" altLang="pt-BR" dirty="0">
                <a:solidFill>
                  <a:srgbClr val="000000"/>
                </a:solidFill>
                <a:cs typeface="Arial" panose="020B0604020202020204" pitchFamily="34" charset="0"/>
              </a:rPr>
              <a:t> Câncer (</a:t>
            </a:r>
            <a:r>
              <a:rPr lang="pt-BR" altLang="pt-BR" dirty="0" err="1">
                <a:solidFill>
                  <a:srgbClr val="000000"/>
                </a:solidFill>
                <a:cs typeface="Arial" panose="020B0604020202020204" pitchFamily="34" charset="0"/>
              </a:rPr>
              <a:t>INCa</a:t>
            </a:r>
            <a:r>
              <a:rPr lang="pt-BR" altLang="pt-BR" dirty="0">
                <a:solidFill>
                  <a:srgbClr val="000000"/>
                </a:solidFill>
                <a:cs typeface="Arial" panose="020B0604020202020204" pitchFamily="34" charset="0"/>
              </a:rPr>
              <a:t>); Fundação Casa de Rui Barbosa; Instituto de Pesquisas Jardim Botânico do Rio de Janeiro; Centro Gestor e Operacional do Sistema de </a:t>
            </a:r>
          </a:p>
          <a:p>
            <a:r>
              <a:rPr lang="pt-BR" altLang="pt-BR" dirty="0">
                <a:solidFill>
                  <a:srgbClr val="000000"/>
                </a:solidFill>
                <a:cs typeface="Arial" panose="020B0604020202020204" pitchFamily="34" charset="0"/>
              </a:rPr>
              <a:t>Proteção da Amazônia –CENSIPAM; Comissão Executiva do Plano da Lavoura Cacaueira - CEPLAC, do MAPA; Instituto Nacional de Meteorologia - INMET, </a:t>
            </a:r>
          </a:p>
          <a:p>
            <a:r>
              <a:rPr lang="pt-BR" altLang="pt-BR" dirty="0">
                <a:solidFill>
                  <a:srgbClr val="000000"/>
                </a:solidFill>
                <a:cs typeface="Arial" panose="020B0604020202020204" pitchFamily="34" charset="0"/>
              </a:rPr>
              <a:t>do MAPA; Agência Espacial Brasileira – AEB; Secretaria de Atenção à Saúde do Ministério da Saúde; Secretaria de Ciência, Tecnologia e Insumos Estratégicos</a:t>
            </a:r>
          </a:p>
          <a:p>
            <a:r>
              <a:rPr lang="pt-BR" altLang="pt-BR" dirty="0">
                <a:solidFill>
                  <a:srgbClr val="000000"/>
                </a:solidFill>
                <a:cs typeface="Arial" panose="020B0604020202020204" pitchFamily="34" charset="0"/>
              </a:rPr>
              <a:t> do Ministério da Saúde; e  Secretaria de Vigilância em Saúde do Ministério da Saúde; Autoridade Nacional de Segurança Nuclear – ANSN; Centro </a:t>
            </a:r>
          </a:p>
          <a:p>
            <a:r>
              <a:rPr lang="pt-BR" altLang="pt-BR" dirty="0">
                <a:solidFill>
                  <a:srgbClr val="000000"/>
                </a:solidFill>
                <a:cs typeface="Arial" panose="020B0604020202020204" pitchFamily="34" charset="0"/>
              </a:rPr>
              <a:t>Tecnológico da Marinha no Rio de Janeiro, do Comando da Marinha; e Instituto Nacional de Tecnologia da Informação.  </a:t>
            </a:r>
          </a:p>
          <a:p>
            <a:endParaRPr lang="pt-BR" altLang="pt-BR" dirty="0">
              <a:solidFill>
                <a:srgbClr val="000000"/>
              </a:solidFill>
              <a:cs typeface="Arial" panose="020B0604020202020204" pitchFamily="34" charset="0"/>
            </a:endParaRPr>
          </a:p>
          <a:p>
            <a:r>
              <a:rPr lang="pt-BR" altLang="pt-BR" sz="2400" b="1" dirty="0">
                <a:solidFill>
                  <a:srgbClr val="000000"/>
                </a:solidFill>
                <a:cs typeface="Arial" panose="020B0604020202020204" pitchFamily="34" charset="0"/>
              </a:rPr>
              <a:t>Conclusão : </a:t>
            </a:r>
            <a:r>
              <a:rPr lang="pt-BR" altLang="pt-BR" dirty="0">
                <a:solidFill>
                  <a:srgbClr val="000000"/>
                </a:solidFill>
                <a:cs typeface="Arial" panose="020B0604020202020204" pitchFamily="34" charset="0"/>
              </a:rPr>
              <a:t>3 carreiras, 5 cargos; presentes em órgãos dos seguintes Ministérios: MCTI, MS, MD, MEC, MMA, MinC, MAPA, MTE, </a:t>
            </a:r>
            <a:r>
              <a:rPr lang="pt-BR" altLang="pt-BR" dirty="0" err="1">
                <a:solidFill>
                  <a:srgbClr val="000000"/>
                </a:solidFill>
                <a:cs typeface="Arial" panose="020B0604020202020204" pitchFamily="34" charset="0"/>
              </a:rPr>
              <a:t>C.Civil</a:t>
            </a:r>
            <a:r>
              <a:rPr lang="pt-BR" altLang="pt-BR" dirty="0">
                <a:solidFill>
                  <a:srgbClr val="000000"/>
                </a:solidFill>
                <a:cs typeface="Arial" panose="020B0604020202020204" pitchFamily="34" charset="0"/>
              </a:rPr>
              <a:t>. </a:t>
            </a:r>
            <a:endParaRPr lang="pt-BR" altLang="pt-BR" dirty="0"/>
          </a:p>
          <a:p>
            <a:pPr>
              <a:lnSpc>
                <a:spcPts val="2750"/>
              </a:lnSpc>
            </a:pPr>
            <a:endParaRPr lang="en-US" sz="2400" dirty="0"/>
          </a:p>
        </p:txBody>
      </p:sp>
      <p:sp>
        <p:nvSpPr>
          <p:cNvPr id="18" name="Rectangle 2">
            <a:extLst>
              <a:ext uri="{FF2B5EF4-FFF2-40B4-BE49-F238E27FC236}">
                <a16:creationId xmlns:a16="http://schemas.microsoft.com/office/drawing/2014/main" id="{4D6B0747-CD95-35B0-1D8C-688025592734}"/>
              </a:ext>
            </a:extLst>
          </p:cNvPr>
          <p:cNvSpPr>
            <a:spLocks noChangeArrowheads="1"/>
          </p:cNvSpPr>
          <p:nvPr/>
        </p:nvSpPr>
        <p:spPr bwMode="auto">
          <a:xfrm>
            <a:off x="7076994" y="23153"/>
            <a:ext cx="4764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889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88925" algn="just"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1525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1E282-F482-BFD1-1C41-3E24C9AF114E}"/>
            </a:ext>
          </a:extLst>
        </p:cNvPr>
        <p:cNvGrpSpPr/>
        <p:nvPr/>
      </p:nvGrpSpPr>
      <p:grpSpPr>
        <a:xfrm>
          <a:off x="0" y="0"/>
          <a:ext cx="0" cy="0"/>
          <a:chOff x="0" y="0"/>
          <a:chExt cx="0" cy="0"/>
        </a:xfrm>
      </p:grpSpPr>
      <p:sp>
        <p:nvSpPr>
          <p:cNvPr id="8" name="Text 5">
            <a:extLst>
              <a:ext uri="{FF2B5EF4-FFF2-40B4-BE49-F238E27FC236}">
                <a16:creationId xmlns:a16="http://schemas.microsoft.com/office/drawing/2014/main" id="{615C321E-6C3A-3DFF-2DDB-89EF3DA77537}"/>
              </a:ext>
            </a:extLst>
          </p:cNvPr>
          <p:cNvSpPr/>
          <p:nvPr/>
        </p:nvSpPr>
        <p:spPr>
          <a:xfrm>
            <a:off x="1902023" y="3781425"/>
            <a:ext cx="2264331" cy="283012"/>
          </a:xfrm>
          <a:prstGeom prst="rect">
            <a:avLst/>
          </a:prstGeom>
          <a:noFill/>
          <a:ln/>
        </p:spPr>
        <p:txBody>
          <a:bodyPr wrap="none" lIns="0" tIns="0" rIns="0" bIns="0" rtlCol="0" anchor="t"/>
          <a:lstStyle/>
          <a:p>
            <a:pPr marL="0" indent="0" algn="l">
              <a:lnSpc>
                <a:spcPts val="2200"/>
              </a:lnSpc>
              <a:buNone/>
            </a:pPr>
            <a:endParaRPr lang="en-US" sz="2400" dirty="0"/>
          </a:p>
        </p:txBody>
      </p:sp>
      <p:graphicFrame>
        <p:nvGraphicFramePr>
          <p:cNvPr id="2" name="Gráfico 1">
            <a:extLst>
              <a:ext uri="{FF2B5EF4-FFF2-40B4-BE49-F238E27FC236}">
                <a16:creationId xmlns:a16="http://schemas.microsoft.com/office/drawing/2014/main" id="{8D3AAAFC-A682-6E8E-6CBD-D31C03600F19}"/>
              </a:ext>
            </a:extLst>
          </p:cNvPr>
          <p:cNvGraphicFramePr>
            <a:graphicFrameLocks/>
          </p:cNvGraphicFramePr>
          <p:nvPr>
            <p:extLst>
              <p:ext uri="{D42A27DB-BD31-4B8C-83A1-F6EECF244321}">
                <p14:modId xmlns:p14="http://schemas.microsoft.com/office/powerpoint/2010/main" val="172976514"/>
              </p:ext>
            </p:extLst>
          </p:nvPr>
        </p:nvGraphicFramePr>
        <p:xfrm>
          <a:off x="328773" y="331138"/>
          <a:ext cx="12842696" cy="493159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0">
            <a:extLst>
              <a:ext uri="{FF2B5EF4-FFF2-40B4-BE49-F238E27FC236}">
                <a16:creationId xmlns:a16="http://schemas.microsoft.com/office/drawing/2014/main" id="{B0C4EEC5-789E-4AD2-6A72-0F5D92FF6225}"/>
              </a:ext>
            </a:extLst>
          </p:cNvPr>
          <p:cNvSpPr/>
          <p:nvPr/>
        </p:nvSpPr>
        <p:spPr>
          <a:xfrm>
            <a:off x="178397" y="0"/>
            <a:ext cx="4907311" cy="682823"/>
          </a:xfrm>
          <a:prstGeom prst="rect">
            <a:avLst/>
          </a:prstGeom>
          <a:noFill/>
          <a:ln/>
        </p:spPr>
        <p:txBody>
          <a:bodyPr wrap="none" lIns="0" tIns="0" rIns="0" bIns="0" rtlCol="0" anchor="t"/>
          <a:lstStyle/>
          <a:p>
            <a:pPr marL="0" indent="0">
              <a:lnSpc>
                <a:spcPts val="5350"/>
              </a:lnSpc>
              <a:buNone/>
            </a:pPr>
            <a:r>
              <a:rPr lang="en-US" sz="3600" b="1" dirty="0">
                <a:solidFill>
                  <a:srgbClr val="231971"/>
                </a:solidFill>
                <a:latin typeface="Outfit Extra Bold" pitchFamily="34" charset="0"/>
                <a:ea typeface="Outfit Extra Bold" pitchFamily="34" charset="-122"/>
                <a:cs typeface="Outfit Extra Bold" pitchFamily="34" charset="-120"/>
              </a:rPr>
              <a:t>Carreira C&amp;T</a:t>
            </a:r>
            <a:endParaRPr lang="en-US" sz="3600" dirty="0"/>
          </a:p>
        </p:txBody>
      </p:sp>
      <p:graphicFrame>
        <p:nvGraphicFramePr>
          <p:cNvPr id="4" name="Diagrama 3">
            <a:extLst>
              <a:ext uri="{FF2B5EF4-FFF2-40B4-BE49-F238E27FC236}">
                <a16:creationId xmlns:a16="http://schemas.microsoft.com/office/drawing/2014/main" id="{2CC54EFC-346E-08C8-F8BC-E9897CBE95C1}"/>
              </a:ext>
            </a:extLst>
          </p:cNvPr>
          <p:cNvGraphicFramePr/>
          <p:nvPr>
            <p:extLst>
              <p:ext uri="{D42A27DB-BD31-4B8C-83A1-F6EECF244321}">
                <p14:modId xmlns:p14="http://schemas.microsoft.com/office/powerpoint/2010/main" val="3462259076"/>
              </p:ext>
            </p:extLst>
          </p:nvPr>
        </p:nvGraphicFramePr>
        <p:xfrm>
          <a:off x="178397" y="5393932"/>
          <a:ext cx="10705671" cy="2448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eta: para a Direita 4">
            <a:extLst>
              <a:ext uri="{FF2B5EF4-FFF2-40B4-BE49-F238E27FC236}">
                <a16:creationId xmlns:a16="http://schemas.microsoft.com/office/drawing/2014/main" id="{8DABA39B-9AF1-9DF9-FD12-16411763BBFB}"/>
              </a:ext>
            </a:extLst>
          </p:cNvPr>
          <p:cNvSpPr/>
          <p:nvPr/>
        </p:nvSpPr>
        <p:spPr>
          <a:xfrm>
            <a:off x="11044718" y="6174769"/>
            <a:ext cx="750015" cy="61644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0087929F-A278-414B-C684-BC55CBA879BD}"/>
              </a:ext>
            </a:extLst>
          </p:cNvPr>
          <p:cNvSpPr txBox="1"/>
          <p:nvPr/>
        </p:nvSpPr>
        <p:spPr>
          <a:xfrm>
            <a:off x="11778153" y="5724588"/>
            <a:ext cx="2673850" cy="646331"/>
          </a:xfrm>
          <a:prstGeom prst="rect">
            <a:avLst/>
          </a:prstGeom>
          <a:noFill/>
        </p:spPr>
        <p:txBody>
          <a:bodyPr wrap="square">
            <a:spAutoFit/>
          </a:bodyPr>
          <a:lstStyle/>
          <a:p>
            <a:pPr>
              <a:spcBef>
                <a:spcPts val="600"/>
              </a:spcBef>
            </a:pPr>
            <a:r>
              <a:rPr lang="pt-BR" dirty="0"/>
              <a:t>Conhecimento científico e tecnológico (Academia)</a:t>
            </a:r>
          </a:p>
        </p:txBody>
      </p:sp>
      <p:sp>
        <p:nvSpPr>
          <p:cNvPr id="9" name="CaixaDeTexto 8">
            <a:extLst>
              <a:ext uri="{FF2B5EF4-FFF2-40B4-BE49-F238E27FC236}">
                <a16:creationId xmlns:a16="http://schemas.microsoft.com/office/drawing/2014/main" id="{0920555C-FAFF-6FF2-4621-D2FBA57F7BB1}"/>
              </a:ext>
            </a:extLst>
          </p:cNvPr>
          <p:cNvSpPr txBox="1"/>
          <p:nvPr/>
        </p:nvSpPr>
        <p:spPr>
          <a:xfrm>
            <a:off x="11891168" y="6509608"/>
            <a:ext cx="2673850" cy="646331"/>
          </a:xfrm>
          <a:prstGeom prst="rect">
            <a:avLst/>
          </a:prstGeom>
          <a:noFill/>
        </p:spPr>
        <p:txBody>
          <a:bodyPr wrap="square">
            <a:spAutoFit/>
          </a:bodyPr>
          <a:lstStyle/>
          <a:p>
            <a:pPr>
              <a:spcBef>
                <a:spcPts val="600"/>
              </a:spcBef>
            </a:pPr>
            <a:r>
              <a:rPr lang="pt-BR" dirty="0"/>
              <a:t>Setor Produtivo, Econômico e Industrial</a:t>
            </a:r>
          </a:p>
        </p:txBody>
      </p:sp>
    </p:spTree>
    <p:extLst>
      <p:ext uri="{BB962C8B-B14F-4D97-AF65-F5344CB8AC3E}">
        <p14:creationId xmlns:p14="http://schemas.microsoft.com/office/powerpoint/2010/main" val="3779876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E9840-E34F-762C-97CA-E62857E4865D}"/>
            </a:ext>
          </a:extLst>
        </p:cNvPr>
        <p:cNvGrpSpPr/>
        <p:nvPr/>
      </p:nvGrpSpPr>
      <p:grpSpPr>
        <a:xfrm>
          <a:off x="0" y="0"/>
          <a:ext cx="0" cy="0"/>
          <a:chOff x="0" y="0"/>
          <a:chExt cx="0" cy="0"/>
        </a:xfrm>
      </p:grpSpPr>
      <p:sp>
        <p:nvSpPr>
          <p:cNvPr id="8" name="Text 5">
            <a:extLst>
              <a:ext uri="{FF2B5EF4-FFF2-40B4-BE49-F238E27FC236}">
                <a16:creationId xmlns:a16="http://schemas.microsoft.com/office/drawing/2014/main" id="{9F7A19EC-FD3F-9BCC-2D52-EDF2C73F7AF1}"/>
              </a:ext>
            </a:extLst>
          </p:cNvPr>
          <p:cNvSpPr/>
          <p:nvPr/>
        </p:nvSpPr>
        <p:spPr>
          <a:xfrm>
            <a:off x="1902023" y="3781425"/>
            <a:ext cx="2264331" cy="283012"/>
          </a:xfrm>
          <a:prstGeom prst="rect">
            <a:avLst/>
          </a:prstGeom>
          <a:noFill/>
          <a:ln/>
        </p:spPr>
        <p:txBody>
          <a:bodyPr wrap="none" lIns="0" tIns="0" rIns="0" bIns="0" rtlCol="0" anchor="t"/>
          <a:lstStyle/>
          <a:p>
            <a:pPr marL="0" indent="0" algn="l">
              <a:lnSpc>
                <a:spcPts val="2200"/>
              </a:lnSpc>
              <a:buNone/>
            </a:pPr>
            <a:endParaRPr lang="en-US" sz="2400" dirty="0"/>
          </a:p>
        </p:txBody>
      </p:sp>
      <p:sp>
        <p:nvSpPr>
          <p:cNvPr id="18" name="CaixaDeTexto 17">
            <a:extLst>
              <a:ext uri="{FF2B5EF4-FFF2-40B4-BE49-F238E27FC236}">
                <a16:creationId xmlns:a16="http://schemas.microsoft.com/office/drawing/2014/main" id="{FC64FBA7-1DF4-F5BE-864C-6DDD34DDA10A}"/>
              </a:ext>
            </a:extLst>
          </p:cNvPr>
          <p:cNvSpPr txBox="1"/>
          <p:nvPr/>
        </p:nvSpPr>
        <p:spPr>
          <a:xfrm>
            <a:off x="0" y="26183"/>
            <a:ext cx="14219434" cy="2323713"/>
          </a:xfrm>
          <a:prstGeom prst="rect">
            <a:avLst/>
          </a:prstGeom>
          <a:noFill/>
        </p:spPr>
        <p:txBody>
          <a:bodyPr wrap="square">
            <a:spAutoFit/>
          </a:bodyPr>
          <a:lstStyle/>
          <a:p>
            <a:r>
              <a:rPr lang="pt-BR" sz="2200" b="1" dirty="0">
                <a:solidFill>
                  <a:srgbClr val="231971"/>
                </a:solidFill>
                <a:latin typeface="Outfit Extra Bold" pitchFamily="34" charset="0"/>
              </a:rPr>
              <a:t>Por que ter uma carreira de C&amp;T?</a:t>
            </a:r>
          </a:p>
          <a:p>
            <a:pPr marL="285750" indent="-285750">
              <a:spcBef>
                <a:spcPts val="600"/>
              </a:spcBef>
              <a:buFont typeface="Arial" panose="020B0604020202020204" pitchFamily="34" charset="0"/>
              <a:buChar char="•"/>
            </a:pPr>
            <a:r>
              <a:rPr lang="pt-BR" sz="1600" dirty="0"/>
              <a:t>A atuação em C&amp;T exige </a:t>
            </a:r>
            <a:r>
              <a:rPr lang="pt-BR" sz="1600" b="1" dirty="0"/>
              <a:t>formação altamente especializada</a:t>
            </a:r>
            <a:r>
              <a:rPr lang="pt-BR" sz="1600" dirty="0"/>
              <a:t>, capacidade analítica, pensamento crítico e atualização constante;</a:t>
            </a:r>
          </a:p>
          <a:p>
            <a:pPr marL="285750" indent="-285750">
              <a:spcBef>
                <a:spcPts val="600"/>
              </a:spcBef>
              <a:buFont typeface="Arial" panose="020B0604020202020204" pitchFamily="34" charset="0"/>
              <a:buChar char="•"/>
            </a:pPr>
            <a:r>
              <a:rPr lang="pt-BR" sz="1600" dirty="0"/>
              <a:t>A carreira de C&amp;T fortalece o papel do Estado na </a:t>
            </a:r>
            <a:r>
              <a:rPr lang="pt-BR" sz="1600" b="1" dirty="0"/>
              <a:t>produção de conhecimento</a:t>
            </a:r>
            <a:r>
              <a:rPr lang="pt-BR" sz="1600" dirty="0"/>
              <a:t>, </a:t>
            </a:r>
            <a:r>
              <a:rPr lang="pt-BR" sz="1600" b="1" dirty="0"/>
              <a:t>inovação tecnológica</a:t>
            </a:r>
            <a:r>
              <a:rPr lang="pt-BR" sz="1600" dirty="0"/>
              <a:t> e </a:t>
            </a:r>
            <a:r>
              <a:rPr lang="pt-BR" sz="1600" b="1" dirty="0"/>
              <a:t>apoio à soberania nacional</a:t>
            </a:r>
            <a:r>
              <a:rPr lang="pt-BR" sz="1600" dirty="0"/>
              <a:t> em setores estratégicos;</a:t>
            </a:r>
          </a:p>
          <a:p>
            <a:pPr marL="285750" indent="-285750">
              <a:spcBef>
                <a:spcPts val="600"/>
              </a:spcBef>
              <a:buFont typeface="Arial" panose="020B0604020202020204" pitchFamily="34" charset="0"/>
              <a:buChar char="•"/>
            </a:pPr>
            <a:r>
              <a:rPr lang="pt-BR" sz="1600" dirty="0"/>
              <a:t>Projetos científicos e tecnológicos frequentemente têm </a:t>
            </a:r>
            <a:r>
              <a:rPr lang="pt-BR" sz="1600" b="1" dirty="0"/>
              <a:t>horizontes de médio e longo prazo</a:t>
            </a:r>
            <a:r>
              <a:rPr lang="pt-BR" sz="1600" dirty="0"/>
              <a:t>, e exigem continuidade, estabilidade e gestão qualificada;</a:t>
            </a:r>
          </a:p>
          <a:p>
            <a:pPr marL="285750" indent="-285750">
              <a:spcBef>
                <a:spcPts val="600"/>
              </a:spcBef>
              <a:buFont typeface="Arial" panose="020B0604020202020204" pitchFamily="34" charset="0"/>
              <a:buChar char="•"/>
            </a:pPr>
            <a:r>
              <a:rPr lang="pt-BR" sz="1600" dirty="0"/>
              <a:t>A presença de analistas, tecnologistas e pesquisadores dentro da estrutura do Estado melhora a formulação, implementação e avaliação de políticas públicas de C&amp;T;</a:t>
            </a:r>
          </a:p>
          <a:p>
            <a:pPr marL="285750" indent="-285750">
              <a:spcBef>
                <a:spcPts val="600"/>
              </a:spcBef>
              <a:buFont typeface="Arial" panose="020B0604020202020204" pitchFamily="34" charset="0"/>
              <a:buChar char="•"/>
            </a:pPr>
            <a:r>
              <a:rPr lang="pt-BR" sz="1600" dirty="0"/>
              <a:t>A carreira de C&amp;T é uma ferramenta do </a:t>
            </a:r>
            <a:r>
              <a:rPr lang="pt-BR" sz="1600" b="1" dirty="0"/>
              <a:t>Estado brasileiro</a:t>
            </a:r>
            <a:r>
              <a:rPr lang="pt-BR" sz="1600" dirty="0"/>
              <a:t> (não apenas dos governos), e contribui para a defesa de interesses públicos de longo prazo; a preservação da capacidade científica frente a crises políticas e econômicas; e a institucionalização de conhecimento técnico no serviço público.</a:t>
            </a:r>
          </a:p>
        </p:txBody>
      </p:sp>
      <p:sp>
        <p:nvSpPr>
          <p:cNvPr id="22" name="CaixaDeTexto 21">
            <a:extLst>
              <a:ext uri="{FF2B5EF4-FFF2-40B4-BE49-F238E27FC236}">
                <a16:creationId xmlns:a16="http://schemas.microsoft.com/office/drawing/2014/main" id="{D875DA07-F91D-D2AD-4E19-9A1A6E8BA769}"/>
              </a:ext>
            </a:extLst>
          </p:cNvPr>
          <p:cNvSpPr txBox="1"/>
          <p:nvPr/>
        </p:nvSpPr>
        <p:spPr>
          <a:xfrm>
            <a:off x="25685" y="2359109"/>
            <a:ext cx="14579030" cy="1892826"/>
          </a:xfrm>
          <a:prstGeom prst="rect">
            <a:avLst/>
          </a:prstGeom>
          <a:noFill/>
        </p:spPr>
        <p:txBody>
          <a:bodyPr wrap="square">
            <a:spAutoFit/>
          </a:bodyPr>
          <a:lstStyle/>
          <a:p>
            <a:pPr>
              <a:spcBef>
                <a:spcPts val="600"/>
              </a:spcBef>
            </a:pPr>
            <a:r>
              <a:rPr lang="pt-BR" sz="2200" b="1" dirty="0">
                <a:solidFill>
                  <a:srgbClr val="231971"/>
                </a:solidFill>
                <a:latin typeface="Outfit Extra Bold" pitchFamily="34" charset="0"/>
              </a:rPr>
              <a:t>Retorno dos Investimentos em C&amp;T</a:t>
            </a:r>
          </a:p>
          <a:p>
            <a:pPr marL="285750" indent="-285750">
              <a:spcBef>
                <a:spcPts val="600"/>
              </a:spcBef>
              <a:buFont typeface="Arial" panose="020B0604020202020204" pitchFamily="34" charset="0"/>
              <a:buChar char="•"/>
            </a:pPr>
            <a:r>
              <a:rPr lang="pt-BR" sz="1400" dirty="0"/>
              <a:t>Incremento de 1% nos gastos em P&amp;D gera um crescimento adicional de 9,92% no PIB;</a:t>
            </a:r>
          </a:p>
          <a:p>
            <a:pPr marL="285750" indent="-285750">
              <a:spcBef>
                <a:spcPts val="600"/>
              </a:spcBef>
              <a:buFont typeface="Arial" panose="020B0604020202020204" pitchFamily="34" charset="0"/>
              <a:buChar char="•"/>
            </a:pPr>
            <a:r>
              <a:rPr lang="pt-BR" sz="1400" dirty="0"/>
              <a:t>O valor gerado pela pesquisa pública é de 3 a 8 vezes o valor do investimento;</a:t>
            </a:r>
          </a:p>
          <a:p>
            <a:pPr marL="285750" indent="-285750">
              <a:spcBef>
                <a:spcPts val="600"/>
              </a:spcBef>
              <a:buFont typeface="Arial" panose="020B0604020202020204" pitchFamily="34" charset="0"/>
              <a:buChar char="•"/>
            </a:pPr>
            <a:r>
              <a:rPr lang="pt-BR" sz="1400" dirty="0"/>
              <a:t>Boa parte das inovações não teriam sido desenvolvidas sem a participação do setor público;</a:t>
            </a:r>
          </a:p>
          <a:p>
            <a:pPr marL="285750" indent="-285750">
              <a:spcBef>
                <a:spcPts val="600"/>
              </a:spcBef>
              <a:buFont typeface="Arial" panose="020B0604020202020204" pitchFamily="34" charset="0"/>
              <a:buChar char="•"/>
            </a:pPr>
            <a:r>
              <a:rPr lang="pt-BR" sz="1400" dirty="0"/>
              <a:t>Investimentos públicos contribuem para impulsionar os investimentos privados. </a:t>
            </a:r>
          </a:p>
          <a:p>
            <a:pPr>
              <a:spcBef>
                <a:spcPts val="600"/>
              </a:spcBef>
            </a:pPr>
            <a:r>
              <a:rPr lang="pt-BR" sz="1200" dirty="0"/>
              <a:t>Fonte: Sandra Goulart, Reitora da UFMG, 2023; https://ufmg.br/comunicacao/noticias/investimento-em-ciencia-gera-retorno-economico-e-soberania-para-o-pais</a:t>
            </a:r>
          </a:p>
        </p:txBody>
      </p:sp>
      <p:sp>
        <p:nvSpPr>
          <p:cNvPr id="25" name="CaixaDeTexto 24">
            <a:extLst>
              <a:ext uri="{FF2B5EF4-FFF2-40B4-BE49-F238E27FC236}">
                <a16:creationId xmlns:a16="http://schemas.microsoft.com/office/drawing/2014/main" id="{4CF4C6AE-BF1A-6B9C-ADC0-9945F72B88E7}"/>
              </a:ext>
            </a:extLst>
          </p:cNvPr>
          <p:cNvSpPr txBox="1"/>
          <p:nvPr/>
        </p:nvSpPr>
        <p:spPr>
          <a:xfrm>
            <a:off x="123290" y="4261148"/>
            <a:ext cx="14096144" cy="18928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pt-PT" sz="2200" b="1" dirty="0">
                <a:solidFill>
                  <a:srgbClr val="231971"/>
                </a:solidFill>
                <a:latin typeface="Outfit Extra Bold" pitchFamily="34" charset="0"/>
              </a:rPr>
              <a:t>Exemplos de resultados da área de C&amp;T</a:t>
            </a:r>
            <a:endParaRPr lang="en-US" sz="2200" b="1" dirty="0">
              <a:solidFill>
                <a:srgbClr val="231971"/>
              </a:solidFill>
              <a:latin typeface="Outfit Extra Bold" pitchFamily="34" charset="0"/>
            </a:endParaRPr>
          </a:p>
          <a:p>
            <a:pPr marL="285750" indent="-285750">
              <a:spcBef>
                <a:spcPts val="600"/>
              </a:spcBef>
              <a:buFont typeface="Arial" panose="020B0604020202020204" pitchFamily="34" charset="0"/>
              <a:buChar char="•"/>
            </a:pPr>
            <a:r>
              <a:rPr lang="en-US" sz="1400" dirty="0"/>
              <a:t>Avanços </a:t>
            </a:r>
            <a:r>
              <a:rPr lang="pt-BR" sz="1400" dirty="0"/>
              <a:t>na pesquisa aeroespacial, com o desenvolvimento de satélites, programas de monitoramento por sensoriamento remoto e participação em missões internacionais; </a:t>
            </a:r>
          </a:p>
          <a:p>
            <a:pPr marL="285750" indent="-285750">
              <a:spcBef>
                <a:spcPts val="600"/>
              </a:spcBef>
              <a:buFont typeface="Arial" panose="020B0604020202020204" pitchFamily="34" charset="0"/>
              <a:buChar char="•"/>
            </a:pPr>
            <a:r>
              <a:rPr lang="pt-BR" sz="1400" dirty="0"/>
              <a:t>Estudos ambientais e da biodiversidade, com destaque para a atuação de institutos na Amazônia e na conservação de ecossistemas brasileiros;</a:t>
            </a:r>
          </a:p>
          <a:p>
            <a:pPr marL="285750" indent="-285750">
              <a:spcBef>
                <a:spcPts val="600"/>
              </a:spcBef>
              <a:buFont typeface="Arial" panose="020B0604020202020204" pitchFamily="34" charset="0"/>
              <a:buChar char="•"/>
            </a:pPr>
            <a:r>
              <a:rPr lang="pt-BR" sz="1400" dirty="0"/>
              <a:t>Desenvolvimento de tecnologias nacionais, como supercomputadores, equipamentos médicos e soluções em nanotecnologia; </a:t>
            </a:r>
          </a:p>
          <a:p>
            <a:pPr marL="285750" indent="-285750">
              <a:spcBef>
                <a:spcPts val="600"/>
              </a:spcBef>
              <a:buFont typeface="Arial" panose="020B0604020202020204" pitchFamily="34" charset="0"/>
              <a:buChar char="•"/>
            </a:pPr>
            <a:r>
              <a:rPr lang="pt-BR" sz="1400" dirty="0"/>
              <a:t>Produção científica relevante em nível internacional, com publicações de impacto em áreas como física, biotecnologia, saúde e energia;</a:t>
            </a:r>
          </a:p>
          <a:p>
            <a:pPr marL="285750" indent="-285750">
              <a:spcBef>
                <a:spcPts val="600"/>
              </a:spcBef>
              <a:buFont typeface="Arial" panose="020B0604020202020204" pitchFamily="34" charset="0"/>
              <a:buChar char="•"/>
            </a:pPr>
            <a:r>
              <a:rPr lang="pt-BR" sz="1400" dirty="0"/>
              <a:t>Formação de recursos humanos altamente qualificados, com milhares de pesquisadores, mestres e doutores atuando na rede de ciência e tecnologia do país;</a:t>
            </a:r>
            <a:endParaRPr lang="pt-BR" sz="1400" dirty="0">
              <a:ea typeface="Calibri"/>
              <a:cs typeface="Calibri"/>
            </a:endParaRPr>
          </a:p>
        </p:txBody>
      </p:sp>
      <p:sp>
        <p:nvSpPr>
          <p:cNvPr id="27" name="CaixaDeTexto 26">
            <a:extLst>
              <a:ext uri="{FF2B5EF4-FFF2-40B4-BE49-F238E27FC236}">
                <a16:creationId xmlns:a16="http://schemas.microsoft.com/office/drawing/2014/main" id="{21EE5F57-B312-FDAF-DD2D-58FF1376FD52}"/>
              </a:ext>
            </a:extLst>
          </p:cNvPr>
          <p:cNvSpPr txBox="1"/>
          <p:nvPr/>
        </p:nvSpPr>
        <p:spPr>
          <a:xfrm>
            <a:off x="123290" y="6329445"/>
            <a:ext cx="5142773" cy="1200329"/>
          </a:xfrm>
          <a:prstGeom prst="rect">
            <a:avLst/>
          </a:prstGeom>
          <a:noFill/>
        </p:spPr>
        <p:txBody>
          <a:bodyPr wrap="square">
            <a:spAutoFit/>
          </a:bodyPr>
          <a:lstStyle/>
          <a:p>
            <a:pPr lvl="0"/>
            <a:r>
              <a:rPr lang="pt-BR" sz="1800" b="1" dirty="0">
                <a:solidFill>
                  <a:srgbClr val="FF0000"/>
                </a:solidFill>
                <a:latin typeface="Century Gothic" panose="020B0502020202020204" pitchFamily="34" charset="0"/>
              </a:rPr>
              <a:t>A importância da Ciência e Tecnologia</a:t>
            </a:r>
          </a:p>
          <a:p>
            <a:pPr lvl="0"/>
            <a:r>
              <a:rPr lang="pt-BR" sz="1800" b="0" dirty="0">
                <a:solidFill>
                  <a:srgbClr val="FF0000"/>
                </a:solidFill>
                <a:latin typeface="Century Gothic" panose="020B0502020202020204" pitchFamily="34" charset="0"/>
              </a:rPr>
              <a:t>Globalização</a:t>
            </a:r>
          </a:p>
          <a:p>
            <a:pPr lvl="0"/>
            <a:r>
              <a:rPr lang="pt-BR" sz="1800" b="0" dirty="0">
                <a:solidFill>
                  <a:srgbClr val="FF0000"/>
                </a:solidFill>
                <a:latin typeface="Century Gothic" panose="020B0502020202020204" pitchFamily="34" charset="0"/>
              </a:rPr>
              <a:t>Revolução Tecnológica</a:t>
            </a:r>
          </a:p>
          <a:p>
            <a:pPr lvl="0"/>
            <a:r>
              <a:rPr lang="pt-BR" sz="1800" b="0" dirty="0">
                <a:solidFill>
                  <a:srgbClr val="FF0000"/>
                </a:solidFill>
                <a:latin typeface="Century Gothic" panose="020B0502020202020204" pitchFamily="34" charset="0"/>
              </a:rPr>
              <a:t>Competividade Global</a:t>
            </a:r>
          </a:p>
        </p:txBody>
      </p:sp>
      <p:sp>
        <p:nvSpPr>
          <p:cNvPr id="29" name="CaixaDeTexto 28">
            <a:extLst>
              <a:ext uri="{FF2B5EF4-FFF2-40B4-BE49-F238E27FC236}">
                <a16:creationId xmlns:a16="http://schemas.microsoft.com/office/drawing/2014/main" id="{AB999F84-841C-88F4-F4F9-FBFD63024E70}"/>
              </a:ext>
            </a:extLst>
          </p:cNvPr>
          <p:cNvSpPr txBox="1"/>
          <p:nvPr/>
        </p:nvSpPr>
        <p:spPr>
          <a:xfrm>
            <a:off x="7769059" y="6329445"/>
            <a:ext cx="4018989" cy="1477328"/>
          </a:xfrm>
          <a:prstGeom prst="rect">
            <a:avLst/>
          </a:prstGeom>
          <a:noFill/>
        </p:spPr>
        <p:txBody>
          <a:bodyPr wrap="square">
            <a:spAutoFit/>
          </a:bodyPr>
          <a:lstStyle/>
          <a:p>
            <a:pPr lvl="0" algn="just">
              <a:lnSpc>
                <a:spcPct val="100000"/>
              </a:lnSpc>
            </a:pPr>
            <a:r>
              <a:rPr lang="pt-BR" sz="1800" b="1" dirty="0">
                <a:solidFill>
                  <a:srgbClr val="FF0000"/>
                </a:solidFill>
                <a:latin typeface="Century Gothic" panose="020B0502020202020204" pitchFamily="34" charset="0"/>
              </a:rPr>
              <a:t>Perfil do Estado Brasileiro</a:t>
            </a:r>
          </a:p>
          <a:p>
            <a:pPr lvl="0" algn="just">
              <a:lnSpc>
                <a:spcPct val="100000"/>
              </a:lnSpc>
            </a:pPr>
            <a:r>
              <a:rPr lang="pt-BR" sz="1800" b="0" dirty="0">
                <a:solidFill>
                  <a:srgbClr val="FF0000"/>
                </a:solidFill>
                <a:latin typeface="Century Gothic" panose="020B0502020202020204" pitchFamily="34" charset="0"/>
              </a:rPr>
              <a:t>- Jurídico</a:t>
            </a:r>
          </a:p>
          <a:p>
            <a:pPr lvl="0" algn="just">
              <a:lnSpc>
                <a:spcPct val="100000"/>
              </a:lnSpc>
            </a:pPr>
            <a:r>
              <a:rPr lang="pt-BR" sz="1800" b="0" dirty="0">
                <a:solidFill>
                  <a:srgbClr val="FF0000"/>
                </a:solidFill>
                <a:latin typeface="Century Gothic" panose="020B0502020202020204" pitchFamily="34" charset="0"/>
              </a:rPr>
              <a:t>- Orçamentário e Financeiro</a:t>
            </a:r>
          </a:p>
          <a:p>
            <a:pPr lvl="0" algn="just">
              <a:lnSpc>
                <a:spcPct val="100000"/>
              </a:lnSpc>
            </a:pPr>
            <a:r>
              <a:rPr lang="pt-BR" sz="1800" b="0" dirty="0">
                <a:solidFill>
                  <a:srgbClr val="FF0000"/>
                </a:solidFill>
                <a:latin typeface="Century Gothic" panose="020B0502020202020204" pitchFamily="34" charset="0"/>
              </a:rPr>
              <a:t>- Arrecadação</a:t>
            </a:r>
          </a:p>
          <a:p>
            <a:pPr lvl="0" algn="just">
              <a:lnSpc>
                <a:spcPct val="100000"/>
              </a:lnSpc>
            </a:pPr>
            <a:r>
              <a:rPr lang="pt-BR" sz="1800" b="0" dirty="0">
                <a:solidFill>
                  <a:srgbClr val="FF0000"/>
                </a:solidFill>
                <a:latin typeface="Century Gothic" panose="020B0502020202020204" pitchFamily="34" charset="0"/>
              </a:rPr>
              <a:t>- Controle</a:t>
            </a:r>
            <a:endParaRPr lang="en-GB" sz="1800" dirty="0">
              <a:solidFill>
                <a:srgbClr val="FF0000"/>
              </a:solidFill>
              <a:latin typeface="Century Gothic" panose="020B0502020202020204" pitchFamily="34" charset="0"/>
            </a:endParaRPr>
          </a:p>
        </p:txBody>
      </p:sp>
      <p:pic>
        <p:nvPicPr>
          <p:cNvPr id="31" name="Gráfico 30" descr="Fechar com preenchimento sólido">
            <a:extLst>
              <a:ext uri="{FF2B5EF4-FFF2-40B4-BE49-F238E27FC236}">
                <a16:creationId xmlns:a16="http://schemas.microsoft.com/office/drawing/2014/main" id="{5495FDD7-1572-54D7-E23A-D921F97C70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3263" y="6472409"/>
            <a:ext cx="914400" cy="914400"/>
          </a:xfrm>
          <a:prstGeom prst="rect">
            <a:avLst/>
          </a:prstGeom>
        </p:spPr>
      </p:pic>
    </p:spTree>
    <p:extLst>
      <p:ext uri="{BB962C8B-B14F-4D97-AF65-F5344CB8AC3E}">
        <p14:creationId xmlns:p14="http://schemas.microsoft.com/office/powerpoint/2010/main" val="1186597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C58C5-B4FB-098A-E5CB-EF247FFE27A0}"/>
            </a:ext>
          </a:extLst>
        </p:cNvPr>
        <p:cNvGrpSpPr/>
        <p:nvPr/>
      </p:nvGrpSpPr>
      <p:grpSpPr>
        <a:xfrm>
          <a:off x="0" y="0"/>
          <a:ext cx="0" cy="0"/>
          <a:chOff x="0" y="0"/>
          <a:chExt cx="0" cy="0"/>
        </a:xfrm>
      </p:grpSpPr>
      <p:sp>
        <p:nvSpPr>
          <p:cNvPr id="8" name="Text 5">
            <a:extLst>
              <a:ext uri="{FF2B5EF4-FFF2-40B4-BE49-F238E27FC236}">
                <a16:creationId xmlns:a16="http://schemas.microsoft.com/office/drawing/2014/main" id="{B4A56856-6252-F268-37E4-1990519E93F2}"/>
              </a:ext>
            </a:extLst>
          </p:cNvPr>
          <p:cNvSpPr/>
          <p:nvPr/>
        </p:nvSpPr>
        <p:spPr>
          <a:xfrm>
            <a:off x="1902023" y="3781425"/>
            <a:ext cx="2264331" cy="283012"/>
          </a:xfrm>
          <a:prstGeom prst="rect">
            <a:avLst/>
          </a:prstGeom>
          <a:noFill/>
          <a:ln/>
        </p:spPr>
        <p:txBody>
          <a:bodyPr wrap="none" lIns="0" tIns="0" rIns="0" bIns="0" rtlCol="0" anchor="t"/>
          <a:lstStyle/>
          <a:p>
            <a:pPr marL="0" indent="0" algn="l">
              <a:lnSpc>
                <a:spcPts val="2200"/>
              </a:lnSpc>
              <a:buNone/>
            </a:pPr>
            <a:endParaRPr lang="en-US" sz="2400" dirty="0"/>
          </a:p>
        </p:txBody>
      </p:sp>
      <p:sp>
        <p:nvSpPr>
          <p:cNvPr id="18" name="CaixaDeTexto 17">
            <a:extLst>
              <a:ext uri="{FF2B5EF4-FFF2-40B4-BE49-F238E27FC236}">
                <a16:creationId xmlns:a16="http://schemas.microsoft.com/office/drawing/2014/main" id="{2B38C44F-A5AC-C199-F3DF-B064F75B2375}"/>
              </a:ext>
            </a:extLst>
          </p:cNvPr>
          <p:cNvSpPr txBox="1"/>
          <p:nvPr/>
        </p:nvSpPr>
        <p:spPr>
          <a:xfrm>
            <a:off x="154112" y="30822"/>
            <a:ext cx="14476288" cy="619913"/>
          </a:xfrm>
          <a:prstGeom prst="rect">
            <a:avLst/>
          </a:prstGeom>
          <a:noFill/>
        </p:spPr>
        <p:txBody>
          <a:bodyPr wrap="square">
            <a:spAutoFit/>
          </a:bodyPr>
          <a:lstStyle/>
          <a:p>
            <a:pPr>
              <a:lnSpc>
                <a:spcPts val="4450"/>
              </a:lnSpc>
            </a:pPr>
            <a:r>
              <a:rPr lang="pt-BR" sz="2800" b="1" dirty="0">
                <a:solidFill>
                  <a:srgbClr val="231971"/>
                </a:solidFill>
                <a:latin typeface="Outfit Extra Bold" pitchFamily="34" charset="0"/>
              </a:rPr>
              <a:t>MCTI – importância e estrutura</a:t>
            </a:r>
          </a:p>
        </p:txBody>
      </p:sp>
      <p:sp>
        <p:nvSpPr>
          <p:cNvPr id="3" name="CaixaDeTexto 2">
            <a:extLst>
              <a:ext uri="{FF2B5EF4-FFF2-40B4-BE49-F238E27FC236}">
                <a16:creationId xmlns:a16="http://schemas.microsoft.com/office/drawing/2014/main" id="{DF2C484A-0F65-ED8A-D181-B8AF9A084455}"/>
              </a:ext>
            </a:extLst>
          </p:cNvPr>
          <p:cNvSpPr txBox="1"/>
          <p:nvPr/>
        </p:nvSpPr>
        <p:spPr>
          <a:xfrm>
            <a:off x="154112" y="740450"/>
            <a:ext cx="13703157" cy="6647974"/>
          </a:xfrm>
          <a:prstGeom prst="rect">
            <a:avLst/>
          </a:prstGeom>
          <a:noFill/>
        </p:spPr>
        <p:txBody>
          <a:bodyPr wrap="square">
            <a:spAutoFit/>
          </a:bodyPr>
          <a:lstStyle/>
          <a:p>
            <a:pPr>
              <a:spcBef>
                <a:spcPts val="600"/>
              </a:spcBef>
            </a:pPr>
            <a:r>
              <a:rPr lang="pt-BR" sz="1200" b="1" i="0" dirty="0">
                <a:solidFill>
                  <a:srgbClr val="000080"/>
                </a:solidFill>
                <a:effectLst/>
                <a:hlinkClick r:id="rId3"/>
              </a:rPr>
              <a:t>DECRETO Nº 11.493, DE 17 DE ABRIL DE 2023</a:t>
            </a:r>
            <a:endParaRPr lang="pt-BR" sz="1200" b="1" i="0" dirty="0">
              <a:solidFill>
                <a:srgbClr val="000080"/>
              </a:solidFill>
              <a:effectLst/>
            </a:endParaRPr>
          </a:p>
          <a:p>
            <a:pPr>
              <a:spcBef>
                <a:spcPts val="600"/>
              </a:spcBef>
            </a:pPr>
            <a:r>
              <a:rPr lang="pt-BR" sz="1200" dirty="0"/>
              <a:t>Art. 1º  O Ministério da Ciência, Tecnologia e Inovação, órgão da administração pública federal direta, tem como áreas de competência os seguintes assuntos:</a:t>
            </a:r>
          </a:p>
          <a:p>
            <a:pPr>
              <a:spcBef>
                <a:spcPts val="600"/>
              </a:spcBef>
            </a:pPr>
            <a:r>
              <a:rPr lang="pt-BR" sz="1200" dirty="0"/>
              <a:t>I - políticas nacionais de ciência, tecnologia e inovação;</a:t>
            </a:r>
          </a:p>
          <a:p>
            <a:pPr>
              <a:spcBef>
                <a:spcPts val="600"/>
              </a:spcBef>
            </a:pPr>
            <a:r>
              <a:rPr lang="pt-BR" sz="1200" dirty="0"/>
              <a:t>II - planejamento, coordenação, supervisão, monitoramento e avaliação das atividades de ciência, tecnologia e inovação;</a:t>
            </a:r>
          </a:p>
          <a:p>
            <a:pPr>
              <a:spcBef>
                <a:spcPts val="600"/>
              </a:spcBef>
            </a:pPr>
            <a:r>
              <a:rPr lang="pt-BR" sz="1200" dirty="0"/>
              <a:t>III - políticas de transformação digital e de desenvolvimento da automação;</a:t>
            </a:r>
          </a:p>
          <a:p>
            <a:pPr>
              <a:spcBef>
                <a:spcPts val="600"/>
              </a:spcBef>
            </a:pPr>
            <a:r>
              <a:rPr lang="pt-BR" sz="1200" dirty="0"/>
              <a:t>IV - política nacional de biossegurança;</a:t>
            </a:r>
          </a:p>
          <a:p>
            <a:pPr>
              <a:spcBef>
                <a:spcPts val="600"/>
              </a:spcBef>
            </a:pPr>
            <a:r>
              <a:rPr lang="pt-BR" sz="1200" dirty="0"/>
              <a:t>V - política espacial;</a:t>
            </a:r>
          </a:p>
          <a:p>
            <a:pPr>
              <a:spcBef>
                <a:spcPts val="600"/>
              </a:spcBef>
            </a:pPr>
            <a:r>
              <a:rPr lang="pt-BR" sz="1200" dirty="0"/>
              <a:t>VI - política nuclear;</a:t>
            </a:r>
          </a:p>
          <a:p>
            <a:pPr>
              <a:spcBef>
                <a:spcPts val="600"/>
              </a:spcBef>
            </a:pPr>
            <a:r>
              <a:rPr lang="pt-BR" sz="1200" dirty="0"/>
              <a:t>VII - controle da exportação de bens e serviços sensíveis; e</a:t>
            </a:r>
          </a:p>
          <a:p>
            <a:pPr>
              <a:spcBef>
                <a:spcPts val="600"/>
              </a:spcBef>
            </a:pPr>
            <a:r>
              <a:rPr lang="pt-BR" sz="1200" dirty="0"/>
              <a:t>VIII - articulação com os Governos dos Estados, do Distrito Federal e dos Municípios, com a sociedade e com os órgãos do Governo federal, com vistas ao estabelecimento de diretrizes para as políticas nacionais de ciência, tecnologia e inovação. </a:t>
            </a:r>
          </a:p>
          <a:p>
            <a:pPr>
              <a:spcBef>
                <a:spcPts val="600"/>
              </a:spcBef>
            </a:pPr>
            <a:br>
              <a:rPr lang="pt-BR" sz="1200" dirty="0"/>
            </a:br>
            <a:r>
              <a:rPr lang="pt-BR" sz="1200" dirty="0"/>
              <a:t>Art. 2º  O Ministério da Ciência, Tecnologia e Inovação tem a seguinte estrutura organizacional:</a:t>
            </a:r>
          </a:p>
          <a:p>
            <a:pPr>
              <a:spcBef>
                <a:spcPts val="600"/>
              </a:spcBef>
            </a:pPr>
            <a:r>
              <a:rPr lang="pt-BR" sz="1200" b="1" dirty="0"/>
              <a:t>I - órgãos de assistência direta e imediata ao Ministro de Estado da Ciência Tecnologia e Inovação</a:t>
            </a:r>
            <a:r>
              <a:rPr lang="pt-BR" sz="1200" dirty="0"/>
              <a:t>: a) Gabinete; b) Assessoria de Participação Social e Diversidade; c) Assessoria Especial de Controle Interno; d) Ouvidoria; e) Corregedoria; f) Assessoria Especial de Assuntos Internacionais; g) Assessoria Especial de Assuntos Parlamentares e Federativos; h) Assessoria Especial de Comunicação Social; i) Secretaria-Executiva: 1. Departamento de Fundos e Investimentos; 2. Departamento de Governança e Indicadores de Ciência e Tecnologia; 3. Subsecretaria de Ciência e Tecnologia para a Amazônia; 4. Subsecretaria de Unidades de Pesquisa e Organizações Sociais; e 5. Subsecretaria de Planejamento, Orçamento e Administração; e j) Consultoria Jurídica;</a:t>
            </a:r>
          </a:p>
          <a:p>
            <a:pPr>
              <a:spcBef>
                <a:spcPts val="600"/>
              </a:spcBef>
            </a:pPr>
            <a:r>
              <a:rPr lang="pt-BR" sz="1200" b="1" dirty="0"/>
              <a:t>II - órgãos específicos singulares</a:t>
            </a:r>
            <a:r>
              <a:rPr lang="pt-BR" sz="1200" dirty="0"/>
              <a:t>: a) Secretaria de Políticas e Programas Estratégicos;  b) Secretaria de Ciência e Tecnologia para o Desenvolvimento Social; c) Secretaria de Desenvolvimento Tecnológico e Inovação; d) Secretaria de Ciência e Tecnologia para Transformação Digital ;</a:t>
            </a:r>
          </a:p>
          <a:p>
            <a:pPr>
              <a:spcBef>
                <a:spcPts val="600"/>
              </a:spcBef>
            </a:pPr>
            <a:r>
              <a:rPr lang="pt-BR" sz="1200" b="1" dirty="0"/>
              <a:t>III - unidades de pesquisa (18): </a:t>
            </a:r>
            <a:r>
              <a:rPr lang="pt-BR" sz="1200" dirty="0"/>
              <a:t>a) Centro Brasileiro de Pesquisas Físicas; b) Centro de Tecnologia da Informação Renato Archer; c) Centro de Tecnologia Mineral; d) Centro de Tecnologias Estratégicas do Nordeste; e) Centro Nacional de Monitoramento e Alertas de Desastres Naturais; f) </a:t>
            </a:r>
            <a:r>
              <a:rPr lang="pt-BR" sz="1200" dirty="0">
                <a:solidFill>
                  <a:srgbClr val="FF0000"/>
                </a:solidFill>
              </a:rPr>
              <a:t>Instituto Brasileiro de Informação em Ciência e Tecnologia</a:t>
            </a:r>
            <a:r>
              <a:rPr lang="pt-BR" sz="1200" dirty="0"/>
              <a:t>; g) Instituto Nacional da Mata Atlântica; h) Instituto Nacional de Águas; i) Instituto Nacional de Pesquisas da Amazônia; j) Instituto Nacional de Pesquisa do Pantanal; k) Instituto Nacional de Pesquisas Espaciais; l) Instituto Nacional de Tecnologia; m) Instituto Nacional do Semiárido; n) Laboratório Nacional de Astrofísica; o) Laboratório Nacional de Computação Científica; p) Museu de Astronomia e Ciências Afins; q) Museu Paraense Emílio Goeldi; e r) Observatório Nacional; </a:t>
            </a:r>
          </a:p>
          <a:p>
            <a:pPr>
              <a:spcBef>
                <a:spcPts val="600"/>
              </a:spcBef>
            </a:pPr>
            <a:r>
              <a:rPr lang="pt-BR" sz="1200" b="1" dirty="0"/>
              <a:t>IV - órgãos colegiados:</a:t>
            </a:r>
            <a:r>
              <a:rPr lang="pt-BR" sz="1200" dirty="0"/>
              <a:t> a) Comissão de Coordenação das Atividades de Meteorologia, Climatologia e Hidrologia; b) Comissão Técnica Nacional de Biossegurança; c) Conselho Nacional de Ciência e Tecnologia; d) Conselho Nacional de Controle de Experimentação Animal; e </a:t>
            </a:r>
            <a:r>
              <a:rPr lang="pt-BR" sz="1200" dirty="0" err="1"/>
              <a:t>e</a:t>
            </a:r>
            <a:r>
              <a:rPr lang="pt-BR" sz="1200" dirty="0"/>
              <a:t>) Conselho Nacional de Informática e Automação;</a:t>
            </a:r>
          </a:p>
          <a:p>
            <a:pPr>
              <a:spcBef>
                <a:spcPts val="600"/>
              </a:spcBef>
            </a:pPr>
            <a:r>
              <a:rPr lang="pt-BR" sz="1200" b="1" dirty="0"/>
              <a:t>V - entidades vinculadas: </a:t>
            </a:r>
            <a:r>
              <a:rPr lang="pt-BR" sz="1200" dirty="0"/>
              <a:t>a) autarquias: 1. Agência Espacial Brasileira - AEB; e 2. Comissão Nacional de Energia Nuclear - CNEN; b) fundação: Conselho Nacional de Desenvolvimento Científico e Tecnológico - CNPq; e c) empresas públicas: 1. Centro Nacional de Tecnologia Eletrônica Avançada S.A. - Ceitec; e 2. Financiadora de Estudos e Projetos - Finep; e</a:t>
            </a:r>
          </a:p>
          <a:p>
            <a:pPr>
              <a:spcBef>
                <a:spcPts val="600"/>
              </a:spcBef>
            </a:pPr>
            <a:r>
              <a:rPr lang="pt-BR" sz="1200" b="1" dirty="0"/>
              <a:t>VI - unidades descentralizadas: </a:t>
            </a:r>
            <a:r>
              <a:rPr lang="pt-BR" sz="1200" dirty="0"/>
              <a:t>a) Unidade Regional do Nordeste; e b) Unidade Regional do Sudeste. </a:t>
            </a:r>
            <a:endParaRPr lang="pt-BR" sz="1200" b="1" dirty="0">
              <a:solidFill>
                <a:srgbClr val="000080"/>
              </a:solidFill>
              <a:latin typeface="Arial" panose="020B0604020202020204" pitchFamily="34" charset="0"/>
            </a:endParaRPr>
          </a:p>
        </p:txBody>
      </p:sp>
    </p:spTree>
    <p:extLst>
      <p:ext uri="{BB962C8B-B14F-4D97-AF65-F5344CB8AC3E}">
        <p14:creationId xmlns:p14="http://schemas.microsoft.com/office/powerpoint/2010/main" val="2275199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C8A51483-161D-9B09-F522-82CE8A940A4E}"/>
              </a:ext>
            </a:extLst>
          </p:cNvPr>
          <p:cNvGraphicFramePr>
            <a:graphicFrameLocks/>
          </p:cNvGraphicFramePr>
          <p:nvPr>
            <p:extLst>
              <p:ext uri="{D42A27DB-BD31-4B8C-83A1-F6EECF244321}">
                <p14:modId xmlns:p14="http://schemas.microsoft.com/office/powerpoint/2010/main" val="2939425463"/>
              </p:ext>
            </p:extLst>
          </p:nvPr>
        </p:nvGraphicFramePr>
        <p:xfrm>
          <a:off x="0" y="465330"/>
          <a:ext cx="6161337" cy="3874466"/>
        </p:xfrm>
        <a:graphic>
          <a:graphicData uri="http://schemas.openxmlformats.org/drawingml/2006/chart">
            <c:chart xmlns:c="http://schemas.openxmlformats.org/drawingml/2006/chart" xmlns:r="http://schemas.openxmlformats.org/officeDocument/2006/relationships" r:id="rId2"/>
          </a:graphicData>
        </a:graphic>
      </p:graphicFrame>
      <p:sp>
        <p:nvSpPr>
          <p:cNvPr id="4" name="CaixaDeTexto 3">
            <a:extLst>
              <a:ext uri="{FF2B5EF4-FFF2-40B4-BE49-F238E27FC236}">
                <a16:creationId xmlns:a16="http://schemas.microsoft.com/office/drawing/2014/main" id="{06FDBF02-62DA-0F6D-8AB7-EFE8B784F13A}"/>
              </a:ext>
            </a:extLst>
          </p:cNvPr>
          <p:cNvSpPr txBox="1"/>
          <p:nvPr/>
        </p:nvSpPr>
        <p:spPr>
          <a:xfrm>
            <a:off x="88134" y="54818"/>
            <a:ext cx="7315200" cy="369332"/>
          </a:xfrm>
          <a:prstGeom prst="rect">
            <a:avLst/>
          </a:prstGeom>
          <a:noFill/>
        </p:spPr>
        <p:txBody>
          <a:bodyPr wrap="square">
            <a:spAutoFit/>
          </a:bodyPr>
          <a:lstStyle/>
          <a:p>
            <a:r>
              <a:rPr lang="pt-BR" sz="1800" b="1" dirty="0">
                <a:solidFill>
                  <a:srgbClr val="231971"/>
                </a:solidFill>
                <a:latin typeface="Outfit Extra Bold" pitchFamily="34" charset="0"/>
              </a:rPr>
              <a:t>Redução Dram</a:t>
            </a:r>
            <a:r>
              <a:rPr lang="pt-BR" b="1" dirty="0">
                <a:solidFill>
                  <a:srgbClr val="231971"/>
                </a:solidFill>
                <a:latin typeface="Outfit Extra Bold" pitchFamily="34" charset="0"/>
              </a:rPr>
              <a:t>ática do Quadro de Pessoal no MCTI</a:t>
            </a:r>
            <a:endParaRPr lang="pt-BR" sz="1800" b="1" dirty="0">
              <a:solidFill>
                <a:srgbClr val="231971"/>
              </a:solidFill>
              <a:latin typeface="Outfit Extra Bold" pitchFamily="34" charset="0"/>
            </a:endParaRPr>
          </a:p>
        </p:txBody>
      </p:sp>
      <p:pic>
        <p:nvPicPr>
          <p:cNvPr id="5" name="Imagem 4">
            <a:extLst>
              <a:ext uri="{FF2B5EF4-FFF2-40B4-BE49-F238E27FC236}">
                <a16:creationId xmlns:a16="http://schemas.microsoft.com/office/drawing/2014/main" id="{1F4B13C7-A70A-B1B9-F00F-65ACF2B8CAB3}"/>
              </a:ext>
            </a:extLst>
          </p:cNvPr>
          <p:cNvPicPr>
            <a:picLocks noChangeAspect="1"/>
          </p:cNvPicPr>
          <p:nvPr/>
        </p:nvPicPr>
        <p:blipFill>
          <a:blip r:embed="rId3"/>
          <a:stretch>
            <a:fillRect/>
          </a:stretch>
        </p:blipFill>
        <p:spPr>
          <a:xfrm>
            <a:off x="6672871" y="98235"/>
            <a:ext cx="7652310" cy="4534178"/>
          </a:xfrm>
          <a:prstGeom prst="rect">
            <a:avLst/>
          </a:prstGeom>
        </p:spPr>
      </p:pic>
      <p:sp>
        <p:nvSpPr>
          <p:cNvPr id="7" name="CaixaDeTexto 6">
            <a:extLst>
              <a:ext uri="{FF2B5EF4-FFF2-40B4-BE49-F238E27FC236}">
                <a16:creationId xmlns:a16="http://schemas.microsoft.com/office/drawing/2014/main" id="{4BFC9C09-E2AD-4FF4-D831-DC76286BE708}"/>
              </a:ext>
            </a:extLst>
          </p:cNvPr>
          <p:cNvSpPr txBox="1"/>
          <p:nvPr/>
        </p:nvSpPr>
        <p:spPr>
          <a:xfrm>
            <a:off x="6841426" y="4668689"/>
            <a:ext cx="7315200" cy="246221"/>
          </a:xfrm>
          <a:prstGeom prst="rect">
            <a:avLst/>
          </a:prstGeom>
          <a:noFill/>
        </p:spPr>
        <p:txBody>
          <a:bodyPr wrap="square">
            <a:spAutoFit/>
          </a:bodyPr>
          <a:lstStyle/>
          <a:p>
            <a:r>
              <a:rPr lang="pt-BR" sz="1000" dirty="0"/>
              <a:t>Fonte: https://sites.tcu.gov.br/listadealtorisco/efetividade_das_politicas_de_ciencia_tecnologia_e_inovacao.html</a:t>
            </a:r>
          </a:p>
        </p:txBody>
      </p:sp>
      <p:sp>
        <p:nvSpPr>
          <p:cNvPr id="9" name="CaixaDeTexto 8">
            <a:extLst>
              <a:ext uri="{FF2B5EF4-FFF2-40B4-BE49-F238E27FC236}">
                <a16:creationId xmlns:a16="http://schemas.microsoft.com/office/drawing/2014/main" id="{81989FAF-2B66-67B1-8FC2-EDC5EF510B9D}"/>
              </a:ext>
            </a:extLst>
          </p:cNvPr>
          <p:cNvSpPr txBox="1"/>
          <p:nvPr/>
        </p:nvSpPr>
        <p:spPr>
          <a:xfrm>
            <a:off x="286436" y="4914910"/>
            <a:ext cx="7315200" cy="369332"/>
          </a:xfrm>
          <a:prstGeom prst="rect">
            <a:avLst/>
          </a:prstGeom>
          <a:noFill/>
        </p:spPr>
        <p:txBody>
          <a:bodyPr wrap="square">
            <a:spAutoFit/>
          </a:bodyPr>
          <a:lstStyle/>
          <a:p>
            <a:r>
              <a:rPr lang="pt-PT" b="1" dirty="0">
                <a:solidFill>
                  <a:srgbClr val="231971"/>
                </a:solidFill>
                <a:latin typeface="Outfit Extra Bold" pitchFamily="34" charset="0"/>
              </a:rPr>
              <a:t>Comparativo de carreiras de C&amp;T internacionalmente</a:t>
            </a:r>
            <a:endParaRPr lang="pt-BR" b="1" dirty="0">
              <a:solidFill>
                <a:srgbClr val="231971"/>
              </a:solidFill>
              <a:latin typeface="Outfit Extra Bold" pitchFamily="34" charset="0"/>
            </a:endParaRPr>
          </a:p>
        </p:txBody>
      </p:sp>
      <p:graphicFrame>
        <p:nvGraphicFramePr>
          <p:cNvPr id="10" name="Tabela 9">
            <a:extLst>
              <a:ext uri="{FF2B5EF4-FFF2-40B4-BE49-F238E27FC236}">
                <a16:creationId xmlns:a16="http://schemas.microsoft.com/office/drawing/2014/main" id="{CDCC3BAF-00B7-8D25-1E99-1AD6327E4634}"/>
              </a:ext>
            </a:extLst>
          </p:cNvPr>
          <p:cNvGraphicFramePr>
            <a:graphicFrameLocks noGrp="1"/>
          </p:cNvGraphicFramePr>
          <p:nvPr>
            <p:extLst>
              <p:ext uri="{D42A27DB-BD31-4B8C-83A1-F6EECF244321}">
                <p14:modId xmlns:p14="http://schemas.microsoft.com/office/powerpoint/2010/main" val="1239977405"/>
              </p:ext>
            </p:extLst>
          </p:nvPr>
        </p:nvGraphicFramePr>
        <p:xfrm>
          <a:off x="286436" y="5398641"/>
          <a:ext cx="7987230" cy="2620744"/>
        </p:xfrm>
        <a:graphic>
          <a:graphicData uri="http://schemas.openxmlformats.org/drawingml/2006/table">
            <a:tbl>
              <a:tblPr bandRow="1">
                <a:tableStyleId>{BDBED569-4797-4DF1-A0F4-6AAB3CD982D8}</a:tableStyleId>
              </a:tblPr>
              <a:tblGrid>
                <a:gridCol w="1597446">
                  <a:extLst>
                    <a:ext uri="{9D8B030D-6E8A-4147-A177-3AD203B41FA5}">
                      <a16:colId xmlns:a16="http://schemas.microsoft.com/office/drawing/2014/main" val="1763377341"/>
                    </a:ext>
                  </a:extLst>
                </a:gridCol>
                <a:gridCol w="1597446">
                  <a:extLst>
                    <a:ext uri="{9D8B030D-6E8A-4147-A177-3AD203B41FA5}">
                      <a16:colId xmlns:a16="http://schemas.microsoft.com/office/drawing/2014/main" val="3185103379"/>
                    </a:ext>
                  </a:extLst>
                </a:gridCol>
                <a:gridCol w="1597446">
                  <a:extLst>
                    <a:ext uri="{9D8B030D-6E8A-4147-A177-3AD203B41FA5}">
                      <a16:colId xmlns:a16="http://schemas.microsoft.com/office/drawing/2014/main" val="2659437924"/>
                    </a:ext>
                  </a:extLst>
                </a:gridCol>
                <a:gridCol w="1597446">
                  <a:extLst>
                    <a:ext uri="{9D8B030D-6E8A-4147-A177-3AD203B41FA5}">
                      <a16:colId xmlns:a16="http://schemas.microsoft.com/office/drawing/2014/main" val="3340473013"/>
                    </a:ext>
                  </a:extLst>
                </a:gridCol>
                <a:gridCol w="1597446">
                  <a:extLst>
                    <a:ext uri="{9D8B030D-6E8A-4147-A177-3AD203B41FA5}">
                      <a16:colId xmlns:a16="http://schemas.microsoft.com/office/drawing/2014/main" val="1754491700"/>
                    </a:ext>
                  </a:extLst>
                </a:gridCol>
              </a:tblGrid>
              <a:tr h="302804">
                <a:tc>
                  <a:txBody>
                    <a:bodyPr/>
                    <a:lstStyle/>
                    <a:p>
                      <a:pPr algn="ctr">
                        <a:buNone/>
                      </a:pPr>
                      <a:r>
                        <a:rPr lang="pt-PT" sz="1050" b="1" dirty="0"/>
                        <a:t>País</a:t>
                      </a:r>
                    </a:p>
                  </a:txBody>
                  <a:tcPr anchor="ctr"/>
                </a:tc>
                <a:tc>
                  <a:txBody>
                    <a:bodyPr/>
                    <a:lstStyle/>
                    <a:p>
                      <a:pPr algn="ctr">
                        <a:buNone/>
                      </a:pPr>
                      <a:r>
                        <a:rPr lang="pt-PT" sz="1050" b="1" dirty="0"/>
                        <a:t>Carreira Pública Científica</a:t>
                      </a:r>
                    </a:p>
                  </a:txBody>
                  <a:tcPr anchor="ctr"/>
                </a:tc>
                <a:tc>
                  <a:txBody>
                    <a:bodyPr/>
                    <a:lstStyle/>
                    <a:p>
                      <a:pPr algn="ctr">
                        <a:buNone/>
                      </a:pPr>
                      <a:r>
                        <a:rPr lang="pt-PT" sz="1050" b="1" dirty="0"/>
                        <a:t>Ingresso</a:t>
                      </a:r>
                    </a:p>
                  </a:txBody>
                  <a:tcPr anchor="ctr"/>
                </a:tc>
                <a:tc>
                  <a:txBody>
                    <a:bodyPr/>
                    <a:lstStyle/>
                    <a:p>
                      <a:pPr algn="ctr">
                        <a:buNone/>
                      </a:pPr>
                      <a:r>
                        <a:rPr lang="pt-PT" sz="1050" b="1" dirty="0"/>
                        <a:t>Progressão</a:t>
                      </a:r>
                    </a:p>
                  </a:txBody>
                  <a:tcPr anchor="ctr"/>
                </a:tc>
                <a:tc>
                  <a:txBody>
                    <a:bodyPr/>
                    <a:lstStyle/>
                    <a:p>
                      <a:pPr algn="ctr">
                        <a:buNone/>
                      </a:pPr>
                      <a:r>
                        <a:rPr lang="pt-PT" sz="1050" b="1" dirty="0"/>
                        <a:t>Características</a:t>
                      </a:r>
                    </a:p>
                  </a:txBody>
                  <a:tcPr anchor="ctr"/>
                </a:tc>
                <a:extLst>
                  <a:ext uri="{0D108BD9-81ED-4DB2-BD59-A6C34878D82A}">
                    <a16:rowId xmlns:a16="http://schemas.microsoft.com/office/drawing/2014/main" val="1167809155"/>
                  </a:ext>
                </a:extLst>
              </a:tr>
              <a:tr h="420560">
                <a:tc>
                  <a:txBody>
                    <a:bodyPr/>
                    <a:lstStyle/>
                    <a:p>
                      <a:pPr>
                        <a:buNone/>
                      </a:pPr>
                      <a:r>
                        <a:rPr lang="pt-PT" sz="1050" dirty="0"/>
                        <a:t>🇧🇷 Brasil</a:t>
                      </a:r>
                    </a:p>
                  </a:txBody>
                  <a:tcPr anchor="ctr"/>
                </a:tc>
                <a:tc>
                  <a:txBody>
                    <a:bodyPr/>
                    <a:lstStyle/>
                    <a:p>
                      <a:pPr>
                        <a:buNone/>
                      </a:pPr>
                      <a:r>
                        <a:rPr lang="pt-PT" sz="1050" dirty="0"/>
                        <a:t>Sim (Lei 8.691/1993)</a:t>
                      </a:r>
                    </a:p>
                  </a:txBody>
                  <a:tcPr anchor="ctr"/>
                </a:tc>
                <a:tc>
                  <a:txBody>
                    <a:bodyPr/>
                    <a:lstStyle/>
                    <a:p>
                      <a:pPr>
                        <a:buNone/>
                      </a:pPr>
                      <a:r>
                        <a:rPr lang="pt-PT" sz="1050" dirty="0"/>
                        <a:t>Concurso</a:t>
                      </a:r>
                    </a:p>
                  </a:txBody>
                  <a:tcPr anchor="ctr"/>
                </a:tc>
                <a:tc>
                  <a:txBody>
                    <a:bodyPr/>
                    <a:lstStyle/>
                    <a:p>
                      <a:pPr>
                        <a:buNone/>
                      </a:pPr>
                      <a:r>
                        <a:rPr lang="pt-PT" sz="1050" dirty="0"/>
                        <a:t>Desempenho e títulos</a:t>
                      </a:r>
                    </a:p>
                  </a:txBody>
                  <a:tcPr anchor="ctr"/>
                </a:tc>
                <a:tc>
                  <a:txBody>
                    <a:bodyPr/>
                    <a:lstStyle/>
                    <a:p>
                      <a:pPr>
                        <a:buNone/>
                      </a:pPr>
                      <a:r>
                        <a:rPr lang="pt-PT" sz="1050" dirty="0"/>
                        <a:t>Regida por lei; desafios de atualização</a:t>
                      </a:r>
                    </a:p>
                  </a:txBody>
                  <a:tcPr anchor="ctr"/>
                </a:tc>
                <a:extLst>
                  <a:ext uri="{0D108BD9-81ED-4DB2-BD59-A6C34878D82A}">
                    <a16:rowId xmlns:a16="http://schemas.microsoft.com/office/drawing/2014/main" val="3712531996"/>
                  </a:ext>
                </a:extLst>
              </a:tr>
              <a:tr h="316784">
                <a:tc>
                  <a:txBody>
                    <a:bodyPr/>
                    <a:lstStyle/>
                    <a:p>
                      <a:pPr>
                        <a:buNone/>
                      </a:pPr>
                      <a:r>
                        <a:rPr lang="pt-PT" sz="1050" dirty="0"/>
                        <a:t>🇺🇸 EUA</a:t>
                      </a:r>
                    </a:p>
                  </a:txBody>
                  <a:tcPr anchor="ctr"/>
                </a:tc>
                <a:tc>
                  <a:txBody>
                    <a:bodyPr/>
                    <a:lstStyle/>
                    <a:p>
                      <a:pPr>
                        <a:buNone/>
                      </a:pPr>
                      <a:r>
                        <a:rPr lang="pt-PT" sz="1050" dirty="0"/>
                        <a:t>Sim (em agências federais)</a:t>
                      </a:r>
                    </a:p>
                  </a:txBody>
                  <a:tcPr anchor="ctr"/>
                </a:tc>
                <a:tc>
                  <a:txBody>
                    <a:bodyPr/>
                    <a:lstStyle/>
                    <a:p>
                      <a:pPr>
                        <a:buNone/>
                      </a:pPr>
                      <a:r>
                        <a:rPr lang="pt-PT" sz="1050" dirty="0"/>
                        <a:t>Seleção direta</a:t>
                      </a:r>
                    </a:p>
                  </a:txBody>
                  <a:tcPr anchor="ctr"/>
                </a:tc>
                <a:tc>
                  <a:txBody>
                    <a:bodyPr/>
                    <a:lstStyle/>
                    <a:p>
                      <a:pPr>
                        <a:buNone/>
                      </a:pPr>
                      <a:r>
                        <a:rPr lang="pt-PT" sz="1050" dirty="0"/>
                        <a:t>Mérito</a:t>
                      </a:r>
                    </a:p>
                  </a:txBody>
                  <a:tcPr anchor="ctr"/>
                </a:tc>
                <a:tc>
                  <a:txBody>
                    <a:bodyPr/>
                    <a:lstStyle/>
                    <a:p>
                      <a:pPr>
                        <a:buNone/>
                      </a:pPr>
                      <a:r>
                        <a:rPr lang="pt-PT" sz="1050" dirty="0"/>
                        <a:t>Flexível, com forte financiamento</a:t>
                      </a:r>
                    </a:p>
                  </a:txBody>
                  <a:tcPr anchor="ctr"/>
                </a:tc>
                <a:extLst>
                  <a:ext uri="{0D108BD9-81ED-4DB2-BD59-A6C34878D82A}">
                    <a16:rowId xmlns:a16="http://schemas.microsoft.com/office/drawing/2014/main" val="745807999"/>
                  </a:ext>
                </a:extLst>
              </a:tr>
              <a:tr h="302804">
                <a:tc>
                  <a:txBody>
                    <a:bodyPr/>
                    <a:lstStyle/>
                    <a:p>
                      <a:pPr>
                        <a:buNone/>
                      </a:pPr>
                      <a:r>
                        <a:rPr lang="pt-PT" sz="1050" dirty="0"/>
                        <a:t>🇩🇪 Alemanha</a:t>
                      </a:r>
                    </a:p>
                  </a:txBody>
                  <a:tcPr anchor="ctr"/>
                </a:tc>
                <a:tc>
                  <a:txBody>
                    <a:bodyPr/>
                    <a:lstStyle/>
                    <a:p>
                      <a:pPr>
                        <a:buNone/>
                      </a:pPr>
                      <a:r>
                        <a:rPr lang="pt-PT" sz="1050" dirty="0"/>
                        <a:t>Sim</a:t>
                      </a:r>
                    </a:p>
                  </a:txBody>
                  <a:tcPr anchor="ctr"/>
                </a:tc>
                <a:tc>
                  <a:txBody>
                    <a:bodyPr/>
                    <a:lstStyle/>
                    <a:p>
                      <a:pPr>
                        <a:buNone/>
                      </a:pPr>
                      <a:r>
                        <a:rPr lang="pt-PT" sz="1050"/>
                        <a:t>Concurso</a:t>
                      </a:r>
                      <a:endParaRPr lang="pt-PT" sz="1050" dirty="0"/>
                    </a:p>
                  </a:txBody>
                  <a:tcPr anchor="ctr"/>
                </a:tc>
                <a:tc>
                  <a:txBody>
                    <a:bodyPr/>
                    <a:lstStyle/>
                    <a:p>
                      <a:pPr>
                        <a:buNone/>
                      </a:pPr>
                      <a:r>
                        <a:rPr lang="pt-PT" sz="1050" dirty="0"/>
                        <a:t>Tempo + Mérito</a:t>
                      </a:r>
                    </a:p>
                  </a:txBody>
                  <a:tcPr anchor="ctr"/>
                </a:tc>
                <a:tc>
                  <a:txBody>
                    <a:bodyPr/>
                    <a:lstStyle/>
                    <a:p>
                      <a:pPr>
                        <a:buNone/>
                      </a:pPr>
                      <a:r>
                        <a:rPr lang="pt-PT" sz="1050" dirty="0"/>
                        <a:t>Estável, bem financiada</a:t>
                      </a:r>
                    </a:p>
                  </a:txBody>
                  <a:tcPr anchor="ctr"/>
                </a:tc>
                <a:extLst>
                  <a:ext uri="{0D108BD9-81ED-4DB2-BD59-A6C34878D82A}">
                    <a16:rowId xmlns:a16="http://schemas.microsoft.com/office/drawing/2014/main" val="3877925617"/>
                  </a:ext>
                </a:extLst>
              </a:tr>
              <a:tr h="316784">
                <a:tc>
                  <a:txBody>
                    <a:bodyPr/>
                    <a:lstStyle/>
                    <a:p>
                      <a:pPr>
                        <a:buNone/>
                      </a:pPr>
                      <a:r>
                        <a:rPr lang="pt-PT" sz="1050" dirty="0"/>
                        <a:t>🇫🇷 França</a:t>
                      </a:r>
                    </a:p>
                  </a:txBody>
                  <a:tcPr anchor="ctr"/>
                </a:tc>
                <a:tc>
                  <a:txBody>
                    <a:bodyPr/>
                    <a:lstStyle/>
                    <a:p>
                      <a:pPr>
                        <a:buNone/>
                      </a:pPr>
                      <a:r>
                        <a:rPr lang="pt-PT" sz="1050" dirty="0"/>
                        <a:t>Sim (</a:t>
                      </a:r>
                      <a:r>
                        <a:rPr lang="pt-PT" sz="1050" dirty="0" err="1"/>
                        <a:t>ex</a:t>
                      </a:r>
                      <a:r>
                        <a:rPr lang="pt-PT" sz="1050" dirty="0"/>
                        <a:t>: CNRS)</a:t>
                      </a:r>
                    </a:p>
                  </a:txBody>
                  <a:tcPr anchor="ctr"/>
                </a:tc>
                <a:tc>
                  <a:txBody>
                    <a:bodyPr/>
                    <a:lstStyle/>
                    <a:p>
                      <a:pPr>
                        <a:buNone/>
                      </a:pPr>
                      <a:r>
                        <a:rPr lang="pt-PT" sz="1050" dirty="0"/>
                        <a:t>Concurso nacional</a:t>
                      </a:r>
                    </a:p>
                  </a:txBody>
                  <a:tcPr anchor="ctr"/>
                </a:tc>
                <a:tc>
                  <a:txBody>
                    <a:bodyPr/>
                    <a:lstStyle/>
                    <a:p>
                      <a:pPr>
                        <a:buNone/>
                      </a:pPr>
                      <a:r>
                        <a:rPr lang="pt-PT" sz="1050" dirty="0"/>
                        <a:t>Avaliação periódica</a:t>
                      </a:r>
                    </a:p>
                  </a:txBody>
                  <a:tcPr anchor="ctr"/>
                </a:tc>
                <a:tc>
                  <a:txBody>
                    <a:bodyPr/>
                    <a:lstStyle/>
                    <a:p>
                      <a:pPr>
                        <a:buNone/>
                      </a:pPr>
                      <a:r>
                        <a:rPr lang="pt-PT" sz="1050" dirty="0"/>
                        <a:t>Institucionalizada, rigorosa</a:t>
                      </a:r>
                    </a:p>
                  </a:txBody>
                  <a:tcPr anchor="ctr"/>
                </a:tc>
                <a:extLst>
                  <a:ext uri="{0D108BD9-81ED-4DB2-BD59-A6C34878D82A}">
                    <a16:rowId xmlns:a16="http://schemas.microsoft.com/office/drawing/2014/main" val="1518381975"/>
                  </a:ext>
                </a:extLst>
              </a:tr>
              <a:tr h="223089">
                <a:tc>
                  <a:txBody>
                    <a:bodyPr/>
                    <a:lstStyle/>
                    <a:p>
                      <a:pPr>
                        <a:buNone/>
                      </a:pPr>
                      <a:r>
                        <a:rPr lang="pt-PT" sz="1050" dirty="0"/>
                        <a:t>🇨🇳 China</a:t>
                      </a:r>
                    </a:p>
                  </a:txBody>
                  <a:tcPr anchor="ctr"/>
                </a:tc>
                <a:tc>
                  <a:txBody>
                    <a:bodyPr/>
                    <a:lstStyle/>
                    <a:p>
                      <a:pPr>
                        <a:buNone/>
                      </a:pPr>
                      <a:r>
                        <a:rPr lang="pt-PT" sz="1050"/>
                        <a:t>Sim</a:t>
                      </a:r>
                      <a:endParaRPr lang="pt-PT" sz="1050" dirty="0"/>
                    </a:p>
                  </a:txBody>
                  <a:tcPr anchor="ctr"/>
                </a:tc>
                <a:tc>
                  <a:txBody>
                    <a:bodyPr/>
                    <a:lstStyle/>
                    <a:p>
                      <a:pPr>
                        <a:buNone/>
                      </a:pPr>
                      <a:r>
                        <a:rPr lang="pt-PT" sz="1050"/>
                        <a:t>Planejamento estatal</a:t>
                      </a:r>
                      <a:endParaRPr lang="pt-PT" sz="1050" dirty="0"/>
                    </a:p>
                  </a:txBody>
                  <a:tcPr anchor="ctr"/>
                </a:tc>
                <a:tc>
                  <a:txBody>
                    <a:bodyPr/>
                    <a:lstStyle/>
                    <a:p>
                      <a:pPr>
                        <a:buNone/>
                      </a:pPr>
                      <a:r>
                        <a:rPr lang="pt-PT" sz="1050" dirty="0"/>
                        <a:t>Projetos e metas</a:t>
                      </a:r>
                    </a:p>
                  </a:txBody>
                  <a:tcPr anchor="ctr"/>
                </a:tc>
                <a:tc>
                  <a:txBody>
                    <a:bodyPr/>
                    <a:lstStyle/>
                    <a:p>
                      <a:pPr>
                        <a:buNone/>
                      </a:pPr>
                      <a:r>
                        <a:rPr lang="pt-PT" sz="1050" dirty="0"/>
                        <a:t>Alta centralização</a:t>
                      </a:r>
                    </a:p>
                  </a:txBody>
                  <a:tcPr anchor="ctr"/>
                </a:tc>
                <a:extLst>
                  <a:ext uri="{0D108BD9-81ED-4DB2-BD59-A6C34878D82A}">
                    <a16:rowId xmlns:a16="http://schemas.microsoft.com/office/drawing/2014/main" val="3008282379"/>
                  </a:ext>
                </a:extLst>
              </a:tr>
              <a:tr h="316784">
                <a:tc>
                  <a:txBody>
                    <a:bodyPr/>
                    <a:lstStyle/>
                    <a:p>
                      <a:pPr>
                        <a:buNone/>
                      </a:pPr>
                      <a:r>
                        <a:rPr lang="pt-PT" sz="1050"/>
                        <a:t>🇨🇺 Cuba</a:t>
                      </a:r>
                      <a:endParaRPr lang="pt-PT" sz="1050" dirty="0"/>
                    </a:p>
                  </a:txBody>
                  <a:tcPr anchor="ctr"/>
                </a:tc>
                <a:tc>
                  <a:txBody>
                    <a:bodyPr/>
                    <a:lstStyle/>
                    <a:p>
                      <a:pPr>
                        <a:buNone/>
                      </a:pPr>
                      <a:r>
                        <a:rPr lang="pt-PT" sz="1050"/>
                        <a:t>Sim</a:t>
                      </a:r>
                      <a:endParaRPr lang="pt-PT" sz="1050" dirty="0"/>
                    </a:p>
                  </a:txBody>
                  <a:tcPr anchor="ctr"/>
                </a:tc>
                <a:tc>
                  <a:txBody>
                    <a:bodyPr/>
                    <a:lstStyle/>
                    <a:p>
                      <a:pPr>
                        <a:buNone/>
                      </a:pPr>
                      <a:r>
                        <a:rPr lang="pt-PT" sz="1050"/>
                        <a:t>Estudantil/institucional</a:t>
                      </a:r>
                      <a:endParaRPr lang="pt-PT" sz="1050" dirty="0"/>
                    </a:p>
                  </a:txBody>
                  <a:tcPr anchor="ctr"/>
                </a:tc>
                <a:tc>
                  <a:txBody>
                    <a:bodyPr/>
                    <a:lstStyle/>
                    <a:p>
                      <a:pPr>
                        <a:buNone/>
                      </a:pPr>
                      <a:r>
                        <a:rPr lang="pt-PT" sz="1050" dirty="0"/>
                        <a:t>Plano estatal</a:t>
                      </a:r>
                    </a:p>
                  </a:txBody>
                  <a:tcPr anchor="ctr"/>
                </a:tc>
                <a:tc>
                  <a:txBody>
                    <a:bodyPr/>
                    <a:lstStyle/>
                    <a:p>
                      <a:pPr>
                        <a:buNone/>
                      </a:pPr>
                      <a:r>
                        <a:rPr lang="pt-PT" sz="1050" dirty="0"/>
                        <a:t>Foco estratégico, limitações externas</a:t>
                      </a:r>
                    </a:p>
                  </a:txBody>
                  <a:tcPr anchor="ctr"/>
                </a:tc>
                <a:extLst>
                  <a:ext uri="{0D108BD9-81ED-4DB2-BD59-A6C34878D82A}">
                    <a16:rowId xmlns:a16="http://schemas.microsoft.com/office/drawing/2014/main" val="817293313"/>
                  </a:ext>
                </a:extLst>
              </a:tr>
            </a:tbl>
          </a:graphicData>
        </a:graphic>
      </p:graphicFrame>
      <p:pic>
        <p:nvPicPr>
          <p:cNvPr id="14" name="Imagem 13">
            <a:extLst>
              <a:ext uri="{FF2B5EF4-FFF2-40B4-BE49-F238E27FC236}">
                <a16:creationId xmlns:a16="http://schemas.microsoft.com/office/drawing/2014/main" id="{57857166-24CA-0B06-9182-9EEC574E6102}"/>
              </a:ext>
            </a:extLst>
          </p:cNvPr>
          <p:cNvPicPr>
            <a:picLocks noChangeAspect="1"/>
          </p:cNvPicPr>
          <p:nvPr/>
        </p:nvPicPr>
        <p:blipFill>
          <a:blip r:embed="rId4"/>
          <a:stretch>
            <a:fillRect/>
          </a:stretch>
        </p:blipFill>
        <p:spPr>
          <a:xfrm>
            <a:off x="9595665" y="5112554"/>
            <a:ext cx="2566931" cy="3018811"/>
          </a:xfrm>
          <a:prstGeom prst="rect">
            <a:avLst/>
          </a:prstGeom>
        </p:spPr>
      </p:pic>
    </p:spTree>
    <p:extLst>
      <p:ext uri="{BB962C8B-B14F-4D97-AF65-F5344CB8AC3E}">
        <p14:creationId xmlns:p14="http://schemas.microsoft.com/office/powerpoint/2010/main" val="3400476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8700C1D6-81D5-D7E3-F0FC-57347243390C}"/>
              </a:ext>
            </a:extLst>
          </p:cNvPr>
          <p:cNvSpPr txBox="1"/>
          <p:nvPr/>
        </p:nvSpPr>
        <p:spPr>
          <a:xfrm>
            <a:off x="236306" y="159921"/>
            <a:ext cx="7315200" cy="400110"/>
          </a:xfrm>
          <a:prstGeom prst="rect">
            <a:avLst/>
          </a:prstGeom>
          <a:noFill/>
        </p:spPr>
        <p:txBody>
          <a:bodyPr wrap="square">
            <a:spAutoFit/>
          </a:bodyPr>
          <a:lstStyle/>
          <a:p>
            <a:r>
              <a:rPr lang="pt-BR" sz="2000" b="1" dirty="0">
                <a:solidFill>
                  <a:srgbClr val="231971"/>
                </a:solidFill>
                <a:latin typeface="Outfit Extra Bold" pitchFamily="34" charset="0"/>
              </a:rPr>
              <a:t>AUTORIZAÇÃO DOS CONCURSOS PARA O MCTI</a:t>
            </a:r>
          </a:p>
        </p:txBody>
      </p:sp>
      <p:sp>
        <p:nvSpPr>
          <p:cNvPr id="9" name="CaixaDeTexto 8">
            <a:extLst>
              <a:ext uri="{FF2B5EF4-FFF2-40B4-BE49-F238E27FC236}">
                <a16:creationId xmlns:a16="http://schemas.microsoft.com/office/drawing/2014/main" id="{D7DDB234-0D19-F64C-EA30-DB0EB166D258}"/>
              </a:ext>
            </a:extLst>
          </p:cNvPr>
          <p:cNvSpPr txBox="1"/>
          <p:nvPr/>
        </p:nvSpPr>
        <p:spPr>
          <a:xfrm>
            <a:off x="35959" y="626118"/>
            <a:ext cx="14558481" cy="2046714"/>
          </a:xfrm>
          <a:prstGeom prst="rect">
            <a:avLst/>
          </a:prstGeom>
          <a:noFill/>
        </p:spPr>
        <p:txBody>
          <a:bodyPr wrap="square">
            <a:spAutoFit/>
          </a:bodyPr>
          <a:lstStyle/>
          <a:p>
            <a:pPr marL="285750" indent="-285750">
              <a:spcBef>
                <a:spcPts val="600"/>
              </a:spcBef>
              <a:buFont typeface="Arial" panose="020B0604020202020204" pitchFamily="34" charset="0"/>
              <a:buChar char="•"/>
            </a:pPr>
            <a:r>
              <a:rPr lang="pt-BR" sz="1600" b="1" dirty="0"/>
              <a:t>Portaria GM/MGI nº 1.369, de 6 de abril de 2023: </a:t>
            </a:r>
            <a:r>
              <a:rPr lang="pt-BR" sz="1600" dirty="0"/>
              <a:t>autorizou o provimento de 814 cargos no quadro de pessoal do MCTI (296 Analistas de C&amp;T, 253 Pesquisadores, 265 Tecnologistas);</a:t>
            </a:r>
          </a:p>
          <a:p>
            <a:pPr marL="285750" indent="-285750">
              <a:spcBef>
                <a:spcPts val="600"/>
              </a:spcBef>
              <a:buFont typeface="Arial" panose="020B0604020202020204" pitchFamily="34" charset="0"/>
              <a:buChar char="•"/>
            </a:pPr>
            <a:r>
              <a:rPr lang="pt-BR" sz="1600" b="1" dirty="0"/>
              <a:t>Portaria MCTI nº 7.227, de 12 de julho de 2023: </a:t>
            </a:r>
            <a:r>
              <a:rPr lang="pt-BR" sz="1600" dirty="0"/>
              <a:t>estabeleceu diretrizes, normas e procedimentos para a realização de concurso público no âmbito das Unidades de Pesquisa (158 Analistas de C&amp;T, 253 Pesquisadores e 265 Tecnologistas);</a:t>
            </a:r>
          </a:p>
          <a:p>
            <a:pPr marL="285750" indent="-285750">
              <a:spcBef>
                <a:spcPts val="600"/>
              </a:spcBef>
              <a:buFont typeface="Arial" panose="020B0604020202020204" pitchFamily="34" charset="0"/>
              <a:buChar char="•"/>
            </a:pPr>
            <a:r>
              <a:rPr lang="pt-BR" sz="1600" b="1" dirty="0"/>
              <a:t>Portaria MCTI nº 7.228, de 12 de julho de 2023: </a:t>
            </a:r>
            <a:r>
              <a:rPr lang="pt-BR" sz="1600" dirty="0"/>
              <a:t>estabeleceu diretrizes, normas e procedimentos para a realização de concurso público no âmbito da Administração Central (138 Analistas de C&amp;T).</a:t>
            </a:r>
          </a:p>
          <a:p>
            <a:pPr marL="285750" indent="-285750">
              <a:spcBef>
                <a:spcPts val="600"/>
              </a:spcBef>
              <a:buFont typeface="Arial" panose="020B0604020202020204" pitchFamily="34" charset="0"/>
              <a:buChar char="•"/>
            </a:pPr>
            <a:r>
              <a:rPr lang="pt-BR" sz="1600" b="1" dirty="0"/>
              <a:t>Portaria MCTI nº 7.298, de 3 de agosto de 2023: </a:t>
            </a:r>
            <a:r>
              <a:rPr lang="pt-BR" sz="1600" dirty="0"/>
              <a:t>alterou quantitativos de vagas e prazos estabelecidos nas Portarias nº 7.227 e 7.228.</a:t>
            </a:r>
          </a:p>
        </p:txBody>
      </p:sp>
      <p:graphicFrame>
        <p:nvGraphicFramePr>
          <p:cNvPr id="10" name="Tabela 9">
            <a:extLst>
              <a:ext uri="{FF2B5EF4-FFF2-40B4-BE49-F238E27FC236}">
                <a16:creationId xmlns:a16="http://schemas.microsoft.com/office/drawing/2014/main" id="{E8F83C7C-F1BB-A746-C2BF-C448389F6110}"/>
              </a:ext>
            </a:extLst>
          </p:cNvPr>
          <p:cNvGraphicFramePr>
            <a:graphicFrameLocks noGrp="1"/>
          </p:cNvGraphicFramePr>
          <p:nvPr>
            <p:extLst>
              <p:ext uri="{D42A27DB-BD31-4B8C-83A1-F6EECF244321}">
                <p14:modId xmlns:p14="http://schemas.microsoft.com/office/powerpoint/2010/main" val="2408588695"/>
              </p:ext>
            </p:extLst>
          </p:nvPr>
        </p:nvGraphicFramePr>
        <p:xfrm>
          <a:off x="10146536" y="2875402"/>
          <a:ext cx="4169573" cy="4830213"/>
        </p:xfrm>
        <a:graphic>
          <a:graphicData uri="http://schemas.openxmlformats.org/drawingml/2006/table">
            <a:tbl>
              <a:tblPr>
                <a:tableStyleId>{5C22544A-7EE6-4342-B048-85BDC9FD1C3A}</a:tableStyleId>
              </a:tblPr>
              <a:tblGrid>
                <a:gridCol w="958873">
                  <a:extLst>
                    <a:ext uri="{9D8B030D-6E8A-4147-A177-3AD203B41FA5}">
                      <a16:colId xmlns:a16="http://schemas.microsoft.com/office/drawing/2014/main" val="3523698235"/>
                    </a:ext>
                  </a:extLst>
                </a:gridCol>
                <a:gridCol w="1001448">
                  <a:extLst>
                    <a:ext uri="{9D8B030D-6E8A-4147-A177-3AD203B41FA5}">
                      <a16:colId xmlns:a16="http://schemas.microsoft.com/office/drawing/2014/main" val="4289803230"/>
                    </a:ext>
                  </a:extLst>
                </a:gridCol>
                <a:gridCol w="995720">
                  <a:extLst>
                    <a:ext uri="{9D8B030D-6E8A-4147-A177-3AD203B41FA5}">
                      <a16:colId xmlns:a16="http://schemas.microsoft.com/office/drawing/2014/main" val="3881268796"/>
                    </a:ext>
                  </a:extLst>
                </a:gridCol>
                <a:gridCol w="668998">
                  <a:extLst>
                    <a:ext uri="{9D8B030D-6E8A-4147-A177-3AD203B41FA5}">
                      <a16:colId xmlns:a16="http://schemas.microsoft.com/office/drawing/2014/main" val="1227125569"/>
                    </a:ext>
                  </a:extLst>
                </a:gridCol>
                <a:gridCol w="544534">
                  <a:extLst>
                    <a:ext uri="{9D8B030D-6E8A-4147-A177-3AD203B41FA5}">
                      <a16:colId xmlns:a16="http://schemas.microsoft.com/office/drawing/2014/main" val="2812328680"/>
                    </a:ext>
                  </a:extLst>
                </a:gridCol>
              </a:tblGrid>
              <a:tr h="578065">
                <a:tc rowSpan="2">
                  <a:txBody>
                    <a:bodyPr/>
                    <a:lstStyle/>
                    <a:p>
                      <a:pPr algn="ctr" fontAlgn="ctr"/>
                      <a:r>
                        <a:rPr lang="pt-BR" sz="1100" b="1" u="none" strike="noStrike" dirty="0">
                          <a:effectLst/>
                        </a:rPr>
                        <a:t>UNIDADES</a:t>
                      </a:r>
                      <a:endParaRPr lang="pt-BR" sz="1100" b="1"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gridSpan="3">
                  <a:txBody>
                    <a:bodyPr/>
                    <a:lstStyle/>
                    <a:p>
                      <a:pPr algn="ctr" fontAlgn="ctr"/>
                      <a:r>
                        <a:rPr lang="pt-BR" sz="1100" b="1" u="none" strike="noStrike" dirty="0">
                          <a:effectLst/>
                        </a:rPr>
                        <a:t>CARGOS </a:t>
                      </a:r>
                      <a:endParaRPr lang="pt-BR" sz="1100" b="1"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hMerge="1">
                  <a:txBody>
                    <a:bodyPr/>
                    <a:lstStyle/>
                    <a:p>
                      <a:endParaRPr lang="pt-BR"/>
                    </a:p>
                  </a:txBody>
                  <a:tcPr/>
                </a:tc>
                <a:tc hMerge="1">
                  <a:txBody>
                    <a:bodyPr/>
                    <a:lstStyle/>
                    <a:p>
                      <a:endParaRPr lang="pt-BR"/>
                    </a:p>
                  </a:txBody>
                  <a:tcPr/>
                </a:tc>
                <a:tc rowSpan="2">
                  <a:txBody>
                    <a:bodyPr/>
                    <a:lstStyle/>
                    <a:p>
                      <a:pPr algn="ctr" fontAlgn="b"/>
                      <a:r>
                        <a:rPr lang="pt-BR" sz="1100" b="1" u="none" strike="noStrike">
                          <a:effectLst/>
                        </a:rPr>
                        <a:t>TOTAL</a:t>
                      </a:r>
                      <a:endParaRPr lang="pt-BR" sz="1100" b="1" i="0" u="none" strike="noStrike">
                        <a:solidFill>
                          <a:srgbClr val="000000"/>
                        </a:solidFill>
                        <a:effectLst/>
                        <a:latin typeface="Calibri" panose="020F050202020403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1536125990"/>
                  </a:ext>
                </a:extLst>
              </a:tr>
              <a:tr h="211115">
                <a:tc vMerge="1">
                  <a:txBody>
                    <a:bodyPr/>
                    <a:lstStyle/>
                    <a:p>
                      <a:endParaRPr lang="pt-BR"/>
                    </a:p>
                  </a:txBody>
                  <a:tcPr/>
                </a:tc>
                <a:tc>
                  <a:txBody>
                    <a:bodyPr/>
                    <a:lstStyle/>
                    <a:p>
                      <a:pPr algn="ctr" fontAlgn="ctr"/>
                      <a:r>
                        <a:rPr lang="pt-BR" sz="1100" b="1" u="none" strike="noStrike" dirty="0">
                          <a:effectLst/>
                        </a:rPr>
                        <a:t>Pesquisador</a:t>
                      </a:r>
                      <a:endParaRPr lang="pt-BR" sz="1100" b="1"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ctr"/>
                      <a:r>
                        <a:rPr lang="pt-BR" sz="1100" b="1" u="none" strike="noStrike" dirty="0">
                          <a:effectLst/>
                        </a:rPr>
                        <a:t>Tecnologista</a:t>
                      </a:r>
                      <a:endParaRPr lang="pt-BR" sz="1100" b="1"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a:txBody>
                    <a:bodyPr/>
                    <a:lstStyle/>
                    <a:p>
                      <a:pPr algn="ctr" fontAlgn="ctr"/>
                      <a:r>
                        <a:rPr lang="pt-BR" sz="1100" b="1" u="none" strike="noStrike" dirty="0">
                          <a:effectLst/>
                        </a:rPr>
                        <a:t>Analista</a:t>
                      </a:r>
                      <a:endParaRPr lang="pt-BR" sz="1100" b="1" i="0" u="none" strike="noStrike" dirty="0">
                        <a:solidFill>
                          <a:srgbClr val="000000"/>
                        </a:solidFill>
                        <a:effectLst/>
                        <a:latin typeface="Calibri" panose="020F0502020204030204" pitchFamily="34" charset="0"/>
                      </a:endParaRPr>
                    </a:p>
                  </a:txBody>
                  <a:tcPr marL="9525" marR="9525" marT="9525" marB="0" anchor="ctr">
                    <a:solidFill>
                      <a:schemeClr val="bg1">
                        <a:lumMod val="85000"/>
                      </a:schemeClr>
                    </a:solidFill>
                  </a:tcPr>
                </a:tc>
                <a:tc vMerge="1">
                  <a:txBody>
                    <a:bodyPr/>
                    <a:lstStyle/>
                    <a:p>
                      <a:endParaRPr lang="pt-BR"/>
                    </a:p>
                  </a:txBody>
                  <a:tcPr/>
                </a:tc>
                <a:extLst>
                  <a:ext uri="{0D108BD9-81ED-4DB2-BD59-A6C34878D82A}">
                    <a16:rowId xmlns:a16="http://schemas.microsoft.com/office/drawing/2014/main" val="660120097"/>
                  </a:ext>
                </a:extLst>
              </a:tr>
              <a:tr h="218610">
                <a:tc>
                  <a:txBody>
                    <a:bodyPr/>
                    <a:lstStyle/>
                    <a:p>
                      <a:pPr algn="ctr" fontAlgn="ctr"/>
                      <a:r>
                        <a:rPr lang="pt-BR" sz="1100" u="none" strike="noStrike" dirty="0">
                          <a:effectLst/>
                        </a:rPr>
                        <a:t>MCTI - AC</a:t>
                      </a:r>
                      <a:endParaRPr lang="pt-BR"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dirty="0">
                          <a:effectLst/>
                        </a:rPr>
                        <a:t>0</a:t>
                      </a:r>
                      <a:endParaRPr lang="pt-BR"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0</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100</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100</a:t>
                      </a:r>
                      <a:endParaRPr lang="pt-BR"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62795304"/>
                  </a:ext>
                </a:extLst>
              </a:tr>
              <a:tr h="211115">
                <a:tc>
                  <a:txBody>
                    <a:bodyPr/>
                    <a:lstStyle/>
                    <a:p>
                      <a:pPr algn="ctr" fontAlgn="ctr"/>
                      <a:r>
                        <a:rPr lang="pt-BR" sz="1100" u="none" strike="noStrike">
                          <a:effectLst/>
                        </a:rPr>
                        <a:t>CBPF</a:t>
                      </a:r>
                      <a:endParaRPr lang="pt-B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36</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10</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9</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55</a:t>
                      </a:r>
                      <a:endParaRPr lang="pt-BR"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1007676"/>
                  </a:ext>
                </a:extLst>
              </a:tr>
              <a:tr h="211115">
                <a:tc>
                  <a:txBody>
                    <a:bodyPr/>
                    <a:lstStyle/>
                    <a:p>
                      <a:pPr algn="ctr" fontAlgn="ctr"/>
                      <a:r>
                        <a:rPr lang="pt-BR" sz="1100" u="none" strike="noStrike">
                          <a:effectLst/>
                        </a:rPr>
                        <a:t>CTI</a:t>
                      </a:r>
                      <a:endParaRPr lang="pt-B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3</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46</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8</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57</a:t>
                      </a:r>
                      <a:endParaRPr lang="pt-BR"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44521392"/>
                  </a:ext>
                </a:extLst>
              </a:tr>
              <a:tr h="211115">
                <a:tc>
                  <a:txBody>
                    <a:bodyPr/>
                    <a:lstStyle/>
                    <a:p>
                      <a:pPr algn="ctr" fontAlgn="ctr"/>
                      <a:r>
                        <a:rPr lang="pt-BR" sz="1100" u="none" strike="noStrike">
                          <a:effectLst/>
                        </a:rPr>
                        <a:t>CETEM</a:t>
                      </a:r>
                      <a:endParaRPr lang="pt-B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11</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10</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10</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31</a:t>
                      </a:r>
                      <a:endParaRPr lang="pt-BR"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63440794"/>
                  </a:ext>
                </a:extLst>
              </a:tr>
              <a:tr h="211115">
                <a:tc>
                  <a:txBody>
                    <a:bodyPr/>
                    <a:lstStyle/>
                    <a:p>
                      <a:pPr algn="ctr" fontAlgn="ctr"/>
                      <a:r>
                        <a:rPr lang="pt-BR" sz="1100" u="none" strike="noStrike">
                          <a:effectLst/>
                        </a:rPr>
                        <a:t>CETENE</a:t>
                      </a:r>
                      <a:endParaRPr lang="pt-B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5</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8</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8</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21</a:t>
                      </a:r>
                      <a:endParaRPr lang="pt-BR"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86443291"/>
                  </a:ext>
                </a:extLst>
              </a:tr>
              <a:tr h="211115">
                <a:tc>
                  <a:txBody>
                    <a:bodyPr/>
                    <a:lstStyle/>
                    <a:p>
                      <a:pPr algn="ctr" fontAlgn="ctr"/>
                      <a:r>
                        <a:rPr lang="pt-BR" sz="1100" u="none" strike="noStrike" dirty="0">
                          <a:effectLst/>
                        </a:rPr>
                        <a:t>CEMADEN</a:t>
                      </a:r>
                      <a:endParaRPr lang="pt-BR"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7</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17</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11</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35</a:t>
                      </a:r>
                      <a:endParaRPr lang="pt-BR"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3578421"/>
                  </a:ext>
                </a:extLst>
              </a:tr>
              <a:tr h="211115">
                <a:tc>
                  <a:txBody>
                    <a:bodyPr/>
                    <a:lstStyle/>
                    <a:p>
                      <a:pPr algn="ctr" fontAlgn="ctr"/>
                      <a:r>
                        <a:rPr lang="pt-BR" sz="1100" u="none" strike="noStrike">
                          <a:effectLst/>
                        </a:rPr>
                        <a:t>IBICT</a:t>
                      </a:r>
                      <a:endParaRPr lang="pt-B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dirty="0">
                          <a:effectLst/>
                        </a:rPr>
                        <a:t>4</a:t>
                      </a:r>
                      <a:endParaRPr lang="pt-BR"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27</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10</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41</a:t>
                      </a:r>
                      <a:endParaRPr lang="pt-BR"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23171841"/>
                  </a:ext>
                </a:extLst>
              </a:tr>
              <a:tr h="211115">
                <a:tc>
                  <a:txBody>
                    <a:bodyPr/>
                    <a:lstStyle/>
                    <a:p>
                      <a:pPr algn="ctr" fontAlgn="ctr"/>
                      <a:r>
                        <a:rPr lang="pt-BR" sz="1100" u="none" strike="noStrike">
                          <a:effectLst/>
                        </a:rPr>
                        <a:t>INMA</a:t>
                      </a:r>
                      <a:endParaRPr lang="pt-B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16</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2</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8</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26</a:t>
                      </a:r>
                      <a:endParaRPr lang="pt-BR"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60089329"/>
                  </a:ext>
                </a:extLst>
              </a:tr>
              <a:tr h="233468">
                <a:tc>
                  <a:txBody>
                    <a:bodyPr/>
                    <a:lstStyle/>
                    <a:p>
                      <a:pPr algn="ctr" fontAlgn="ctr"/>
                      <a:r>
                        <a:rPr lang="pt-BR" sz="1100" u="none" strike="noStrike">
                          <a:effectLst/>
                        </a:rPr>
                        <a:t>INPA</a:t>
                      </a:r>
                      <a:endParaRPr lang="pt-B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51</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12</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13</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76</a:t>
                      </a:r>
                      <a:endParaRPr lang="pt-BR"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54091742"/>
                  </a:ext>
                </a:extLst>
              </a:tr>
              <a:tr h="211115">
                <a:tc>
                  <a:txBody>
                    <a:bodyPr/>
                    <a:lstStyle/>
                    <a:p>
                      <a:pPr algn="ctr" fontAlgn="ctr"/>
                      <a:r>
                        <a:rPr lang="pt-BR" sz="1100" u="none" strike="noStrike">
                          <a:effectLst/>
                        </a:rPr>
                        <a:t>INPE</a:t>
                      </a:r>
                      <a:endParaRPr lang="pt-B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44</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49</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42</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dirty="0">
                          <a:effectLst/>
                        </a:rPr>
                        <a:t>135</a:t>
                      </a:r>
                      <a:endParaRPr lang="pt-BR"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62299331"/>
                  </a:ext>
                </a:extLst>
              </a:tr>
              <a:tr h="211115">
                <a:tc>
                  <a:txBody>
                    <a:bodyPr/>
                    <a:lstStyle/>
                    <a:p>
                      <a:pPr algn="ctr" fontAlgn="ctr"/>
                      <a:r>
                        <a:rPr lang="pt-BR" sz="1100" u="none" strike="noStrike">
                          <a:effectLst/>
                        </a:rPr>
                        <a:t>INPP</a:t>
                      </a:r>
                      <a:endParaRPr lang="pt-B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5</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2</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10</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17</a:t>
                      </a:r>
                      <a:endParaRPr lang="pt-BR"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48589516"/>
                  </a:ext>
                </a:extLst>
              </a:tr>
              <a:tr h="211115">
                <a:tc>
                  <a:txBody>
                    <a:bodyPr/>
                    <a:lstStyle/>
                    <a:p>
                      <a:pPr algn="ctr" fontAlgn="ctr"/>
                      <a:r>
                        <a:rPr lang="pt-BR" sz="1100" u="none" strike="noStrike">
                          <a:effectLst/>
                        </a:rPr>
                        <a:t>INT</a:t>
                      </a:r>
                      <a:endParaRPr lang="pt-B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3</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21</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12</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36</a:t>
                      </a:r>
                      <a:endParaRPr lang="pt-BR"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5207141"/>
                  </a:ext>
                </a:extLst>
              </a:tr>
              <a:tr h="211115">
                <a:tc>
                  <a:txBody>
                    <a:bodyPr/>
                    <a:lstStyle/>
                    <a:p>
                      <a:pPr algn="ctr" fontAlgn="ctr"/>
                      <a:r>
                        <a:rPr lang="pt-BR" sz="1100" u="none" strike="noStrike">
                          <a:effectLst/>
                        </a:rPr>
                        <a:t>INSA</a:t>
                      </a:r>
                      <a:endParaRPr lang="pt-B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dirty="0">
                          <a:effectLst/>
                        </a:rPr>
                        <a:t>10</a:t>
                      </a:r>
                      <a:endParaRPr lang="pt-BR"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9</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13</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32</a:t>
                      </a:r>
                      <a:endParaRPr lang="pt-BR"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93186428"/>
                  </a:ext>
                </a:extLst>
              </a:tr>
              <a:tr h="211115">
                <a:tc>
                  <a:txBody>
                    <a:bodyPr/>
                    <a:lstStyle/>
                    <a:p>
                      <a:pPr algn="ctr" fontAlgn="ctr"/>
                      <a:r>
                        <a:rPr lang="pt-BR" sz="1100" u="none" strike="noStrike">
                          <a:effectLst/>
                        </a:rPr>
                        <a:t>LNA</a:t>
                      </a:r>
                      <a:endParaRPr lang="pt-B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5</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dirty="0">
                          <a:effectLst/>
                        </a:rPr>
                        <a:t>8</a:t>
                      </a:r>
                      <a:endParaRPr lang="pt-BR"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6</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19</a:t>
                      </a:r>
                      <a:endParaRPr lang="pt-BR"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72539320"/>
                  </a:ext>
                </a:extLst>
              </a:tr>
              <a:tr h="211115">
                <a:tc>
                  <a:txBody>
                    <a:bodyPr/>
                    <a:lstStyle/>
                    <a:p>
                      <a:pPr algn="ctr" fontAlgn="ctr"/>
                      <a:r>
                        <a:rPr lang="pt-BR" sz="1100" u="none" strike="noStrike">
                          <a:effectLst/>
                        </a:rPr>
                        <a:t>LNCC</a:t>
                      </a:r>
                      <a:endParaRPr lang="pt-B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dirty="0">
                          <a:effectLst/>
                        </a:rPr>
                        <a:t>13</a:t>
                      </a:r>
                      <a:endParaRPr lang="pt-BR"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17</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9</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39</a:t>
                      </a:r>
                      <a:endParaRPr lang="pt-BR"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10852431"/>
                  </a:ext>
                </a:extLst>
              </a:tr>
              <a:tr h="211115">
                <a:tc>
                  <a:txBody>
                    <a:bodyPr/>
                    <a:lstStyle/>
                    <a:p>
                      <a:pPr algn="ctr" fontAlgn="ctr"/>
                      <a:r>
                        <a:rPr lang="pt-BR" sz="1100" u="none" strike="noStrike">
                          <a:effectLst/>
                        </a:rPr>
                        <a:t>MAST</a:t>
                      </a:r>
                      <a:endParaRPr lang="pt-B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dirty="0">
                          <a:effectLst/>
                        </a:rPr>
                        <a:t>8</a:t>
                      </a:r>
                      <a:endParaRPr lang="pt-BR"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8</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6</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22</a:t>
                      </a:r>
                      <a:endParaRPr lang="pt-BR"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57239519"/>
                  </a:ext>
                </a:extLst>
              </a:tr>
              <a:tr h="211115">
                <a:tc>
                  <a:txBody>
                    <a:bodyPr/>
                    <a:lstStyle/>
                    <a:p>
                      <a:pPr algn="ctr" fontAlgn="ctr"/>
                      <a:r>
                        <a:rPr lang="pt-BR" sz="1100" u="none" strike="noStrike">
                          <a:effectLst/>
                        </a:rPr>
                        <a:t>MPEG</a:t>
                      </a:r>
                      <a:endParaRPr lang="pt-B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19</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10</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14</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43</a:t>
                      </a:r>
                      <a:endParaRPr lang="pt-BR"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05047204"/>
                  </a:ext>
                </a:extLst>
              </a:tr>
              <a:tr h="211115">
                <a:tc>
                  <a:txBody>
                    <a:bodyPr/>
                    <a:lstStyle/>
                    <a:p>
                      <a:pPr algn="ctr" fontAlgn="ctr"/>
                      <a:r>
                        <a:rPr lang="pt-BR" sz="1100" u="none" strike="noStrike">
                          <a:effectLst/>
                        </a:rPr>
                        <a:t>ON</a:t>
                      </a:r>
                      <a:endParaRPr lang="pt-B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13</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dirty="0">
                          <a:effectLst/>
                        </a:rPr>
                        <a:t>9</a:t>
                      </a:r>
                      <a:endParaRPr lang="pt-BR"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7</a:t>
                      </a:r>
                      <a:endParaRPr lang="pt-B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29</a:t>
                      </a:r>
                      <a:endParaRPr lang="pt-BR"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56650319"/>
                  </a:ext>
                </a:extLst>
              </a:tr>
              <a:tr h="211115">
                <a:tc>
                  <a:txBody>
                    <a:bodyPr/>
                    <a:lstStyle/>
                    <a:p>
                      <a:pPr algn="ctr" fontAlgn="ctr"/>
                      <a:r>
                        <a:rPr lang="pt-BR" sz="1100" u="none" strike="noStrike" dirty="0">
                          <a:effectLst/>
                        </a:rPr>
                        <a:t>Total </a:t>
                      </a:r>
                      <a:endParaRPr lang="pt-BR"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dirty="0">
                          <a:effectLst/>
                        </a:rPr>
                        <a:t>253</a:t>
                      </a:r>
                      <a:endParaRPr lang="pt-BR"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265</a:t>
                      </a:r>
                      <a:endParaRPr lang="pt-B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a:effectLst/>
                        </a:rPr>
                        <a:t>296</a:t>
                      </a:r>
                      <a:endParaRPr lang="pt-B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100" u="none" strike="noStrike" dirty="0">
                          <a:effectLst/>
                        </a:rPr>
                        <a:t>814</a:t>
                      </a:r>
                      <a:endParaRPr lang="pt-BR"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66743492"/>
                  </a:ext>
                </a:extLst>
              </a:tr>
            </a:tbl>
          </a:graphicData>
        </a:graphic>
      </p:graphicFrame>
      <p:graphicFrame>
        <p:nvGraphicFramePr>
          <p:cNvPr id="11" name="Gráfico 10">
            <a:extLst>
              <a:ext uri="{FF2B5EF4-FFF2-40B4-BE49-F238E27FC236}">
                <a16:creationId xmlns:a16="http://schemas.microsoft.com/office/drawing/2014/main" id="{B784054D-BA48-5D50-4F22-C204C5B612C0}"/>
              </a:ext>
            </a:extLst>
          </p:cNvPr>
          <p:cNvGraphicFramePr>
            <a:graphicFrameLocks/>
          </p:cNvGraphicFramePr>
          <p:nvPr>
            <p:extLst>
              <p:ext uri="{D42A27DB-BD31-4B8C-83A1-F6EECF244321}">
                <p14:modId xmlns:p14="http://schemas.microsoft.com/office/powerpoint/2010/main" val="4002895685"/>
              </p:ext>
            </p:extLst>
          </p:nvPr>
        </p:nvGraphicFramePr>
        <p:xfrm>
          <a:off x="735287" y="3279300"/>
          <a:ext cx="8059728" cy="47204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7074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2">
            <a:extLst>
              <a:ext uri="{FF2B5EF4-FFF2-40B4-BE49-F238E27FC236}">
                <a16:creationId xmlns:a16="http://schemas.microsoft.com/office/drawing/2014/main" id="{2FD89789-284C-CC06-6C92-317314E17EFA}"/>
              </a:ext>
            </a:extLst>
          </p:cNvPr>
          <p:cNvSpPr txBox="1">
            <a:spLocks/>
          </p:cNvSpPr>
          <p:nvPr/>
        </p:nvSpPr>
        <p:spPr>
          <a:xfrm>
            <a:off x="277402" y="5677189"/>
            <a:ext cx="14352998" cy="174978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pt-BR" sz="1800" b="1" dirty="0"/>
              <a:t>BENEFÍCIOS</a:t>
            </a:r>
          </a:p>
          <a:p>
            <a:r>
              <a:rPr lang="pt-BR" sz="1800" dirty="0"/>
              <a:t>Precisão no entendimento do alinhamento entre as entregas das unidades com o planejamento estratégico do órgão;</a:t>
            </a:r>
          </a:p>
          <a:p>
            <a:r>
              <a:rPr lang="pt-BR" sz="1800" dirty="0"/>
              <a:t>Aprimoramento do entendimento sobre o planejamento da força de trabalho e demandas de recomposição dessa força;</a:t>
            </a:r>
          </a:p>
          <a:p>
            <a:r>
              <a:rPr lang="pt-BR" sz="1800" dirty="0"/>
              <a:t>Aprimoramento da identificação de lacunas nas entregas em políticas estratégicas e levantamento da necessidade de pessoas e perfis de entregas reprimidas.</a:t>
            </a:r>
          </a:p>
        </p:txBody>
      </p:sp>
      <p:sp>
        <p:nvSpPr>
          <p:cNvPr id="3" name="Text 0">
            <a:extLst>
              <a:ext uri="{FF2B5EF4-FFF2-40B4-BE49-F238E27FC236}">
                <a16:creationId xmlns:a16="http://schemas.microsoft.com/office/drawing/2014/main" id="{EA5DE014-AA4A-6FBA-81A6-B294D0EC66DE}"/>
              </a:ext>
            </a:extLst>
          </p:cNvPr>
          <p:cNvSpPr/>
          <p:nvPr/>
        </p:nvSpPr>
        <p:spPr>
          <a:xfrm>
            <a:off x="97605" y="121185"/>
            <a:ext cx="14435189" cy="837282"/>
          </a:xfrm>
          <a:prstGeom prst="rect">
            <a:avLst/>
          </a:prstGeom>
          <a:noFill/>
          <a:ln/>
        </p:spPr>
        <p:txBody>
          <a:bodyPr wrap="none" lIns="0" tIns="0" rIns="0" bIns="0" rtlCol="0" anchor="t"/>
          <a:lstStyle/>
          <a:p>
            <a:pPr indent="0">
              <a:buNone/>
            </a:pPr>
            <a:r>
              <a:rPr lang="en-US" sz="2800" b="1" dirty="0">
                <a:solidFill>
                  <a:srgbClr val="231971"/>
                </a:solidFill>
                <a:latin typeface="Outfit Extra Bold" pitchFamily="34" charset="0"/>
              </a:rPr>
              <a:t> </a:t>
            </a:r>
            <a:r>
              <a:rPr lang="pt-BR" sz="2200" b="1" dirty="0">
                <a:solidFill>
                  <a:srgbClr val="231971"/>
                </a:solidFill>
                <a:latin typeface="Outfit Extra Bold" pitchFamily="34" charset="0"/>
              </a:rPr>
              <a:t>Instrumento do MGI para recomposição da força de trabalho na Administração Pública Federal: </a:t>
            </a:r>
          </a:p>
          <a:p>
            <a:pPr indent="0">
              <a:buNone/>
            </a:pPr>
            <a:r>
              <a:rPr lang="pt-BR" sz="2200" b="1" dirty="0">
                <a:solidFill>
                  <a:srgbClr val="231971"/>
                </a:solidFill>
                <a:latin typeface="Outfit Extra Bold" pitchFamily="34" charset="0"/>
              </a:rPr>
              <a:t>Dimensionamento da Força de Trabalho - DFT</a:t>
            </a:r>
          </a:p>
        </p:txBody>
      </p:sp>
      <p:sp>
        <p:nvSpPr>
          <p:cNvPr id="5" name="CaixaDeTexto 4">
            <a:extLst>
              <a:ext uri="{FF2B5EF4-FFF2-40B4-BE49-F238E27FC236}">
                <a16:creationId xmlns:a16="http://schemas.microsoft.com/office/drawing/2014/main" id="{AF4D7B57-34E4-6A49-9C7B-462EF16F7E41}"/>
              </a:ext>
            </a:extLst>
          </p:cNvPr>
          <p:cNvSpPr txBox="1"/>
          <p:nvPr/>
        </p:nvSpPr>
        <p:spPr>
          <a:xfrm>
            <a:off x="97605" y="1148003"/>
            <a:ext cx="14435189" cy="4339650"/>
          </a:xfrm>
          <a:prstGeom prst="rect">
            <a:avLst/>
          </a:prstGeom>
          <a:noFill/>
        </p:spPr>
        <p:txBody>
          <a:bodyPr wrap="square">
            <a:spAutoFit/>
          </a:bodyPr>
          <a:lstStyle/>
          <a:p>
            <a:r>
              <a:rPr lang="pt-BR" b="1" dirty="0"/>
              <a:t>TEXTO ADAPTADO </a:t>
            </a:r>
            <a:r>
              <a:rPr lang="en-US" b="1" dirty="0"/>
              <a:t> Ofício SEI nº </a:t>
            </a:r>
            <a:r>
              <a:rPr lang="pt-BR" b="1" dirty="0"/>
              <a:t>137212</a:t>
            </a:r>
            <a:r>
              <a:rPr lang="en-US" b="1" dirty="0"/>
              <a:t>/2025/MGI</a:t>
            </a:r>
            <a:endParaRPr lang="pt-BR" b="1" dirty="0"/>
          </a:p>
          <a:p>
            <a:pPr marL="285750" indent="-285750">
              <a:spcBef>
                <a:spcPts val="600"/>
              </a:spcBef>
              <a:buFont typeface="Arial" panose="020B0604020202020204" pitchFamily="34" charset="0"/>
              <a:buChar char="•"/>
            </a:pPr>
            <a:r>
              <a:rPr lang="pt-BR" b="1" u="sng" dirty="0">
                <a:solidFill>
                  <a:srgbClr val="FF0000"/>
                </a:solidFill>
              </a:rPr>
              <a:t>Primeiro passo para o avanço das demandas por novos concursos e provimentos de pessoal</a:t>
            </a:r>
            <a:r>
              <a:rPr lang="pt-BR" dirty="0">
                <a:solidFill>
                  <a:srgbClr val="FF0000"/>
                </a:solidFill>
              </a:rPr>
              <a:t>, </a:t>
            </a:r>
            <a:r>
              <a:rPr lang="pt-BR" dirty="0"/>
              <a:t>para o adequado levantamento da demanda, por perfil e entregas esperadas por área de atuação, e para a alocação do pessoal resultante dos certames;</a:t>
            </a:r>
          </a:p>
          <a:p>
            <a:pPr marL="285750" indent="-285750">
              <a:spcBef>
                <a:spcPts val="600"/>
              </a:spcBef>
              <a:buFont typeface="Arial" panose="020B0604020202020204" pitchFamily="34" charset="0"/>
              <a:buChar char="•"/>
            </a:pPr>
            <a:r>
              <a:rPr lang="pt-BR" dirty="0"/>
              <a:t>Fundamental para um planejamento mais preciso da força de trabalho, baseado em evidências, pois fornece </a:t>
            </a:r>
            <a:r>
              <a:rPr lang="pt-BR" b="1" u="sng" dirty="0"/>
              <a:t>diagnósticos sobre onde os esforços dos profissionais de um órgão </a:t>
            </a:r>
            <a:r>
              <a:rPr lang="pt-BR" dirty="0"/>
              <a:t>estão sendo concentrados e quais áreas estratégicas para suas políticas públicas estão desguarnecidas, permitindo redirecioná-los de acordo com as prioridades de governo a seu cargo;</a:t>
            </a:r>
          </a:p>
          <a:p>
            <a:pPr marL="285750" indent="-285750">
              <a:spcBef>
                <a:spcPts val="600"/>
              </a:spcBef>
              <a:buFont typeface="Arial" panose="020B0604020202020204" pitchFamily="34" charset="0"/>
              <a:buChar char="•"/>
            </a:pPr>
            <a:r>
              <a:rPr lang="pt-BR" dirty="0"/>
              <a:t>Sua maior contribuição é revelar à alta gestão o </a:t>
            </a:r>
            <a:r>
              <a:rPr lang="pt-BR" b="1" u="sng" dirty="0"/>
              <a:t>detalhamento das entregas consideradas essenciais por cada unidade</a:t>
            </a:r>
            <a:r>
              <a:rPr lang="pt-BR" dirty="0"/>
              <a:t>. A partir desses dados, uma série de análises podem ser encadeadas para uma melhor governança dos processos de trabalho do órgão, como por exemplo, se as entregas mapeadas pelos servidores correspondem ao que se espera da unidade. Em caso negativo, diversas estratégias podem ser adotadas, como ações de replanejamento, ajustes no Programa de Gestão por Desempenho (PGD) da unidade, movimentação de pessoal, capacitação de equipes, </a:t>
            </a:r>
            <a:r>
              <a:rPr lang="pt-BR" b="1" u="sng" dirty="0">
                <a:solidFill>
                  <a:srgbClr val="FF0000"/>
                </a:solidFill>
              </a:rPr>
              <a:t>contratações temporárias, novos concursos,</a:t>
            </a:r>
            <a:r>
              <a:rPr lang="pt-BR" dirty="0"/>
              <a:t> </a:t>
            </a:r>
            <a:r>
              <a:rPr lang="pt-BR" dirty="0" err="1"/>
              <a:t>etc</a:t>
            </a:r>
            <a:r>
              <a:rPr lang="pt-BR" dirty="0"/>
              <a:t>; </a:t>
            </a:r>
          </a:p>
          <a:p>
            <a:pPr marL="285750" indent="-285750">
              <a:spcBef>
                <a:spcPts val="600"/>
              </a:spcBef>
              <a:buFont typeface="Arial" panose="020B0604020202020204" pitchFamily="34" charset="0"/>
              <a:buChar char="•"/>
            </a:pPr>
            <a:r>
              <a:rPr lang="pt-BR" dirty="0"/>
              <a:t>Para os próximos exercícios</a:t>
            </a:r>
            <a:r>
              <a:rPr lang="pt-BR" dirty="0">
                <a:highlight>
                  <a:srgbClr val="FFFF00"/>
                </a:highlight>
              </a:rPr>
              <a:t>, a partir de 2026, </a:t>
            </a:r>
            <a:r>
              <a:rPr lang="pt-BR" sz="2000" b="1" u="sng" dirty="0">
                <a:solidFill>
                  <a:srgbClr val="FF0000"/>
                </a:solidFill>
                <a:highlight>
                  <a:srgbClr val="FFFF00"/>
                </a:highlight>
              </a:rPr>
              <a:t>o objetivo da SGP é promover a adoção do DFT como requisito para novas solicitações de concursos e provimentos pelos órgãos da administração federal</a:t>
            </a:r>
            <a:r>
              <a:rPr lang="pt-BR" dirty="0">
                <a:highlight>
                  <a:srgbClr val="FFFF00"/>
                </a:highlight>
              </a:rPr>
              <a:t>,</a:t>
            </a:r>
            <a:r>
              <a:rPr lang="pt-BR" dirty="0"/>
              <a:t> como parte da estratégia de recomposição da força de trabalho do governo federal. </a:t>
            </a:r>
          </a:p>
        </p:txBody>
      </p:sp>
    </p:spTree>
    <p:extLst>
      <p:ext uri="{BB962C8B-B14F-4D97-AF65-F5344CB8AC3E}">
        <p14:creationId xmlns:p14="http://schemas.microsoft.com/office/powerpoint/2010/main" val="2020080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3" name="Text 0"/>
          <p:cNvSpPr/>
          <p:nvPr/>
        </p:nvSpPr>
        <p:spPr>
          <a:xfrm>
            <a:off x="187384" y="85338"/>
            <a:ext cx="7520683" cy="526991"/>
          </a:xfrm>
          <a:prstGeom prst="rect">
            <a:avLst/>
          </a:prstGeom>
          <a:noFill/>
          <a:ln/>
        </p:spPr>
        <p:txBody>
          <a:bodyPr wrap="none" lIns="0" tIns="0" rIns="0" bIns="0" rtlCol="0" anchor="t"/>
          <a:lstStyle/>
          <a:p>
            <a:pPr marL="0" indent="0">
              <a:lnSpc>
                <a:spcPts val="4450"/>
              </a:lnSpc>
              <a:buNone/>
            </a:pPr>
            <a:r>
              <a:rPr lang="pt-BR" sz="2800" b="1" dirty="0">
                <a:solidFill>
                  <a:srgbClr val="231971"/>
                </a:solidFill>
                <a:latin typeface="Outfit Extra Bold" pitchFamily="34" charset="0"/>
              </a:rPr>
              <a:t>Dimensionamento da Força de Trabalho - DFT</a:t>
            </a:r>
            <a:endParaRPr lang="pt-BR" sz="2800" dirty="0"/>
          </a:p>
        </p:txBody>
      </p:sp>
      <p:sp>
        <p:nvSpPr>
          <p:cNvPr id="4" name="Shape 1"/>
          <p:cNvSpPr/>
          <p:nvPr/>
        </p:nvSpPr>
        <p:spPr>
          <a:xfrm>
            <a:off x="184048" y="1585508"/>
            <a:ext cx="156567" cy="3537839"/>
          </a:xfrm>
          <a:prstGeom prst="roundRect">
            <a:avLst>
              <a:gd name="adj" fmla="val 332832"/>
            </a:avLst>
          </a:prstGeom>
          <a:solidFill>
            <a:srgbClr val="BDB8DF"/>
          </a:solidFill>
          <a:ln/>
        </p:spPr>
        <p:txBody>
          <a:bodyPr/>
          <a:lstStyle/>
          <a:p>
            <a:endParaRPr lang="pt-BR"/>
          </a:p>
        </p:txBody>
      </p:sp>
      <p:sp>
        <p:nvSpPr>
          <p:cNvPr id="6" name="Shape 3"/>
          <p:cNvSpPr/>
          <p:nvPr/>
        </p:nvSpPr>
        <p:spPr>
          <a:xfrm>
            <a:off x="72415" y="1534190"/>
            <a:ext cx="407551" cy="407551"/>
          </a:xfrm>
          <a:prstGeom prst="roundRect">
            <a:avLst>
              <a:gd name="adj" fmla="val 18669"/>
            </a:avLst>
          </a:prstGeom>
          <a:solidFill>
            <a:srgbClr val="E9E6FA"/>
          </a:solidFill>
          <a:ln w="7620">
            <a:solidFill>
              <a:srgbClr val="BDB8DF"/>
            </a:solidFill>
            <a:prstDash val="solid"/>
          </a:ln>
        </p:spPr>
        <p:txBody>
          <a:bodyPr/>
          <a:lstStyle/>
          <a:p>
            <a:endParaRPr lang="pt-BR"/>
          </a:p>
        </p:txBody>
      </p:sp>
      <p:sp>
        <p:nvSpPr>
          <p:cNvPr id="7" name="Text 4"/>
          <p:cNvSpPr/>
          <p:nvPr/>
        </p:nvSpPr>
        <p:spPr>
          <a:xfrm flipH="1">
            <a:off x="0" y="1616802"/>
            <a:ext cx="478071" cy="249879"/>
          </a:xfrm>
          <a:prstGeom prst="rect">
            <a:avLst/>
          </a:prstGeom>
          <a:noFill/>
          <a:ln/>
        </p:spPr>
        <p:txBody>
          <a:bodyPr wrap="none" lIns="0" tIns="0" rIns="0" bIns="0" rtlCol="0" anchor="t"/>
          <a:lstStyle/>
          <a:p>
            <a:pPr marL="0" indent="0" algn="ctr">
              <a:lnSpc>
                <a:spcPts val="2100"/>
              </a:lnSpc>
              <a:buNone/>
            </a:pPr>
            <a:r>
              <a:rPr lang="en-US" sz="2100" b="1" dirty="0">
                <a:solidFill>
                  <a:srgbClr val="2A2742"/>
                </a:solidFill>
                <a:latin typeface="Outfit Extra Bold" pitchFamily="34" charset="0"/>
                <a:ea typeface="Outfit Extra Bold" pitchFamily="34" charset="-122"/>
                <a:cs typeface="Outfit Extra Bold" pitchFamily="34" charset="-120"/>
              </a:rPr>
              <a:t>1</a:t>
            </a:r>
            <a:endParaRPr lang="en-US" sz="2100" dirty="0"/>
          </a:p>
        </p:txBody>
      </p:sp>
      <p:sp>
        <p:nvSpPr>
          <p:cNvPr id="8" name="Text 5"/>
          <p:cNvSpPr/>
          <p:nvPr/>
        </p:nvSpPr>
        <p:spPr>
          <a:xfrm>
            <a:off x="1902023" y="3781425"/>
            <a:ext cx="2264331" cy="283012"/>
          </a:xfrm>
          <a:prstGeom prst="rect">
            <a:avLst/>
          </a:prstGeom>
          <a:noFill/>
          <a:ln/>
        </p:spPr>
        <p:txBody>
          <a:bodyPr wrap="none" lIns="0" tIns="0" rIns="0" bIns="0" rtlCol="0" anchor="t"/>
          <a:lstStyle/>
          <a:p>
            <a:pPr marL="0" indent="0" algn="l">
              <a:lnSpc>
                <a:spcPts val="2200"/>
              </a:lnSpc>
              <a:buNone/>
            </a:pPr>
            <a:endParaRPr lang="en-US" sz="2400" dirty="0"/>
          </a:p>
        </p:txBody>
      </p:sp>
      <p:sp>
        <p:nvSpPr>
          <p:cNvPr id="9" name="Text 6"/>
          <p:cNvSpPr/>
          <p:nvPr/>
        </p:nvSpPr>
        <p:spPr>
          <a:xfrm>
            <a:off x="593196" y="1560559"/>
            <a:ext cx="13810017" cy="579834"/>
          </a:xfrm>
          <a:prstGeom prst="rect">
            <a:avLst/>
          </a:prstGeom>
          <a:noFill/>
          <a:ln/>
        </p:spPr>
        <p:txBody>
          <a:bodyPr wrap="square" lIns="0" tIns="0" rIns="0" bIns="0" rtlCol="0" anchor="t"/>
          <a:lstStyle/>
          <a:p>
            <a:pPr>
              <a:lnSpc>
                <a:spcPts val="2250"/>
              </a:lnSpc>
            </a:pPr>
            <a:r>
              <a:rPr lang="en-US" sz="2000" b="1" dirty="0"/>
              <a:t>24/01/2024 </a:t>
            </a:r>
            <a:r>
              <a:rPr lang="en-US" sz="2000" dirty="0"/>
              <a:t>-  Ofício SEI nº 9486/2024/MGI. Com base no </a:t>
            </a:r>
            <a:r>
              <a:rPr lang="pt-BR" sz="2000" dirty="0"/>
              <a:t>Termo de Adesão do MCTI ao Concurso Público Nacional Unificado (CPNU), o MGI sugere a participação do órgão para realizar o DFT entre os dias 29/1 e 2/2/24;</a:t>
            </a:r>
          </a:p>
        </p:txBody>
      </p:sp>
      <p:sp>
        <p:nvSpPr>
          <p:cNvPr id="11" name="Shape 8"/>
          <p:cNvSpPr/>
          <p:nvPr/>
        </p:nvSpPr>
        <p:spPr>
          <a:xfrm>
            <a:off x="61891" y="2548995"/>
            <a:ext cx="407551" cy="407551"/>
          </a:xfrm>
          <a:prstGeom prst="roundRect">
            <a:avLst>
              <a:gd name="adj" fmla="val 18669"/>
            </a:avLst>
          </a:prstGeom>
          <a:solidFill>
            <a:srgbClr val="E9E6FA"/>
          </a:solidFill>
          <a:ln w="7620">
            <a:solidFill>
              <a:srgbClr val="BDB8DF"/>
            </a:solidFill>
            <a:prstDash val="solid"/>
          </a:ln>
        </p:spPr>
        <p:txBody>
          <a:bodyPr/>
          <a:lstStyle/>
          <a:p>
            <a:endParaRPr lang="pt-BR"/>
          </a:p>
        </p:txBody>
      </p:sp>
      <p:sp>
        <p:nvSpPr>
          <p:cNvPr id="12" name="Text 9"/>
          <p:cNvSpPr/>
          <p:nvPr/>
        </p:nvSpPr>
        <p:spPr>
          <a:xfrm>
            <a:off x="202090" y="2624055"/>
            <a:ext cx="156567" cy="235681"/>
          </a:xfrm>
          <a:prstGeom prst="rect">
            <a:avLst/>
          </a:prstGeom>
          <a:noFill/>
          <a:ln/>
        </p:spPr>
        <p:txBody>
          <a:bodyPr wrap="none" lIns="0" tIns="0" rIns="0" bIns="0" rtlCol="0" anchor="t"/>
          <a:lstStyle/>
          <a:p>
            <a:pPr marL="0" indent="0" algn="ctr">
              <a:lnSpc>
                <a:spcPts val="2100"/>
              </a:lnSpc>
              <a:buNone/>
            </a:pPr>
            <a:r>
              <a:rPr lang="en-US" sz="2100" b="1" dirty="0">
                <a:solidFill>
                  <a:srgbClr val="2A2742"/>
                </a:solidFill>
                <a:latin typeface="Outfit Extra Bold" pitchFamily="34" charset="0"/>
                <a:ea typeface="Outfit Extra Bold" pitchFamily="34" charset="-122"/>
                <a:cs typeface="Outfit Extra Bold" pitchFamily="34" charset="-120"/>
              </a:rPr>
              <a:t>2</a:t>
            </a:r>
            <a:endParaRPr lang="en-US" sz="2100" dirty="0"/>
          </a:p>
        </p:txBody>
      </p:sp>
      <p:sp>
        <p:nvSpPr>
          <p:cNvPr id="14" name="Text 11"/>
          <p:cNvSpPr/>
          <p:nvPr/>
        </p:nvSpPr>
        <p:spPr>
          <a:xfrm>
            <a:off x="1054593" y="3191097"/>
            <a:ext cx="12887221" cy="579834"/>
          </a:xfrm>
          <a:prstGeom prst="rect">
            <a:avLst/>
          </a:prstGeom>
          <a:noFill/>
          <a:ln/>
        </p:spPr>
        <p:txBody>
          <a:bodyPr wrap="square" lIns="0" tIns="0" rIns="0" bIns="0" rtlCol="0" anchor="t"/>
          <a:lstStyle/>
          <a:p>
            <a:pPr>
              <a:lnSpc>
                <a:spcPts val="2250"/>
              </a:lnSpc>
              <a:buSzPct val="100000"/>
            </a:pPr>
            <a:r>
              <a:rPr lang="en-US" sz="2000" b="1" dirty="0"/>
              <a:t>23/08/24</a:t>
            </a:r>
            <a:r>
              <a:rPr lang="en-US" sz="2000" dirty="0"/>
              <a:t> – Ofício SEI nº 10543/2024/MCTI</a:t>
            </a:r>
            <a:r>
              <a:rPr lang="pt-BR" sz="2000" dirty="0"/>
              <a:t>. Resposta a provocação do MGI para reunião preliminar em 30/08/24. Após a reunião, não houve continuidade do projeto.</a:t>
            </a:r>
          </a:p>
        </p:txBody>
      </p:sp>
      <p:sp>
        <p:nvSpPr>
          <p:cNvPr id="17" name="Text 6">
            <a:extLst>
              <a:ext uri="{FF2B5EF4-FFF2-40B4-BE49-F238E27FC236}">
                <a16:creationId xmlns:a16="http://schemas.microsoft.com/office/drawing/2014/main" id="{39B5D003-48A5-493C-3EB6-440F22689558}"/>
              </a:ext>
            </a:extLst>
          </p:cNvPr>
          <p:cNvSpPr/>
          <p:nvPr/>
        </p:nvSpPr>
        <p:spPr>
          <a:xfrm>
            <a:off x="625173" y="2566075"/>
            <a:ext cx="13810017" cy="579834"/>
          </a:xfrm>
          <a:prstGeom prst="rect">
            <a:avLst/>
          </a:prstGeom>
          <a:noFill/>
          <a:ln/>
        </p:spPr>
        <p:txBody>
          <a:bodyPr wrap="square" lIns="0" tIns="0" rIns="0" bIns="0" rtlCol="0" anchor="t"/>
          <a:lstStyle/>
          <a:p>
            <a:pPr>
              <a:lnSpc>
                <a:spcPts val="2250"/>
              </a:lnSpc>
            </a:pPr>
            <a:r>
              <a:rPr lang="en-US" sz="2000" b="1" dirty="0"/>
              <a:t>14/08/2024</a:t>
            </a:r>
            <a:r>
              <a:rPr lang="en-US" sz="2000" dirty="0"/>
              <a:t> -  Ofício SEI nº 109721/2024/MGI. </a:t>
            </a:r>
            <a:r>
              <a:rPr lang="pt-BR" sz="2000" dirty="0"/>
              <a:t>Solicita manifestação de interesse do MCTI em aderir o DFT no 2º semestre de 2024 com resposta até 20/08/24;</a:t>
            </a:r>
            <a:endParaRPr lang="en-US" sz="2000" dirty="0"/>
          </a:p>
        </p:txBody>
      </p:sp>
      <p:sp>
        <p:nvSpPr>
          <p:cNvPr id="18" name="Shape 8">
            <a:extLst>
              <a:ext uri="{FF2B5EF4-FFF2-40B4-BE49-F238E27FC236}">
                <a16:creationId xmlns:a16="http://schemas.microsoft.com/office/drawing/2014/main" id="{82652497-EE7A-2090-8EEB-CB7AD1CD95FA}"/>
              </a:ext>
            </a:extLst>
          </p:cNvPr>
          <p:cNvSpPr/>
          <p:nvPr/>
        </p:nvSpPr>
        <p:spPr>
          <a:xfrm>
            <a:off x="76637" y="4036090"/>
            <a:ext cx="407551" cy="407551"/>
          </a:xfrm>
          <a:prstGeom prst="roundRect">
            <a:avLst>
              <a:gd name="adj" fmla="val 18669"/>
            </a:avLst>
          </a:prstGeom>
          <a:solidFill>
            <a:srgbClr val="E9E6FA"/>
          </a:solidFill>
          <a:ln w="7620">
            <a:solidFill>
              <a:srgbClr val="BDB8DF"/>
            </a:solidFill>
            <a:prstDash val="solid"/>
          </a:ln>
        </p:spPr>
        <p:txBody>
          <a:bodyPr/>
          <a:lstStyle/>
          <a:p>
            <a:r>
              <a:rPr lang="pt-BR" b="1" dirty="0">
                <a:latin typeface="Outfit Extra Bold" panose="020B0604020202020204" charset="0"/>
              </a:rPr>
              <a:t>3</a:t>
            </a:r>
          </a:p>
        </p:txBody>
      </p:sp>
      <p:sp>
        <p:nvSpPr>
          <p:cNvPr id="19" name="Shape 8">
            <a:extLst>
              <a:ext uri="{FF2B5EF4-FFF2-40B4-BE49-F238E27FC236}">
                <a16:creationId xmlns:a16="http://schemas.microsoft.com/office/drawing/2014/main" id="{DA7B732A-1386-B7A8-D495-E0F7ADA62123}"/>
              </a:ext>
            </a:extLst>
          </p:cNvPr>
          <p:cNvSpPr/>
          <p:nvPr/>
        </p:nvSpPr>
        <p:spPr>
          <a:xfrm>
            <a:off x="61891" y="4822384"/>
            <a:ext cx="407551" cy="407551"/>
          </a:xfrm>
          <a:prstGeom prst="roundRect">
            <a:avLst>
              <a:gd name="adj" fmla="val 18669"/>
            </a:avLst>
          </a:prstGeom>
          <a:solidFill>
            <a:srgbClr val="E9E6FA"/>
          </a:solidFill>
          <a:ln w="7620">
            <a:solidFill>
              <a:srgbClr val="BDB8DF"/>
            </a:solidFill>
            <a:prstDash val="solid"/>
          </a:ln>
        </p:spPr>
        <p:txBody>
          <a:bodyPr/>
          <a:lstStyle/>
          <a:p>
            <a:r>
              <a:rPr lang="pt-BR" dirty="0">
                <a:latin typeface="Outfit Extra Bold" panose="020B0604020202020204" charset="0"/>
              </a:rPr>
              <a:t>4</a:t>
            </a:r>
          </a:p>
        </p:txBody>
      </p:sp>
      <p:sp>
        <p:nvSpPr>
          <p:cNvPr id="21" name="Text 6">
            <a:extLst>
              <a:ext uri="{FF2B5EF4-FFF2-40B4-BE49-F238E27FC236}">
                <a16:creationId xmlns:a16="http://schemas.microsoft.com/office/drawing/2014/main" id="{B1DB7338-1908-8F70-EE09-73DE451BEF3E}"/>
              </a:ext>
            </a:extLst>
          </p:cNvPr>
          <p:cNvSpPr/>
          <p:nvPr/>
        </p:nvSpPr>
        <p:spPr>
          <a:xfrm>
            <a:off x="709867" y="4046181"/>
            <a:ext cx="13810017" cy="407551"/>
          </a:xfrm>
          <a:prstGeom prst="rect">
            <a:avLst/>
          </a:prstGeom>
          <a:noFill/>
          <a:ln/>
        </p:spPr>
        <p:txBody>
          <a:bodyPr wrap="square" lIns="0" tIns="0" rIns="0" bIns="0" rtlCol="0" anchor="t"/>
          <a:lstStyle/>
          <a:p>
            <a:pPr>
              <a:lnSpc>
                <a:spcPts val="2250"/>
              </a:lnSpc>
            </a:pPr>
            <a:r>
              <a:rPr lang="en-US" sz="2000" b="1" dirty="0"/>
              <a:t>10/04/2025</a:t>
            </a:r>
            <a:r>
              <a:rPr lang="en-US" sz="2000" dirty="0"/>
              <a:t> -  Ofício SEI nº 48975/2025/MGI. </a:t>
            </a:r>
            <a:r>
              <a:rPr lang="pt-BR" sz="2000" dirty="0"/>
              <a:t>Solicita manifestação de interesse do MCTI para lançamento oficial do DFT no órgão; </a:t>
            </a:r>
            <a:endParaRPr lang="en-US" sz="2000" dirty="0"/>
          </a:p>
        </p:txBody>
      </p:sp>
      <p:sp>
        <p:nvSpPr>
          <p:cNvPr id="22" name="Text 6">
            <a:extLst>
              <a:ext uri="{FF2B5EF4-FFF2-40B4-BE49-F238E27FC236}">
                <a16:creationId xmlns:a16="http://schemas.microsoft.com/office/drawing/2014/main" id="{0D44DD4A-F1D9-894F-8D72-D2DEFD871F7A}"/>
              </a:ext>
            </a:extLst>
          </p:cNvPr>
          <p:cNvSpPr/>
          <p:nvPr/>
        </p:nvSpPr>
        <p:spPr>
          <a:xfrm>
            <a:off x="709867" y="4822384"/>
            <a:ext cx="13894711" cy="579834"/>
          </a:xfrm>
          <a:prstGeom prst="rect">
            <a:avLst/>
          </a:prstGeom>
          <a:noFill/>
          <a:ln/>
        </p:spPr>
        <p:txBody>
          <a:bodyPr wrap="square" lIns="0" tIns="0" rIns="0" bIns="0" rtlCol="0" anchor="t"/>
          <a:lstStyle/>
          <a:p>
            <a:pPr>
              <a:lnSpc>
                <a:spcPts val="2250"/>
              </a:lnSpc>
            </a:pPr>
            <a:r>
              <a:rPr lang="en-US" sz="2000" b="1" dirty="0"/>
              <a:t>29/09/2025</a:t>
            </a:r>
            <a:r>
              <a:rPr lang="en-US" sz="2000" dirty="0"/>
              <a:t> -  Ofício SEI nº </a:t>
            </a:r>
            <a:r>
              <a:rPr lang="pt-BR" sz="2000" dirty="0"/>
              <a:t>137212</a:t>
            </a:r>
            <a:r>
              <a:rPr lang="en-US" sz="2000" dirty="0"/>
              <a:t>/2025/MGI. </a:t>
            </a:r>
            <a:r>
              <a:rPr lang="pt-BR" sz="2000" dirty="0"/>
              <a:t>Solicita manifestação de interesse do MCTI em aderir à implantação do DFT em parceria com este MG</a:t>
            </a:r>
            <a:endParaRPr lang="en-US" sz="2000" dirty="0"/>
          </a:p>
        </p:txBody>
      </p:sp>
      <p:sp>
        <p:nvSpPr>
          <p:cNvPr id="23" name="Text 0">
            <a:extLst>
              <a:ext uri="{FF2B5EF4-FFF2-40B4-BE49-F238E27FC236}">
                <a16:creationId xmlns:a16="http://schemas.microsoft.com/office/drawing/2014/main" id="{79DC2670-8C2E-7710-5971-6E521980B459}"/>
              </a:ext>
            </a:extLst>
          </p:cNvPr>
          <p:cNvSpPr/>
          <p:nvPr/>
        </p:nvSpPr>
        <p:spPr>
          <a:xfrm>
            <a:off x="1733860" y="718643"/>
            <a:ext cx="9182122" cy="579833"/>
          </a:xfrm>
          <a:prstGeom prst="rect">
            <a:avLst/>
          </a:prstGeom>
          <a:noFill/>
          <a:ln/>
        </p:spPr>
        <p:txBody>
          <a:bodyPr wrap="none" lIns="0" tIns="0" rIns="0" bIns="0" rtlCol="0" anchor="t"/>
          <a:lstStyle/>
          <a:p>
            <a:pPr marL="0" indent="0">
              <a:buNone/>
            </a:pPr>
            <a:r>
              <a:rPr lang="pt-BR" sz="2000" b="1" dirty="0">
                <a:solidFill>
                  <a:srgbClr val="231971"/>
                </a:solidFill>
                <a:latin typeface="Outfit Extra Bold" pitchFamily="34" charset="0"/>
              </a:rPr>
              <a:t>Histórico das tentativas de implementação do projeto no MCTI por parte do MGI</a:t>
            </a:r>
            <a:endParaRPr lang="pt-BR" sz="2000" dirty="0"/>
          </a:p>
        </p:txBody>
      </p:sp>
      <p:sp>
        <p:nvSpPr>
          <p:cNvPr id="24" name="Text 0">
            <a:extLst>
              <a:ext uri="{FF2B5EF4-FFF2-40B4-BE49-F238E27FC236}">
                <a16:creationId xmlns:a16="http://schemas.microsoft.com/office/drawing/2014/main" id="{DED53034-AFBB-F4F4-D722-4742A55643EE}"/>
              </a:ext>
            </a:extLst>
          </p:cNvPr>
          <p:cNvSpPr/>
          <p:nvPr/>
        </p:nvSpPr>
        <p:spPr>
          <a:xfrm>
            <a:off x="1054593" y="5863674"/>
            <a:ext cx="5434652" cy="526991"/>
          </a:xfrm>
          <a:prstGeom prst="rect">
            <a:avLst/>
          </a:prstGeom>
          <a:noFill/>
          <a:ln/>
        </p:spPr>
        <p:txBody>
          <a:bodyPr wrap="none" lIns="0" tIns="0" rIns="0" bIns="0" rtlCol="0" anchor="t"/>
          <a:lstStyle/>
          <a:p>
            <a:pPr marL="0" indent="0">
              <a:buNone/>
            </a:pPr>
            <a:r>
              <a:rPr lang="en-US" sz="1400" b="1" dirty="0">
                <a:solidFill>
                  <a:srgbClr val="FF0000"/>
                </a:solidFill>
                <a:latin typeface="Amasis MT Pro Black" panose="02040A04050005020304" pitchFamily="18" charset="0"/>
              </a:rPr>
              <a:t>ASCT cobra </a:t>
            </a:r>
            <a:r>
              <a:rPr lang="en-US" sz="1400" b="1" dirty="0" err="1">
                <a:solidFill>
                  <a:srgbClr val="FF0000"/>
                </a:solidFill>
                <a:latin typeface="Amasis MT Pro Black" panose="02040A04050005020304" pitchFamily="18" charset="0"/>
              </a:rPr>
              <a:t>desde</a:t>
            </a:r>
            <a:r>
              <a:rPr lang="en-US" sz="1400" b="1" dirty="0">
                <a:solidFill>
                  <a:srgbClr val="FF0000"/>
                </a:solidFill>
                <a:latin typeface="Amasis MT Pro Black" panose="02040A04050005020304" pitchFamily="18" charset="0"/>
              </a:rPr>
              <a:t> Janeiro/24 a </a:t>
            </a:r>
            <a:r>
              <a:rPr lang="en-US" sz="1400" b="1" dirty="0" err="1">
                <a:solidFill>
                  <a:srgbClr val="FF0000"/>
                </a:solidFill>
                <a:latin typeface="Amasis MT Pro Black" panose="02040A04050005020304" pitchFamily="18" charset="0"/>
              </a:rPr>
              <a:t>implementação</a:t>
            </a:r>
            <a:r>
              <a:rPr lang="en-US" sz="1400" b="1" dirty="0">
                <a:solidFill>
                  <a:srgbClr val="FF0000"/>
                </a:solidFill>
                <a:latin typeface="Amasis MT Pro Black" panose="02040A04050005020304" pitchFamily="18" charset="0"/>
              </a:rPr>
              <a:t> do </a:t>
            </a:r>
            <a:r>
              <a:rPr lang="en-US" sz="1400" b="1" dirty="0" err="1">
                <a:solidFill>
                  <a:srgbClr val="FF0000"/>
                </a:solidFill>
                <a:latin typeface="Amasis MT Pro Black" panose="02040A04050005020304" pitchFamily="18" charset="0"/>
              </a:rPr>
              <a:t>projeto</a:t>
            </a:r>
            <a:r>
              <a:rPr lang="en-US" sz="1400" b="1" dirty="0">
                <a:solidFill>
                  <a:srgbClr val="FF0000"/>
                </a:solidFill>
                <a:latin typeface="Amasis MT Pro Black" panose="02040A04050005020304" pitchFamily="18" charset="0"/>
              </a:rPr>
              <a:t>, </a:t>
            </a:r>
          </a:p>
          <a:p>
            <a:pPr marL="0" indent="0">
              <a:buNone/>
            </a:pPr>
            <a:r>
              <a:rPr lang="en-US" sz="1400" b="1" dirty="0" err="1">
                <a:solidFill>
                  <a:srgbClr val="FF0000"/>
                </a:solidFill>
                <a:latin typeface="Amasis MT Pro Black" panose="02040A04050005020304" pitchFamily="18" charset="0"/>
              </a:rPr>
              <a:t>principalmente</a:t>
            </a:r>
            <a:r>
              <a:rPr lang="en-US" sz="1400" b="1" dirty="0">
                <a:solidFill>
                  <a:srgbClr val="FF0000"/>
                </a:solidFill>
                <a:latin typeface="Amasis MT Pro Black" panose="02040A04050005020304" pitchFamily="18" charset="0"/>
              </a:rPr>
              <a:t> via Mesa </a:t>
            </a:r>
            <a:r>
              <a:rPr lang="en-US" sz="1400" b="1" dirty="0" err="1">
                <a:solidFill>
                  <a:srgbClr val="FF0000"/>
                </a:solidFill>
                <a:latin typeface="Amasis MT Pro Black" panose="02040A04050005020304" pitchFamily="18" charset="0"/>
              </a:rPr>
              <a:t>Setorial</a:t>
            </a:r>
            <a:endParaRPr lang="en-US" sz="1400" dirty="0">
              <a:solidFill>
                <a:srgbClr val="FF0000"/>
              </a:solidFill>
              <a:latin typeface="Amasis MT Pro Black" panose="02040A04050005020304" pitchFamily="18" charset="0"/>
            </a:endParaRPr>
          </a:p>
        </p:txBody>
      </p:sp>
      <p:pic>
        <p:nvPicPr>
          <p:cNvPr id="25" name="Imagem 7" descr="Interface gráfica do usuário, Aplicativo&#10;&#10;Descrição gerada automaticamente">
            <a:extLst>
              <a:ext uri="{FF2B5EF4-FFF2-40B4-BE49-F238E27FC236}">
                <a16:creationId xmlns:a16="http://schemas.microsoft.com/office/drawing/2014/main" id="{EE70E874-4C2E-2781-4B4C-34F675B7AB81}"/>
              </a:ext>
            </a:extLst>
          </p:cNvPr>
          <p:cNvPicPr>
            <a:picLocks noChangeAspect="1"/>
          </p:cNvPicPr>
          <p:nvPr/>
        </p:nvPicPr>
        <p:blipFill>
          <a:blip r:embed="rId3"/>
          <a:stretch>
            <a:fillRect/>
          </a:stretch>
        </p:blipFill>
        <p:spPr>
          <a:xfrm>
            <a:off x="8108414" y="5615660"/>
            <a:ext cx="5811537" cy="2382730"/>
          </a:xfrm>
          <a:prstGeom prst="rect">
            <a:avLst/>
          </a:prstGeom>
        </p:spPr>
      </p:pic>
      <p:sp>
        <p:nvSpPr>
          <p:cNvPr id="27" name="CaixaDeTexto 26">
            <a:extLst>
              <a:ext uri="{FF2B5EF4-FFF2-40B4-BE49-F238E27FC236}">
                <a16:creationId xmlns:a16="http://schemas.microsoft.com/office/drawing/2014/main" id="{7AEE1500-F8E4-029C-0F12-916564513910}"/>
              </a:ext>
            </a:extLst>
          </p:cNvPr>
          <p:cNvSpPr txBox="1"/>
          <p:nvPr/>
        </p:nvSpPr>
        <p:spPr>
          <a:xfrm>
            <a:off x="9328531" y="5290442"/>
            <a:ext cx="3649337" cy="276999"/>
          </a:xfrm>
          <a:prstGeom prst="rect">
            <a:avLst/>
          </a:prstGeom>
          <a:noFill/>
        </p:spPr>
        <p:txBody>
          <a:bodyPr wrap="square">
            <a:spAutoFit/>
          </a:bodyPr>
          <a:lstStyle/>
          <a:p>
            <a:r>
              <a:rPr lang="en-US" sz="1200" b="1" kern="1200" dirty="0">
                <a:latin typeface="+mj-lt"/>
                <a:ea typeface="+mj-ea"/>
                <a:cs typeface="+mj-cs"/>
              </a:rPr>
              <a:t>Sistema </a:t>
            </a:r>
            <a:r>
              <a:rPr lang="pt-BR" sz="1200" b="1" kern="1200" dirty="0">
                <a:latin typeface="+mj-lt"/>
                <a:ea typeface="+mj-ea"/>
                <a:cs typeface="+mj-cs"/>
              </a:rPr>
              <a:t>de Dimensionamento de Pessoas – </a:t>
            </a:r>
            <a:r>
              <a:rPr lang="pt-BR" sz="1200" b="1" kern="1200" dirty="0" err="1">
                <a:latin typeface="+mj-lt"/>
                <a:ea typeface="+mj-ea"/>
                <a:cs typeface="+mj-cs"/>
              </a:rPr>
              <a:t>Sisdip</a:t>
            </a:r>
            <a:endParaRPr lang="pt-BR" sz="1200" dirty="0"/>
          </a:p>
        </p:txBody>
      </p:sp>
      <p:pic>
        <p:nvPicPr>
          <p:cNvPr id="29" name="Gráfico 28" descr="Ponto de exclamação com preenchimento sólido">
            <a:extLst>
              <a:ext uri="{FF2B5EF4-FFF2-40B4-BE49-F238E27FC236}">
                <a16:creationId xmlns:a16="http://schemas.microsoft.com/office/drawing/2014/main" id="{7FE3F23E-94CC-2821-7A98-C410382066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2090" y="5729692"/>
            <a:ext cx="914400" cy="9144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824</TotalTime>
  <Words>3081</Words>
  <Application>Microsoft Office PowerPoint</Application>
  <PresentationFormat>Personalizar</PresentationFormat>
  <Paragraphs>287</Paragraphs>
  <Slides>11</Slides>
  <Notes>8</Notes>
  <HiddenSlides>0</HiddenSlides>
  <MMClips>0</MMClips>
  <ScaleCrop>false</ScaleCrop>
  <HeadingPairs>
    <vt:vector size="4" baseType="variant">
      <vt:variant>
        <vt:lpstr>Tema</vt:lpstr>
      </vt:variant>
      <vt:variant>
        <vt:i4>1</vt:i4>
      </vt:variant>
      <vt:variant>
        <vt:lpstr>Títulos de slides</vt:lpstr>
      </vt:variant>
      <vt:variant>
        <vt:i4>11</vt:i4>
      </vt:variant>
    </vt:vector>
  </HeadingPairs>
  <TitlesOfParts>
    <vt:vector size="12" baseType="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Ana Volpe</cp:lastModifiedBy>
  <cp:revision>14</cp:revision>
  <cp:lastPrinted>2025-10-06T20:26:44Z</cp:lastPrinted>
  <dcterms:created xsi:type="dcterms:W3CDTF">2025-02-24T10:58:13Z</dcterms:created>
  <dcterms:modified xsi:type="dcterms:W3CDTF">2025-10-07T19:16:25Z</dcterms:modified>
</cp:coreProperties>
</file>