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Calps Sans Bold" panose="020B0604020202020204" charset="0"/>
      <p:regular r:id="rId22"/>
    </p:embeddedFont>
    <p:embeddedFont>
      <p:font typeface="Calibri" panose="020F0502020204030204" pitchFamily="34" charset="0"/>
      <p:regular r:id="rId23"/>
      <p:bold r:id="rId24"/>
      <p:italic r:id="rId25"/>
      <p:boldItalic r:id="rId26"/>
    </p:embeddedFont>
    <p:embeddedFont>
      <p:font typeface="Open Sans 1 Bold" panose="020B0604020202020204" charset="0"/>
      <p:regular r:id="rId27"/>
    </p:embeddedFont>
    <p:embeddedFont>
      <p:font typeface="Open Sans 2 Bold" panose="020B0604020202020204" charset="0"/>
      <p:regular r:id="rId28"/>
    </p:embeddedFont>
    <p:embeddedFont>
      <p:font typeface="HK Grotesk Bold Italics" panose="020B0604020202020204" charset="0"/>
      <p:regular r:id="rId29"/>
    </p:embeddedFont>
    <p:embeddedFont>
      <p:font typeface="Open Sans 1" panose="020B0604020202020204" charset="0"/>
      <p:regular r:id="rId30"/>
    </p:embeddedFont>
    <p:embeddedFont>
      <p:font typeface="Open Sans 1 Italics" panose="020B0604020202020204" charset="0"/>
      <p:regular r:id="rId31"/>
    </p:embeddedFont>
    <p:embeddedFont>
      <p:font typeface="HK Grotesk Bold" panose="020B0604020202020204" charset="0"/>
      <p:regular r:id="rId32"/>
    </p:embeddedFont>
    <p:embeddedFont>
      <p:font typeface="Archivo Black" panose="020B0604020202020204" charset="0"/>
      <p:regular r:id="rId33"/>
    </p:embeddedFont>
    <p:embeddedFont>
      <p:font typeface="HK Grotesk Italics" panose="020B0604020202020204" charset="0"/>
      <p:regular r:id="rId34"/>
    </p:embeddedFont>
    <p:embeddedFont>
      <p:font typeface="Open Sans 2 Italics" panose="020B0604020202020204" charset="0"/>
      <p:regular r:id="rId35"/>
    </p:embeddedFont>
    <p:embeddedFont>
      <p:font typeface="HK Grotesk" panose="020B0604020202020204" charset="0"/>
      <p:regular r:id="rId36"/>
    </p:embeddedFont>
    <p:embeddedFont>
      <p:font typeface="Open Sans 2" panose="020B0604020202020204" charset="0"/>
      <p:regular r:id="rId37"/>
    </p:embeddedFont>
    <p:embeddedFont>
      <p:font typeface="Open Sans 1 Bold Italics"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1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hyperlink" Target="https://www.planalto.gov.br/ccivil_03/leis/L9527.htm#art1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rt2.jus.br/geral/tribunal2/LEGIS/CLT/OIT/OIT_151.html#151"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trt2.jus.br/geral/tribunal2/LEGIS/CLT/OIT/OIT_151.html#DLG206" TargetMode="External"/><Relationship Id="rId4" Type="http://schemas.openxmlformats.org/officeDocument/2006/relationships/hyperlink" Target="https://www.trt2.jus.br/geral/tribunal2/LEGIS/CLT/OIT/OIT_151.html#15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2053" y="-407798"/>
            <a:ext cx="21314164" cy="13902091"/>
          </a:xfrm>
          <a:custGeom>
            <a:avLst/>
            <a:gdLst/>
            <a:ahLst/>
            <a:cxnLst/>
            <a:rect l="l" t="t" r="r" b="b"/>
            <a:pathLst>
              <a:path w="21314164" h="13902091">
                <a:moveTo>
                  <a:pt x="0" y="0"/>
                </a:moveTo>
                <a:lnTo>
                  <a:pt x="21314164" y="0"/>
                </a:lnTo>
                <a:lnTo>
                  <a:pt x="21314164" y="13902091"/>
                </a:lnTo>
                <a:lnTo>
                  <a:pt x="0" y="13902091"/>
                </a:lnTo>
                <a:lnTo>
                  <a:pt x="0" y="0"/>
                </a:lnTo>
                <a:close/>
              </a:path>
            </a:pathLst>
          </a:custGeom>
          <a:blipFill>
            <a:blip r:embed="rId2">
              <a:alphaModFix amt="31999"/>
            </a:blip>
            <a:stretch>
              <a:fillRect l="-2123" t="-19870" r="-2123"/>
            </a:stretch>
          </a:blipFill>
        </p:spPr>
      </p:sp>
      <p:sp>
        <p:nvSpPr>
          <p:cNvPr id="3" name="Freeform 3"/>
          <p:cNvSpPr/>
          <p:nvPr/>
        </p:nvSpPr>
        <p:spPr>
          <a:xfrm>
            <a:off x="7931494" y="7400844"/>
            <a:ext cx="2425012" cy="1857456"/>
          </a:xfrm>
          <a:custGeom>
            <a:avLst/>
            <a:gdLst/>
            <a:ahLst/>
            <a:cxnLst/>
            <a:rect l="l" t="t" r="r" b="b"/>
            <a:pathLst>
              <a:path w="2425012" h="1857456">
                <a:moveTo>
                  <a:pt x="0" y="0"/>
                </a:moveTo>
                <a:lnTo>
                  <a:pt x="2425012" y="0"/>
                </a:lnTo>
                <a:lnTo>
                  <a:pt x="2425012" y="1857456"/>
                </a:lnTo>
                <a:lnTo>
                  <a:pt x="0" y="1857456"/>
                </a:lnTo>
                <a:lnTo>
                  <a:pt x="0" y="0"/>
                </a:lnTo>
                <a:close/>
              </a:path>
            </a:pathLst>
          </a:custGeom>
          <a:blipFill>
            <a:blip r:embed="rId3"/>
            <a:stretch>
              <a:fillRect/>
            </a:stretch>
          </a:blipFill>
        </p:spPr>
      </p:sp>
      <p:sp>
        <p:nvSpPr>
          <p:cNvPr id="4" name="Freeform 4"/>
          <p:cNvSpPr/>
          <p:nvPr/>
        </p:nvSpPr>
        <p:spPr>
          <a:xfrm>
            <a:off x="13098746" y="-40779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4"/>
            <a:stretch>
              <a:fillRect/>
            </a:stretch>
          </a:blipFill>
        </p:spPr>
      </p:sp>
      <p:sp>
        <p:nvSpPr>
          <p:cNvPr id="5" name="TextBox 5"/>
          <p:cNvSpPr txBox="1"/>
          <p:nvPr/>
        </p:nvSpPr>
        <p:spPr>
          <a:xfrm>
            <a:off x="1028700" y="2688510"/>
            <a:ext cx="16230600" cy="2378889"/>
          </a:xfrm>
          <a:prstGeom prst="rect">
            <a:avLst/>
          </a:prstGeom>
        </p:spPr>
        <p:txBody>
          <a:bodyPr lIns="0" tIns="0" rIns="0" bIns="0" rtlCol="0" anchor="t">
            <a:spAutoFit/>
          </a:bodyPr>
          <a:lstStyle/>
          <a:p>
            <a:pPr algn="l">
              <a:lnSpc>
                <a:spcPts val="9268"/>
              </a:lnSpc>
            </a:pPr>
            <a:r>
              <a:rPr lang="en-US" sz="8662">
                <a:solidFill>
                  <a:srgbClr val="000000"/>
                </a:solidFill>
                <a:latin typeface="Archivo Black"/>
                <a:ea typeface="Archivo Black"/>
                <a:cs typeface="Archivo Black"/>
                <a:sym typeface="Archivo Black"/>
              </a:rPr>
              <a:t>NEGOCIAÇÃO COLETIVA </a:t>
            </a:r>
          </a:p>
          <a:p>
            <a:pPr algn="l">
              <a:lnSpc>
                <a:spcPts val="9268"/>
              </a:lnSpc>
            </a:pPr>
            <a:endParaRPr lang="en-US" sz="8662">
              <a:solidFill>
                <a:srgbClr val="000000"/>
              </a:solidFill>
              <a:latin typeface="Archivo Black"/>
              <a:ea typeface="Archivo Black"/>
              <a:cs typeface="Archivo Black"/>
              <a:sym typeface="Archivo Black"/>
            </a:endParaRPr>
          </a:p>
        </p:txBody>
      </p:sp>
      <p:sp>
        <p:nvSpPr>
          <p:cNvPr id="6" name="TextBox 6"/>
          <p:cNvSpPr txBox="1"/>
          <p:nvPr/>
        </p:nvSpPr>
        <p:spPr>
          <a:xfrm>
            <a:off x="3670307" y="3701742"/>
            <a:ext cx="12212302" cy="1045921"/>
          </a:xfrm>
          <a:prstGeom prst="rect">
            <a:avLst/>
          </a:prstGeom>
        </p:spPr>
        <p:txBody>
          <a:bodyPr lIns="0" tIns="0" rIns="0" bIns="0" rtlCol="0" anchor="t">
            <a:spAutoFit/>
          </a:bodyPr>
          <a:lstStyle/>
          <a:p>
            <a:pPr algn="ctr">
              <a:lnSpc>
                <a:spcPts val="8500"/>
              </a:lnSpc>
            </a:pPr>
            <a:r>
              <a:rPr lang="en-US" sz="6072">
                <a:solidFill>
                  <a:srgbClr val="000000"/>
                </a:solidFill>
                <a:latin typeface="HK Grotesk"/>
                <a:ea typeface="HK Grotesk"/>
                <a:cs typeface="HK Grotesk"/>
                <a:sym typeface="HK Grotesk"/>
              </a:rPr>
              <a:t>NO ÂMBITO DO SERVIÇO PÚBLICO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2053" y="-407798"/>
            <a:ext cx="21314164" cy="13902091"/>
          </a:xfrm>
          <a:custGeom>
            <a:avLst/>
            <a:gdLst/>
            <a:ahLst/>
            <a:cxnLst/>
            <a:rect l="l" t="t" r="r" b="b"/>
            <a:pathLst>
              <a:path w="21314164" h="13902091">
                <a:moveTo>
                  <a:pt x="0" y="0"/>
                </a:moveTo>
                <a:lnTo>
                  <a:pt x="21314164" y="0"/>
                </a:lnTo>
                <a:lnTo>
                  <a:pt x="21314164" y="13902091"/>
                </a:lnTo>
                <a:lnTo>
                  <a:pt x="0" y="13902091"/>
                </a:lnTo>
                <a:lnTo>
                  <a:pt x="0" y="0"/>
                </a:lnTo>
                <a:close/>
              </a:path>
            </a:pathLst>
          </a:custGeom>
          <a:blipFill>
            <a:blip r:embed="rId2">
              <a:alphaModFix amt="31999"/>
            </a:blip>
            <a:stretch>
              <a:fillRect l="-2123" t="-19870" r="-2123"/>
            </a:stretch>
          </a:blipFill>
        </p:spPr>
      </p:sp>
      <p:sp>
        <p:nvSpPr>
          <p:cNvPr id="3" name="Freeform 3"/>
          <p:cNvSpPr/>
          <p:nvPr/>
        </p:nvSpPr>
        <p:spPr>
          <a:xfrm>
            <a:off x="7931494" y="7400844"/>
            <a:ext cx="2425012" cy="1857456"/>
          </a:xfrm>
          <a:custGeom>
            <a:avLst/>
            <a:gdLst/>
            <a:ahLst/>
            <a:cxnLst/>
            <a:rect l="l" t="t" r="r" b="b"/>
            <a:pathLst>
              <a:path w="2425012" h="1857456">
                <a:moveTo>
                  <a:pt x="0" y="0"/>
                </a:moveTo>
                <a:lnTo>
                  <a:pt x="2425012" y="0"/>
                </a:lnTo>
                <a:lnTo>
                  <a:pt x="2425012" y="1857456"/>
                </a:lnTo>
                <a:lnTo>
                  <a:pt x="0" y="1857456"/>
                </a:lnTo>
                <a:lnTo>
                  <a:pt x="0" y="0"/>
                </a:lnTo>
                <a:close/>
              </a:path>
            </a:pathLst>
          </a:custGeom>
          <a:blipFill>
            <a:blip r:embed="rId3"/>
            <a:stretch>
              <a:fillRect/>
            </a:stretch>
          </a:blipFill>
        </p:spPr>
      </p:sp>
      <p:sp>
        <p:nvSpPr>
          <p:cNvPr id="4" name="Freeform 4"/>
          <p:cNvSpPr/>
          <p:nvPr/>
        </p:nvSpPr>
        <p:spPr>
          <a:xfrm>
            <a:off x="13098746" y="-40779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4"/>
            <a:stretch>
              <a:fillRect/>
            </a:stretch>
          </a:blipFill>
        </p:spPr>
      </p:sp>
      <p:sp>
        <p:nvSpPr>
          <p:cNvPr id="5" name="TextBox 5"/>
          <p:cNvSpPr txBox="1"/>
          <p:nvPr/>
        </p:nvSpPr>
        <p:spPr>
          <a:xfrm>
            <a:off x="1028700" y="2349845"/>
            <a:ext cx="16230600" cy="3549211"/>
          </a:xfrm>
          <a:prstGeom prst="rect">
            <a:avLst/>
          </a:prstGeom>
        </p:spPr>
        <p:txBody>
          <a:bodyPr lIns="0" tIns="0" rIns="0" bIns="0" rtlCol="0" anchor="t">
            <a:spAutoFit/>
          </a:bodyPr>
          <a:lstStyle/>
          <a:p>
            <a:pPr algn="l">
              <a:lnSpc>
                <a:spcPts val="9268"/>
              </a:lnSpc>
            </a:pPr>
            <a:r>
              <a:rPr lang="en-US" sz="8662">
                <a:solidFill>
                  <a:srgbClr val="000000"/>
                </a:solidFill>
                <a:latin typeface="Archivo Black"/>
                <a:ea typeface="Archivo Black"/>
                <a:cs typeface="Archivo Black"/>
                <a:sym typeface="Archivo Black"/>
              </a:rPr>
              <a:t>DA IMPORTÂNCIA DA REGULAMENTAÇÃO DA NEGOCIAÇÃO COLETIVA</a:t>
            </a:r>
          </a:p>
        </p:txBody>
      </p:sp>
      <p:sp>
        <p:nvSpPr>
          <p:cNvPr id="6" name="TextBox 6"/>
          <p:cNvSpPr txBox="1"/>
          <p:nvPr/>
        </p:nvSpPr>
        <p:spPr>
          <a:xfrm>
            <a:off x="3734018" y="5690830"/>
            <a:ext cx="12212302" cy="1045921"/>
          </a:xfrm>
          <a:prstGeom prst="rect">
            <a:avLst/>
          </a:prstGeom>
        </p:spPr>
        <p:txBody>
          <a:bodyPr lIns="0" tIns="0" rIns="0" bIns="0" rtlCol="0" anchor="t">
            <a:spAutoFit/>
          </a:bodyPr>
          <a:lstStyle/>
          <a:p>
            <a:pPr algn="ctr">
              <a:lnSpc>
                <a:spcPts val="8500"/>
              </a:lnSpc>
            </a:pPr>
            <a:r>
              <a:rPr lang="en-US" sz="6072">
                <a:solidFill>
                  <a:srgbClr val="000000"/>
                </a:solidFill>
                <a:latin typeface="HK Grotesk"/>
                <a:ea typeface="HK Grotesk"/>
                <a:cs typeface="HK Grotesk"/>
                <a:sym typeface="HK Grotesk"/>
              </a:rPr>
              <a:t>NO ÂMBITO DO SERVIÇO PÚBLICO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5253334" cy="1525023"/>
            <a:chOff x="0" y="0"/>
            <a:chExt cx="7004445" cy="2033364"/>
          </a:xfrm>
        </p:grpSpPr>
        <p:grpSp>
          <p:nvGrpSpPr>
            <p:cNvPr id="4" name="Group 4"/>
            <p:cNvGrpSpPr/>
            <p:nvPr/>
          </p:nvGrpSpPr>
          <p:grpSpPr>
            <a:xfrm>
              <a:off x="0" y="1622084"/>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1529282"/>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7004445" cy="1557857"/>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IMPORTÂNCIA DA REGULAMENTAÇÃO DA NEGOCIAÇÃO COLETIVA</a:t>
              </a:r>
            </a:p>
          </p:txBody>
        </p:sp>
      </p:grpSp>
      <p:sp>
        <p:nvSpPr>
          <p:cNvPr id="9" name="TextBox 9"/>
          <p:cNvSpPr txBox="1"/>
          <p:nvPr/>
        </p:nvSpPr>
        <p:spPr>
          <a:xfrm>
            <a:off x="1989884" y="2879466"/>
            <a:ext cx="15269416" cy="6565913"/>
          </a:xfrm>
          <a:prstGeom prst="rect">
            <a:avLst/>
          </a:prstGeom>
        </p:spPr>
        <p:txBody>
          <a:bodyPr lIns="0" tIns="0" rIns="0" bIns="0" rtlCol="0" anchor="t">
            <a:spAutoFit/>
          </a:bodyPr>
          <a:lstStyle/>
          <a:p>
            <a:pPr algn="just">
              <a:lnSpc>
                <a:spcPts val="4027"/>
              </a:lnSpc>
            </a:pPr>
            <a:r>
              <a:rPr lang="en-US" sz="3502" b="1">
                <a:solidFill>
                  <a:srgbClr val="000000"/>
                </a:solidFill>
                <a:latin typeface="Open Sans 1 Bold"/>
                <a:ea typeface="Open Sans 1 Bold"/>
                <a:cs typeface="Open Sans 1 Bold"/>
                <a:sym typeface="Open Sans 1 Bold"/>
              </a:rPr>
              <a:t>NEGOCIAÇÃO COLETIVA</a:t>
            </a:r>
            <a:r>
              <a:rPr lang="en-US" sz="3502">
                <a:solidFill>
                  <a:srgbClr val="000000"/>
                </a:solidFill>
                <a:latin typeface="Open Sans 1"/>
                <a:ea typeface="Open Sans 1"/>
                <a:cs typeface="Open Sans 1"/>
                <a:sym typeface="Open Sans 1"/>
              </a:rPr>
              <a:t>: </a:t>
            </a:r>
          </a:p>
          <a:p>
            <a:pPr algn="just">
              <a:lnSpc>
                <a:spcPts val="4027"/>
              </a:lnSpc>
            </a:pPr>
            <a:r>
              <a:rPr lang="en-US" sz="3502">
                <a:solidFill>
                  <a:srgbClr val="000000"/>
                </a:solidFill>
                <a:latin typeface="Open Sans 1"/>
                <a:ea typeface="Open Sans 1"/>
                <a:cs typeface="Open Sans 1"/>
                <a:sym typeface="Open Sans 1"/>
              </a:rPr>
              <a:t>É o mecanismo permanente de prevenção e solução de conflitos. corolário do de sindicalização e do direito de greve. a negociação coletiva promove:</a:t>
            </a:r>
          </a:p>
          <a:p>
            <a:pPr algn="just">
              <a:lnSpc>
                <a:spcPts val="4027"/>
              </a:lnSpc>
            </a:pPr>
            <a:endParaRPr lang="en-US" sz="3502">
              <a:solidFill>
                <a:srgbClr val="000000"/>
              </a:solidFill>
              <a:latin typeface="Open Sans 1"/>
              <a:ea typeface="Open Sans 1"/>
              <a:cs typeface="Open Sans 1"/>
              <a:sym typeface="Open Sans 1"/>
            </a:endParaRPr>
          </a:p>
          <a:p>
            <a:pPr algn="just">
              <a:lnSpc>
                <a:spcPts val="4027"/>
              </a:lnSpc>
            </a:pPr>
            <a:r>
              <a:rPr lang="en-US" sz="3502" b="1">
                <a:solidFill>
                  <a:srgbClr val="000000"/>
                </a:solidFill>
                <a:latin typeface="Open Sans 1 Bold"/>
                <a:ea typeface="Open Sans 1 Bold"/>
                <a:cs typeface="Open Sans 1 Bold"/>
                <a:sym typeface="Open Sans 1 Bold"/>
              </a:rPr>
              <a:t>A DEMOCRATIZAÇÃO DAS RELAÇÕES DE TRABALHO – VOZ ATIVA DOS SERVIDORES NAS NEGOCIAÇÕES SOBRE SUAS CONDIÇÕES DE TRABALHO</a:t>
            </a:r>
          </a:p>
          <a:p>
            <a:pPr algn="just">
              <a:lnSpc>
                <a:spcPts val="4027"/>
              </a:lnSpc>
            </a:pPr>
            <a:endParaRPr lang="en-US" sz="3502" b="1">
              <a:solidFill>
                <a:srgbClr val="000000"/>
              </a:solidFill>
              <a:latin typeface="Open Sans 1 Bold"/>
              <a:ea typeface="Open Sans 1 Bold"/>
              <a:cs typeface="Open Sans 1 Bold"/>
              <a:sym typeface="Open Sans 1 Bold"/>
            </a:endParaRPr>
          </a:p>
          <a:p>
            <a:pPr algn="just">
              <a:lnSpc>
                <a:spcPts val="4027"/>
              </a:lnSpc>
            </a:pPr>
            <a:r>
              <a:rPr lang="en-US" sz="3502" b="1">
                <a:solidFill>
                  <a:srgbClr val="000000"/>
                </a:solidFill>
                <a:latin typeface="Open Sans 1 Bold"/>
                <a:ea typeface="Open Sans 1 Bold"/>
                <a:cs typeface="Open Sans 1 Bold"/>
                <a:sym typeface="Open Sans 1 Bold"/>
              </a:rPr>
              <a:t>A REDUÇÃO DA JUDICIALIZAÇÃO DE CONFLITOS E DA DEFLAGRAÇÃO DE GREVES DE SERVIDORES E EMPREGADOS PÚBLICOS</a:t>
            </a:r>
            <a:r>
              <a:rPr lang="en-US" sz="3502">
                <a:solidFill>
                  <a:srgbClr val="000000"/>
                </a:solidFill>
                <a:latin typeface="Open Sans 1"/>
                <a:ea typeface="Open Sans 1"/>
                <a:cs typeface="Open Sans 1"/>
                <a:sym typeface="Open Sans 1"/>
              </a:rPr>
              <a:t> </a:t>
            </a:r>
          </a:p>
          <a:p>
            <a:pPr algn="just">
              <a:lnSpc>
                <a:spcPts val="4027"/>
              </a:lnSpc>
            </a:pPr>
            <a:r>
              <a:rPr lang="en-US" sz="3502">
                <a:solidFill>
                  <a:srgbClr val="000000"/>
                </a:solidFill>
                <a:latin typeface="Open Sans 1"/>
                <a:ea typeface="Open Sans 1"/>
                <a:cs typeface="Open Sans 1"/>
                <a:sym typeface="Open Sans 1"/>
              </a:rPr>
              <a:t>(muitas greves já foram deflagradas apenas para abrir o canal de diálogo com o Poder Público)</a:t>
            </a:r>
          </a:p>
        </p:txBody>
      </p:sp>
      <p:sp>
        <p:nvSpPr>
          <p:cNvPr id="10" name="AutoShape 10"/>
          <p:cNvSpPr/>
          <p:nvPr/>
        </p:nvSpPr>
        <p:spPr>
          <a:xfrm flipH="1">
            <a:off x="1424257" y="5467674"/>
            <a:ext cx="0" cy="1370447"/>
          </a:xfrm>
          <a:prstGeom prst="line">
            <a:avLst/>
          </a:prstGeom>
          <a:ln w="190500" cap="flat">
            <a:solidFill>
              <a:srgbClr val="122268"/>
            </a:solidFill>
            <a:prstDash val="solid"/>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5253334" cy="1525023"/>
            <a:chOff x="0" y="0"/>
            <a:chExt cx="7004445" cy="2033364"/>
          </a:xfrm>
        </p:grpSpPr>
        <p:grpSp>
          <p:nvGrpSpPr>
            <p:cNvPr id="4" name="Group 4"/>
            <p:cNvGrpSpPr/>
            <p:nvPr/>
          </p:nvGrpSpPr>
          <p:grpSpPr>
            <a:xfrm>
              <a:off x="0" y="1622084"/>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1529282"/>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7004445" cy="1557857"/>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IMPORTÂNCIA DA REGULAMENTAÇÃO DA NEGOCIAÇÃO COLETIVA</a:t>
              </a:r>
            </a:p>
          </p:txBody>
        </p:sp>
      </p:grpSp>
      <p:sp>
        <p:nvSpPr>
          <p:cNvPr id="9" name="AutoShape 9"/>
          <p:cNvSpPr/>
          <p:nvPr/>
        </p:nvSpPr>
        <p:spPr>
          <a:xfrm flipH="1">
            <a:off x="1424257" y="5467674"/>
            <a:ext cx="0" cy="1370447"/>
          </a:xfrm>
          <a:prstGeom prst="line">
            <a:avLst/>
          </a:prstGeom>
          <a:ln w="190500" cap="flat">
            <a:solidFill>
              <a:srgbClr val="122268"/>
            </a:solidFill>
            <a:prstDash val="solid"/>
            <a:headEnd type="none" w="sm" len="sm"/>
            <a:tailEnd type="none" w="sm" len="sm"/>
          </a:ln>
        </p:spPr>
      </p:sp>
      <p:sp>
        <p:nvSpPr>
          <p:cNvPr id="10" name="TextBox 10"/>
          <p:cNvSpPr txBox="1"/>
          <p:nvPr/>
        </p:nvSpPr>
        <p:spPr>
          <a:xfrm>
            <a:off x="2061662" y="3205988"/>
            <a:ext cx="15197638" cy="6052312"/>
          </a:xfrm>
          <a:prstGeom prst="rect">
            <a:avLst/>
          </a:prstGeom>
        </p:spPr>
        <p:txBody>
          <a:bodyPr lIns="0" tIns="0" rIns="0" bIns="0" rtlCol="0" anchor="t">
            <a:spAutoFit/>
          </a:bodyPr>
          <a:lstStyle/>
          <a:p>
            <a:pPr algn="just">
              <a:lnSpc>
                <a:spcPts val="3688"/>
              </a:lnSpc>
            </a:pPr>
            <a:r>
              <a:rPr lang="en-US" sz="3099">
                <a:solidFill>
                  <a:srgbClr val="000000"/>
                </a:solidFill>
                <a:latin typeface="Open Sans 2"/>
                <a:ea typeface="Open Sans 2"/>
                <a:cs typeface="Open Sans 2"/>
                <a:sym typeface="Open Sans 2"/>
              </a:rPr>
              <a:t>É importante frisar que no âmbito do Poder Executivo Federal, desde 2003 (com uma interrupção por determinado período), a Mesa Nacional de Negociação Permanente - MNNP visa instituir o diálogo social com os representantes dos servidores públicos, com o objetivo de avançar nas tratativas relacionadas às demandas por estruturação de carreiras, padrões remuneratórios, entre outros direitos dos servidores. </a:t>
            </a:r>
          </a:p>
          <a:p>
            <a:pPr algn="just">
              <a:lnSpc>
                <a:spcPts val="3688"/>
              </a:lnSpc>
            </a:pPr>
            <a:endParaRPr lang="en-US" sz="3099">
              <a:solidFill>
                <a:srgbClr val="000000"/>
              </a:solidFill>
              <a:latin typeface="Open Sans 2"/>
              <a:ea typeface="Open Sans 2"/>
              <a:cs typeface="Open Sans 2"/>
              <a:sym typeface="Open Sans 2"/>
            </a:endParaRPr>
          </a:p>
          <a:p>
            <a:pPr algn="just">
              <a:lnSpc>
                <a:spcPts val="3688"/>
              </a:lnSpc>
            </a:pPr>
            <a:r>
              <a:rPr lang="en-US" sz="3099">
                <a:solidFill>
                  <a:srgbClr val="000000"/>
                </a:solidFill>
                <a:latin typeface="Open Sans 2"/>
                <a:ea typeface="Open Sans 2"/>
                <a:cs typeface="Open Sans 2"/>
                <a:sym typeface="Open Sans 2"/>
              </a:rPr>
              <a:t>Essa sistemática de negociação adotada pelo Poder Executivo, contudo, necessita de regulamentação, um diploma legal que assegure efetivamente condições de participação das entidades sindicais que representam os servidores envolvidos nesse processo, com as garantias constitucionais, a segurança jurídica em relação ao que for pactuado, o detalhamento dos procedimentos e as consequências jurídicas em razão da inobservância dos pactos celebrados.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5253334" cy="1525023"/>
            <a:chOff x="0" y="0"/>
            <a:chExt cx="7004445" cy="2033364"/>
          </a:xfrm>
        </p:grpSpPr>
        <p:grpSp>
          <p:nvGrpSpPr>
            <p:cNvPr id="4" name="Group 4"/>
            <p:cNvGrpSpPr/>
            <p:nvPr/>
          </p:nvGrpSpPr>
          <p:grpSpPr>
            <a:xfrm>
              <a:off x="0" y="1622084"/>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1529282"/>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7004445" cy="1557857"/>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IMPORTÂNCIA DA REGULAMENTAÇÃO DA NEGOCIAÇÃO COLETIVA</a:t>
              </a:r>
            </a:p>
          </p:txBody>
        </p:sp>
      </p:grpSp>
      <p:sp>
        <p:nvSpPr>
          <p:cNvPr id="9" name="AutoShape 9"/>
          <p:cNvSpPr/>
          <p:nvPr/>
        </p:nvSpPr>
        <p:spPr>
          <a:xfrm flipH="1">
            <a:off x="1364680" y="4458276"/>
            <a:ext cx="0" cy="1370447"/>
          </a:xfrm>
          <a:prstGeom prst="line">
            <a:avLst/>
          </a:prstGeom>
          <a:ln w="190500" cap="flat">
            <a:solidFill>
              <a:srgbClr val="122268"/>
            </a:solidFill>
            <a:prstDash val="solid"/>
            <a:headEnd type="none" w="sm" len="sm"/>
            <a:tailEnd type="none" w="sm" len="sm"/>
          </a:ln>
        </p:spPr>
      </p:sp>
      <p:sp>
        <p:nvSpPr>
          <p:cNvPr id="10" name="TextBox 10"/>
          <p:cNvSpPr txBox="1"/>
          <p:nvPr/>
        </p:nvSpPr>
        <p:spPr>
          <a:xfrm>
            <a:off x="2061662" y="3199570"/>
            <a:ext cx="15197638" cy="4205605"/>
          </a:xfrm>
          <a:prstGeom prst="rect">
            <a:avLst/>
          </a:prstGeom>
        </p:spPr>
        <p:txBody>
          <a:bodyPr lIns="0" tIns="0" rIns="0" bIns="0" rtlCol="0" anchor="t">
            <a:spAutoFit/>
          </a:bodyPr>
          <a:lstStyle/>
          <a:p>
            <a:pPr algn="just">
              <a:lnSpc>
                <a:spcPts val="4759"/>
              </a:lnSpc>
            </a:pPr>
            <a:r>
              <a:rPr lang="en-US" sz="3999" b="1">
                <a:solidFill>
                  <a:srgbClr val="000000"/>
                </a:solidFill>
                <a:latin typeface="Open Sans 2 Bold"/>
                <a:ea typeface="Open Sans 2 Bold"/>
                <a:cs typeface="Open Sans 2 Bold"/>
                <a:sym typeface="Open Sans 2 Bold"/>
              </a:rPr>
              <a:t>AUTOCOMPOSIÇÃO</a:t>
            </a:r>
          </a:p>
          <a:p>
            <a:pPr algn="just">
              <a:lnSpc>
                <a:spcPts val="4759"/>
              </a:lnSpc>
            </a:pPr>
            <a:endParaRPr lang="en-US" sz="3999" b="1">
              <a:solidFill>
                <a:srgbClr val="000000"/>
              </a:solidFill>
              <a:latin typeface="Open Sans 2 Bold"/>
              <a:ea typeface="Open Sans 2 Bold"/>
              <a:cs typeface="Open Sans 2 Bold"/>
              <a:sym typeface="Open Sans 2 Bold"/>
            </a:endParaRPr>
          </a:p>
          <a:p>
            <a:pPr algn="just">
              <a:lnSpc>
                <a:spcPts val="4759"/>
              </a:lnSpc>
            </a:pPr>
            <a:r>
              <a:rPr lang="en-US" sz="3999">
                <a:solidFill>
                  <a:srgbClr val="000000"/>
                </a:solidFill>
                <a:latin typeface="Open Sans 2"/>
                <a:ea typeface="Open Sans 2"/>
                <a:cs typeface="Open Sans 2"/>
                <a:sym typeface="Open Sans 2"/>
              </a:rPr>
              <a:t>Os representantes dos servidores e empregados públicos e os do ente estatal envolvidos na negociação devem possuir o conhecimento necessário sobre as matérias objeto de negociação, assim como autonomia para negociar.</a:t>
            </a:r>
          </a:p>
          <a:p>
            <a:pPr algn="just">
              <a:lnSpc>
                <a:spcPts val="4759"/>
              </a:lnSpc>
            </a:pPr>
            <a:endParaRPr lang="en-US" sz="3999">
              <a:solidFill>
                <a:srgbClr val="000000"/>
              </a:solidFill>
              <a:latin typeface="Open Sans 2"/>
              <a:ea typeface="Open Sans 2"/>
              <a:cs typeface="Open Sans 2"/>
              <a:sym typeface="Open Sans 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5253334" cy="1525023"/>
            <a:chOff x="0" y="0"/>
            <a:chExt cx="7004445" cy="2033364"/>
          </a:xfrm>
        </p:grpSpPr>
        <p:grpSp>
          <p:nvGrpSpPr>
            <p:cNvPr id="4" name="Group 4"/>
            <p:cNvGrpSpPr/>
            <p:nvPr/>
          </p:nvGrpSpPr>
          <p:grpSpPr>
            <a:xfrm>
              <a:off x="0" y="1622084"/>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1529282"/>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7004445" cy="1557857"/>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IMPORTÂNCIA DA REGULAMENTAÇÃO DA NEGOCIAÇÃO COLETIVA</a:t>
              </a:r>
            </a:p>
          </p:txBody>
        </p:sp>
      </p:grpSp>
      <p:sp>
        <p:nvSpPr>
          <p:cNvPr id="9" name="AutoShape 9"/>
          <p:cNvSpPr/>
          <p:nvPr/>
        </p:nvSpPr>
        <p:spPr>
          <a:xfrm flipH="1">
            <a:off x="1324962" y="4966659"/>
            <a:ext cx="0" cy="1370447"/>
          </a:xfrm>
          <a:prstGeom prst="line">
            <a:avLst/>
          </a:prstGeom>
          <a:ln w="190500" cap="flat">
            <a:solidFill>
              <a:srgbClr val="122268"/>
            </a:solidFill>
            <a:prstDash val="solid"/>
            <a:headEnd type="none" w="sm" len="sm"/>
            <a:tailEnd type="none" w="sm" len="sm"/>
          </a:ln>
        </p:spPr>
      </p:sp>
      <p:sp>
        <p:nvSpPr>
          <p:cNvPr id="10" name="TextBox 10"/>
          <p:cNvSpPr txBox="1"/>
          <p:nvPr/>
        </p:nvSpPr>
        <p:spPr>
          <a:xfrm>
            <a:off x="1721658" y="2958660"/>
            <a:ext cx="9104300" cy="6632970"/>
          </a:xfrm>
          <a:prstGeom prst="rect">
            <a:avLst/>
          </a:prstGeom>
        </p:spPr>
        <p:txBody>
          <a:bodyPr lIns="0" tIns="0" rIns="0" bIns="0" rtlCol="0" anchor="t">
            <a:spAutoFit/>
          </a:bodyPr>
          <a:lstStyle/>
          <a:p>
            <a:pPr algn="just">
              <a:lnSpc>
                <a:spcPts val="3345"/>
              </a:lnSpc>
            </a:pPr>
            <a:r>
              <a:rPr lang="en-US" sz="2811" b="1">
                <a:solidFill>
                  <a:srgbClr val="000000"/>
                </a:solidFill>
                <a:latin typeface="Open Sans 2 Bold"/>
                <a:ea typeface="Open Sans 2 Bold"/>
                <a:cs typeface="Open Sans 2 Bold"/>
                <a:sym typeface="Open Sans 2 Bold"/>
              </a:rPr>
              <a:t>MEDIAÇÃO E ARBITRAGEM</a:t>
            </a:r>
          </a:p>
          <a:p>
            <a:pPr algn="just">
              <a:lnSpc>
                <a:spcPts val="3345"/>
              </a:lnSpc>
            </a:pPr>
            <a:endParaRPr lang="en-US" sz="2811" b="1">
              <a:solidFill>
                <a:srgbClr val="000000"/>
              </a:solidFill>
              <a:latin typeface="Open Sans 2 Bold"/>
              <a:ea typeface="Open Sans 2 Bold"/>
              <a:cs typeface="Open Sans 2 Bold"/>
              <a:sym typeface="Open Sans 2 Bold"/>
            </a:endParaRPr>
          </a:p>
          <a:p>
            <a:pPr algn="just">
              <a:lnSpc>
                <a:spcPts val="3345"/>
              </a:lnSpc>
            </a:pPr>
            <a:r>
              <a:rPr lang="en-US" sz="2811" b="1">
                <a:solidFill>
                  <a:srgbClr val="000000"/>
                </a:solidFill>
                <a:latin typeface="Open Sans 2 Bold"/>
                <a:ea typeface="Open Sans 2 Bold"/>
                <a:cs typeface="Open Sans 2 Bold"/>
                <a:sym typeface="Open Sans 2 Bold"/>
              </a:rPr>
              <a:t>O  PL 3831/2015 </a:t>
            </a:r>
            <a:r>
              <a:rPr lang="en-US" sz="2811">
                <a:solidFill>
                  <a:srgbClr val="000000"/>
                </a:solidFill>
                <a:latin typeface="Open Sans 2"/>
                <a:ea typeface="Open Sans 2"/>
                <a:cs typeface="Open Sans 2"/>
                <a:sym typeface="Open Sans 2"/>
              </a:rPr>
              <a:t>previa a possibilidade de mediação e até mesmo de arbitragem:</a:t>
            </a:r>
          </a:p>
          <a:p>
            <a:pPr algn="just">
              <a:lnSpc>
                <a:spcPts val="2849"/>
              </a:lnSpc>
            </a:pPr>
            <a:endParaRPr lang="en-US" sz="2811">
              <a:solidFill>
                <a:srgbClr val="000000"/>
              </a:solidFill>
              <a:latin typeface="Open Sans 2"/>
              <a:ea typeface="Open Sans 2"/>
              <a:cs typeface="Open Sans 2"/>
              <a:sym typeface="Open Sans 2"/>
            </a:endParaRPr>
          </a:p>
          <a:p>
            <a:pPr algn="just">
              <a:lnSpc>
                <a:spcPts val="3345"/>
              </a:lnSpc>
            </a:pPr>
            <a:endParaRPr lang="en-US" sz="2811">
              <a:solidFill>
                <a:srgbClr val="000000"/>
              </a:solidFill>
              <a:latin typeface="Open Sans 2"/>
              <a:ea typeface="Open Sans 2"/>
              <a:cs typeface="Open Sans 2"/>
              <a:sym typeface="Open Sans 2"/>
            </a:endParaRPr>
          </a:p>
          <a:p>
            <a:pPr algn="just">
              <a:lnSpc>
                <a:spcPts val="3345"/>
              </a:lnSpc>
            </a:pPr>
            <a:r>
              <a:rPr lang="en-US" sz="2811">
                <a:solidFill>
                  <a:srgbClr val="000000"/>
                </a:solidFill>
                <a:latin typeface="Open Sans 2"/>
                <a:ea typeface="Open Sans 2"/>
                <a:cs typeface="Open Sans 2"/>
                <a:sym typeface="Open Sans 2"/>
              </a:rPr>
              <a:t>Vale frisar que, as partes poderão solicitar, mediante acordo entre si, a participação de </a:t>
            </a:r>
            <a:r>
              <a:rPr lang="en-US" sz="2811" b="1" u="sng">
                <a:solidFill>
                  <a:srgbClr val="000000"/>
                </a:solidFill>
                <a:latin typeface="Open Sans 2 Bold"/>
                <a:ea typeface="Open Sans 2 Bold"/>
                <a:cs typeface="Open Sans 2 Bold"/>
                <a:sym typeface="Open Sans 2 Bold"/>
              </a:rPr>
              <a:t>mediador</a:t>
            </a:r>
            <a:r>
              <a:rPr lang="en-US" sz="2811">
                <a:solidFill>
                  <a:srgbClr val="000000"/>
                </a:solidFill>
                <a:latin typeface="Open Sans 2"/>
                <a:ea typeface="Open Sans 2"/>
                <a:cs typeface="Open Sans 2"/>
                <a:sym typeface="Open Sans 2"/>
              </a:rPr>
              <a:t>, que terá como atribuição colaborar com a condução do processo de negociação com vistas à obtenção de êxito, a mediação é um tipo de autocomposição, o mediador atua como um facilitador do diálogo.</a:t>
            </a:r>
          </a:p>
          <a:p>
            <a:pPr algn="just">
              <a:lnSpc>
                <a:spcPts val="3345"/>
              </a:lnSpc>
            </a:pPr>
            <a:endParaRPr lang="en-US" sz="2811">
              <a:solidFill>
                <a:srgbClr val="000000"/>
              </a:solidFill>
              <a:latin typeface="Open Sans 2"/>
              <a:ea typeface="Open Sans 2"/>
              <a:cs typeface="Open Sans 2"/>
              <a:sym typeface="Open Sans 2"/>
            </a:endParaRPr>
          </a:p>
          <a:p>
            <a:pPr algn="just">
              <a:lnSpc>
                <a:spcPts val="3345"/>
              </a:lnSpc>
            </a:pPr>
            <a:r>
              <a:rPr lang="en-US" sz="2811">
                <a:solidFill>
                  <a:srgbClr val="000000"/>
                </a:solidFill>
                <a:latin typeface="Open Sans 2"/>
                <a:ea typeface="Open Sans 2"/>
                <a:cs typeface="Open Sans 2"/>
                <a:sym typeface="Open Sans 2"/>
              </a:rPr>
              <a:t>No caso da </a:t>
            </a:r>
            <a:r>
              <a:rPr lang="en-US" sz="2811" b="1" u="sng">
                <a:solidFill>
                  <a:srgbClr val="000000"/>
                </a:solidFill>
                <a:latin typeface="Open Sans 2 Bold"/>
                <a:ea typeface="Open Sans 2 Bold"/>
                <a:cs typeface="Open Sans 2 Bold"/>
                <a:sym typeface="Open Sans 2 Bold"/>
              </a:rPr>
              <a:t>arbitragem</a:t>
            </a:r>
            <a:r>
              <a:rPr lang="en-US" sz="2811">
                <a:solidFill>
                  <a:srgbClr val="000000"/>
                </a:solidFill>
                <a:latin typeface="Open Sans 2"/>
                <a:ea typeface="Open Sans 2"/>
                <a:cs typeface="Open Sans 2"/>
                <a:sym typeface="Open Sans 2"/>
              </a:rPr>
              <a:t>, um árbitro escolhido pelas partes, resolve o conflito.</a:t>
            </a:r>
          </a:p>
          <a:p>
            <a:pPr algn="just">
              <a:lnSpc>
                <a:spcPts val="3345"/>
              </a:lnSpc>
            </a:pPr>
            <a:endParaRPr lang="en-US" sz="2811">
              <a:solidFill>
                <a:srgbClr val="000000"/>
              </a:solidFill>
              <a:latin typeface="Open Sans 2"/>
              <a:ea typeface="Open Sans 2"/>
              <a:cs typeface="Open Sans 2"/>
              <a:sym typeface="Open Sans 2"/>
            </a:endParaRPr>
          </a:p>
        </p:txBody>
      </p:sp>
      <p:sp>
        <p:nvSpPr>
          <p:cNvPr id="11" name="TextBox 11"/>
          <p:cNvSpPr txBox="1"/>
          <p:nvPr/>
        </p:nvSpPr>
        <p:spPr>
          <a:xfrm>
            <a:off x="11737798" y="2939610"/>
            <a:ext cx="5705275" cy="6518583"/>
          </a:xfrm>
          <a:prstGeom prst="rect">
            <a:avLst/>
          </a:prstGeom>
        </p:spPr>
        <p:txBody>
          <a:bodyPr lIns="0" tIns="0" rIns="0" bIns="0" rtlCol="0" anchor="t">
            <a:spAutoFit/>
          </a:bodyPr>
          <a:lstStyle/>
          <a:p>
            <a:pPr algn="just">
              <a:lnSpc>
                <a:spcPts val="2902"/>
              </a:lnSpc>
            </a:pPr>
            <a:r>
              <a:rPr lang="en-US" sz="2378" i="1">
                <a:solidFill>
                  <a:srgbClr val="000000"/>
                </a:solidFill>
                <a:latin typeface="HK Grotesk Italics"/>
                <a:ea typeface="HK Grotesk Italics"/>
                <a:cs typeface="HK Grotesk Italics"/>
                <a:sym typeface="HK Grotesk Italics"/>
              </a:rPr>
              <a:t>Art. 13. As partes poderão solicitar, mediante acordo entre si, a participação de </a:t>
            </a:r>
            <a:r>
              <a:rPr lang="en-US" sz="2378" b="1" i="1" u="sng">
                <a:solidFill>
                  <a:srgbClr val="000000"/>
                </a:solidFill>
                <a:latin typeface="HK Grotesk Bold Italics"/>
                <a:ea typeface="HK Grotesk Bold Italics"/>
                <a:cs typeface="HK Grotesk Bold Italics"/>
                <a:sym typeface="HK Grotesk Bold Italics"/>
              </a:rPr>
              <a:t>mediador</a:t>
            </a:r>
            <a:r>
              <a:rPr lang="en-US" sz="2378" i="1">
                <a:solidFill>
                  <a:srgbClr val="000000"/>
                </a:solidFill>
                <a:latin typeface="HK Grotesk Italics"/>
                <a:ea typeface="HK Grotesk Italics"/>
                <a:cs typeface="HK Grotesk Italics"/>
                <a:sym typeface="HK Grotesk Italics"/>
              </a:rPr>
              <a:t>, que terá como atribuição colaborar com a condução do processo de negociação com vistas à obtenção de êxito.</a:t>
            </a:r>
          </a:p>
          <a:p>
            <a:pPr algn="just">
              <a:lnSpc>
                <a:spcPts val="2902"/>
              </a:lnSpc>
            </a:pPr>
            <a:endParaRPr lang="en-US" sz="2378" i="1">
              <a:solidFill>
                <a:srgbClr val="000000"/>
              </a:solidFill>
              <a:latin typeface="HK Grotesk Italics"/>
              <a:ea typeface="HK Grotesk Italics"/>
              <a:cs typeface="HK Grotesk Italics"/>
              <a:sym typeface="HK Grotesk Italics"/>
            </a:endParaRPr>
          </a:p>
          <a:p>
            <a:pPr algn="just">
              <a:lnSpc>
                <a:spcPts val="2902"/>
              </a:lnSpc>
            </a:pPr>
            <a:r>
              <a:rPr lang="en-US" sz="2378" i="1">
                <a:solidFill>
                  <a:srgbClr val="000000"/>
                </a:solidFill>
                <a:latin typeface="HK Grotesk Italics"/>
                <a:ea typeface="HK Grotesk Italics"/>
                <a:cs typeface="HK Grotesk Italics"/>
                <a:sym typeface="HK Grotesk Italics"/>
              </a:rPr>
              <a:t>[...]</a:t>
            </a:r>
          </a:p>
          <a:p>
            <a:pPr algn="just">
              <a:lnSpc>
                <a:spcPts val="2902"/>
              </a:lnSpc>
            </a:pPr>
            <a:endParaRPr lang="en-US" sz="2378" i="1">
              <a:solidFill>
                <a:srgbClr val="000000"/>
              </a:solidFill>
              <a:latin typeface="HK Grotesk Italics"/>
              <a:ea typeface="HK Grotesk Italics"/>
              <a:cs typeface="HK Grotesk Italics"/>
              <a:sym typeface="HK Grotesk Italics"/>
            </a:endParaRPr>
          </a:p>
          <a:p>
            <a:pPr algn="just">
              <a:lnSpc>
                <a:spcPts val="2902"/>
              </a:lnSpc>
            </a:pPr>
            <a:r>
              <a:rPr lang="en-US" sz="2378" i="1">
                <a:solidFill>
                  <a:srgbClr val="000000"/>
                </a:solidFill>
                <a:latin typeface="HK Grotesk Italics"/>
                <a:ea typeface="HK Grotesk Italics"/>
                <a:cs typeface="HK Grotesk Italics"/>
                <a:sym typeface="HK Grotesk Italics"/>
              </a:rPr>
              <a:t>Art. 19. No caso de acordo parcial, de que trata o art. 18, ou de </a:t>
            </a:r>
            <a:r>
              <a:rPr lang="en-US" sz="2378" b="1" i="1" u="sng">
                <a:solidFill>
                  <a:srgbClr val="000000"/>
                </a:solidFill>
                <a:latin typeface="HK Grotesk Bold Italics"/>
                <a:ea typeface="HK Grotesk Bold Italics"/>
                <a:cs typeface="HK Grotesk Bold Italics"/>
                <a:sym typeface="HK Grotesk Bold Italics"/>
              </a:rPr>
              <a:t>inexistência de acordo</a:t>
            </a:r>
            <a:r>
              <a:rPr lang="en-US" sz="2378" i="1">
                <a:solidFill>
                  <a:srgbClr val="000000"/>
                </a:solidFill>
                <a:latin typeface="HK Grotesk Italics"/>
                <a:ea typeface="HK Grotesk Italics"/>
                <a:cs typeface="HK Grotesk Italics"/>
                <a:sym typeface="HK Grotesk Italics"/>
              </a:rPr>
              <a:t>, a parte controversa será submetida, caso haja interesse comum dos representantes dos servidores e empregados públicos e do ente estatal, a processos alternativos de solução de conflitos, </a:t>
            </a:r>
            <a:r>
              <a:rPr lang="en-US" sz="2378" b="1" i="1" u="sng">
                <a:solidFill>
                  <a:srgbClr val="000000"/>
                </a:solidFill>
                <a:latin typeface="HK Grotesk Bold Italics"/>
                <a:ea typeface="HK Grotesk Bold Italics"/>
                <a:cs typeface="HK Grotesk Bold Italics"/>
                <a:sym typeface="HK Grotesk Bold Italics"/>
              </a:rPr>
              <a:t>como mediação, conciliação ou arbitragem</a:t>
            </a:r>
            <a:r>
              <a:rPr lang="en-US" sz="2378" i="1">
                <a:solidFill>
                  <a:srgbClr val="000000"/>
                </a:solidFill>
                <a:latin typeface="HK Grotesk Italics"/>
                <a:ea typeface="HK Grotesk Italics"/>
                <a:cs typeface="HK Grotesk Italics"/>
                <a:sym typeface="HK Grotesk Italics"/>
              </a:rPr>
              <a:t>.</a:t>
            </a:r>
          </a:p>
        </p:txBody>
      </p:sp>
      <p:sp>
        <p:nvSpPr>
          <p:cNvPr id="12" name="AutoShape 12"/>
          <p:cNvSpPr/>
          <p:nvPr/>
        </p:nvSpPr>
        <p:spPr>
          <a:xfrm>
            <a:off x="11281878" y="4695479"/>
            <a:ext cx="0" cy="2244336"/>
          </a:xfrm>
          <a:prstGeom prst="line">
            <a:avLst/>
          </a:prstGeom>
          <a:ln w="190500" cap="flat">
            <a:solidFill>
              <a:srgbClr val="048DD2"/>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2053" y="-407798"/>
            <a:ext cx="21314164" cy="13902091"/>
          </a:xfrm>
          <a:custGeom>
            <a:avLst/>
            <a:gdLst/>
            <a:ahLst/>
            <a:cxnLst/>
            <a:rect l="l" t="t" r="r" b="b"/>
            <a:pathLst>
              <a:path w="21314164" h="13902091">
                <a:moveTo>
                  <a:pt x="0" y="0"/>
                </a:moveTo>
                <a:lnTo>
                  <a:pt x="21314164" y="0"/>
                </a:lnTo>
                <a:lnTo>
                  <a:pt x="21314164" y="13902091"/>
                </a:lnTo>
                <a:lnTo>
                  <a:pt x="0" y="13902091"/>
                </a:lnTo>
                <a:lnTo>
                  <a:pt x="0" y="0"/>
                </a:lnTo>
                <a:close/>
              </a:path>
            </a:pathLst>
          </a:custGeom>
          <a:blipFill>
            <a:blip r:embed="rId2">
              <a:alphaModFix amt="31999"/>
            </a:blip>
            <a:stretch>
              <a:fillRect l="-2123" t="-19870" r="-2123"/>
            </a:stretch>
          </a:blipFill>
        </p:spPr>
      </p:sp>
      <p:sp>
        <p:nvSpPr>
          <p:cNvPr id="3" name="Freeform 3"/>
          <p:cNvSpPr/>
          <p:nvPr/>
        </p:nvSpPr>
        <p:spPr>
          <a:xfrm>
            <a:off x="7931494" y="7400844"/>
            <a:ext cx="2425012" cy="1857456"/>
          </a:xfrm>
          <a:custGeom>
            <a:avLst/>
            <a:gdLst/>
            <a:ahLst/>
            <a:cxnLst/>
            <a:rect l="l" t="t" r="r" b="b"/>
            <a:pathLst>
              <a:path w="2425012" h="1857456">
                <a:moveTo>
                  <a:pt x="0" y="0"/>
                </a:moveTo>
                <a:lnTo>
                  <a:pt x="2425012" y="0"/>
                </a:lnTo>
                <a:lnTo>
                  <a:pt x="2425012" y="1857456"/>
                </a:lnTo>
                <a:lnTo>
                  <a:pt x="0" y="1857456"/>
                </a:lnTo>
                <a:lnTo>
                  <a:pt x="0" y="0"/>
                </a:lnTo>
                <a:close/>
              </a:path>
            </a:pathLst>
          </a:custGeom>
          <a:blipFill>
            <a:blip r:embed="rId3"/>
            <a:stretch>
              <a:fillRect/>
            </a:stretch>
          </a:blipFill>
        </p:spPr>
      </p:sp>
      <p:sp>
        <p:nvSpPr>
          <p:cNvPr id="4" name="Freeform 4"/>
          <p:cNvSpPr/>
          <p:nvPr/>
        </p:nvSpPr>
        <p:spPr>
          <a:xfrm>
            <a:off x="13098746" y="-40779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4"/>
            <a:stretch>
              <a:fillRect/>
            </a:stretch>
          </a:blipFill>
        </p:spPr>
      </p:sp>
      <p:sp>
        <p:nvSpPr>
          <p:cNvPr id="5" name="TextBox 5"/>
          <p:cNvSpPr txBox="1"/>
          <p:nvPr/>
        </p:nvSpPr>
        <p:spPr>
          <a:xfrm>
            <a:off x="1028700" y="2963223"/>
            <a:ext cx="16697308" cy="3580025"/>
          </a:xfrm>
          <a:prstGeom prst="rect">
            <a:avLst/>
          </a:prstGeom>
        </p:spPr>
        <p:txBody>
          <a:bodyPr lIns="0" tIns="0" rIns="0" bIns="0" rtlCol="0" anchor="t">
            <a:spAutoFit/>
          </a:bodyPr>
          <a:lstStyle/>
          <a:p>
            <a:pPr algn="l">
              <a:lnSpc>
                <a:spcPts val="7006"/>
              </a:lnSpc>
            </a:pPr>
            <a:r>
              <a:rPr lang="en-US" sz="6548">
                <a:solidFill>
                  <a:srgbClr val="000000"/>
                </a:solidFill>
                <a:latin typeface="Archivo Black"/>
                <a:ea typeface="Archivo Black"/>
                <a:cs typeface="Archivo Black"/>
                <a:sym typeface="Archivo Black"/>
              </a:rPr>
              <a:t>DA VINCULAÇÃO DO PODER PÚBLICO QUE NEGOCIOU</a:t>
            </a:r>
          </a:p>
          <a:p>
            <a:pPr algn="l">
              <a:lnSpc>
                <a:spcPts val="7006"/>
              </a:lnSpc>
            </a:pPr>
            <a:r>
              <a:rPr lang="en-US" sz="6548">
                <a:solidFill>
                  <a:srgbClr val="000000"/>
                </a:solidFill>
                <a:latin typeface="Archivo Black"/>
                <a:ea typeface="Archivo Black"/>
                <a:cs typeface="Archivo Black"/>
                <a:sym typeface="Archivo Black"/>
              </a:rPr>
              <a:t>PAUTA REMUNERATÓRIA E </a:t>
            </a:r>
          </a:p>
          <a:p>
            <a:pPr algn="l">
              <a:lnSpc>
                <a:spcPts val="7006"/>
              </a:lnSpc>
            </a:pPr>
            <a:r>
              <a:rPr lang="en-US" sz="6548">
                <a:solidFill>
                  <a:srgbClr val="000000"/>
                </a:solidFill>
                <a:latin typeface="Archivo Black"/>
                <a:ea typeface="Archivo Black"/>
                <a:cs typeface="Archivo Black"/>
                <a:sym typeface="Archivo Black"/>
              </a:rPr>
              <a:t>PAUTA NÃO REMUNERATÓRIA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15520490" cy="1561477"/>
            <a:chOff x="0" y="0"/>
            <a:chExt cx="20693987" cy="2081969"/>
          </a:xfrm>
        </p:grpSpPr>
        <p:grpSp>
          <p:nvGrpSpPr>
            <p:cNvPr id="4" name="Group 4"/>
            <p:cNvGrpSpPr/>
            <p:nvPr/>
          </p:nvGrpSpPr>
          <p:grpSpPr>
            <a:xfrm>
              <a:off x="0" y="1086162"/>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993359"/>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20693987" cy="2062919"/>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VINCULAÇÃO DO PODER PÚBLICO QUE NEGOCIOU</a:t>
              </a:r>
            </a:p>
            <a:p>
              <a:pPr algn="l">
                <a:lnSpc>
                  <a:spcPts val="3000"/>
                </a:lnSpc>
              </a:pPr>
              <a:r>
                <a:rPr lang="en-US" sz="2803">
                  <a:solidFill>
                    <a:srgbClr val="000000"/>
                  </a:solidFill>
                  <a:latin typeface="Archivo Black"/>
                  <a:ea typeface="Archivo Black"/>
                  <a:cs typeface="Archivo Black"/>
                  <a:sym typeface="Archivo Black"/>
                </a:rPr>
                <a:t>PAUTA REMUNERATÓRIA E PAUTA NÃO REMUNERATÓRIA</a:t>
              </a:r>
            </a:p>
            <a:p>
              <a:pPr algn="l">
                <a:lnSpc>
                  <a:spcPts val="3000"/>
                </a:lnSpc>
              </a:pPr>
              <a:endParaRPr lang="en-US" sz="2803">
                <a:solidFill>
                  <a:srgbClr val="000000"/>
                </a:solidFill>
                <a:latin typeface="Archivo Black"/>
                <a:ea typeface="Archivo Black"/>
                <a:cs typeface="Archivo Black"/>
                <a:sym typeface="Archivo Black"/>
              </a:endParaRPr>
            </a:p>
            <a:p>
              <a:pPr algn="l">
                <a:lnSpc>
                  <a:spcPts val="3000"/>
                </a:lnSpc>
              </a:pPr>
              <a:endParaRPr lang="en-US" sz="2803">
                <a:solidFill>
                  <a:srgbClr val="000000"/>
                </a:solidFill>
                <a:latin typeface="Archivo Black"/>
                <a:ea typeface="Archivo Black"/>
                <a:cs typeface="Archivo Black"/>
                <a:sym typeface="Archivo Black"/>
              </a:endParaRPr>
            </a:p>
          </p:txBody>
        </p:sp>
      </p:grpSp>
      <p:sp>
        <p:nvSpPr>
          <p:cNvPr id="9" name="TextBox 9"/>
          <p:cNvSpPr txBox="1"/>
          <p:nvPr/>
        </p:nvSpPr>
        <p:spPr>
          <a:xfrm>
            <a:off x="1989884" y="2879466"/>
            <a:ext cx="15269416" cy="6061088"/>
          </a:xfrm>
          <a:prstGeom prst="rect">
            <a:avLst/>
          </a:prstGeom>
        </p:spPr>
        <p:txBody>
          <a:bodyPr lIns="0" tIns="0" rIns="0" bIns="0" rtlCol="0" anchor="t">
            <a:spAutoFit/>
          </a:bodyPr>
          <a:lstStyle/>
          <a:p>
            <a:pPr algn="just">
              <a:lnSpc>
                <a:spcPts val="4027"/>
              </a:lnSpc>
            </a:pPr>
            <a:endParaRPr/>
          </a:p>
          <a:p>
            <a:pPr algn="just">
              <a:lnSpc>
                <a:spcPts val="4027"/>
              </a:lnSpc>
            </a:pPr>
            <a:r>
              <a:rPr lang="en-US" sz="3502">
                <a:solidFill>
                  <a:srgbClr val="000000"/>
                </a:solidFill>
                <a:latin typeface="Open Sans 1"/>
                <a:ea typeface="Open Sans 1"/>
                <a:cs typeface="Open Sans 1"/>
                <a:sym typeface="Open Sans 1"/>
              </a:rPr>
              <a:t>UMA VEZ celebrado o acordo, instrumentalizado no Termo de Acordo assinado pelas partes, as cláusulas da negociação que tratem de questões que prescindam de lei para sua efetivação deverão ser encaminhadas aos órgãos ou entidades competentes para sua imediata adoção.</a:t>
            </a:r>
          </a:p>
          <a:p>
            <a:pPr algn="just">
              <a:lnSpc>
                <a:spcPts val="4027"/>
              </a:lnSpc>
            </a:pPr>
            <a:endParaRPr lang="en-US" sz="3502">
              <a:solidFill>
                <a:srgbClr val="000000"/>
              </a:solidFill>
              <a:latin typeface="Open Sans 1"/>
              <a:ea typeface="Open Sans 1"/>
              <a:cs typeface="Open Sans 1"/>
              <a:sym typeface="Open Sans 1"/>
            </a:endParaRPr>
          </a:p>
          <a:p>
            <a:pPr algn="just">
              <a:lnSpc>
                <a:spcPts val="4027"/>
              </a:lnSpc>
            </a:pPr>
            <a:r>
              <a:rPr lang="en-US" sz="3502">
                <a:solidFill>
                  <a:srgbClr val="000000"/>
                </a:solidFill>
                <a:latin typeface="Open Sans 1"/>
                <a:ea typeface="Open Sans 1"/>
                <a:cs typeface="Open Sans 1"/>
                <a:sym typeface="Open Sans 1"/>
              </a:rPr>
              <a:t>As cláusulas abrangidas pelo princípio da reserva legal e pela reserva de iniciativa serão encaminhadas ao titular da iniciativa da respectiva lei para que as envie, na forma de projeto, ao Poder Legislativo, obedecidas as balizas orçamentárias e as de responsabilidade fiscal.</a:t>
            </a:r>
          </a:p>
          <a:p>
            <a:pPr algn="just">
              <a:lnSpc>
                <a:spcPts val="4027"/>
              </a:lnSpc>
            </a:pPr>
            <a:endParaRPr lang="en-US" sz="3502">
              <a:solidFill>
                <a:srgbClr val="000000"/>
              </a:solidFill>
              <a:latin typeface="Open Sans 1"/>
              <a:ea typeface="Open Sans 1"/>
              <a:cs typeface="Open Sans 1"/>
              <a:sym typeface="Open Sans 1"/>
            </a:endParaRPr>
          </a:p>
        </p:txBody>
      </p:sp>
      <p:sp>
        <p:nvSpPr>
          <p:cNvPr id="10" name="AutoShape 10"/>
          <p:cNvSpPr/>
          <p:nvPr/>
        </p:nvSpPr>
        <p:spPr>
          <a:xfrm flipH="1">
            <a:off x="1424257" y="5467674"/>
            <a:ext cx="0" cy="1370447"/>
          </a:xfrm>
          <a:prstGeom prst="line">
            <a:avLst/>
          </a:prstGeom>
          <a:ln w="190500" cap="flat">
            <a:solidFill>
              <a:srgbClr val="122268"/>
            </a:solidFill>
            <a:prstDash val="solid"/>
            <a:headEnd type="none" w="sm" len="sm"/>
            <a:tailEnd type="none" w="sm" len="sm"/>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788768"/>
            <a:ext cx="15520490" cy="1561477"/>
            <a:chOff x="0" y="0"/>
            <a:chExt cx="20693987" cy="2081969"/>
          </a:xfrm>
        </p:grpSpPr>
        <p:grpSp>
          <p:nvGrpSpPr>
            <p:cNvPr id="4" name="Group 4"/>
            <p:cNvGrpSpPr/>
            <p:nvPr/>
          </p:nvGrpSpPr>
          <p:grpSpPr>
            <a:xfrm>
              <a:off x="0" y="1086162"/>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7" name="TextBox 7"/>
            <p:cNvSpPr txBox="1"/>
            <p:nvPr/>
          </p:nvSpPr>
          <p:spPr>
            <a:xfrm>
              <a:off x="610362" y="993359"/>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8" name="TextBox 8"/>
            <p:cNvSpPr txBox="1"/>
            <p:nvPr/>
          </p:nvSpPr>
          <p:spPr>
            <a:xfrm>
              <a:off x="0" y="19050"/>
              <a:ext cx="20693987" cy="2062919"/>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DA VINCULAÇÃO DO PODER PÚBLICO QUE NEGOCIOU</a:t>
              </a:r>
            </a:p>
            <a:p>
              <a:pPr algn="l">
                <a:lnSpc>
                  <a:spcPts val="3000"/>
                </a:lnSpc>
              </a:pPr>
              <a:r>
                <a:rPr lang="en-US" sz="2803">
                  <a:solidFill>
                    <a:srgbClr val="000000"/>
                  </a:solidFill>
                  <a:latin typeface="Archivo Black"/>
                  <a:ea typeface="Archivo Black"/>
                  <a:cs typeface="Archivo Black"/>
                  <a:sym typeface="Archivo Black"/>
                </a:rPr>
                <a:t>PAUTA REMUNERATÓRIA E PAUTA NÃO REMUNERATÓRIA</a:t>
              </a:r>
            </a:p>
            <a:p>
              <a:pPr algn="l">
                <a:lnSpc>
                  <a:spcPts val="3000"/>
                </a:lnSpc>
              </a:pPr>
              <a:endParaRPr lang="en-US" sz="2803">
                <a:solidFill>
                  <a:srgbClr val="000000"/>
                </a:solidFill>
                <a:latin typeface="Archivo Black"/>
                <a:ea typeface="Archivo Black"/>
                <a:cs typeface="Archivo Black"/>
                <a:sym typeface="Archivo Black"/>
              </a:endParaRPr>
            </a:p>
            <a:p>
              <a:pPr algn="l">
                <a:lnSpc>
                  <a:spcPts val="3000"/>
                </a:lnSpc>
              </a:pPr>
              <a:endParaRPr lang="en-US" sz="2803">
                <a:solidFill>
                  <a:srgbClr val="000000"/>
                </a:solidFill>
                <a:latin typeface="Archivo Black"/>
                <a:ea typeface="Archivo Black"/>
                <a:cs typeface="Archivo Black"/>
                <a:sym typeface="Archivo Black"/>
              </a:endParaRPr>
            </a:p>
          </p:txBody>
        </p:sp>
      </p:grpSp>
      <p:sp>
        <p:nvSpPr>
          <p:cNvPr id="9" name="TextBox 9"/>
          <p:cNvSpPr txBox="1"/>
          <p:nvPr/>
        </p:nvSpPr>
        <p:spPr>
          <a:xfrm>
            <a:off x="1509292" y="2692387"/>
            <a:ext cx="15750008" cy="6565913"/>
          </a:xfrm>
          <a:prstGeom prst="rect">
            <a:avLst/>
          </a:prstGeom>
        </p:spPr>
        <p:txBody>
          <a:bodyPr lIns="0" tIns="0" rIns="0" bIns="0" rtlCol="0" anchor="t">
            <a:spAutoFit/>
          </a:bodyPr>
          <a:lstStyle/>
          <a:p>
            <a:pPr algn="just">
              <a:lnSpc>
                <a:spcPts val="4027"/>
              </a:lnSpc>
            </a:pPr>
            <a:r>
              <a:rPr lang="en-US" sz="3502" b="1">
                <a:solidFill>
                  <a:srgbClr val="000000"/>
                </a:solidFill>
                <a:latin typeface="Open Sans 1 Bold"/>
                <a:ea typeface="Open Sans 1 Bold"/>
                <a:cs typeface="Open Sans 1 Bold"/>
                <a:sym typeface="Open Sans 1 Bold"/>
              </a:rPr>
              <a:t>ASSIM, NAS HIPÓTESES em que haja previsão constitucional para que a matéria objeto de negociação coletiva seja veiculada por lei com reserva de iniciativa, cópia do termo de acordo deverá ser encaminhada ao Poder Legislativo juntamente com o projeto de lei e com a exposição de motivos.</a:t>
            </a:r>
          </a:p>
          <a:p>
            <a:pPr algn="just">
              <a:lnSpc>
                <a:spcPts val="4027"/>
              </a:lnSpc>
            </a:pPr>
            <a:endParaRPr lang="en-US" sz="3502" b="1">
              <a:solidFill>
                <a:srgbClr val="000000"/>
              </a:solidFill>
              <a:latin typeface="Open Sans 1 Bold"/>
              <a:ea typeface="Open Sans 1 Bold"/>
              <a:cs typeface="Open Sans 1 Bold"/>
              <a:sym typeface="Open Sans 1 Bold"/>
            </a:endParaRPr>
          </a:p>
          <a:p>
            <a:pPr algn="just">
              <a:lnSpc>
                <a:spcPts val="4027"/>
              </a:lnSpc>
            </a:pPr>
            <a:r>
              <a:rPr lang="en-US" sz="3502">
                <a:solidFill>
                  <a:srgbClr val="000000"/>
                </a:solidFill>
                <a:latin typeface="Open Sans 1"/>
                <a:ea typeface="Open Sans 1"/>
                <a:cs typeface="Open Sans 1"/>
                <a:sym typeface="Open Sans 1"/>
              </a:rPr>
              <a:t>As </a:t>
            </a:r>
            <a:r>
              <a:rPr lang="en-US" sz="3502" b="1" u="sng">
                <a:solidFill>
                  <a:srgbClr val="000000"/>
                </a:solidFill>
                <a:latin typeface="Open Sans 1 Bold"/>
                <a:ea typeface="Open Sans 1 Bold"/>
                <a:cs typeface="Open Sans 1 Bold"/>
                <a:sym typeface="Open Sans 1 Bold"/>
              </a:rPr>
              <a:t>entidades sindicais</a:t>
            </a:r>
            <a:r>
              <a:rPr lang="en-US" sz="3502">
                <a:solidFill>
                  <a:srgbClr val="000000"/>
                </a:solidFill>
                <a:latin typeface="Open Sans 1"/>
                <a:ea typeface="Open Sans 1"/>
                <a:cs typeface="Open Sans 1"/>
                <a:sym typeface="Open Sans 1"/>
              </a:rPr>
              <a:t> que representam os servidores e empregados públicos, os </a:t>
            </a:r>
            <a:r>
              <a:rPr lang="en-US" sz="3502" b="1" u="sng">
                <a:solidFill>
                  <a:srgbClr val="000000"/>
                </a:solidFill>
                <a:latin typeface="Open Sans 1 Bold"/>
                <a:ea typeface="Open Sans 1 Bold"/>
                <a:cs typeface="Open Sans 1 Bold"/>
                <a:sym typeface="Open Sans 1 Bold"/>
              </a:rPr>
              <a:t>órgãos estatais competentes pela articulação institucional com o Poder Legislativo</a:t>
            </a:r>
            <a:r>
              <a:rPr lang="en-US" sz="3502">
                <a:solidFill>
                  <a:srgbClr val="000000"/>
                </a:solidFill>
                <a:latin typeface="Open Sans 1"/>
                <a:ea typeface="Open Sans 1"/>
                <a:cs typeface="Open Sans 1"/>
                <a:sym typeface="Open Sans 1"/>
              </a:rPr>
              <a:t> e as </a:t>
            </a:r>
            <a:r>
              <a:rPr lang="en-US" sz="3502" b="1" u="sng">
                <a:solidFill>
                  <a:srgbClr val="000000"/>
                </a:solidFill>
                <a:latin typeface="Open Sans 1 Bold"/>
                <a:ea typeface="Open Sans 1 Bold"/>
                <a:cs typeface="Open Sans 1 Bold"/>
                <a:sym typeface="Open Sans 1 Bold"/>
              </a:rPr>
              <a:t>lideranças do governo na respectiva casa legislativa</a:t>
            </a:r>
            <a:r>
              <a:rPr lang="en-US" sz="3502">
                <a:solidFill>
                  <a:srgbClr val="000000"/>
                </a:solidFill>
                <a:latin typeface="Open Sans 1"/>
                <a:ea typeface="Open Sans 1"/>
                <a:cs typeface="Open Sans 1"/>
                <a:sym typeface="Open Sans 1"/>
              </a:rPr>
              <a:t> promoverão os esforços necessários junto às lideranças partidárias para que os projetos de lei que veiculam o resultado de negociações coletivas exitosas tramitem com a celeridade desejada e respeitem, sempre que possível, os resultados das negociações.</a:t>
            </a:r>
          </a:p>
        </p:txBody>
      </p:sp>
      <p:sp>
        <p:nvSpPr>
          <p:cNvPr id="10" name="AutoShape 10"/>
          <p:cNvSpPr/>
          <p:nvPr/>
        </p:nvSpPr>
        <p:spPr>
          <a:xfrm flipH="1">
            <a:off x="1123950" y="4966659"/>
            <a:ext cx="0" cy="1370447"/>
          </a:xfrm>
          <a:prstGeom prst="line">
            <a:avLst/>
          </a:prstGeom>
          <a:ln w="190500" cap="flat">
            <a:solidFill>
              <a:srgbClr val="122268"/>
            </a:solidFill>
            <a:prstDash val="solid"/>
            <a:headEnd type="none" w="sm" len="sm"/>
            <a:tailEnd type="none" w="sm" len="sm"/>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2053" y="-407798"/>
            <a:ext cx="21314164" cy="13902091"/>
          </a:xfrm>
          <a:custGeom>
            <a:avLst/>
            <a:gdLst/>
            <a:ahLst/>
            <a:cxnLst/>
            <a:rect l="l" t="t" r="r" b="b"/>
            <a:pathLst>
              <a:path w="21314164" h="13902091">
                <a:moveTo>
                  <a:pt x="0" y="0"/>
                </a:moveTo>
                <a:lnTo>
                  <a:pt x="21314164" y="0"/>
                </a:lnTo>
                <a:lnTo>
                  <a:pt x="21314164" y="13902091"/>
                </a:lnTo>
                <a:lnTo>
                  <a:pt x="0" y="13902091"/>
                </a:lnTo>
                <a:lnTo>
                  <a:pt x="0" y="0"/>
                </a:lnTo>
                <a:close/>
              </a:path>
            </a:pathLst>
          </a:custGeom>
          <a:blipFill>
            <a:blip r:embed="rId2">
              <a:alphaModFix amt="31999"/>
            </a:blip>
            <a:stretch>
              <a:fillRect l="-2123" t="-19870" r="-2123"/>
            </a:stretch>
          </a:blipFill>
        </p:spPr>
      </p:sp>
      <p:sp>
        <p:nvSpPr>
          <p:cNvPr id="3" name="Freeform 3"/>
          <p:cNvSpPr/>
          <p:nvPr/>
        </p:nvSpPr>
        <p:spPr>
          <a:xfrm>
            <a:off x="7931494" y="7400844"/>
            <a:ext cx="2425012" cy="1857456"/>
          </a:xfrm>
          <a:custGeom>
            <a:avLst/>
            <a:gdLst/>
            <a:ahLst/>
            <a:cxnLst/>
            <a:rect l="l" t="t" r="r" b="b"/>
            <a:pathLst>
              <a:path w="2425012" h="1857456">
                <a:moveTo>
                  <a:pt x="0" y="0"/>
                </a:moveTo>
                <a:lnTo>
                  <a:pt x="2425012" y="0"/>
                </a:lnTo>
                <a:lnTo>
                  <a:pt x="2425012" y="1857456"/>
                </a:lnTo>
                <a:lnTo>
                  <a:pt x="0" y="1857456"/>
                </a:lnTo>
                <a:lnTo>
                  <a:pt x="0" y="0"/>
                </a:lnTo>
                <a:close/>
              </a:path>
            </a:pathLst>
          </a:custGeom>
          <a:blipFill>
            <a:blip r:embed="rId3"/>
            <a:stretch>
              <a:fillRect/>
            </a:stretch>
          </a:blipFill>
        </p:spPr>
      </p:sp>
      <p:sp>
        <p:nvSpPr>
          <p:cNvPr id="4" name="Freeform 4"/>
          <p:cNvSpPr/>
          <p:nvPr/>
        </p:nvSpPr>
        <p:spPr>
          <a:xfrm>
            <a:off x="13098746" y="-40779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4"/>
            <a:stretch>
              <a:fillRect/>
            </a:stretch>
          </a:blipFill>
        </p:spPr>
      </p:sp>
      <p:sp>
        <p:nvSpPr>
          <p:cNvPr id="5" name="TextBox 5"/>
          <p:cNvSpPr txBox="1"/>
          <p:nvPr/>
        </p:nvSpPr>
        <p:spPr>
          <a:xfrm>
            <a:off x="1028700" y="4217419"/>
            <a:ext cx="8991976" cy="926081"/>
          </a:xfrm>
          <a:prstGeom prst="rect">
            <a:avLst/>
          </a:prstGeom>
        </p:spPr>
        <p:txBody>
          <a:bodyPr lIns="0" tIns="0" rIns="0" bIns="0" rtlCol="0" anchor="t">
            <a:spAutoFit/>
          </a:bodyPr>
          <a:lstStyle/>
          <a:p>
            <a:pPr algn="l">
              <a:lnSpc>
                <a:spcPts val="7006"/>
              </a:lnSpc>
            </a:pPr>
            <a:r>
              <a:rPr lang="en-US" sz="6548">
                <a:solidFill>
                  <a:srgbClr val="000000"/>
                </a:solidFill>
                <a:latin typeface="Archivo Black"/>
                <a:ea typeface="Archivo Black"/>
                <a:cs typeface="Archivo Black"/>
                <a:sym typeface="Archivo Black"/>
              </a:rPr>
              <a:t>DIREITO DE GREVE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1603389"/>
            <a:ext cx="308460" cy="3084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5" name="TextBox 5"/>
            <p:cNvSpPr txBox="1"/>
            <p:nvPr/>
          </p:nvSpPr>
          <p:spPr>
            <a:xfrm>
              <a:off x="76200" y="38100"/>
              <a:ext cx="660400" cy="698500"/>
            </a:xfrm>
            <a:prstGeom prst="rect">
              <a:avLst/>
            </a:prstGeom>
          </p:spPr>
          <p:txBody>
            <a:bodyPr lIns="37721" tIns="37721" rIns="37721" bIns="37721" rtlCol="0" anchor="ctr"/>
            <a:lstStyle/>
            <a:p>
              <a:pPr algn="ctr">
                <a:lnSpc>
                  <a:spcPts val="2659"/>
                </a:lnSpc>
                <a:spcBef>
                  <a:spcPct val="0"/>
                </a:spcBef>
              </a:pPr>
              <a:endParaRPr/>
            </a:p>
          </p:txBody>
        </p:sp>
      </p:grpSp>
      <p:sp>
        <p:nvSpPr>
          <p:cNvPr id="6" name="TextBox 6"/>
          <p:cNvSpPr txBox="1"/>
          <p:nvPr/>
        </p:nvSpPr>
        <p:spPr>
          <a:xfrm>
            <a:off x="1486471" y="1521881"/>
            <a:ext cx="4376615" cy="378485"/>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sp>
        <p:nvSpPr>
          <p:cNvPr id="7" name="TextBox 7"/>
          <p:cNvSpPr txBox="1"/>
          <p:nvPr/>
        </p:nvSpPr>
        <p:spPr>
          <a:xfrm>
            <a:off x="1028700" y="807818"/>
            <a:ext cx="3922774" cy="406037"/>
          </a:xfrm>
          <a:prstGeom prst="rect">
            <a:avLst/>
          </a:prstGeom>
        </p:spPr>
        <p:txBody>
          <a:bodyPr lIns="0" tIns="0" rIns="0" bIns="0" rtlCol="0" anchor="t">
            <a:spAutoFit/>
          </a:bodyPr>
          <a:lstStyle/>
          <a:p>
            <a:pPr algn="l">
              <a:lnSpc>
                <a:spcPts val="3000"/>
              </a:lnSpc>
            </a:pPr>
            <a:r>
              <a:rPr lang="en-US" sz="2803">
                <a:solidFill>
                  <a:srgbClr val="000000"/>
                </a:solidFill>
                <a:latin typeface="Archivo Black"/>
                <a:ea typeface="Archivo Black"/>
                <a:cs typeface="Archivo Black"/>
                <a:sym typeface="Archivo Black"/>
              </a:rPr>
              <a:t>DIREITO DE GREVE</a:t>
            </a:r>
          </a:p>
        </p:txBody>
      </p:sp>
      <p:sp>
        <p:nvSpPr>
          <p:cNvPr id="8" name="TextBox 8"/>
          <p:cNvSpPr txBox="1"/>
          <p:nvPr/>
        </p:nvSpPr>
        <p:spPr>
          <a:xfrm>
            <a:off x="1672138" y="2462425"/>
            <a:ext cx="15269416" cy="6565913"/>
          </a:xfrm>
          <a:prstGeom prst="rect">
            <a:avLst/>
          </a:prstGeom>
        </p:spPr>
        <p:txBody>
          <a:bodyPr lIns="0" tIns="0" rIns="0" bIns="0" rtlCol="0" anchor="t">
            <a:spAutoFit/>
          </a:bodyPr>
          <a:lstStyle/>
          <a:p>
            <a:pPr algn="just">
              <a:lnSpc>
                <a:spcPts val="4027"/>
              </a:lnSpc>
            </a:pPr>
            <a:r>
              <a:rPr lang="en-US" sz="3502" b="1">
                <a:solidFill>
                  <a:srgbClr val="000000"/>
                </a:solidFill>
                <a:latin typeface="Open Sans 1 Bold"/>
                <a:ea typeface="Open Sans 1 Bold"/>
                <a:cs typeface="Open Sans 1 Bold"/>
                <a:sym typeface="Open Sans 1 Bold"/>
              </a:rPr>
              <a:t>Que o quantitativo mínimo de servidores em atividade durante a greve seja equacionado de modo a assegurar a continuidade das atividades essenciais e urgentes, mas que não sejam inviabilizadores do direito de greve, que constitui direito social fundamental assegurado pela Constituição Federal;</a:t>
            </a:r>
          </a:p>
          <a:p>
            <a:pPr algn="just">
              <a:lnSpc>
                <a:spcPts val="4027"/>
              </a:lnSpc>
            </a:pPr>
            <a:endParaRPr lang="en-US" sz="3502" b="1">
              <a:solidFill>
                <a:srgbClr val="000000"/>
              </a:solidFill>
              <a:latin typeface="Open Sans 1 Bold"/>
              <a:ea typeface="Open Sans 1 Bold"/>
              <a:cs typeface="Open Sans 1 Bold"/>
              <a:sym typeface="Open Sans 1 Bold"/>
            </a:endParaRPr>
          </a:p>
          <a:p>
            <a:pPr algn="just">
              <a:lnSpc>
                <a:spcPts val="4027"/>
              </a:lnSpc>
            </a:pPr>
            <a:r>
              <a:rPr lang="en-US" sz="3502" b="1" u="sng">
                <a:solidFill>
                  <a:srgbClr val="000000"/>
                </a:solidFill>
                <a:latin typeface="Open Sans 1 Bold"/>
                <a:ea typeface="Open Sans 1 Bold"/>
                <a:cs typeface="Open Sans 1 Bold"/>
                <a:sym typeface="Open Sans 1 Bold"/>
              </a:rPr>
              <a:t>QUE O DESCUMPRIMENTO INJUSTIFICADO DE CLÁUSULA PREVISTA EM TERMO DE ACORDO DECORRENTE DA NEGOCIAÇÃO COLETIVA SEJA CONSIDERADO CONDUTA ILÍCITA DA ADMINISTRAÇÃO</a:t>
            </a:r>
            <a:r>
              <a:rPr lang="en-US" sz="3502" b="1">
                <a:solidFill>
                  <a:srgbClr val="000000"/>
                </a:solidFill>
                <a:latin typeface="Open Sans 1 Bold"/>
                <a:ea typeface="Open Sans 1 Bold"/>
                <a:cs typeface="Open Sans 1 Bold"/>
                <a:sym typeface="Open Sans 1 Bold"/>
              </a:rPr>
              <a:t>; </a:t>
            </a:r>
            <a:r>
              <a:rPr lang="en-US" sz="3502">
                <a:solidFill>
                  <a:srgbClr val="000000"/>
                </a:solidFill>
                <a:latin typeface="Open Sans 1"/>
                <a:ea typeface="Open Sans 1"/>
                <a:cs typeface="Open Sans 1"/>
                <a:sym typeface="Open Sans 1"/>
              </a:rPr>
              <a:t>E</a:t>
            </a:r>
          </a:p>
          <a:p>
            <a:pPr algn="just">
              <a:lnSpc>
                <a:spcPts val="4027"/>
              </a:lnSpc>
            </a:pPr>
            <a:r>
              <a:rPr lang="en-US" sz="3502">
                <a:solidFill>
                  <a:srgbClr val="000000"/>
                </a:solidFill>
                <a:latin typeface="Open Sans 1"/>
                <a:ea typeface="Open Sans 1"/>
                <a:cs typeface="Open Sans 1"/>
                <a:sym typeface="Open Sans 1"/>
              </a:rPr>
              <a:t>  </a:t>
            </a:r>
          </a:p>
          <a:p>
            <a:pPr algn="just">
              <a:lnSpc>
                <a:spcPts val="4027"/>
              </a:lnSpc>
            </a:pPr>
            <a:r>
              <a:rPr lang="en-US" sz="3502" b="1">
                <a:solidFill>
                  <a:srgbClr val="000000"/>
                </a:solidFill>
                <a:latin typeface="Open Sans 1 Bold"/>
                <a:ea typeface="Open Sans 1 Bold"/>
                <a:cs typeface="Open Sans 1 Bold"/>
                <a:sym typeface="Open Sans 1 Bold"/>
              </a:rPr>
              <a:t>QUE O EXERCÍCIO DO DIREITO DE GREVE, ASSEGURADO PELA CONSTITUIÇÃO FEDERAL, SEJA CONSIDERADO COMO DE EFETIVO EXERCÍCIO, ASSIM COMO OUTROS AFASTAMENTOS PREVISTOS NOS ARTS. 97 E 102 DA LEI Nº 8.112/90.</a:t>
            </a:r>
          </a:p>
        </p:txBody>
      </p:sp>
      <p:sp>
        <p:nvSpPr>
          <p:cNvPr id="9" name="AutoShape 9"/>
          <p:cNvSpPr/>
          <p:nvPr/>
        </p:nvSpPr>
        <p:spPr>
          <a:xfrm flipH="1">
            <a:off x="1087680" y="4752746"/>
            <a:ext cx="0" cy="1370447"/>
          </a:xfrm>
          <a:prstGeom prst="line">
            <a:avLst/>
          </a:prstGeom>
          <a:ln w="190500" cap="flat">
            <a:solidFill>
              <a:srgbClr val="122268"/>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71051"/>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1978</a:t>
            </a:r>
          </a:p>
        </p:txBody>
      </p:sp>
      <p:sp>
        <p:nvSpPr>
          <p:cNvPr id="4" name="TextBox 4"/>
          <p:cNvSpPr txBox="1"/>
          <p:nvPr/>
        </p:nvSpPr>
        <p:spPr>
          <a:xfrm>
            <a:off x="1950297" y="2866098"/>
            <a:ext cx="15309003" cy="1105305"/>
          </a:xfrm>
          <a:prstGeom prst="rect">
            <a:avLst/>
          </a:prstGeom>
        </p:spPr>
        <p:txBody>
          <a:bodyPr lIns="0" tIns="0" rIns="0" bIns="0" rtlCol="0" anchor="t">
            <a:spAutoFit/>
          </a:bodyPr>
          <a:lstStyle/>
          <a:p>
            <a:pPr algn="just">
              <a:lnSpc>
                <a:spcPts val="4347"/>
              </a:lnSpc>
              <a:spcBef>
                <a:spcPct val="0"/>
              </a:spcBef>
            </a:pPr>
            <a:r>
              <a:rPr lang="en-US" sz="4062" b="1">
                <a:solidFill>
                  <a:srgbClr val="000000"/>
                </a:solidFill>
                <a:latin typeface="Open Sans 1 Bold"/>
                <a:ea typeface="Open Sans 1 Bold"/>
                <a:cs typeface="Open Sans 1 Bold"/>
                <a:sym typeface="Open Sans 1 Bold"/>
              </a:rPr>
              <a:t>Convenção 151</a:t>
            </a:r>
            <a:r>
              <a:rPr lang="en-US" sz="4062">
                <a:solidFill>
                  <a:srgbClr val="000000"/>
                </a:solidFill>
                <a:latin typeface="Open Sans 1"/>
                <a:ea typeface="Open Sans 1"/>
                <a:cs typeface="Open Sans 1"/>
                <a:sym typeface="Open Sans 1"/>
              </a:rPr>
              <a:t> e </a:t>
            </a:r>
            <a:r>
              <a:rPr lang="en-US" sz="4062" b="1">
                <a:solidFill>
                  <a:srgbClr val="000000"/>
                </a:solidFill>
                <a:latin typeface="Open Sans 1 Bold"/>
                <a:ea typeface="Open Sans 1 Bold"/>
                <a:cs typeface="Open Sans 1 Bold"/>
                <a:sym typeface="Open Sans 1 Bold"/>
              </a:rPr>
              <a:t>Recomendação 159</a:t>
            </a:r>
            <a:r>
              <a:rPr lang="en-US" sz="4062">
                <a:solidFill>
                  <a:srgbClr val="000000"/>
                </a:solidFill>
                <a:latin typeface="Open Sans 1"/>
                <a:ea typeface="Open Sans 1"/>
                <a:cs typeface="Open Sans 1"/>
                <a:sym typeface="Open Sans 1"/>
              </a:rPr>
              <a:t> da Organização Internacional do Trabalho - OIT.</a:t>
            </a:r>
          </a:p>
        </p:txBody>
      </p:sp>
      <p:sp>
        <p:nvSpPr>
          <p:cNvPr id="5" name="AutoShape 5"/>
          <p:cNvSpPr/>
          <p:nvPr/>
        </p:nvSpPr>
        <p:spPr>
          <a:xfrm flipH="1">
            <a:off x="1539366" y="2721860"/>
            <a:ext cx="0" cy="1370447"/>
          </a:xfrm>
          <a:prstGeom prst="line">
            <a:avLst/>
          </a:prstGeom>
          <a:ln w="190500" cap="flat">
            <a:solidFill>
              <a:srgbClr val="122268"/>
            </a:solidFill>
            <a:prstDash val="solid"/>
            <a:headEnd type="none" w="sm" len="sm"/>
            <a:tailEnd type="none" w="sm" len="sm"/>
          </a:ln>
        </p:spPr>
      </p:sp>
      <p:sp>
        <p:nvSpPr>
          <p:cNvPr id="6" name="TextBox 6"/>
          <p:cNvSpPr txBox="1"/>
          <p:nvPr/>
        </p:nvSpPr>
        <p:spPr>
          <a:xfrm>
            <a:off x="1028700" y="5224717"/>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1988</a:t>
            </a:r>
          </a:p>
        </p:txBody>
      </p:sp>
      <p:sp>
        <p:nvSpPr>
          <p:cNvPr id="7" name="AutoShape 7"/>
          <p:cNvSpPr/>
          <p:nvPr/>
        </p:nvSpPr>
        <p:spPr>
          <a:xfrm flipH="1">
            <a:off x="1549951" y="6726868"/>
            <a:ext cx="0" cy="1370447"/>
          </a:xfrm>
          <a:prstGeom prst="line">
            <a:avLst/>
          </a:prstGeom>
          <a:ln w="190500" cap="flat">
            <a:solidFill>
              <a:srgbClr val="122268"/>
            </a:solidFill>
            <a:prstDash val="solid"/>
            <a:headEnd type="none" w="sm" len="sm"/>
            <a:tailEnd type="none" w="sm" len="sm"/>
          </a:ln>
        </p:spPr>
      </p:sp>
      <p:sp>
        <p:nvSpPr>
          <p:cNvPr id="8" name="TextBox 8"/>
          <p:cNvSpPr txBox="1"/>
          <p:nvPr/>
        </p:nvSpPr>
        <p:spPr>
          <a:xfrm>
            <a:off x="1874097" y="6313688"/>
            <a:ext cx="6812542" cy="2734079"/>
          </a:xfrm>
          <a:prstGeom prst="rect">
            <a:avLst/>
          </a:prstGeom>
        </p:spPr>
        <p:txBody>
          <a:bodyPr lIns="0" tIns="0" rIns="0" bIns="0" rtlCol="0" anchor="t">
            <a:spAutoFit/>
          </a:bodyPr>
          <a:lstStyle/>
          <a:p>
            <a:pPr algn="l">
              <a:lnSpc>
                <a:spcPts val="4347"/>
              </a:lnSpc>
              <a:spcBef>
                <a:spcPct val="0"/>
              </a:spcBef>
            </a:pPr>
            <a:r>
              <a:rPr lang="en-US" sz="4062" b="1">
                <a:solidFill>
                  <a:srgbClr val="000000"/>
                </a:solidFill>
                <a:latin typeface="Open Sans 1 Bold"/>
                <a:ea typeface="Open Sans 1 Bold"/>
                <a:cs typeface="Open Sans 1 Bold"/>
                <a:sym typeface="Open Sans 1 Bold"/>
              </a:rPr>
              <a:t>CF/88</a:t>
            </a:r>
            <a:r>
              <a:rPr lang="en-US" sz="4062">
                <a:solidFill>
                  <a:srgbClr val="000000"/>
                </a:solidFill>
                <a:latin typeface="Open Sans 1"/>
                <a:ea typeface="Open Sans 1"/>
                <a:cs typeface="Open Sans 1"/>
                <a:sym typeface="Open Sans 1"/>
              </a:rPr>
              <a:t> - Direito de Sindicalização e Direito de Greve para Servidores Públicos:</a:t>
            </a:r>
          </a:p>
          <a:p>
            <a:pPr algn="l">
              <a:lnSpc>
                <a:spcPts val="4347"/>
              </a:lnSpc>
              <a:spcBef>
                <a:spcPct val="0"/>
              </a:spcBef>
            </a:pPr>
            <a:endParaRPr lang="en-US" sz="4062">
              <a:solidFill>
                <a:srgbClr val="000000"/>
              </a:solidFill>
              <a:latin typeface="Open Sans 1"/>
              <a:ea typeface="Open Sans 1"/>
              <a:cs typeface="Open Sans 1"/>
              <a:sym typeface="Open Sans 1"/>
            </a:endParaRPr>
          </a:p>
        </p:txBody>
      </p:sp>
      <p:sp>
        <p:nvSpPr>
          <p:cNvPr id="9" name="TextBox 9"/>
          <p:cNvSpPr txBox="1"/>
          <p:nvPr/>
        </p:nvSpPr>
        <p:spPr>
          <a:xfrm>
            <a:off x="9144000" y="6081227"/>
            <a:ext cx="8115300" cy="2684754"/>
          </a:xfrm>
          <a:prstGeom prst="rect">
            <a:avLst/>
          </a:prstGeom>
        </p:spPr>
        <p:txBody>
          <a:bodyPr lIns="0" tIns="0" rIns="0" bIns="0" rtlCol="0" anchor="t">
            <a:spAutoFit/>
          </a:bodyPr>
          <a:lstStyle/>
          <a:p>
            <a:pPr algn="just">
              <a:lnSpc>
                <a:spcPts val="3002"/>
              </a:lnSpc>
              <a:spcBef>
                <a:spcPct val="0"/>
              </a:spcBef>
            </a:pPr>
            <a:r>
              <a:rPr lang="en-US" sz="2806" i="1">
                <a:solidFill>
                  <a:srgbClr val="000000"/>
                </a:solidFill>
                <a:latin typeface="Open Sans 1 Italics"/>
                <a:ea typeface="Open Sans 1 Italics"/>
                <a:cs typeface="Open Sans 1 Italics"/>
                <a:sym typeface="Open Sans 1 Italics"/>
              </a:rPr>
              <a:t>Art. 37. [...]</a:t>
            </a:r>
          </a:p>
          <a:p>
            <a:pPr algn="just">
              <a:lnSpc>
                <a:spcPts val="3002"/>
              </a:lnSpc>
              <a:spcBef>
                <a:spcPct val="0"/>
              </a:spcBef>
            </a:pPr>
            <a:r>
              <a:rPr lang="en-US" sz="2806" i="1">
                <a:solidFill>
                  <a:srgbClr val="000000"/>
                </a:solidFill>
                <a:latin typeface="Open Sans 1 Italics"/>
                <a:ea typeface="Open Sans 1 Italics"/>
                <a:cs typeface="Open Sans 1 Italics"/>
                <a:sym typeface="Open Sans 1 Italics"/>
              </a:rPr>
              <a:t>VI - é garantido ao servidor público civil o direito à livre associação sindical; </a:t>
            </a:r>
          </a:p>
          <a:p>
            <a:pPr algn="just">
              <a:lnSpc>
                <a:spcPts val="3002"/>
              </a:lnSpc>
              <a:spcBef>
                <a:spcPct val="0"/>
              </a:spcBef>
            </a:pPr>
            <a:endParaRPr lang="en-US" sz="2806" i="1">
              <a:solidFill>
                <a:srgbClr val="000000"/>
              </a:solidFill>
              <a:latin typeface="Open Sans 1 Italics"/>
              <a:ea typeface="Open Sans 1 Italics"/>
              <a:cs typeface="Open Sans 1 Italics"/>
              <a:sym typeface="Open Sans 1 Italics"/>
            </a:endParaRPr>
          </a:p>
          <a:p>
            <a:pPr algn="just">
              <a:lnSpc>
                <a:spcPts val="3002"/>
              </a:lnSpc>
              <a:spcBef>
                <a:spcPct val="0"/>
              </a:spcBef>
            </a:pPr>
            <a:r>
              <a:rPr lang="en-US" sz="2806" i="1">
                <a:solidFill>
                  <a:srgbClr val="000000"/>
                </a:solidFill>
                <a:latin typeface="Open Sans 1 Italics"/>
                <a:ea typeface="Open Sans 1 Italics"/>
                <a:cs typeface="Open Sans 1 Italics"/>
                <a:sym typeface="Open Sans 1 Italics"/>
              </a:rPr>
              <a:t>VII - o direito de greve será exercido nos termos e nos limites definidos em lei complementar; </a:t>
            </a:r>
          </a:p>
          <a:p>
            <a:pPr algn="just">
              <a:lnSpc>
                <a:spcPts val="3002"/>
              </a:lnSpc>
              <a:spcBef>
                <a:spcPct val="0"/>
              </a:spcBef>
            </a:pPr>
            <a:r>
              <a:rPr lang="en-US" sz="2806" i="1">
                <a:solidFill>
                  <a:srgbClr val="000000"/>
                </a:solidFill>
                <a:latin typeface="Open Sans 1 Italics"/>
                <a:ea typeface="Open Sans 1 Italics"/>
                <a:cs typeface="Open Sans 1 Italics"/>
                <a:sym typeface="Open Sans 1 Italics"/>
              </a:rPr>
              <a:t>(texto de 1988)</a:t>
            </a:r>
          </a:p>
        </p:txBody>
      </p:sp>
      <p:sp>
        <p:nvSpPr>
          <p:cNvPr id="10" name="AutoShape 10"/>
          <p:cNvSpPr/>
          <p:nvPr/>
        </p:nvSpPr>
        <p:spPr>
          <a:xfrm flipH="1">
            <a:off x="8591389" y="6726868"/>
            <a:ext cx="0" cy="1370447"/>
          </a:xfrm>
          <a:prstGeom prst="line">
            <a:avLst/>
          </a:prstGeom>
          <a:ln w="190500" cap="flat">
            <a:solidFill>
              <a:srgbClr val="048DD2"/>
            </a:solidFill>
            <a:prstDash val="solid"/>
            <a:headEnd type="none" w="sm" len="sm"/>
            <a:tailEnd type="none" w="sm" len="sm"/>
          </a:ln>
        </p:spPr>
      </p:sp>
      <p:grpSp>
        <p:nvGrpSpPr>
          <p:cNvPr id="11" name="Group 11"/>
          <p:cNvGrpSpPr/>
          <p:nvPr/>
        </p:nvGrpSpPr>
        <p:grpSpPr>
          <a:xfrm>
            <a:off x="1028700" y="664868"/>
            <a:ext cx="4834386" cy="727665"/>
            <a:chOff x="0" y="0"/>
            <a:chExt cx="6445848" cy="970219"/>
          </a:xfrm>
        </p:grpSpPr>
        <p:grpSp>
          <p:nvGrpSpPr>
            <p:cNvPr id="12" name="Group 12"/>
            <p:cNvGrpSpPr/>
            <p:nvPr/>
          </p:nvGrpSpPr>
          <p:grpSpPr>
            <a:xfrm>
              <a:off x="0" y="558940"/>
              <a:ext cx="411280" cy="41128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6" name="TextBox 16"/>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AutoShape 3"/>
          <p:cNvSpPr/>
          <p:nvPr/>
        </p:nvSpPr>
        <p:spPr>
          <a:xfrm>
            <a:off x="-160294" y="3570498"/>
            <a:ext cx="6388580" cy="0"/>
          </a:xfrm>
          <a:prstGeom prst="line">
            <a:avLst/>
          </a:prstGeom>
          <a:ln w="95250" cap="flat">
            <a:solidFill>
              <a:srgbClr val="FFD22F"/>
            </a:solidFill>
            <a:prstDash val="solid"/>
            <a:headEnd type="none" w="sm" len="sm"/>
            <a:tailEnd type="none" w="sm" len="sm"/>
          </a:ln>
        </p:spPr>
      </p:sp>
      <p:sp>
        <p:nvSpPr>
          <p:cNvPr id="4" name="TextBox 4"/>
          <p:cNvSpPr txBox="1"/>
          <p:nvPr/>
        </p:nvSpPr>
        <p:spPr>
          <a:xfrm>
            <a:off x="1743628" y="1009797"/>
            <a:ext cx="6089300" cy="1908286"/>
          </a:xfrm>
          <a:prstGeom prst="rect">
            <a:avLst/>
          </a:prstGeom>
        </p:spPr>
        <p:txBody>
          <a:bodyPr lIns="0" tIns="0" rIns="0" bIns="0" rtlCol="0" anchor="t">
            <a:spAutoFit/>
          </a:bodyPr>
          <a:lstStyle/>
          <a:p>
            <a:pPr algn="just">
              <a:lnSpc>
                <a:spcPts val="15568"/>
              </a:lnSpc>
            </a:pPr>
            <a:r>
              <a:rPr lang="en-US" sz="11120" b="1" spc="-444">
                <a:solidFill>
                  <a:srgbClr val="00283F"/>
                </a:solidFill>
                <a:latin typeface="Calps Sans Bold"/>
                <a:ea typeface="Calps Sans Bold"/>
                <a:cs typeface="Calps Sans Bold"/>
                <a:sym typeface="Calps Sans Bold"/>
              </a:rPr>
              <a:t>Obrigado!</a:t>
            </a:r>
          </a:p>
        </p:txBody>
      </p:sp>
      <p:sp>
        <p:nvSpPr>
          <p:cNvPr id="5" name="Freeform 5"/>
          <p:cNvSpPr/>
          <p:nvPr/>
        </p:nvSpPr>
        <p:spPr>
          <a:xfrm>
            <a:off x="1964743" y="7588119"/>
            <a:ext cx="812621" cy="565788"/>
          </a:xfrm>
          <a:custGeom>
            <a:avLst/>
            <a:gdLst/>
            <a:ahLst/>
            <a:cxnLst/>
            <a:rect l="l" t="t" r="r" b="b"/>
            <a:pathLst>
              <a:path w="812621" h="565788">
                <a:moveTo>
                  <a:pt x="0" y="0"/>
                </a:moveTo>
                <a:lnTo>
                  <a:pt x="812621" y="0"/>
                </a:lnTo>
                <a:lnTo>
                  <a:pt x="812621" y="565787"/>
                </a:lnTo>
                <a:lnTo>
                  <a:pt x="0" y="5657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964743" y="8445679"/>
            <a:ext cx="812621" cy="812621"/>
          </a:xfrm>
          <a:custGeom>
            <a:avLst/>
            <a:gdLst/>
            <a:ahLst/>
            <a:cxnLst/>
            <a:rect l="l" t="t" r="r" b="b"/>
            <a:pathLst>
              <a:path w="812621" h="812621">
                <a:moveTo>
                  <a:pt x="0" y="0"/>
                </a:moveTo>
                <a:lnTo>
                  <a:pt x="812621" y="0"/>
                </a:lnTo>
                <a:lnTo>
                  <a:pt x="812621" y="812621"/>
                </a:lnTo>
                <a:lnTo>
                  <a:pt x="0" y="81262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AutoShape 7"/>
          <p:cNvSpPr/>
          <p:nvPr/>
        </p:nvSpPr>
        <p:spPr>
          <a:xfrm flipV="1">
            <a:off x="1701361" y="4273301"/>
            <a:ext cx="31903" cy="1461070"/>
          </a:xfrm>
          <a:prstGeom prst="line">
            <a:avLst/>
          </a:prstGeom>
          <a:ln w="66675" cap="flat">
            <a:solidFill>
              <a:srgbClr val="0295D9"/>
            </a:solidFill>
            <a:prstDash val="solid"/>
            <a:headEnd type="none" w="sm" len="sm"/>
            <a:tailEnd type="none" w="sm" len="sm"/>
          </a:ln>
        </p:spPr>
      </p:sp>
      <p:sp>
        <p:nvSpPr>
          <p:cNvPr id="8" name="Freeform 8"/>
          <p:cNvSpPr/>
          <p:nvPr/>
        </p:nvSpPr>
        <p:spPr>
          <a:xfrm>
            <a:off x="11203809" y="2110106"/>
            <a:ext cx="5483940" cy="5483940"/>
          </a:xfrm>
          <a:custGeom>
            <a:avLst/>
            <a:gdLst/>
            <a:ahLst/>
            <a:cxnLst/>
            <a:rect l="l" t="t" r="r" b="b"/>
            <a:pathLst>
              <a:path w="5483940" h="5483940">
                <a:moveTo>
                  <a:pt x="0" y="0"/>
                </a:moveTo>
                <a:lnTo>
                  <a:pt x="5483939" y="0"/>
                </a:lnTo>
                <a:lnTo>
                  <a:pt x="5483939" y="5483940"/>
                </a:lnTo>
                <a:lnTo>
                  <a:pt x="0" y="5483940"/>
                </a:lnTo>
                <a:lnTo>
                  <a:pt x="0" y="0"/>
                </a:lnTo>
                <a:close/>
              </a:path>
            </a:pathLst>
          </a:custGeom>
          <a:blipFill>
            <a:blip r:embed="rId7"/>
            <a:stretch>
              <a:fillRect/>
            </a:stretch>
          </a:blipFill>
        </p:spPr>
      </p:sp>
      <p:sp>
        <p:nvSpPr>
          <p:cNvPr id="9" name="TextBox 9"/>
          <p:cNvSpPr txBox="1"/>
          <p:nvPr/>
        </p:nvSpPr>
        <p:spPr>
          <a:xfrm>
            <a:off x="1922641" y="4135706"/>
            <a:ext cx="4237119" cy="1812460"/>
          </a:xfrm>
          <a:prstGeom prst="rect">
            <a:avLst/>
          </a:prstGeom>
        </p:spPr>
        <p:txBody>
          <a:bodyPr lIns="0" tIns="0" rIns="0" bIns="0" rtlCol="0" anchor="t">
            <a:spAutoFit/>
          </a:bodyPr>
          <a:lstStyle/>
          <a:p>
            <a:pPr algn="just">
              <a:lnSpc>
                <a:spcPts val="7234"/>
              </a:lnSpc>
            </a:pPr>
            <a:r>
              <a:rPr lang="en-US" sz="6698" i="1" spc="-207">
                <a:solidFill>
                  <a:srgbClr val="000000"/>
                </a:solidFill>
                <a:latin typeface="Open Sans 1 Italics"/>
                <a:ea typeface="Open Sans 1 Italics"/>
                <a:cs typeface="Open Sans 1 Italics"/>
                <a:sym typeface="Open Sans 1 Italics"/>
              </a:rPr>
              <a:t>Thales </a:t>
            </a:r>
          </a:p>
          <a:p>
            <a:pPr algn="just">
              <a:lnSpc>
                <a:spcPts val="7234"/>
              </a:lnSpc>
            </a:pPr>
            <a:r>
              <a:rPr lang="en-US" sz="6698" i="1" spc="-207">
                <a:solidFill>
                  <a:srgbClr val="000000"/>
                </a:solidFill>
                <a:latin typeface="Open Sans 1 Italics"/>
                <a:ea typeface="Open Sans 1 Italics"/>
                <a:cs typeface="Open Sans 1 Italics"/>
                <a:sym typeface="Open Sans 1 Italics"/>
              </a:rPr>
              <a:t>Freitas Alves</a:t>
            </a:r>
          </a:p>
        </p:txBody>
      </p:sp>
      <p:sp>
        <p:nvSpPr>
          <p:cNvPr id="10" name="TextBox 10"/>
          <p:cNvSpPr txBox="1"/>
          <p:nvPr/>
        </p:nvSpPr>
        <p:spPr>
          <a:xfrm>
            <a:off x="1922641" y="6516093"/>
            <a:ext cx="4785241" cy="492359"/>
          </a:xfrm>
          <a:prstGeom prst="rect">
            <a:avLst/>
          </a:prstGeom>
        </p:spPr>
        <p:txBody>
          <a:bodyPr lIns="0" tIns="0" rIns="0" bIns="0" rtlCol="0" anchor="t">
            <a:spAutoFit/>
          </a:bodyPr>
          <a:lstStyle/>
          <a:p>
            <a:pPr algn="just">
              <a:lnSpc>
                <a:spcPts val="3841"/>
              </a:lnSpc>
            </a:pPr>
            <a:r>
              <a:rPr lang="en-US" sz="3557" i="1" spc="-110">
                <a:solidFill>
                  <a:srgbClr val="000000"/>
                </a:solidFill>
                <a:latin typeface="Open Sans 1 Italics"/>
                <a:ea typeface="Open Sans 1 Italics"/>
                <a:cs typeface="Open Sans 1 Italics"/>
                <a:sym typeface="Open Sans 1 Italics"/>
              </a:rPr>
              <a:t>Presidente do Sindireceita</a:t>
            </a:r>
          </a:p>
        </p:txBody>
      </p:sp>
      <p:sp>
        <p:nvSpPr>
          <p:cNvPr id="11" name="TextBox 11"/>
          <p:cNvSpPr txBox="1"/>
          <p:nvPr/>
        </p:nvSpPr>
        <p:spPr>
          <a:xfrm>
            <a:off x="3072920" y="8560929"/>
            <a:ext cx="4008070" cy="629745"/>
          </a:xfrm>
          <a:prstGeom prst="rect">
            <a:avLst/>
          </a:prstGeom>
        </p:spPr>
        <p:txBody>
          <a:bodyPr lIns="0" tIns="0" rIns="0" bIns="0" rtlCol="0" anchor="t">
            <a:spAutoFit/>
          </a:bodyPr>
          <a:lstStyle/>
          <a:p>
            <a:pPr algn="just">
              <a:lnSpc>
                <a:spcPts val="4923"/>
              </a:lnSpc>
            </a:pPr>
            <a:r>
              <a:rPr lang="en-US" sz="4558" i="1" spc="-141">
                <a:solidFill>
                  <a:srgbClr val="000000"/>
                </a:solidFill>
                <a:latin typeface="Open Sans 1 Italics"/>
                <a:ea typeface="Open Sans 1 Italics"/>
                <a:cs typeface="Open Sans 1 Italics"/>
                <a:sym typeface="Open Sans 1 Italics"/>
              </a:rPr>
              <a:t>(81) 99917-1461</a:t>
            </a:r>
          </a:p>
        </p:txBody>
      </p:sp>
      <p:sp>
        <p:nvSpPr>
          <p:cNvPr id="12" name="TextBox 12"/>
          <p:cNvSpPr txBox="1"/>
          <p:nvPr/>
        </p:nvSpPr>
        <p:spPr>
          <a:xfrm>
            <a:off x="3072920" y="7579952"/>
            <a:ext cx="7913004" cy="629745"/>
          </a:xfrm>
          <a:prstGeom prst="rect">
            <a:avLst/>
          </a:prstGeom>
        </p:spPr>
        <p:txBody>
          <a:bodyPr lIns="0" tIns="0" rIns="0" bIns="0" rtlCol="0" anchor="t">
            <a:spAutoFit/>
          </a:bodyPr>
          <a:lstStyle/>
          <a:p>
            <a:pPr algn="just">
              <a:lnSpc>
                <a:spcPts val="4923"/>
              </a:lnSpc>
            </a:pPr>
            <a:r>
              <a:rPr lang="en-US" sz="4558" i="1" spc="-141">
                <a:solidFill>
                  <a:srgbClr val="000000"/>
                </a:solidFill>
                <a:latin typeface="Open Sans 1 Italics"/>
                <a:ea typeface="Open Sans 1 Italics"/>
                <a:cs typeface="Open Sans 1 Italics"/>
                <a:sym typeface="Open Sans 1 Italics"/>
              </a:rPr>
              <a:t>presidencia@sindireceita.org.br</a:t>
            </a:r>
          </a:p>
        </p:txBody>
      </p:sp>
      <p:sp>
        <p:nvSpPr>
          <p:cNvPr id="13" name="TextBox 13"/>
          <p:cNvSpPr txBox="1"/>
          <p:nvPr/>
        </p:nvSpPr>
        <p:spPr>
          <a:xfrm>
            <a:off x="1922641" y="5995791"/>
            <a:ext cx="8722964" cy="483542"/>
          </a:xfrm>
          <a:prstGeom prst="rect">
            <a:avLst/>
          </a:prstGeom>
        </p:spPr>
        <p:txBody>
          <a:bodyPr lIns="0" tIns="0" rIns="0" bIns="0" rtlCol="0" anchor="t">
            <a:spAutoFit/>
          </a:bodyPr>
          <a:lstStyle/>
          <a:p>
            <a:pPr algn="just">
              <a:lnSpc>
                <a:spcPts val="3860"/>
              </a:lnSpc>
            </a:pPr>
            <a:r>
              <a:rPr lang="en-US" sz="3574" i="1" spc="-110">
                <a:solidFill>
                  <a:srgbClr val="000000"/>
                </a:solidFill>
                <a:latin typeface="Open Sans 1 Italics"/>
                <a:ea typeface="Open Sans 1 Italics"/>
                <a:cs typeface="Open Sans 1 Italics"/>
                <a:sym typeface="Open Sans 1 Italics"/>
              </a:rPr>
              <a:t>Analista-Tributário da Receita Federal do Brasil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98561"/>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1988</a:t>
            </a:r>
          </a:p>
        </p:txBody>
      </p:sp>
      <p:sp>
        <p:nvSpPr>
          <p:cNvPr id="4" name="TextBox 4"/>
          <p:cNvSpPr txBox="1"/>
          <p:nvPr/>
        </p:nvSpPr>
        <p:spPr>
          <a:xfrm>
            <a:off x="1950297" y="2893608"/>
            <a:ext cx="15309003" cy="1648230"/>
          </a:xfrm>
          <a:prstGeom prst="rect">
            <a:avLst/>
          </a:prstGeom>
        </p:spPr>
        <p:txBody>
          <a:bodyPr lIns="0" tIns="0" rIns="0" bIns="0" rtlCol="0" anchor="t">
            <a:spAutoFit/>
          </a:bodyPr>
          <a:lstStyle/>
          <a:p>
            <a:pPr algn="just">
              <a:lnSpc>
                <a:spcPts val="4347"/>
              </a:lnSpc>
              <a:spcBef>
                <a:spcPct val="0"/>
              </a:spcBef>
            </a:pPr>
            <a:r>
              <a:rPr lang="en-US" sz="4062">
                <a:solidFill>
                  <a:srgbClr val="000000"/>
                </a:solidFill>
                <a:latin typeface="Open Sans 1"/>
                <a:ea typeface="Open Sans 1"/>
                <a:cs typeface="Open Sans 1"/>
                <a:sym typeface="Open Sans 1"/>
              </a:rPr>
              <a:t>O Direito à negociação coletiva deveria ser indissociável do Direito de Sindicalização e do Direito de Greve. </a:t>
            </a:r>
          </a:p>
          <a:p>
            <a:pPr algn="just">
              <a:lnSpc>
                <a:spcPts val="4347"/>
              </a:lnSpc>
              <a:spcBef>
                <a:spcPct val="0"/>
              </a:spcBef>
            </a:pPr>
            <a:endParaRPr lang="en-US" sz="4062">
              <a:solidFill>
                <a:srgbClr val="000000"/>
              </a:solidFill>
              <a:latin typeface="Open Sans 1"/>
              <a:ea typeface="Open Sans 1"/>
              <a:cs typeface="Open Sans 1"/>
              <a:sym typeface="Open Sans 1"/>
            </a:endParaRPr>
          </a:p>
        </p:txBody>
      </p:sp>
      <p:sp>
        <p:nvSpPr>
          <p:cNvPr id="5" name="AutoShape 5"/>
          <p:cNvSpPr/>
          <p:nvPr/>
        </p:nvSpPr>
        <p:spPr>
          <a:xfrm flipH="1">
            <a:off x="1539366" y="2749369"/>
            <a:ext cx="0" cy="1370447"/>
          </a:xfrm>
          <a:prstGeom prst="line">
            <a:avLst/>
          </a:prstGeom>
          <a:ln w="190500" cap="flat">
            <a:solidFill>
              <a:srgbClr val="122268"/>
            </a:solidFill>
            <a:prstDash val="solid"/>
            <a:headEnd type="none" w="sm" len="sm"/>
            <a:tailEnd type="none" w="sm" len="sm"/>
          </a:ln>
        </p:spPr>
      </p:sp>
      <p:sp>
        <p:nvSpPr>
          <p:cNvPr id="6" name="TextBox 6"/>
          <p:cNvSpPr txBox="1"/>
          <p:nvPr/>
        </p:nvSpPr>
        <p:spPr>
          <a:xfrm>
            <a:off x="1028700" y="5138109"/>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1990</a:t>
            </a:r>
          </a:p>
        </p:txBody>
      </p:sp>
      <p:sp>
        <p:nvSpPr>
          <p:cNvPr id="7" name="AutoShape 7"/>
          <p:cNvSpPr/>
          <p:nvPr/>
        </p:nvSpPr>
        <p:spPr>
          <a:xfrm flipH="1">
            <a:off x="1549951" y="6730996"/>
            <a:ext cx="0" cy="1370447"/>
          </a:xfrm>
          <a:prstGeom prst="line">
            <a:avLst/>
          </a:prstGeom>
          <a:ln w="190500" cap="flat">
            <a:solidFill>
              <a:srgbClr val="122268"/>
            </a:solidFill>
            <a:prstDash val="solid"/>
            <a:headEnd type="none" w="sm" len="sm"/>
            <a:tailEnd type="none" w="sm" len="sm"/>
          </a:ln>
        </p:spPr>
      </p:sp>
      <p:sp>
        <p:nvSpPr>
          <p:cNvPr id="8" name="TextBox 8"/>
          <p:cNvSpPr txBox="1"/>
          <p:nvPr/>
        </p:nvSpPr>
        <p:spPr>
          <a:xfrm>
            <a:off x="1950297" y="7203616"/>
            <a:ext cx="4508886" cy="562379"/>
          </a:xfrm>
          <a:prstGeom prst="rect">
            <a:avLst/>
          </a:prstGeom>
        </p:spPr>
        <p:txBody>
          <a:bodyPr lIns="0" tIns="0" rIns="0" bIns="0" rtlCol="0" anchor="t">
            <a:spAutoFit/>
          </a:bodyPr>
          <a:lstStyle/>
          <a:p>
            <a:pPr algn="l">
              <a:lnSpc>
                <a:spcPts val="4347"/>
              </a:lnSpc>
              <a:spcBef>
                <a:spcPct val="0"/>
              </a:spcBef>
            </a:pPr>
            <a:r>
              <a:rPr lang="en-US" sz="4062" b="1">
                <a:solidFill>
                  <a:srgbClr val="000000"/>
                </a:solidFill>
                <a:latin typeface="Open Sans 1 Bold"/>
                <a:ea typeface="Open Sans 1 Bold"/>
                <a:cs typeface="Open Sans 1 Bold"/>
                <a:sym typeface="Open Sans 1 Bold"/>
              </a:rPr>
              <a:t>Lei nº 8.112/90 </a:t>
            </a:r>
          </a:p>
        </p:txBody>
      </p:sp>
      <p:sp>
        <p:nvSpPr>
          <p:cNvPr id="9" name="TextBox 9"/>
          <p:cNvSpPr txBox="1"/>
          <p:nvPr/>
        </p:nvSpPr>
        <p:spPr>
          <a:xfrm>
            <a:off x="9144000" y="5728859"/>
            <a:ext cx="8115300" cy="4012031"/>
          </a:xfrm>
          <a:prstGeom prst="rect">
            <a:avLst/>
          </a:prstGeom>
        </p:spPr>
        <p:txBody>
          <a:bodyPr lIns="0" tIns="0" rIns="0" bIns="0" rtlCol="0" anchor="t">
            <a:spAutoFit/>
          </a:bodyPr>
          <a:lstStyle/>
          <a:p>
            <a:pPr algn="just">
              <a:lnSpc>
                <a:spcPts val="3216"/>
              </a:lnSpc>
              <a:spcBef>
                <a:spcPct val="0"/>
              </a:spcBef>
            </a:pPr>
            <a:r>
              <a:rPr lang="en-US" sz="3006" i="1">
                <a:solidFill>
                  <a:srgbClr val="000000"/>
                </a:solidFill>
                <a:latin typeface="Open Sans 1 Italics"/>
                <a:ea typeface="Open Sans 1 Italics"/>
                <a:cs typeface="Open Sans 1 Italics"/>
                <a:sym typeface="Open Sans 1 Italics"/>
              </a:rPr>
              <a:t>Art. 240. Ao servidor público civil é assegurado, nos termos da Constituição Federal, o direito à livre associação sindical e os seguintes direitos, entre outros, dela decorrentes:</a:t>
            </a:r>
          </a:p>
          <a:p>
            <a:pPr algn="just">
              <a:lnSpc>
                <a:spcPts val="3216"/>
              </a:lnSpc>
              <a:spcBef>
                <a:spcPct val="0"/>
              </a:spcBef>
            </a:pPr>
            <a:endParaRPr lang="en-US" sz="3006" i="1">
              <a:solidFill>
                <a:srgbClr val="000000"/>
              </a:solidFill>
              <a:latin typeface="Open Sans 1 Italics"/>
              <a:ea typeface="Open Sans 1 Italics"/>
              <a:cs typeface="Open Sans 1 Italics"/>
              <a:sym typeface="Open Sans 1 Italics"/>
            </a:endParaRPr>
          </a:p>
          <a:p>
            <a:pPr algn="just">
              <a:lnSpc>
                <a:spcPts val="3216"/>
              </a:lnSpc>
              <a:spcBef>
                <a:spcPct val="0"/>
              </a:spcBef>
            </a:pPr>
            <a:r>
              <a:rPr lang="en-US" sz="3006" i="1">
                <a:solidFill>
                  <a:srgbClr val="000000"/>
                </a:solidFill>
                <a:latin typeface="Open Sans 1 Italics"/>
                <a:ea typeface="Open Sans 1 Italics"/>
                <a:cs typeface="Open Sans 1 Italics"/>
                <a:sym typeface="Open Sans 1 Italics"/>
              </a:rPr>
              <a:t>[...]</a:t>
            </a:r>
          </a:p>
          <a:p>
            <a:pPr algn="just">
              <a:lnSpc>
                <a:spcPts val="3216"/>
              </a:lnSpc>
              <a:spcBef>
                <a:spcPct val="0"/>
              </a:spcBef>
            </a:pPr>
            <a:endParaRPr lang="en-US" sz="3006" i="1">
              <a:solidFill>
                <a:srgbClr val="000000"/>
              </a:solidFill>
              <a:latin typeface="Open Sans 1 Italics"/>
              <a:ea typeface="Open Sans 1 Italics"/>
              <a:cs typeface="Open Sans 1 Italics"/>
              <a:sym typeface="Open Sans 1 Italics"/>
            </a:endParaRPr>
          </a:p>
          <a:p>
            <a:pPr algn="just">
              <a:lnSpc>
                <a:spcPts val="3216"/>
              </a:lnSpc>
              <a:spcBef>
                <a:spcPct val="0"/>
              </a:spcBef>
            </a:pPr>
            <a:r>
              <a:rPr lang="en-US" sz="3006" b="1" i="1">
                <a:solidFill>
                  <a:srgbClr val="000000"/>
                </a:solidFill>
                <a:latin typeface="Open Sans 1 Bold Italics"/>
                <a:ea typeface="Open Sans 1 Bold Italics"/>
                <a:cs typeface="Open Sans 1 Bold Italics"/>
                <a:sym typeface="Open Sans 1 Bold Italics"/>
              </a:rPr>
              <a:t>d) de negociação coletiva;</a:t>
            </a:r>
            <a:r>
              <a:rPr lang="en-US" sz="3006" i="1">
                <a:solidFill>
                  <a:srgbClr val="000000"/>
                </a:solidFill>
                <a:latin typeface="Open Sans 1 Italics"/>
                <a:ea typeface="Open Sans 1 Italics"/>
                <a:cs typeface="Open Sans 1 Italics"/>
                <a:sym typeface="Open Sans 1 Italics"/>
              </a:rPr>
              <a:t> </a:t>
            </a:r>
            <a:r>
              <a:rPr lang="en-US" sz="3006" i="1" u="sng">
                <a:solidFill>
                  <a:srgbClr val="000000"/>
                </a:solidFill>
                <a:latin typeface="Open Sans 1 Italics"/>
                <a:ea typeface="Open Sans 1 Italics"/>
                <a:cs typeface="Open Sans 1 Italics"/>
                <a:sym typeface="Open Sans 1 Italics"/>
                <a:hlinkClick r:id="rId3" tooltip="https://www.planalto.gov.br/ccivil_03/leis/L9527.htm#art18"/>
              </a:rPr>
              <a:t>(Revogado pela Lei nº 9.527, de 10.12.97)</a:t>
            </a:r>
          </a:p>
          <a:p>
            <a:pPr algn="just">
              <a:lnSpc>
                <a:spcPts val="3216"/>
              </a:lnSpc>
              <a:spcBef>
                <a:spcPct val="0"/>
              </a:spcBef>
            </a:pPr>
            <a:endParaRPr lang="en-US" sz="3006" i="1" u="sng">
              <a:solidFill>
                <a:srgbClr val="000000"/>
              </a:solidFill>
              <a:latin typeface="Open Sans 1 Italics"/>
              <a:ea typeface="Open Sans 1 Italics"/>
              <a:cs typeface="Open Sans 1 Italics"/>
              <a:sym typeface="Open Sans 1 Italics"/>
              <a:hlinkClick r:id="rId3" tooltip="https://www.planalto.gov.br/ccivil_03/leis/L9527.htm#art18"/>
            </a:endParaRPr>
          </a:p>
        </p:txBody>
      </p:sp>
      <p:sp>
        <p:nvSpPr>
          <p:cNvPr id="10" name="AutoShape 10"/>
          <p:cNvSpPr/>
          <p:nvPr/>
        </p:nvSpPr>
        <p:spPr>
          <a:xfrm flipH="1">
            <a:off x="8591389" y="6730996"/>
            <a:ext cx="0" cy="1370447"/>
          </a:xfrm>
          <a:prstGeom prst="line">
            <a:avLst/>
          </a:prstGeom>
          <a:ln w="190500" cap="flat">
            <a:solidFill>
              <a:srgbClr val="048DD2"/>
            </a:solidFill>
            <a:prstDash val="solid"/>
            <a:headEnd type="none" w="sm" len="sm"/>
            <a:tailEnd type="none" w="sm" len="sm"/>
          </a:ln>
        </p:spPr>
      </p:sp>
      <p:grpSp>
        <p:nvGrpSpPr>
          <p:cNvPr id="11" name="Group 11"/>
          <p:cNvGrpSpPr/>
          <p:nvPr/>
        </p:nvGrpSpPr>
        <p:grpSpPr>
          <a:xfrm>
            <a:off x="1028700" y="664868"/>
            <a:ext cx="4834386" cy="727665"/>
            <a:chOff x="0" y="0"/>
            <a:chExt cx="6445848" cy="970219"/>
          </a:xfrm>
        </p:grpSpPr>
        <p:grpSp>
          <p:nvGrpSpPr>
            <p:cNvPr id="12" name="Group 12"/>
            <p:cNvGrpSpPr/>
            <p:nvPr/>
          </p:nvGrpSpPr>
          <p:grpSpPr>
            <a:xfrm>
              <a:off x="0" y="558940"/>
              <a:ext cx="411280" cy="41128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6" name="TextBox 16"/>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11729"/>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1990</a:t>
            </a:r>
          </a:p>
        </p:txBody>
      </p:sp>
      <p:sp>
        <p:nvSpPr>
          <p:cNvPr id="4" name="TextBox 4"/>
          <p:cNvSpPr txBox="1"/>
          <p:nvPr/>
        </p:nvSpPr>
        <p:spPr>
          <a:xfrm>
            <a:off x="1950297" y="2762600"/>
            <a:ext cx="15309003" cy="6814971"/>
          </a:xfrm>
          <a:prstGeom prst="rect">
            <a:avLst/>
          </a:prstGeom>
        </p:spPr>
        <p:txBody>
          <a:bodyPr lIns="0" tIns="0" rIns="0" bIns="0" rtlCol="0" anchor="t">
            <a:spAutoFit/>
          </a:bodyPr>
          <a:lstStyle/>
          <a:p>
            <a:pPr algn="just">
              <a:lnSpc>
                <a:spcPts val="3384"/>
              </a:lnSpc>
              <a:spcBef>
                <a:spcPct val="0"/>
              </a:spcBef>
            </a:pPr>
            <a:r>
              <a:rPr lang="en-US" sz="3163">
                <a:solidFill>
                  <a:srgbClr val="000000"/>
                </a:solidFill>
                <a:latin typeface="Open Sans 1"/>
                <a:ea typeface="Open Sans 1"/>
                <a:cs typeface="Open Sans 1"/>
                <a:sym typeface="Open Sans 1"/>
              </a:rPr>
              <a:t>Alínea d do Art. 240 foi vetada pelo Presidente (mensagem de veto nº 898/1990);</a:t>
            </a:r>
          </a:p>
          <a:p>
            <a:pPr algn="just">
              <a:lnSpc>
                <a:spcPts val="3384"/>
              </a:lnSpc>
              <a:spcBef>
                <a:spcPct val="0"/>
              </a:spcBef>
            </a:pPr>
            <a:r>
              <a:rPr lang="en-US" sz="3163">
                <a:solidFill>
                  <a:srgbClr val="000000"/>
                </a:solidFill>
                <a:latin typeface="Open Sans 1"/>
                <a:ea typeface="Open Sans 1"/>
                <a:cs typeface="Open Sans 1"/>
                <a:sym typeface="Open Sans 1"/>
              </a:rPr>
              <a:t> </a:t>
            </a:r>
          </a:p>
          <a:p>
            <a:pPr algn="just">
              <a:lnSpc>
                <a:spcPts val="3384"/>
              </a:lnSpc>
              <a:spcBef>
                <a:spcPct val="0"/>
              </a:spcBef>
            </a:pPr>
            <a:r>
              <a:rPr lang="en-US" sz="3163">
                <a:solidFill>
                  <a:srgbClr val="000000"/>
                </a:solidFill>
                <a:latin typeface="Open Sans 1"/>
                <a:ea typeface="Open Sans 1"/>
                <a:cs typeface="Open Sans 1"/>
                <a:sym typeface="Open Sans 1"/>
              </a:rPr>
              <a:t>O Legislativo derrubou o veto;</a:t>
            </a:r>
          </a:p>
          <a:p>
            <a:pPr algn="just">
              <a:lnSpc>
                <a:spcPts val="3384"/>
              </a:lnSpc>
              <a:spcBef>
                <a:spcPct val="0"/>
              </a:spcBef>
            </a:pPr>
            <a:endParaRPr lang="en-US" sz="3163">
              <a:solidFill>
                <a:srgbClr val="000000"/>
              </a:solidFill>
              <a:latin typeface="Open Sans 1"/>
              <a:ea typeface="Open Sans 1"/>
              <a:cs typeface="Open Sans 1"/>
              <a:sym typeface="Open Sans 1"/>
            </a:endParaRPr>
          </a:p>
          <a:p>
            <a:pPr algn="just">
              <a:lnSpc>
                <a:spcPts val="3384"/>
              </a:lnSpc>
              <a:spcBef>
                <a:spcPct val="0"/>
              </a:spcBef>
            </a:pPr>
            <a:r>
              <a:rPr lang="en-US" sz="3163">
                <a:solidFill>
                  <a:srgbClr val="000000"/>
                </a:solidFill>
                <a:latin typeface="Open Sans 1"/>
                <a:ea typeface="Open Sans 1"/>
                <a:cs typeface="Open Sans 1"/>
                <a:sym typeface="Open Sans 1"/>
              </a:rPr>
              <a:t>Na sequência, o PGR propôs a ADI 492/DF, buscando a declaração de inconstitucionalidade do dispositivo;</a:t>
            </a:r>
          </a:p>
          <a:p>
            <a:pPr algn="just">
              <a:lnSpc>
                <a:spcPts val="3384"/>
              </a:lnSpc>
              <a:spcBef>
                <a:spcPct val="0"/>
              </a:spcBef>
            </a:pPr>
            <a:endParaRPr lang="en-US" sz="3163">
              <a:solidFill>
                <a:srgbClr val="000000"/>
              </a:solidFill>
              <a:latin typeface="Open Sans 1"/>
              <a:ea typeface="Open Sans 1"/>
              <a:cs typeface="Open Sans 1"/>
              <a:sym typeface="Open Sans 1"/>
            </a:endParaRPr>
          </a:p>
          <a:p>
            <a:pPr algn="just">
              <a:lnSpc>
                <a:spcPts val="3384"/>
              </a:lnSpc>
              <a:spcBef>
                <a:spcPct val="0"/>
              </a:spcBef>
            </a:pPr>
            <a:r>
              <a:rPr lang="en-US" sz="3163">
                <a:solidFill>
                  <a:srgbClr val="000000"/>
                </a:solidFill>
                <a:latin typeface="Open Sans 1"/>
                <a:ea typeface="Open Sans 1"/>
                <a:cs typeface="Open Sans 1"/>
                <a:sym typeface="Open Sans 1"/>
              </a:rPr>
              <a:t>O STF deferiu medida cautelar para suspender o dispositivo e depois, por maioria, a julgou procedente (1992);</a:t>
            </a:r>
          </a:p>
          <a:p>
            <a:pPr algn="just">
              <a:lnSpc>
                <a:spcPts val="3384"/>
              </a:lnSpc>
              <a:spcBef>
                <a:spcPct val="0"/>
              </a:spcBef>
            </a:pPr>
            <a:endParaRPr lang="en-US" sz="3163">
              <a:solidFill>
                <a:srgbClr val="000000"/>
              </a:solidFill>
              <a:latin typeface="Open Sans 1"/>
              <a:ea typeface="Open Sans 1"/>
              <a:cs typeface="Open Sans 1"/>
              <a:sym typeface="Open Sans 1"/>
            </a:endParaRPr>
          </a:p>
          <a:p>
            <a:pPr algn="just">
              <a:lnSpc>
                <a:spcPts val="3384"/>
              </a:lnSpc>
              <a:spcBef>
                <a:spcPct val="0"/>
              </a:spcBef>
            </a:pPr>
            <a:r>
              <a:rPr lang="en-US" sz="3163">
                <a:solidFill>
                  <a:srgbClr val="000000"/>
                </a:solidFill>
                <a:latin typeface="Open Sans 1"/>
                <a:ea typeface="Open Sans 1"/>
                <a:cs typeface="Open Sans 1"/>
                <a:sym typeface="Open Sans 1"/>
              </a:rPr>
              <a:t>Revogado, na sequencia, pela Lei 9.527/1997; e</a:t>
            </a:r>
          </a:p>
          <a:p>
            <a:pPr algn="just">
              <a:lnSpc>
                <a:spcPts val="3384"/>
              </a:lnSpc>
              <a:spcBef>
                <a:spcPct val="0"/>
              </a:spcBef>
            </a:pPr>
            <a:endParaRPr lang="en-US" sz="3163">
              <a:solidFill>
                <a:srgbClr val="000000"/>
              </a:solidFill>
              <a:latin typeface="Open Sans 1"/>
              <a:ea typeface="Open Sans 1"/>
              <a:cs typeface="Open Sans 1"/>
              <a:sym typeface="Open Sans 1"/>
            </a:endParaRPr>
          </a:p>
          <a:p>
            <a:pPr algn="just">
              <a:lnSpc>
                <a:spcPts val="3277"/>
              </a:lnSpc>
              <a:spcBef>
                <a:spcPct val="0"/>
              </a:spcBef>
            </a:pPr>
            <a:r>
              <a:rPr lang="en-US" sz="3063" b="1">
                <a:solidFill>
                  <a:srgbClr val="000000"/>
                </a:solidFill>
                <a:latin typeface="Open Sans 1 Bold"/>
                <a:ea typeface="Open Sans 1 Bold"/>
                <a:cs typeface="Open Sans 1 Bold"/>
                <a:sym typeface="Open Sans 1 Bold"/>
              </a:rPr>
              <a:t>O que evidenciou que o Poder Legislativo desde 1990 tenta manter o direito a negociação coletiva no RJU. No entanto os Poderes Executivo e Judiciário se mantiveram retrógrados até então.</a:t>
            </a:r>
          </a:p>
          <a:p>
            <a:pPr algn="l">
              <a:lnSpc>
                <a:spcPts val="3384"/>
              </a:lnSpc>
              <a:spcBef>
                <a:spcPct val="0"/>
              </a:spcBef>
            </a:pPr>
            <a:endParaRPr lang="en-US" sz="3063" b="1">
              <a:solidFill>
                <a:srgbClr val="000000"/>
              </a:solidFill>
              <a:latin typeface="Open Sans 1 Bold"/>
              <a:ea typeface="Open Sans 1 Bold"/>
              <a:cs typeface="Open Sans 1 Bold"/>
              <a:sym typeface="Open Sans 1 Bold"/>
            </a:endParaRPr>
          </a:p>
        </p:txBody>
      </p:sp>
      <p:sp>
        <p:nvSpPr>
          <p:cNvPr id="5" name="AutoShape 5"/>
          <p:cNvSpPr/>
          <p:nvPr/>
        </p:nvSpPr>
        <p:spPr>
          <a:xfrm flipH="1">
            <a:off x="1444116" y="4953998"/>
            <a:ext cx="0" cy="1370447"/>
          </a:xfrm>
          <a:prstGeom prst="line">
            <a:avLst/>
          </a:prstGeom>
          <a:ln w="190500" cap="flat">
            <a:solidFill>
              <a:srgbClr val="122268"/>
            </a:solidFill>
            <a:prstDash val="solid"/>
            <a:headEnd type="none" w="sm" len="sm"/>
            <a:tailEnd type="none" w="sm" len="sm"/>
          </a:ln>
        </p:spPr>
      </p:sp>
      <p:grpSp>
        <p:nvGrpSpPr>
          <p:cNvPr id="6" name="Group 6"/>
          <p:cNvGrpSpPr/>
          <p:nvPr/>
        </p:nvGrpSpPr>
        <p:grpSpPr>
          <a:xfrm>
            <a:off x="1028700" y="664868"/>
            <a:ext cx="4834386" cy="727665"/>
            <a:chOff x="0" y="0"/>
            <a:chExt cx="6445848" cy="970219"/>
          </a:xfrm>
        </p:grpSpPr>
        <p:grpSp>
          <p:nvGrpSpPr>
            <p:cNvPr id="7" name="Group 7"/>
            <p:cNvGrpSpPr/>
            <p:nvPr/>
          </p:nvGrpSpPr>
          <p:grpSpPr>
            <a:xfrm>
              <a:off x="0" y="558940"/>
              <a:ext cx="411280" cy="4112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1" name="TextBox 11"/>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830884"/>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2003</a:t>
            </a:r>
          </a:p>
        </p:txBody>
      </p:sp>
      <p:sp>
        <p:nvSpPr>
          <p:cNvPr id="4" name="TextBox 4"/>
          <p:cNvSpPr txBox="1"/>
          <p:nvPr/>
        </p:nvSpPr>
        <p:spPr>
          <a:xfrm>
            <a:off x="1950297" y="2872230"/>
            <a:ext cx="15309003" cy="2734080"/>
          </a:xfrm>
          <a:prstGeom prst="rect">
            <a:avLst/>
          </a:prstGeom>
        </p:spPr>
        <p:txBody>
          <a:bodyPr lIns="0" tIns="0" rIns="0" bIns="0" rtlCol="0" anchor="t">
            <a:spAutoFit/>
          </a:bodyPr>
          <a:lstStyle/>
          <a:p>
            <a:pPr algn="just">
              <a:lnSpc>
                <a:spcPts val="4347"/>
              </a:lnSpc>
              <a:spcBef>
                <a:spcPct val="0"/>
              </a:spcBef>
            </a:pPr>
            <a:r>
              <a:rPr lang="en-US" sz="4062" b="1">
                <a:solidFill>
                  <a:srgbClr val="000000"/>
                </a:solidFill>
                <a:latin typeface="Open Sans 1 Bold"/>
                <a:ea typeface="Open Sans 1 Bold"/>
                <a:cs typeface="Open Sans 1 Bold"/>
                <a:sym typeface="Open Sans 1 Bold"/>
              </a:rPr>
              <a:t>Diálogo social em pauta, mudanças e aprimoramentos no âmbito da Administração Pública; </a:t>
            </a:r>
            <a:r>
              <a:rPr lang="en-US" sz="4062">
                <a:solidFill>
                  <a:srgbClr val="000000"/>
                </a:solidFill>
                <a:latin typeface="Open Sans 1"/>
                <a:ea typeface="Open Sans 1"/>
                <a:cs typeface="Open Sans 1"/>
                <a:sym typeface="Open Sans 1"/>
              </a:rPr>
              <a:t>e</a:t>
            </a:r>
          </a:p>
          <a:p>
            <a:pPr algn="just">
              <a:lnSpc>
                <a:spcPts val="4347"/>
              </a:lnSpc>
              <a:spcBef>
                <a:spcPct val="0"/>
              </a:spcBef>
            </a:pPr>
            <a:endParaRPr lang="en-US" sz="4062">
              <a:solidFill>
                <a:srgbClr val="000000"/>
              </a:solidFill>
              <a:latin typeface="Open Sans 1"/>
              <a:ea typeface="Open Sans 1"/>
              <a:cs typeface="Open Sans 1"/>
              <a:sym typeface="Open Sans 1"/>
            </a:endParaRPr>
          </a:p>
          <a:p>
            <a:pPr algn="just">
              <a:lnSpc>
                <a:spcPts val="4347"/>
              </a:lnSpc>
              <a:spcBef>
                <a:spcPct val="0"/>
              </a:spcBef>
            </a:pPr>
            <a:r>
              <a:rPr lang="en-US" sz="4062" b="1">
                <a:solidFill>
                  <a:srgbClr val="000000"/>
                </a:solidFill>
                <a:latin typeface="Open Sans 1 Bold"/>
                <a:ea typeface="Open Sans 1 Bold"/>
                <a:cs typeface="Open Sans 1 Bold"/>
                <a:sym typeface="Open Sans 1 Bold"/>
              </a:rPr>
              <a:t>Criação da Mesa Nacional de Negociação Permanente.</a:t>
            </a:r>
          </a:p>
          <a:p>
            <a:pPr algn="just">
              <a:lnSpc>
                <a:spcPts val="4347"/>
              </a:lnSpc>
              <a:spcBef>
                <a:spcPct val="0"/>
              </a:spcBef>
            </a:pPr>
            <a:endParaRPr lang="en-US" sz="4062" b="1">
              <a:solidFill>
                <a:srgbClr val="000000"/>
              </a:solidFill>
              <a:latin typeface="Open Sans 1 Bold"/>
              <a:ea typeface="Open Sans 1 Bold"/>
              <a:cs typeface="Open Sans 1 Bold"/>
              <a:sym typeface="Open Sans 1 Bold"/>
            </a:endParaRPr>
          </a:p>
        </p:txBody>
      </p:sp>
      <p:sp>
        <p:nvSpPr>
          <p:cNvPr id="5" name="AutoShape 5"/>
          <p:cNvSpPr/>
          <p:nvPr/>
        </p:nvSpPr>
        <p:spPr>
          <a:xfrm flipH="1">
            <a:off x="1454701" y="3243705"/>
            <a:ext cx="0" cy="1370447"/>
          </a:xfrm>
          <a:prstGeom prst="line">
            <a:avLst/>
          </a:prstGeom>
          <a:ln w="190500" cap="flat">
            <a:solidFill>
              <a:srgbClr val="122268"/>
            </a:solidFill>
            <a:prstDash val="solid"/>
            <a:headEnd type="none" w="sm" len="sm"/>
            <a:tailEnd type="none" w="sm" len="sm"/>
          </a:ln>
        </p:spPr>
      </p:sp>
      <p:sp>
        <p:nvSpPr>
          <p:cNvPr id="6" name="TextBox 6"/>
          <p:cNvSpPr txBox="1"/>
          <p:nvPr/>
        </p:nvSpPr>
        <p:spPr>
          <a:xfrm>
            <a:off x="1236408" y="5421303"/>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2007</a:t>
            </a:r>
          </a:p>
        </p:txBody>
      </p:sp>
      <p:sp>
        <p:nvSpPr>
          <p:cNvPr id="7" name="AutoShape 7"/>
          <p:cNvSpPr/>
          <p:nvPr/>
        </p:nvSpPr>
        <p:spPr>
          <a:xfrm flipH="1">
            <a:off x="1549951" y="7187191"/>
            <a:ext cx="0" cy="1370447"/>
          </a:xfrm>
          <a:prstGeom prst="line">
            <a:avLst/>
          </a:prstGeom>
          <a:ln w="190500" cap="flat">
            <a:solidFill>
              <a:srgbClr val="122268"/>
            </a:solidFill>
            <a:prstDash val="solid"/>
            <a:headEnd type="none" w="sm" len="sm"/>
            <a:tailEnd type="none" w="sm" len="sm"/>
          </a:ln>
        </p:spPr>
      </p:sp>
      <p:sp>
        <p:nvSpPr>
          <p:cNvPr id="8" name="TextBox 8"/>
          <p:cNvSpPr txBox="1"/>
          <p:nvPr/>
        </p:nvSpPr>
        <p:spPr>
          <a:xfrm>
            <a:off x="1950297" y="6477597"/>
            <a:ext cx="15309003" cy="932130"/>
          </a:xfrm>
          <a:prstGeom prst="rect">
            <a:avLst/>
          </a:prstGeom>
        </p:spPr>
        <p:txBody>
          <a:bodyPr lIns="0" tIns="0" rIns="0" bIns="0" rtlCol="0" anchor="t">
            <a:spAutoFit/>
          </a:bodyPr>
          <a:lstStyle/>
          <a:p>
            <a:pPr algn="just">
              <a:lnSpc>
                <a:spcPts val="3618"/>
              </a:lnSpc>
              <a:spcBef>
                <a:spcPct val="0"/>
              </a:spcBef>
            </a:pPr>
            <a:r>
              <a:rPr lang="en-US" sz="3381" b="1">
                <a:solidFill>
                  <a:srgbClr val="000000"/>
                </a:solidFill>
                <a:latin typeface="Open Sans 1 Bold"/>
                <a:ea typeface="Open Sans 1 Bold"/>
                <a:cs typeface="Open Sans 1 Bold"/>
                <a:sym typeface="Open Sans 1 Bold"/>
              </a:rPr>
              <a:t>Julgamento pelo STF dos Mandados de Injunção 670/Es, 708/DF e 71/PA DIREITO DE GREVE DOS SERVIDORES PÚBLICOS;</a:t>
            </a:r>
          </a:p>
        </p:txBody>
      </p:sp>
      <p:sp>
        <p:nvSpPr>
          <p:cNvPr id="9" name="TextBox 9"/>
          <p:cNvSpPr txBox="1"/>
          <p:nvPr/>
        </p:nvSpPr>
        <p:spPr>
          <a:xfrm>
            <a:off x="1950297" y="7783414"/>
            <a:ext cx="7981060" cy="1224599"/>
          </a:xfrm>
          <a:prstGeom prst="rect">
            <a:avLst/>
          </a:prstGeom>
        </p:spPr>
        <p:txBody>
          <a:bodyPr lIns="0" tIns="0" rIns="0" bIns="0" rtlCol="0" anchor="t">
            <a:spAutoFit/>
          </a:bodyPr>
          <a:lstStyle/>
          <a:p>
            <a:pPr algn="l">
              <a:lnSpc>
                <a:spcPts val="3170"/>
              </a:lnSpc>
            </a:pPr>
            <a:r>
              <a:rPr lang="en-US" sz="3302">
                <a:solidFill>
                  <a:srgbClr val="000000"/>
                </a:solidFill>
                <a:latin typeface="Open Sans 1"/>
                <a:ea typeface="Open Sans 1"/>
                <a:cs typeface="Open Sans 1"/>
                <a:sym typeface="Open Sans 1"/>
              </a:rPr>
              <a:t>Solução normativa e concretizadora: aplicação da Lei nº 7.783/89 (lei de greve dos trabalhadores da iniciativa privada) </a:t>
            </a:r>
          </a:p>
        </p:txBody>
      </p:sp>
      <p:sp>
        <p:nvSpPr>
          <p:cNvPr id="10" name="TextBox 10"/>
          <p:cNvSpPr txBox="1"/>
          <p:nvPr/>
        </p:nvSpPr>
        <p:spPr>
          <a:xfrm>
            <a:off x="10839809" y="7672980"/>
            <a:ext cx="6419491" cy="1297567"/>
          </a:xfrm>
          <a:prstGeom prst="rect">
            <a:avLst/>
          </a:prstGeom>
        </p:spPr>
        <p:txBody>
          <a:bodyPr lIns="0" tIns="0" rIns="0" bIns="0" rtlCol="0" anchor="t">
            <a:spAutoFit/>
          </a:bodyPr>
          <a:lstStyle/>
          <a:p>
            <a:pPr algn="just">
              <a:lnSpc>
                <a:spcPts val="2521"/>
              </a:lnSpc>
            </a:pPr>
            <a:r>
              <a:rPr lang="en-US" sz="2865" i="1">
                <a:solidFill>
                  <a:srgbClr val="000000"/>
                </a:solidFill>
                <a:latin typeface="HK Grotesk Italics"/>
                <a:ea typeface="HK Grotesk Italics"/>
                <a:cs typeface="HK Grotesk Italics"/>
                <a:sym typeface="HK Grotesk Italics"/>
              </a:rPr>
              <a:t>Art. 3º </a:t>
            </a:r>
            <a:r>
              <a:rPr lang="en-US" sz="2865" b="1" i="1" u="sng">
                <a:solidFill>
                  <a:srgbClr val="000000"/>
                </a:solidFill>
                <a:latin typeface="HK Grotesk Bold Italics"/>
                <a:ea typeface="HK Grotesk Bold Italics"/>
                <a:cs typeface="HK Grotesk Bold Italics"/>
                <a:sym typeface="HK Grotesk Bold Italics"/>
              </a:rPr>
              <a:t>Frustrada a negociação</a:t>
            </a:r>
            <a:r>
              <a:rPr lang="en-US" sz="2865" i="1">
                <a:solidFill>
                  <a:srgbClr val="000000"/>
                </a:solidFill>
                <a:latin typeface="HK Grotesk Italics"/>
                <a:ea typeface="HK Grotesk Italics"/>
                <a:cs typeface="HK Grotesk Italics"/>
                <a:sym typeface="HK Grotesk Italics"/>
              </a:rPr>
              <a:t> ou verificada a impossibilidade de recursos via arbitral, é facultada a cessação coletiva do trabalho.</a:t>
            </a:r>
          </a:p>
        </p:txBody>
      </p:sp>
      <p:sp>
        <p:nvSpPr>
          <p:cNvPr id="11" name="AutoShape 11"/>
          <p:cNvSpPr/>
          <p:nvPr/>
        </p:nvSpPr>
        <p:spPr>
          <a:xfrm>
            <a:off x="10385583" y="7600099"/>
            <a:ext cx="0" cy="1370447"/>
          </a:xfrm>
          <a:prstGeom prst="line">
            <a:avLst/>
          </a:prstGeom>
          <a:ln w="190500" cap="flat">
            <a:solidFill>
              <a:srgbClr val="048DD2"/>
            </a:solidFill>
            <a:prstDash val="solid"/>
            <a:headEnd type="none" w="sm" len="sm"/>
            <a:tailEnd type="none" w="sm" len="sm"/>
          </a:ln>
        </p:spPr>
      </p:sp>
      <p:grpSp>
        <p:nvGrpSpPr>
          <p:cNvPr id="12" name="Group 12"/>
          <p:cNvGrpSpPr/>
          <p:nvPr/>
        </p:nvGrpSpPr>
        <p:grpSpPr>
          <a:xfrm>
            <a:off x="1028700" y="664868"/>
            <a:ext cx="4834386" cy="727665"/>
            <a:chOff x="0" y="0"/>
            <a:chExt cx="6445848" cy="970219"/>
          </a:xfrm>
        </p:grpSpPr>
        <p:grpSp>
          <p:nvGrpSpPr>
            <p:cNvPr id="13" name="Group 13"/>
            <p:cNvGrpSpPr/>
            <p:nvPr/>
          </p:nvGrpSpPr>
          <p:grpSpPr>
            <a:xfrm>
              <a:off x="0" y="558940"/>
              <a:ext cx="411280" cy="41128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7" name="TextBox 17"/>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grpSp>
        <p:nvGrpSpPr>
          <p:cNvPr id="3" name="Group 3"/>
          <p:cNvGrpSpPr/>
          <p:nvPr/>
        </p:nvGrpSpPr>
        <p:grpSpPr>
          <a:xfrm>
            <a:off x="1028700" y="664868"/>
            <a:ext cx="4834386" cy="727665"/>
            <a:chOff x="0" y="0"/>
            <a:chExt cx="6445848" cy="970219"/>
          </a:xfrm>
        </p:grpSpPr>
        <p:grpSp>
          <p:nvGrpSpPr>
            <p:cNvPr id="4" name="Group 4"/>
            <p:cNvGrpSpPr/>
            <p:nvPr/>
          </p:nvGrpSpPr>
          <p:grpSpPr>
            <a:xfrm>
              <a:off x="0" y="558940"/>
              <a:ext cx="411280" cy="41128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8" name="TextBox 8"/>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
        <p:nvSpPr>
          <p:cNvPr id="9" name="TextBox 9"/>
          <p:cNvSpPr txBox="1"/>
          <p:nvPr/>
        </p:nvSpPr>
        <p:spPr>
          <a:xfrm>
            <a:off x="1028700" y="1624869"/>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2010</a:t>
            </a:r>
          </a:p>
        </p:txBody>
      </p:sp>
      <p:sp>
        <p:nvSpPr>
          <p:cNvPr id="10" name="TextBox 10"/>
          <p:cNvSpPr txBox="1"/>
          <p:nvPr/>
        </p:nvSpPr>
        <p:spPr>
          <a:xfrm>
            <a:off x="1950297" y="2666216"/>
            <a:ext cx="15309003" cy="1728621"/>
          </a:xfrm>
          <a:prstGeom prst="rect">
            <a:avLst/>
          </a:prstGeom>
        </p:spPr>
        <p:txBody>
          <a:bodyPr lIns="0" tIns="0" rIns="0" bIns="0" rtlCol="0" anchor="t">
            <a:spAutoFit/>
          </a:bodyPr>
          <a:lstStyle/>
          <a:p>
            <a:pPr algn="just">
              <a:lnSpc>
                <a:spcPts val="3384"/>
              </a:lnSpc>
              <a:spcBef>
                <a:spcPct val="0"/>
              </a:spcBef>
            </a:pPr>
            <a:r>
              <a:rPr lang="en-US" sz="3163" b="1">
                <a:solidFill>
                  <a:srgbClr val="000000"/>
                </a:solidFill>
                <a:latin typeface="Open Sans 1 Bold"/>
                <a:ea typeface="Open Sans 1 Bold"/>
                <a:cs typeface="Open Sans 1 Bold"/>
                <a:sym typeface="Open Sans 1 Bold"/>
              </a:rPr>
              <a:t>O Congresso Nacional </a:t>
            </a:r>
            <a:r>
              <a:rPr lang="en-US" sz="3163" b="1" u="sng">
                <a:solidFill>
                  <a:srgbClr val="000000"/>
                </a:solidFill>
                <a:latin typeface="Open Sans 1 Bold"/>
                <a:ea typeface="Open Sans 1 Bold"/>
                <a:cs typeface="Open Sans 1 Bold"/>
                <a:sym typeface="Open Sans 1 Bold"/>
              </a:rPr>
              <a:t>aprovou</a:t>
            </a:r>
            <a:r>
              <a:rPr lang="en-US" sz="3163" b="1">
                <a:solidFill>
                  <a:srgbClr val="000000"/>
                </a:solidFill>
                <a:latin typeface="Open Sans 1 Bold"/>
                <a:ea typeface="Open Sans 1 Bold"/>
                <a:cs typeface="Open Sans 1 Bold"/>
                <a:sym typeface="Open Sans 1 Bold"/>
              </a:rPr>
              <a:t> a </a:t>
            </a:r>
            <a:r>
              <a:rPr lang="en-US" sz="3163" b="1">
                <a:solidFill>
                  <a:srgbClr val="000000"/>
                </a:solidFill>
                <a:latin typeface="Open Sans 1 Bold"/>
                <a:ea typeface="Open Sans 1 Bold"/>
                <a:cs typeface="Open Sans 1 Bold"/>
                <a:sym typeface="Open Sans 1 Bold"/>
                <a:hlinkClick r:id="rId3" tooltip="https://www.trt2.jus.br/geral/tribunal2/LEGIS/CLT/OIT/OIT_151.html#151"/>
              </a:rPr>
              <a:t>Convenção nº 151</a:t>
            </a:r>
            <a:r>
              <a:rPr lang="en-US" sz="3163" b="1">
                <a:solidFill>
                  <a:srgbClr val="000000"/>
                </a:solidFill>
                <a:latin typeface="Open Sans 1 Bold"/>
                <a:ea typeface="Open Sans 1 Bold"/>
                <a:cs typeface="Open Sans 1 Bold"/>
                <a:sym typeface="Open Sans 1 Bold"/>
              </a:rPr>
              <a:t> e a </a:t>
            </a:r>
            <a:r>
              <a:rPr lang="en-US" sz="3163" b="1">
                <a:solidFill>
                  <a:srgbClr val="000000"/>
                </a:solidFill>
                <a:latin typeface="Open Sans 1 Bold"/>
                <a:ea typeface="Open Sans 1 Bold"/>
                <a:cs typeface="Open Sans 1 Bold"/>
                <a:sym typeface="Open Sans 1 Bold"/>
                <a:hlinkClick r:id="rId4" tooltip="https://www.trt2.jus.br/geral/tribunal2/LEGIS/CLT/OIT/OIT_151.html#159"/>
              </a:rPr>
              <a:t>Recomendaçã</a:t>
            </a:r>
            <a:r>
              <a:rPr lang="en-US" sz="3163" b="1">
                <a:solidFill>
                  <a:srgbClr val="000000"/>
                </a:solidFill>
                <a:latin typeface="Open Sans 1 Bold"/>
                <a:ea typeface="Open Sans 1 Bold"/>
                <a:cs typeface="Open Sans 1 Bold"/>
                <a:sym typeface="Open Sans 1 Bold"/>
                <a:hlinkClick r:id="rId4" tooltip="https://www.trt2.jus.br/geral/tribunal2/LEGIS/CLT/OIT/OIT_151.html#159"/>
              </a:rPr>
              <a:t>o nº 159</a:t>
            </a:r>
            <a:r>
              <a:rPr lang="en-US" sz="3163" b="1">
                <a:solidFill>
                  <a:srgbClr val="000000"/>
                </a:solidFill>
                <a:latin typeface="Open Sans 1 Bold"/>
                <a:ea typeface="Open Sans 1 Bold"/>
                <a:cs typeface="Open Sans 1 Bold"/>
                <a:sym typeface="Open Sans 1 Bold"/>
              </a:rPr>
              <a:t> da Organização Internacional do Trabalho - OIT</a:t>
            </a:r>
            <a:r>
              <a:rPr lang="en-US" sz="3163">
                <a:solidFill>
                  <a:srgbClr val="000000"/>
                </a:solidFill>
                <a:latin typeface="Open Sans 1"/>
                <a:ea typeface="Open Sans 1"/>
                <a:cs typeface="Open Sans 1"/>
                <a:sym typeface="Open Sans 1"/>
              </a:rPr>
              <a:t> sobre as Relações de Trabalho na Administração Pública, por meio do </a:t>
            </a:r>
            <a:r>
              <a:rPr lang="en-US" sz="3163" u="sng">
                <a:solidFill>
                  <a:srgbClr val="000000"/>
                </a:solidFill>
                <a:latin typeface="Open Sans 1"/>
                <a:ea typeface="Open Sans 1"/>
                <a:cs typeface="Open Sans 1"/>
                <a:sym typeface="Open Sans 1"/>
                <a:hlinkClick r:id="rId5" tooltip="https://www.trt2.jus.br/geral/tribunal2/LEGIS/CLT/OIT/OIT_151.html#DLG206"/>
              </a:rPr>
              <a:t>Decreto Legislativo nº 206</a:t>
            </a:r>
            <a:r>
              <a:rPr lang="en-US" sz="3163">
                <a:solidFill>
                  <a:srgbClr val="000000"/>
                </a:solidFill>
                <a:latin typeface="Open Sans 1"/>
                <a:ea typeface="Open Sans 1"/>
                <a:cs typeface="Open Sans 1"/>
                <a:sym typeface="Open Sans 1"/>
              </a:rPr>
              <a:t>, de 7 de abril de 2010;</a:t>
            </a:r>
          </a:p>
        </p:txBody>
      </p:sp>
      <p:sp>
        <p:nvSpPr>
          <p:cNvPr id="11" name="AutoShape 11"/>
          <p:cNvSpPr/>
          <p:nvPr/>
        </p:nvSpPr>
        <p:spPr>
          <a:xfrm flipH="1">
            <a:off x="1578822" y="4966659"/>
            <a:ext cx="0" cy="1370447"/>
          </a:xfrm>
          <a:prstGeom prst="line">
            <a:avLst/>
          </a:prstGeom>
          <a:ln w="190500" cap="flat">
            <a:solidFill>
              <a:srgbClr val="122268"/>
            </a:solidFill>
            <a:prstDash val="solid"/>
            <a:headEnd type="none" w="sm" len="sm"/>
            <a:tailEnd type="none" w="sm" len="sm"/>
          </a:ln>
        </p:spPr>
      </p:sp>
      <p:sp>
        <p:nvSpPr>
          <p:cNvPr id="12" name="TextBox 12"/>
          <p:cNvSpPr txBox="1"/>
          <p:nvPr/>
        </p:nvSpPr>
        <p:spPr>
          <a:xfrm>
            <a:off x="1950297" y="4781844"/>
            <a:ext cx="6975931" cy="4842567"/>
          </a:xfrm>
          <a:prstGeom prst="rect">
            <a:avLst/>
          </a:prstGeom>
        </p:spPr>
        <p:txBody>
          <a:bodyPr lIns="0" tIns="0" rIns="0" bIns="0" rtlCol="0" anchor="t">
            <a:spAutoFit/>
          </a:bodyPr>
          <a:lstStyle/>
          <a:p>
            <a:pPr algn="just">
              <a:lnSpc>
                <a:spcPts val="2972"/>
              </a:lnSpc>
            </a:pPr>
            <a:r>
              <a:rPr lang="en-US" sz="3002">
                <a:solidFill>
                  <a:srgbClr val="000000"/>
                </a:solidFill>
                <a:latin typeface="Open Sans 1"/>
                <a:ea typeface="Open Sans 1"/>
                <a:cs typeface="Open Sans 1"/>
                <a:sym typeface="Open Sans 1"/>
              </a:rPr>
              <a:t>O Governo brasileiro </a:t>
            </a:r>
            <a:r>
              <a:rPr lang="en-US" sz="3002" b="1">
                <a:solidFill>
                  <a:srgbClr val="000000"/>
                </a:solidFill>
                <a:latin typeface="Open Sans 1 Bold"/>
                <a:ea typeface="Open Sans 1 Bold"/>
                <a:cs typeface="Open Sans 1 Bold"/>
                <a:sym typeface="Open Sans 1 Bold"/>
              </a:rPr>
              <a:t>depositou o instrumento de ratificação</a:t>
            </a:r>
            <a:r>
              <a:rPr lang="en-US" sz="3002">
                <a:solidFill>
                  <a:srgbClr val="000000"/>
                </a:solidFill>
                <a:latin typeface="Open Sans 1"/>
                <a:ea typeface="Open Sans 1"/>
                <a:cs typeface="Open Sans 1"/>
                <a:sym typeface="Open Sans 1"/>
              </a:rPr>
              <a:t> referente à Convenção nº 151 e à Recomendação nº 159 junto ao Diretor-Geral da OIT, na qualidade de depositário do ato, em </a:t>
            </a:r>
            <a:r>
              <a:rPr lang="en-US" sz="3002" b="1">
                <a:solidFill>
                  <a:srgbClr val="000000"/>
                </a:solidFill>
                <a:latin typeface="Open Sans 1 Bold"/>
                <a:ea typeface="Open Sans 1 Bold"/>
                <a:cs typeface="Open Sans 1 Bold"/>
                <a:sym typeface="Open Sans 1 Bold"/>
              </a:rPr>
              <a:t>15 de junho de 2010</a:t>
            </a:r>
            <a:r>
              <a:rPr lang="en-US" sz="3002">
                <a:solidFill>
                  <a:srgbClr val="000000"/>
                </a:solidFill>
                <a:latin typeface="Open Sans 1"/>
                <a:ea typeface="Open Sans 1"/>
                <a:cs typeface="Open Sans 1"/>
                <a:sym typeface="Open Sans 1"/>
              </a:rPr>
              <a:t>, tendo, na ocasião, apresentado declaração interpretativa das expressões “pessoas empregadas pelas autoridades públicas” e “organizações de trabalhadores” abrangidas pela Convenção, conforme Art. 2º do Decreto Legislativo nº 206/2010: </a:t>
            </a:r>
          </a:p>
        </p:txBody>
      </p:sp>
      <p:sp>
        <p:nvSpPr>
          <p:cNvPr id="13" name="AutoShape 13"/>
          <p:cNvSpPr/>
          <p:nvPr/>
        </p:nvSpPr>
        <p:spPr>
          <a:xfrm>
            <a:off x="9297702" y="5767871"/>
            <a:ext cx="0" cy="2244336"/>
          </a:xfrm>
          <a:prstGeom prst="line">
            <a:avLst/>
          </a:prstGeom>
          <a:ln w="190500" cap="flat">
            <a:solidFill>
              <a:srgbClr val="048DD2"/>
            </a:solidFill>
            <a:prstDash val="solid"/>
            <a:headEnd type="none" w="sm" len="sm"/>
            <a:tailEnd type="none" w="sm" len="sm"/>
          </a:ln>
        </p:spPr>
      </p:sp>
      <p:sp>
        <p:nvSpPr>
          <p:cNvPr id="14" name="TextBox 14"/>
          <p:cNvSpPr txBox="1"/>
          <p:nvPr/>
        </p:nvSpPr>
        <p:spPr>
          <a:xfrm>
            <a:off x="9669177" y="4204299"/>
            <a:ext cx="7590123" cy="5787854"/>
          </a:xfrm>
          <a:prstGeom prst="rect">
            <a:avLst/>
          </a:prstGeom>
        </p:spPr>
        <p:txBody>
          <a:bodyPr lIns="0" tIns="0" rIns="0" bIns="0" rtlCol="0" anchor="t">
            <a:spAutoFit/>
          </a:bodyPr>
          <a:lstStyle/>
          <a:p>
            <a:pPr algn="just">
              <a:lnSpc>
                <a:spcPts val="2870"/>
              </a:lnSpc>
            </a:pPr>
            <a:r>
              <a:rPr lang="en-US" sz="2432" i="1">
                <a:solidFill>
                  <a:srgbClr val="000000"/>
                </a:solidFill>
                <a:latin typeface="Open Sans 1 Italics"/>
                <a:ea typeface="Open Sans 1 Italics"/>
                <a:cs typeface="Open Sans 1 Italics"/>
                <a:sym typeface="Open Sans 1 Italics"/>
              </a:rPr>
              <a:t>A expressão “pessoas empregadas pelas autoridades públicas”, constante do item 1 do Artigo 1 da Convenção nº 151, </a:t>
            </a:r>
            <a:r>
              <a:rPr lang="en-US" sz="2432" i="1" u="sng">
                <a:solidFill>
                  <a:srgbClr val="000000"/>
                </a:solidFill>
                <a:latin typeface="Open Sans 1 Italics"/>
                <a:ea typeface="Open Sans 1 Italics"/>
                <a:cs typeface="Open Sans 1 Italics"/>
                <a:sym typeface="Open Sans 1 Italics"/>
              </a:rPr>
              <a:t>abrange tanto os empregados públicos</a:t>
            </a:r>
            <a:r>
              <a:rPr lang="en-US" sz="2432" i="1">
                <a:solidFill>
                  <a:srgbClr val="000000"/>
                </a:solidFill>
                <a:latin typeface="Open Sans 1 Italics"/>
                <a:ea typeface="Open Sans 1 Italics"/>
                <a:cs typeface="Open Sans 1 Italics"/>
                <a:sym typeface="Open Sans 1 Italics"/>
              </a:rPr>
              <a:t>, ingressos na Administração Pública mediante concurso público, </a:t>
            </a:r>
            <a:r>
              <a:rPr lang="en-US" sz="2432" i="1" u="sng">
                <a:solidFill>
                  <a:srgbClr val="000000"/>
                </a:solidFill>
                <a:latin typeface="Open Sans 1 Italics"/>
                <a:ea typeface="Open Sans 1 Italics"/>
                <a:cs typeface="Open Sans 1 Italics"/>
                <a:sym typeface="Open Sans 1 Italics"/>
              </a:rPr>
              <a:t>regidos pela Consolidação das Leis do Trabalho - CLT</a:t>
            </a:r>
            <a:r>
              <a:rPr lang="en-US" sz="2432" i="1">
                <a:solidFill>
                  <a:srgbClr val="000000"/>
                </a:solidFill>
                <a:latin typeface="Open Sans 1 Italics"/>
                <a:ea typeface="Open Sans 1 Italics"/>
                <a:cs typeface="Open Sans 1 Italics"/>
                <a:sym typeface="Open Sans 1 Italics"/>
              </a:rPr>
              <a:t>, aprovada pelo Decreto-Lei nº 5.452, de 1º de maio de 1943, </a:t>
            </a:r>
            <a:r>
              <a:rPr lang="en-US" sz="2432" i="1" u="sng">
                <a:solidFill>
                  <a:srgbClr val="000000"/>
                </a:solidFill>
                <a:latin typeface="Open Sans 1 Italics"/>
                <a:ea typeface="Open Sans 1 Italics"/>
                <a:cs typeface="Open Sans 1 Italics"/>
                <a:sym typeface="Open Sans 1 Italics"/>
              </a:rPr>
              <a:t>quanto os servidores públicos no plano federal, regidos pela Lei nº 8.112, de 11 de dezembro de 1990</a:t>
            </a:r>
            <a:r>
              <a:rPr lang="en-US" sz="2432" i="1">
                <a:solidFill>
                  <a:srgbClr val="000000"/>
                </a:solidFill>
                <a:latin typeface="Open Sans 1 Italics"/>
                <a:ea typeface="Open Sans 1 Italics"/>
                <a:cs typeface="Open Sans 1 Italics"/>
                <a:sym typeface="Open Sans 1 Italics"/>
              </a:rPr>
              <a:t>, e os servidores públicos nos âmbitos estadual e municipal, regidos pela legislação específica de cada um desses entes federativos; e</a:t>
            </a:r>
          </a:p>
          <a:p>
            <a:pPr algn="just">
              <a:lnSpc>
                <a:spcPts val="2870"/>
              </a:lnSpc>
            </a:pPr>
            <a:endParaRPr lang="en-US" sz="2432" i="1">
              <a:solidFill>
                <a:srgbClr val="000000"/>
              </a:solidFill>
              <a:latin typeface="Open Sans 1 Italics"/>
              <a:ea typeface="Open Sans 1 Italics"/>
              <a:cs typeface="Open Sans 1 Italics"/>
              <a:sym typeface="Open Sans 1 Italics"/>
            </a:endParaRPr>
          </a:p>
          <a:p>
            <a:pPr algn="just">
              <a:lnSpc>
                <a:spcPts val="2870"/>
              </a:lnSpc>
            </a:pPr>
            <a:r>
              <a:rPr lang="en-US" sz="2432" i="1">
                <a:solidFill>
                  <a:srgbClr val="000000"/>
                </a:solidFill>
                <a:latin typeface="Open Sans 1 Italics"/>
                <a:ea typeface="Open Sans 1 Italics"/>
                <a:cs typeface="Open Sans 1 Italics"/>
                <a:sym typeface="Open Sans 1 Italics"/>
              </a:rPr>
              <a:t>"Organizações de trabalhadores” abrangidas pela Convenção apenas são apenas as organizações constituídas nos termos do art. </a:t>
            </a:r>
            <a:r>
              <a:rPr lang="en-US" sz="2432" i="1" u="sng">
                <a:solidFill>
                  <a:srgbClr val="000000"/>
                </a:solidFill>
                <a:latin typeface="Open Sans 1 Italics"/>
                <a:ea typeface="Open Sans 1 Italics"/>
                <a:cs typeface="Open Sans 1 Italics"/>
                <a:sym typeface="Open Sans 1 Italics"/>
              </a:rPr>
              <a:t>8º da Constituição</a:t>
            </a:r>
            <a:r>
              <a:rPr lang="en-US" sz="2432" i="1">
                <a:solidFill>
                  <a:srgbClr val="000000"/>
                </a:solidFill>
                <a:latin typeface="Open Sans 1 Italics"/>
                <a:ea typeface="Open Sans 1 Italics"/>
                <a:cs typeface="Open Sans 1 Italics"/>
                <a:sym typeface="Open Sans 1 Italics"/>
              </a:rPr>
              <a:t> (sindicatos).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98561"/>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2013</a:t>
            </a:r>
          </a:p>
        </p:txBody>
      </p:sp>
      <p:sp>
        <p:nvSpPr>
          <p:cNvPr id="4" name="TextBox 4"/>
          <p:cNvSpPr txBox="1"/>
          <p:nvPr/>
        </p:nvSpPr>
        <p:spPr>
          <a:xfrm>
            <a:off x="1950297" y="2893608"/>
            <a:ext cx="15309003" cy="2191155"/>
          </a:xfrm>
          <a:prstGeom prst="rect">
            <a:avLst/>
          </a:prstGeom>
        </p:spPr>
        <p:txBody>
          <a:bodyPr lIns="0" tIns="0" rIns="0" bIns="0" rtlCol="0" anchor="t">
            <a:spAutoFit/>
          </a:bodyPr>
          <a:lstStyle/>
          <a:p>
            <a:pPr algn="just">
              <a:lnSpc>
                <a:spcPts val="4347"/>
              </a:lnSpc>
              <a:spcBef>
                <a:spcPct val="0"/>
              </a:spcBef>
            </a:pPr>
            <a:r>
              <a:rPr lang="en-US" sz="4062">
                <a:solidFill>
                  <a:srgbClr val="000000"/>
                </a:solidFill>
                <a:latin typeface="Open Sans 1"/>
                <a:ea typeface="Open Sans 1"/>
                <a:cs typeface="Open Sans 1"/>
                <a:sym typeface="Open Sans 1"/>
              </a:rPr>
              <a:t>Decreto nº 7.944, de 06 de março de 2013 – Promulgou a Convenção nº 151 e Recomendação nº 159 da OIT, que passou então a valer no plano jurídico interno.</a:t>
            </a:r>
          </a:p>
          <a:p>
            <a:pPr algn="just">
              <a:lnSpc>
                <a:spcPts val="4347"/>
              </a:lnSpc>
              <a:spcBef>
                <a:spcPct val="0"/>
              </a:spcBef>
            </a:pPr>
            <a:endParaRPr lang="en-US" sz="4062">
              <a:solidFill>
                <a:srgbClr val="000000"/>
              </a:solidFill>
              <a:latin typeface="Open Sans 1"/>
              <a:ea typeface="Open Sans 1"/>
              <a:cs typeface="Open Sans 1"/>
              <a:sym typeface="Open Sans 1"/>
            </a:endParaRPr>
          </a:p>
        </p:txBody>
      </p:sp>
      <p:sp>
        <p:nvSpPr>
          <p:cNvPr id="5" name="AutoShape 5"/>
          <p:cNvSpPr/>
          <p:nvPr/>
        </p:nvSpPr>
        <p:spPr>
          <a:xfrm flipH="1">
            <a:off x="1549951" y="2982782"/>
            <a:ext cx="0" cy="1370447"/>
          </a:xfrm>
          <a:prstGeom prst="line">
            <a:avLst/>
          </a:prstGeom>
          <a:ln w="190500" cap="flat">
            <a:solidFill>
              <a:srgbClr val="122268"/>
            </a:solidFill>
            <a:prstDash val="solid"/>
            <a:headEnd type="none" w="sm" len="sm"/>
            <a:tailEnd type="none" w="sm" len="sm"/>
          </a:ln>
        </p:spPr>
      </p:sp>
      <p:sp>
        <p:nvSpPr>
          <p:cNvPr id="6" name="TextBox 6"/>
          <p:cNvSpPr txBox="1"/>
          <p:nvPr/>
        </p:nvSpPr>
        <p:spPr>
          <a:xfrm>
            <a:off x="1028700" y="5138109"/>
            <a:ext cx="2788031"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2015/2016</a:t>
            </a:r>
          </a:p>
        </p:txBody>
      </p:sp>
      <p:sp>
        <p:nvSpPr>
          <p:cNvPr id="7" name="AutoShape 7"/>
          <p:cNvSpPr/>
          <p:nvPr/>
        </p:nvSpPr>
        <p:spPr>
          <a:xfrm flipH="1">
            <a:off x="1549951" y="7294661"/>
            <a:ext cx="0" cy="1370447"/>
          </a:xfrm>
          <a:prstGeom prst="line">
            <a:avLst/>
          </a:prstGeom>
          <a:ln w="190500" cap="flat">
            <a:solidFill>
              <a:srgbClr val="122268"/>
            </a:solidFill>
            <a:prstDash val="solid"/>
            <a:headEnd type="none" w="sm" len="sm"/>
            <a:tailEnd type="none" w="sm" len="sm"/>
          </a:ln>
        </p:spPr>
      </p:sp>
      <p:sp>
        <p:nvSpPr>
          <p:cNvPr id="8" name="TextBox 8"/>
          <p:cNvSpPr txBox="1"/>
          <p:nvPr/>
        </p:nvSpPr>
        <p:spPr>
          <a:xfrm>
            <a:off x="1950297" y="6559206"/>
            <a:ext cx="15309003" cy="2879459"/>
          </a:xfrm>
          <a:prstGeom prst="rect">
            <a:avLst/>
          </a:prstGeom>
        </p:spPr>
        <p:txBody>
          <a:bodyPr lIns="0" tIns="0" rIns="0" bIns="0" rtlCol="0" anchor="t">
            <a:spAutoFit/>
          </a:bodyPr>
          <a:lstStyle/>
          <a:p>
            <a:pPr algn="just">
              <a:lnSpc>
                <a:spcPts val="3275"/>
              </a:lnSpc>
            </a:pPr>
            <a:r>
              <a:rPr lang="en-US" sz="3060" b="1">
                <a:solidFill>
                  <a:srgbClr val="000000"/>
                </a:solidFill>
                <a:latin typeface="Open Sans 1 Bold"/>
                <a:ea typeface="Open Sans 1 Bold"/>
                <a:cs typeface="Open Sans 1 Bold"/>
                <a:sym typeface="Open Sans 1 Bold"/>
              </a:rPr>
              <a:t>STF: Julgamento do RE 693456 – Tema 531 da Repercussão Geral</a:t>
            </a:r>
          </a:p>
          <a:p>
            <a:pPr algn="just">
              <a:lnSpc>
                <a:spcPts val="3275"/>
              </a:lnSpc>
            </a:pPr>
            <a:endParaRPr lang="en-US" sz="3060" b="1">
              <a:solidFill>
                <a:srgbClr val="000000"/>
              </a:solidFill>
              <a:latin typeface="Open Sans 1 Bold"/>
              <a:ea typeface="Open Sans 1 Bold"/>
              <a:cs typeface="Open Sans 1 Bold"/>
              <a:sym typeface="Open Sans 1 Bold"/>
            </a:endParaRPr>
          </a:p>
          <a:p>
            <a:pPr algn="just">
              <a:lnSpc>
                <a:spcPts val="3275"/>
              </a:lnSpc>
              <a:spcBef>
                <a:spcPct val="0"/>
              </a:spcBef>
            </a:pPr>
            <a:r>
              <a:rPr lang="en-US" sz="3060" b="1">
                <a:solidFill>
                  <a:srgbClr val="000000"/>
                </a:solidFill>
                <a:latin typeface="Open Sans 1 Bold"/>
                <a:ea typeface="Open Sans 1 Bold"/>
                <a:cs typeface="Open Sans 1 Bold"/>
                <a:sym typeface="Open Sans 1 Bold"/>
              </a:rPr>
              <a:t>Tese fixada: </a:t>
            </a:r>
            <a:r>
              <a:rPr lang="en-US" sz="3060">
                <a:solidFill>
                  <a:srgbClr val="000000"/>
                </a:solidFill>
                <a:latin typeface="Open Sans 1"/>
                <a:ea typeface="Open Sans 1"/>
                <a:cs typeface="Open Sans 1"/>
                <a:sym typeface="Open Sans 1"/>
              </a:rPr>
              <a:t>“A administração pública deve proceder ao desconto dos dias de paralisação decorrentes do exercício do direito de greve pelos servidores públicos, em virtude da suspensão do vínculo funcional que dela decorre, permitida a compensação em caso de acordo. </a:t>
            </a:r>
            <a:r>
              <a:rPr lang="en-US" sz="3060" b="1">
                <a:solidFill>
                  <a:srgbClr val="000000"/>
                </a:solidFill>
                <a:latin typeface="Open Sans 1 Bold"/>
                <a:ea typeface="Open Sans 1 Bold"/>
                <a:cs typeface="Open Sans 1 Bold"/>
                <a:sym typeface="Open Sans 1 Bold"/>
              </a:rPr>
              <a:t>O desconto será, contudo, incabível se ficar demonstrado que a greve foi provocada </a:t>
            </a:r>
            <a:r>
              <a:rPr lang="en-US" sz="3060" b="1" u="sng">
                <a:solidFill>
                  <a:srgbClr val="000000"/>
                </a:solidFill>
                <a:latin typeface="Open Sans 1 Bold"/>
                <a:ea typeface="Open Sans 1 Bold"/>
                <a:cs typeface="Open Sans 1 Bold"/>
                <a:sym typeface="Open Sans 1 Bold"/>
              </a:rPr>
              <a:t>por conduta ilícita do Poder Público</a:t>
            </a:r>
            <a:r>
              <a:rPr lang="en-US" sz="3060" b="1">
                <a:solidFill>
                  <a:srgbClr val="000000"/>
                </a:solidFill>
                <a:latin typeface="Open Sans 1 Bold"/>
                <a:ea typeface="Open Sans 1 Bold"/>
                <a:cs typeface="Open Sans 1 Bold"/>
                <a:sym typeface="Open Sans 1 Bold"/>
              </a:rPr>
              <a:t>.” </a:t>
            </a:r>
          </a:p>
        </p:txBody>
      </p:sp>
      <p:grpSp>
        <p:nvGrpSpPr>
          <p:cNvPr id="9" name="Group 9"/>
          <p:cNvGrpSpPr/>
          <p:nvPr/>
        </p:nvGrpSpPr>
        <p:grpSpPr>
          <a:xfrm>
            <a:off x="1028700" y="664868"/>
            <a:ext cx="4834386" cy="727665"/>
            <a:chOff x="0" y="0"/>
            <a:chExt cx="6445848" cy="970219"/>
          </a:xfrm>
        </p:grpSpPr>
        <p:grpSp>
          <p:nvGrpSpPr>
            <p:cNvPr id="10" name="Group 10"/>
            <p:cNvGrpSpPr/>
            <p:nvPr/>
          </p:nvGrpSpPr>
          <p:grpSpPr>
            <a:xfrm>
              <a:off x="0" y="558940"/>
              <a:ext cx="411280" cy="41128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4" name="TextBox 14"/>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11729"/>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2017</a:t>
            </a:r>
          </a:p>
        </p:txBody>
      </p:sp>
      <p:sp>
        <p:nvSpPr>
          <p:cNvPr id="4" name="TextBox 4"/>
          <p:cNvSpPr txBox="1"/>
          <p:nvPr/>
        </p:nvSpPr>
        <p:spPr>
          <a:xfrm>
            <a:off x="1950297" y="3259078"/>
            <a:ext cx="15309003" cy="5586246"/>
          </a:xfrm>
          <a:prstGeom prst="rect">
            <a:avLst/>
          </a:prstGeom>
        </p:spPr>
        <p:txBody>
          <a:bodyPr lIns="0" tIns="0" rIns="0" bIns="0" rtlCol="0" anchor="t">
            <a:spAutoFit/>
          </a:bodyPr>
          <a:lstStyle/>
          <a:p>
            <a:pPr algn="just">
              <a:lnSpc>
                <a:spcPts val="3384"/>
              </a:lnSpc>
              <a:spcBef>
                <a:spcPct val="0"/>
              </a:spcBef>
            </a:pPr>
            <a:r>
              <a:rPr lang="en-US" sz="3163" b="1">
                <a:solidFill>
                  <a:srgbClr val="000000"/>
                </a:solidFill>
                <a:latin typeface="Open Sans 1 Bold"/>
                <a:ea typeface="Open Sans 1 Bold"/>
                <a:cs typeface="Open Sans 1 Bold"/>
                <a:sym typeface="Open Sans 1 Bold"/>
              </a:rPr>
              <a:t>Poder Legislativo aprova o PL 3831/2015 – que estabelecia norma gerais para a negociação coletiva na Administração Pública direta, nas autarquias e nas fundações públicas dos poderes da União, dos Estados, do Distrito Federal e dos Municípios (PLS 397/2015)</a:t>
            </a:r>
            <a:r>
              <a:rPr lang="en-US" sz="3163">
                <a:solidFill>
                  <a:srgbClr val="000000"/>
                </a:solidFill>
                <a:latin typeface="Open Sans 1"/>
                <a:ea typeface="Open Sans 1"/>
                <a:cs typeface="Open Sans 1"/>
                <a:sym typeface="Open Sans 1"/>
              </a:rPr>
              <a:t>; e</a:t>
            </a:r>
          </a:p>
          <a:p>
            <a:pPr algn="just">
              <a:lnSpc>
                <a:spcPts val="3384"/>
              </a:lnSpc>
              <a:spcBef>
                <a:spcPct val="0"/>
              </a:spcBef>
            </a:pPr>
            <a:endParaRPr lang="en-US" sz="3163">
              <a:solidFill>
                <a:srgbClr val="000000"/>
              </a:solidFill>
              <a:latin typeface="Open Sans 1"/>
              <a:ea typeface="Open Sans 1"/>
              <a:cs typeface="Open Sans 1"/>
              <a:sym typeface="Open Sans 1"/>
            </a:endParaRPr>
          </a:p>
          <a:p>
            <a:pPr algn="just">
              <a:lnSpc>
                <a:spcPts val="3384"/>
              </a:lnSpc>
              <a:spcBef>
                <a:spcPct val="0"/>
              </a:spcBef>
            </a:pPr>
            <a:r>
              <a:rPr lang="en-US" sz="3163">
                <a:solidFill>
                  <a:srgbClr val="000000"/>
                </a:solidFill>
                <a:latin typeface="Open Sans 1"/>
                <a:ea typeface="Open Sans 1"/>
                <a:cs typeface="Open Sans 1"/>
                <a:sym typeface="Open Sans 1"/>
              </a:rPr>
              <a:t>Pode Executivo veta o PL 3831/2015 em 18.12.2017. Razões do veto: </a:t>
            </a:r>
          </a:p>
          <a:p>
            <a:pPr algn="just">
              <a:lnSpc>
                <a:spcPts val="3384"/>
              </a:lnSpc>
              <a:spcBef>
                <a:spcPct val="0"/>
              </a:spcBef>
            </a:pPr>
            <a:r>
              <a:rPr lang="en-US" sz="3163">
                <a:solidFill>
                  <a:srgbClr val="000000"/>
                </a:solidFill>
                <a:latin typeface="Open Sans 1"/>
                <a:ea typeface="Open Sans 1"/>
                <a:cs typeface="Open Sans 1"/>
                <a:sym typeface="Open Sans 1"/>
              </a:rPr>
              <a:t>“A proposição legislativa incorre em inconstitucionalidade formal, por invadir competência legislativa de estados, Distrito Federal e municípios, não cabendo à União editar pretensa norma geral sobre negociação coletiva, aplicável aos demais entes federativos, em violação aos artigos 25 e 30 da Constituição, </a:t>
            </a:r>
            <a:r>
              <a:rPr lang="en-US" sz="3163" b="1" i="1">
                <a:solidFill>
                  <a:srgbClr val="000000"/>
                </a:solidFill>
                <a:latin typeface="Open Sans 1 Bold Italics"/>
                <a:ea typeface="Open Sans 1 Bold Italics"/>
                <a:cs typeface="Open Sans 1 Bold Italics"/>
                <a:sym typeface="Open Sans 1 Bold Italics"/>
              </a:rPr>
              <a:t>bem como por apresentar </a:t>
            </a:r>
            <a:r>
              <a:rPr lang="en-US" sz="3163" b="1" i="1" u="sng">
                <a:solidFill>
                  <a:srgbClr val="000000"/>
                </a:solidFill>
                <a:latin typeface="Open Sans 1 Bold Italics"/>
                <a:ea typeface="Open Sans 1 Bold Italics"/>
                <a:cs typeface="Open Sans 1 Bold Italics"/>
                <a:sym typeface="Open Sans 1 Bold Italics"/>
              </a:rPr>
              <a:t>vício de iniciativa</a:t>
            </a:r>
            <a:r>
              <a:rPr lang="en-US" sz="3163" b="1" i="1">
                <a:solidFill>
                  <a:srgbClr val="000000"/>
                </a:solidFill>
                <a:latin typeface="Open Sans 1 Bold Italics"/>
                <a:ea typeface="Open Sans 1 Bold Italics"/>
                <a:cs typeface="Open Sans 1 Bold Italics"/>
                <a:sym typeface="Open Sans 1 Bold Italics"/>
              </a:rPr>
              <a:t>, ao versar sobre regime jurídico de servidor público, matéria de iniciativa privativa do Presidente da República, a teor do artigo 61, § 1º, II, ‘c’ da Constituição.”</a:t>
            </a:r>
          </a:p>
        </p:txBody>
      </p:sp>
      <p:sp>
        <p:nvSpPr>
          <p:cNvPr id="5" name="AutoShape 5"/>
          <p:cNvSpPr/>
          <p:nvPr/>
        </p:nvSpPr>
        <p:spPr>
          <a:xfrm flipH="1">
            <a:off x="1444116" y="4953998"/>
            <a:ext cx="0" cy="1370447"/>
          </a:xfrm>
          <a:prstGeom prst="line">
            <a:avLst/>
          </a:prstGeom>
          <a:ln w="190500" cap="flat">
            <a:solidFill>
              <a:srgbClr val="122268"/>
            </a:solidFill>
            <a:prstDash val="solid"/>
            <a:headEnd type="none" w="sm" len="sm"/>
            <a:tailEnd type="none" w="sm" len="sm"/>
          </a:ln>
        </p:spPr>
      </p:sp>
      <p:grpSp>
        <p:nvGrpSpPr>
          <p:cNvPr id="6" name="Group 6"/>
          <p:cNvGrpSpPr/>
          <p:nvPr/>
        </p:nvGrpSpPr>
        <p:grpSpPr>
          <a:xfrm>
            <a:off x="1028700" y="664868"/>
            <a:ext cx="4834386" cy="727665"/>
            <a:chOff x="0" y="0"/>
            <a:chExt cx="6445848" cy="970219"/>
          </a:xfrm>
        </p:grpSpPr>
        <p:grpSp>
          <p:nvGrpSpPr>
            <p:cNvPr id="7" name="Group 7"/>
            <p:cNvGrpSpPr/>
            <p:nvPr/>
          </p:nvGrpSpPr>
          <p:grpSpPr>
            <a:xfrm>
              <a:off x="0" y="558940"/>
              <a:ext cx="411280" cy="4112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1" name="TextBox 11"/>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98746" y="-339078"/>
            <a:ext cx="8321109" cy="5305737"/>
          </a:xfrm>
          <a:custGeom>
            <a:avLst/>
            <a:gdLst/>
            <a:ahLst/>
            <a:cxnLst/>
            <a:rect l="l" t="t" r="r" b="b"/>
            <a:pathLst>
              <a:path w="8321109" h="5305737">
                <a:moveTo>
                  <a:pt x="0" y="0"/>
                </a:moveTo>
                <a:lnTo>
                  <a:pt x="8321108" y="0"/>
                </a:lnTo>
                <a:lnTo>
                  <a:pt x="8321108" y="5305737"/>
                </a:lnTo>
                <a:lnTo>
                  <a:pt x="0" y="5305737"/>
                </a:lnTo>
                <a:lnTo>
                  <a:pt x="0" y="0"/>
                </a:lnTo>
                <a:close/>
              </a:path>
            </a:pathLst>
          </a:custGeom>
          <a:blipFill>
            <a:blip r:embed="rId2"/>
            <a:stretch>
              <a:fillRect/>
            </a:stretch>
          </a:blipFill>
        </p:spPr>
      </p:sp>
      <p:sp>
        <p:nvSpPr>
          <p:cNvPr id="3" name="TextBox 3"/>
          <p:cNvSpPr txBox="1"/>
          <p:nvPr/>
        </p:nvSpPr>
        <p:spPr>
          <a:xfrm>
            <a:off x="1028700" y="1711729"/>
            <a:ext cx="2092962" cy="688921"/>
          </a:xfrm>
          <a:prstGeom prst="rect">
            <a:avLst/>
          </a:prstGeom>
        </p:spPr>
        <p:txBody>
          <a:bodyPr lIns="0" tIns="0" rIns="0" bIns="0" rtlCol="0" anchor="t">
            <a:spAutoFit/>
          </a:bodyPr>
          <a:lstStyle/>
          <a:p>
            <a:pPr algn="ctr">
              <a:lnSpc>
                <a:spcPts val="5602"/>
              </a:lnSpc>
            </a:pPr>
            <a:r>
              <a:rPr lang="en-US" sz="4002" b="1">
                <a:solidFill>
                  <a:srgbClr val="000000"/>
                </a:solidFill>
                <a:latin typeface="HK Grotesk Bold"/>
                <a:ea typeface="HK Grotesk Bold"/>
                <a:cs typeface="HK Grotesk Bold"/>
                <a:sym typeface="HK Grotesk Bold"/>
              </a:rPr>
              <a:t>2019</a:t>
            </a:r>
          </a:p>
        </p:txBody>
      </p:sp>
      <p:sp>
        <p:nvSpPr>
          <p:cNvPr id="4" name="TextBox 4"/>
          <p:cNvSpPr txBox="1"/>
          <p:nvPr/>
        </p:nvSpPr>
        <p:spPr>
          <a:xfrm>
            <a:off x="2075181" y="3243429"/>
            <a:ext cx="7068819" cy="6014871"/>
          </a:xfrm>
          <a:prstGeom prst="rect">
            <a:avLst/>
          </a:prstGeom>
        </p:spPr>
        <p:txBody>
          <a:bodyPr lIns="0" tIns="0" rIns="0" bIns="0" rtlCol="0" anchor="t">
            <a:spAutoFit/>
          </a:bodyPr>
          <a:lstStyle/>
          <a:p>
            <a:pPr algn="just">
              <a:lnSpc>
                <a:spcPts val="3384"/>
              </a:lnSpc>
              <a:spcBef>
                <a:spcPct val="0"/>
              </a:spcBef>
            </a:pPr>
            <a:r>
              <a:rPr lang="en-US" sz="3163" b="1">
                <a:solidFill>
                  <a:srgbClr val="000000"/>
                </a:solidFill>
                <a:latin typeface="Open Sans 1 Bold"/>
                <a:ea typeface="Open Sans 1 Bold"/>
                <a:cs typeface="Open Sans 1 Bold"/>
                <a:sym typeface="Open Sans 1 Bold"/>
              </a:rPr>
              <a:t>Decreto nº 10.088, de 05 de novembro de 2019  </a:t>
            </a:r>
            <a:r>
              <a:rPr lang="en-US" sz="3163">
                <a:solidFill>
                  <a:srgbClr val="000000"/>
                </a:solidFill>
                <a:latin typeface="Open Sans 1"/>
                <a:ea typeface="Open Sans 1"/>
                <a:cs typeface="Open Sans 1"/>
                <a:sym typeface="Open Sans 1"/>
              </a:rPr>
              <a:t>Consolidou os atos normativos editados pelo Poder Executivo Federal que dispõem sobre a promulgação de convenções e recomendações da Organização Internacional do Trabalho - OIT ratificadas pela República Federativa do Brasil, dentre eles a Convenção nº 151 e a Recomendaçã</a:t>
            </a:r>
            <a:r>
              <a:rPr lang="en-US" sz="3163" u="none">
                <a:solidFill>
                  <a:srgbClr val="000000"/>
                </a:solidFill>
                <a:latin typeface="Open Sans 1"/>
                <a:ea typeface="Open Sans 1"/>
                <a:cs typeface="Open Sans 1"/>
                <a:sym typeface="Open Sans 1"/>
              </a:rPr>
              <a:t>o </a:t>
            </a:r>
            <a:r>
              <a:rPr lang="en-US" sz="3163">
                <a:solidFill>
                  <a:srgbClr val="000000"/>
                </a:solidFill>
                <a:latin typeface="Open Sans 1"/>
                <a:ea typeface="Open Sans 1"/>
                <a:cs typeface="Open Sans 1"/>
                <a:sym typeface="Open Sans 1"/>
              </a:rPr>
              <a:t>nº</a:t>
            </a:r>
            <a:r>
              <a:rPr lang="en-US" sz="3163" u="none">
                <a:solidFill>
                  <a:srgbClr val="000000"/>
                </a:solidFill>
                <a:latin typeface="Open Sans 1"/>
                <a:ea typeface="Open Sans 1"/>
                <a:cs typeface="Open Sans 1"/>
                <a:sym typeface="Open Sans 1"/>
              </a:rPr>
              <a:t> </a:t>
            </a:r>
            <a:r>
              <a:rPr lang="en-US" sz="3163">
                <a:solidFill>
                  <a:srgbClr val="000000"/>
                </a:solidFill>
                <a:latin typeface="Open Sans 1"/>
                <a:ea typeface="Open Sans 1"/>
                <a:cs typeface="Open Sans 1"/>
                <a:sym typeface="Open Sans 1"/>
              </a:rPr>
              <a:t>159, conforme inciso LXXVI do Art. 2º do Decreto nº 10.088/2019, reiterando que:</a:t>
            </a:r>
          </a:p>
          <a:p>
            <a:pPr algn="just">
              <a:lnSpc>
                <a:spcPts val="3384"/>
              </a:lnSpc>
              <a:spcBef>
                <a:spcPct val="0"/>
              </a:spcBef>
            </a:pPr>
            <a:endParaRPr lang="en-US" sz="3163">
              <a:solidFill>
                <a:srgbClr val="000000"/>
              </a:solidFill>
              <a:latin typeface="Open Sans 1"/>
              <a:ea typeface="Open Sans 1"/>
              <a:cs typeface="Open Sans 1"/>
              <a:sym typeface="Open Sans 1"/>
            </a:endParaRPr>
          </a:p>
        </p:txBody>
      </p:sp>
      <p:sp>
        <p:nvSpPr>
          <p:cNvPr id="5" name="AutoShape 5"/>
          <p:cNvSpPr/>
          <p:nvPr/>
        </p:nvSpPr>
        <p:spPr>
          <a:xfrm flipH="1">
            <a:off x="1444116" y="4953998"/>
            <a:ext cx="0" cy="1370447"/>
          </a:xfrm>
          <a:prstGeom prst="line">
            <a:avLst/>
          </a:prstGeom>
          <a:ln w="190500" cap="flat">
            <a:solidFill>
              <a:srgbClr val="122268"/>
            </a:solidFill>
            <a:prstDash val="solid"/>
            <a:headEnd type="none" w="sm" len="sm"/>
            <a:tailEnd type="none" w="sm" len="sm"/>
          </a:ln>
        </p:spPr>
      </p:sp>
      <p:grpSp>
        <p:nvGrpSpPr>
          <p:cNvPr id="6" name="Group 6"/>
          <p:cNvGrpSpPr/>
          <p:nvPr/>
        </p:nvGrpSpPr>
        <p:grpSpPr>
          <a:xfrm>
            <a:off x="1028700" y="664868"/>
            <a:ext cx="4834386" cy="727665"/>
            <a:chOff x="0" y="0"/>
            <a:chExt cx="6445848" cy="970219"/>
          </a:xfrm>
        </p:grpSpPr>
        <p:grpSp>
          <p:nvGrpSpPr>
            <p:cNvPr id="7" name="Group 7"/>
            <p:cNvGrpSpPr/>
            <p:nvPr/>
          </p:nvGrpSpPr>
          <p:grpSpPr>
            <a:xfrm>
              <a:off x="0" y="558940"/>
              <a:ext cx="411280" cy="41128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01"/>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0" y="-57150"/>
              <a:ext cx="6445848" cy="616090"/>
            </a:xfrm>
            <a:prstGeom prst="rect">
              <a:avLst/>
            </a:prstGeom>
          </p:spPr>
          <p:txBody>
            <a:bodyPr lIns="0" tIns="0" rIns="0" bIns="0" rtlCol="0" anchor="t">
              <a:spAutoFit/>
            </a:bodyPr>
            <a:lstStyle/>
            <a:p>
              <a:pPr algn="ctr">
                <a:lnSpc>
                  <a:spcPts val="3885"/>
                </a:lnSpc>
              </a:pPr>
              <a:r>
                <a:rPr lang="en-US" sz="2775">
                  <a:solidFill>
                    <a:srgbClr val="000000"/>
                  </a:solidFill>
                  <a:latin typeface="Archivo Black"/>
                  <a:ea typeface="Archivo Black"/>
                  <a:cs typeface="Archivo Black"/>
                  <a:sym typeface="Archivo Black"/>
                </a:rPr>
                <a:t>NEGOCIAÇÃO COLETIVA</a:t>
              </a:r>
            </a:p>
          </p:txBody>
        </p:sp>
        <p:sp>
          <p:nvSpPr>
            <p:cNvPr id="11" name="TextBox 11"/>
            <p:cNvSpPr txBox="1"/>
            <p:nvPr/>
          </p:nvSpPr>
          <p:spPr>
            <a:xfrm>
              <a:off x="610362" y="466138"/>
              <a:ext cx="5835486" cy="488772"/>
            </a:xfrm>
            <a:prstGeom prst="rect">
              <a:avLst/>
            </a:prstGeom>
          </p:spPr>
          <p:txBody>
            <a:bodyPr lIns="0" tIns="0" rIns="0" bIns="0" rtlCol="0" anchor="t">
              <a:spAutoFit/>
            </a:bodyPr>
            <a:lstStyle/>
            <a:p>
              <a:pPr algn="ctr">
                <a:lnSpc>
                  <a:spcPts val="3050"/>
                </a:lnSpc>
              </a:pPr>
              <a:r>
                <a:rPr lang="en-US" sz="2178">
                  <a:solidFill>
                    <a:srgbClr val="000000"/>
                  </a:solidFill>
                  <a:latin typeface="HK Grotesk"/>
                  <a:ea typeface="HK Grotesk"/>
                  <a:cs typeface="HK Grotesk"/>
                  <a:sym typeface="HK Grotesk"/>
                </a:rPr>
                <a:t>NO ÂMBITO DO SERVIÇO PÚBLICO</a:t>
              </a:r>
            </a:p>
          </p:txBody>
        </p:sp>
      </p:grpSp>
      <p:sp>
        <p:nvSpPr>
          <p:cNvPr id="12" name="AutoShape 12"/>
          <p:cNvSpPr/>
          <p:nvPr/>
        </p:nvSpPr>
        <p:spPr>
          <a:xfrm>
            <a:off x="9632293" y="4556466"/>
            <a:ext cx="0" cy="2244336"/>
          </a:xfrm>
          <a:prstGeom prst="line">
            <a:avLst/>
          </a:prstGeom>
          <a:ln w="190500" cap="flat">
            <a:solidFill>
              <a:srgbClr val="048DD2"/>
            </a:solidFill>
            <a:prstDash val="solid"/>
            <a:headEnd type="none" w="sm" len="sm"/>
            <a:tailEnd type="none" w="sm" len="sm"/>
          </a:ln>
        </p:spPr>
      </p:sp>
      <p:sp>
        <p:nvSpPr>
          <p:cNvPr id="13" name="TextBox 13"/>
          <p:cNvSpPr txBox="1"/>
          <p:nvPr/>
        </p:nvSpPr>
        <p:spPr>
          <a:xfrm>
            <a:off x="10118068" y="1759354"/>
            <a:ext cx="7260389" cy="7983365"/>
          </a:xfrm>
          <a:prstGeom prst="rect">
            <a:avLst/>
          </a:prstGeom>
        </p:spPr>
        <p:txBody>
          <a:bodyPr lIns="0" tIns="0" rIns="0" bIns="0" rtlCol="0" anchor="t">
            <a:spAutoFit/>
          </a:bodyPr>
          <a:lstStyle/>
          <a:p>
            <a:pPr algn="just">
              <a:lnSpc>
                <a:spcPts val="3072"/>
              </a:lnSpc>
              <a:spcBef>
                <a:spcPct val="0"/>
              </a:spcBef>
            </a:pPr>
            <a:r>
              <a:rPr lang="en-US" sz="2194" b="1">
                <a:solidFill>
                  <a:srgbClr val="000000"/>
                </a:solidFill>
                <a:latin typeface="Open Sans 2 Bold"/>
                <a:ea typeface="Open Sans 2 Bold"/>
                <a:cs typeface="Open Sans 2 Bold"/>
                <a:sym typeface="Open Sans 2 Bold"/>
              </a:rPr>
              <a:t>Art. 3º [...]</a:t>
            </a:r>
          </a:p>
          <a:p>
            <a:pPr algn="just">
              <a:lnSpc>
                <a:spcPts val="3072"/>
              </a:lnSpc>
              <a:spcBef>
                <a:spcPct val="0"/>
              </a:spcBef>
            </a:pPr>
            <a:endParaRPr lang="en-US" sz="2194" b="1">
              <a:solidFill>
                <a:srgbClr val="000000"/>
              </a:solidFill>
              <a:latin typeface="Open Sans 2 Bold"/>
              <a:ea typeface="Open Sans 2 Bold"/>
              <a:cs typeface="Open Sans 2 Bold"/>
              <a:sym typeface="Open Sans 2 Bold"/>
            </a:endParaRPr>
          </a:p>
          <a:p>
            <a:pPr algn="just">
              <a:lnSpc>
                <a:spcPts val="3072"/>
              </a:lnSpc>
              <a:spcBef>
                <a:spcPct val="0"/>
              </a:spcBef>
            </a:pPr>
            <a:r>
              <a:rPr lang="en-US" sz="2194" i="1">
                <a:solidFill>
                  <a:srgbClr val="000000"/>
                </a:solidFill>
                <a:latin typeface="Open Sans 2 Italics"/>
                <a:ea typeface="Open Sans 2 Italics"/>
                <a:cs typeface="Open Sans 2 Italics"/>
                <a:sym typeface="Open Sans 2 Italics"/>
              </a:rPr>
              <a:t>§ 4º. A Convenção nº 151 e a Recomendação nº 159 da OIT sobre as Relações de Trabalho na Administração Pública, constantes do Anexo LXXVI, foram promulgadas com as seguintes declarações interpretativas:</a:t>
            </a:r>
          </a:p>
          <a:p>
            <a:pPr algn="just">
              <a:lnSpc>
                <a:spcPts val="3072"/>
              </a:lnSpc>
              <a:spcBef>
                <a:spcPct val="0"/>
              </a:spcBef>
            </a:pPr>
            <a:endParaRPr lang="en-US" sz="2194" i="1">
              <a:solidFill>
                <a:srgbClr val="000000"/>
              </a:solidFill>
              <a:latin typeface="Open Sans 2 Italics"/>
              <a:ea typeface="Open Sans 2 Italics"/>
              <a:cs typeface="Open Sans 2 Italics"/>
              <a:sym typeface="Open Sans 2 Italics"/>
            </a:endParaRPr>
          </a:p>
          <a:p>
            <a:pPr algn="just">
              <a:lnSpc>
                <a:spcPts val="3072"/>
              </a:lnSpc>
              <a:spcBef>
                <a:spcPct val="0"/>
              </a:spcBef>
            </a:pPr>
            <a:r>
              <a:rPr lang="en-US" sz="2194" i="1">
                <a:solidFill>
                  <a:srgbClr val="000000"/>
                </a:solidFill>
                <a:latin typeface="Open Sans 2 Italics"/>
                <a:ea typeface="Open Sans 2 Italics"/>
                <a:cs typeface="Open Sans 2 Italics"/>
                <a:sym typeface="Open Sans 2 Italics"/>
              </a:rPr>
              <a:t>I - a expressão “pessoas empregadas pelas autoridades públicas”, constante do item 1 do Artigo 1 da Convenção nº 151, abrange tanto os empregados públicos, ingressos na administração pública mediante concurso público, regidos pela Consolidação das Leis do Trabalho - CLT, aprovada pelo Decreto-Lei nº 5.452, de 1º de maio de 1943, quanto os servidores públicos federais, regidos pela Lei nº 8.112, de 11 de dezembro de 1990, e os servidores públicos estaduais e municipais, regidos pela legislação dos respectivos entes federativos; e</a:t>
            </a:r>
          </a:p>
          <a:p>
            <a:pPr algn="just">
              <a:lnSpc>
                <a:spcPts val="3072"/>
              </a:lnSpc>
              <a:spcBef>
                <a:spcPct val="0"/>
              </a:spcBef>
            </a:pPr>
            <a:endParaRPr lang="en-US" sz="2194" i="1">
              <a:solidFill>
                <a:srgbClr val="000000"/>
              </a:solidFill>
              <a:latin typeface="Open Sans 2 Italics"/>
              <a:ea typeface="Open Sans 2 Italics"/>
              <a:cs typeface="Open Sans 2 Italics"/>
              <a:sym typeface="Open Sans 2 Italics"/>
            </a:endParaRPr>
          </a:p>
          <a:p>
            <a:pPr algn="just">
              <a:lnSpc>
                <a:spcPts val="3072"/>
              </a:lnSpc>
              <a:spcBef>
                <a:spcPct val="0"/>
              </a:spcBef>
            </a:pPr>
            <a:r>
              <a:rPr lang="en-US" sz="2194" i="1">
                <a:solidFill>
                  <a:srgbClr val="000000"/>
                </a:solidFill>
                <a:latin typeface="Open Sans 2 Italics"/>
                <a:ea typeface="Open Sans 2 Italics"/>
                <a:cs typeface="Open Sans 2 Italics"/>
                <a:sym typeface="Open Sans 2 Italics"/>
              </a:rPr>
              <a:t>II - consideram-se “organizações de trabalhadores” abrangidas pela Convenção apenas as organizações constituídas nos termos do art. 8º da Constituição</a:t>
            </a:r>
            <a:r>
              <a:rPr lang="en-US" sz="2194">
                <a:solidFill>
                  <a:srgbClr val="000000"/>
                </a:solidFill>
                <a:latin typeface="Open Sans 2"/>
                <a:ea typeface="Open Sans 2"/>
                <a:cs typeface="Open Sans 2"/>
                <a:sym typeface="Open Sans 2"/>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Personalizar</PresentationFormat>
  <Paragraphs>149</Paragraphs>
  <Slides>20</Slides>
  <Notes>0</Notes>
  <HiddenSlides>0</HiddenSlides>
  <MMClips>0</MMClips>
  <ScaleCrop>false</ScaleCrop>
  <HeadingPairs>
    <vt:vector size="6" baseType="variant">
      <vt:variant>
        <vt:lpstr>Fontes usadas</vt:lpstr>
      </vt:variant>
      <vt:variant>
        <vt:i4>15</vt:i4>
      </vt:variant>
      <vt:variant>
        <vt:lpstr>Tema</vt:lpstr>
      </vt:variant>
      <vt:variant>
        <vt:i4>1</vt:i4>
      </vt:variant>
      <vt:variant>
        <vt:lpstr>Títulos de slides</vt:lpstr>
      </vt:variant>
      <vt:variant>
        <vt:i4>20</vt:i4>
      </vt:variant>
    </vt:vector>
  </HeadingPairs>
  <TitlesOfParts>
    <vt:vector size="36" baseType="lpstr">
      <vt:lpstr>Arial</vt:lpstr>
      <vt:lpstr>Calps Sans Bold</vt:lpstr>
      <vt:lpstr>Calibri</vt:lpstr>
      <vt:lpstr>Open Sans 1 Bold</vt:lpstr>
      <vt:lpstr>Open Sans 2 Bold</vt:lpstr>
      <vt:lpstr>HK Grotesk Bold Italics</vt:lpstr>
      <vt:lpstr>Open Sans 1</vt:lpstr>
      <vt:lpstr>Open Sans 1 Italics</vt:lpstr>
      <vt:lpstr>HK Grotesk Bold</vt:lpstr>
      <vt:lpstr>Archivo Black</vt:lpstr>
      <vt:lpstr>HK Grotesk Italics</vt:lpstr>
      <vt:lpstr>Open Sans 2 Italics</vt:lpstr>
      <vt:lpstr>HK Grotesk</vt:lpstr>
      <vt:lpstr>Open Sans 2</vt:lpstr>
      <vt:lpstr>Open Sans 1 Bold Italics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Cópia de AGNU</dc:title>
  <dc:creator>Thales Freitas</dc:creator>
  <cp:lastModifiedBy>Conta da Microsoft</cp:lastModifiedBy>
  <cp:revision>2</cp:revision>
  <dcterms:created xsi:type="dcterms:W3CDTF">2006-08-16T00:00:00Z</dcterms:created>
  <dcterms:modified xsi:type="dcterms:W3CDTF">2025-11-04T11:48:51Z</dcterms:modified>
  <dc:identifier>DAG3p6VwFjo</dc:identifier>
</cp:coreProperties>
</file>