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45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87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95" y="1"/>
            <a:ext cx="4731895" cy="47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67200" y="3114369"/>
            <a:ext cx="4572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latin typeface="Georama" panose="020B0000030200020004" pitchFamily="34" charset="0"/>
                <a:cs typeface="Alexandria ExtraBold" pitchFamily="2" charset="-78"/>
              </a:rPr>
              <a:t>Maria Maeno</a:t>
            </a:r>
          </a:p>
          <a:p>
            <a:pPr algn="r"/>
            <a:endParaRPr lang="pt-BR" sz="2000" b="1" dirty="0">
              <a:solidFill>
                <a:schemeClr val="accent5">
                  <a:lumMod val="50000"/>
                </a:schemeClr>
              </a:solidFill>
              <a:latin typeface="Georama" panose="020B0000030200020004" pitchFamily="34" charset="0"/>
              <a:cs typeface="Alexandria ExtraBold" pitchFamily="2" charset="-78"/>
            </a:endParaRPr>
          </a:p>
          <a:p>
            <a:pPr algn="r"/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Georama" panose="020B0000030200020004" pitchFamily="34" charset="0"/>
                <a:cs typeface="Alexandria ExtraBold" pitchFamily="2" charset="-78"/>
              </a:rPr>
              <a:t>Pesquisadora da FUNDACENTRO do Ministério do Trabalho e Emprego</a:t>
            </a:r>
          </a:p>
          <a:p>
            <a:pPr algn="r"/>
            <a:endParaRPr lang="pt-BR" dirty="0">
              <a:solidFill>
                <a:schemeClr val="accent5">
                  <a:lumMod val="50000"/>
                </a:schemeClr>
              </a:solidFill>
              <a:latin typeface="Georama" panose="020B0000030200020004" pitchFamily="34" charset="0"/>
              <a:cs typeface="Alexandria ExtraBold" pitchFamily="2" charset="-78"/>
            </a:endParaRPr>
          </a:p>
          <a:p>
            <a:pPr algn="r"/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Georama" panose="020B0000030200020004" pitchFamily="34" charset="0"/>
                <a:cs typeface="Alexandria ExtraBold" pitchFamily="2" charset="-78"/>
              </a:rPr>
              <a:t>Membro do Instituto Walter Leser da Fundação Escola de Sociologia e Política de São Paulo</a:t>
            </a:r>
          </a:p>
          <a:p>
            <a:pPr algn="r"/>
            <a:endParaRPr lang="pt-BR" dirty="0">
              <a:solidFill>
                <a:schemeClr val="accent5">
                  <a:lumMod val="50000"/>
                </a:schemeClr>
              </a:solidFill>
              <a:latin typeface="Georama" panose="020B0000030200020004" pitchFamily="34" charset="0"/>
              <a:cs typeface="Alexandria ExtraBold" pitchFamily="2" charset="-78"/>
            </a:endParaRPr>
          </a:p>
          <a:p>
            <a:pPr algn="r"/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Georama" panose="020B0000030200020004" pitchFamily="34" charset="0"/>
                <a:cs typeface="Alexandria ExtraBold" pitchFamily="2" charset="-78"/>
              </a:rPr>
              <a:t>Membro do Núcleo Semente do </a:t>
            </a:r>
          </a:p>
          <a:p>
            <a:pPr algn="r"/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Georama" panose="020B0000030200020004" pitchFamily="34" charset="0"/>
                <a:cs typeface="Alexandria ExtraBold" pitchFamily="2" charset="-78"/>
              </a:rPr>
              <a:t>Instituto Sedes Sapientiae</a:t>
            </a:r>
          </a:p>
          <a:p>
            <a:pPr algn="r"/>
            <a:endParaRPr lang="pt-BR" dirty="0">
              <a:solidFill>
                <a:schemeClr val="accent5">
                  <a:lumMod val="50000"/>
                </a:schemeClr>
              </a:solidFill>
              <a:latin typeface="Georama" panose="020B0000030200020004" pitchFamily="34" charset="0"/>
              <a:cs typeface="Alexandria ExtraBold" pitchFamily="2" charset="-78"/>
            </a:endParaRPr>
          </a:p>
          <a:p>
            <a:pPr algn="r"/>
            <a:r>
              <a:rPr lang="pt-BR" b="1" dirty="0">
                <a:solidFill>
                  <a:schemeClr val="accent5">
                    <a:lumMod val="50000"/>
                  </a:schemeClr>
                </a:solidFill>
                <a:latin typeface="Georama" panose="020B0000030200020004" pitchFamily="34" charset="0"/>
                <a:cs typeface="Alexandria ExtraBold" pitchFamily="2" charset="-78"/>
              </a:rPr>
              <a:t>Brasília, 04/11/2025</a:t>
            </a:r>
          </a:p>
        </p:txBody>
      </p:sp>
    </p:spTree>
    <p:extLst>
      <p:ext uri="{BB962C8B-B14F-4D97-AF65-F5344CB8AC3E}">
        <p14:creationId xmlns:p14="http://schemas.microsoft.com/office/powerpoint/2010/main" val="707326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pt-BR" b="1" dirty="0"/>
              <a:t>C</a:t>
            </a:r>
            <a:r>
              <a:rPr lang="pt-BR" b="1" dirty="0" smtClean="0"/>
              <a:t>rônico </a:t>
            </a:r>
            <a:r>
              <a:rPr lang="pt-BR" b="1" dirty="0"/>
              <a:t>processo de desgaste da </a:t>
            </a:r>
            <a:r>
              <a:rPr lang="pt-BR" b="1" dirty="0" smtClean="0"/>
              <a:t>saúde: </a:t>
            </a:r>
            <a:r>
              <a:rPr lang="pt-BR" sz="4000" b="1" dirty="0" smtClean="0"/>
              <a:t>COMO INTERROMPER</a:t>
            </a:r>
            <a:endParaRPr lang="pt-B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pPr marL="457200" lvl="0" indent="-457200">
              <a:buAutoNum type="arabicPeriod"/>
            </a:pPr>
            <a:endParaRPr lang="pt-BR" sz="2000" b="1" dirty="0"/>
          </a:p>
          <a:p>
            <a:pPr marL="457200" lvl="0" indent="-457200">
              <a:buAutoNum type="arabicPeriod"/>
            </a:pPr>
            <a:endParaRPr lang="pt-BR" sz="2000" b="1" dirty="0"/>
          </a:p>
          <a:p>
            <a:pPr marL="457200" lvl="0" indent="-457200">
              <a:buAutoNum type="arabicPeriod"/>
            </a:pPr>
            <a:r>
              <a:rPr lang="pt-BR" sz="2000" b="1" dirty="0"/>
              <a:t>Os acidentes e doenças relacionadas ao trabalho ocorrem a despeito de conhecermos suas causas e por negligência das empresas que ocultam esses agravos.</a:t>
            </a:r>
          </a:p>
          <a:p>
            <a:pPr marL="457200" lvl="0" indent="-457200">
              <a:buAutoNum type="arabicPeriod"/>
            </a:pPr>
            <a:endParaRPr lang="pt-BR" sz="2000" b="1" dirty="0"/>
          </a:p>
          <a:p>
            <a:pPr marL="457200" lvl="0" indent="-457200">
              <a:buAutoNum type="arabicPeriod"/>
            </a:pPr>
            <a:r>
              <a:rPr lang="pt-BR" sz="2000" b="1" dirty="0"/>
              <a:t>Os  interesses econômicos prevalecem de forma absoluta sobre a segurança e a saúde dos que trabalham.</a:t>
            </a:r>
          </a:p>
          <a:p>
            <a:pPr marL="457200" lvl="0" indent="-457200">
              <a:buAutoNum type="arabicPeriod"/>
            </a:pPr>
            <a:endParaRPr lang="pt-BR" sz="2000" b="1" dirty="0"/>
          </a:p>
          <a:p>
            <a:pPr marL="457200" lvl="0" indent="-457200">
              <a:buAutoNum type="arabicPeriod"/>
            </a:pPr>
            <a:r>
              <a:rPr lang="pt-BR" sz="2000" b="1" dirty="0"/>
              <a:t>Obsessão para mudar essa situação: SINASTT.</a:t>
            </a:r>
            <a:endParaRPr lang="pt-BR" sz="2000" dirty="0"/>
          </a:p>
          <a:p>
            <a:pPr marL="0" lvl="0" indent="0">
              <a:buNone/>
            </a:pPr>
            <a:endParaRPr lang="pt-BR" sz="2000" dirty="0"/>
          </a:p>
          <a:p>
            <a:pPr marL="0" lv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8305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8">
            <a:extLst>
              <a:ext uri="{FF2B5EF4-FFF2-40B4-BE49-F238E27FC236}">
                <a16:creationId xmlns="" xmlns:a16="http://schemas.microsoft.com/office/drawing/2014/main" id="{6D761A76-EED2-06FE-B7E3-04E94E8FA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86" y="1524000"/>
            <a:ext cx="4266053" cy="164843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6605"/>
            <a:ext cx="4586288" cy="1673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4800026" cy="116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527" y="2790434"/>
            <a:ext cx="3629025" cy="160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09" y="4398334"/>
            <a:ext cx="5681663" cy="103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3AB49FDC-50F1-B2B5-28BA-BF7AB8E505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3757" y="2513145"/>
            <a:ext cx="2276793" cy="216247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55D93CE6-655F-F03C-3F1A-F60B32C7A5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2871" y="5203503"/>
            <a:ext cx="3394455" cy="1607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6808" y="5742894"/>
            <a:ext cx="5388591" cy="1077218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Negligência </a:t>
            </a:r>
            <a:r>
              <a:rPr lang="pt-BR" sz="3200" b="1" dirty="0"/>
              <a:t>das empresas que </a:t>
            </a:r>
            <a:endParaRPr lang="pt-BR" sz="3200" b="1" dirty="0" smtClean="0"/>
          </a:p>
          <a:p>
            <a:r>
              <a:rPr lang="pt-BR" sz="3200" b="1" dirty="0" smtClean="0"/>
              <a:t>ocultam os agravos à saúde.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914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00E5A65-38B5-FAE1-4C8E-415927C70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Os interesses econômicos têm prevalecido de forma absoluta sobre a segurança e a saúde dos que trabalham.</a:t>
            </a:r>
            <a:r>
              <a:rPr lang="pt-BR" sz="2800" dirty="0">
                <a:solidFill>
                  <a:schemeClr val="bg1"/>
                </a:solidFill>
              </a:rPr>
              <a:t/>
            </a:r>
            <a:br>
              <a:rPr lang="pt-BR" sz="2800" dirty="0">
                <a:solidFill>
                  <a:schemeClr val="bg1"/>
                </a:solidFill>
              </a:rPr>
            </a:b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3A31C26D-5A6D-EB43-8922-88403FDA7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8686800" cy="506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/>
              <a:t>Violação</a:t>
            </a:r>
          </a:p>
          <a:p>
            <a:pPr marL="0" indent="0">
              <a:buNone/>
            </a:pPr>
            <a:endParaRPr lang="pt-BR" b="1" dirty="0"/>
          </a:p>
          <a:p>
            <a:r>
              <a:rPr lang="pt-BR" sz="2400" b="1" dirty="0"/>
              <a:t>Do Direito à saúde como Direito Humano</a:t>
            </a:r>
          </a:p>
          <a:p>
            <a:endParaRPr lang="pt-BR" sz="2400" b="1" dirty="0"/>
          </a:p>
          <a:p>
            <a:r>
              <a:rPr lang="pt-BR" sz="2400" b="1" dirty="0"/>
              <a:t>Do Direito Constitucional </a:t>
            </a:r>
            <a:r>
              <a:rPr lang="pt-BR" dirty="0"/>
              <a:t> </a:t>
            </a:r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  <a:p>
            <a:r>
              <a:rPr lang="pt-BR" sz="2400" b="1" dirty="0"/>
              <a:t>Dos Objetivos do Desenvolvimento Sustentável </a:t>
            </a:r>
            <a:r>
              <a:rPr lang="pt-BR" sz="2400" b="1" dirty="0" smtClean="0"/>
              <a:t>da</a:t>
            </a:r>
          </a:p>
          <a:p>
            <a:pPr marL="0" indent="0">
              <a:buNone/>
            </a:pPr>
            <a:r>
              <a:rPr lang="pt-BR" sz="2400" b="1" dirty="0" smtClean="0"/>
              <a:t> </a:t>
            </a:r>
            <a:r>
              <a:rPr lang="pt-BR" sz="2400" b="1" dirty="0"/>
              <a:t>ONU</a:t>
            </a:r>
            <a:endParaRPr lang="pt-BR" sz="2400" dirty="0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D19CBCF6-1A20-FA40-2889-734F88D03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130" y="4851721"/>
            <a:ext cx="2057400" cy="201010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A861E9DC-7515-B0ED-FBC1-87DF3F96E0C9}"/>
              </a:ext>
            </a:extLst>
          </p:cNvPr>
          <p:cNvSpPr txBox="1"/>
          <p:nvPr/>
        </p:nvSpPr>
        <p:spPr>
          <a:xfrm>
            <a:off x="1619250" y="3763617"/>
            <a:ext cx="6210300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dirty="0"/>
              <a:t>Art. 196. A saúde é direito de todos e dever do Estado, garantido mediante </a:t>
            </a:r>
            <a:r>
              <a:rPr lang="pt-BR" sz="1600" b="1" dirty="0"/>
              <a:t>políticas sociais e econômicas que visem à redução do risco de doença e de outros agravos</a:t>
            </a:r>
            <a:r>
              <a:rPr lang="pt-BR" sz="1600" dirty="0"/>
              <a:t> e ao acesso universal e igualitário às ações e serviços para sua promoção, proteção e recuperação.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AC230CDE-34C7-5209-25A3-DBCAFF856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730" y="1519138"/>
            <a:ext cx="2867840" cy="168409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532746"/>
            <a:ext cx="2252663" cy="1382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68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6E7024BB-5596-6049-0DCA-3E4C9B271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0300" y="113414"/>
            <a:ext cx="6705600" cy="6744586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3800" b="1" dirty="0">
                <a:solidFill>
                  <a:schemeClr val="accent4"/>
                </a:solidFill>
              </a:rPr>
              <a:t>Missão 1</a:t>
            </a:r>
            <a:r>
              <a:rPr lang="pt-BR" sz="3800" b="1" dirty="0"/>
              <a:t> - Cadeias agroindustriais sustentáveis e digitais para a segurança alimentar, nutricional e energética</a:t>
            </a:r>
            <a:r>
              <a:rPr lang="pt-BR" sz="3800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3800" b="1" dirty="0">
                <a:solidFill>
                  <a:schemeClr val="accent4"/>
                </a:solidFill>
              </a:rPr>
              <a:t>Missão 2 </a:t>
            </a:r>
            <a:r>
              <a:rPr lang="pt-BR" sz="3800" b="1" dirty="0"/>
              <a:t>- Complexo econômico industrial da saúde resiliente para reduzir as vulnerabilidades do SUS e ampliar o acesso à saúde;</a:t>
            </a:r>
            <a:endParaRPr lang="pt-BR" sz="3800" dirty="0"/>
          </a:p>
          <a:p>
            <a:pPr marL="0" indent="0">
              <a:lnSpc>
                <a:spcPct val="150000"/>
              </a:lnSpc>
              <a:buNone/>
            </a:pPr>
            <a:r>
              <a:rPr lang="pt-BR" sz="3800" b="1" dirty="0">
                <a:solidFill>
                  <a:schemeClr val="accent4"/>
                </a:solidFill>
              </a:rPr>
              <a:t>Missão 3 </a:t>
            </a:r>
            <a:r>
              <a:rPr lang="pt-BR" sz="3800" b="1" dirty="0"/>
              <a:t>- Infraestrutura, saneamento, moradia e mobilidade sustentáveis para a integração produtiva e o bem-estar nas cidades;</a:t>
            </a:r>
            <a:endParaRPr lang="pt-BR" sz="3800" dirty="0"/>
          </a:p>
          <a:p>
            <a:pPr marL="0" indent="0">
              <a:lnSpc>
                <a:spcPct val="150000"/>
              </a:lnSpc>
              <a:buNone/>
            </a:pPr>
            <a:r>
              <a:rPr lang="pt-BR" sz="3800" b="1" dirty="0">
                <a:solidFill>
                  <a:schemeClr val="accent4"/>
                </a:solidFill>
              </a:rPr>
              <a:t>Missão 4 </a:t>
            </a:r>
            <a:r>
              <a:rPr lang="pt-BR" sz="3800" b="1" dirty="0"/>
              <a:t>- Transformação digital da indústria para </a:t>
            </a:r>
            <a:r>
              <a:rPr lang="pt-BR" sz="3800" b="1" dirty="0">
                <a:solidFill>
                  <a:srgbClr val="FF0000"/>
                </a:solidFill>
              </a:rPr>
              <a:t>ampliar a produtividade</a:t>
            </a:r>
            <a:r>
              <a:rPr lang="pt-BR" sz="3800" b="1" dirty="0"/>
              <a:t>;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3800" b="1" dirty="0">
                <a:solidFill>
                  <a:schemeClr val="accent4"/>
                </a:solidFill>
              </a:rPr>
              <a:t>Missão 5 </a:t>
            </a:r>
            <a:r>
              <a:rPr lang="pt-BR" sz="3800" b="1" dirty="0"/>
              <a:t>- Bioeconomia, descarbonização e transição e segurança energéticas para garantir os recursos para as gerações futuras, 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3800" b="1" dirty="0">
                <a:solidFill>
                  <a:schemeClr val="accent4"/>
                </a:solidFill>
              </a:rPr>
              <a:t>Missão 6</a:t>
            </a:r>
            <a:r>
              <a:rPr lang="pt-BR" sz="3800" b="1" dirty="0"/>
              <a:t> - Tecnologias de interesse para a soberania e defesa nacionais.</a:t>
            </a:r>
          </a:p>
          <a:p>
            <a:pPr marL="0" indent="0">
              <a:lnSpc>
                <a:spcPct val="150000"/>
              </a:lnSpc>
              <a:buNone/>
            </a:pPr>
            <a:endParaRPr lang="pt-BR" b="1" dirty="0"/>
          </a:p>
          <a:p>
            <a:pPr marL="0" indent="0">
              <a:lnSpc>
                <a:spcPct val="150000"/>
              </a:lnSpc>
              <a:buNone/>
            </a:pPr>
            <a:endParaRPr lang="pt-BR" b="1" dirty="0"/>
          </a:p>
          <a:p>
            <a:pPr marL="0" indent="0">
              <a:lnSpc>
                <a:spcPct val="150000"/>
              </a:lnSpc>
              <a:buNone/>
            </a:pPr>
            <a:endParaRPr lang="pt-BR" dirty="0"/>
          </a:p>
          <a:p>
            <a:pPr marL="0" indent="0" algn="r">
              <a:lnSpc>
                <a:spcPct val="170000"/>
              </a:lnSpc>
              <a:buNone/>
            </a:pPr>
            <a:r>
              <a:rPr lang="pt-BR" sz="2400" dirty="0"/>
              <a:t>Brasil. Ministério do Desenvolvimento, Indústria, Comércio e Serviços. Nova indústria Brasil – Nova indústria Brasil – forte, transformadora e sustentável : Plano de Ação para a </a:t>
            </a:r>
            <a:r>
              <a:rPr lang="pt-BR" sz="2400" dirty="0" err="1"/>
              <a:t>Neoindustrialização</a:t>
            </a:r>
            <a:r>
              <a:rPr lang="pt-BR" sz="2400" dirty="0"/>
              <a:t> 2024-2026 / Ministério do Desenvolvimento, Indústria, Comércio e Serviços, Conselho Nacional de Desenvolvimento Industrial (CNDI), 1ª edição, revisada e atualizada. -- Brasília : CNDI, MDIC, 2025. 110p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94871291-B842-44E5-514C-57E630BA3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1918535" cy="278041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0B6A07FC-E2AD-C2CC-62B7-D9800E5F5E82}"/>
              </a:ext>
            </a:extLst>
          </p:cNvPr>
          <p:cNvSpPr txBox="1"/>
          <p:nvPr/>
        </p:nvSpPr>
        <p:spPr>
          <a:xfrm>
            <a:off x="38101" y="4876800"/>
            <a:ext cx="50673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 SAÚDE DO TRABALHADOR NÃO DEVERIA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ESTAR NA NOVA INDÚSTRIA BRASIL?</a:t>
            </a:r>
          </a:p>
        </p:txBody>
      </p:sp>
    </p:spTree>
    <p:extLst>
      <p:ext uri="{BB962C8B-B14F-4D97-AF65-F5344CB8AC3E}">
        <p14:creationId xmlns:p14="http://schemas.microsoft.com/office/powerpoint/2010/main" val="14706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CF1D5CE-9031-082E-CDC3-9EBB9BF65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76587"/>
            <a:ext cx="8839200" cy="53863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400" dirty="0"/>
              <a:t>Art. 27-A. Para fins desta Resolução, define-se o </a:t>
            </a:r>
            <a:r>
              <a:rPr lang="pt-BR" sz="2400" b="1" dirty="0">
                <a:solidFill>
                  <a:srgbClr val="FF0000"/>
                </a:solidFill>
              </a:rPr>
              <a:t>risco social </a:t>
            </a:r>
            <a:r>
              <a:rPr lang="pt-BR" sz="2400" dirty="0"/>
              <a:t>como a possibilidade de ocorrência de perdas para a instituição ocasionadas por eventos associados </a:t>
            </a:r>
            <a:r>
              <a:rPr lang="pt-BR" sz="2400" b="1" dirty="0">
                <a:solidFill>
                  <a:srgbClr val="FF0000"/>
                </a:solidFill>
              </a:rPr>
              <a:t>à violação de direitos e garantias fundamentais ou a atos lesivos a interesse comum</a:t>
            </a:r>
            <a:r>
              <a:rPr lang="pt-BR" sz="240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§ 2º São exemplos de eventos de risco social a ocorrência ou, conforme o caso, os indícios da ocorrência de: 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II - prática relacionada ao trabalho em </a:t>
            </a:r>
            <a:r>
              <a:rPr lang="pt-BR" sz="2400" b="1" dirty="0">
                <a:solidFill>
                  <a:srgbClr val="FF0000"/>
                </a:solidFill>
              </a:rPr>
              <a:t>condições análogas à escravidão</a:t>
            </a:r>
            <a:r>
              <a:rPr lang="pt-BR" sz="2400" dirty="0"/>
              <a:t>;</a:t>
            </a:r>
          </a:p>
          <a:p>
            <a:pPr marL="0" indent="0">
              <a:buNone/>
            </a:pPr>
            <a:r>
              <a:rPr lang="pt-BR" sz="2400" dirty="0"/>
              <a:t>III - exploração irregular, ilegal ou criminosa do </a:t>
            </a:r>
            <a:r>
              <a:rPr lang="pt-BR" sz="2400" b="1" dirty="0">
                <a:solidFill>
                  <a:srgbClr val="FF0000"/>
                </a:solidFill>
              </a:rPr>
              <a:t>trabalho infantil;</a:t>
            </a:r>
          </a:p>
          <a:p>
            <a:pPr marL="0" indent="0">
              <a:buNone/>
            </a:pPr>
            <a:r>
              <a:rPr lang="pt-BR" sz="2400" dirty="0"/>
              <a:t>V - não observância da legislação previdenciária ou trabalhista, incluindo a legislação referente à </a:t>
            </a:r>
            <a:r>
              <a:rPr lang="pt-BR" sz="2400" b="1" dirty="0">
                <a:solidFill>
                  <a:srgbClr val="FF0000"/>
                </a:solidFill>
              </a:rPr>
              <a:t>saúde e segurança do trabalho</a:t>
            </a:r>
            <a:r>
              <a:rPr lang="pt-BR" sz="2400" dirty="0"/>
              <a:t>, sem prejuízo do disposto no art. 22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D06BD462-5E51-155E-0E57-CA7C0630C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4088"/>
            <a:ext cx="3352799" cy="135752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292BF581-8F80-56A0-8B81-A4A684CF2F97}"/>
              </a:ext>
            </a:extLst>
          </p:cNvPr>
          <p:cNvSpPr txBox="1"/>
          <p:nvPr/>
        </p:nvSpPr>
        <p:spPr>
          <a:xfrm>
            <a:off x="2600363" y="423519"/>
            <a:ext cx="652935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Política de Responsabilidade Social, Ambiental e Climática (PRSAC)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B88F8853-43AD-3F34-F183-F517A9C2B9B4}"/>
              </a:ext>
            </a:extLst>
          </p:cNvPr>
          <p:cNvSpPr txBox="1"/>
          <p:nvPr/>
        </p:nvSpPr>
        <p:spPr>
          <a:xfrm>
            <a:off x="5865039" y="1121332"/>
            <a:ext cx="290060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Resolução CMN 4.944/ 2021 </a:t>
            </a:r>
          </a:p>
        </p:txBody>
      </p:sp>
    </p:spTree>
    <p:extLst>
      <p:ext uri="{BB962C8B-B14F-4D97-AF65-F5344CB8AC3E}">
        <p14:creationId xmlns:p14="http://schemas.microsoft.com/office/powerpoint/2010/main" val="53149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6C4F080-2F22-D662-1947-8CA9567C4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96C19DDD-D2C4-29C5-4C5B-630D8DB7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5029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VIII - prática irregular, ilegal ou criminosa associada a alimentos ou a produtos potencialmente danosos à sociedade, sujeitos a legislação ou regulamentação específica, entre eles </a:t>
            </a:r>
            <a:r>
              <a:rPr lang="pt-BR" sz="2400" b="1" dirty="0">
                <a:solidFill>
                  <a:srgbClr val="FF0000"/>
                </a:solidFill>
              </a:rPr>
              <a:t>agrotóxicos</a:t>
            </a:r>
            <a:r>
              <a:rPr lang="pt-BR" sz="2400" dirty="0"/>
              <a:t>, substâncias capazes de causar dependência, materiais nucleares ou radioativos, armas de fogo e munições;</a:t>
            </a:r>
          </a:p>
          <a:p>
            <a:pPr marL="0" indent="0">
              <a:buNone/>
            </a:pPr>
            <a:r>
              <a:rPr lang="pt-BR" sz="2400" dirty="0"/>
              <a:t>XI - </a:t>
            </a:r>
            <a:r>
              <a:rPr lang="pt-BR" sz="2400" b="1" dirty="0">
                <a:solidFill>
                  <a:srgbClr val="FF0000"/>
                </a:solidFill>
              </a:rPr>
              <a:t>desastre ambiental </a:t>
            </a:r>
            <a:r>
              <a:rPr lang="pt-BR" sz="2400" dirty="0"/>
              <a:t>resultante de intervenção humana, relativamente à violação de direito ou de garantia fundamental ou a ato lesivo a interesse comum, incluindo </a:t>
            </a:r>
            <a:r>
              <a:rPr lang="pt-BR" sz="2400" b="1" dirty="0">
                <a:solidFill>
                  <a:srgbClr val="FF0000"/>
                </a:solidFill>
              </a:rPr>
              <a:t>rompimento de barragem</a:t>
            </a:r>
            <a:r>
              <a:rPr lang="pt-BR" sz="2400" dirty="0"/>
              <a:t>, acidente nuclear ou derramamento de produtos químicos ou resíduos nas águas;</a:t>
            </a:r>
          </a:p>
          <a:p>
            <a:pPr marL="0" indent="0">
              <a:buNone/>
            </a:pPr>
            <a:r>
              <a:rPr lang="pt-BR" sz="2400" dirty="0"/>
              <a:t>XIII - ato ou atividade que, </a:t>
            </a:r>
            <a:r>
              <a:rPr lang="pt-BR" sz="2400" b="1" dirty="0">
                <a:solidFill>
                  <a:srgbClr val="FF0000"/>
                </a:solidFill>
              </a:rPr>
              <a:t>apesar de regular, legal e não criminoso</a:t>
            </a:r>
            <a:r>
              <a:rPr lang="pt-BR" sz="2400" dirty="0"/>
              <a:t>, impacte negativamente a reputação da instituição, por ser considerado </a:t>
            </a:r>
            <a:r>
              <a:rPr lang="pt-BR" sz="2400" b="1" dirty="0">
                <a:solidFill>
                  <a:srgbClr val="FF0000"/>
                </a:solidFill>
              </a:rPr>
              <a:t>lesivo a interesse comum.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EEC0B24E-95BB-D0D1-15E3-DF93F4354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42675"/>
            <a:ext cx="4344081" cy="13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31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505" y="155324"/>
            <a:ext cx="5891213" cy="1521076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Sistema Nacional de Saúde 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dos Trabalhadores e das Trabalhadoras 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SINASTT – </a:t>
            </a:r>
            <a:r>
              <a:rPr lang="pt-BR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aprovada na V Conferência </a:t>
            </a:r>
            <a:br>
              <a:rPr lang="pt-BR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 de STT</a:t>
            </a:r>
            <a:endParaRPr lang="pt-BR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62932" y="155324"/>
            <a:ext cx="3381068" cy="5808569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350" b="1" dirty="0"/>
          </a:p>
          <a:p>
            <a:pPr algn="ctr">
              <a:defRPr/>
            </a:pPr>
            <a:r>
              <a:rPr lang="pt-BR" sz="1500" b="1" dirty="0">
                <a:solidFill>
                  <a:schemeClr val="bg1"/>
                </a:solidFill>
              </a:rPr>
              <a:t>Presidência da República</a:t>
            </a:r>
          </a:p>
          <a:p>
            <a:pPr algn="ctr">
              <a:defRPr/>
            </a:pPr>
            <a:r>
              <a:rPr lang="pt-BR" sz="1500" b="1" dirty="0">
                <a:solidFill>
                  <a:schemeClr val="bg1"/>
                </a:solidFill>
              </a:rPr>
              <a:t>Secretaria da Presidência</a:t>
            </a:r>
          </a:p>
          <a:p>
            <a:pPr algn="ctr">
              <a:defRPr/>
            </a:pPr>
            <a:r>
              <a:rPr lang="pt-BR" sz="1500" b="1" dirty="0">
                <a:solidFill>
                  <a:schemeClr val="tx1"/>
                </a:solidFill>
              </a:rPr>
              <a:t>Fazenda</a:t>
            </a:r>
          </a:p>
          <a:p>
            <a:pPr algn="ctr">
              <a:defRPr/>
            </a:pPr>
            <a:r>
              <a:rPr lang="pt-BR" sz="1500" b="1" dirty="0">
                <a:solidFill>
                  <a:schemeClr val="tx1"/>
                </a:solidFill>
              </a:rPr>
              <a:t>Indústria e Comércio</a:t>
            </a:r>
          </a:p>
          <a:p>
            <a:pPr algn="ctr">
              <a:defRPr/>
            </a:pPr>
            <a:r>
              <a:rPr lang="pt-BR" sz="1500" b="1" dirty="0">
                <a:solidFill>
                  <a:schemeClr val="tx1"/>
                </a:solidFill>
              </a:rPr>
              <a:t>Agricultura</a:t>
            </a:r>
          </a:p>
          <a:p>
            <a:pPr algn="ctr">
              <a:defRPr/>
            </a:pPr>
            <a:r>
              <a:rPr lang="pt-BR" sz="1500" b="1" dirty="0">
                <a:solidFill>
                  <a:schemeClr val="tx1"/>
                </a:solidFill>
              </a:rPr>
              <a:t>Cidades </a:t>
            </a:r>
          </a:p>
          <a:p>
            <a:pPr algn="ctr">
              <a:defRPr/>
            </a:pPr>
            <a:r>
              <a:rPr lang="pt-BR" sz="1500" b="1" dirty="0">
                <a:solidFill>
                  <a:schemeClr val="tx1"/>
                </a:solidFill>
              </a:rPr>
              <a:t>Ciência e Tecnologia</a:t>
            </a:r>
          </a:p>
          <a:p>
            <a:pPr algn="ctr">
              <a:defRPr/>
            </a:pPr>
            <a:r>
              <a:rPr lang="pt-BR" sz="1500" b="1" dirty="0">
                <a:solidFill>
                  <a:schemeClr val="tx1"/>
                </a:solidFill>
              </a:rPr>
              <a:t>Saúde</a:t>
            </a:r>
          </a:p>
          <a:p>
            <a:pPr algn="ctr">
              <a:defRPr/>
            </a:pPr>
            <a:r>
              <a:rPr lang="pt-BR" sz="1500" b="1" dirty="0">
                <a:solidFill>
                  <a:schemeClr val="tx1"/>
                </a:solidFill>
              </a:rPr>
              <a:t>Trabalho</a:t>
            </a:r>
          </a:p>
          <a:p>
            <a:pPr algn="ctr">
              <a:defRPr/>
            </a:pPr>
            <a:r>
              <a:rPr lang="pt-BR" sz="1500" b="1" dirty="0">
                <a:solidFill>
                  <a:schemeClr val="tx1"/>
                </a:solidFill>
              </a:rPr>
              <a:t>Previdência</a:t>
            </a:r>
          </a:p>
          <a:p>
            <a:pPr algn="ctr">
              <a:defRPr/>
            </a:pPr>
            <a:r>
              <a:rPr lang="pt-BR" sz="1500" b="1" dirty="0">
                <a:solidFill>
                  <a:schemeClr val="tx1"/>
                </a:solidFill>
              </a:rPr>
              <a:t>Direitos Humanos</a:t>
            </a:r>
          </a:p>
          <a:p>
            <a:pPr algn="ctr">
              <a:defRPr/>
            </a:pPr>
            <a:r>
              <a:rPr lang="pt-BR" sz="1500" b="1" dirty="0">
                <a:solidFill>
                  <a:schemeClr val="tx1"/>
                </a:solidFill>
              </a:rPr>
              <a:t>Educação</a:t>
            </a:r>
          </a:p>
          <a:p>
            <a:pPr algn="ctr">
              <a:defRPr/>
            </a:pPr>
            <a:r>
              <a:rPr lang="pt-BR" sz="1500" b="1" dirty="0">
                <a:solidFill>
                  <a:schemeClr val="tx1"/>
                </a:solidFill>
              </a:rPr>
              <a:t>Mulheres</a:t>
            </a:r>
          </a:p>
          <a:p>
            <a:pPr algn="ctr">
              <a:defRPr/>
            </a:pPr>
            <a:r>
              <a:rPr lang="pt-BR" sz="1500" b="1" dirty="0">
                <a:solidFill>
                  <a:schemeClr val="tx1"/>
                </a:solidFill>
              </a:rPr>
              <a:t>Desenvolvimento e Assistência Social</a:t>
            </a:r>
          </a:p>
          <a:p>
            <a:pPr algn="ctr">
              <a:defRPr/>
            </a:pPr>
            <a:r>
              <a:rPr lang="pt-BR" sz="1500" b="1" dirty="0">
                <a:solidFill>
                  <a:schemeClr val="tx1"/>
                </a:solidFill>
              </a:rPr>
              <a:t>Meio Ambiente</a:t>
            </a:r>
          </a:p>
          <a:p>
            <a:pPr algn="ctr">
              <a:defRPr/>
            </a:pPr>
            <a:r>
              <a:rPr lang="pt-BR" sz="1500" b="1" dirty="0">
                <a:solidFill>
                  <a:schemeClr val="tx1"/>
                </a:solidFill>
              </a:rPr>
              <a:t>Cultura</a:t>
            </a:r>
          </a:p>
          <a:p>
            <a:pPr algn="ctr">
              <a:defRPr/>
            </a:pPr>
            <a:r>
              <a:rPr lang="pt-BR" sz="1500" b="1" dirty="0">
                <a:solidFill>
                  <a:schemeClr val="tx1"/>
                </a:solidFill>
              </a:rPr>
              <a:t>Turismo</a:t>
            </a:r>
          </a:p>
          <a:p>
            <a:pPr algn="ctr">
              <a:defRPr/>
            </a:pPr>
            <a:r>
              <a:rPr lang="pt-BR" sz="1500" b="1" dirty="0">
                <a:solidFill>
                  <a:schemeClr val="tx1"/>
                </a:solidFill>
              </a:rPr>
              <a:t>Comunicações, </a:t>
            </a:r>
            <a:r>
              <a:rPr lang="pt-BR" sz="1350" b="1" dirty="0">
                <a:solidFill>
                  <a:schemeClr val="tx1"/>
                </a:solidFill>
              </a:rPr>
              <a:t>etc</a:t>
            </a:r>
          </a:p>
          <a:p>
            <a:pPr algn="ctr">
              <a:defRPr/>
            </a:pPr>
            <a:endParaRPr lang="pt-BR" sz="1350" dirty="0"/>
          </a:p>
          <a:p>
            <a:pPr algn="ctr">
              <a:defRPr/>
            </a:pPr>
            <a:endParaRPr lang="pt-BR" sz="1350" dirty="0"/>
          </a:p>
          <a:p>
            <a:pPr algn="ctr">
              <a:defRPr/>
            </a:pPr>
            <a:endParaRPr lang="pt-BR" sz="1350" dirty="0"/>
          </a:p>
        </p:txBody>
      </p:sp>
      <p:sp>
        <p:nvSpPr>
          <p:cNvPr id="13316" name="TextBox 18"/>
          <p:cNvSpPr txBox="1">
            <a:spLocks noChangeArrowheads="1"/>
          </p:cNvSpPr>
          <p:nvPr/>
        </p:nvSpPr>
        <p:spPr bwMode="auto">
          <a:xfrm>
            <a:off x="6115666" y="5401271"/>
            <a:ext cx="2644775" cy="507831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altLang="pt-BR" sz="1350" b="1" dirty="0">
                <a:solidFill>
                  <a:schemeClr val="bg1"/>
                </a:solidFill>
              </a:rPr>
              <a:t>Coordenação do</a:t>
            </a:r>
          </a:p>
          <a:p>
            <a:pPr algn="ctr"/>
            <a:r>
              <a:rPr lang="pt-BR" altLang="pt-BR" sz="1350" b="1" dirty="0">
                <a:solidFill>
                  <a:schemeClr val="bg1"/>
                </a:solidFill>
              </a:rPr>
              <a:t>Ministério da Saúde</a:t>
            </a: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" y="4604599"/>
            <a:ext cx="2505764" cy="132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32"/>
          <a:stretch/>
        </p:blipFill>
        <p:spPr bwMode="auto">
          <a:xfrm>
            <a:off x="3157436" y="2145187"/>
            <a:ext cx="2341562" cy="1118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9" name="TextBox 3"/>
          <p:cNvSpPr txBox="1">
            <a:spLocks noChangeArrowheads="1"/>
          </p:cNvSpPr>
          <p:nvPr/>
        </p:nvSpPr>
        <p:spPr bwMode="auto">
          <a:xfrm>
            <a:off x="198084" y="2090713"/>
            <a:ext cx="2274982" cy="6463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altLang="pt-BR" sz="1800" b="1" dirty="0">
                <a:solidFill>
                  <a:schemeClr val="bg1"/>
                </a:solidFill>
              </a:rPr>
              <a:t>Enraizamento nos</a:t>
            </a:r>
          </a:p>
          <a:p>
            <a:pPr algn="ctr"/>
            <a:r>
              <a:rPr lang="pt-BR" altLang="pt-BR" sz="1800" b="1" dirty="0">
                <a:solidFill>
                  <a:schemeClr val="bg1"/>
                </a:solidFill>
              </a:rPr>
              <a:t>Estados e Municípios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11455" y="4320010"/>
            <a:ext cx="3051478" cy="147732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Conselho Nacional Intersetorial de </a:t>
            </a:r>
          </a:p>
          <a:p>
            <a:pPr algn="ctr"/>
            <a:r>
              <a:rPr lang="pt-BR" b="1" dirty="0"/>
              <a:t>Saúde do Trabalhador e da Trabalhadora</a:t>
            </a:r>
          </a:p>
          <a:p>
            <a:endParaRPr lang="pt-B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9"/>
          <a:stretch>
            <a:fillRect/>
          </a:stretch>
        </p:blipFill>
        <p:spPr bwMode="auto">
          <a:xfrm>
            <a:off x="157505" y="2983533"/>
            <a:ext cx="1223963" cy="1272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572" y="3186535"/>
            <a:ext cx="1339454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4121432" y="3665339"/>
            <a:ext cx="272760" cy="47018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303083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683</Words>
  <Application>Microsoft Office PowerPoint</Application>
  <PresentationFormat>Apresentação na tela (4:3)</PresentationFormat>
  <Paragraphs>85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Alexandria ExtraBold</vt:lpstr>
      <vt:lpstr>Arial</vt:lpstr>
      <vt:lpstr>Calibri</vt:lpstr>
      <vt:lpstr>Georama</vt:lpstr>
      <vt:lpstr>Times New Roman</vt:lpstr>
      <vt:lpstr>Office Theme</vt:lpstr>
      <vt:lpstr>Apresentação do PowerPoint</vt:lpstr>
      <vt:lpstr>Crônico processo de desgaste da saúde: COMO INTERROMPER</vt:lpstr>
      <vt:lpstr>Apresentação do PowerPoint</vt:lpstr>
      <vt:lpstr>Os interesses econômicos têm prevalecido de forma absoluta sobre a segurança e a saúde dos que trabalham. </vt:lpstr>
      <vt:lpstr>Apresentação do PowerPoint</vt:lpstr>
      <vt:lpstr>Apresentação do PowerPoint</vt:lpstr>
      <vt:lpstr>Apresentação do PowerPoint</vt:lpstr>
      <vt:lpstr>Sistema Nacional de Saúde  dos Trabalhadores e das Trabalhadoras  SINASTT – aprovada na V Conferência  Nacional de STT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</dc:creator>
  <cp:lastModifiedBy>Maria Lúcia da Silva</cp:lastModifiedBy>
  <cp:revision>17</cp:revision>
  <dcterms:created xsi:type="dcterms:W3CDTF">2006-08-16T00:00:00Z</dcterms:created>
  <dcterms:modified xsi:type="dcterms:W3CDTF">2025-11-04T14:00:00Z</dcterms:modified>
</cp:coreProperties>
</file>