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0" r:id="rId2"/>
  </p:sldMasterIdLst>
  <p:notesMasterIdLst>
    <p:notesMasterId r:id="rId41"/>
  </p:notesMasterIdLst>
  <p:handoutMasterIdLst>
    <p:handoutMasterId r:id="rId42"/>
  </p:handoutMasterIdLst>
  <p:sldIdLst>
    <p:sldId id="354" r:id="rId3"/>
    <p:sldId id="351" r:id="rId4"/>
    <p:sldId id="355" r:id="rId5"/>
    <p:sldId id="356" r:id="rId6"/>
    <p:sldId id="357" r:id="rId7"/>
    <p:sldId id="352" r:id="rId8"/>
    <p:sldId id="358" r:id="rId9"/>
    <p:sldId id="353" r:id="rId10"/>
    <p:sldId id="359" r:id="rId11"/>
    <p:sldId id="328" r:id="rId12"/>
    <p:sldId id="361" r:id="rId13"/>
    <p:sldId id="329" r:id="rId14"/>
    <p:sldId id="344" r:id="rId15"/>
    <p:sldId id="365" r:id="rId16"/>
    <p:sldId id="367" r:id="rId17"/>
    <p:sldId id="364" r:id="rId18"/>
    <p:sldId id="366" r:id="rId19"/>
    <p:sldId id="369" r:id="rId20"/>
    <p:sldId id="362" r:id="rId21"/>
    <p:sldId id="370" r:id="rId22"/>
    <p:sldId id="371" r:id="rId23"/>
    <p:sldId id="372" r:id="rId24"/>
    <p:sldId id="368" r:id="rId25"/>
    <p:sldId id="375" r:id="rId26"/>
    <p:sldId id="376" r:id="rId27"/>
    <p:sldId id="379" r:id="rId28"/>
    <p:sldId id="380" r:id="rId29"/>
    <p:sldId id="384" r:id="rId30"/>
    <p:sldId id="383" r:id="rId31"/>
    <p:sldId id="385" r:id="rId32"/>
    <p:sldId id="386" r:id="rId33"/>
    <p:sldId id="387" r:id="rId34"/>
    <p:sldId id="389" r:id="rId35"/>
    <p:sldId id="390" r:id="rId36"/>
    <p:sldId id="391" r:id="rId37"/>
    <p:sldId id="392" r:id="rId38"/>
    <p:sldId id="393" r:id="rId39"/>
    <p:sldId id="394" r:id="rId40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788" autoAdjust="0"/>
  </p:normalViewPr>
  <p:slideViewPr>
    <p:cSldViewPr snapToGrid="0">
      <p:cViewPr varScale="1">
        <p:scale>
          <a:sx n="51" d="100"/>
          <a:sy n="51" d="100"/>
        </p:scale>
        <p:origin x="1500" y="78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9041DB8-B66F-4DC8-A96E-33677E0F90FF}" type="datetimeFigureOut">
              <a:rPr lang="pt-BR" smtClean="0"/>
              <a:pPr/>
              <a:t>01/12/2025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604A0D4-B89B-4ADD-AF9E-38636B40EE4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EB49C4A-65AC-492D-9701-81B46C3AD0E4}" type="datetimeFigureOut">
              <a:rPr lang="pt-BR" smtClean="0"/>
              <a:pPr/>
              <a:t>01/12/2025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3454182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2869989-EB00-4EE7-BCB5-25BDC5BB29F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252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Nas empresas</a:t>
            </a:r>
            <a:r>
              <a:rPr lang="pt-BR" baseline="0" dirty="0"/>
              <a:t> públicas????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t-BR" smtClean="0">
                <a:solidFill>
                  <a:srgbClr val="2D2E2D"/>
                </a:solidFill>
              </a:rPr>
              <a:pPr/>
              <a:t>32</a:t>
            </a:fld>
            <a:endParaRPr lang="pt-BR" dirty="0">
              <a:solidFill>
                <a:srgbClr val="2D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56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Nas empresas</a:t>
            </a:r>
            <a:r>
              <a:rPr lang="pt-BR" baseline="0" dirty="0"/>
              <a:t> públicas????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t-BR" smtClean="0">
                <a:solidFill>
                  <a:srgbClr val="2D2E2D"/>
                </a:solidFill>
              </a:rPr>
              <a:pPr/>
              <a:t>33</a:t>
            </a:fld>
            <a:endParaRPr lang="pt-BR" dirty="0">
              <a:solidFill>
                <a:srgbClr val="2D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68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Nas empresas</a:t>
            </a:r>
            <a:r>
              <a:rPr lang="pt-BR" baseline="0" dirty="0"/>
              <a:t> públicas????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t-BR" smtClean="0">
                <a:solidFill>
                  <a:srgbClr val="2D2E2D"/>
                </a:solidFill>
              </a:rPr>
              <a:pPr/>
              <a:t>34</a:t>
            </a:fld>
            <a:endParaRPr lang="pt-BR" dirty="0">
              <a:solidFill>
                <a:srgbClr val="2D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97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Nas empresas</a:t>
            </a:r>
            <a:r>
              <a:rPr lang="pt-BR" baseline="0" dirty="0"/>
              <a:t> públicas????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t-BR" smtClean="0">
                <a:solidFill>
                  <a:srgbClr val="2D2E2D"/>
                </a:solidFill>
              </a:rPr>
              <a:pPr/>
              <a:t>35</a:t>
            </a:fld>
            <a:endParaRPr lang="pt-BR" dirty="0">
              <a:solidFill>
                <a:srgbClr val="2D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7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Nas empresas</a:t>
            </a:r>
            <a:r>
              <a:rPr lang="pt-BR" baseline="0" dirty="0"/>
              <a:t> públicas????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t-BR" smtClean="0">
                <a:solidFill>
                  <a:srgbClr val="2D2E2D"/>
                </a:solidFill>
              </a:rPr>
              <a:pPr/>
              <a:t>36</a:t>
            </a:fld>
            <a:endParaRPr lang="pt-BR" dirty="0">
              <a:solidFill>
                <a:srgbClr val="2D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71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Nas empresas</a:t>
            </a:r>
            <a:r>
              <a:rPr lang="pt-BR" baseline="0" dirty="0"/>
              <a:t> públicas????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t-BR" smtClean="0">
                <a:solidFill>
                  <a:srgbClr val="2D2E2D"/>
                </a:solidFill>
              </a:rPr>
              <a:pPr/>
              <a:t>37</a:t>
            </a:fld>
            <a:endParaRPr lang="pt-BR" dirty="0">
              <a:solidFill>
                <a:srgbClr val="2D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65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Nas empresas</a:t>
            </a:r>
            <a:r>
              <a:rPr lang="pt-BR" baseline="0" dirty="0"/>
              <a:t> públicas????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t-BR" smtClean="0">
                <a:solidFill>
                  <a:srgbClr val="2D2E2D"/>
                </a:solidFill>
              </a:rPr>
              <a:pPr/>
              <a:t>38</a:t>
            </a:fld>
            <a:endParaRPr lang="pt-BR" dirty="0">
              <a:solidFill>
                <a:srgbClr val="2D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9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Já era previsto desde 2000 (Sociedade da Informação no Brasil – Livro Verde, Ministério da Ciência e Tecnologia, Brasília, 2000):</a:t>
            </a:r>
          </a:p>
          <a:p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 o objetivo de garantir o princípio da eficiência na a Administração Pública; e aproveitar o avanço tecnológico que possibilita o trabalho remoto ou a distância.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16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5316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1699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9480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t-BR" smtClean="0">
                <a:solidFill>
                  <a:srgbClr val="2D2E2D"/>
                </a:solidFill>
              </a:rPr>
              <a:pPr/>
              <a:t>28</a:t>
            </a:fld>
            <a:endParaRPr lang="pt-BR" dirty="0">
              <a:solidFill>
                <a:srgbClr val="2D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89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Nas empresas</a:t>
            </a:r>
            <a:r>
              <a:rPr lang="pt-BR" baseline="0" dirty="0"/>
              <a:t> públicas????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t-BR" smtClean="0">
                <a:solidFill>
                  <a:srgbClr val="2D2E2D"/>
                </a:solidFill>
              </a:rPr>
              <a:pPr/>
              <a:t>29</a:t>
            </a:fld>
            <a:endParaRPr lang="pt-BR" dirty="0">
              <a:solidFill>
                <a:srgbClr val="2D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69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Nas empresas</a:t>
            </a:r>
            <a:r>
              <a:rPr lang="pt-BR" baseline="0" dirty="0"/>
              <a:t> públicas????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t-BR" smtClean="0">
                <a:solidFill>
                  <a:srgbClr val="2D2E2D"/>
                </a:solidFill>
              </a:rPr>
              <a:pPr/>
              <a:t>30</a:t>
            </a:fld>
            <a:endParaRPr lang="pt-BR" dirty="0">
              <a:solidFill>
                <a:srgbClr val="2D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39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Nas empresas</a:t>
            </a:r>
            <a:r>
              <a:rPr lang="pt-BR" baseline="0" dirty="0"/>
              <a:t> públicas????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t-BR" smtClean="0">
                <a:solidFill>
                  <a:srgbClr val="2D2E2D"/>
                </a:solidFill>
              </a:rPr>
              <a:pPr/>
              <a:t>31</a:t>
            </a:fld>
            <a:endParaRPr lang="pt-BR" dirty="0">
              <a:solidFill>
                <a:srgbClr val="2D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1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grpSp>
        <p:nvGrpSpPr>
          <p:cNvPr id="9" name="Grupo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2" name="Conector Reto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upo 30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9" name="Conector Reto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to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Grupo 53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60" name="Conector Reto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ector Reto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ector Reto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ector Reto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ector Reto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Conector Reto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to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ector Reto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ector Reto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ector Reto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upo 31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3" name="Conector Reto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o 3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4" name="Conector Reto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to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to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to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to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Conector Reto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to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5" name="Conector Reto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pt-BR" smtClean="0"/>
              <a:pPr/>
              <a:t>01/12/2025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533404"/>
            <a:ext cx="2641600" cy="5257799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pt-BR" smtClean="0"/>
              <a:pPr/>
              <a:t>01/12/2025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pt-BR" smtClean="0"/>
              <a:pPr/>
              <a:t>01/12/2025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58129" y="434162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grpSp>
        <p:nvGrpSpPr>
          <p:cNvPr id="9" name="Grupo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Conector Reto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upo 2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6" name="Conector Reto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upo 5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7" name="Conector Reto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to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ector Reto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ector Reto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ector Reto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Conector Reto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to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to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to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0" name="Conector Reto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upo 3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1" name="Conector Reto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to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ector Reto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ector Reto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to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Conector Reto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to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2" name="Conector Reto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pt-BR" smtClean="0"/>
              <a:pPr/>
              <a:t>01/12/2025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pt-BR" smtClean="0"/>
              <a:pPr/>
              <a:t>01/12/2025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pt-BR" smtClean="0"/>
              <a:pPr/>
              <a:t>01/12/2025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2453-8663-4C69-AF73-9FD7B1DEC5D0}" type="datetime1">
              <a:rPr lang="pt-BR" smtClean="0"/>
              <a:pPr/>
              <a:t>01/12/2025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pt-BR" smtClean="0"/>
              <a:pPr/>
              <a:t>01/12/2025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8" name="Grupo 7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Conector Reto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o 24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Conector Reto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o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Conector Reto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to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to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Conector Reto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to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o 25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Conector Reto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o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Conector Reto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to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to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Conector Reto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Retângulo 58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0" name="Conector Reto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51B2453-8663-4C69-AF73-9FD7B1DEC5D0}" type="datetime1">
              <a:rPr lang="pt-BR" smtClean="0"/>
              <a:pPr/>
              <a:t>01/12/2025</a:t>
            </a:fld>
            <a:endParaRPr lang="pt-BR" dirty="0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med"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8766" y="1292281"/>
            <a:ext cx="10911840" cy="1051907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Medidas trabalhistas para enfrentamento do estado de calamidade pública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718219" y="3004042"/>
            <a:ext cx="10911840" cy="420624"/>
          </a:xfrm>
        </p:spPr>
        <p:txBody>
          <a:bodyPr>
            <a:noAutofit/>
          </a:bodyPr>
          <a:lstStyle/>
          <a:p>
            <a:r>
              <a:rPr lang="pt-BR" sz="3200" b="1" dirty="0"/>
              <a:t>MP 927 (22 de março de 2020)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5878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9295" y="485908"/>
            <a:ext cx="10911840" cy="587980"/>
          </a:xfrm>
        </p:spPr>
        <p:txBody>
          <a:bodyPr>
            <a:normAutofit fontScale="90000"/>
          </a:bodyPr>
          <a:lstStyle/>
          <a:p>
            <a:r>
              <a:rPr lang="pt-BR" dirty="0"/>
              <a:t>TELETRABALHO NO SERVIÇO PÚBLICO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9927" y="1116420"/>
            <a:ext cx="10911840" cy="5124892"/>
          </a:xfrm>
        </p:spPr>
        <p:txBody>
          <a:bodyPr>
            <a:normAutofit/>
          </a:bodyPr>
          <a:lstStyle/>
          <a:p>
            <a:r>
              <a:rPr lang="pt-BR" sz="1900" dirty="0"/>
              <a:t>O primeiro projeto piloto para adotar esta sistemática no Serviço Federal de Processamento de Dados (SERPRO) em 2005.</a:t>
            </a:r>
          </a:p>
          <a:p>
            <a:r>
              <a:rPr lang="pt-BR" sz="1900" dirty="0"/>
              <a:t>Em 2009, foi a vez de o Tribunal de Contas da União (TCU) implantar o trabalho à distância, com adesão de cerca de 10% a 12% dos servidores.</a:t>
            </a:r>
          </a:p>
          <a:p>
            <a:r>
              <a:rPr lang="pt-BR" sz="1900" dirty="0"/>
              <a:t>Outro órgão que também estabeleceu a possibilidade do teletrabalho foi o próprio Tribunal Superior do Trabalho (TST) em 2012.</a:t>
            </a:r>
          </a:p>
          <a:p>
            <a:r>
              <a:rPr lang="pt-BR" sz="1900" dirty="0"/>
              <a:t>A </a:t>
            </a:r>
            <a:r>
              <a:rPr lang="pt-BR" sz="1900" dirty="0" err="1"/>
              <a:t>Controladoria-Geral</a:t>
            </a:r>
            <a:r>
              <a:rPr lang="pt-BR" sz="1900" dirty="0"/>
              <a:t> da União (CGU) foi outro ente público que adotou o teletrabalho – Portaria nº1.242/2015.</a:t>
            </a:r>
          </a:p>
          <a:p>
            <a:pPr lvl="1"/>
            <a:r>
              <a:rPr lang="pt-BR" sz="1400" dirty="0"/>
              <a:t>Já um tempo depois de implantado por alguns tribunais e outros entes públicos, o Conselho Nacional de Justiça (CNJ), na Resolução n. 227/2016, regulamentou o teletrabalho no âmbito do Poder Judiciário, servindo como parâmetro geral para estas atividades.</a:t>
            </a:r>
          </a:p>
          <a:p>
            <a:pPr lvl="1"/>
            <a:endParaRPr lang="pt-BR" sz="1400" dirty="0"/>
          </a:p>
          <a:p>
            <a:r>
              <a:rPr lang="pt-BR" sz="2000" dirty="0"/>
              <a:t>Também adotaram Receita Federal, Advocacia Geral da União, Banco do Brasil, Caixa Econômica Federal e órgãos regionais como Tribunais Regionais do Trabalho e Tribunais de Justiça (São Paulo, Pernambuco, Minas Gerais, por exemplo).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95424" y="5975497"/>
            <a:ext cx="10866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Reflexões sobre o teletrabalho no Brasil: antes e depois da Lei n. 13.467/2017. Granadeiro Advogados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327" y="6188149"/>
            <a:ext cx="1324082" cy="27167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8766" y="1292281"/>
            <a:ext cx="10911840" cy="1051907"/>
          </a:xfrm>
        </p:spPr>
        <p:txBody>
          <a:bodyPr>
            <a:normAutofit/>
          </a:bodyPr>
          <a:lstStyle/>
          <a:p>
            <a:r>
              <a:rPr lang="pt-BR" b="1" dirty="0" err="1"/>
              <a:t>Teletrabalho</a:t>
            </a:r>
            <a:endParaRPr lang="pt-BR" b="1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718219" y="3004042"/>
            <a:ext cx="10911840" cy="420624"/>
          </a:xfrm>
        </p:spPr>
        <p:txBody>
          <a:bodyPr>
            <a:noAutofit/>
          </a:bodyPr>
          <a:lstStyle/>
          <a:p>
            <a:r>
              <a:rPr lang="pt-BR" sz="3200" b="1" dirty="0"/>
              <a:t>Vantagens e desvantagens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4943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5500" y="478465"/>
            <a:ext cx="10911840" cy="574158"/>
          </a:xfrm>
        </p:spPr>
        <p:txBody>
          <a:bodyPr>
            <a:normAutofit/>
          </a:bodyPr>
          <a:lstStyle/>
          <a:p>
            <a:r>
              <a:rPr lang="pt-BR" sz="2800" dirty="0"/>
              <a:t>VANTAGENS E DESVANTAGENS DO TELETRABALHO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87692" y="1128456"/>
            <a:ext cx="4556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/>
              <a:t>VANTAGENS PARA O EMPREGADO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793898" y="1730919"/>
            <a:ext cx="4745665" cy="3936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sz="1600" dirty="0"/>
              <a:t>diminuição do estresse (trânsito, despreocupação com a procura por lugar nos estacionamentos, risco de assalto, dentre outros); </a:t>
            </a:r>
          </a:p>
          <a:p>
            <a:pPr lvl="0">
              <a:buFont typeface="Arial" pitchFamily="34" charset="0"/>
              <a:buChar char="•"/>
            </a:pPr>
            <a:r>
              <a:rPr lang="pt-BR" sz="1600" dirty="0"/>
              <a:t>aumento do bem-estar; </a:t>
            </a:r>
          </a:p>
          <a:p>
            <a:pPr lvl="0">
              <a:buFont typeface="Arial" pitchFamily="34" charset="0"/>
              <a:buChar char="•"/>
            </a:pPr>
            <a:r>
              <a:rPr lang="pt-BR" sz="1600" dirty="0"/>
              <a:t>maior disponibilidade para a família; </a:t>
            </a:r>
          </a:p>
          <a:p>
            <a:pPr lvl="0">
              <a:buFont typeface="Arial" pitchFamily="34" charset="0"/>
              <a:buChar char="•"/>
            </a:pPr>
            <a:r>
              <a:rPr lang="pt-BR" sz="1600" dirty="0"/>
              <a:t>diminuição de despesas; </a:t>
            </a:r>
          </a:p>
          <a:p>
            <a:pPr lvl="0">
              <a:buFont typeface="Arial" pitchFamily="34" charset="0"/>
              <a:buChar char="•"/>
            </a:pPr>
            <a:r>
              <a:rPr lang="pt-BR" sz="1600" dirty="0"/>
              <a:t>possibilidade de ser o seu próprio patrão; </a:t>
            </a:r>
          </a:p>
          <a:p>
            <a:pPr lvl="0">
              <a:buFont typeface="Arial" pitchFamily="34" charset="0"/>
              <a:buChar char="•"/>
            </a:pPr>
            <a:r>
              <a:rPr lang="pt-BR" sz="1600" dirty="0"/>
              <a:t>trabalhar sem interrupções; </a:t>
            </a:r>
          </a:p>
          <a:p>
            <a:pPr lvl="0">
              <a:buFont typeface="Arial" pitchFamily="34" charset="0"/>
              <a:buChar char="•"/>
            </a:pPr>
            <a:r>
              <a:rPr lang="pt-BR" sz="1600" dirty="0"/>
              <a:t>possibilidade de controle do seu próprio ritmo de trabalho;</a:t>
            </a:r>
          </a:p>
          <a:p>
            <a:pPr lvl="0">
              <a:buFont typeface="Arial" pitchFamily="34" charset="0"/>
              <a:buChar char="•"/>
            </a:pPr>
            <a:r>
              <a:rPr lang="pt-BR" sz="1600" dirty="0"/>
              <a:t>aumento do tempo livre;</a:t>
            </a:r>
          </a:p>
          <a:p>
            <a:pPr lvl="0">
              <a:buFont typeface="Arial" pitchFamily="34" charset="0"/>
              <a:buChar char="•"/>
            </a:pPr>
            <a:r>
              <a:rPr lang="pt-BR" sz="1600" dirty="0"/>
              <a:t>possibilidade de liberdade na produção do trabalho;</a:t>
            </a:r>
          </a:p>
          <a:p>
            <a:pPr lvl="0">
              <a:buFont typeface="Arial" pitchFamily="34" charset="0"/>
              <a:buChar char="•"/>
            </a:pPr>
            <a:r>
              <a:rPr lang="pt-BR" sz="1600" dirty="0"/>
              <a:t>possibilidade de redução de jornada</a:t>
            </a:r>
            <a:r>
              <a:rPr lang="pt-BR" sz="1600" i="1" dirty="0"/>
              <a:t>.</a:t>
            </a:r>
            <a:endParaRPr lang="pt-BR" sz="1600" dirty="0"/>
          </a:p>
        </p:txBody>
      </p:sp>
      <p:sp>
        <p:nvSpPr>
          <p:cNvPr id="12" name="Retângulo 11"/>
          <p:cNvSpPr/>
          <p:nvPr/>
        </p:nvSpPr>
        <p:spPr>
          <a:xfrm>
            <a:off x="5656107" y="1149720"/>
            <a:ext cx="5069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/>
              <a:t>DESVANTAGENS PARA O EMPREGADO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5486401" y="1658679"/>
            <a:ext cx="6124353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sz="1300" dirty="0"/>
              <a:t> distanciamento dos colegas de trabalho, solidão; </a:t>
            </a:r>
          </a:p>
          <a:p>
            <a:pPr lvl="0">
              <a:buFont typeface="Arial" pitchFamily="34" charset="0"/>
              <a:buChar char="•"/>
            </a:pPr>
            <a:r>
              <a:rPr lang="pt-BR" sz="1300" dirty="0"/>
              <a:t> dificuldade em separar a vida profissional da vida pessoal;</a:t>
            </a:r>
          </a:p>
          <a:p>
            <a:pPr lvl="0">
              <a:buFont typeface="Arial" pitchFamily="34" charset="0"/>
              <a:buChar char="•"/>
            </a:pPr>
            <a:r>
              <a:rPr lang="pt-BR" sz="1300" dirty="0"/>
              <a:t> falta de aferição sobre a condução do trabalho — falta de metodologia;</a:t>
            </a:r>
          </a:p>
          <a:p>
            <a:pPr lvl="0">
              <a:buFont typeface="Arial" pitchFamily="34" charset="0"/>
              <a:buChar char="•"/>
            </a:pPr>
            <a:r>
              <a:rPr lang="pt-BR" sz="1300" dirty="0"/>
              <a:t> dificuldade na adaptação de um novo emprego se deixar de trabalhar em casa;</a:t>
            </a:r>
          </a:p>
          <a:p>
            <a:pPr lvl="0">
              <a:buFont typeface="Arial" pitchFamily="34" charset="0"/>
              <a:buChar char="•"/>
            </a:pPr>
            <a:r>
              <a:rPr lang="pt-BR" sz="1300" dirty="0"/>
              <a:t> trabalhar mais horas do que antes e não receber por isso;</a:t>
            </a:r>
          </a:p>
          <a:p>
            <a:pPr lvl="0">
              <a:buFont typeface="Arial" pitchFamily="34" charset="0"/>
              <a:buChar char="•"/>
            </a:pPr>
            <a:r>
              <a:rPr lang="pt-BR" sz="1300" dirty="0"/>
              <a:t> utilização de familiares nas atividades profissionais;</a:t>
            </a:r>
          </a:p>
          <a:p>
            <a:pPr lvl="0">
              <a:buFont typeface="Arial" pitchFamily="34" charset="0"/>
              <a:buChar char="•"/>
            </a:pPr>
            <a:r>
              <a:rPr lang="pt-BR" sz="1300" dirty="0"/>
              <a:t> ônus de ter que solucionar problemas cotidianos de comunicação envolvendo informática, telefone e estrutura no geral;</a:t>
            </a:r>
          </a:p>
          <a:p>
            <a:pPr lvl="0">
              <a:buFont typeface="Arial" pitchFamily="34" charset="0"/>
              <a:buChar char="•"/>
            </a:pPr>
            <a:r>
              <a:rPr lang="pt-BR" sz="1300" dirty="0"/>
              <a:t> isolamento das instituições coletivas de representação que discutem condições de trabalho, melhorias, avanços, tais como associações, comissões de fábrica, sindicatos;</a:t>
            </a:r>
          </a:p>
          <a:p>
            <a:pPr lvl="0">
              <a:buFont typeface="Arial" pitchFamily="34" charset="0"/>
              <a:buChar char="•"/>
            </a:pPr>
            <a:r>
              <a:rPr lang="pt-BR" sz="1300" dirty="0"/>
              <a:t> possibilidade de adquirir doenças como estresse;</a:t>
            </a:r>
          </a:p>
          <a:p>
            <a:pPr lvl="0">
              <a:buFont typeface="Arial" pitchFamily="34" charset="0"/>
              <a:buChar char="•"/>
            </a:pPr>
            <a:r>
              <a:rPr lang="pt-BR" sz="1300" dirty="0"/>
              <a:t> impossibilidade de fiscalização por parte das instituições responsáveis (Ministério do Trabalho, Saúde e até mesmo os órgãos de segurança), que não têm a autoridade de inspeção no ambiente residencial sem autorização judicial; </a:t>
            </a:r>
          </a:p>
          <a:p>
            <a:pPr>
              <a:buFont typeface="Arial" pitchFamily="34" charset="0"/>
              <a:buChar char="•"/>
            </a:pPr>
            <a:r>
              <a:rPr lang="pt-BR" sz="1300" dirty="0"/>
              <a:t> riscos elevados de desenvolver patologias relacionadas a saúde mental, como também os já relacionados transtornos músculo esqueléticos (LER/</a:t>
            </a:r>
            <a:r>
              <a:rPr lang="pt-BR" sz="1300" dirty="0" err="1"/>
              <a:t>Dort</a:t>
            </a:r>
            <a:r>
              <a:rPr lang="pt-BR" sz="1300" dirty="0"/>
              <a:t>). (ERGONOMIA DO TRABALHO)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95423" y="5879804"/>
            <a:ext cx="1066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Fonte: REFLEXÕES SOBRE O TRABALHO NO DOMICÍLIO DO EMPREGADO NO BRASIL São Paulo - 2015 - ANO 51 - </a:t>
            </a:r>
            <a:r>
              <a:rPr lang="pt-BR" sz="1000" b="1" dirty="0" err="1"/>
              <a:t>LTr</a:t>
            </a:r>
            <a:r>
              <a:rPr lang="pt-BR" sz="1000" b="1" dirty="0"/>
              <a:t> Sup. Trab. 016/15 - p 71</a:t>
            </a:r>
            <a:r>
              <a:rPr lang="pt-BR" sz="1000" dirty="0"/>
              <a:t> </a:t>
            </a:r>
          </a:p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327" y="6188149"/>
            <a:ext cx="1324082" cy="27167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5500" y="478465"/>
            <a:ext cx="10911840" cy="574158"/>
          </a:xfrm>
        </p:spPr>
        <p:txBody>
          <a:bodyPr>
            <a:normAutofit/>
          </a:bodyPr>
          <a:lstStyle/>
          <a:p>
            <a:r>
              <a:rPr lang="pt-BR" sz="2800" dirty="0"/>
              <a:t>VANTAGENS E DESVANTAGENS DO TELETRABALHO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77060" y="1426167"/>
            <a:ext cx="445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/>
              <a:t>VANTAGENS PARA AS EMPRESAS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730102" y="2209385"/>
            <a:ext cx="47988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dirty="0"/>
              <a:t> redução de custos; </a:t>
            </a:r>
          </a:p>
          <a:p>
            <a:pPr lvl="0">
              <a:buFont typeface="Arial" pitchFamily="34" charset="0"/>
              <a:buChar char="•"/>
            </a:pPr>
            <a:r>
              <a:rPr lang="pt-BR" dirty="0"/>
              <a:t> eliminação dos conflitos interpessoais nos locais de trabalho; </a:t>
            </a:r>
          </a:p>
          <a:p>
            <a:pPr lvl="0">
              <a:buFont typeface="Arial" pitchFamily="34" charset="0"/>
              <a:buChar char="•"/>
            </a:pPr>
            <a:r>
              <a:rPr lang="pt-BR" dirty="0"/>
              <a:t> aumento da produtividade;</a:t>
            </a:r>
          </a:p>
          <a:p>
            <a:pPr lvl="0">
              <a:buFont typeface="Arial" pitchFamily="34" charset="0"/>
              <a:buChar char="•"/>
            </a:pPr>
            <a:r>
              <a:rPr lang="pt-BR" dirty="0"/>
              <a:t> solução para o problema da falta de espaços físicos; 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eliminação do Sindicato da relação, no caso das empresas que não conseguem conviver democraticamente com as representações sindicais</a:t>
            </a:r>
            <a:r>
              <a:rPr lang="pt-BR" sz="1600" dirty="0"/>
              <a:t>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773065" y="1458065"/>
            <a:ext cx="496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/>
              <a:t>DESVANTAGENS PARA AS EMPRESAS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6124353" y="2115879"/>
            <a:ext cx="54119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dirty="0"/>
              <a:t> dificuldade para fiscalizar o tempo de trabalho; </a:t>
            </a:r>
            <a:r>
              <a:rPr lang="pt-BR" b="1" dirty="0">
                <a:solidFill>
                  <a:srgbClr val="FFC000"/>
                </a:solidFill>
              </a:rPr>
              <a:t>(Controle remoto)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riscos de ações trabalhistas </a:t>
            </a:r>
            <a:r>
              <a:rPr lang="pt-BR" b="1" dirty="0">
                <a:solidFill>
                  <a:srgbClr val="FFC000"/>
                </a:solidFill>
              </a:rPr>
              <a:t>(Com a Reforma Trabalhista essa desvantagem é praticamente anulada)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74157" y="5709683"/>
            <a:ext cx="1066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Fonte: REFLEXÕES SOBRE O TRABALHO NO DOMICÍLIO DO EMPREGADO NO BRASIL São Paulo - 2015 - ANO 51 - </a:t>
            </a:r>
            <a:r>
              <a:rPr lang="pt-BR" sz="1000" b="1" dirty="0" err="1"/>
              <a:t>LTr</a:t>
            </a:r>
            <a:r>
              <a:rPr lang="pt-BR" sz="1000" b="1" dirty="0"/>
              <a:t> Sup. Trab. 016/15 - p 71</a:t>
            </a:r>
            <a:r>
              <a:rPr lang="pt-BR" sz="1000" dirty="0"/>
              <a:t> </a:t>
            </a:r>
          </a:p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327" y="6188149"/>
            <a:ext cx="1324082" cy="27167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8766" y="1292281"/>
            <a:ext cx="10911840" cy="1051907"/>
          </a:xfrm>
        </p:spPr>
        <p:txBody>
          <a:bodyPr>
            <a:normAutofit fontScale="90000"/>
          </a:bodyPr>
          <a:lstStyle/>
          <a:p>
            <a:r>
              <a:rPr lang="pt-BR" b="1" dirty="0" err="1"/>
              <a:t>Teletrabalho</a:t>
            </a:r>
            <a:r>
              <a:rPr lang="pt-BR" b="1" dirty="0"/>
              <a:t> e home office (pontos polêmicos)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718219" y="3004042"/>
            <a:ext cx="10911840" cy="42062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teletrabalho</a:t>
            </a: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o home office não são a mesma coisa</a:t>
            </a:r>
          </a:p>
        </p:txBody>
      </p:sp>
    </p:spTree>
    <p:extLst>
      <p:ext uri="{BB962C8B-B14F-4D97-AF65-F5344CB8AC3E}">
        <p14:creationId xmlns:p14="http://schemas.microsoft.com/office/powerpoint/2010/main" val="369239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0560" y="530351"/>
            <a:ext cx="10911840" cy="5571511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A Lei nº 13.467/2017 (Reforma Trabalhista) trouxe normatização própria acerca do </a:t>
            </a:r>
            <a:r>
              <a:rPr lang="pt-BR" dirty="0" err="1"/>
              <a:t>teletrabalho</a:t>
            </a:r>
            <a:r>
              <a:rPr lang="pt-BR" dirty="0"/>
              <a:t> pela primeira vez, por meio dos artigos 75-A ao 75-E da CLT.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Com o </a:t>
            </a:r>
            <a:r>
              <a:rPr lang="pt-BR" dirty="0" err="1"/>
              <a:t>teletrabalho</a:t>
            </a:r>
            <a:r>
              <a:rPr lang="pt-BR" dirty="0"/>
              <a:t> não haverá o controle de jornada do empregado, não sendo possível </a:t>
            </a:r>
            <a:r>
              <a:rPr lang="pt-BR" u="sng" dirty="0"/>
              <a:t>nesta modalidade de trabalho o direito ao adicional de horas extras, intervalo intrajornada, </a:t>
            </a:r>
            <a:r>
              <a:rPr lang="pt-BR" u="sng" dirty="0" err="1"/>
              <a:t>interjornada</a:t>
            </a:r>
            <a:r>
              <a:rPr lang="pt-BR" u="sng" dirty="0"/>
              <a:t>, dentre outros, já que o empregado, em regra, controla sua jornada.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O </a:t>
            </a:r>
            <a:r>
              <a:rPr lang="pt-BR" b="1" dirty="0" err="1"/>
              <a:t>teletrabalho</a:t>
            </a:r>
            <a:r>
              <a:rPr lang="pt-BR" dirty="0"/>
              <a:t> </a:t>
            </a:r>
            <a:r>
              <a:rPr lang="pt-BR" u="sng" dirty="0"/>
              <a:t>deverá constar expressamente em contrato individual de trabalho ou em aditivo, devendo existir mútuo acordo entre as partes. </a:t>
            </a:r>
            <a:r>
              <a:rPr lang="pt-BR" dirty="0"/>
              <a:t>Essencial que empregador e empregado formalizem como se dará o custeio e o fornecimento de materiais e equipamentos necessários para prestação da atividade, como por exemplo, de computador, </a:t>
            </a:r>
            <a:r>
              <a:rPr lang="pt-BR" dirty="0" err="1"/>
              <a:t>tablet</a:t>
            </a:r>
            <a:r>
              <a:rPr lang="pt-BR" dirty="0"/>
              <a:t>, energia elétricas, internet, impressora e softwares.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Já o </a:t>
            </a:r>
            <a:r>
              <a:rPr lang="pt-BR" b="1" dirty="0"/>
              <a:t>home office </a:t>
            </a:r>
            <a:r>
              <a:rPr lang="pt-BR" dirty="0"/>
              <a:t>se caracteriza quando o trabalho é realizado remotamente de maneira eventual na residência do empregado, </a:t>
            </a:r>
            <a:r>
              <a:rPr lang="pt-BR" u="sng" dirty="0"/>
              <a:t>podendo ou não configurar </a:t>
            </a:r>
            <a:r>
              <a:rPr lang="pt-BR" u="sng" dirty="0" err="1"/>
              <a:t>teletrabalho</a:t>
            </a:r>
            <a:r>
              <a:rPr lang="pt-BR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212217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0560" y="530350"/>
            <a:ext cx="10911840" cy="5536342"/>
          </a:xfrm>
        </p:spPr>
        <p:txBody>
          <a:bodyPr>
            <a:normAutofit fontScale="77500" lnSpcReduction="20000"/>
          </a:bodyPr>
          <a:lstStyle/>
          <a:p>
            <a:r>
              <a:rPr lang="pt-BR" b="1" u="sng" dirty="0"/>
              <a:t>Não precisa constar em contrato individual de trabalho ou aditivo contratual, devendo ser regulado por politica interna da empresa.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u="sng" dirty="0"/>
              <a:t>Quando o regime de home office não se enquadrar como </a:t>
            </a:r>
            <a:r>
              <a:rPr lang="pt-BR" b="1" u="sng" dirty="0" err="1"/>
              <a:t>teletrabalho</a:t>
            </a:r>
            <a:r>
              <a:rPr lang="pt-BR" b="1" u="sng" dirty="0"/>
              <a:t>, o empregado continuará recebendo, em regra, os mesmos direitos trabalhistas dos funcionários na modalidade em que existe a prestação do serviço presencial.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u="sng" dirty="0"/>
              <a:t>A MP927 define que durante o estado de calamidade pública, </a:t>
            </a:r>
            <a:r>
              <a:rPr lang="pt-BR" b="1" u="sng" dirty="0"/>
              <a:t>o empregador poderá, a seu critério, sem necessidade de mutuo acordo</a:t>
            </a:r>
            <a:r>
              <a:rPr lang="pt-BR" u="sng" dirty="0"/>
              <a:t>, alterar o regime do trabalho presencial para o </a:t>
            </a:r>
            <a:r>
              <a:rPr lang="pt-BR" u="sng" dirty="0" err="1"/>
              <a:t>teletrabalho</a:t>
            </a:r>
            <a:r>
              <a:rPr lang="pt-BR" u="sng" dirty="0"/>
              <a:t>, o trabalho remoto ou outro tipo de trabalho a distância e determinar o retorno ao regime de trabalho presencial, independentemente da existência de acordos individuais e coletivos, dispensado o registro prévio da alteração no contrato individual de trabalho."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950290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8766" y="1292281"/>
            <a:ext cx="10911840" cy="1051907"/>
          </a:xfrm>
        </p:spPr>
        <p:txBody>
          <a:bodyPr>
            <a:normAutofit/>
          </a:bodyPr>
          <a:lstStyle/>
          <a:p>
            <a:r>
              <a:rPr lang="pt-BR" b="1" dirty="0" err="1"/>
              <a:t>Teletrabalho</a:t>
            </a:r>
            <a:r>
              <a:rPr lang="pt-BR" b="1" dirty="0"/>
              <a:t> e Home office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718219" y="3004042"/>
            <a:ext cx="10911840" cy="420624"/>
          </a:xfrm>
        </p:spPr>
        <p:txBody>
          <a:bodyPr>
            <a:noAutofit/>
          </a:bodyPr>
          <a:lstStyle/>
          <a:p>
            <a:r>
              <a:rPr lang="pt-BR" sz="3200" b="1" dirty="0"/>
              <a:t>Estudos e pesquisas recentes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65509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631" y="530225"/>
            <a:ext cx="10902461" cy="536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6790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046" y="562708"/>
            <a:ext cx="10920045" cy="53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9794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560" y="530352"/>
            <a:ext cx="10911840" cy="483801"/>
          </a:xfrm>
        </p:spPr>
        <p:txBody>
          <a:bodyPr>
            <a:normAutofit fontScale="90000"/>
          </a:bodyPr>
          <a:lstStyle/>
          <a:p>
            <a:r>
              <a:rPr lang="pt-BR" dirty="0"/>
              <a:t>Contextualização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0560" y="1130531"/>
            <a:ext cx="10911840" cy="4771505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Uma das primeiras medidas que as empresas adotaram diante da pandemia do novo </a:t>
            </a:r>
            <a:r>
              <a:rPr lang="pt-BR" dirty="0" err="1"/>
              <a:t>coronavírus</a:t>
            </a:r>
            <a:r>
              <a:rPr lang="pt-BR" dirty="0"/>
              <a:t> foi o </a:t>
            </a:r>
            <a:r>
              <a:rPr lang="pt-BR" dirty="0" err="1"/>
              <a:t>teletrabalho</a:t>
            </a:r>
            <a:r>
              <a:rPr lang="pt-BR" dirty="0"/>
              <a:t> ou o home office, para aqueles com possibilidade de trabalhar em casa.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E, poucos dias depois de ser decretado estado de calamidade pública, </a:t>
            </a:r>
            <a:r>
              <a:rPr lang="pt-BR" u="sng" dirty="0"/>
              <a:t>a Medida Provisória nº 927 criou normas que simplificaram a mudança do regime presencial para o </a:t>
            </a:r>
            <a:r>
              <a:rPr lang="pt-BR" u="sng" dirty="0" err="1"/>
              <a:t>teletrabalho</a:t>
            </a:r>
            <a:r>
              <a:rPr lang="pt-BR" u="sng" dirty="0"/>
              <a:t>. </a:t>
            </a:r>
          </a:p>
          <a:p>
            <a:endParaRPr lang="pt-BR" u="sng" dirty="0"/>
          </a:p>
          <a:p>
            <a:r>
              <a:rPr lang="pt-BR" dirty="0"/>
              <a:t>Diante dessa realidade, os sindicatos têm negociado cláusulas que asseguram várias condições, como: </a:t>
            </a:r>
          </a:p>
          <a:p>
            <a:pPr lvl="1"/>
            <a:r>
              <a:rPr lang="pt-BR" dirty="0"/>
              <a:t>o custeio pelas empresas dos gastos com equipamentos (notebooks, impressoras, celulares e as manutenções dessas ferramentas) </a:t>
            </a:r>
          </a:p>
          <a:p>
            <a:pPr lvl="1"/>
            <a:r>
              <a:rPr lang="pt-BR" dirty="0"/>
              <a:t>e infraestrutura (energia elétrica, acesso à internet, materiais de escritório), necessários para essa modalidade de trabalho.</a:t>
            </a:r>
          </a:p>
        </p:txBody>
      </p:sp>
    </p:spTree>
    <p:extLst>
      <p:ext uri="{BB962C8B-B14F-4D97-AF65-F5344CB8AC3E}">
        <p14:creationId xmlns:p14="http://schemas.microsoft.com/office/powerpoint/2010/main" val="254950547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530353"/>
            <a:ext cx="10911839" cy="53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6025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046" y="530225"/>
            <a:ext cx="10920045" cy="53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52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723" y="530225"/>
            <a:ext cx="10796953" cy="530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8694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230" y="592106"/>
            <a:ext cx="10673861" cy="526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0519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8766" y="1292281"/>
            <a:ext cx="10911840" cy="1051907"/>
          </a:xfrm>
        </p:spPr>
        <p:txBody>
          <a:bodyPr>
            <a:normAutofit/>
          </a:bodyPr>
          <a:lstStyle/>
          <a:p>
            <a:r>
              <a:rPr lang="pt-BR" b="1" dirty="0" err="1"/>
              <a:t>Teletrabalho</a:t>
            </a:r>
            <a:r>
              <a:rPr lang="pt-BR" b="1" dirty="0"/>
              <a:t> e Home office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718219" y="3004042"/>
            <a:ext cx="10911840" cy="420624"/>
          </a:xfrm>
        </p:spPr>
        <p:txBody>
          <a:bodyPr>
            <a:noAutofit/>
          </a:bodyPr>
          <a:lstStyle/>
          <a:p>
            <a:r>
              <a:rPr lang="pt-BR" sz="3200" b="1" dirty="0"/>
              <a:t>Instrução Normativa 65 de 30/7/2020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050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8766" y="1292281"/>
            <a:ext cx="10911840" cy="1051907"/>
          </a:xfrm>
        </p:spPr>
        <p:txBody>
          <a:bodyPr>
            <a:normAutofit/>
          </a:bodyPr>
          <a:lstStyle/>
          <a:p>
            <a:r>
              <a:rPr lang="pt-BR" b="1" dirty="0"/>
              <a:t>Instrução Normativa 65 de 30/7/2020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718219" y="3004042"/>
            <a:ext cx="10911840" cy="420624"/>
          </a:xfrm>
        </p:spPr>
        <p:txBody>
          <a:bodyPr>
            <a:noAutofit/>
          </a:bodyPr>
          <a:lstStyle/>
          <a:p>
            <a:r>
              <a:rPr lang="pt-BR" sz="3200" b="1" dirty="0"/>
              <a:t>Alegações do Governo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6147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480019"/>
            <a:ext cx="10842172" cy="58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7253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" y="391885"/>
            <a:ext cx="11190514" cy="56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59821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8766" y="1292281"/>
            <a:ext cx="10911840" cy="1051907"/>
          </a:xfrm>
        </p:spPr>
        <p:txBody>
          <a:bodyPr>
            <a:normAutofit/>
          </a:bodyPr>
          <a:lstStyle/>
          <a:p>
            <a:r>
              <a:rPr lang="pt-BR" b="1" dirty="0"/>
              <a:t>Instrução Normativa 65 de 30/7/2020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718219" y="3004042"/>
            <a:ext cx="10911840" cy="420624"/>
          </a:xfrm>
        </p:spPr>
        <p:txBody>
          <a:bodyPr>
            <a:noAutofit/>
          </a:bodyPr>
          <a:lstStyle/>
          <a:p>
            <a:r>
              <a:rPr lang="pt-BR" sz="3200" b="1" dirty="0"/>
              <a:t>Análise da IN – Impactos na vida do Servidor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9418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014" y="545122"/>
            <a:ext cx="11590986" cy="720969"/>
          </a:xfrm>
        </p:spPr>
        <p:txBody>
          <a:bodyPr>
            <a:normAutofit/>
          </a:bodyPr>
          <a:lstStyle/>
          <a:p>
            <a:pPr marR="36576" lvl="0">
              <a:spcBef>
                <a:spcPts val="0"/>
              </a:spcBef>
              <a:buClr>
                <a:srgbClr val="F07F09"/>
              </a:buClr>
              <a:buSzPct val="80000"/>
            </a:pPr>
            <a:r>
              <a:rPr lang="pt-BR" sz="3200" dirty="0">
                <a:solidFill>
                  <a:srgbClr val="F07F09">
                    <a:shade val="50000"/>
                    <a:satMod val="110000"/>
                  </a:srgbClr>
                </a:solidFill>
                <a:effectLst/>
                <a:ea typeface="+mn-ea"/>
                <a:cs typeface="+mn-cs"/>
              </a:rPr>
              <a:t>Análise da IN – Impactos na vida do Servidor</a:t>
            </a:r>
            <a:endParaRPr lang="pt-BR" sz="3200" b="0" dirty="0">
              <a:solidFill>
                <a:srgbClr val="F07F09">
                  <a:shade val="50000"/>
                  <a:satMod val="110000"/>
                </a:srgbClr>
              </a:solidFill>
              <a:effectLst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8352" y="1783080"/>
            <a:ext cx="112174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será necessário </a:t>
            </a:r>
            <a:r>
              <a:rPr lang="pt-BR" sz="2800" u="sng" dirty="0">
                <a:solidFill>
                  <a:prstClr val="black"/>
                </a:solidFill>
              </a:rPr>
              <a:t>acompanhar atentamente as regulamentações internas do órgãos</a:t>
            </a:r>
            <a:r>
              <a:rPr lang="pt-BR" sz="2800" dirty="0">
                <a:solidFill>
                  <a:prstClr val="black"/>
                </a:solidFill>
              </a:rPr>
              <a:t>, uma vez que </a:t>
            </a:r>
            <a:r>
              <a:rPr lang="pt-BR" sz="2800" u="sng" dirty="0">
                <a:solidFill>
                  <a:prstClr val="black"/>
                </a:solidFill>
              </a:rPr>
              <a:t>há margem para lesão à direitos dos servidores públicos</a:t>
            </a:r>
            <a:r>
              <a:rPr lang="pt-BR" sz="2800" dirty="0">
                <a:solidFill>
                  <a:prstClr val="black"/>
                </a:solidFill>
              </a:rPr>
              <a:t>. Os especialistas também salientam que </a:t>
            </a:r>
            <a:r>
              <a:rPr lang="pt-BR" sz="2800" u="sng" dirty="0">
                <a:solidFill>
                  <a:prstClr val="black"/>
                </a:solidFill>
              </a:rPr>
              <a:t>é importante observar a fixação das metas a serem cumpridas em </a:t>
            </a:r>
            <a:r>
              <a:rPr lang="pt-BR" sz="2800" u="sng" dirty="0" err="1">
                <a:solidFill>
                  <a:prstClr val="black"/>
                </a:solidFill>
              </a:rPr>
              <a:t>teletrabalho</a:t>
            </a:r>
            <a:r>
              <a:rPr lang="pt-BR" sz="2800" dirty="0">
                <a:solidFill>
                  <a:prstClr val="black"/>
                </a:solidFill>
              </a:rPr>
              <a:t>, que </a:t>
            </a:r>
            <a:r>
              <a:rPr lang="pt-BR" sz="2800" u="sng" dirty="0">
                <a:solidFill>
                  <a:prstClr val="black"/>
                </a:solidFill>
              </a:rPr>
              <a:t>não poderão ser exorbitantes para não prejudicar a saúde física e mental dos trabalhadores</a:t>
            </a:r>
            <a:r>
              <a:rPr lang="pt-BR" sz="28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97029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560" y="530352"/>
            <a:ext cx="10911840" cy="483801"/>
          </a:xfrm>
        </p:spPr>
        <p:txBody>
          <a:bodyPr>
            <a:normAutofit fontScale="90000"/>
          </a:bodyPr>
          <a:lstStyle/>
          <a:p>
            <a:r>
              <a:rPr lang="pt-BR" dirty="0"/>
              <a:t>Contextualização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0560" y="1130531"/>
            <a:ext cx="10911840" cy="5004262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Introduzido com a reforma trabalhista, por meio da Lei 13.647, aprovada em 2017, o contrato de </a:t>
            </a:r>
            <a:r>
              <a:rPr lang="pt-BR" dirty="0" err="1"/>
              <a:t>teletrabalho</a:t>
            </a:r>
            <a:r>
              <a:rPr lang="pt-BR" dirty="0"/>
              <a:t> é uma das muitas e profundas mudanças recentes na legislação do trabalho. Permite aos trabalhadores realizarem os serviços preponderantemente fora das dependências da empresa e com o uso de tecnologias de informação e de comunicação.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O </a:t>
            </a:r>
            <a:r>
              <a:rPr lang="pt-BR" dirty="0" err="1"/>
              <a:t>teletrabalho</a:t>
            </a:r>
            <a:r>
              <a:rPr lang="pt-BR" dirty="0"/>
              <a:t> pode ser realizado na casa do trabalhador (neste caso, é o chamado home office) ou em qualquer outro lugar, até do exterior.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 lei menciona que as atividades devem constar no contrato, assim como a definição sobre quem arca com os custos dos equipamentos e outras despesas.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875439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014" y="422031"/>
            <a:ext cx="11590986" cy="808892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07F09">
                    <a:shade val="50000"/>
                    <a:satMod val="110000"/>
                  </a:srgbClr>
                </a:solidFill>
                <a:effectLst/>
              </a:rPr>
              <a:t>Análise da IN – Impactos na vida do Servidor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89029" y="1554480"/>
            <a:ext cx="1121749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A </a:t>
            </a:r>
            <a:r>
              <a:rPr lang="pt-BR" sz="2800" u="sng" dirty="0">
                <a:solidFill>
                  <a:prstClr val="black"/>
                </a:solidFill>
              </a:rPr>
              <a:t>IN que torna o </a:t>
            </a:r>
            <a:r>
              <a:rPr lang="pt-BR" sz="2800" u="sng" dirty="0" err="1">
                <a:solidFill>
                  <a:prstClr val="black"/>
                </a:solidFill>
              </a:rPr>
              <a:t>teletrabalho</a:t>
            </a:r>
            <a:r>
              <a:rPr lang="pt-BR" sz="2800" u="sng" dirty="0">
                <a:solidFill>
                  <a:prstClr val="black"/>
                </a:solidFill>
              </a:rPr>
              <a:t> opção permanente aos órgãos </a:t>
            </a:r>
            <a:r>
              <a:rPr lang="pt-BR" sz="2800" dirty="0">
                <a:solidFill>
                  <a:prstClr val="black"/>
                </a:solidFill>
              </a:rPr>
              <a:t>foi publicada no Diário Oficial em 31 de julho e valerá a partir de 1º de setembro.</a:t>
            </a:r>
          </a:p>
          <a:p>
            <a:pPr>
              <a:spcAft>
                <a:spcPts val="600"/>
              </a:spcAft>
            </a:pPr>
            <a:r>
              <a:rPr lang="pt-BR" sz="2800" dirty="0">
                <a:solidFill>
                  <a:prstClr val="black"/>
                </a:solidFill>
              </a:rPr>
              <a:t> </a:t>
            </a:r>
          </a:p>
          <a:p>
            <a:pPr marL="514350" indent="-51435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u="sng" dirty="0">
                <a:solidFill>
                  <a:prstClr val="black"/>
                </a:solidFill>
              </a:rPr>
              <a:t>Entidades sindicais representativas da categoria de servidores públicos não foram ouvidas e a decisão unilateral preocupa</a:t>
            </a:r>
            <a:r>
              <a:rPr lang="pt-BR" sz="2800" dirty="0">
                <a:solidFill>
                  <a:prstClr val="black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42383916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014" y="422031"/>
            <a:ext cx="11590986" cy="808892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07F09">
                    <a:shade val="50000"/>
                    <a:satMod val="110000"/>
                  </a:srgbClr>
                </a:solidFill>
                <a:effectLst/>
              </a:rPr>
              <a:t>Análise da IN – Impactos na vida do Servidor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89029" y="1554480"/>
            <a:ext cx="1121749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Um ponto polêmico que merecerá atenção é a previsão de que </a:t>
            </a:r>
            <a:r>
              <a:rPr lang="pt-BR" sz="2800" u="sng" dirty="0">
                <a:solidFill>
                  <a:prstClr val="black"/>
                </a:solidFill>
              </a:rPr>
              <a:t>a estrutura física e tecnológica, incluindo custos de internet, energia, telefone e segurança da informação, caberá ao trabalhador, sem previsão de remuneração para isso.</a:t>
            </a:r>
            <a:endParaRPr lang="pt-BR" sz="2800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endParaRPr lang="pt-BR" sz="2800" dirty="0">
              <a:solidFill>
                <a:prstClr val="black"/>
              </a:solidFill>
            </a:endParaRPr>
          </a:p>
          <a:p>
            <a:pPr marL="514350" indent="-51435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Percebe-se a intenção da administração de </a:t>
            </a:r>
            <a:r>
              <a:rPr lang="pt-BR" sz="2800" u="sng" dirty="0">
                <a:solidFill>
                  <a:prstClr val="black"/>
                </a:solidFill>
              </a:rPr>
              <a:t>conter gastos, transferindo ao servidor público algumas obrigações do governo. </a:t>
            </a:r>
            <a:endParaRPr lang="pt-BR" sz="3200" i="1" u="sng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3672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014" y="422031"/>
            <a:ext cx="11590986" cy="808892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07F09">
                    <a:shade val="50000"/>
                    <a:satMod val="110000"/>
                  </a:srgbClr>
                </a:solidFill>
                <a:effectLst/>
              </a:rPr>
              <a:t>Análise da IN – Impactos na vida do Servidor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89029" y="1554480"/>
            <a:ext cx="112174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No início do mês, o Ministério da Economia divulgou </a:t>
            </a:r>
            <a:r>
              <a:rPr lang="pt-BR" sz="2800" u="sng" dirty="0">
                <a:solidFill>
                  <a:prstClr val="black"/>
                </a:solidFill>
              </a:rPr>
              <a:t>economia de R$ 466,4 milhões entre abril e junho com o regime de home office</a:t>
            </a:r>
            <a:r>
              <a:rPr lang="pt-BR" sz="2800" dirty="0">
                <a:solidFill>
                  <a:prstClr val="black"/>
                </a:solidFill>
              </a:rPr>
              <a:t> imposto aos servidores devido à pandemia do novo </a:t>
            </a:r>
            <a:r>
              <a:rPr lang="pt-BR" sz="2800" dirty="0" err="1">
                <a:solidFill>
                  <a:prstClr val="black"/>
                </a:solidFill>
              </a:rPr>
              <a:t>coronavírus</a:t>
            </a:r>
            <a:r>
              <a:rPr lang="pt-BR" sz="2800" dirty="0">
                <a:solidFill>
                  <a:prstClr val="black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endParaRPr lang="pt-BR" sz="2800" dirty="0">
              <a:solidFill>
                <a:prstClr val="black"/>
              </a:solidFill>
            </a:endParaRPr>
          </a:p>
          <a:p>
            <a:pPr marL="514350" indent="-51435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O número mostra margem financeira para a criação de indenizações ou ajudas de custo para os servidores em trabalho remoto.</a:t>
            </a:r>
          </a:p>
        </p:txBody>
      </p:sp>
    </p:spTree>
    <p:extLst>
      <p:ext uri="{BB962C8B-B14F-4D97-AF65-F5344CB8AC3E}">
        <p14:creationId xmlns:p14="http://schemas.microsoft.com/office/powerpoint/2010/main" val="3273752814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014" y="422031"/>
            <a:ext cx="11590986" cy="808892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07F09">
                    <a:shade val="50000"/>
                    <a:satMod val="110000"/>
                  </a:srgbClr>
                </a:solidFill>
                <a:effectLst/>
              </a:rPr>
              <a:t>Análise da IN – Impactos na vida do Servidor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601014" y="1230923"/>
            <a:ext cx="1110551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A IN </a:t>
            </a:r>
            <a:r>
              <a:rPr lang="pt-BR" sz="2800" u="sng" dirty="0">
                <a:solidFill>
                  <a:prstClr val="black"/>
                </a:solidFill>
              </a:rPr>
              <a:t>veda</a:t>
            </a:r>
            <a:r>
              <a:rPr lang="pt-BR" sz="2800" dirty="0">
                <a:solidFill>
                  <a:prstClr val="black"/>
                </a:solidFill>
              </a:rPr>
              <a:t> o pagamento de </a:t>
            </a:r>
            <a:r>
              <a:rPr lang="pt-BR" sz="2800" u="sng" dirty="0">
                <a:solidFill>
                  <a:prstClr val="black"/>
                </a:solidFill>
              </a:rPr>
              <a:t>auxílio moradia, adicionais de insalubridade, periculosidade, irradiação ionizante e gratificação por atividades com raio-X ou substâncias radioativas.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</a:p>
          <a:p>
            <a:pPr marL="514350" indent="-514350">
              <a:spcAft>
                <a:spcPts val="600"/>
              </a:spcAft>
              <a:buFont typeface="Arial" pitchFamily="34" charset="0"/>
              <a:buChar char="•"/>
            </a:pPr>
            <a:endParaRPr lang="pt-BR" sz="800" dirty="0">
              <a:solidFill>
                <a:prstClr val="black"/>
              </a:solidFill>
            </a:endParaRPr>
          </a:p>
          <a:p>
            <a:pPr marL="514350" indent="-51435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Os advogados argumentam que "é certo que os </a:t>
            </a:r>
            <a:r>
              <a:rPr lang="pt-BR" sz="2800" u="sng" dirty="0">
                <a:solidFill>
                  <a:prstClr val="black"/>
                </a:solidFill>
              </a:rPr>
              <a:t>adicionais dependem da efetiva exposição para o seu pagamento, mas não cabe a uma normativa de hierarquia inferior restringir direitos</a:t>
            </a:r>
            <a:r>
              <a:rPr lang="pt-BR" sz="2800" dirty="0">
                <a:solidFill>
                  <a:prstClr val="black"/>
                </a:solidFill>
              </a:rPr>
              <a:t>, sendo totalmente ilegal a vedação se a condição prevista em lei para o pagamento da verba se mantiver ativa."</a:t>
            </a:r>
          </a:p>
        </p:txBody>
      </p:sp>
    </p:spTree>
    <p:extLst>
      <p:ext uri="{BB962C8B-B14F-4D97-AF65-F5344CB8AC3E}">
        <p14:creationId xmlns:p14="http://schemas.microsoft.com/office/powerpoint/2010/main" val="1406749438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014" y="422031"/>
            <a:ext cx="11590986" cy="808892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07F09">
                    <a:shade val="50000"/>
                    <a:satMod val="110000"/>
                  </a:srgbClr>
                </a:solidFill>
                <a:effectLst/>
              </a:rPr>
              <a:t>Análise da IN – Impactos na vida do Servidor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53860" y="1044526"/>
            <a:ext cx="11217499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Arial" pitchFamily="34" charset="0"/>
              <a:buChar char="•"/>
            </a:pPr>
            <a:endParaRPr lang="pt-BR" sz="2800" dirty="0">
              <a:solidFill>
                <a:prstClr val="black"/>
              </a:solidFill>
            </a:endParaRPr>
          </a:p>
          <a:p>
            <a:pPr marL="514350" indent="-51435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A suspensão dos adicionais implica ainda na </a:t>
            </a:r>
            <a:r>
              <a:rPr lang="pt-BR" sz="2800" u="sng" dirty="0">
                <a:solidFill>
                  <a:prstClr val="black"/>
                </a:solidFill>
              </a:rPr>
              <a:t>interrupção do requisito necessário para a aposentadoria especial</a:t>
            </a:r>
            <a:r>
              <a:rPr lang="pt-BR" sz="2800" dirty="0">
                <a:solidFill>
                  <a:prstClr val="black"/>
                </a:solidFill>
              </a:rPr>
              <a:t>, podendo haver prejuízos também neste aspecto. </a:t>
            </a:r>
          </a:p>
          <a:p>
            <a:pPr marL="514350" indent="-514350">
              <a:spcAft>
                <a:spcPts val="600"/>
              </a:spcAft>
              <a:buFont typeface="Arial" pitchFamily="34" charset="0"/>
              <a:buChar char="•"/>
            </a:pPr>
            <a:endParaRPr lang="pt-BR" sz="2800" dirty="0">
              <a:solidFill>
                <a:prstClr val="black"/>
              </a:solidFill>
            </a:endParaRPr>
          </a:p>
          <a:p>
            <a:pPr marL="514350" indent="-51435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A exceção é com relação ao pagamento do adicional noturno, que somente poderá ser pago nos casos em que for possível comprovar o exercício de jornada noturna, desde que autorizada pela chefia imediata e considerada a necessidade da medida.</a:t>
            </a:r>
          </a:p>
        </p:txBody>
      </p:sp>
    </p:spTree>
    <p:extLst>
      <p:ext uri="{BB962C8B-B14F-4D97-AF65-F5344CB8AC3E}">
        <p14:creationId xmlns:p14="http://schemas.microsoft.com/office/powerpoint/2010/main" val="3957376199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014" y="422031"/>
            <a:ext cx="11590986" cy="808892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07F09">
                    <a:shade val="50000"/>
                    <a:satMod val="110000"/>
                  </a:srgbClr>
                </a:solidFill>
                <a:effectLst/>
              </a:rPr>
              <a:t>Análise da IN – Impactos na vida do Servidor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22032" y="1600200"/>
            <a:ext cx="1124932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Arial" pitchFamily="34" charset="0"/>
              <a:buChar char="•"/>
            </a:pPr>
            <a:endParaRPr lang="pt-BR" sz="2800" dirty="0">
              <a:solidFill>
                <a:prstClr val="black"/>
              </a:solidFill>
            </a:endParaRPr>
          </a:p>
          <a:p>
            <a:pPr marL="514350" indent="-5143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u="sng" dirty="0">
                <a:solidFill>
                  <a:prstClr val="black"/>
                </a:solidFill>
              </a:rPr>
              <a:t>Acidentes de trabalho e doenças provenientes de atividades laborais serão mais difíceis de provar</a:t>
            </a:r>
            <a:r>
              <a:rPr lang="pt-BR" sz="2800" dirty="0">
                <a:solidFill>
                  <a:prstClr val="black"/>
                </a:solidFill>
              </a:rPr>
              <a:t>, cabendo ao servidor se atentar para isso e formalizar, perante a chefia imediata, qualquer acontecimento que possa prejudicar sua saúde.</a:t>
            </a:r>
          </a:p>
        </p:txBody>
      </p:sp>
    </p:spTree>
    <p:extLst>
      <p:ext uri="{BB962C8B-B14F-4D97-AF65-F5344CB8AC3E}">
        <p14:creationId xmlns:p14="http://schemas.microsoft.com/office/powerpoint/2010/main" val="525777979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014" y="422031"/>
            <a:ext cx="11590986" cy="808892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07F09">
                    <a:shade val="50000"/>
                    <a:satMod val="110000"/>
                  </a:srgbClr>
                </a:solidFill>
                <a:effectLst/>
              </a:rPr>
              <a:t>Análise da IN – Impactos na vida do Servidor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53860" y="1044526"/>
            <a:ext cx="11217499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Arial" pitchFamily="34" charset="0"/>
              <a:buChar char="•"/>
            </a:pPr>
            <a:endParaRPr lang="pt-BR" sz="2800" dirty="0">
              <a:solidFill>
                <a:prstClr val="black"/>
              </a:solidFill>
            </a:endParaRPr>
          </a:p>
          <a:p>
            <a:pPr marL="514350" indent="-5143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Outro aspecto que preocupa são </a:t>
            </a:r>
            <a:r>
              <a:rPr lang="pt-BR" sz="2800" u="sng" dirty="0">
                <a:solidFill>
                  <a:prstClr val="black"/>
                </a:solidFill>
              </a:rPr>
              <a:t>metas superiores que serão previamente combinadas.</a:t>
            </a:r>
            <a:r>
              <a:rPr lang="pt-BR" sz="2800" dirty="0">
                <a:solidFill>
                  <a:prstClr val="black"/>
                </a:solidFill>
              </a:rPr>
              <a:t> Elas </a:t>
            </a:r>
            <a:r>
              <a:rPr lang="pt-BR" sz="2800" u="sng" dirty="0">
                <a:solidFill>
                  <a:prstClr val="black"/>
                </a:solidFill>
              </a:rPr>
              <a:t>não implicarão pagamento de horas extras.</a:t>
            </a:r>
            <a:endParaRPr lang="pt-BR" sz="2800" dirty="0">
              <a:solidFill>
                <a:prstClr val="black"/>
              </a:solidFill>
            </a:endParaRPr>
          </a:p>
          <a:p>
            <a:pPr algn="just">
              <a:spcAft>
                <a:spcPts val="600"/>
              </a:spcAft>
            </a:pPr>
            <a:endParaRPr lang="pt-BR" sz="2800" dirty="0">
              <a:solidFill>
                <a:prstClr val="black"/>
              </a:solidFill>
            </a:endParaRPr>
          </a:p>
          <a:p>
            <a:pPr marL="514350" indent="-5143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"É possível inferir serem questionáveis as metas fixadas, sobretudo quando for possível demonstrar equívocos na mensuração do tempo para que sejam cumpridas", afirma o estudo jurídico.</a:t>
            </a:r>
          </a:p>
        </p:txBody>
      </p:sp>
    </p:spTree>
    <p:extLst>
      <p:ext uri="{BB962C8B-B14F-4D97-AF65-F5344CB8AC3E}">
        <p14:creationId xmlns:p14="http://schemas.microsoft.com/office/powerpoint/2010/main" val="682136629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014" y="422031"/>
            <a:ext cx="11590986" cy="808892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07F09">
                    <a:shade val="50000"/>
                    <a:satMod val="110000"/>
                  </a:srgbClr>
                </a:solidFill>
                <a:effectLst/>
              </a:rPr>
              <a:t>Análise da IN – Impactos na vida do Servidor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53860" y="1044526"/>
            <a:ext cx="1121749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Arial" pitchFamily="34" charset="0"/>
              <a:buChar char="•"/>
            </a:pPr>
            <a:endParaRPr lang="pt-BR" sz="2800" dirty="0">
              <a:solidFill>
                <a:prstClr val="black"/>
              </a:solidFill>
            </a:endParaRPr>
          </a:p>
          <a:p>
            <a:pPr marL="514350" indent="-5143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A análise destaca a </a:t>
            </a:r>
            <a:r>
              <a:rPr lang="pt-BR" sz="2800" u="sng" dirty="0">
                <a:solidFill>
                  <a:prstClr val="black"/>
                </a:solidFill>
              </a:rPr>
              <a:t>possível dificuldade acentuada de servidores mais antigos no manuseio de tecnologias modernas, inerentes ao trabalho remoto, podendo ser este um foco de discriminação, menosprezo e perseguições das chefias</a:t>
            </a:r>
            <a:r>
              <a:rPr lang="pt-BR" sz="2800" dirty="0">
                <a:solidFill>
                  <a:prstClr val="black"/>
                </a:solidFill>
              </a:rPr>
              <a:t>. </a:t>
            </a:r>
          </a:p>
          <a:p>
            <a:pPr marL="514350" indent="-514350" algn="just">
              <a:spcAft>
                <a:spcPts val="600"/>
              </a:spcAft>
              <a:buFont typeface="Arial" pitchFamily="34" charset="0"/>
              <a:buChar char="•"/>
            </a:pPr>
            <a:endParaRPr lang="pt-BR" sz="2800" dirty="0">
              <a:solidFill>
                <a:prstClr val="black"/>
              </a:solidFill>
            </a:endParaRPr>
          </a:p>
          <a:p>
            <a:pPr marL="514350" indent="-5143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Os órgãos </a:t>
            </a:r>
            <a:r>
              <a:rPr lang="pt-BR" sz="2800" u="sng" dirty="0">
                <a:solidFill>
                  <a:prstClr val="black"/>
                </a:solidFill>
              </a:rPr>
              <a:t>devem conceder qualificação aos trabalhadores, para uso de softwares e equipamentos tecnológicos necessários.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</a:p>
          <a:p>
            <a:pPr marL="514350" indent="-5143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Segundo os advogados, as entidades sindicais precisarão estar mais atentas aos servidores em </a:t>
            </a:r>
            <a:r>
              <a:rPr lang="pt-BR" sz="2800" dirty="0" err="1">
                <a:solidFill>
                  <a:prstClr val="black"/>
                </a:solidFill>
              </a:rPr>
              <a:t>teletrabalho</a:t>
            </a:r>
            <a:r>
              <a:rPr lang="pt-BR" sz="2800" dirty="0">
                <a:solidFill>
                  <a:prstClr val="black"/>
                </a:solidFill>
              </a:rPr>
              <a:t>, mantendo a proximidade para identificar e auxiliar em problemas ocultos pelo distanciamento físico, como, por exemplo, o assédio moral. </a:t>
            </a:r>
          </a:p>
        </p:txBody>
      </p:sp>
    </p:spTree>
    <p:extLst>
      <p:ext uri="{BB962C8B-B14F-4D97-AF65-F5344CB8AC3E}">
        <p14:creationId xmlns:p14="http://schemas.microsoft.com/office/powerpoint/2010/main" val="353010172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014" y="422031"/>
            <a:ext cx="11590986" cy="808892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07F09">
                    <a:shade val="50000"/>
                    <a:satMod val="110000"/>
                  </a:srgbClr>
                </a:solidFill>
                <a:effectLst/>
              </a:rPr>
              <a:t>Análise da IN – Impactos na vida do Servidor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53860" y="1044526"/>
            <a:ext cx="1121749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Arial" pitchFamily="34" charset="0"/>
              <a:buChar char="•"/>
            </a:pPr>
            <a:endParaRPr lang="pt-BR" sz="2800" dirty="0">
              <a:solidFill>
                <a:prstClr val="black"/>
              </a:solidFill>
            </a:endParaRPr>
          </a:p>
          <a:p>
            <a:pPr marL="514350" indent="-514350" algn="just">
              <a:spcAft>
                <a:spcPts val="600"/>
              </a:spcAft>
              <a:buFont typeface="Arial" pitchFamily="34" charset="0"/>
              <a:buChar char="•"/>
            </a:pPr>
            <a:endParaRPr lang="pt-BR" sz="2800" dirty="0">
              <a:solidFill>
                <a:prstClr val="black"/>
              </a:solidFill>
            </a:endParaRPr>
          </a:p>
          <a:p>
            <a:pPr marL="514350" indent="-5143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As entidades sindicais precisarão estar mais atentas aos servidores em teletrabalho, mantendo a proximidade para identificar e auxiliar em </a:t>
            </a:r>
            <a:r>
              <a:rPr lang="pt-BR" sz="2800" u="sng" dirty="0">
                <a:solidFill>
                  <a:prstClr val="black"/>
                </a:solidFill>
              </a:rPr>
              <a:t>problemas ocultos pelo distanciamento físico, como, por exemplo, o assédio moral.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72764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560" y="530352"/>
            <a:ext cx="10911840" cy="483801"/>
          </a:xfrm>
        </p:spPr>
        <p:txBody>
          <a:bodyPr>
            <a:normAutofit fontScale="90000"/>
          </a:bodyPr>
          <a:lstStyle/>
          <a:p>
            <a:r>
              <a:rPr lang="pt-BR" dirty="0"/>
              <a:t>Contextualização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0560" y="1130530"/>
            <a:ext cx="10911840" cy="4936161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pPr algn="just"/>
            <a:r>
              <a:rPr lang="pt-BR" b="1" u="sng" dirty="0"/>
              <a:t>O empregado deve assinar um termo de responsabilidade</a:t>
            </a:r>
            <a:r>
              <a:rPr lang="pt-BR" dirty="0"/>
              <a:t>, comprometendo-se a seguir as instruções dadas pelo empregador para evitar doenças e acidentes de trabalho, </a:t>
            </a:r>
            <a:r>
              <a:rPr lang="pt-BR" b="1" u="sng" dirty="0"/>
              <a:t>ou seja, é responsável pela gestão da saúde e segurança no trabalho.</a:t>
            </a:r>
          </a:p>
          <a:p>
            <a:endParaRPr lang="pt-BR" b="1" u="sng" dirty="0"/>
          </a:p>
          <a:p>
            <a:pPr algn="just"/>
            <a:r>
              <a:rPr lang="pt-BR" dirty="0"/>
              <a:t>O </a:t>
            </a:r>
            <a:r>
              <a:rPr lang="pt-BR" u="sng" dirty="0"/>
              <a:t>home office é o trabalho realizado na casa do trabalhador</a:t>
            </a:r>
            <a:r>
              <a:rPr lang="pt-BR" dirty="0"/>
              <a:t>, com ou sem utilização de tecnologias de informação ou comunicação. Pode ocorrer frequentemente ou de maneira esporádica.</a:t>
            </a:r>
          </a:p>
        </p:txBody>
      </p:sp>
    </p:spTree>
    <p:extLst>
      <p:ext uri="{BB962C8B-B14F-4D97-AF65-F5344CB8AC3E}">
        <p14:creationId xmlns:p14="http://schemas.microsoft.com/office/powerpoint/2010/main" val="194036647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8766" y="1292281"/>
            <a:ext cx="10911840" cy="1051907"/>
          </a:xfrm>
        </p:spPr>
        <p:txBody>
          <a:bodyPr>
            <a:normAutofit/>
          </a:bodyPr>
          <a:lstStyle/>
          <a:p>
            <a:r>
              <a:rPr lang="pt-BR" b="1" dirty="0"/>
              <a:t>Mercado de Trabalho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718219" y="3004042"/>
            <a:ext cx="10911840" cy="420624"/>
          </a:xfrm>
        </p:spPr>
        <p:txBody>
          <a:bodyPr>
            <a:noAutofit/>
          </a:bodyPr>
          <a:lstStyle/>
          <a:p>
            <a:r>
              <a:rPr lang="pt-BR" sz="3200" b="1" dirty="0"/>
              <a:t>Maio de 2020)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1997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242" y="530225"/>
            <a:ext cx="10911840" cy="1051560"/>
          </a:xfrm>
        </p:spPr>
        <p:txBody>
          <a:bodyPr>
            <a:normAutofit fontScale="90000"/>
          </a:bodyPr>
          <a:lstStyle/>
          <a:p>
            <a:r>
              <a:rPr lang="pt-BR" dirty="0">
                <a:effectLst/>
                <a:latin typeface="Arial" panose="020B0604020202020204" pitchFamily="34" charset="0"/>
              </a:rPr>
              <a:t>Em maio de 2020, 8,7 milhões de trabalhadores estavam em home of</a:t>
            </a:r>
            <a:r>
              <a:rPr lang="pt-BR" dirty="0">
                <a:effectLst/>
                <a:latin typeface="Courier New" panose="02070309020205020404" pitchFamily="49" charset="0"/>
              </a:rPr>
              <a:t>fi</a:t>
            </a:r>
            <a:r>
              <a:rPr lang="pt-BR" dirty="0">
                <a:effectLst/>
                <a:latin typeface="Arial" panose="020B0604020202020204" pitchFamily="34" charset="0"/>
              </a:rPr>
              <a:t>ce em todo o país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154" y="1581785"/>
            <a:ext cx="10287000" cy="485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5882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8766" y="1292281"/>
            <a:ext cx="10911840" cy="1051907"/>
          </a:xfrm>
        </p:spPr>
        <p:txBody>
          <a:bodyPr>
            <a:normAutofit/>
          </a:bodyPr>
          <a:lstStyle/>
          <a:p>
            <a:r>
              <a:rPr lang="pt-BR" b="1" dirty="0"/>
              <a:t>Exemplo de cláusulas relativas ao tema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718219" y="3004042"/>
            <a:ext cx="10911840" cy="420624"/>
          </a:xfrm>
        </p:spPr>
        <p:txBody>
          <a:bodyPr>
            <a:noAutofit/>
          </a:bodyPr>
          <a:lstStyle/>
          <a:p>
            <a:r>
              <a:rPr lang="pt-BR" sz="3200" b="1" dirty="0"/>
              <a:t>Maio de 2020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1796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0631" y="530225"/>
            <a:ext cx="10920045" cy="53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8834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8766" y="1292281"/>
            <a:ext cx="10911840" cy="1051907"/>
          </a:xfrm>
        </p:spPr>
        <p:txBody>
          <a:bodyPr>
            <a:normAutofit/>
          </a:bodyPr>
          <a:lstStyle/>
          <a:p>
            <a:r>
              <a:rPr lang="pt-BR" b="1" dirty="0" err="1"/>
              <a:t>Teletrabalho</a:t>
            </a:r>
            <a:r>
              <a:rPr lang="pt-BR" b="1" dirty="0"/>
              <a:t> no serviço público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718219" y="3004042"/>
            <a:ext cx="10911840" cy="420624"/>
          </a:xfrm>
        </p:spPr>
        <p:txBody>
          <a:bodyPr>
            <a:noAutofit/>
          </a:bodyPr>
          <a:lstStyle/>
          <a:p>
            <a:r>
              <a:rPr lang="pt-BR" sz="3200" b="1" dirty="0"/>
              <a:t>Exemplos anteriores às legislações atuais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13867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2140</Words>
  <Application>Microsoft Office PowerPoint</Application>
  <PresentationFormat>Widescreen</PresentationFormat>
  <Paragraphs>166</Paragraphs>
  <Slides>38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Courier New</vt:lpstr>
      <vt:lpstr>Verdana</vt:lpstr>
      <vt:lpstr>Wingdings 2</vt:lpstr>
      <vt:lpstr>Aspecto</vt:lpstr>
      <vt:lpstr>Medidas trabalhistas para enfrentamento do estado de calamidade pública</vt:lpstr>
      <vt:lpstr>Contextualização</vt:lpstr>
      <vt:lpstr>Contextualização</vt:lpstr>
      <vt:lpstr>Contextualização</vt:lpstr>
      <vt:lpstr>Mercado de Trabalho</vt:lpstr>
      <vt:lpstr>Em maio de 2020, 8,7 milhões de trabalhadores estavam em home office em todo o país</vt:lpstr>
      <vt:lpstr>Exemplo de cláusulas relativas ao tema</vt:lpstr>
      <vt:lpstr>Apresentação do PowerPoint</vt:lpstr>
      <vt:lpstr>Teletrabalho no serviço público</vt:lpstr>
      <vt:lpstr>TELETRABALHO NO SERVIÇO PÚBLICO</vt:lpstr>
      <vt:lpstr>Teletrabalho</vt:lpstr>
      <vt:lpstr>VANTAGENS E DESVANTAGENS DO TELETRABALHO</vt:lpstr>
      <vt:lpstr>VANTAGENS E DESVANTAGENS DO TELETRABALHO</vt:lpstr>
      <vt:lpstr>Teletrabalho e home office (pontos polêmicos)</vt:lpstr>
      <vt:lpstr>Apresentação do PowerPoint</vt:lpstr>
      <vt:lpstr>Apresentação do PowerPoint</vt:lpstr>
      <vt:lpstr>Teletrabalho e Home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Teletrabalho e Home office</vt:lpstr>
      <vt:lpstr>Instrução Normativa 65 de 30/7/2020</vt:lpstr>
      <vt:lpstr>Apresentação do PowerPoint</vt:lpstr>
      <vt:lpstr>Apresentação do PowerPoint</vt:lpstr>
      <vt:lpstr>Instrução Normativa 65 de 30/7/2020</vt:lpstr>
      <vt:lpstr>Análise da IN – Impactos na vida do Servidor</vt:lpstr>
      <vt:lpstr>Análise da IN – Impactos na vida do Servidor</vt:lpstr>
      <vt:lpstr>Análise da IN – Impactos na vida do Servidor</vt:lpstr>
      <vt:lpstr>Análise da IN – Impactos na vida do Servidor</vt:lpstr>
      <vt:lpstr>Análise da IN – Impactos na vida do Servidor</vt:lpstr>
      <vt:lpstr>Análise da IN – Impactos na vida do Servidor</vt:lpstr>
      <vt:lpstr>Análise da IN – Impactos na vida do Servidor</vt:lpstr>
      <vt:lpstr>Análise da IN – Impactos na vida do Servidor</vt:lpstr>
      <vt:lpstr>Análise da IN – Impactos na vida do Servidor</vt:lpstr>
      <vt:lpstr>Análise da IN – Impactos na vida do Servidor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2017-07-21T18:33:21Z</dcterms:created>
  <dcterms:modified xsi:type="dcterms:W3CDTF">2025-12-01T19:33:55Z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