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753600" cy="7315200"/>
  <p:notesSz cx="6858000" cy="9144000"/>
  <p:embeddedFontLst>
    <p:embeddedFont>
      <p:font typeface="Calibri (MS)" panose="020B0604020202020204" charset="0"/>
      <p:regular r:id="rId14"/>
    </p:embeddedFont>
    <p:embeddedFont>
      <p:font typeface="Calibri (MS) Bold" panose="020B0604020202020204" charset="0"/>
      <p:regular r:id="rId15"/>
    </p:embeddedFont>
    <p:embeddedFont>
      <p:font typeface="Calibri (MS) Bold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79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Lapolla de Paula Aguiar Andrade" userId="d9a6b0b080d6cae0" providerId="LiveId" clId="{750B95EE-8CE8-46D6-8E9C-3C38177B048C}"/>
    <pc:docChg chg="custSel addSld delSld modSld">
      <pc:chgData name="Denise Lapolla de Paula Aguiar Andrade" userId="d9a6b0b080d6cae0" providerId="LiveId" clId="{750B95EE-8CE8-46D6-8E9C-3C38177B048C}" dt="2025-05-24T14:25:52.822" v="254" actId="113"/>
      <pc:docMkLst>
        <pc:docMk/>
      </pc:docMkLst>
      <pc:sldChg chg="modSp mod">
        <pc:chgData name="Denise Lapolla de Paula Aguiar Andrade" userId="d9a6b0b080d6cae0" providerId="LiveId" clId="{750B95EE-8CE8-46D6-8E9C-3C38177B048C}" dt="2025-05-24T14:21:31.625" v="183" actId="123"/>
        <pc:sldMkLst>
          <pc:docMk/>
          <pc:sldMk cId="0" sldId="257"/>
        </pc:sldMkLst>
        <pc:spChg chg="mod">
          <ac:chgData name="Denise Lapolla de Paula Aguiar Andrade" userId="d9a6b0b080d6cae0" providerId="LiveId" clId="{750B95EE-8CE8-46D6-8E9C-3C38177B048C}" dt="2025-05-24T14:21:31.625" v="183" actId="123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Denise Lapolla de Paula Aguiar Andrade" userId="d9a6b0b080d6cae0" providerId="LiveId" clId="{750B95EE-8CE8-46D6-8E9C-3C38177B048C}" dt="2025-05-24T14:23:13.919" v="201" actId="20577"/>
        <pc:sldMkLst>
          <pc:docMk/>
          <pc:sldMk cId="0" sldId="258"/>
        </pc:sldMkLst>
        <pc:spChg chg="mod">
          <ac:chgData name="Denise Lapolla de Paula Aguiar Andrade" userId="d9a6b0b080d6cae0" providerId="LiveId" clId="{750B95EE-8CE8-46D6-8E9C-3C38177B048C}" dt="2025-05-24T14:22:31.342" v="188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Denise Lapolla de Paula Aguiar Andrade" userId="d9a6b0b080d6cae0" providerId="LiveId" clId="{750B95EE-8CE8-46D6-8E9C-3C38177B048C}" dt="2025-05-24T14:23:13.919" v="201" actId="20577"/>
          <ac:spMkLst>
            <pc:docMk/>
            <pc:sldMk cId="0" sldId="258"/>
            <ac:spMk id="7" creationId="{00000000-0000-0000-0000-000000000000}"/>
          </ac:spMkLst>
        </pc:spChg>
        <pc:grpChg chg="mod">
          <ac:chgData name="Denise Lapolla de Paula Aguiar Andrade" userId="d9a6b0b080d6cae0" providerId="LiveId" clId="{750B95EE-8CE8-46D6-8E9C-3C38177B048C}" dt="2025-05-24T14:22:39.701" v="189" actId="1076"/>
          <ac:grpSpMkLst>
            <pc:docMk/>
            <pc:sldMk cId="0" sldId="258"/>
            <ac:grpSpMk id="8" creationId="{00000000-0000-0000-0000-000000000000}"/>
          </ac:grpSpMkLst>
        </pc:grpChg>
      </pc:sldChg>
      <pc:sldChg chg="modSp mod">
        <pc:chgData name="Denise Lapolla de Paula Aguiar Andrade" userId="d9a6b0b080d6cae0" providerId="LiveId" clId="{750B95EE-8CE8-46D6-8E9C-3C38177B048C}" dt="2025-05-24T14:24:38.441" v="253" actId="5793"/>
        <pc:sldMkLst>
          <pc:docMk/>
          <pc:sldMk cId="0" sldId="259"/>
        </pc:sldMkLst>
        <pc:spChg chg="mod">
          <ac:chgData name="Denise Lapolla de Paula Aguiar Andrade" userId="d9a6b0b080d6cae0" providerId="LiveId" clId="{750B95EE-8CE8-46D6-8E9C-3C38177B048C}" dt="2025-05-24T14:24:38.441" v="253" actId="5793"/>
          <ac:spMkLst>
            <pc:docMk/>
            <pc:sldMk cId="0" sldId="259"/>
            <ac:spMk id="7" creationId="{00000000-0000-0000-0000-000000000000}"/>
          </ac:spMkLst>
        </pc:spChg>
      </pc:sldChg>
      <pc:sldChg chg="modSp mod">
        <pc:chgData name="Denise Lapolla de Paula Aguiar Andrade" userId="d9a6b0b080d6cae0" providerId="LiveId" clId="{750B95EE-8CE8-46D6-8E9C-3C38177B048C}" dt="2025-05-24T14:21:20.227" v="182" actId="123"/>
        <pc:sldMkLst>
          <pc:docMk/>
          <pc:sldMk cId="0" sldId="261"/>
        </pc:sldMkLst>
        <pc:spChg chg="mod">
          <ac:chgData name="Denise Lapolla de Paula Aguiar Andrade" userId="d9a6b0b080d6cae0" providerId="LiveId" clId="{750B95EE-8CE8-46D6-8E9C-3C38177B048C}" dt="2025-05-24T14:21:20.227" v="182" actId="123"/>
          <ac:spMkLst>
            <pc:docMk/>
            <pc:sldMk cId="0" sldId="261"/>
            <ac:spMk id="7" creationId="{00000000-0000-0000-0000-000000000000}"/>
          </ac:spMkLst>
        </pc:spChg>
      </pc:sldChg>
      <pc:sldChg chg="modSp mod">
        <pc:chgData name="Denise Lapolla de Paula Aguiar Andrade" userId="d9a6b0b080d6cae0" providerId="LiveId" clId="{750B95EE-8CE8-46D6-8E9C-3C38177B048C}" dt="2025-05-24T14:17:25.596" v="159" actId="123"/>
        <pc:sldMkLst>
          <pc:docMk/>
          <pc:sldMk cId="0" sldId="262"/>
        </pc:sldMkLst>
        <pc:spChg chg="mod">
          <ac:chgData name="Denise Lapolla de Paula Aguiar Andrade" userId="d9a6b0b080d6cae0" providerId="LiveId" clId="{750B95EE-8CE8-46D6-8E9C-3C38177B048C}" dt="2025-05-24T14:17:19.116" v="158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Denise Lapolla de Paula Aguiar Andrade" userId="d9a6b0b080d6cae0" providerId="LiveId" clId="{750B95EE-8CE8-46D6-8E9C-3C38177B048C}" dt="2025-05-24T14:17:25.596" v="159" actId="123"/>
          <ac:spMkLst>
            <pc:docMk/>
            <pc:sldMk cId="0" sldId="262"/>
            <ac:spMk id="7" creationId="{00000000-0000-0000-0000-000000000000}"/>
          </ac:spMkLst>
        </pc:spChg>
      </pc:sldChg>
      <pc:sldChg chg="modSp mod">
        <pc:chgData name="Denise Lapolla de Paula Aguiar Andrade" userId="d9a6b0b080d6cae0" providerId="LiveId" clId="{750B95EE-8CE8-46D6-8E9C-3C38177B048C}" dt="2025-05-24T14:20:30.627" v="180" actId="20577"/>
        <pc:sldMkLst>
          <pc:docMk/>
          <pc:sldMk cId="0" sldId="263"/>
        </pc:sldMkLst>
        <pc:spChg chg="mod">
          <ac:chgData name="Denise Lapolla de Paula Aguiar Andrade" userId="d9a6b0b080d6cae0" providerId="LiveId" clId="{750B95EE-8CE8-46D6-8E9C-3C38177B048C}" dt="2025-05-24T14:20:30.627" v="180" actId="20577"/>
          <ac:spMkLst>
            <pc:docMk/>
            <pc:sldMk cId="0" sldId="263"/>
            <ac:spMk id="7" creationId="{00000000-0000-0000-0000-000000000000}"/>
          </ac:spMkLst>
        </pc:spChg>
      </pc:sldChg>
      <pc:sldChg chg="modSp mod">
        <pc:chgData name="Denise Lapolla de Paula Aguiar Andrade" userId="d9a6b0b080d6cae0" providerId="LiveId" clId="{750B95EE-8CE8-46D6-8E9C-3C38177B048C}" dt="2025-05-24T14:25:52.822" v="254" actId="113"/>
        <pc:sldMkLst>
          <pc:docMk/>
          <pc:sldMk cId="0" sldId="267"/>
        </pc:sldMkLst>
        <pc:spChg chg="mod">
          <ac:chgData name="Denise Lapolla de Paula Aguiar Andrade" userId="d9a6b0b080d6cae0" providerId="LiveId" clId="{750B95EE-8CE8-46D6-8E9C-3C38177B048C}" dt="2025-05-24T14:25:52.822" v="254" actId="113"/>
          <ac:spMkLst>
            <pc:docMk/>
            <pc:sldMk cId="0" sldId="267"/>
            <ac:spMk id="6" creationId="{00000000-0000-0000-0000-000000000000}"/>
          </ac:spMkLst>
        </pc:spChg>
      </pc:sldChg>
      <pc:sldChg chg="new del">
        <pc:chgData name="Denise Lapolla de Paula Aguiar Andrade" userId="d9a6b0b080d6cae0" providerId="LiveId" clId="{750B95EE-8CE8-46D6-8E9C-3C38177B048C}" dt="2025-05-24T14:12:25.378" v="154" actId="47"/>
        <pc:sldMkLst>
          <pc:docMk/>
          <pc:sldMk cId="1364841631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4641" y="1095960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" y="1659354"/>
            <a:ext cx="8290560" cy="3068490"/>
            <a:chOff x="0" y="0"/>
            <a:chExt cx="11054080" cy="40913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4080" cy="4091320"/>
            </a:xfrm>
            <a:custGeom>
              <a:avLst/>
              <a:gdLst/>
              <a:ahLst/>
              <a:cxnLst/>
              <a:rect l="l" t="t" r="r" b="b"/>
              <a:pathLst>
                <a:path w="11054080" h="4091320">
                  <a:moveTo>
                    <a:pt x="0" y="0"/>
                  </a:moveTo>
                  <a:lnTo>
                    <a:pt x="11054080" y="0"/>
                  </a:lnTo>
                  <a:lnTo>
                    <a:pt x="11054080" y="4091320"/>
                  </a:lnTo>
                  <a:lnTo>
                    <a:pt x="0" y="4091320"/>
                  </a:lnTo>
                  <a:close/>
                </a:path>
              </a:pathLst>
            </a:custGeom>
            <a:solidFill>
              <a:srgbClr val="042D62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1054080" cy="41770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912"/>
                </a:lnSpc>
              </a:pPr>
              <a:r>
                <a:rPr lang="en-US" sz="4093" b="1">
                  <a:solidFill>
                    <a:srgbClr val="042D6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Os servidores públicos e a corrosão</a:t>
              </a:r>
            </a:p>
            <a:p>
              <a:pPr algn="ctr">
                <a:lnSpc>
                  <a:spcPts val="4912"/>
                </a:lnSpc>
              </a:pPr>
              <a:r>
                <a:rPr lang="en-US" sz="4093" b="1">
                  <a:solidFill>
                    <a:srgbClr val="042D6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do direito à aposentadoria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9360" y="5283269"/>
            <a:ext cx="7274880" cy="1300411"/>
            <a:chOff x="0" y="0"/>
            <a:chExt cx="9699840" cy="17338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99840" cy="1733882"/>
            </a:xfrm>
            <a:custGeom>
              <a:avLst/>
              <a:gdLst/>
              <a:ahLst/>
              <a:cxnLst/>
              <a:rect l="l" t="t" r="r" b="b"/>
              <a:pathLst>
                <a:path w="9699840" h="1733882">
                  <a:moveTo>
                    <a:pt x="0" y="0"/>
                  </a:moveTo>
                  <a:lnTo>
                    <a:pt x="9699840" y="0"/>
                  </a:lnTo>
                  <a:lnTo>
                    <a:pt x="9699840" y="1733882"/>
                  </a:lnTo>
                  <a:lnTo>
                    <a:pt x="0" y="1733882"/>
                  </a:lnTo>
                  <a:close/>
                </a:path>
              </a:pathLst>
            </a:custGeom>
            <a:solidFill>
              <a:srgbClr val="042D62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699840" cy="17910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136"/>
                </a:lnSpc>
              </a:pPr>
              <a:r>
                <a:rPr lang="en-US" sz="2613" spc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Audiência Pública </a:t>
              </a:r>
            </a:p>
            <a:p>
              <a:pPr algn="ctr">
                <a:lnSpc>
                  <a:spcPts val="3136"/>
                </a:lnSpc>
              </a:pPr>
              <a:r>
                <a:rPr lang="en-US" sz="2613" spc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CASP - Câmara dos Deputados </a:t>
              </a:r>
            </a:p>
            <a:p>
              <a:pPr algn="ctr">
                <a:lnSpc>
                  <a:spcPts val="3136"/>
                </a:lnSpc>
              </a:pPr>
              <a:r>
                <a:rPr lang="en-US" sz="2613" spc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Maio/2025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2926080" y="359110"/>
            <a:ext cx="3901440" cy="744820"/>
          </a:xfrm>
          <a:custGeom>
            <a:avLst/>
            <a:gdLst/>
            <a:ahLst/>
            <a:cxnLst/>
            <a:rect l="l" t="t" r="r" b="b"/>
            <a:pathLst>
              <a:path w="3901440" h="744820">
                <a:moveTo>
                  <a:pt x="0" y="0"/>
                </a:moveTo>
                <a:lnTo>
                  <a:pt x="3901440" y="0"/>
                </a:lnTo>
                <a:lnTo>
                  <a:pt x="3901440" y="744820"/>
                </a:lnTo>
                <a:lnTo>
                  <a:pt x="0" y="744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4641" y="1095960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92046" y="324877"/>
            <a:ext cx="2130034" cy="406643"/>
          </a:xfrm>
          <a:custGeom>
            <a:avLst/>
            <a:gdLst/>
            <a:ahLst/>
            <a:cxnLst/>
            <a:rect l="l" t="t" r="r" b="b"/>
            <a:pathLst>
              <a:path w="2130034" h="406643">
                <a:moveTo>
                  <a:pt x="0" y="0"/>
                </a:moveTo>
                <a:lnTo>
                  <a:pt x="2130034" y="0"/>
                </a:lnTo>
                <a:lnTo>
                  <a:pt x="2130034" y="406643"/>
                </a:lnTo>
                <a:lnTo>
                  <a:pt x="0" y="406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613871" y="1966826"/>
            <a:ext cx="8536226" cy="5282196"/>
            <a:chOff x="0" y="0"/>
            <a:chExt cx="11381635" cy="7042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81635" cy="7042928"/>
            </a:xfrm>
            <a:custGeom>
              <a:avLst/>
              <a:gdLst/>
              <a:ahLst/>
              <a:cxnLst/>
              <a:rect l="l" t="t" r="r" b="b"/>
              <a:pathLst>
                <a:path w="11381635" h="7042928">
                  <a:moveTo>
                    <a:pt x="0" y="0"/>
                  </a:moveTo>
                  <a:lnTo>
                    <a:pt x="11381635" y="0"/>
                  </a:lnTo>
                  <a:lnTo>
                    <a:pt x="11381635" y="7042928"/>
                  </a:lnTo>
                  <a:lnTo>
                    <a:pt x="0" y="7042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1381635" cy="70905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76"/>
                </a:lnSpc>
              </a:pPr>
              <a:r>
                <a:rPr lang="en-US" sz="2813" b="1">
                  <a:solidFill>
                    <a:srgbClr val="042D6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Redução ou isenção</a:t>
              </a:r>
              <a:r>
                <a:rPr lang="en-US" sz="28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da contribuição previdenciária gera maior recolhimento de Imposto de Renda na fonte.</a:t>
              </a:r>
            </a:p>
            <a:p>
              <a:pPr algn="l">
                <a:lnSpc>
                  <a:spcPts val="3376"/>
                </a:lnSpc>
              </a:pPr>
              <a:r>
                <a:rPr lang="en-US" sz="2813" b="1">
                  <a:solidFill>
                    <a:srgbClr val="042D6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Aumento do poder de compra</a:t>
              </a:r>
              <a:r>
                <a:rPr lang="en-US" sz="28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impulsionando o consumo e movimentando a economia.</a:t>
              </a:r>
            </a:p>
            <a:p>
              <a:pPr algn="l">
                <a:lnSpc>
                  <a:spcPts val="3376"/>
                </a:lnSpc>
              </a:pPr>
              <a:r>
                <a:rPr lang="en-US" sz="2813" b="1">
                  <a:solidFill>
                    <a:srgbClr val="042D6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Fortalecimento dos orçamentos familiares</a:t>
              </a:r>
              <a:r>
                <a:rPr lang="en-US" sz="28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– muitos inativos sustentam financeiramente filhos, netos e outros familiares.</a:t>
              </a:r>
            </a:p>
            <a:p>
              <a:pPr algn="l">
                <a:lnSpc>
                  <a:spcPts val="3376"/>
                </a:lnSpc>
              </a:pPr>
              <a:r>
                <a:rPr lang="en-US" sz="2813" b="1">
                  <a:solidFill>
                    <a:srgbClr val="042D6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Possível incremento da arrecadação</a:t>
              </a:r>
              <a:r>
                <a:rPr lang="en-US" sz="28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tributos indiretos, como ICMS e IPI, devido ao aumento da atividade econômica.</a:t>
              </a:r>
            </a:p>
            <a:p>
              <a:pPr algn="l">
                <a:lnSpc>
                  <a:spcPts val="3376"/>
                </a:lnSpc>
              </a:pPr>
              <a:r>
                <a:rPr lang="en-US" sz="2813" b="1">
                  <a:solidFill>
                    <a:srgbClr val="042D6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Estímulo ao investimento privado</a:t>
              </a:r>
              <a:r>
                <a:rPr lang="en-US" sz="28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incluindo aquisições imobiliárias e apoio a pequenos negócios locais.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8562" y="859535"/>
            <a:ext cx="7717526" cy="1219200"/>
            <a:chOff x="0" y="0"/>
            <a:chExt cx="10290034" cy="1625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90034" cy="1625600"/>
            </a:xfrm>
            <a:custGeom>
              <a:avLst/>
              <a:gdLst/>
              <a:ahLst/>
              <a:cxnLst/>
              <a:rect l="l" t="t" r="r" b="b"/>
              <a:pathLst>
                <a:path w="10290034" h="1625600">
                  <a:moveTo>
                    <a:pt x="0" y="0"/>
                  </a:moveTo>
                  <a:lnTo>
                    <a:pt x="10290034" y="0"/>
                  </a:lnTo>
                  <a:lnTo>
                    <a:pt x="10290034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290034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2"/>
                </a:lnSpc>
              </a:pPr>
              <a:r>
                <a:rPr lang="en-US" sz="469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Benefícios da extinção gradual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4641" y="1095960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08687" y="3484745"/>
            <a:ext cx="8536226" cy="3558840"/>
            <a:chOff x="0" y="0"/>
            <a:chExt cx="11381635" cy="4745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81635" cy="4745120"/>
            </a:xfrm>
            <a:custGeom>
              <a:avLst/>
              <a:gdLst/>
              <a:ahLst/>
              <a:cxnLst/>
              <a:rect l="l" t="t" r="r" b="b"/>
              <a:pathLst>
                <a:path w="11381635" h="4745120">
                  <a:moveTo>
                    <a:pt x="0" y="0"/>
                  </a:moveTo>
                  <a:lnTo>
                    <a:pt x="11381635" y="0"/>
                  </a:lnTo>
                  <a:lnTo>
                    <a:pt x="11381635" y="4745120"/>
                  </a:lnTo>
                  <a:lnTo>
                    <a:pt x="0" y="4745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381635" cy="4802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856"/>
                </a:lnSpc>
              </a:pPr>
              <a:r>
                <a:rPr lang="en-US" sz="3213" b="1">
                  <a:solidFill>
                    <a:srgbClr val="042D6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 PEC 6/2024 não é privilégio.</a:t>
              </a:r>
            </a:p>
            <a:p>
              <a:pPr algn="r">
                <a:lnSpc>
                  <a:spcPts val="3856"/>
                </a:lnSpc>
              </a:pPr>
              <a:r>
                <a:rPr lang="en-US" sz="3213" b="1">
                  <a:solidFill>
                    <a:srgbClr val="042D6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É justiça para quem já contribuiu.</a:t>
              </a:r>
            </a:p>
            <a:p>
              <a:pPr algn="r">
                <a:lnSpc>
                  <a:spcPts val="3856"/>
                </a:lnSpc>
              </a:pPr>
              <a:r>
                <a:rPr lang="en-US" sz="3213" b="1">
                  <a:solidFill>
                    <a:srgbClr val="042D6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É reconhecimento da dignidade na aposentadoria.</a:t>
              </a:r>
            </a:p>
            <a:p>
              <a:pPr algn="l">
                <a:lnSpc>
                  <a:spcPts val="3376"/>
                </a:lnSpc>
              </a:pPr>
              <a:endParaRPr lang="en-US" sz="3213" b="1">
                <a:solidFill>
                  <a:srgbClr val="042D62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2926080" y="1913605"/>
            <a:ext cx="3901440" cy="744820"/>
          </a:xfrm>
          <a:custGeom>
            <a:avLst/>
            <a:gdLst/>
            <a:ahLst/>
            <a:cxnLst/>
            <a:rect l="l" t="t" r="r" b="b"/>
            <a:pathLst>
              <a:path w="3901440" h="744820">
                <a:moveTo>
                  <a:pt x="0" y="0"/>
                </a:moveTo>
                <a:lnTo>
                  <a:pt x="3901440" y="0"/>
                </a:lnTo>
                <a:lnTo>
                  <a:pt x="3901440" y="744820"/>
                </a:lnTo>
                <a:lnTo>
                  <a:pt x="0" y="744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4641" y="1095960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85854" y="4622542"/>
            <a:ext cx="8536226" cy="2520281"/>
            <a:chOff x="0" y="0"/>
            <a:chExt cx="11381635" cy="3360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81635" cy="3360374"/>
            </a:xfrm>
            <a:custGeom>
              <a:avLst/>
              <a:gdLst/>
              <a:ahLst/>
              <a:cxnLst/>
              <a:rect l="l" t="t" r="r" b="b"/>
              <a:pathLst>
                <a:path w="11381635" h="3360374">
                  <a:moveTo>
                    <a:pt x="0" y="0"/>
                  </a:moveTo>
                  <a:lnTo>
                    <a:pt x="11381635" y="0"/>
                  </a:lnTo>
                  <a:lnTo>
                    <a:pt x="11381635" y="3360374"/>
                  </a:lnTo>
                  <a:lnTo>
                    <a:pt x="0" y="33603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381635" cy="33984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896"/>
                </a:lnSpc>
              </a:pPr>
              <a:r>
                <a:rPr lang="en-US" sz="2413" b="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Denise Lapolla - </a:t>
              </a:r>
              <a:r>
                <a:rPr lang="en-US" sz="2413" b="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Diretora</a:t>
              </a:r>
              <a:r>
                <a:rPr lang="en-US" sz="2413" b="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413" b="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Legislativa</a:t>
              </a:r>
              <a:r>
                <a:rPr lang="en-US" sz="2413" b="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</a:p>
            <a:p>
              <a:pPr algn="r">
                <a:lnSpc>
                  <a:spcPts val="2896"/>
                </a:lnSpc>
              </a:pPr>
              <a:r>
                <a:rPr lang="en-US" sz="2413" b="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diretorialegislativa@anampa.org.br</a:t>
              </a:r>
            </a:p>
            <a:p>
              <a:pPr algn="r">
                <a:lnSpc>
                  <a:spcPts val="2896"/>
                </a:lnSpc>
              </a:pPr>
              <a:r>
                <a:rPr lang="en-US" sz="2413" b="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www.anampa.org.br</a:t>
              </a:r>
            </a:p>
            <a:p>
              <a:pPr algn="r">
                <a:lnSpc>
                  <a:spcPts val="2896"/>
                </a:lnSpc>
              </a:pPr>
              <a:r>
                <a:rPr lang="en-US" sz="2413" b="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@anampa.oficial</a:t>
              </a:r>
            </a:p>
            <a:p>
              <a:pPr algn="r">
                <a:lnSpc>
                  <a:spcPts val="2416"/>
                </a:lnSpc>
              </a:pPr>
              <a:endParaRPr lang="en-US" sz="24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2926080" y="1913605"/>
            <a:ext cx="3901440" cy="744820"/>
          </a:xfrm>
          <a:custGeom>
            <a:avLst/>
            <a:gdLst/>
            <a:ahLst/>
            <a:cxnLst/>
            <a:rect l="l" t="t" r="r" b="b"/>
            <a:pathLst>
              <a:path w="3901440" h="744820">
                <a:moveTo>
                  <a:pt x="0" y="0"/>
                </a:moveTo>
                <a:lnTo>
                  <a:pt x="3901440" y="0"/>
                </a:lnTo>
                <a:lnTo>
                  <a:pt x="3901440" y="744820"/>
                </a:lnTo>
                <a:lnTo>
                  <a:pt x="0" y="744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4641" y="1095960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92046" y="324877"/>
            <a:ext cx="2130034" cy="406643"/>
          </a:xfrm>
          <a:custGeom>
            <a:avLst/>
            <a:gdLst/>
            <a:ahLst/>
            <a:cxnLst/>
            <a:rect l="l" t="t" r="r" b="b"/>
            <a:pathLst>
              <a:path w="2130034" h="406643">
                <a:moveTo>
                  <a:pt x="0" y="0"/>
                </a:moveTo>
                <a:lnTo>
                  <a:pt x="2130034" y="0"/>
                </a:lnTo>
                <a:lnTo>
                  <a:pt x="2130034" y="406643"/>
                </a:lnTo>
                <a:lnTo>
                  <a:pt x="0" y="406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43840" y="570592"/>
            <a:ext cx="8778240" cy="1219200"/>
            <a:chOff x="0" y="0"/>
            <a:chExt cx="11704320" cy="1625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spc="-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Contexto</a:t>
              </a:r>
              <a:endParaRPr lang="en-US" sz="4693" spc="-1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7680" y="1789793"/>
            <a:ext cx="8778240" cy="5525408"/>
            <a:chOff x="0" y="-132851"/>
            <a:chExt cx="12805256" cy="71348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79200" cy="7001988"/>
            </a:xfrm>
            <a:custGeom>
              <a:avLst/>
              <a:gdLst/>
              <a:ahLst/>
              <a:cxnLst/>
              <a:rect l="l" t="t" r="r" b="b"/>
              <a:pathLst>
                <a:path w="11379200" h="7001988">
                  <a:moveTo>
                    <a:pt x="0" y="0"/>
                  </a:moveTo>
                  <a:lnTo>
                    <a:pt x="11379200" y="0"/>
                  </a:lnTo>
                  <a:lnTo>
                    <a:pt x="11379200" y="7001988"/>
                  </a:lnTo>
                  <a:lnTo>
                    <a:pt x="0" y="70019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2851"/>
              <a:ext cx="12805256" cy="713483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4095"/>
                </a:lnSpc>
              </a:pPr>
              <a:r>
                <a:rPr lang="en-US" sz="34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Paridade</a:t>
              </a:r>
              <a:r>
                <a:rPr lang="en-US" sz="34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e </a:t>
              </a:r>
              <a:r>
                <a:rPr lang="en-US" sz="34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Integralidade</a:t>
              </a:r>
              <a:r>
                <a:rPr lang="en-US" sz="34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4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são</a:t>
              </a:r>
              <a:r>
                <a:rPr lang="en-US" sz="34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4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direitos</a:t>
              </a:r>
              <a:r>
                <a:rPr lang="en-US" sz="34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4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constitucionais</a:t>
              </a:r>
              <a:r>
                <a:rPr lang="en-US" sz="34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4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daqueles</a:t>
              </a:r>
              <a:r>
                <a:rPr lang="en-US" sz="34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que </a:t>
              </a:r>
              <a:r>
                <a:rPr lang="en-US" sz="34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entraram</a:t>
              </a:r>
              <a:r>
                <a:rPr lang="en-US" sz="34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no </a:t>
              </a:r>
              <a:r>
                <a:rPr lang="en-US" sz="34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serviço</a:t>
              </a:r>
              <a:r>
                <a:rPr lang="en-US" sz="34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4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público</a:t>
              </a:r>
              <a:r>
                <a:rPr lang="en-US" sz="34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antes da </a:t>
              </a:r>
              <a:r>
                <a:rPr lang="en-US" sz="34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Emenda</a:t>
              </a:r>
              <a:r>
                <a:rPr lang="en-US" sz="34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41/2003. </a:t>
              </a:r>
            </a:p>
            <a:p>
              <a:pPr algn="l">
                <a:lnSpc>
                  <a:spcPts val="4095"/>
                </a:lnSpc>
              </a:pPr>
              <a:endParaRPr lang="en-US" sz="34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r">
                <a:lnSpc>
                  <a:spcPts val="3016"/>
                </a:lnSpc>
              </a:pP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Art. 7º   -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os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proventos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de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aposentadoria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dos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servidores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e as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pensões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dos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dependentes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são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revistos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na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mesma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proporção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e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na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mesma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data, sempre que se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modificar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a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remuneração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dos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servidores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em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atividade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,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sendo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também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estendidos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aos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aposentados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e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pensionistas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quaisquer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benefícios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ou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vantagens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posteriormente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concedidos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aos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servidores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em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atividade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</a:p>
            <a:p>
              <a:pPr algn="r">
                <a:lnSpc>
                  <a:spcPts val="3016"/>
                </a:lnSpc>
              </a:pP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(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Emenda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41/2003)</a:t>
              </a:r>
            </a:p>
            <a:p>
              <a:pPr algn="r">
                <a:lnSpc>
                  <a:spcPts val="3016"/>
                </a:lnSpc>
              </a:pPr>
              <a:endParaRPr lang="en-US" sz="2513" b="1" i="1" dirty="0">
                <a:solidFill>
                  <a:srgbClr val="042D62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4641" y="1127349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92046" y="324877"/>
            <a:ext cx="2130034" cy="406643"/>
          </a:xfrm>
          <a:custGeom>
            <a:avLst/>
            <a:gdLst/>
            <a:ahLst/>
            <a:cxnLst/>
            <a:rect l="l" t="t" r="r" b="b"/>
            <a:pathLst>
              <a:path w="2130034" h="406643">
                <a:moveTo>
                  <a:pt x="0" y="0"/>
                </a:moveTo>
                <a:lnTo>
                  <a:pt x="2130034" y="0"/>
                </a:lnTo>
                <a:lnTo>
                  <a:pt x="2130034" y="406643"/>
                </a:lnTo>
                <a:lnTo>
                  <a:pt x="0" y="406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87680" y="1950720"/>
            <a:ext cx="8778240" cy="5634956"/>
            <a:chOff x="0" y="0"/>
            <a:chExt cx="11704320" cy="75132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04320" cy="7513275"/>
            </a:xfrm>
            <a:custGeom>
              <a:avLst/>
              <a:gdLst/>
              <a:ahLst/>
              <a:cxnLst/>
              <a:rect l="l" t="t" r="r" b="b"/>
              <a:pathLst>
                <a:path w="11704320" h="7513275">
                  <a:moveTo>
                    <a:pt x="0" y="0"/>
                  </a:moveTo>
                  <a:lnTo>
                    <a:pt x="11704320" y="0"/>
                  </a:lnTo>
                  <a:lnTo>
                    <a:pt x="11704320" y="7513275"/>
                  </a:lnTo>
                  <a:lnTo>
                    <a:pt x="0" y="75132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1704320" cy="757994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616"/>
                </a:lnSpc>
              </a:pPr>
              <a:r>
                <a:rPr lang="en-US" sz="3013" b="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Emenda</a:t>
              </a:r>
              <a:r>
                <a:rPr lang="en-US" sz="3013" b="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b="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Constitucional</a:t>
              </a:r>
              <a:r>
                <a:rPr lang="en-US" sz="3013" b="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41/2003 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-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alterações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impostas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pelas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Emendas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47/2005 -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extinguiu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o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direito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resguardando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apenas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aqueles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que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já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o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tinham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adquirido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segundo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as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normas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em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vigor.</a:t>
              </a:r>
            </a:p>
            <a:p>
              <a:pPr algn="just">
                <a:lnSpc>
                  <a:spcPts val="3616"/>
                </a:lnSpc>
              </a:pPr>
              <a:endParaRPr lang="en-US" sz="30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just">
                <a:lnSpc>
                  <a:spcPts val="3616"/>
                </a:lnSpc>
              </a:pP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Criação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do Regime de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Previdência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Complementar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(RPC): 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média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todas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as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remunerações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utilizadas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como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base para as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contribuições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durante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sua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vida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contributiva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(Lei nº 10.887/2004 -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Dispõe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sobre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as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alterações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promovidas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pela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Emenda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41-2003.)</a:t>
              </a:r>
            </a:p>
            <a:p>
              <a:pPr algn="l">
                <a:lnSpc>
                  <a:spcPts val="3616"/>
                </a:lnSpc>
              </a:pPr>
              <a:endParaRPr lang="en-US" sz="30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3616"/>
                </a:lnSpc>
              </a:pP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Criação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da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contribuição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previdenciária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dos </a:t>
              </a:r>
              <a:r>
                <a:rPr lang="en-US" sz="30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inativos</a:t>
              </a:r>
              <a:r>
                <a:rPr lang="en-US" sz="30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.</a:t>
              </a:r>
            </a:p>
            <a:p>
              <a:pPr algn="l">
                <a:lnSpc>
                  <a:spcPts val="3616"/>
                </a:lnSpc>
              </a:pPr>
              <a:endParaRPr lang="en-US" sz="30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3616"/>
                </a:lnSpc>
              </a:pPr>
              <a:endParaRPr lang="en-US" sz="30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3839" y="406780"/>
            <a:ext cx="8778241" cy="1666113"/>
            <a:chOff x="-1" y="-595884"/>
            <a:chExt cx="11704321" cy="22214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1" y="-595884"/>
              <a:ext cx="11704320" cy="17208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spc="-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Contexto</a:t>
              </a:r>
              <a:endParaRPr lang="en-US" sz="4693" spc="-1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4641" y="1095960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92046" y="324877"/>
            <a:ext cx="2130034" cy="406643"/>
          </a:xfrm>
          <a:custGeom>
            <a:avLst/>
            <a:gdLst/>
            <a:ahLst/>
            <a:cxnLst/>
            <a:rect l="l" t="t" r="r" b="b"/>
            <a:pathLst>
              <a:path w="2130034" h="406643">
                <a:moveTo>
                  <a:pt x="0" y="0"/>
                </a:moveTo>
                <a:lnTo>
                  <a:pt x="2130034" y="0"/>
                </a:lnTo>
                <a:lnTo>
                  <a:pt x="2130034" y="406643"/>
                </a:lnTo>
                <a:lnTo>
                  <a:pt x="0" y="406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87680" y="2014289"/>
            <a:ext cx="8954032" cy="5105816"/>
            <a:chOff x="0" y="0"/>
            <a:chExt cx="11938709" cy="68077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38708" cy="6807755"/>
            </a:xfrm>
            <a:custGeom>
              <a:avLst/>
              <a:gdLst/>
              <a:ahLst/>
              <a:cxnLst/>
              <a:rect l="l" t="t" r="r" b="b"/>
              <a:pathLst>
                <a:path w="11938708" h="6807755">
                  <a:moveTo>
                    <a:pt x="0" y="0"/>
                  </a:moveTo>
                  <a:lnTo>
                    <a:pt x="11938708" y="0"/>
                  </a:lnTo>
                  <a:lnTo>
                    <a:pt x="11938708" y="6807755"/>
                  </a:lnTo>
                  <a:lnTo>
                    <a:pt x="0" y="68077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938709" cy="68649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56"/>
                </a:lnSpc>
              </a:pP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Contribuição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original de 11% - Em 2007, STF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julgou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cobrança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constitucional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  <a:p>
              <a:pPr algn="r">
                <a:lnSpc>
                  <a:spcPts val="2656"/>
                </a:lnSpc>
              </a:pPr>
              <a:endParaRPr lang="en-US" sz="3213" dirty="0">
                <a:solidFill>
                  <a:srgbClr val="042D62"/>
                </a:solidFill>
                <a:latin typeface="Calibri (MS)"/>
                <a:ea typeface="Calibri (MS) Bold Italics"/>
                <a:cs typeface="Calibri (MS)"/>
                <a:sym typeface="Calibri (MS)"/>
              </a:endParaRPr>
            </a:p>
            <a:p>
              <a:pPr algn="just">
                <a:lnSpc>
                  <a:spcPts val="2656"/>
                </a:lnSpc>
              </a:pP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“O regime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previdenciário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público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visa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garantir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condições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de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subsistência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,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independência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e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dignidade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pessoais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ao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servidor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idoso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por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meio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do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pagamento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de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proventos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de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aposentadoria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durante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a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velhice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e,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nos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termos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do art. 195 da CF,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deve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ser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custeado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por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toda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a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sociedade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, de forma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direta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e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indireta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, o que se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poderia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denominar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princípio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estrutural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da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solidariedade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”.</a:t>
              </a:r>
            </a:p>
            <a:p>
              <a:pPr algn="just">
                <a:lnSpc>
                  <a:spcPts val="2656"/>
                </a:lnSpc>
              </a:pP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(STF-Pleno-Adin n. 3.105/DF e Adin n. 3.128/DF – Rel. orig. Min. Ellen Gracie, Rel. p/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acordão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Min. Joaquim Barbosa, </a:t>
              </a:r>
              <a:r>
                <a:rPr lang="en-US" sz="22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Informativo</a:t>
              </a:r>
              <a:r>
                <a:rPr lang="en-US" sz="22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STF n. 357, p. 1)</a:t>
              </a:r>
            </a:p>
            <a:p>
              <a:pPr algn="l">
                <a:lnSpc>
                  <a:spcPts val="2656"/>
                </a:lnSpc>
              </a:pPr>
              <a:endParaRPr lang="en-US" sz="2213" b="1" i="1" dirty="0">
                <a:solidFill>
                  <a:srgbClr val="042D62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7680" y="457200"/>
            <a:ext cx="8778240" cy="1676401"/>
            <a:chOff x="0" y="-609600"/>
            <a:chExt cx="11704320" cy="22352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09600"/>
              <a:ext cx="11704320" cy="22352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spc="-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Tributação</a:t>
              </a:r>
              <a:r>
                <a:rPr lang="en-US" sz="4693" spc="-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693" spc="-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constitucional</a:t>
              </a:r>
              <a:endParaRPr lang="en-US" sz="4693" spc="-1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4641" y="1095960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92046" y="324877"/>
            <a:ext cx="2130034" cy="406643"/>
          </a:xfrm>
          <a:custGeom>
            <a:avLst/>
            <a:gdLst/>
            <a:ahLst/>
            <a:cxnLst/>
            <a:rect l="l" t="t" r="r" b="b"/>
            <a:pathLst>
              <a:path w="2130034" h="406643">
                <a:moveTo>
                  <a:pt x="0" y="0"/>
                </a:moveTo>
                <a:lnTo>
                  <a:pt x="2130034" y="0"/>
                </a:lnTo>
                <a:lnTo>
                  <a:pt x="2130034" y="406643"/>
                </a:lnTo>
                <a:lnTo>
                  <a:pt x="0" y="406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8155" y="2314575"/>
            <a:ext cx="8534400" cy="4654215"/>
            <a:chOff x="0" y="0"/>
            <a:chExt cx="11379200" cy="62056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79200" cy="6205620"/>
            </a:xfrm>
            <a:custGeom>
              <a:avLst/>
              <a:gdLst/>
              <a:ahLst/>
              <a:cxnLst/>
              <a:rect l="l" t="t" r="r" b="b"/>
              <a:pathLst>
                <a:path w="11379200" h="6205620">
                  <a:moveTo>
                    <a:pt x="0" y="0"/>
                  </a:moveTo>
                  <a:lnTo>
                    <a:pt x="11379200" y="0"/>
                  </a:lnTo>
                  <a:lnTo>
                    <a:pt x="11379200" y="6205620"/>
                  </a:lnTo>
                  <a:lnTo>
                    <a:pt x="0" y="6205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379200" cy="62627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56"/>
                </a:lnSpc>
              </a:pPr>
              <a:r>
                <a:rPr lang="en-US" sz="32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Contradição - A decisão fala em garantir condições de subsistência e independência  ao servidor público idoso, mas impõe cobrança de contribuição nos mesmos percentuais dos ativos. </a:t>
              </a:r>
            </a:p>
            <a:p>
              <a:pPr algn="l">
                <a:lnSpc>
                  <a:spcPts val="2656"/>
                </a:lnSpc>
              </a:pPr>
              <a:endParaRPr lang="en-US" sz="3213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3856"/>
                </a:lnSpc>
              </a:pPr>
              <a:r>
                <a:rPr lang="en-US" sz="32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Solidariedade na contribuição pressupõe idêntica capacidade contributiva. </a:t>
              </a:r>
            </a:p>
            <a:p>
              <a:pPr algn="l">
                <a:lnSpc>
                  <a:spcPts val="2176"/>
                </a:lnSpc>
              </a:pPr>
              <a:endParaRPr lang="en-US" sz="3213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3856"/>
                </a:lnSpc>
              </a:pPr>
              <a:r>
                <a:rPr lang="en-US" sz="32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Tributação sem contrapartida fere a dignidade dos aposentados e agrava perdas salariais.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7680" y="914400"/>
            <a:ext cx="8778240" cy="1219200"/>
            <a:chOff x="0" y="0"/>
            <a:chExt cx="11704320" cy="1625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spc="-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Solidariedade e paridade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4641" y="1095960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92046" y="324877"/>
            <a:ext cx="2130034" cy="406643"/>
          </a:xfrm>
          <a:custGeom>
            <a:avLst/>
            <a:gdLst/>
            <a:ahLst/>
            <a:cxnLst/>
            <a:rect l="l" t="t" r="r" b="b"/>
            <a:pathLst>
              <a:path w="2130034" h="406643">
                <a:moveTo>
                  <a:pt x="0" y="0"/>
                </a:moveTo>
                <a:lnTo>
                  <a:pt x="2130034" y="0"/>
                </a:lnTo>
                <a:lnTo>
                  <a:pt x="2130034" y="406643"/>
                </a:lnTo>
                <a:lnTo>
                  <a:pt x="0" y="406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31520" y="1079342"/>
            <a:ext cx="8538095" cy="6139446"/>
            <a:chOff x="0" y="0"/>
            <a:chExt cx="11384126" cy="8185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84126" cy="8185928"/>
            </a:xfrm>
            <a:custGeom>
              <a:avLst/>
              <a:gdLst/>
              <a:ahLst/>
              <a:cxnLst/>
              <a:rect l="l" t="t" r="r" b="b"/>
              <a:pathLst>
                <a:path w="11384126" h="8185928">
                  <a:moveTo>
                    <a:pt x="0" y="0"/>
                  </a:moveTo>
                  <a:lnTo>
                    <a:pt x="11384126" y="0"/>
                  </a:lnTo>
                  <a:lnTo>
                    <a:pt x="11384126" y="8185928"/>
                  </a:lnTo>
                  <a:lnTo>
                    <a:pt x="0" y="8185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1384126" cy="82335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376"/>
                </a:lnSpc>
              </a:pPr>
              <a:r>
                <a:rPr lang="en-US" sz="2813" b="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Emenda</a:t>
              </a:r>
              <a:r>
                <a:rPr lang="en-US" sz="2813" b="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103/2019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: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novas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alterações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foram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feitas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elevando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-se a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idade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mínima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para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aposentadoria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por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exemplo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Limitou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o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direito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à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paridade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e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integralidade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proventos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aos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que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ingressaram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até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 data de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sua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vigência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mas que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já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tinham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direitos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adquiridos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termos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das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regras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anteriores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(EC 20/1998 e EC 41/2003). </a:t>
              </a:r>
            </a:p>
            <a:p>
              <a:pPr algn="l">
                <a:lnSpc>
                  <a:spcPts val="3376"/>
                </a:lnSpc>
              </a:pPr>
              <a:endParaRPr lang="en-US" sz="28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3376"/>
                </a:lnSpc>
              </a:pP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Criou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novas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alíquotas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 de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contribuição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que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podem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chegar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 22%( arts. 11 a 28). Doze ADIS no STF.</a:t>
              </a:r>
            </a:p>
            <a:p>
              <a:pPr algn="l">
                <a:lnSpc>
                  <a:spcPts val="3376"/>
                </a:lnSpc>
              </a:pPr>
              <a:endParaRPr lang="en-US" sz="28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3376"/>
                </a:lnSpc>
              </a:pP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Reduziu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pensão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por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morte</a:t>
              </a:r>
              <a:r>
                <a:rPr lang="en-US" sz="28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 50% (art.23).</a:t>
              </a:r>
            </a:p>
            <a:p>
              <a:pPr algn="l">
                <a:lnSpc>
                  <a:spcPts val="3376"/>
                </a:lnSpc>
              </a:pPr>
              <a:endParaRPr lang="en-US" sz="28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just">
                <a:lnSpc>
                  <a:spcPts val="3376"/>
                </a:lnSpc>
              </a:pPr>
              <a:r>
                <a:rPr lang="en-US" sz="2813" spc="0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Em </a:t>
              </a:r>
              <a:r>
                <a:rPr lang="en-US" sz="2813" spc="0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maio</a:t>
              </a:r>
              <a:r>
                <a:rPr lang="en-US" sz="2813" spc="0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2025 </a:t>
              </a:r>
              <a:r>
                <a:rPr lang="en-US" sz="2813" spc="0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completam</a:t>
              </a:r>
              <a:r>
                <a:rPr lang="en-US" sz="2813" spc="0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-se </a:t>
              </a:r>
              <a:r>
                <a:rPr lang="en-US" sz="2813" spc="0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mais</a:t>
              </a:r>
              <a:r>
                <a:rPr lang="en-US" sz="2813" spc="0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20 </a:t>
              </a:r>
              <a:r>
                <a:rPr lang="en-US" sz="2813" spc="0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anos</a:t>
              </a:r>
              <a:r>
                <a:rPr lang="en-US" sz="2813" spc="0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2813" spc="0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contribuição</a:t>
              </a:r>
              <a:r>
                <a:rPr lang="en-US" sz="2813" spc="0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2813" spc="0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aposentados</a:t>
              </a:r>
              <a:r>
                <a:rPr lang="en-US" sz="2813" spc="0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e </a:t>
              </a:r>
              <a:r>
                <a:rPr lang="en-US" sz="2813" spc="0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pensionistas</a:t>
              </a:r>
              <a:r>
                <a:rPr lang="en-US" sz="2813" spc="0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2408" y="1543666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92046" y="324877"/>
            <a:ext cx="2130034" cy="406643"/>
          </a:xfrm>
          <a:custGeom>
            <a:avLst/>
            <a:gdLst/>
            <a:ahLst/>
            <a:cxnLst/>
            <a:rect l="l" t="t" r="r" b="b"/>
            <a:pathLst>
              <a:path w="2130034" h="406643">
                <a:moveTo>
                  <a:pt x="0" y="0"/>
                </a:moveTo>
                <a:lnTo>
                  <a:pt x="2130034" y="0"/>
                </a:lnTo>
                <a:lnTo>
                  <a:pt x="2130034" y="406643"/>
                </a:lnTo>
                <a:lnTo>
                  <a:pt x="0" y="406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98562" y="2133600"/>
            <a:ext cx="8123518" cy="5789486"/>
            <a:chOff x="0" y="0"/>
            <a:chExt cx="10831357" cy="7719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31357" cy="7719315"/>
            </a:xfrm>
            <a:custGeom>
              <a:avLst/>
              <a:gdLst/>
              <a:ahLst/>
              <a:cxnLst/>
              <a:rect l="l" t="t" r="r" b="b"/>
              <a:pathLst>
                <a:path w="10831357" h="7719315">
                  <a:moveTo>
                    <a:pt x="0" y="0"/>
                  </a:moveTo>
                  <a:lnTo>
                    <a:pt x="10831357" y="0"/>
                  </a:lnTo>
                  <a:lnTo>
                    <a:pt x="10831357" y="7719315"/>
                  </a:lnTo>
                  <a:lnTo>
                    <a:pt x="0" y="77193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89061"/>
              <a:ext cx="10831357" cy="633025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016"/>
                </a:lnSpc>
              </a:pP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“O Estado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deve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amparar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as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pessoas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idosas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,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assegurando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sua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dignidade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e </a:t>
              </a:r>
              <a:r>
                <a:rPr lang="en-US" sz="2513" b="1" i="1" dirty="0" err="1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bem-estar</a:t>
              </a:r>
              <a:r>
                <a:rPr lang="en-US" sz="2513" b="1" i="1" dirty="0">
                  <a:solidFill>
                    <a:srgbClr val="042D62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” (Art. 230, CF)</a:t>
              </a:r>
            </a:p>
            <a:p>
              <a:pPr algn="l">
                <a:lnSpc>
                  <a:spcPts val="4095"/>
                </a:lnSpc>
              </a:pPr>
              <a:endParaRPr lang="en-US" sz="2513" b="1" i="1" dirty="0">
                <a:solidFill>
                  <a:srgbClr val="042D62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endParaRPr>
            </a:p>
            <a:p>
              <a:pPr algn="l">
                <a:lnSpc>
                  <a:spcPts val="3856"/>
                </a:lnSpc>
              </a:pPr>
              <a:endParaRPr lang="en-US" sz="32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just">
                <a:lnSpc>
                  <a:spcPts val="3856"/>
                </a:lnSpc>
              </a:pP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cobrança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atual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colide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com a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proteção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constitucional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ao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idoso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 O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aposentado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é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contribuinte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duplamente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penalizado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  <a:p>
              <a:pPr algn="l">
                <a:lnSpc>
                  <a:spcPts val="3856"/>
                </a:lnSpc>
              </a:pPr>
              <a:endParaRPr lang="en-US" sz="32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3856"/>
                </a:lnSpc>
              </a:pPr>
              <a:endParaRPr lang="en-US" sz="32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7680" y="914400"/>
            <a:ext cx="8778240" cy="1219200"/>
            <a:chOff x="0" y="0"/>
            <a:chExt cx="11704320" cy="1625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spc="-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Dignidade da Pessoa Idosa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4641" y="1095960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92046" y="324877"/>
            <a:ext cx="2130034" cy="406643"/>
          </a:xfrm>
          <a:custGeom>
            <a:avLst/>
            <a:gdLst/>
            <a:ahLst/>
            <a:cxnLst/>
            <a:rect l="l" t="t" r="r" b="b"/>
            <a:pathLst>
              <a:path w="2130034" h="406643">
                <a:moveTo>
                  <a:pt x="0" y="0"/>
                </a:moveTo>
                <a:lnTo>
                  <a:pt x="2130034" y="0"/>
                </a:lnTo>
                <a:lnTo>
                  <a:pt x="2130034" y="406643"/>
                </a:lnTo>
                <a:lnTo>
                  <a:pt x="0" y="406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15041" y="3207721"/>
            <a:ext cx="8123518" cy="3558840"/>
            <a:chOff x="0" y="0"/>
            <a:chExt cx="10831357" cy="4745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31357" cy="4745120"/>
            </a:xfrm>
            <a:custGeom>
              <a:avLst/>
              <a:gdLst/>
              <a:ahLst/>
              <a:cxnLst/>
              <a:rect l="l" t="t" r="r" b="b"/>
              <a:pathLst>
                <a:path w="10831357" h="4745120">
                  <a:moveTo>
                    <a:pt x="0" y="0"/>
                  </a:moveTo>
                  <a:lnTo>
                    <a:pt x="10831357" y="0"/>
                  </a:lnTo>
                  <a:lnTo>
                    <a:pt x="10831357" y="4745120"/>
                  </a:lnTo>
                  <a:lnTo>
                    <a:pt x="0" y="4745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831357" cy="4802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56"/>
                </a:lnSpc>
              </a:pP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Estatuto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da Pessoa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Idosa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lhe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assegura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direitos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fundamentais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  <a:p>
              <a:pPr algn="l">
                <a:lnSpc>
                  <a:spcPts val="3856"/>
                </a:lnSpc>
              </a:pPr>
              <a:endParaRPr lang="en-US" sz="32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3856"/>
                </a:lnSpc>
              </a:pP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Direito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à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vida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à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liberdade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ao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respeito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e à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dignidade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(arts. 8º a 10, Lei 10.741/2003).</a:t>
              </a:r>
            </a:p>
            <a:p>
              <a:pPr algn="l">
                <a:lnSpc>
                  <a:spcPts val="3856"/>
                </a:lnSpc>
              </a:pPr>
              <a:endParaRPr lang="en-US" sz="32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3856"/>
                </a:lnSpc>
              </a:pP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Previdência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deve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preservar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valor real dos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proventos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(art. 29,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Estatuto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da Pessoa </a:t>
              </a:r>
              <a:r>
                <a:rPr lang="en-US" sz="3213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Idosa</a:t>
              </a: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).</a:t>
              </a:r>
            </a:p>
            <a:p>
              <a:pPr algn="l">
                <a:lnSpc>
                  <a:spcPts val="3856"/>
                </a:lnSpc>
              </a:pPr>
              <a:endParaRPr lang="en-US" sz="32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>
                <a:lnSpc>
                  <a:spcPts val="3856"/>
                </a:lnSpc>
              </a:pPr>
              <a:r>
                <a:rPr lang="en-US" sz="3213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  <a:p>
              <a:pPr algn="l">
                <a:lnSpc>
                  <a:spcPts val="3856"/>
                </a:lnSpc>
              </a:pPr>
              <a:endParaRPr lang="en-US" sz="3213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8562" y="859535"/>
            <a:ext cx="7717526" cy="1660128"/>
            <a:chOff x="0" y="0"/>
            <a:chExt cx="10290034" cy="221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90034" cy="2213504"/>
            </a:xfrm>
            <a:custGeom>
              <a:avLst/>
              <a:gdLst/>
              <a:ahLst/>
              <a:cxnLst/>
              <a:rect l="l" t="t" r="r" b="b"/>
              <a:pathLst>
                <a:path w="10290034" h="2213504">
                  <a:moveTo>
                    <a:pt x="0" y="0"/>
                  </a:moveTo>
                  <a:lnTo>
                    <a:pt x="10290034" y="0"/>
                  </a:lnTo>
                  <a:lnTo>
                    <a:pt x="10290034" y="2213504"/>
                  </a:lnTo>
                  <a:lnTo>
                    <a:pt x="0" y="2213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290034" cy="230875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spc="-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Direitos</a:t>
              </a:r>
              <a:r>
                <a:rPr lang="en-US" sz="4693" spc="-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693" spc="-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Fundamentais</a:t>
              </a:r>
              <a:r>
                <a:rPr lang="en-US" sz="4693" spc="-1" dirty="0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da Pessoa </a:t>
              </a:r>
              <a:r>
                <a:rPr lang="en-US" sz="4693" spc="-1" dirty="0" err="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Idosa</a:t>
              </a:r>
              <a:endParaRPr lang="en-US" sz="4693" spc="-1" dirty="0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4641" y="1095960"/>
            <a:ext cx="10462881" cy="10429645"/>
          </a:xfrm>
          <a:custGeom>
            <a:avLst/>
            <a:gdLst/>
            <a:ahLst/>
            <a:cxnLst/>
            <a:rect l="l" t="t" r="r" b="b"/>
            <a:pathLst>
              <a:path w="10462881" h="10429645">
                <a:moveTo>
                  <a:pt x="0" y="0"/>
                </a:moveTo>
                <a:lnTo>
                  <a:pt x="10462882" y="0"/>
                </a:lnTo>
                <a:lnTo>
                  <a:pt x="10462882" y="10429645"/>
                </a:lnTo>
                <a:lnTo>
                  <a:pt x="0" y="10429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92046" y="324877"/>
            <a:ext cx="2130034" cy="406643"/>
          </a:xfrm>
          <a:custGeom>
            <a:avLst/>
            <a:gdLst/>
            <a:ahLst/>
            <a:cxnLst/>
            <a:rect l="l" t="t" r="r" b="b"/>
            <a:pathLst>
              <a:path w="2130034" h="406643">
                <a:moveTo>
                  <a:pt x="0" y="0"/>
                </a:moveTo>
                <a:lnTo>
                  <a:pt x="2130034" y="0"/>
                </a:lnTo>
                <a:lnTo>
                  <a:pt x="2130034" y="406643"/>
                </a:lnTo>
                <a:lnTo>
                  <a:pt x="0" y="406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09112" y="-198832"/>
            <a:ext cx="2015350" cy="9007149"/>
          </a:xfrm>
          <a:custGeom>
            <a:avLst/>
            <a:gdLst/>
            <a:ahLst/>
            <a:cxnLst/>
            <a:rect l="l" t="t" r="r" b="b"/>
            <a:pathLst>
              <a:path w="2015350" h="9007149">
                <a:moveTo>
                  <a:pt x="0" y="0"/>
                </a:moveTo>
                <a:lnTo>
                  <a:pt x="2015349" y="0"/>
                </a:lnTo>
                <a:lnTo>
                  <a:pt x="2015349" y="9007149"/>
                </a:lnTo>
                <a:lnTo>
                  <a:pt x="0" y="9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15041" y="2643489"/>
            <a:ext cx="8207039" cy="4530390"/>
            <a:chOff x="0" y="0"/>
            <a:chExt cx="10942718" cy="60405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42718" cy="6040520"/>
            </a:xfrm>
            <a:custGeom>
              <a:avLst/>
              <a:gdLst/>
              <a:ahLst/>
              <a:cxnLst/>
              <a:rect l="l" t="t" r="r" b="b"/>
              <a:pathLst>
                <a:path w="10942718" h="6040520">
                  <a:moveTo>
                    <a:pt x="0" y="0"/>
                  </a:moveTo>
                  <a:lnTo>
                    <a:pt x="10942718" y="0"/>
                  </a:lnTo>
                  <a:lnTo>
                    <a:pt x="10942718" y="6040520"/>
                  </a:lnTo>
                  <a:lnTo>
                    <a:pt x="0" y="6040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942718" cy="60976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56"/>
                </a:lnSpc>
              </a:pPr>
              <a:r>
                <a:rPr lang="en-US" sz="32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Propõe isenção gradual e por critérios objetivos:</a:t>
              </a:r>
            </a:p>
            <a:p>
              <a:pPr algn="l">
                <a:lnSpc>
                  <a:spcPts val="3856"/>
                </a:lnSpc>
              </a:pPr>
              <a:endParaRPr lang="en-US" sz="3213">
                <a:solidFill>
                  <a:srgbClr val="042D6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693760" lvl="1" indent="-346880" algn="l">
                <a:lnSpc>
                  <a:spcPts val="3856"/>
                </a:lnSpc>
                <a:buFont typeface="Arial"/>
                <a:buChar char="•"/>
              </a:pPr>
              <a:r>
                <a:rPr lang="en-US" sz="32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Incapacidade permanente ou doença incapacitante;</a:t>
              </a:r>
            </a:p>
            <a:p>
              <a:pPr marL="693760" lvl="1" indent="-346880" algn="l">
                <a:lnSpc>
                  <a:spcPts val="3856"/>
                </a:lnSpc>
                <a:buFont typeface="Arial"/>
                <a:buChar char="•"/>
              </a:pPr>
              <a:r>
                <a:rPr lang="en-US" sz="32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Redução de 1/10 por ano a partir dos 66 anos (homem) e 63 (mulher);</a:t>
              </a:r>
            </a:p>
            <a:p>
              <a:pPr marL="693760" lvl="1" indent="-346880" algn="l">
                <a:lnSpc>
                  <a:spcPts val="3856"/>
                </a:lnSpc>
                <a:buFont typeface="Arial"/>
                <a:buChar char="•"/>
              </a:pPr>
              <a:r>
                <a:rPr lang="en-US" sz="32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Isenção total aos 75 anos;</a:t>
              </a:r>
            </a:p>
            <a:p>
              <a:pPr marL="693760" lvl="1" indent="-346880" algn="l">
                <a:lnSpc>
                  <a:spcPts val="3856"/>
                </a:lnSpc>
                <a:buFont typeface="Arial"/>
                <a:buChar char="•"/>
              </a:pPr>
              <a:r>
                <a:rPr lang="en-US" sz="321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Solução escalonada, com impacto fiscal controlado.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8562" y="859535"/>
            <a:ext cx="7717526" cy="1660128"/>
            <a:chOff x="0" y="0"/>
            <a:chExt cx="10290034" cy="221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90034" cy="2213504"/>
            </a:xfrm>
            <a:custGeom>
              <a:avLst/>
              <a:gdLst/>
              <a:ahLst/>
              <a:cxnLst/>
              <a:rect l="l" t="t" r="r" b="b"/>
              <a:pathLst>
                <a:path w="10290034" h="2213504">
                  <a:moveTo>
                    <a:pt x="0" y="0"/>
                  </a:moveTo>
                  <a:lnTo>
                    <a:pt x="10290034" y="0"/>
                  </a:lnTo>
                  <a:lnTo>
                    <a:pt x="10290034" y="2213504"/>
                  </a:lnTo>
                  <a:lnTo>
                    <a:pt x="0" y="2213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290034" cy="230875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2"/>
                </a:lnSpc>
              </a:pPr>
              <a:r>
                <a:rPr lang="en-US" sz="4693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PEC 6/2024 </a:t>
              </a:r>
            </a:p>
            <a:p>
              <a:pPr algn="ctr">
                <a:lnSpc>
                  <a:spcPts val="5631"/>
                </a:lnSpc>
              </a:pPr>
              <a:r>
                <a:rPr lang="en-US" sz="4693" spc="-1">
                  <a:solidFill>
                    <a:srgbClr val="042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Proposta Equilibrada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734</Words>
  <Application>Microsoft Office PowerPoint</Application>
  <PresentationFormat>Personalizar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Calibri (MS) Bold</vt:lpstr>
      <vt:lpstr>Arial</vt:lpstr>
      <vt:lpstr>Calibri (MS)</vt:lpstr>
      <vt:lpstr>Calibri</vt:lpstr>
      <vt:lpstr>Calibri (MS) Bold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Apresentacao_ANAMPA_CASP_Abril2025_parte2 2.key</dc:title>
  <dc:creator>Denise</dc:creator>
  <cp:lastModifiedBy>Denise Lapolla de Paula Aguiar Andrade</cp:lastModifiedBy>
  <cp:revision>2</cp:revision>
  <dcterms:created xsi:type="dcterms:W3CDTF">2006-08-16T00:00:00Z</dcterms:created>
  <dcterms:modified xsi:type="dcterms:W3CDTF">2025-05-24T14:26:04Z</dcterms:modified>
  <dc:identifier>DAGljgpbL44</dc:identifier>
</cp:coreProperties>
</file>