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59" r:id="rId10"/>
    <p:sldId id="262" r:id="rId11"/>
    <p:sldId id="263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B888-34D1-4651-AA7A-64A31E16F11B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3BD-C241-4334-8BAF-985442028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66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B888-34D1-4651-AA7A-64A31E16F11B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3BD-C241-4334-8BAF-985442028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62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B888-34D1-4651-AA7A-64A31E16F11B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3BD-C241-4334-8BAF-985442028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43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B888-34D1-4651-AA7A-64A31E16F11B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3BD-C241-4334-8BAF-985442028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71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B888-34D1-4651-AA7A-64A31E16F11B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3BD-C241-4334-8BAF-985442028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9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B888-34D1-4651-AA7A-64A31E16F11B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3BD-C241-4334-8BAF-985442028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53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B888-34D1-4651-AA7A-64A31E16F11B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3BD-C241-4334-8BAF-985442028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39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B888-34D1-4651-AA7A-64A31E16F11B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3BD-C241-4334-8BAF-985442028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9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B888-34D1-4651-AA7A-64A31E16F11B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3BD-C241-4334-8BAF-985442028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B888-34D1-4651-AA7A-64A31E16F11B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3BD-C241-4334-8BAF-985442028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39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B888-34D1-4651-AA7A-64A31E16F11B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3BD-C241-4334-8BAF-985442028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2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FB888-34D1-4651-AA7A-64A31E16F11B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13BD-C241-4334-8BAF-985442028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29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constituicao/Constituicao.htm#art40.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5544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“</a:t>
            </a:r>
            <a:r>
              <a:rPr lang="pt-BR" b="1" dirty="0" smtClean="0"/>
              <a:t>PEC 66/2023</a:t>
            </a:r>
            <a:r>
              <a:rPr lang="pt-BR" dirty="0" smtClean="0"/>
              <a:t>”</a:t>
            </a:r>
            <a:br>
              <a:rPr lang="pt-BR" dirty="0" smtClean="0"/>
            </a:br>
            <a:r>
              <a:rPr lang="pt-BR" sz="4900" dirty="0" smtClean="0"/>
              <a:t>Audiência Pública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 smtClean="0"/>
              <a:t>Comissão de Administração e Serviço Público - CASP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108961"/>
            <a:ext cx="9144000" cy="2972752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endParaRPr lang="pt-BR" sz="3100" dirty="0" smtClean="0"/>
          </a:p>
          <a:p>
            <a:r>
              <a:rPr lang="pt-BR" sz="3100" dirty="0" smtClean="0"/>
              <a:t>Requerimento nº 49/2025</a:t>
            </a:r>
          </a:p>
          <a:p>
            <a:r>
              <a:rPr lang="pt-BR" sz="3100" b="1" dirty="0" smtClean="0"/>
              <a:t>Deputada Professora Luciene Cavalcante</a:t>
            </a:r>
            <a:r>
              <a:rPr lang="pt-BR" sz="3100" dirty="0" smtClean="0"/>
              <a:t>| PSOL-SP</a:t>
            </a:r>
          </a:p>
          <a:p>
            <a:r>
              <a:rPr lang="pt-BR" sz="3100" dirty="0" smtClean="0"/>
              <a:t>Expositor</a:t>
            </a:r>
          </a:p>
          <a:p>
            <a:r>
              <a:rPr lang="pt-BR" sz="3100" b="1" dirty="0" smtClean="0"/>
              <a:t>Desembargador Cláudio Luís Martinewski</a:t>
            </a:r>
          </a:p>
          <a:p>
            <a:r>
              <a:rPr lang="pt-BR" sz="2300" dirty="0" smtClean="0"/>
              <a:t>Dia 17/06/2023</a:t>
            </a:r>
            <a:endParaRPr lang="pt-BR" sz="23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784" y="557781"/>
            <a:ext cx="1962424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1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68404"/>
            <a:ext cx="10515600" cy="510855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cap="all" dirty="0"/>
              <a:t>Da Organização do Estado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CAPÍTULO I</a:t>
            </a:r>
          </a:p>
          <a:p>
            <a:pPr marL="0" indent="0" algn="ctr">
              <a:buNone/>
            </a:pPr>
            <a:r>
              <a:rPr lang="pt-BR" dirty="0"/>
              <a:t>DA ORGANIZAÇÃO POLÍTICO-ADMINISTRATIVA</a:t>
            </a:r>
          </a:p>
          <a:p>
            <a:pPr marL="0" indent="0">
              <a:buNone/>
            </a:pPr>
            <a:r>
              <a:rPr lang="pt-BR" dirty="0"/>
              <a:t>  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Art</a:t>
            </a:r>
            <a:r>
              <a:rPr lang="pt-BR" dirty="0"/>
              <a:t>. 18. A organização </a:t>
            </a:r>
            <a:r>
              <a:rPr lang="pt-BR" b="1" dirty="0"/>
              <a:t>político-administrativa</a:t>
            </a:r>
            <a:r>
              <a:rPr lang="pt-BR" dirty="0"/>
              <a:t> da República Federativa do Brasil compreende a União, os </a:t>
            </a:r>
            <a:r>
              <a:rPr lang="pt-BR" b="1" dirty="0"/>
              <a:t>Estados, o Distrito Federal e os Municípios</a:t>
            </a:r>
            <a:r>
              <a:rPr lang="pt-BR" dirty="0"/>
              <a:t>, </a:t>
            </a:r>
            <a:r>
              <a:rPr lang="pt-BR" b="1" dirty="0"/>
              <a:t>todos autônomos</a:t>
            </a:r>
            <a:r>
              <a:rPr lang="pt-BR" dirty="0"/>
              <a:t>, nos termos desta Constituição.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752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2413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Art. 24. Compete à União, aos Estados e ao Distrito Federal </a:t>
            </a:r>
            <a:r>
              <a:rPr lang="pt-BR" alt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legislar concorrentemente </a:t>
            </a: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sobre: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2413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(...) </a:t>
            </a:r>
          </a:p>
          <a:p>
            <a:pPr marL="0" lvl="0" indent="2413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- previdência social, proteção e defesa da saúde;         </a:t>
            </a:r>
            <a:endParaRPr lang="pt-BR" altLang="pt-BR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2413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pt-BR" altLang="pt-B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2413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1º No âmbito da legislação concorrente, a </a:t>
            </a:r>
            <a:r>
              <a:rPr lang="pt-BR" alt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 da União limitar-se-á a estabelecer normas gerais</a:t>
            </a: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275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41659"/>
            <a:ext cx="10515600" cy="49353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 Art. 149. Compete exclusivamente à União instituir contribuições sociais, de intervenção no domínio econômico e de interesse das categorias profissionais ou econômicas, como instrumento de sua atuação nas respectivas áreas, observado o disposto nos </a:t>
            </a:r>
            <a:r>
              <a:rPr lang="pt-BR" dirty="0" err="1" smtClean="0"/>
              <a:t>arts</a:t>
            </a:r>
            <a:r>
              <a:rPr lang="pt-BR" dirty="0" smtClean="0"/>
              <a:t>. 146, III, e 150, I e III, e sem prejuízo do previsto no art. 195, § 6º, relativamente às contribuições a que alude o dispositivo.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§ 1º A União, </a:t>
            </a:r>
            <a:r>
              <a:rPr lang="pt-BR" b="1" dirty="0" smtClean="0"/>
              <a:t>os Estados, o Distrito Federal e os Municípios instituirão, por meio de lei</a:t>
            </a:r>
            <a:r>
              <a:rPr lang="pt-BR" dirty="0" smtClean="0"/>
              <a:t>, contribuições para </a:t>
            </a:r>
            <a:r>
              <a:rPr lang="pt-BR" b="1" dirty="0" smtClean="0"/>
              <a:t>custeio de regime próprio de previdência social</a:t>
            </a:r>
            <a:r>
              <a:rPr lang="pt-BR" dirty="0" smtClean="0"/>
              <a:t>, cobradas dos servidores ativos, dos aposentados e dos pensionistas, que poderão ter alíquotas progressivas de acordo com o valor da base de contribuição ou dos proventos de aposentadoria e de pensões.          (Redação dada pela Emenda Constitucional nº 103, de 2019)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498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2579" y="885524"/>
            <a:ext cx="10515600" cy="531068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>
                <a:hlinkClick r:id="rId2"/>
              </a:rPr>
              <a:t>"Art. 40</a:t>
            </a:r>
            <a:r>
              <a:rPr lang="pt-BR" dirty="0"/>
              <a:t>. O regime próprio de previdência social dos servidores titulares de cargos efetivos terá caráter contributivo e solidário, mediante contribuição do respectivo ente federativo, de servidores ativos, de aposentados e de pensionistas, observados critérios que preservem o </a:t>
            </a:r>
            <a:r>
              <a:rPr lang="pt-BR" b="1" dirty="0"/>
              <a:t>equilíbrio financeiro e atuarial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(...)</a:t>
            </a:r>
          </a:p>
          <a:p>
            <a:pPr marL="0" indent="0" algn="just">
              <a:buNone/>
            </a:pPr>
            <a:r>
              <a:rPr lang="pt-BR" dirty="0" smtClean="0"/>
              <a:t>§ 22. Vedada a instituição de novos regimes próprios de previdência social, </a:t>
            </a:r>
            <a:r>
              <a:rPr lang="pt-BR" b="1" dirty="0" smtClean="0"/>
              <a:t>lei complementar federal estabelecerá, para os que já existam, normas gerais de organização, de funcionamento e de responsabilidade em sua gestão, dispondo, entre outros aspectos</a:t>
            </a:r>
            <a:r>
              <a:rPr lang="pt-BR" dirty="0" smtClean="0"/>
              <a:t>, sobre:</a:t>
            </a:r>
          </a:p>
          <a:p>
            <a:pPr marL="0" indent="0">
              <a:buNone/>
            </a:pPr>
            <a:r>
              <a:rPr lang="pt-BR" dirty="0" smtClean="0"/>
              <a:t>(...)</a:t>
            </a:r>
          </a:p>
          <a:p>
            <a:pPr marL="0" indent="0" algn="just">
              <a:buNone/>
            </a:pPr>
            <a:r>
              <a:rPr lang="pt-BR" dirty="0" smtClean="0"/>
              <a:t>X - </a:t>
            </a:r>
            <a:r>
              <a:rPr lang="pt-BR" b="1" dirty="0" smtClean="0"/>
              <a:t>parâmetros para apuração da base de cálculo e definição de alíquota de contribuições ordinárias e extraordinárias</a:t>
            </a:r>
            <a:r>
              <a:rPr lang="pt-BR" dirty="0" smtClean="0"/>
              <a:t>."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49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Lei nº 9.717/98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Art</a:t>
            </a:r>
            <a:r>
              <a:rPr lang="pt-BR" dirty="0"/>
              <a:t>. </a:t>
            </a:r>
            <a:r>
              <a:rPr lang="pt-BR" dirty="0" smtClean="0"/>
              <a:t>2</a:t>
            </a:r>
            <a:r>
              <a:rPr lang="pt-BR" baseline="30000" dirty="0" smtClean="0"/>
              <a:t>º</a:t>
            </a:r>
            <a:r>
              <a:rPr lang="pt-BR" dirty="0" smtClean="0"/>
              <a:t> </a:t>
            </a:r>
            <a:r>
              <a:rPr lang="pt-BR" b="1" dirty="0" smtClean="0"/>
              <a:t>A </a:t>
            </a:r>
            <a:r>
              <a:rPr lang="pt-BR" b="1" dirty="0"/>
              <a:t>contribuição </a:t>
            </a:r>
            <a:r>
              <a:rPr lang="pt-BR" dirty="0"/>
              <a:t>da União, dos </a:t>
            </a:r>
            <a:r>
              <a:rPr lang="pt-BR" b="1" dirty="0"/>
              <a:t>Estados, do Distrito Federal e dos Municípios,</a:t>
            </a:r>
            <a:r>
              <a:rPr lang="pt-BR" dirty="0"/>
              <a:t> incluídas suas autarquias e fundações, aos regimes próprios de previdência social a que estejam vinculados seus servidores </a:t>
            </a:r>
            <a:r>
              <a:rPr lang="pt-BR" b="1" dirty="0"/>
              <a:t>não poderá ser inferior ao valor da contribuição do servidor ativo, nem superior ao dobro desta contribuição</a:t>
            </a:r>
          </a:p>
        </p:txBody>
      </p:sp>
    </p:spTree>
    <p:extLst>
      <p:ext uri="{BB962C8B-B14F-4D97-AF65-F5344CB8AC3E}">
        <p14:creationId xmlns:p14="http://schemas.microsoft.com/office/powerpoint/2010/main" val="300833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4827" y="394001"/>
            <a:ext cx="10515600" cy="1325563"/>
          </a:xfrm>
        </p:spPr>
        <p:txBody>
          <a:bodyPr>
            <a:noAutofit/>
          </a:bodyPr>
          <a:lstStyle/>
          <a:p>
            <a:pPr lvl="1" algn="ctr"/>
            <a:r>
              <a:rPr lang="pt-BR" sz="3200" dirty="0" smtClean="0">
                <a:latin typeface="+mn-lt"/>
              </a:rPr>
              <a:t>Lei Complementar Municipal de Porto Alegre nº 466/2001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 </a:t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Art</a:t>
            </a:r>
            <a:r>
              <a:rPr lang="pt-BR" dirty="0"/>
              <a:t>. 6º São receitas do Fundo Municipal de Previdência dos Servidores Públicos de Porto Alegre - FMPA: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I - a contribuição social do servidor ativo e, </a:t>
            </a:r>
            <a:r>
              <a:rPr lang="pt-BR" b="1" dirty="0"/>
              <a:t>em dobro</a:t>
            </a:r>
            <a:r>
              <a:rPr lang="pt-BR" dirty="0"/>
              <a:t>, do Município; 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II - a contribuição social do servidor inativo e, </a:t>
            </a:r>
            <a:r>
              <a:rPr lang="pt-BR" b="1" dirty="0"/>
              <a:t>em dobro</a:t>
            </a:r>
            <a:r>
              <a:rPr lang="pt-BR" dirty="0"/>
              <a:t>, do Município, para pensão;</a:t>
            </a:r>
          </a:p>
        </p:txBody>
      </p:sp>
    </p:spTree>
    <p:extLst>
      <p:ext uri="{BB962C8B-B14F-4D97-AF65-F5344CB8AC3E}">
        <p14:creationId xmlns:p14="http://schemas.microsoft.com/office/powerpoint/2010/main" val="265721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76" y="125128"/>
            <a:ext cx="10410524" cy="1825625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9738" y="2070100"/>
            <a:ext cx="8532524" cy="41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336731" cy="1617679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42685"/>
            <a:ext cx="10515600" cy="3934277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pt-BR" dirty="0"/>
              <a:t>O ministro ponderou </a:t>
            </a:r>
            <a:r>
              <a:rPr lang="pt-BR" b="1" dirty="0"/>
              <a:t>não haver estrutura que consiga atender com a celeridade desejável esse volume de demanda</a:t>
            </a:r>
            <a:r>
              <a:rPr lang="pt-BR" dirty="0"/>
              <a:t>. “Não por outra razão estamos mapeando a litigiosidade no país para tentar enfrentá-la”, disse Barroso, que além dos processos em tramitação, citou o número de processos novos (35,2 milhões) que deram entrada na Justiça brasileira no ano passado, um aumento de 9,4% de crescimento da demanda em relação ao ano anterior. Na Justiça do Trabalho, esse aumento foi de quase 30%.</a:t>
            </a:r>
          </a:p>
          <a:p>
            <a:pPr marL="0" indent="0" algn="just" fontAlgn="base">
              <a:buNone/>
            </a:pPr>
            <a:r>
              <a:rPr lang="pt-BR" dirty="0"/>
              <a:t>“Por todo o país, </a:t>
            </a:r>
            <a:r>
              <a:rPr lang="pt-BR" b="1" dirty="0"/>
              <a:t>os juízes brasileiros julgam mais de 2 mil processos por ano, cada um. Nenhum Judiciário do mundo consegue exibir a produtividade do brasileiro”, </a:t>
            </a:r>
            <a:r>
              <a:rPr lang="pt-BR" dirty="0"/>
              <a:t>disse. Ao apontar o aumento do número de processos baixados em 2023 (34,9 milhões), o ministro avaliou positivamente a produtividade da mão de obra da Justiça: houve aumento de 7%.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838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ADIs</a:t>
            </a:r>
            <a:r>
              <a:rPr lang="pt-BR" dirty="0" smtClean="0"/>
              <a:t> - </a:t>
            </a:r>
            <a:r>
              <a:rPr lang="pt-BR" dirty="0"/>
              <a:t>6254, 6255, 6256, 6258, 6271, 6279, 6289, 6361, 6367, 6384, 6385, 6731 e 6916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Divergências </a:t>
            </a:r>
            <a:r>
              <a:rPr lang="pt-BR" b="1" dirty="0"/>
              <a:t>em cinco (05) assuntos</a:t>
            </a:r>
            <a:r>
              <a:rPr lang="pt-BR" dirty="0"/>
              <a:t>: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1. Progressividade </a:t>
            </a:r>
            <a:r>
              <a:rPr lang="pt-BR" dirty="0"/>
              <a:t>das alíquotas dos servidores </a:t>
            </a:r>
            <a:r>
              <a:rPr lang="pt-BR" dirty="0" smtClean="0"/>
              <a:t>públicos;</a:t>
            </a:r>
          </a:p>
          <a:p>
            <a:pPr marL="0" indent="0">
              <a:buNone/>
            </a:pPr>
            <a:r>
              <a:rPr lang="pt-BR" dirty="0" smtClean="0"/>
              <a:t>2. Ampliação </a:t>
            </a:r>
            <a:r>
              <a:rPr lang="pt-BR" dirty="0"/>
              <a:t>da base de cálculo de inativos em caso de déficit </a:t>
            </a:r>
            <a:r>
              <a:rPr lang="pt-BR" dirty="0" smtClean="0"/>
              <a:t>atuarial;</a:t>
            </a:r>
          </a:p>
          <a:p>
            <a:pPr marL="0" indent="0">
              <a:buNone/>
            </a:pPr>
            <a:r>
              <a:rPr lang="pt-BR" dirty="0" smtClean="0"/>
              <a:t>3. Contribuição extraordinária; </a:t>
            </a:r>
          </a:p>
          <a:p>
            <a:pPr marL="0" indent="0">
              <a:buNone/>
            </a:pPr>
            <a:r>
              <a:rPr lang="pt-BR" dirty="0" smtClean="0"/>
              <a:t>4. Possibilidade </a:t>
            </a:r>
            <a:r>
              <a:rPr lang="pt-BR" dirty="0"/>
              <a:t>de nulidade das aposentadorias de advogados que ingressaram na magistratura ou no Ministério Público sem contribuir para o </a:t>
            </a:r>
            <a:r>
              <a:rPr lang="pt-BR" dirty="0" smtClean="0"/>
              <a:t>sistema; </a:t>
            </a:r>
            <a:r>
              <a:rPr lang="pt-BR" dirty="0"/>
              <a:t>e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5. Diferenciação </a:t>
            </a:r>
            <a:r>
              <a:rPr lang="pt-BR" dirty="0"/>
              <a:t>entre as servidoras públicas e as mulheres submetidas ao regime geral.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16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477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Reflexão sobre recorte específico</a:t>
            </a:r>
            <a:br>
              <a:rPr lang="pt-BR" dirty="0" smtClean="0"/>
            </a:br>
            <a:r>
              <a:rPr lang="pt-BR" sz="2700" dirty="0" smtClean="0"/>
              <a:t>Supressão do art. 40-A, parágrafo único, incisos I e II do art. 1º</a:t>
            </a:r>
            <a:endParaRPr lang="pt-BR" sz="27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159" y="1501543"/>
            <a:ext cx="8198952" cy="31955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05" y="4697128"/>
            <a:ext cx="7750699" cy="14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9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887" y="2358002"/>
            <a:ext cx="9850225" cy="328658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Reflexão sobre recorte específico</a:t>
            </a:r>
            <a:br>
              <a:rPr lang="pt-BR" dirty="0" smtClean="0"/>
            </a:br>
            <a:r>
              <a:rPr lang="pt-BR" sz="2800" dirty="0" smtClean="0"/>
              <a:t>Supressão do art. 3º, parágrafo único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4926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A previdência do servidor público é: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 smtClean="0"/>
              <a:t>1. Questão de Estado</a:t>
            </a:r>
          </a:p>
          <a:p>
            <a:pPr marL="0" indent="0" algn="ctr">
              <a:buNone/>
            </a:pPr>
            <a:r>
              <a:rPr lang="pt-BR" sz="4000" dirty="0" smtClean="0"/>
              <a:t>2. Questão Institucional</a:t>
            </a:r>
          </a:p>
          <a:p>
            <a:pPr marL="0" indent="0" algn="ctr">
              <a:buNone/>
            </a:pPr>
            <a:r>
              <a:rPr lang="pt-BR" sz="4000" dirty="0" smtClean="0"/>
              <a:t>3. Questão de Interesse Público</a:t>
            </a:r>
          </a:p>
          <a:p>
            <a:pPr marL="0" indent="0" algn="ctr">
              <a:buNone/>
            </a:pPr>
            <a:r>
              <a:rPr lang="pt-BR" sz="4000" dirty="0" smtClean="0"/>
              <a:t>4. Questão de prestação da serviço público essencial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40468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A reforma da previdência envolve: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pt-BR" sz="4400" dirty="0" smtClean="0"/>
              <a:t>Sistema de Gestão</a:t>
            </a:r>
          </a:p>
          <a:p>
            <a:pPr marL="514350" indent="-514350" algn="ctr">
              <a:buAutoNum type="arabicPeriod"/>
            </a:pPr>
            <a:r>
              <a:rPr lang="pt-BR" sz="4400" dirty="0" smtClean="0"/>
              <a:t>Sistema de Custeio/Orçamento</a:t>
            </a:r>
          </a:p>
          <a:p>
            <a:pPr marL="514350" indent="-514350" algn="ctr">
              <a:buAutoNum type="arabicPeriod"/>
            </a:pPr>
            <a:r>
              <a:rPr lang="pt-BR" sz="4400" dirty="0" smtClean="0"/>
              <a:t>Sistema de benefício</a:t>
            </a:r>
          </a:p>
          <a:p>
            <a:pPr marL="514350" indent="-514350" algn="ctr">
              <a:buAutoNum type="arabicPeriod"/>
            </a:pPr>
            <a:r>
              <a:rPr lang="pt-BR" sz="4400" dirty="0" smtClean="0"/>
              <a:t>Ciência atuarial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63080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Reformas da previdência desde a CF 1988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4800" dirty="0" smtClean="0"/>
          </a:p>
          <a:p>
            <a:pPr algn="ctr"/>
            <a:r>
              <a:rPr lang="pt-BR" sz="4800" dirty="0" smtClean="0"/>
              <a:t>EC nº 20/1998</a:t>
            </a:r>
          </a:p>
          <a:p>
            <a:pPr algn="ctr"/>
            <a:r>
              <a:rPr lang="pt-BR" sz="4800" dirty="0" smtClean="0"/>
              <a:t>EC nº 41/2003</a:t>
            </a:r>
          </a:p>
          <a:p>
            <a:pPr algn="ctr"/>
            <a:r>
              <a:rPr lang="pt-BR" sz="4800" dirty="0" smtClean="0"/>
              <a:t>EC nº 103/2019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289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211" y="1094105"/>
            <a:ext cx="65915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0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300" y="1334736"/>
            <a:ext cx="73916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2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914" y="3955985"/>
            <a:ext cx="8865882" cy="2637322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9152" y="587141"/>
            <a:ext cx="8573696" cy="30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98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71EC6995CA0343B39D5482077DA969" ma:contentTypeVersion="12" ma:contentTypeDescription="Crie um novo documento." ma:contentTypeScope="" ma:versionID="e482993b91a1cc06b4f211024cac7b12">
  <xsd:schema xmlns:xsd="http://www.w3.org/2001/XMLSchema" xmlns:xs="http://www.w3.org/2001/XMLSchema" xmlns:p="http://schemas.microsoft.com/office/2006/metadata/properties" xmlns:ns3="b12a6339-d457-4172-9a85-0a3d21632166" targetNamespace="http://schemas.microsoft.com/office/2006/metadata/properties" ma:root="true" ma:fieldsID="e270b5e76282314e6624769ec7b105cf" ns3:_="">
    <xsd:import namespace="b12a6339-d457-4172-9a85-0a3d216321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a6339-d457-4172-9a85-0a3d216321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2a6339-d457-4172-9a85-0a3d21632166" xsi:nil="true"/>
  </documentManagement>
</p:properties>
</file>

<file path=customXml/itemProps1.xml><?xml version="1.0" encoding="utf-8"?>
<ds:datastoreItem xmlns:ds="http://schemas.openxmlformats.org/officeDocument/2006/customXml" ds:itemID="{79A68164-BD3C-4626-8413-08E44E114F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2a6339-d457-4172-9a85-0a3d216321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E8BDB-CCE4-402E-ADEF-8C638FCCEB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F9199D-BD89-4445-AB8B-579A630C63F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12a6339-d457-4172-9a85-0a3d2163216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901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        “PEC 66/2023” Audiência Pública Comissão de Administração e Serviço Público - CASP </vt:lpstr>
      <vt:lpstr>Reflexão sobre recorte específico Supressão do art. 40-A, parágrafo único, incisos I e II do art. 1º</vt:lpstr>
      <vt:lpstr>Reflexão sobre recorte específico Supressão do art. 3º, parágrafo único</vt:lpstr>
      <vt:lpstr>A previdência do servidor público é:</vt:lpstr>
      <vt:lpstr>A reforma da previdência envolve: </vt:lpstr>
      <vt:lpstr>Reformas da previdência desde a CF 1988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 nº 9.717/98</vt:lpstr>
      <vt:lpstr>Lei Complementar Municipal de Porto Alegre nº 466/2001   </vt:lpstr>
      <vt:lpstr>Apresentação do PowerPoint</vt:lpstr>
      <vt:lpstr>Apresentação do PowerPoint</vt:lpstr>
      <vt:lpstr>ADIs - 6254, 6255, 6256, 6258, 6271, 6279, 6289, 6361, 6367, 6384, 6385, 6731 e 6916</vt:lpstr>
    </vt:vector>
  </TitlesOfParts>
  <Company>TJRS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“PEC 66/2023” Audiência Pública Comissão de Administração e Serviço Público  Câmara dos Deputados - CASP</dc:title>
  <dc:creator>Cláudio Luís Martinewski</dc:creator>
  <cp:lastModifiedBy>Cláudio Luís Martinewski</cp:lastModifiedBy>
  <cp:revision>13</cp:revision>
  <dcterms:created xsi:type="dcterms:W3CDTF">2025-06-13T20:58:49Z</dcterms:created>
  <dcterms:modified xsi:type="dcterms:W3CDTF">2025-06-16T13:59:55Z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0x0101004271EC6995CA0343B39D5482077DA969</vt:lpwstr>
  </property>
</Properties>
</file>