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68" r:id="rId3"/>
    <p:sldId id="258" r:id="rId4"/>
    <p:sldId id="265" r:id="rId5"/>
    <p:sldId id="259" r:id="rId6"/>
    <p:sldId id="261" r:id="rId7"/>
    <p:sldId id="266" r:id="rId8"/>
    <p:sldId id="267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38"/>
  </p:normalViewPr>
  <p:slideViewPr>
    <p:cSldViewPr snapToGrid="0" snapToObjects="1"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11B66D-AE3C-437A-9C74-9B32AB6DA1DE}" type="datetimeFigureOut">
              <a:rPr lang="pt-BR" smtClean="0"/>
              <a:t>16/06/2025</a:t>
            </a:fld>
            <a:endParaRPr 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AB0154-89AF-4D10-AD8D-2A98917562F2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5093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1EE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09020"/>
            <a:ext cx="8229600" cy="1143000"/>
          </a:xfrm>
        </p:spPr>
        <p:txBody>
          <a:bodyPr/>
          <a:lstStyle/>
          <a:p>
            <a:pPr>
              <a:defRPr sz="3200" b="1"/>
            </a:pPr>
            <a:r>
              <a:rPr lang="pt-BR" dirty="0"/>
              <a:t>Autonomia</a:t>
            </a:r>
            <a:r>
              <a:rPr dirty="0"/>
              <a:t> </a:t>
            </a:r>
            <a:r>
              <a:rPr lang="pt-BR" dirty="0"/>
              <a:t>Previdenciária</a:t>
            </a:r>
            <a:r>
              <a:rPr dirty="0"/>
              <a:t> Municipal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endParaRPr lang="pt-BR" dirty="0"/>
          </a:p>
          <a:p>
            <a:pPr marL="0" indent="0">
              <a:buNone/>
              <a:defRPr sz="2000"/>
            </a:pPr>
            <a:endParaRPr lang="pt-BR" dirty="0"/>
          </a:p>
          <a:p>
            <a:pPr marL="0" indent="0">
              <a:buNone/>
              <a:defRPr sz="2000"/>
            </a:pPr>
            <a:r>
              <a:rPr lang="pt-BR" dirty="0"/>
              <a:t>Audiência Pública – PEC 66/2023</a:t>
            </a:r>
            <a:r>
              <a:rPr lang="pt-BR" dirty="0">
                <a:solidFill>
                  <a:srgbClr val="363636"/>
                </a:solidFill>
                <a:latin typeface="Open Sans"/>
              </a:rPr>
              <a:t> – Comissão de Administração e Serviço Público</a:t>
            </a:r>
          </a:p>
          <a:p>
            <a:pPr>
              <a:defRPr sz="2000"/>
            </a:pPr>
            <a:endParaRPr lang="pt-BR" dirty="0">
              <a:solidFill>
                <a:srgbClr val="363636"/>
              </a:solidFill>
              <a:latin typeface="Open Sans"/>
            </a:endParaRPr>
          </a:p>
          <a:p>
            <a:pPr marL="0" indent="0">
              <a:buNone/>
              <a:defRPr sz="2000"/>
            </a:pPr>
            <a:r>
              <a:rPr lang="pt-BR" dirty="0">
                <a:solidFill>
                  <a:srgbClr val="363636"/>
                </a:solidFill>
                <a:latin typeface="Open Sans"/>
              </a:rPr>
              <a:t>Câmara dos Deputados – 17/06/2025</a:t>
            </a:r>
          </a:p>
          <a:p>
            <a:pPr>
              <a:defRPr sz="2000"/>
            </a:pPr>
            <a:endParaRPr lang="pt-BR" dirty="0">
              <a:solidFill>
                <a:srgbClr val="363636"/>
              </a:solidFill>
              <a:latin typeface="Open Sans"/>
            </a:endParaRPr>
          </a:p>
          <a:p>
            <a:pPr marL="0" indent="0">
              <a:buNone/>
              <a:defRPr sz="2000"/>
            </a:pPr>
            <a:r>
              <a:rPr lang="pt-BR" dirty="0">
                <a:solidFill>
                  <a:srgbClr val="363636"/>
                </a:solidFill>
                <a:latin typeface="Open Sans"/>
              </a:rPr>
              <a:t>André de Freitas Martins – Auditor Fiscal de Belo Horizonte e Conselheiro Administrativo do RPPS-BH</a:t>
            </a:r>
          </a:p>
          <a:p>
            <a:pPr>
              <a:defRPr sz="2000"/>
            </a:pPr>
            <a:endParaRPr dirty="0"/>
          </a:p>
          <a:p>
            <a:pPr marL="0" indent="0">
              <a:buNone/>
              <a:defRPr sz="2000"/>
            </a:pPr>
            <a:r>
              <a:rPr lang="pt-BR" dirty="0"/>
              <a:t>Presidente do SINFISCO-BH</a:t>
            </a:r>
            <a:endParaRPr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9547539-2650-4BBE-91CB-03F91BCB54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989" y="92076"/>
            <a:ext cx="1178787" cy="85107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ED4094A-53E8-4B04-9929-590587578D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2756" y="-189977"/>
            <a:ext cx="2649233" cy="144503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1EE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73886"/>
            <a:ext cx="8229600" cy="1143000"/>
          </a:xfrm>
        </p:spPr>
        <p:txBody>
          <a:bodyPr/>
          <a:lstStyle/>
          <a:p>
            <a:pPr>
              <a:defRPr sz="3200" b="1"/>
            </a:pPr>
            <a:r>
              <a:rPr lang="pt-BR" dirty="0"/>
              <a:t>Emenda para os municípios - riscos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 sz="2000"/>
            </a:pPr>
            <a:endParaRPr lang="pt-BR" dirty="0"/>
          </a:p>
          <a:p>
            <a:pPr>
              <a:defRPr sz="2000"/>
            </a:pPr>
            <a:endParaRPr lang="pt-BR" dirty="0"/>
          </a:p>
          <a:p>
            <a:pPr>
              <a:defRPr sz="2000"/>
            </a:pPr>
            <a:r>
              <a:rPr lang="pt-BR" dirty="0"/>
              <a:t>Art. 3 – Os municípios terão o prazo de </a:t>
            </a:r>
            <a:r>
              <a:rPr lang="pt-BR" dirty="0">
                <a:solidFill>
                  <a:srgbClr val="FF0000"/>
                </a:solidFill>
              </a:rPr>
              <a:t>18 (dezoito) meses</a:t>
            </a:r>
            <a:r>
              <a:rPr lang="pt-BR" dirty="0"/>
              <a:t> ...para, caso necessário, promoverem ajustes nas regras de </a:t>
            </a:r>
            <a:r>
              <a:rPr lang="pt-BR" dirty="0" err="1"/>
              <a:t>eligibilidade</a:t>
            </a:r>
            <a:r>
              <a:rPr lang="pt-BR" dirty="0"/>
              <a:t>, de cálculo e de reajustamento dos benefícios, desde que </a:t>
            </a:r>
            <a:r>
              <a:rPr lang="pt-BR" dirty="0">
                <a:solidFill>
                  <a:srgbClr val="FF0000"/>
                </a:solidFill>
              </a:rPr>
              <a:t>tais regras sejam assemelhadas</a:t>
            </a:r>
            <a:r>
              <a:rPr lang="pt-BR" dirty="0"/>
              <a:t> às aplicáveis aos servidores públicos do regime próprio de previdência social da União e que contribuam efetivamente para o atingimento e a manutenção do </a:t>
            </a:r>
            <a:r>
              <a:rPr lang="pt-BR" dirty="0">
                <a:solidFill>
                  <a:srgbClr val="FF0000"/>
                </a:solidFill>
              </a:rPr>
              <a:t>equilíbrio financeiro e atuarial.</a:t>
            </a:r>
          </a:p>
          <a:p>
            <a:pPr>
              <a:defRPr sz="2000"/>
            </a:pPr>
            <a:endParaRPr lang="pt-BR" dirty="0">
              <a:solidFill>
                <a:srgbClr val="FF0000"/>
              </a:solidFill>
            </a:endParaRPr>
          </a:p>
          <a:p>
            <a:pPr>
              <a:defRPr sz="2000"/>
            </a:pPr>
            <a:r>
              <a:rPr lang="pt-BR" dirty="0"/>
              <a:t>Prazo de 18 meses – Coincidência com período eleitoral.</a:t>
            </a:r>
          </a:p>
          <a:p>
            <a:pPr>
              <a:defRPr sz="2000"/>
            </a:pPr>
            <a:r>
              <a:rPr lang="pt-BR" dirty="0"/>
              <a:t>Regras assemelhadas – massas de servidores diferentes. Doses iguais para problema com origens distintas.</a:t>
            </a:r>
          </a:p>
          <a:p>
            <a:pPr>
              <a:defRPr sz="2000"/>
            </a:pPr>
            <a:r>
              <a:rPr lang="pt-BR" dirty="0"/>
              <a:t>Equilíbrio atuarial – enorme variabilidade se dados não estiverem tratados de forma correta.</a:t>
            </a:r>
          </a:p>
          <a:p>
            <a:pPr>
              <a:defRPr sz="2000"/>
            </a:pPr>
            <a:r>
              <a:rPr lang="pt-BR" dirty="0"/>
              <a:t>Segregação de massas – fundo financeiro é sempre deficitário até extinção.</a:t>
            </a:r>
          </a:p>
          <a:p>
            <a:pPr>
              <a:defRPr sz="2000"/>
            </a:pPr>
            <a:endParaRPr lang="pt-BR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0FBC146-E375-4D28-B066-88D52DE551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989" y="92076"/>
            <a:ext cx="1178787" cy="85107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40F348E-303E-4FBF-8378-1893D91DEE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2756" y="-189977"/>
            <a:ext cx="2649233" cy="144503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1EE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95981"/>
            <a:ext cx="8229600" cy="1143000"/>
          </a:xfrm>
        </p:spPr>
        <p:txBody>
          <a:bodyPr/>
          <a:lstStyle/>
          <a:p>
            <a:pPr>
              <a:defRPr sz="3200" b="1"/>
            </a:pPr>
            <a:r>
              <a:rPr lang="pt-BR" dirty="0"/>
              <a:t>Conclusão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  <a:defRPr sz="2000"/>
            </a:pPr>
            <a:endParaRPr lang="pt-BR" dirty="0"/>
          </a:p>
          <a:p>
            <a:pPr marL="0" indent="0">
              <a:buNone/>
              <a:defRPr sz="2000"/>
            </a:pPr>
            <a:r>
              <a:rPr dirty="0"/>
              <a:t>• </a:t>
            </a:r>
            <a:r>
              <a:rPr lang="pt-BR" dirty="0"/>
              <a:t>Uniformizar cegamente ignora </a:t>
            </a:r>
            <a:r>
              <a:rPr dirty="0"/>
              <a:t>o </a:t>
            </a:r>
            <a:r>
              <a:rPr lang="pt-BR" dirty="0"/>
              <a:t>pacto</a:t>
            </a:r>
            <a:r>
              <a:rPr dirty="0"/>
              <a:t> </a:t>
            </a:r>
            <a:r>
              <a:rPr lang="pt-BR" dirty="0"/>
              <a:t>federativo.</a:t>
            </a:r>
          </a:p>
          <a:p>
            <a:pPr marL="0" indent="0">
              <a:buNone/>
              <a:defRPr sz="2000"/>
            </a:pPr>
            <a:endParaRPr dirty="0"/>
          </a:p>
          <a:p>
            <a:pPr marL="0" indent="0">
              <a:buNone/>
              <a:defRPr sz="2000"/>
            </a:pPr>
            <a:r>
              <a:rPr dirty="0"/>
              <a:t>• É </a:t>
            </a:r>
            <a:r>
              <a:rPr lang="pt-BR" dirty="0"/>
              <a:t>preciso respeitar a diversidade </a:t>
            </a:r>
            <a:r>
              <a:rPr dirty="0"/>
              <a:t>dos </a:t>
            </a:r>
            <a:r>
              <a:rPr lang="pt-BR" dirty="0"/>
              <a:t>municípios e os esforços locais.</a:t>
            </a:r>
          </a:p>
          <a:p>
            <a:pPr marL="0" indent="0">
              <a:buNone/>
              <a:defRPr sz="2000"/>
            </a:pPr>
            <a:endParaRPr dirty="0"/>
          </a:p>
          <a:p>
            <a:pPr marL="0" indent="0">
              <a:buNone/>
              <a:defRPr sz="2000"/>
            </a:pPr>
            <a:r>
              <a:rPr dirty="0"/>
              <a:t>• </a:t>
            </a:r>
            <a:r>
              <a:rPr lang="pt-BR" dirty="0"/>
              <a:t>Autonomia com responsabilidade </a:t>
            </a:r>
            <a:r>
              <a:rPr dirty="0"/>
              <a:t>é o </a:t>
            </a:r>
            <a:r>
              <a:rPr lang="pt-BR" dirty="0"/>
              <a:t>caminho.</a:t>
            </a:r>
          </a:p>
          <a:p>
            <a:pPr marL="0" indent="0">
              <a:buNone/>
              <a:defRPr sz="2000"/>
            </a:pPr>
            <a:endParaRPr lang="pt-BR" dirty="0"/>
          </a:p>
          <a:p>
            <a:pPr>
              <a:defRPr sz="2000"/>
            </a:pPr>
            <a:r>
              <a:rPr lang="pt-BR" dirty="0"/>
              <a:t>Sugestões: </a:t>
            </a:r>
          </a:p>
          <a:p>
            <a:pPr lvl="1">
              <a:defRPr sz="2000"/>
            </a:pPr>
            <a:r>
              <a:rPr lang="pt-BR" dirty="0"/>
              <a:t>Municípios com nível Pró-Gestão e ISP: autonomia plena para definir previdência.</a:t>
            </a:r>
          </a:p>
          <a:p>
            <a:pPr lvl="1">
              <a:defRPr sz="2000"/>
            </a:pPr>
            <a:r>
              <a:rPr lang="pt-BR" dirty="0"/>
              <a:t>Prazo: mínimo de 36 meses.</a:t>
            </a:r>
          </a:p>
          <a:p>
            <a:pPr lvl="1">
              <a:defRPr sz="2000"/>
            </a:pPr>
            <a:r>
              <a:rPr lang="pt-BR" dirty="0"/>
              <a:t>Aplicação automática somente para entes com déficit atuarial elevado e recorrente.</a:t>
            </a:r>
          </a:p>
          <a:p>
            <a:pPr marL="0" indent="0">
              <a:buNone/>
              <a:defRPr sz="2000"/>
            </a:pPr>
            <a:endParaRPr lang="pt-BR" dirty="0"/>
          </a:p>
          <a:p>
            <a:pPr marL="0" indent="0">
              <a:buNone/>
              <a:defRPr sz="2000"/>
            </a:pPr>
            <a:endParaRPr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2EA9893-6CC2-4C7D-AEEF-5DEFF16555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989" y="92076"/>
            <a:ext cx="1178787" cy="85107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F225906-E229-4E94-8B77-F0C6E80007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2756" y="-189977"/>
            <a:ext cx="2649233" cy="144503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1EE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09020"/>
            <a:ext cx="8229600" cy="1143000"/>
          </a:xfrm>
        </p:spPr>
        <p:txBody>
          <a:bodyPr/>
          <a:lstStyle/>
          <a:p>
            <a:pPr>
              <a:defRPr sz="3200" b="1"/>
            </a:pPr>
            <a:r>
              <a:rPr lang="pt-BR" dirty="0"/>
              <a:t>Reforma de 2019: Foco no RGPS e na União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endParaRPr lang="pt-BR" dirty="0"/>
          </a:p>
          <a:p>
            <a:pPr marL="0" indent="0">
              <a:buNone/>
              <a:defRPr sz="2000"/>
            </a:pPr>
            <a:endParaRPr lang="pt-BR" sz="2000" dirty="0"/>
          </a:p>
          <a:p>
            <a:pPr marL="0" lvl="0" indent="0" algn="just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pt-BR" altLang="pt-BR" sz="2000" dirty="0">
                <a:latin typeface="Arial" panose="020B0604020202020204" pitchFamily="34" charset="0"/>
              </a:rPr>
              <a:t> A Emenda Constitucional 103/2019 concentrou esforços no RGPS e no RPPS da União</a:t>
            </a:r>
          </a:p>
          <a:p>
            <a:pPr marL="0" lvl="0" indent="0" algn="just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pt-BR" altLang="pt-BR" sz="2000" dirty="0">
              <a:latin typeface="Arial" panose="020B0604020202020204" pitchFamily="34" charset="0"/>
            </a:endParaRPr>
          </a:p>
          <a:p>
            <a:pPr marL="0" lvl="0" indent="0" algn="just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pt-BR" altLang="pt-BR" sz="2000" dirty="0">
                <a:latin typeface="Arial" panose="020B0604020202020204" pitchFamily="34" charset="0"/>
              </a:rPr>
              <a:t> Municípios não foram o foco central da reforma, ainda que algumas regras já foram aplicadas, como alíquota de contribuição</a:t>
            </a:r>
          </a:p>
          <a:p>
            <a:pPr marL="0" lvl="0" indent="0" algn="just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pt-BR" altLang="pt-BR" sz="2000" dirty="0">
              <a:latin typeface="Arial" panose="020B0604020202020204" pitchFamily="34" charset="0"/>
            </a:endParaRPr>
          </a:p>
          <a:p>
            <a:pPr marL="0" lvl="0" indent="0" algn="just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pt-BR" altLang="pt-BR" sz="2000" dirty="0">
                <a:latin typeface="Arial" panose="020B0604020202020204" pitchFamily="34" charset="0"/>
              </a:rPr>
              <a:t> Regras aprovadas em 2019 foram direcionadas para perfil atuarial da União, que difere bastante do perfil presente nos municípios.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9547539-2650-4BBE-91CB-03F91BCB54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989" y="92076"/>
            <a:ext cx="1178787" cy="85107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ED4094A-53E8-4B04-9929-590587578D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2756" y="-189977"/>
            <a:ext cx="2649233" cy="1445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649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3766"/>
            <a:ext cx="9144000" cy="6858000"/>
          </a:xfrm>
          <a:prstGeom prst="rect">
            <a:avLst/>
          </a:prstGeom>
          <a:solidFill>
            <a:srgbClr val="E1EE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1894"/>
            <a:ext cx="8229600" cy="1143000"/>
          </a:xfrm>
        </p:spPr>
        <p:txBody>
          <a:bodyPr/>
          <a:lstStyle/>
          <a:p>
            <a:pPr>
              <a:defRPr sz="3200" b="1"/>
            </a:pPr>
            <a:r>
              <a:rPr dirty="0" err="1"/>
              <a:t>Perfis</a:t>
            </a:r>
            <a:r>
              <a:rPr dirty="0"/>
              <a:t> </a:t>
            </a:r>
            <a:r>
              <a:rPr dirty="0" err="1"/>
              <a:t>Muito</a:t>
            </a:r>
            <a:r>
              <a:rPr dirty="0"/>
              <a:t> </a:t>
            </a:r>
            <a:r>
              <a:rPr dirty="0" err="1"/>
              <a:t>Diferentes</a:t>
            </a:r>
            <a:r>
              <a:rPr dirty="0"/>
              <a:t> – </a:t>
            </a:r>
            <a:r>
              <a:rPr dirty="0" err="1"/>
              <a:t>União</a:t>
            </a:r>
            <a:r>
              <a:rPr dirty="0"/>
              <a:t> x BH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B3581AE-C552-3142-B192-568E0D73B3C3}"/>
              </a:ext>
            </a:extLst>
          </p:cNvPr>
          <p:cNvSpPr txBox="1"/>
          <p:nvPr/>
        </p:nvSpPr>
        <p:spPr>
          <a:xfrm>
            <a:off x="745067" y="1722709"/>
            <a:ext cx="75409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As diferenças estruturais e de perfil dos servidores são marcantes.</a:t>
            </a:r>
          </a:p>
        </p:txBody>
      </p:sp>
      <p:graphicFrame>
        <p:nvGraphicFramePr>
          <p:cNvPr id="8" name="Content Placeholder 8">
            <a:extLst>
              <a:ext uri="{FF2B5EF4-FFF2-40B4-BE49-F238E27FC236}">
                <a16:creationId xmlns:a16="http://schemas.microsoft.com/office/drawing/2014/main" id="{D54052D7-142A-9447-837C-E150DAA376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0898623"/>
              </p:ext>
            </p:extLst>
          </p:nvPr>
        </p:nvGraphicFramePr>
        <p:xfrm>
          <a:off x="508000" y="2261458"/>
          <a:ext cx="8178800" cy="731520"/>
        </p:xfrm>
        <a:graphic>
          <a:graphicData uri="http://schemas.openxmlformats.org/drawingml/2006/table">
            <a:tbl>
              <a:tblPr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2692400">
                  <a:extLst>
                    <a:ext uri="{9D8B030D-6E8A-4147-A177-3AD203B41FA5}">
                      <a16:colId xmlns:a16="http://schemas.microsoft.com/office/drawing/2014/main" val="3455447485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938967732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32144943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pt-BR" b="1" dirty="0"/>
                        <a:t>Indicador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/>
                        <a:t>União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/>
                        <a:t>Belo Horizonte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77199544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/>
                        <a:t>% Professores (ativos)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~18%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&gt;50%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0319195"/>
                  </a:ext>
                </a:extLst>
              </a:tr>
            </a:tbl>
          </a:graphicData>
        </a:graphic>
      </p:graphicFrame>
      <p:pic>
        <p:nvPicPr>
          <p:cNvPr id="12" name="Espaço Reservado para Conteúdo 11">
            <a:extLst>
              <a:ext uri="{FF2B5EF4-FFF2-40B4-BE49-F238E27FC236}">
                <a16:creationId xmlns:a16="http://schemas.microsoft.com/office/drawing/2014/main" id="{2AED3284-F28E-4A4D-91EC-AF1EAA6628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63562" y="3298049"/>
            <a:ext cx="6016875" cy="3285313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491A093-C003-4D91-984E-F4A2628F70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989" y="92076"/>
            <a:ext cx="1178787" cy="85107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CFEACBE-EBF7-4FE5-B8CB-E6EFFAE856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2756" y="-189977"/>
            <a:ext cx="2649233" cy="144503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1EE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06824"/>
            <a:ext cx="8229600" cy="1143000"/>
          </a:xfrm>
        </p:spPr>
        <p:txBody>
          <a:bodyPr/>
          <a:lstStyle/>
          <a:p>
            <a:pPr>
              <a:defRPr sz="3200" b="1"/>
            </a:pPr>
            <a:r>
              <a:rPr lang="pt-BR" dirty="0"/>
              <a:t>Possíveis distorções que podem ocorrer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861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  <a:defRPr sz="2000"/>
            </a:pPr>
            <a:r>
              <a:rPr lang="pt-BR" dirty="0"/>
              <a:t>Regras para os municípios precisam ser adequadas à realidade desses entes. Por. Ex. alíquota de contribuição (14% vs. Progressiva)</a:t>
            </a:r>
          </a:p>
          <a:p>
            <a:pPr marL="0" indent="0">
              <a:buNone/>
              <a:defRPr sz="2000"/>
            </a:pPr>
            <a:endParaRPr lang="pt-BR" dirty="0"/>
          </a:p>
          <a:p>
            <a:pPr marL="0" indent="0">
              <a:buNone/>
              <a:defRPr sz="2000"/>
            </a:pPr>
            <a:r>
              <a:rPr lang="pt-BR" dirty="0"/>
              <a:t>Ex. Técnico de Enfermagem com remuneração de </a:t>
            </a:r>
            <a:r>
              <a:rPr lang="pt-BR" dirty="0" err="1"/>
              <a:t>R</a:t>
            </a:r>
            <a:r>
              <a:rPr lang="pt-BR" dirty="0"/>
              <a:t>$ 4.000</a:t>
            </a:r>
          </a:p>
          <a:p>
            <a:pPr marL="0" indent="0">
              <a:buNone/>
              <a:defRPr sz="2000"/>
            </a:pPr>
            <a:r>
              <a:rPr lang="pt-BR" dirty="0"/>
              <a:t>Na União, contribui com 12% (</a:t>
            </a:r>
            <a:r>
              <a:rPr lang="pt-BR" dirty="0" err="1"/>
              <a:t>R</a:t>
            </a:r>
            <a:r>
              <a:rPr lang="pt-BR" dirty="0"/>
              <a:t>$ 480) e no Município 14% (</a:t>
            </a:r>
            <a:r>
              <a:rPr lang="pt-BR" dirty="0" err="1"/>
              <a:t>R</a:t>
            </a:r>
            <a:r>
              <a:rPr lang="pt-BR" dirty="0"/>
              <a:t>$ 560)</a:t>
            </a:r>
          </a:p>
          <a:p>
            <a:pPr marL="0" indent="0">
              <a:buNone/>
              <a:defRPr sz="2000"/>
            </a:pPr>
            <a:endParaRPr lang="pt-BR" dirty="0"/>
          </a:p>
          <a:p>
            <a:pPr marL="0" indent="0">
              <a:buNone/>
              <a:defRPr sz="2000"/>
            </a:pPr>
            <a:r>
              <a:rPr lang="pt-BR" dirty="0"/>
              <a:t>Ao aplicar as regras de benefícios da Emenda 103/2019, a previdência dos municípios será mais pesada que da União. </a:t>
            </a:r>
          </a:p>
          <a:p>
            <a:pPr marL="0" indent="0">
              <a:buNone/>
              <a:defRPr sz="2000"/>
            </a:pPr>
            <a:endParaRPr lang="pt-BR" dirty="0"/>
          </a:p>
          <a:p>
            <a:pPr marL="0" indent="0">
              <a:buNone/>
              <a:defRPr sz="2000"/>
            </a:pPr>
            <a:r>
              <a:rPr lang="pt-BR" dirty="0"/>
              <a:t>Municípios não conseguem adotar alíquota progressiva por causa do perfil de servidores municipais.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734E8C1-48E4-4B96-A775-CC5E392CD4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989" y="92076"/>
            <a:ext cx="1178787" cy="85107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08991A4-A77B-4421-B7B9-7C978A7659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2756" y="-189977"/>
            <a:ext cx="2649233" cy="1445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174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1EE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92233"/>
            <a:ext cx="8229600" cy="1143000"/>
          </a:xfrm>
        </p:spPr>
        <p:txBody>
          <a:bodyPr/>
          <a:lstStyle/>
          <a:p>
            <a:pPr>
              <a:defRPr sz="3200" b="1"/>
            </a:pPr>
            <a:r>
              <a:rPr lang="pt-BR" dirty="0"/>
              <a:t>Realidades Atuarialmente Distintas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5185"/>
            <a:ext cx="8229600" cy="5215467"/>
          </a:xfrm>
        </p:spPr>
        <p:txBody>
          <a:bodyPr>
            <a:normAutofit/>
          </a:bodyPr>
          <a:lstStyle/>
          <a:p>
            <a:pPr marL="0" indent="0">
              <a:buNone/>
              <a:defRPr sz="2000"/>
            </a:pPr>
            <a:r>
              <a:rPr lang="pt-BR" sz="1800" dirty="0"/>
              <a:t>Diversos municípios já fizeram reformas previdenciárias de acordo com sua realidade.</a:t>
            </a:r>
          </a:p>
          <a:p>
            <a:pPr marL="0" indent="0">
              <a:buNone/>
              <a:defRPr sz="2000"/>
            </a:pPr>
            <a:endParaRPr lang="pt-BR" sz="1800" dirty="0"/>
          </a:p>
          <a:p>
            <a:pPr marL="0" indent="0">
              <a:buNone/>
              <a:defRPr sz="2000"/>
            </a:pPr>
            <a:r>
              <a:rPr lang="pt-BR" sz="1800" dirty="0"/>
              <a:t>Fundos que já apresentam superávit atuarial</a:t>
            </a:r>
          </a:p>
          <a:p>
            <a:pPr marL="0" indent="0">
              <a:buNone/>
              <a:defRPr sz="2000"/>
            </a:pPr>
            <a:endParaRPr lang="pt-BR" sz="1800" dirty="0"/>
          </a:p>
          <a:p>
            <a:pPr>
              <a:buFontTx/>
              <a:buChar char="-"/>
              <a:defRPr sz="2000"/>
            </a:pPr>
            <a:r>
              <a:rPr lang="pt-BR" sz="1800" dirty="0"/>
              <a:t>Joinville - </a:t>
            </a:r>
            <a:r>
              <a:rPr lang="pt-BR" sz="1800" dirty="0" err="1"/>
              <a:t>R</a:t>
            </a:r>
            <a:r>
              <a:rPr lang="pt-BR" sz="1800" dirty="0"/>
              <a:t>$ 25.185.124,60</a:t>
            </a:r>
          </a:p>
          <a:p>
            <a:pPr>
              <a:buFontTx/>
              <a:buChar char="-"/>
              <a:defRPr sz="2000"/>
            </a:pPr>
            <a:r>
              <a:rPr lang="pt-BR" sz="1800" dirty="0"/>
              <a:t>Campinas – </a:t>
            </a:r>
            <a:r>
              <a:rPr lang="pt-BR" sz="1800" dirty="0" err="1"/>
              <a:t>R</a:t>
            </a:r>
            <a:r>
              <a:rPr lang="pt-BR" sz="1800" dirty="0"/>
              <a:t>$ 2.760.375.720,73</a:t>
            </a:r>
          </a:p>
          <a:p>
            <a:pPr>
              <a:buFontTx/>
              <a:buChar char="-"/>
              <a:defRPr sz="2000"/>
            </a:pPr>
            <a:r>
              <a:rPr lang="pt-BR" sz="1800" dirty="0"/>
              <a:t>Manaus - </a:t>
            </a:r>
            <a:r>
              <a:rPr lang="pt-BR" sz="1800" dirty="0" err="1"/>
              <a:t>R</a:t>
            </a:r>
            <a:r>
              <a:rPr lang="pt-BR" sz="1800" dirty="0"/>
              <a:t>$ 196.630.526,53</a:t>
            </a:r>
          </a:p>
          <a:p>
            <a:pPr>
              <a:buFontTx/>
              <a:buChar char="-"/>
              <a:defRPr sz="2000"/>
            </a:pPr>
            <a:r>
              <a:rPr lang="pt-BR" sz="1800" dirty="0"/>
              <a:t>Salvador - </a:t>
            </a:r>
            <a:r>
              <a:rPr lang="pt-BR" sz="1800" dirty="0" err="1"/>
              <a:t>R</a:t>
            </a:r>
            <a:r>
              <a:rPr lang="pt-BR" sz="1800" dirty="0"/>
              <a:t>$ 446.514.574,01</a:t>
            </a:r>
          </a:p>
          <a:p>
            <a:pPr>
              <a:buFontTx/>
              <a:buChar char="-"/>
              <a:defRPr sz="2000"/>
            </a:pPr>
            <a:r>
              <a:rPr lang="pt-BR" sz="1800" dirty="0"/>
              <a:t>Jundiaí - </a:t>
            </a:r>
            <a:r>
              <a:rPr lang="pt-BR" sz="1800" dirty="0" err="1"/>
              <a:t>R</a:t>
            </a:r>
            <a:r>
              <a:rPr lang="pt-BR" sz="1800" dirty="0"/>
              <a:t>$ 732.385.739,41</a:t>
            </a:r>
          </a:p>
          <a:p>
            <a:pPr>
              <a:buFontTx/>
              <a:buChar char="-"/>
              <a:defRPr sz="2000"/>
            </a:pPr>
            <a:r>
              <a:rPr lang="pt-BR" sz="1800" dirty="0"/>
              <a:t>Porto Alegre – </a:t>
            </a:r>
            <a:r>
              <a:rPr lang="pt-BR" sz="1800" dirty="0" err="1"/>
              <a:t>R</a:t>
            </a:r>
            <a:r>
              <a:rPr lang="pt-BR" sz="1800" dirty="0"/>
              <a:t>$ 627.365.921,75</a:t>
            </a:r>
          </a:p>
          <a:p>
            <a:pPr marL="0" indent="0">
              <a:buNone/>
              <a:defRPr sz="2000"/>
            </a:pPr>
            <a:endParaRPr lang="pt-BR" sz="1800" dirty="0"/>
          </a:p>
          <a:p>
            <a:pPr marL="0" indent="0">
              <a:buNone/>
              <a:defRPr sz="2000"/>
            </a:pPr>
            <a:r>
              <a:rPr lang="pt-BR" sz="1800" dirty="0"/>
              <a:t>Alta governança: adesão ao Pró-Gestão níveis II, III e IV</a:t>
            </a:r>
          </a:p>
          <a:p>
            <a:pPr marL="0" indent="0">
              <a:buNone/>
              <a:defRPr sz="2000"/>
            </a:pPr>
            <a:endParaRPr lang="pt-BR" sz="1800" dirty="0"/>
          </a:p>
          <a:p>
            <a:pPr marL="0" indent="0">
              <a:buNone/>
              <a:defRPr sz="2000"/>
            </a:pPr>
            <a:r>
              <a:rPr lang="pt-BR" sz="1800" dirty="0"/>
              <a:t>Aplicação das regras federais ignora essas conquistas e penaliza servidor sem justificativa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796FDD7-9948-477F-8D31-3DEF313EA8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989" y="92076"/>
            <a:ext cx="1178787" cy="85107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0CF00FE-14FD-4A6D-A90B-E3118E7881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2756" y="-189977"/>
            <a:ext cx="2649233" cy="144503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1EE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7837"/>
            <a:ext cx="8229600" cy="1143000"/>
          </a:xfrm>
        </p:spPr>
        <p:txBody>
          <a:bodyPr/>
          <a:lstStyle/>
          <a:p>
            <a:pPr>
              <a:defRPr sz="3200" b="1"/>
            </a:pPr>
            <a:r>
              <a:rPr dirty="0"/>
              <a:t>Caso Belo Horizonte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4481" y="1897249"/>
            <a:ext cx="8229600" cy="4525963"/>
          </a:xfrm>
        </p:spPr>
        <p:txBody>
          <a:bodyPr/>
          <a:lstStyle/>
          <a:p>
            <a:pPr marL="0" indent="0">
              <a:buNone/>
              <a:defRPr sz="2000"/>
            </a:pPr>
            <a:r>
              <a:rPr dirty="0"/>
              <a:t>• </a:t>
            </a:r>
            <a:r>
              <a:rPr dirty="0" err="1"/>
              <a:t>Contribuição</a:t>
            </a:r>
            <a:r>
              <a:rPr dirty="0"/>
              <a:t> Patronal: 22% (</a:t>
            </a:r>
            <a:r>
              <a:rPr dirty="0" err="1"/>
              <a:t>sem</a:t>
            </a:r>
            <a:r>
              <a:rPr dirty="0"/>
              <a:t> </a:t>
            </a:r>
            <a:r>
              <a:rPr dirty="0" err="1"/>
              <a:t>alíquota</a:t>
            </a:r>
            <a:r>
              <a:rPr dirty="0"/>
              <a:t> </a:t>
            </a:r>
            <a:r>
              <a:rPr dirty="0" err="1"/>
              <a:t>dupl</a:t>
            </a:r>
            <a:r>
              <a:rPr lang="pt-BR" dirty="0" err="1"/>
              <a:t>icada</a:t>
            </a:r>
            <a:r>
              <a:rPr dirty="0"/>
              <a:t>)</a:t>
            </a:r>
          </a:p>
          <a:p>
            <a:pPr marL="0" indent="0">
              <a:buNone/>
              <a:defRPr sz="2000"/>
            </a:pPr>
            <a:r>
              <a:rPr dirty="0"/>
              <a:t>• </a:t>
            </a:r>
            <a:r>
              <a:rPr dirty="0" err="1"/>
              <a:t>Déficit</a:t>
            </a:r>
            <a:r>
              <a:rPr dirty="0"/>
              <a:t> </a:t>
            </a:r>
            <a:r>
              <a:rPr dirty="0" err="1"/>
              <a:t>Atuarial</a:t>
            </a:r>
            <a:r>
              <a:rPr dirty="0"/>
              <a:t> </a:t>
            </a:r>
            <a:r>
              <a:rPr lang="pt-BR" dirty="0"/>
              <a:t>(</a:t>
            </a:r>
            <a:r>
              <a:rPr dirty="0"/>
              <a:t>202</a:t>
            </a:r>
            <a:r>
              <a:rPr lang="pt-BR" dirty="0"/>
              <a:t>2)</a:t>
            </a:r>
            <a:r>
              <a:rPr dirty="0"/>
              <a:t>: R$ 90 </a:t>
            </a:r>
            <a:r>
              <a:rPr dirty="0" err="1"/>
              <a:t>milhões</a:t>
            </a:r>
            <a:endParaRPr dirty="0"/>
          </a:p>
          <a:p>
            <a:pPr marL="0" indent="0">
              <a:buNone/>
              <a:defRPr sz="2000"/>
            </a:pPr>
            <a:r>
              <a:rPr dirty="0"/>
              <a:t>• </a:t>
            </a:r>
            <a:r>
              <a:rPr lang="pt-BR" dirty="0"/>
              <a:t>Projeção: c</a:t>
            </a:r>
            <a:r>
              <a:rPr dirty="0"/>
              <a:t>om </a:t>
            </a:r>
            <a:r>
              <a:rPr dirty="0" err="1"/>
              <a:t>alíquota</a:t>
            </a:r>
            <a:r>
              <a:rPr dirty="0"/>
              <a:t> de 28%, </a:t>
            </a:r>
            <a:r>
              <a:rPr dirty="0" err="1"/>
              <a:t>déficit</a:t>
            </a:r>
            <a:r>
              <a:rPr dirty="0"/>
              <a:t> </a:t>
            </a:r>
            <a:r>
              <a:rPr dirty="0" err="1"/>
              <a:t>seria</a:t>
            </a:r>
            <a:r>
              <a:rPr dirty="0"/>
              <a:t> </a:t>
            </a:r>
            <a:r>
              <a:rPr dirty="0" err="1"/>
              <a:t>eliminado</a:t>
            </a:r>
            <a:endParaRPr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73C4D6D-B026-488D-B44F-E482CD0777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481" y="3883812"/>
            <a:ext cx="8045307" cy="179582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F274AC2-625B-4CFB-AB46-193919BA61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989" y="92076"/>
            <a:ext cx="1178787" cy="85107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6C8A3C9-758E-40DA-BCC5-7C4D959650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2756" y="-189977"/>
            <a:ext cx="2649233" cy="144503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1EE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8662"/>
            <a:ext cx="8229600" cy="1143000"/>
          </a:xfrm>
        </p:spPr>
        <p:txBody>
          <a:bodyPr/>
          <a:lstStyle/>
          <a:p>
            <a:pPr>
              <a:defRPr sz="3200" b="1"/>
            </a:pPr>
            <a:r>
              <a:rPr dirty="0"/>
              <a:t>Caso Belo Horizonte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50" y="1824924"/>
            <a:ext cx="8229600" cy="4525963"/>
          </a:xfrm>
        </p:spPr>
        <p:txBody>
          <a:bodyPr/>
          <a:lstStyle/>
          <a:p>
            <a:pPr marL="0" indent="0">
              <a:buNone/>
              <a:defRPr sz="2000"/>
            </a:pPr>
            <a:r>
              <a:rPr dirty="0"/>
              <a:t>• </a:t>
            </a:r>
            <a:r>
              <a:rPr lang="pt-BR" dirty="0"/>
              <a:t>Cálculo atuarial com grande variabilidade</a:t>
            </a:r>
            <a:endParaRPr dirty="0"/>
          </a:p>
          <a:p>
            <a:pPr marL="0" indent="0">
              <a:buNone/>
              <a:defRPr sz="2000"/>
            </a:pPr>
            <a:r>
              <a:rPr dirty="0"/>
              <a:t>• </a:t>
            </a:r>
            <a:r>
              <a:rPr lang="pt-BR" dirty="0"/>
              <a:t>Período sem alteração de regras previdenciárias</a:t>
            </a:r>
            <a:endParaRPr dirty="0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D96C3601-A191-F44B-A452-591B074F4C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300" y="2974556"/>
            <a:ext cx="8191500" cy="29845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50A87D1-B545-4B40-863E-6030B0056D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989" y="92076"/>
            <a:ext cx="1178787" cy="85107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42E5D7B-49AC-4F99-88B0-B8D0D58E9F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2756" y="-189977"/>
            <a:ext cx="2649233" cy="1445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704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1EE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8754"/>
            <a:ext cx="8229600" cy="1143000"/>
          </a:xfrm>
        </p:spPr>
        <p:txBody>
          <a:bodyPr/>
          <a:lstStyle/>
          <a:p>
            <a:pPr>
              <a:defRPr sz="3200" b="1"/>
            </a:pPr>
            <a:r>
              <a:rPr dirty="0"/>
              <a:t>Caso Belo Horizonte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 sz="2000"/>
            </a:pPr>
            <a:r>
              <a:rPr dirty="0"/>
              <a:t>• </a:t>
            </a:r>
            <a:r>
              <a:rPr lang="pt-BR" dirty="0"/>
              <a:t>Fluxo de Caixa previsto – Saldo positivo de 310 bilhões</a:t>
            </a:r>
            <a:endParaRPr dirty="0"/>
          </a:p>
          <a:p>
            <a:pPr marL="0" indent="0">
              <a:buNone/>
              <a:defRPr sz="2000"/>
            </a:pPr>
            <a:endParaRPr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07DBC409-3ABD-5241-87C5-B2F273F584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61668"/>
            <a:ext cx="9144000" cy="403041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AA39938-F26A-4A4B-97BA-17F09D70C8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989" y="92076"/>
            <a:ext cx="1178787" cy="85107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3F13C23-CD4C-4611-88C0-0121CCE805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2756" y="-189977"/>
            <a:ext cx="2649233" cy="1445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679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1EE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84729"/>
            <a:ext cx="8229600" cy="1143000"/>
          </a:xfrm>
        </p:spPr>
        <p:txBody>
          <a:bodyPr/>
          <a:lstStyle/>
          <a:p>
            <a:pPr>
              <a:defRPr sz="3200" b="1"/>
            </a:pPr>
            <a:r>
              <a:rPr dirty="0"/>
              <a:t>Uma Dose </a:t>
            </a:r>
            <a:r>
              <a:rPr lang="pt-BR" dirty="0"/>
              <a:t>Desnecessária de Remédio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399"/>
            <a:ext cx="8229600" cy="4525963"/>
          </a:xfrm>
        </p:spPr>
        <p:txBody>
          <a:bodyPr/>
          <a:lstStyle/>
          <a:p>
            <a:pPr marL="0" indent="0">
              <a:buNone/>
              <a:defRPr sz="2000"/>
            </a:pPr>
            <a:endParaRPr lang="pt-BR" dirty="0"/>
          </a:p>
          <a:p>
            <a:pPr marL="0" indent="0">
              <a:buNone/>
              <a:defRPr sz="2000"/>
            </a:pPr>
            <a:endParaRPr lang="pt-BR" dirty="0"/>
          </a:p>
          <a:p>
            <a:pPr marL="0" indent="0">
              <a:buNone/>
              <a:defRPr sz="2000"/>
            </a:pPr>
            <a:r>
              <a:rPr dirty="0"/>
              <a:t>• </a:t>
            </a:r>
            <a:r>
              <a:rPr lang="pt-BR" dirty="0"/>
              <a:t>O remédio da União por ser veneno para os municípios</a:t>
            </a:r>
          </a:p>
          <a:p>
            <a:pPr marL="0" indent="0">
              <a:buNone/>
              <a:defRPr sz="2000"/>
            </a:pPr>
            <a:endParaRPr dirty="0"/>
          </a:p>
          <a:p>
            <a:pPr marL="0" indent="0">
              <a:buNone/>
              <a:defRPr sz="2000"/>
            </a:pPr>
            <a:r>
              <a:rPr dirty="0"/>
              <a:t>• </a:t>
            </a:r>
            <a:r>
              <a:rPr lang="pt-BR" dirty="0"/>
              <a:t>Regras rígidas para realidades locais já equilibradas</a:t>
            </a:r>
          </a:p>
          <a:p>
            <a:pPr marL="0" indent="0">
              <a:buNone/>
              <a:defRPr sz="2000"/>
            </a:pPr>
            <a:endParaRPr lang="pt-BR" dirty="0"/>
          </a:p>
          <a:p>
            <a:pPr marL="0" indent="0">
              <a:buNone/>
              <a:defRPr sz="2000"/>
            </a:pPr>
            <a:r>
              <a:rPr dirty="0"/>
              <a:t>• </a:t>
            </a:r>
            <a:r>
              <a:rPr lang="pt-BR" dirty="0"/>
              <a:t>Risco de injustiças e sacrifício desnecessário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C7B828-3B12-4CB1-8DA3-E7A4D59298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989" y="92076"/>
            <a:ext cx="1178787" cy="85107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EDB4978-C08E-4B8A-96F6-84AC2F2918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2756" y="-189977"/>
            <a:ext cx="2649233" cy="144503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6355</TotalTime>
  <Words>607</Words>
  <Application>Microsoft Office PowerPoint</Application>
  <PresentationFormat>On-screen Show (4:3)</PresentationFormat>
  <Paragraphs>88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Open Sans</vt:lpstr>
      <vt:lpstr>Office Theme</vt:lpstr>
      <vt:lpstr>Autonomia Previdenciária Municipal</vt:lpstr>
      <vt:lpstr>Reforma de 2019: Foco no RGPS e na União</vt:lpstr>
      <vt:lpstr>Perfis Muito Diferentes – União x BH</vt:lpstr>
      <vt:lpstr>Possíveis distorções que podem ocorrer</vt:lpstr>
      <vt:lpstr>Realidades Atuarialmente Distintas</vt:lpstr>
      <vt:lpstr>Caso Belo Horizonte</vt:lpstr>
      <vt:lpstr>Caso Belo Horizonte</vt:lpstr>
      <vt:lpstr>Caso Belo Horizonte</vt:lpstr>
      <vt:lpstr>Uma Dose Desnecessária de Remédio</vt:lpstr>
      <vt:lpstr>Emenda para os municípios - riscos</vt:lpstr>
      <vt:lpstr>Conclusão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Autonomia Previdenciária Municipal</dc:title>
  <dc:subject/>
  <dc:creator/>
  <cp:keywords/>
  <dc:description>generated using python-pptx</dc:description>
  <cp:lastModifiedBy>Andre Martins</cp:lastModifiedBy>
  <cp:revision>9</cp:revision>
  <dcterms:created xsi:type="dcterms:W3CDTF">2013-01-27T09:14:16Z</dcterms:created>
  <dcterms:modified xsi:type="dcterms:W3CDTF">2025-06-16T14:43:07Z</dcterms:modified>
  <cp:category/>
</cp:coreProperties>
</file>