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9"/>
  </p:notesMasterIdLst>
  <p:sldIdLst>
    <p:sldId id="256" r:id="rId2"/>
    <p:sldId id="5928" r:id="rId3"/>
    <p:sldId id="5948" r:id="rId4"/>
    <p:sldId id="271" r:id="rId5"/>
    <p:sldId id="5949" r:id="rId6"/>
    <p:sldId id="595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EE6"/>
    <a:srgbClr val="143C55"/>
    <a:srgbClr val="FF71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3557" autoAdjust="0"/>
  </p:normalViewPr>
  <p:slideViewPr>
    <p:cSldViewPr snapToGrid="0">
      <p:cViewPr varScale="1">
        <p:scale>
          <a:sx n="111" d="100"/>
          <a:sy n="111" d="100"/>
        </p:scale>
        <p:origin x="58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7720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2C94F-F36F-3A4D-8D26-30144A761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61865-157F-8547-A44D-0AEDAA1009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052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193B13-12B1-0BE6-42DF-5EEAB0EEA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517670C-26A9-31C0-4E92-F213E4562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2DE2374-6FED-E24A-A47F-3BD86DF78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B12B212-0F36-F63B-BDC9-2D4C67CBA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E36F875-080D-D71C-97A4-BCB07761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95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3A08E6-D4E2-815E-09B9-0D88C7629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DE372790-3EDF-88A4-FDBE-8266ABF80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5F3E532-B678-88CA-EB95-5999DB9F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7009E6D-D766-678F-CE62-35BAF748C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4C71504-CC48-2F93-7516-9BBE9BEB0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519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B93B269-7BAE-719F-032F-4FD155ED0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E5CF4AF-9D9A-3983-E8F0-423FD32E0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7FB9005-1C39-076C-EF73-3745755B9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461C450-FD74-39EA-D71E-4E0834E06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90F5927-E6F5-BE3F-B164-1F2D7E43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29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DE93337-E899-4B7D-CA5D-1FB97938A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D84344D-4E91-2AE9-64CF-ADC0842A8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9FC24E5-DA52-E04E-778F-F4A7503C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0F81B7F-AE07-D24A-0C3F-027A3EF8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93F6242-8AD7-7801-F958-80F139FB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85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1C4AAA-ABC2-A57A-2C18-4C2426089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6475193-47B5-1DF2-216D-F1ED2C38D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0EBEF0A-F80B-ACE6-C548-947A2D6E2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01D1866-872C-5445-8FE7-D35BF8FE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63E950B-A454-0363-65B0-AA534C417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07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CDA456-4515-4D99-03B7-E7BAFCA7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AFCE44B-DA46-661D-8B18-5506C4D37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5AC4D63-D4A1-DC31-FF27-F384312E3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6CC3F12-2AF8-058C-71FE-DA9FE4FF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AF8A2DD8-8193-43AB-FBD3-40D98E1D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1674740-31F6-3690-A7D5-19BDBCA52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2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61EB16-1D0B-CB62-F137-16A8D41F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F1C97F66-56E3-2719-B663-2DC2EFE54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5EE7FFF-B33B-8F23-1F39-2E2885EF3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E18ADD1-2A25-0453-7905-489A806B3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C20D832C-BA8D-33A3-AD82-CCCC3BE0CC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7740F186-0A7C-C907-3312-ACBA92D81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1522CA7-ED38-F7EF-A89D-AC22CA7ED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A10D0511-A5F1-F6E6-3931-5A3416F3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41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A78CFBE-AA90-481A-759F-73823B9CD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C2D40E93-C5F3-8CC0-860F-26A60BE8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9990FA3-CF0E-AC39-9C2D-7FC15C669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C576230-6FE8-DE0B-B8E5-CB8B3F60A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16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76085269-A596-9CB5-E808-073D1DE7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D6F23411-8E27-875F-5557-A0F8F5F3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BA4FE3E-0158-CF3A-3AB4-DA826B489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28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2AE859-3BBC-2A8F-7A02-31478B0B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F9B1EEF-8C93-B9BE-6284-BB5C5D8F5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17EA24F2-AAA3-A6EE-4F54-8023E76E8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875AE72-978D-DEEF-D647-AA061FA7F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1ECBA64-283F-7377-AF50-454CCE9C1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3639657-C98E-C033-2192-C1500154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0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10212-AA93-B344-CD14-DD9F39A42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84BB48B8-A307-97CD-5906-085A4741D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ADBB45E-DEDB-275A-8ED3-D11F3B59B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68302CC-EC92-9D69-777B-24EC5D2F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A4C36CC-1D32-4059-5B7E-EB404B51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6E1011C-CFEC-E137-A82E-AD579B532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36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C6554E5-3FF7-8F16-074F-10B80961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E18C783-A334-2EEA-69B1-4CA40FE6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5B88C5A-6BEC-D0CC-544F-96C59E413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34DB5-3638-4193-8527-34DEE8490B1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BDBCE20-2CDB-4D15-F68E-C8304741A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1044987-7D30-AEA1-9FA6-DE4031888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5F9F8-5C1F-4856-8BDC-B7853DA0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66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12" Type="http://schemas.openxmlformats.org/officeDocument/2006/relationships/image" Target="../media/image1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Padrão do plano de fundo&#10;&#10;Descrição gerada automaticamente com confiança baixa">
            <a:extLst>
              <a:ext uri="{FF2B5EF4-FFF2-40B4-BE49-F238E27FC236}">
                <a16:creationId xmlns:a16="http://schemas.microsoft.com/office/drawing/2014/main" xmlns="" id="{2C0EF0F5-78AE-92E5-265B-42AEA52B952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622AB9-F782-12F4-64F8-624AAC219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549" y="3429000"/>
            <a:ext cx="9093287" cy="856673"/>
          </a:xfrm>
        </p:spPr>
        <p:txBody>
          <a:bodyPr>
            <a:noAutofit/>
          </a:bodyPr>
          <a:lstStyle/>
          <a:p>
            <a:r>
              <a:rPr lang="pt-BR" sz="4800" b="1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Apresentação </a:t>
            </a:r>
            <a:r>
              <a:rPr lang="pt-BR" sz="4800" b="1" dirty="0" err="1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Antaq</a:t>
            </a:r>
            <a:r>
              <a:rPr lang="pt-BR" sz="4800" b="1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sz="48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pt-BR" sz="36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Agosto</a:t>
            </a:r>
            <a:r>
              <a:rPr lang="pt-BR" sz="36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/2025</a:t>
            </a:r>
            <a:endParaRPr lang="pt-BR" sz="3600" b="1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56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adrão do plano de fundo&#10;&#10;Descrição gerada automaticamente">
            <a:extLst>
              <a:ext uri="{FF2B5EF4-FFF2-40B4-BE49-F238E27FC236}">
                <a16:creationId xmlns:a16="http://schemas.microsoft.com/office/drawing/2014/main" xmlns="" id="{A8FD2E06-937F-C145-F68B-4C9E0DD47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762" y="102329"/>
            <a:ext cx="12180725" cy="6858000"/>
          </a:xfrm>
          <a:prstGeom prst="rect">
            <a:avLst/>
          </a:prstGeom>
        </p:spPr>
      </p:pic>
      <p:grpSp>
        <p:nvGrpSpPr>
          <p:cNvPr id="6" name="Agrupar 5">
            <a:extLst>
              <a:ext uri="{FF2B5EF4-FFF2-40B4-BE49-F238E27FC236}">
                <a16:creationId xmlns:a16="http://schemas.microsoft.com/office/drawing/2014/main" xmlns="" id="{69DC5B01-6356-1EB5-B40B-7EEE072C89A0}"/>
              </a:ext>
            </a:extLst>
          </p:cNvPr>
          <p:cNvGrpSpPr/>
          <p:nvPr/>
        </p:nvGrpSpPr>
        <p:grpSpPr>
          <a:xfrm>
            <a:off x="1843088" y="1211987"/>
            <a:ext cx="8221063" cy="4216904"/>
            <a:chOff x="-9187535" y="1162813"/>
            <a:chExt cx="10159363" cy="4480862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xmlns="" id="{3655969A-88B6-A5DA-9338-97BF64F19145}"/>
                </a:ext>
              </a:extLst>
            </p:cNvPr>
            <p:cNvGrpSpPr/>
            <p:nvPr/>
          </p:nvGrpSpPr>
          <p:grpSpPr>
            <a:xfrm>
              <a:off x="-9187535" y="2249707"/>
              <a:ext cx="10159363" cy="3393968"/>
              <a:chOff x="-9187535" y="2249707"/>
              <a:chExt cx="10159363" cy="3393968"/>
            </a:xfrm>
          </p:grpSpPr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xmlns="" id="{94A8AD11-A926-DB8B-F018-33C277729D55}"/>
                  </a:ext>
                </a:extLst>
              </p:cNvPr>
              <p:cNvGrpSpPr/>
              <p:nvPr/>
            </p:nvGrpSpPr>
            <p:grpSpPr>
              <a:xfrm>
                <a:off x="-8894664" y="2249707"/>
                <a:ext cx="9866492" cy="3393968"/>
                <a:chOff x="2358746" y="2102299"/>
                <a:chExt cx="9866492" cy="3393968"/>
              </a:xfrm>
            </p:grpSpPr>
            <p:sp>
              <p:nvSpPr>
                <p:cNvPr id="12" name="Retângulo 11">
                  <a:extLst>
                    <a:ext uri="{FF2B5EF4-FFF2-40B4-BE49-F238E27FC236}">
                      <a16:creationId xmlns:a16="http://schemas.microsoft.com/office/drawing/2014/main" xmlns="" id="{E45E5272-D27E-BA93-1DFD-6B121FE56603}"/>
                    </a:ext>
                  </a:extLst>
                </p:cNvPr>
                <p:cNvSpPr/>
                <p:nvPr/>
              </p:nvSpPr>
              <p:spPr>
                <a:xfrm>
                  <a:off x="2967661" y="4700105"/>
                  <a:ext cx="3600557" cy="7961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spcAft>
                      <a:spcPts val="1200"/>
                    </a:spcAft>
                  </a:pPr>
                  <a:r>
                    <a:rPr lang="pt-BR" sz="32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13 </a:t>
                  </a:r>
                  <a:r>
                    <a:rPr lang="pt-BR" sz="2000" b="1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Postos Avançados</a:t>
                  </a:r>
                </a:p>
              </p:txBody>
            </p:sp>
            <p:grpSp>
              <p:nvGrpSpPr>
                <p:cNvPr id="14" name="Agrupar 13">
                  <a:extLst>
                    <a:ext uri="{FF2B5EF4-FFF2-40B4-BE49-F238E27FC236}">
                      <a16:creationId xmlns:a16="http://schemas.microsoft.com/office/drawing/2014/main" xmlns="" id="{3F77B4C0-E52B-055E-9B19-31A31328D91C}"/>
                    </a:ext>
                  </a:extLst>
                </p:cNvPr>
                <p:cNvGrpSpPr/>
                <p:nvPr/>
              </p:nvGrpSpPr>
              <p:grpSpPr>
                <a:xfrm>
                  <a:off x="2358746" y="2102299"/>
                  <a:ext cx="9866492" cy="3113339"/>
                  <a:chOff x="2358746" y="2102299"/>
                  <a:chExt cx="9866492" cy="3113339"/>
                </a:xfrm>
              </p:grpSpPr>
              <p:sp>
                <p:nvSpPr>
                  <p:cNvPr id="15" name="Retângulo 14">
                    <a:extLst>
                      <a:ext uri="{FF2B5EF4-FFF2-40B4-BE49-F238E27FC236}">
                        <a16:creationId xmlns:a16="http://schemas.microsoft.com/office/drawing/2014/main" xmlns="" id="{B6F77B76-E1C7-C7F0-317F-DC72D2678F7A}"/>
                      </a:ext>
                    </a:extLst>
                  </p:cNvPr>
                  <p:cNvSpPr/>
                  <p:nvPr/>
                </p:nvSpPr>
                <p:spPr>
                  <a:xfrm>
                    <a:off x="3024575" y="2102299"/>
                    <a:ext cx="5236107" cy="770798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>
                      <a:spcAft>
                        <a:spcPts val="1200"/>
                      </a:spcAft>
                    </a:pPr>
                    <a:r>
                      <a:rPr lang="pt-BR" sz="2800" b="1" dirty="0">
                        <a:solidFill>
                          <a:srgbClr val="81BEE6"/>
                        </a:solidFill>
                        <a:cs typeface="Arial" panose="020B0604020202020204" pitchFamily="34" charset="0"/>
                      </a:rPr>
                      <a:t>SEDE EM BRASÍLIA</a:t>
                    </a:r>
                  </a:p>
                </p:txBody>
              </p:sp>
              <p:cxnSp>
                <p:nvCxnSpPr>
                  <p:cNvPr id="16" name="Conector reto 15">
                    <a:extLst>
                      <a:ext uri="{FF2B5EF4-FFF2-40B4-BE49-F238E27FC236}">
                        <a16:creationId xmlns:a16="http://schemas.microsoft.com/office/drawing/2014/main" xmlns="" id="{FFDD1094-40AE-A25E-79FB-5130416270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358746" y="2841080"/>
                    <a:ext cx="35353" cy="2374558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cxnSp>
                <p:nvCxnSpPr>
                  <p:cNvPr id="17" name="Conector reto 16">
                    <a:extLst>
                      <a:ext uri="{FF2B5EF4-FFF2-40B4-BE49-F238E27FC236}">
                        <a16:creationId xmlns:a16="http://schemas.microsoft.com/office/drawing/2014/main" xmlns="" id="{DF55DD73-2388-A205-672F-9C3D80C073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58746" y="3329972"/>
                    <a:ext cx="33618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cxnSp>
                <p:nvCxnSpPr>
                  <p:cNvPr id="18" name="Conector reto 17">
                    <a:extLst>
                      <a:ext uri="{FF2B5EF4-FFF2-40B4-BE49-F238E27FC236}">
                        <a16:creationId xmlns:a16="http://schemas.microsoft.com/office/drawing/2014/main" xmlns="" id="{C4A96529-190C-8393-2B8B-DE51D0F0AA8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58746" y="3958527"/>
                    <a:ext cx="33618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sp>
                <p:nvSpPr>
                  <p:cNvPr id="19" name="Retângulo 18">
                    <a:extLst>
                      <a:ext uri="{FF2B5EF4-FFF2-40B4-BE49-F238E27FC236}">
                        <a16:creationId xmlns:a16="http://schemas.microsoft.com/office/drawing/2014/main" xmlns="" id="{6F4C0609-E29E-0747-9906-03F3213351A5}"/>
                      </a:ext>
                    </a:extLst>
                  </p:cNvPr>
                  <p:cNvSpPr/>
                  <p:nvPr/>
                </p:nvSpPr>
                <p:spPr>
                  <a:xfrm>
                    <a:off x="2957728" y="4104211"/>
                    <a:ext cx="5656874" cy="79616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>
                      <a:spcAft>
                        <a:spcPts val="1200"/>
                      </a:spcAft>
                    </a:pPr>
                    <a:r>
                      <a:rPr lang="pt-BR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13 </a:t>
                    </a:r>
                    <a:r>
                      <a:rPr lang="pt-BR" sz="2000" b="1" dirty="0">
                        <a:solidFill>
                          <a:schemeClr val="bg1"/>
                        </a:solidFill>
                        <a:cs typeface="Arial" panose="020B0604020202020204" pitchFamily="34" charset="0"/>
                      </a:rPr>
                      <a:t>Gerências e Unidades Regionais</a:t>
                    </a:r>
                  </a:p>
                </p:txBody>
              </p:sp>
              <p:sp>
                <p:nvSpPr>
                  <p:cNvPr id="20" name="Retângulo 19">
                    <a:extLst>
                      <a:ext uri="{FF2B5EF4-FFF2-40B4-BE49-F238E27FC236}">
                        <a16:creationId xmlns:a16="http://schemas.microsoft.com/office/drawing/2014/main" xmlns="" id="{2151FA2C-4FC3-8D86-64C1-C590B9B186FA}"/>
                      </a:ext>
                    </a:extLst>
                  </p:cNvPr>
                  <p:cNvSpPr/>
                  <p:nvPr/>
                </p:nvSpPr>
                <p:spPr>
                  <a:xfrm>
                    <a:off x="3013168" y="3025616"/>
                    <a:ext cx="9212070" cy="62854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>
                      <a:spcAft>
                        <a:spcPts val="1200"/>
                      </a:spcAft>
                    </a:pPr>
                    <a:r>
                      <a:rPr lang="pt-BR" sz="2400" b="1" dirty="0">
                        <a:solidFill>
                          <a:schemeClr val="bg1"/>
                        </a:solidFill>
                        <a:cs typeface="Arial" panose="020B0604020202020204" pitchFamily="34" charset="0"/>
                      </a:rPr>
                      <a:t>Diretoria Colegiada- 5 Diretores (01 Diretor-Geral)</a:t>
                    </a:r>
                  </a:p>
                </p:txBody>
              </p:sp>
              <p:cxnSp>
                <p:nvCxnSpPr>
                  <p:cNvPr id="21" name="Conector reto 20">
                    <a:extLst>
                      <a:ext uri="{FF2B5EF4-FFF2-40B4-BE49-F238E27FC236}">
                        <a16:creationId xmlns:a16="http://schemas.microsoft.com/office/drawing/2014/main" xmlns="" id="{03ED5736-4D1C-B07D-72A4-4FD526FAA04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58746" y="4587082"/>
                    <a:ext cx="33618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sp>
                <p:nvSpPr>
                  <p:cNvPr id="22" name="Retângulo 21">
                    <a:extLst>
                      <a:ext uri="{FF2B5EF4-FFF2-40B4-BE49-F238E27FC236}">
                        <a16:creationId xmlns:a16="http://schemas.microsoft.com/office/drawing/2014/main" xmlns="" id="{9C6EA3DF-BEB0-1DA4-DBEE-9EFAC447AD78}"/>
                      </a:ext>
                    </a:extLst>
                  </p:cNvPr>
                  <p:cNvSpPr/>
                  <p:nvPr/>
                </p:nvSpPr>
                <p:spPr>
                  <a:xfrm>
                    <a:off x="2939757" y="3503672"/>
                    <a:ext cx="3419380" cy="79616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>
                      <a:spcAft>
                        <a:spcPts val="1200"/>
                      </a:spcAft>
                    </a:pPr>
                    <a:r>
                      <a:rPr lang="pt-BR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6 </a:t>
                    </a:r>
                    <a:r>
                      <a:rPr lang="pt-BR" sz="2000" b="1" dirty="0">
                        <a:solidFill>
                          <a:schemeClr val="bg1"/>
                        </a:solidFill>
                        <a:cs typeface="Arial" panose="020B0604020202020204" pitchFamily="34" charset="0"/>
                      </a:rPr>
                      <a:t>Superintendências</a:t>
                    </a:r>
                  </a:p>
                </p:txBody>
              </p:sp>
              <p:cxnSp>
                <p:nvCxnSpPr>
                  <p:cNvPr id="23" name="Conector reto 22">
                    <a:extLst>
                      <a:ext uri="{FF2B5EF4-FFF2-40B4-BE49-F238E27FC236}">
                        <a16:creationId xmlns:a16="http://schemas.microsoft.com/office/drawing/2014/main" xmlns="" id="{DDF18A7D-AA3D-1E41-D9F8-3A4EDCABF14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58746" y="5215638"/>
                    <a:ext cx="33618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11" name="Elipse 10">
                <a:extLst>
                  <a:ext uri="{FF2B5EF4-FFF2-40B4-BE49-F238E27FC236}">
                    <a16:creationId xmlns:a16="http://schemas.microsoft.com/office/drawing/2014/main" xmlns="" id="{22F5BA8C-08DE-18A3-B7CA-FAD4D545F274}"/>
                  </a:ext>
                </a:extLst>
              </p:cNvPr>
              <p:cNvSpPr/>
              <p:nvPr/>
            </p:nvSpPr>
            <p:spPr>
              <a:xfrm>
                <a:off x="-9187535" y="2252468"/>
                <a:ext cx="720000" cy="720000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xmlns="" id="{5071FE3F-904D-5876-646F-CC5157EB2EDE}"/>
                </a:ext>
              </a:extLst>
            </p:cNvPr>
            <p:cNvSpPr txBox="1"/>
            <p:nvPr/>
          </p:nvSpPr>
          <p:spPr>
            <a:xfrm>
              <a:off x="-6287380" y="1162813"/>
              <a:ext cx="5091199" cy="796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ESTRUTURA</a:t>
              </a:r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4517AAF9-EE81-0C74-B68F-CA86D741A4CB}"/>
              </a:ext>
            </a:extLst>
          </p:cNvPr>
          <p:cNvSpPr txBox="1"/>
          <p:nvPr/>
        </p:nvSpPr>
        <p:spPr>
          <a:xfrm>
            <a:off x="9581072" y="263981"/>
            <a:ext cx="24178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43C55"/>
                </a:solidFill>
              </a:rPr>
              <a:t>JOELSON MIRANDA</a:t>
            </a:r>
            <a:endParaRPr lang="pt-BR" sz="2100" dirty="0">
              <a:solidFill>
                <a:srgbClr val="143C55"/>
              </a:solidFill>
            </a:endParaRPr>
          </a:p>
          <a:p>
            <a:pPr algn="ctr"/>
            <a:r>
              <a:rPr lang="pt-BR" sz="1200" spc="300" dirty="0" smtClean="0">
                <a:solidFill>
                  <a:srgbClr val="143C55"/>
                </a:solidFill>
              </a:rPr>
              <a:t>SAF</a:t>
            </a:r>
            <a:endParaRPr lang="pt-BR" sz="1200" spc="300" dirty="0">
              <a:solidFill>
                <a:srgbClr val="143C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732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9EFBB41-CCBD-AC24-72C1-954784C04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Retângulo&#10;&#10;Descrição gerada automaticamente">
            <a:extLst>
              <a:ext uri="{FF2B5EF4-FFF2-40B4-BE49-F238E27FC236}">
                <a16:creationId xmlns:a16="http://schemas.microsoft.com/office/drawing/2014/main" xmlns="" id="{73EE4590-2326-ECDB-CEDE-08FBA059A7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5" y="-13966"/>
            <a:ext cx="12180725" cy="6858000"/>
          </a:xfrm>
          <a:prstGeom prst="rect">
            <a:avLst/>
          </a:prstGeom>
        </p:spPr>
      </p:pic>
      <p:sp>
        <p:nvSpPr>
          <p:cNvPr id="63" name="Retângulo 62">
            <a:extLst>
              <a:ext uri="{FF2B5EF4-FFF2-40B4-BE49-F238E27FC236}">
                <a16:creationId xmlns:a16="http://schemas.microsoft.com/office/drawing/2014/main" xmlns="" id="{9E708EB9-3C91-1C9F-63FE-2353F9EE3007}"/>
              </a:ext>
            </a:extLst>
          </p:cNvPr>
          <p:cNvSpPr/>
          <p:nvPr/>
        </p:nvSpPr>
        <p:spPr>
          <a:xfrm>
            <a:off x="840509" y="1060955"/>
            <a:ext cx="57265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accent1">
                  <a:lumMod val="75000"/>
                </a:schemeClr>
              </a:buClr>
            </a:pPr>
            <a:r>
              <a:rPr lang="pt-BR" sz="3200" b="0" i="0" dirty="0">
                <a:solidFill>
                  <a:srgbClr val="143C55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Setores regulados pela Antaq</a:t>
            </a:r>
            <a:endParaRPr lang="en-US" sz="3200" dirty="0">
              <a:solidFill>
                <a:srgbClr val="143C55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E01B1D86-B1C2-92C9-4587-20B3AC2843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D23347C7-D36A-E67D-B4D9-91EDFA761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233870"/>
              </p:ext>
            </p:extLst>
          </p:nvPr>
        </p:nvGraphicFramePr>
        <p:xfrm>
          <a:off x="840509" y="2195537"/>
          <a:ext cx="701963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5242">
                  <a:extLst>
                    <a:ext uri="{9D8B030D-6E8A-4147-A177-3AD203B41FA5}">
                      <a16:colId xmlns:a16="http://schemas.microsoft.com/office/drawing/2014/main" xmlns="" val="682299906"/>
                    </a:ext>
                  </a:extLst>
                </a:gridCol>
                <a:gridCol w="1694395">
                  <a:extLst>
                    <a:ext uri="{9D8B030D-6E8A-4147-A177-3AD203B41FA5}">
                      <a16:colId xmlns:a16="http://schemas.microsoft.com/office/drawing/2014/main" xmlns="" val="2800700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Setor Regulado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Quantidade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616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Portos Públicos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4710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Contratos de Concessão Portuária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9342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Contratos de Arrendamento Portuário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237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Terminais de Uso Privado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5126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Estações de Transbordo de Carga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4932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Registro de Instalações de Apoio Portuário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4131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Empresas Brasileiras de Navegação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9375039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517AAF9-EE81-0C74-B68F-CA86D741A4CB}"/>
              </a:ext>
            </a:extLst>
          </p:cNvPr>
          <p:cNvSpPr txBox="1"/>
          <p:nvPr/>
        </p:nvSpPr>
        <p:spPr>
          <a:xfrm>
            <a:off x="9581072" y="263981"/>
            <a:ext cx="24178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43C55"/>
                </a:solidFill>
              </a:rPr>
              <a:t>JOELSON MIRANDA</a:t>
            </a:r>
            <a:endParaRPr lang="pt-BR" sz="2100" dirty="0">
              <a:solidFill>
                <a:srgbClr val="143C55"/>
              </a:solidFill>
            </a:endParaRPr>
          </a:p>
          <a:p>
            <a:pPr algn="ctr"/>
            <a:r>
              <a:rPr lang="pt-BR" sz="1200" spc="300" dirty="0" smtClean="0">
                <a:solidFill>
                  <a:srgbClr val="143C55"/>
                </a:solidFill>
              </a:rPr>
              <a:t>SAF</a:t>
            </a:r>
            <a:endParaRPr lang="pt-BR" sz="1200" spc="300" dirty="0">
              <a:solidFill>
                <a:srgbClr val="143C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140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Padrão do plano de fundo&#10;&#10;Descrição gerada automaticamente">
            <a:extLst>
              <a:ext uri="{FF2B5EF4-FFF2-40B4-BE49-F238E27FC236}">
                <a16:creationId xmlns:a16="http://schemas.microsoft.com/office/drawing/2014/main" xmlns="" id="{CD54669B-D0D7-C2B4-C60B-453DB3962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0725" cy="6858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2E679733-3E01-F982-36B8-02CABFFC8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74" y="801527"/>
            <a:ext cx="11178671" cy="1325564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Destaque </a:t>
            </a:r>
            <a:r>
              <a:rPr lang="pt-BR" sz="36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de a</a:t>
            </a:r>
            <a:r>
              <a:rPr lang="pt-BR" sz="3600" b="1" dirty="0" smtClean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rrecadação</a:t>
            </a:r>
            <a:endParaRPr lang="pt-BR" sz="3600" b="1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C2B24C6-846D-CBF8-3921-F4CCB78427DF}"/>
              </a:ext>
            </a:extLst>
          </p:cNvPr>
          <p:cNvSpPr txBox="1"/>
          <p:nvPr/>
        </p:nvSpPr>
        <p:spPr>
          <a:xfrm>
            <a:off x="1128752" y="2537633"/>
            <a:ext cx="5737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Maior leilão previsto para setembro/2025 – TECON Santos 10 no valor de </a:t>
            </a:r>
            <a:r>
              <a:rPr lang="pt-BR" sz="3200" dirty="0" smtClean="0">
                <a:solidFill>
                  <a:schemeClr val="bg1"/>
                </a:solidFill>
              </a:rPr>
              <a:t>5.6 Bi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CB13579D-F194-019D-1578-1C6F17D23E9A}"/>
              </a:ext>
            </a:extLst>
          </p:cNvPr>
          <p:cNvSpPr txBox="1"/>
          <p:nvPr/>
        </p:nvSpPr>
        <p:spPr>
          <a:xfrm>
            <a:off x="7934210" y="2537633"/>
            <a:ext cx="33250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R$ 16 Bi em tributos/ano </a:t>
            </a:r>
          </a:p>
          <a:p>
            <a:r>
              <a:rPr lang="pt-BR" sz="3200" dirty="0">
                <a:solidFill>
                  <a:schemeClr val="bg1"/>
                </a:solidFill>
              </a:rPr>
              <a:t>(setor portuário)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4517AAF9-EE81-0C74-B68F-CA86D741A4CB}"/>
              </a:ext>
            </a:extLst>
          </p:cNvPr>
          <p:cNvSpPr txBox="1"/>
          <p:nvPr/>
        </p:nvSpPr>
        <p:spPr>
          <a:xfrm>
            <a:off x="9581072" y="263981"/>
            <a:ext cx="24178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43C55"/>
                </a:solidFill>
              </a:rPr>
              <a:t>JOELSON MIRANDA</a:t>
            </a:r>
            <a:endParaRPr lang="pt-BR" sz="2100" dirty="0">
              <a:solidFill>
                <a:srgbClr val="143C55"/>
              </a:solidFill>
            </a:endParaRPr>
          </a:p>
          <a:p>
            <a:pPr algn="ctr"/>
            <a:r>
              <a:rPr lang="pt-BR" sz="1200" spc="300" dirty="0" smtClean="0">
                <a:solidFill>
                  <a:srgbClr val="143C55"/>
                </a:solidFill>
              </a:rPr>
              <a:t>SAF</a:t>
            </a:r>
            <a:endParaRPr lang="pt-BR" sz="1200" spc="300" dirty="0">
              <a:solidFill>
                <a:srgbClr val="143C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36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9445E6-04EB-FC1F-32AF-BCEF531EA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adrão do plano de fundo&#10;&#10;Descrição gerada automaticamente">
            <a:extLst>
              <a:ext uri="{FF2B5EF4-FFF2-40B4-BE49-F238E27FC236}">
                <a16:creationId xmlns:a16="http://schemas.microsoft.com/office/drawing/2014/main" xmlns="" id="{05DB747C-121E-C269-718D-8B090E332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762" y="90827"/>
            <a:ext cx="12180725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843944A-CED9-A8B0-613F-6E94F92863C6}"/>
              </a:ext>
            </a:extLst>
          </p:cNvPr>
          <p:cNvSpPr txBox="1"/>
          <p:nvPr/>
        </p:nvSpPr>
        <p:spPr>
          <a:xfrm>
            <a:off x="572656" y="1186302"/>
            <a:ext cx="7020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Disposição de servidores por cargo:</a:t>
            </a:r>
            <a:endParaRPr lang="pt-BR" sz="3200" b="1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97F5DE2F-7B1E-B7A7-F89E-F70D9B273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999615"/>
              </p:ext>
            </p:extLst>
          </p:nvPr>
        </p:nvGraphicFramePr>
        <p:xfrm>
          <a:off x="699290" y="2390106"/>
          <a:ext cx="1041861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5964">
                  <a:extLst>
                    <a:ext uri="{9D8B030D-6E8A-4147-A177-3AD203B41FA5}">
                      <a16:colId xmlns:a16="http://schemas.microsoft.com/office/drawing/2014/main" xmlns="" val="539926302"/>
                    </a:ext>
                  </a:extLst>
                </a:gridCol>
                <a:gridCol w="2210010">
                  <a:extLst>
                    <a:ext uri="{9D8B030D-6E8A-4147-A177-3AD203B41FA5}">
                      <a16:colId xmlns:a16="http://schemas.microsoft.com/office/drawing/2014/main" xmlns="" val="1725791538"/>
                    </a:ext>
                  </a:extLst>
                </a:gridCol>
                <a:gridCol w="1018437">
                  <a:extLst>
                    <a:ext uri="{9D8B030D-6E8A-4147-A177-3AD203B41FA5}">
                      <a16:colId xmlns:a16="http://schemas.microsoft.com/office/drawing/2014/main" xmlns="" val="3042070854"/>
                    </a:ext>
                  </a:extLst>
                </a:gridCol>
                <a:gridCol w="1649870">
                  <a:extLst>
                    <a:ext uri="{9D8B030D-6E8A-4147-A177-3AD203B41FA5}">
                      <a16:colId xmlns:a16="http://schemas.microsoft.com/office/drawing/2014/main" xmlns="" val="80248248"/>
                    </a:ext>
                  </a:extLst>
                </a:gridCol>
                <a:gridCol w="1344338">
                  <a:extLst>
                    <a:ext uri="{9D8B030D-6E8A-4147-A177-3AD203B41FA5}">
                      <a16:colId xmlns:a16="http://schemas.microsoft.com/office/drawing/2014/main" xmlns="" val="1727988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Cargo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Lei nº 10.871/2004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Quadro Atual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Concurso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Em aberto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78972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Especialista em Regulação de Serviços de Transportes Aquaviários (ERSTA)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7269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Técnico em Regulação de Serviços de Transportes Aquaviários (TRSTA)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42088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Analista Administrativo (AA)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81048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Técnico Administrativo (TA)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60381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340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93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2593013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4517AAF9-EE81-0C74-B68F-CA86D741A4CB}"/>
              </a:ext>
            </a:extLst>
          </p:cNvPr>
          <p:cNvSpPr txBox="1"/>
          <p:nvPr/>
        </p:nvSpPr>
        <p:spPr>
          <a:xfrm>
            <a:off x="9644332" y="263981"/>
            <a:ext cx="24178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43C55"/>
                </a:solidFill>
              </a:rPr>
              <a:t>JOELSON MIRANDA</a:t>
            </a:r>
            <a:endParaRPr lang="pt-BR" sz="2100" dirty="0">
              <a:solidFill>
                <a:srgbClr val="143C55"/>
              </a:solidFill>
            </a:endParaRPr>
          </a:p>
          <a:p>
            <a:pPr algn="ctr"/>
            <a:r>
              <a:rPr lang="pt-BR" sz="1200" spc="300" dirty="0" smtClean="0">
                <a:solidFill>
                  <a:srgbClr val="143C55"/>
                </a:solidFill>
              </a:rPr>
              <a:t>SAF</a:t>
            </a:r>
            <a:endParaRPr lang="pt-BR" sz="1200" spc="300" dirty="0">
              <a:solidFill>
                <a:srgbClr val="143C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9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adrão do plano de fundo&#10;&#10;Descrição gerada automaticamente">
            <a:extLst>
              <a:ext uri="{FF2B5EF4-FFF2-40B4-BE49-F238E27FC236}">
                <a16:creationId xmlns:a16="http://schemas.microsoft.com/office/drawing/2014/main" xmlns="" id="{A8FD2E06-937F-C145-F68B-4C9E0DD47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762" y="102329"/>
            <a:ext cx="12180725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4517AAF9-EE81-0C74-B68F-CA86D741A4CB}"/>
              </a:ext>
            </a:extLst>
          </p:cNvPr>
          <p:cNvSpPr txBox="1"/>
          <p:nvPr/>
        </p:nvSpPr>
        <p:spPr>
          <a:xfrm>
            <a:off x="9581072" y="263981"/>
            <a:ext cx="24178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43C55"/>
                </a:solidFill>
              </a:rPr>
              <a:t>JOELSON MIRANDA</a:t>
            </a:r>
            <a:endParaRPr lang="pt-BR" sz="2100" dirty="0">
              <a:solidFill>
                <a:srgbClr val="143C55"/>
              </a:solidFill>
            </a:endParaRPr>
          </a:p>
          <a:p>
            <a:pPr algn="ctr"/>
            <a:r>
              <a:rPr lang="pt-BR" sz="1200" spc="300" dirty="0" smtClean="0">
                <a:solidFill>
                  <a:srgbClr val="143C55"/>
                </a:solidFill>
              </a:rPr>
              <a:t>SAF</a:t>
            </a:r>
            <a:endParaRPr lang="pt-BR" sz="1200" spc="300" dirty="0">
              <a:solidFill>
                <a:srgbClr val="143C55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373037" y="2701838"/>
            <a:ext cx="62412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</a:rPr>
              <a:t>Redução do quadro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</a:rPr>
              <a:t>Distanciamento das carreiras do ciclo de gestão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</a:rPr>
              <a:t>Nomenclaturas desatualizadas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1189009" y="93446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PROBLEMAS ESTRUTURAIS DA CARREIRA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xmlns="" id="{7A618B79-C63E-8182-B322-471CAC0A6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4B6C0231-85A9-7125-35AF-36D247921438}"/>
              </a:ext>
            </a:extLst>
          </p:cNvPr>
          <p:cNvSpPr txBox="1"/>
          <p:nvPr/>
        </p:nvSpPr>
        <p:spPr>
          <a:xfrm>
            <a:off x="2612858" y="2941346"/>
            <a:ext cx="6966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OBRIGADO</a:t>
            </a:r>
            <a:endParaRPr lang="pt-BR" sz="4000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0532841-A3C1-4EF5-B884-30714745D134}"/>
              </a:ext>
            </a:extLst>
          </p:cNvPr>
          <p:cNvSpPr txBox="1"/>
          <p:nvPr/>
        </p:nvSpPr>
        <p:spPr>
          <a:xfrm>
            <a:off x="2659582" y="3796455"/>
            <a:ext cx="6966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81BEE6"/>
                </a:solidFill>
              </a:rPr>
              <a:t>JOELSON MIRANDA</a:t>
            </a:r>
            <a:endParaRPr lang="pt-BR" sz="2100" dirty="0">
              <a:solidFill>
                <a:srgbClr val="81BEE6"/>
              </a:solidFill>
            </a:endParaRPr>
          </a:p>
          <a:p>
            <a:pPr algn="ctr"/>
            <a:r>
              <a:rPr lang="pt-BR" sz="2100" dirty="0" smtClean="0">
                <a:solidFill>
                  <a:srgbClr val="81BEE6"/>
                </a:solidFill>
              </a:rPr>
              <a:t>Superintendente de Administração e Finanças</a:t>
            </a:r>
            <a:endParaRPr lang="pt-BR" sz="2100" dirty="0">
              <a:solidFill>
                <a:srgbClr val="81BEE6"/>
              </a:solidFill>
            </a:endParaRPr>
          </a:p>
          <a:p>
            <a:pPr algn="ctr"/>
            <a:endParaRPr lang="pt-BR" sz="1200" spc="300" dirty="0">
              <a:solidFill>
                <a:srgbClr val="81BEE6"/>
              </a:solidFill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351E4180-0CA6-CF57-6A45-AE3DDB4CAB9B}"/>
              </a:ext>
            </a:extLst>
          </p:cNvPr>
          <p:cNvGrpSpPr/>
          <p:nvPr/>
        </p:nvGrpSpPr>
        <p:grpSpPr>
          <a:xfrm>
            <a:off x="2748934" y="6233424"/>
            <a:ext cx="6694132" cy="257413"/>
            <a:chOff x="5537989" y="6368934"/>
            <a:chExt cx="6694132" cy="283155"/>
          </a:xfrm>
        </p:grpSpPr>
        <p:pic>
          <p:nvPicPr>
            <p:cNvPr id="4" name="Gráfico 3">
              <a:extLst>
                <a:ext uri="{FF2B5EF4-FFF2-40B4-BE49-F238E27FC236}">
                  <a16:creationId xmlns:a16="http://schemas.microsoft.com/office/drawing/2014/main" xmlns="" id="{70514F4B-A633-76D1-6E53-FD5EE0B0BA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853136" y="6427739"/>
              <a:ext cx="174858" cy="144000"/>
            </a:xfrm>
            <a:prstGeom prst="rect">
              <a:avLst/>
            </a:prstGeom>
          </p:spPr>
        </p:pic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xmlns="" id="{BEFB27C4-C51D-9A71-1108-563ADCC8951B}"/>
                </a:ext>
              </a:extLst>
            </p:cNvPr>
            <p:cNvSpPr txBox="1"/>
            <p:nvPr/>
          </p:nvSpPr>
          <p:spPr>
            <a:xfrm>
              <a:off x="10986049" y="6368934"/>
              <a:ext cx="1246072" cy="27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50" dirty="0">
                  <a:solidFill>
                    <a:schemeClr val="bg1"/>
                  </a:solidFill>
                </a:rPr>
                <a:t>@</a:t>
              </a:r>
              <a:r>
                <a:rPr lang="pt-BR" sz="1050" dirty="0" err="1">
                  <a:solidFill>
                    <a:schemeClr val="bg1"/>
                  </a:solidFill>
                </a:rPr>
                <a:t>ANTAQ_oficial</a:t>
              </a:r>
              <a:endParaRPr lang="pt-BR" sz="1050" dirty="0">
                <a:solidFill>
                  <a:schemeClr val="bg1"/>
                </a:solidFill>
              </a:endParaRP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xmlns="" id="{6D2068D8-D0D2-DDF4-8184-F2236CCA8D34}"/>
                </a:ext>
              </a:extLst>
            </p:cNvPr>
            <p:cNvSpPr txBox="1"/>
            <p:nvPr/>
          </p:nvSpPr>
          <p:spPr>
            <a:xfrm>
              <a:off x="8964905" y="6368934"/>
              <a:ext cx="1830279" cy="27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50" dirty="0" err="1">
                  <a:solidFill>
                    <a:schemeClr val="bg1"/>
                  </a:solidFill>
                </a:rPr>
                <a:t>Linkedin.com</a:t>
              </a:r>
              <a:r>
                <a:rPr lang="pt-BR" sz="1050" dirty="0">
                  <a:solidFill>
                    <a:schemeClr val="bg1"/>
                  </a:solidFill>
                </a:rPr>
                <a:t>/</a:t>
              </a:r>
              <a:r>
                <a:rPr lang="pt-BR" sz="1050" dirty="0" err="1">
                  <a:solidFill>
                    <a:schemeClr val="bg1"/>
                  </a:solidFill>
                </a:rPr>
                <a:t>company</a:t>
              </a:r>
              <a:r>
                <a:rPr lang="pt-BR" sz="1050" dirty="0">
                  <a:solidFill>
                    <a:schemeClr val="bg1"/>
                  </a:solidFill>
                </a:rPr>
                <a:t>/</a:t>
              </a:r>
              <a:r>
                <a:rPr lang="pt-BR" sz="1050" dirty="0" err="1">
                  <a:solidFill>
                    <a:schemeClr val="bg1"/>
                  </a:solidFill>
                </a:rPr>
                <a:t>antaq</a:t>
              </a:r>
              <a:endParaRPr lang="pt-BR" sz="1050" dirty="0">
                <a:solidFill>
                  <a:schemeClr val="bg1"/>
                </a:solidFill>
              </a:endParaRPr>
            </a:p>
          </p:txBody>
        </p:sp>
        <p:pic>
          <p:nvPicPr>
            <p:cNvPr id="9" name="Gráfico 8">
              <a:extLst>
                <a:ext uri="{FF2B5EF4-FFF2-40B4-BE49-F238E27FC236}">
                  <a16:creationId xmlns:a16="http://schemas.microsoft.com/office/drawing/2014/main" xmlns="" id="{5A3006A4-1331-1176-AF47-322C0ADB3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8858538" y="6409740"/>
              <a:ext cx="146482" cy="144000"/>
            </a:xfrm>
            <a:prstGeom prst="rect">
              <a:avLst/>
            </a:prstGeom>
          </p:spPr>
        </p:pic>
        <p:pic>
          <p:nvPicPr>
            <p:cNvPr id="10" name="Gráfico 9">
              <a:extLst>
                <a:ext uri="{FF2B5EF4-FFF2-40B4-BE49-F238E27FC236}">
                  <a16:creationId xmlns:a16="http://schemas.microsoft.com/office/drawing/2014/main" xmlns="" id="{830A7B6A-0CFF-1934-100B-A3A266C7FD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5537989" y="6427739"/>
              <a:ext cx="77218" cy="144000"/>
            </a:xfrm>
            <a:prstGeom prst="rect">
              <a:avLst/>
            </a:prstGeom>
          </p:spPr>
        </p:pic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xmlns="" id="{C50727B5-6CC7-94F6-BD73-66A27A67CD6A}"/>
                </a:ext>
              </a:extLst>
            </p:cNvPr>
            <p:cNvSpPr txBox="1"/>
            <p:nvPr/>
          </p:nvSpPr>
          <p:spPr>
            <a:xfrm>
              <a:off x="5591955" y="6372781"/>
              <a:ext cx="964356" cy="27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50" dirty="0" err="1">
                  <a:solidFill>
                    <a:schemeClr val="bg1"/>
                  </a:solidFill>
                </a:rPr>
                <a:t>ANTAQ.oficial</a:t>
              </a:r>
              <a:endParaRPr lang="pt-BR" sz="1050" dirty="0">
                <a:solidFill>
                  <a:schemeClr val="bg1"/>
                </a:solidFill>
              </a:endParaRPr>
            </a:p>
          </p:txBody>
        </p:sp>
        <p:pic>
          <p:nvPicPr>
            <p:cNvPr id="12" name="Gráfico 11">
              <a:extLst>
                <a:ext uri="{FF2B5EF4-FFF2-40B4-BE49-F238E27FC236}">
                  <a16:creationId xmlns:a16="http://schemas.microsoft.com/office/drawing/2014/main" xmlns="" id="{8756168D-E0E5-A6BA-16E1-D8C443DF4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6605403" y="6427739"/>
              <a:ext cx="144000" cy="144000"/>
            </a:xfrm>
            <a:prstGeom prst="rect">
              <a:avLst/>
            </a:prstGeom>
          </p:spPr>
        </p:pic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xmlns="" id="{2809C1C6-26F5-0442-0D59-F4C6DEA365AD}"/>
                </a:ext>
              </a:extLst>
            </p:cNvPr>
            <p:cNvSpPr txBox="1"/>
            <p:nvPr/>
          </p:nvSpPr>
          <p:spPr>
            <a:xfrm>
              <a:off x="6709304" y="6372781"/>
              <a:ext cx="1050597" cy="27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50" dirty="0">
                  <a:solidFill>
                    <a:schemeClr val="bg1"/>
                  </a:solidFill>
                </a:rPr>
                <a:t>@</a:t>
              </a:r>
              <a:r>
                <a:rPr lang="pt-BR" sz="1050" dirty="0" err="1">
                  <a:solidFill>
                    <a:schemeClr val="bg1"/>
                  </a:solidFill>
                </a:rPr>
                <a:t>antaq_oficial</a:t>
              </a:r>
              <a:endParaRPr lang="pt-BR" sz="1050" dirty="0">
                <a:solidFill>
                  <a:schemeClr val="bg1"/>
                </a:solidFill>
              </a:endParaRPr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xmlns="" id="{93EA0D03-A58F-E23E-C0A4-6F4D6885BB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7783991" y="6445739"/>
              <a:ext cx="155250" cy="108000"/>
            </a:xfrm>
            <a:prstGeom prst="rect">
              <a:avLst/>
            </a:prstGeom>
          </p:spPr>
        </p:pic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xmlns="" id="{89E09497-2F1D-C476-4C4B-C826B7AF029B}"/>
                </a:ext>
              </a:extLst>
            </p:cNvPr>
            <p:cNvSpPr txBox="1"/>
            <p:nvPr/>
          </p:nvSpPr>
          <p:spPr>
            <a:xfrm>
              <a:off x="7909191" y="6372781"/>
              <a:ext cx="891395" cy="27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50" dirty="0" err="1">
                  <a:solidFill>
                    <a:schemeClr val="bg1"/>
                  </a:solidFill>
                </a:rPr>
                <a:t>CanalANTAQ</a:t>
              </a:r>
              <a:endParaRPr lang="pt-BR" sz="10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20184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9890</TotalTime>
  <Words>212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Tema do Office</vt:lpstr>
      <vt:lpstr>Apresentação Antaq – Agosto/2025</vt:lpstr>
      <vt:lpstr>Apresentação do PowerPoint</vt:lpstr>
      <vt:lpstr>Apresentação do PowerPoint</vt:lpstr>
      <vt:lpstr>Destaque de arrecadação</vt:lpstr>
      <vt:lpstr>Apresentação do PowerPoint</vt:lpstr>
      <vt:lpstr>PROBLEMAS ESTRUTURAIS DA CARREIRA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Júlia Costa Fonseca</dc:creator>
  <cp:lastModifiedBy>Joelson Neves Miranda</cp:lastModifiedBy>
  <cp:revision>80</cp:revision>
  <dcterms:created xsi:type="dcterms:W3CDTF">2023-05-17T13:25:42Z</dcterms:created>
  <dcterms:modified xsi:type="dcterms:W3CDTF">2025-08-11T21:19:12Z</dcterms:modified>
</cp:coreProperties>
</file>