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21"/>
  </p:notesMasterIdLst>
  <p:handoutMasterIdLst>
    <p:handoutMasterId r:id="rId22"/>
  </p:handoutMasterIdLst>
  <p:sldIdLst>
    <p:sldId id="282" r:id="rId4"/>
    <p:sldId id="324" r:id="rId5"/>
    <p:sldId id="283" r:id="rId6"/>
    <p:sldId id="298" r:id="rId7"/>
    <p:sldId id="304" r:id="rId8"/>
    <p:sldId id="302" r:id="rId9"/>
    <p:sldId id="300" r:id="rId10"/>
    <p:sldId id="299" r:id="rId11"/>
    <p:sldId id="294" r:id="rId12"/>
    <p:sldId id="303" r:id="rId13"/>
    <p:sldId id="305" r:id="rId14"/>
    <p:sldId id="325" r:id="rId15"/>
    <p:sldId id="307" r:id="rId16"/>
    <p:sldId id="320" r:id="rId17"/>
    <p:sldId id="321" r:id="rId18"/>
    <p:sldId id="317" r:id="rId19"/>
    <p:sldId id="301" r:id="rId20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9F5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31" autoAdjust="0"/>
  </p:normalViewPr>
  <p:slideViewPr>
    <p:cSldViewPr snapToGrid="0">
      <p:cViewPr varScale="1">
        <p:scale>
          <a:sx n="116" d="100"/>
          <a:sy n="116" d="100"/>
        </p:scale>
        <p:origin x="390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89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B546F5-B68F-4573-9551-2F602A99DA7B}" type="datetime1">
              <a:rPr lang="pt-BR" smtClean="0"/>
              <a:t>25/04/2024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5T11:49:06.50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85 56 24575,'368'37'0,"2064"138"-3932,-2236-170 2541,-173-3 1313,-29 1 256,-35 1 623,-518 5 3007,368-11-3194,-1969 2-3310,5028 0 3336,-2866 0-639,38 2 270,-40-2-264,0 0 0,1 0 0,-1 0 1,0 0-1,0 0 0,1 0 0,-1 0 0,0 1 1,0-1-1,0 0 0,1 0 0,-1 0 1,0 0-1,0 0 0,1 0 0,-1 0 1,0 0-1,0 1 0,0-1 0,1 0 1,-1 0-1,0 0 0,0 0 0,0 1 1,0-1-1,0 0 0,1 0 0,-1 0 1,0 1-1,0-1 0,0 0 0,0 0 0,0 1 1,0-1-1,0 0 0,0 0 0,0 1 1,0-1-1,0 0 0,-17 12 359,-23 2-153,0-2-1,-1-1 0,-1-2 0,-51 3 1,26-2-146,-349 51-67,-7-27 0,158-29 0,-538 36 0,748-34 0,-375 64 0,391-57 0,39-14 0,0 0 0,1 0 0,-1 0 0,0 0 0,0 0 0,1 0 0,-1 0 0,0 0 0,0 0 0,1 0 0,-1 0 0,0 1 0,0-1 0,0 0 0,1 0 0,-1 0 0,0 0 0,0 0 0,0 1 0,1-1 0,-1 0 0,0 0 0,0 0 0,0 1 0,0-1 0,0 0 0,0 0 0,0 1 0,1-1 0,-1 0 0,0 0 0,0 1 0,0-1 0,0 0 0,0 0 0,0 1 0,0-1 0,0 0 0,0 0 0,0 1 0,0-1 0,0 0 0,-1 0 0,1 1 0,0-1 0,0 0 0,0 0 0,0 0 0,0 1 0,0-1 0,-1 0 0,1 0 0,0 0 0,0 1 0,0-1 0,0 0 0,-1 0 0,1 0 0,0 0 0,-1 1 0,35 3 0,373 2 7,-249-7-178,2552-2-3415,-2656 3 3586,164 5 0,-157 5 0,-60-10 11,0 0 0,1 0 0,-1 0 0,0 1 0,0-1 0,1 1 0,-1-1 0,0 1 0,0 0 0,0-1 1,1 1-1,-1 0 0,0 0 0,0-1 0,1 3 0,-2-3 3,0 0 0,0 1-1,0-1 1,-1 1 0,1-1 0,0 0-1,0 1 1,0-1 0,0 0 0,-1 1 0,1-1-1,0 0 1,0 1 0,-1-1 0,1 0 0,0 1-1,0-1 1,-1 0 0,1 0 0,0 1 0,-1-1-1,1 0 1,0 0 0,-1 0 0,1 1-1,-1-1 1,1 0 0,0 0 0,-1 0 0,0 0-1,-44 10 970,-35-4-593,0-3-1,-96-10 1,-166-31 581,293 32-948,13 1-27,-915-98-1279,507 78 1222,411 23 61,-40-9 0,48 3 0,25 8 0,0 0 0,-1 0 0,1 0 0,0-1 0,-1 1 0,1 0 0,0 0 0,-1 0 0,1 0 0,0-1 0,0 1 0,-1 0 0,1 0 0,0-1 0,0 1 0,0 0 0,-1-1 0,1 1 0,0 0 0,0 0 0,0-1 0,0 1 0,0 0 0,0-1 0,0 1 0,-1 0 0,1-1 0,0 1 0,0 0 0,0-1 0,1 0 0,1-1 0,0 1 0,0-1 0,0 1 0,1-1 0,-1 1 0,0 0 0,1 0 0,0 0 0,-1 0 0,1 0 0,-1 0 0,1 1 0,0-1 0,3 1 0,299-37 0,-245 32 0,754-42-1053,8 27-156,-624 17 1221,-152 2 182,-13 1 200,64-8-1,-141 0-360,-462 1-72,120 3 241,359 4-174,-476-19 703,11-35-262,470 50-469,-40-13 0,61 17 0,0 0 0,0-1 0,-1 1 0,1 0 0,0-1 0,0 1 0,1-1 0,-1 0 0,0 1 0,0-1 0,0 0 0,0 1 0,0-1 0,1 0 0,-2-1 0,2 1 0,0 1 0,0 0 0,0-1 0,0 1 0,0 0 0,0-1 0,1 1 0,-1 0 0,0-1 0,0 1 0,0 0 0,0 0 0,1-1 0,-1 1 0,0 0 0,0 0 0,1-1 0,-1 1 0,0 0 0,1 0 0,-1-1 0,0 1 0,0 0 0,1 0 0,-1 0 0,0 0 0,1 0 0,-1 0 0,0 0 0,1-1 0,39-6 0,320-3 0,-239 11 0,1409 4 119,-1444-5 418,125-15 0,-196 10-537,-32 2 0,-118-4 0,-57-6 0,-856-51 0,401 67 0,973-1-47,472-3-286,-15-51 108,-703 40 225,-79 12 0,0 0 0,1 0 0,-1 0 0,0 0 0,0 0 0,0 0 0,1-1 0,-1 1 0,0 0 0,0-1 0,0 1 0,0-1 0,0 1 0,0-1 0,0 1 0,0-1 0,0 0 0,0 1 0,2-3 0,-28-2 0,-268 1 325,179 5-146,-2580 2-3860,2049-3 3261,599-1 945,0 3 1,1 1-1,-1 2 0,1 2 0,0 3 1,0 1-1,-59 24 0,65-21-525,28-11 0,1 0 0,0 1 0,0 1 0,0 0 0,-12 8 0,20-9 0,11 1 0,20 4 0,1-2 0,0-1 0,51 4 0,-36-5 0,323 39-179,1066 138-1338,-1275-159 1517,308 40 0,7-40 0,884-31 1026,-1196 8-1721,-101 0-6131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CCE05-3D42-4001-BDBD-95E1D9C23CBC}" type="datetime1">
              <a:rPr lang="pt-BR" smtClean="0"/>
              <a:pPr/>
              <a:t>25/04/2024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dirty="0"/>
              <a:t>Editar estilos de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16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329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xmlns="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Agradeci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xmlns="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pt-BR" dirty="0"/>
              <a:t>Obrigado</a:t>
            </a:r>
          </a:p>
        </p:txBody>
      </p:sp>
      <p:sp>
        <p:nvSpPr>
          <p:cNvPr id="7" name="Espaço Reservado para Texto 5">
            <a:extLst>
              <a:ext uri="{FF2B5EF4-FFF2-40B4-BE49-F238E27FC236}">
                <a16:creationId xmlns:a16="http://schemas.microsoft.com/office/drawing/2014/main" xmlns="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Nome completo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xmlns="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Número do telefone</a:t>
            </a:r>
          </a:p>
        </p:txBody>
      </p: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xmlns="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Contato por </a:t>
            </a:r>
            <a:r>
              <a:rPr lang="pt-BR" dirty="0" err="1"/>
              <a:t>Email</a:t>
            </a:r>
            <a:r>
              <a:rPr lang="pt-BR" dirty="0"/>
              <a:t> ou Mídia Social</a:t>
            </a:r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xmlns="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Site da empresa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13" name="Espaço Reservado para Texto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15" name="Espaço Reservado para Texto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3" name="Espaço Reservado para o Número do Slide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xmlns="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4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apresentação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dirty="0"/>
              <a:t>Clique para editar o estilo de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xmlns="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4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do slide divisor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dirty="0"/>
              <a:t>Clique para editar o estilo de subtítulo Mestre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xmlns="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4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do slide divisor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dirty="0"/>
              <a:t>Clique para editar o estilo de subtítulo Mestre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o 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lnSpc>
                <a:spcPct val="7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o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xmlns="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lnSpc>
                <a:spcPct val="7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o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lnSpc>
                <a:spcPct val="7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xmlns="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xmlns="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 5">
            <a:extLst>
              <a:ext uri="{FF2B5EF4-FFF2-40B4-BE49-F238E27FC236}">
                <a16:creationId xmlns:a16="http://schemas.microsoft.com/office/drawing/2014/main" xmlns="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11" name="Forma Livre 5">
            <a:extLst>
              <a:ext uri="{FF2B5EF4-FFF2-40B4-BE49-F238E27FC236}">
                <a16:creationId xmlns:a16="http://schemas.microsoft.com/office/drawing/2014/main" xmlns="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13" name="Forma Livre 5">
            <a:extLst>
              <a:ext uri="{FF2B5EF4-FFF2-40B4-BE49-F238E27FC236}">
                <a16:creationId xmlns:a16="http://schemas.microsoft.com/office/drawing/2014/main" xmlns="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14" name="Forma Livre 5">
            <a:extLst>
              <a:ext uri="{FF2B5EF4-FFF2-40B4-BE49-F238E27FC236}">
                <a16:creationId xmlns:a16="http://schemas.microsoft.com/office/drawing/2014/main" xmlns="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15" name="Forma Livre 5">
            <a:extLst>
              <a:ext uri="{FF2B5EF4-FFF2-40B4-BE49-F238E27FC236}">
                <a16:creationId xmlns:a16="http://schemas.microsoft.com/office/drawing/2014/main" xmlns="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mparação à Esquerda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12" name="Espaço Reservado para Comparação à Esquerda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texto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pt-BR" dirty="0"/>
              <a:t>Insira sua legenda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xmlns="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t-BR" dirty="0"/>
              <a:t>Editar estilos de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5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xmlns="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350014" y="0"/>
            <a:ext cx="10282008" cy="6858000"/>
          </a:xfrm>
        </p:spPr>
      </p:pic>
      <p:sp>
        <p:nvSpPr>
          <p:cNvPr id="25" name="Caixa de texto 24" descr="Ênfase do slide para caixa de texto">
            <a:extLst>
              <a:ext uri="{FF2B5EF4-FFF2-40B4-BE49-F238E27FC236}">
                <a16:creationId xmlns:a16="http://schemas.microsoft.com/office/drawing/2014/main" xmlns="" id="{7EF238CB-AB58-4787-8F9C-A1C16929A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-1" y="3914775"/>
            <a:ext cx="1481849" cy="2200275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293" y="3114635"/>
            <a:ext cx="4459766" cy="2514635"/>
          </a:xfr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 rtlCol="0"/>
          <a:lstStyle/>
          <a:p>
            <a:pPr rtl="0"/>
            <a:r>
              <a:rPr lang="pt-BR" dirty="0"/>
              <a:t>MORATÓRIA DA SOJA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4624645"/>
            <a:ext cx="4178818" cy="690752"/>
          </a:xfrm>
        </p:spPr>
        <p:txBody>
          <a:bodyPr rtlCol="0"/>
          <a:lstStyle/>
          <a:p>
            <a:pPr rtl="0"/>
            <a:r>
              <a:rPr lang="pt-BR" sz="2800" b="1" dirty="0"/>
              <a:t>PROTEÇÃO AMBIENTAL </a:t>
            </a:r>
          </a:p>
          <a:p>
            <a:pPr rtl="0"/>
            <a:r>
              <a:rPr lang="pt-BR" sz="2800" b="1" dirty="0"/>
              <a:t>OU RESERVA DE MERCADO?</a:t>
            </a:r>
          </a:p>
        </p:txBody>
      </p:sp>
      <p:sp>
        <p:nvSpPr>
          <p:cNvPr id="20" name="Triângulos Isósceles 19" descr="Sombra do slide para caixa de texto">
            <a:extLst>
              <a:ext uri="{FF2B5EF4-FFF2-40B4-BE49-F238E27FC236}">
                <a16:creationId xmlns:a16="http://schemas.microsoft.com/office/drawing/2014/main" xmlns="" id="{545D50A1-D634-4325-B06C-5450FDF7B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1000837" y="562927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EF4EDF9C-702F-4682-A84D-2E1168B416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93" y="-66382"/>
            <a:ext cx="5367654" cy="2233896"/>
          </a:xfrm>
          <a:prstGeom prst="rect">
            <a:avLst/>
          </a:prstGeom>
          <a:effectLst>
            <a:glow rad="1905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xmlns="" id="{F58134A6-106F-4C99-A56F-F960EABF88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959FB176-69F1-4536-BBC1-D147932B9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DA55C979-9B2A-4909-AC7E-9128C4B293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7A0B05B-BFC6-4193-9D9F-06765B337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7A05C6A8-1704-7529-C2FB-16BBE6A938D5}"/>
              </a:ext>
            </a:extLst>
          </p:cNvPr>
          <p:cNvSpPr txBox="1"/>
          <p:nvPr/>
        </p:nvSpPr>
        <p:spPr>
          <a:xfrm>
            <a:off x="9503229" y="3056541"/>
            <a:ext cx="1665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As terras estão bloqueadas legalmente.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1A5820E-2B72-555C-273A-AA322055C419}"/>
              </a:ext>
            </a:extLst>
          </p:cNvPr>
          <p:cNvSpPr txBox="1"/>
          <p:nvPr/>
        </p:nvSpPr>
        <p:spPr>
          <a:xfrm>
            <a:off x="10489215" y="5749446"/>
            <a:ext cx="13062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- 35% a 80% de RL + APP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xmlns="" id="{0D24F810-A22A-D370-C700-4DAE8398575C}"/>
              </a:ext>
            </a:extLst>
          </p:cNvPr>
          <p:cNvCxnSpPr/>
          <p:nvPr/>
        </p:nvCxnSpPr>
        <p:spPr>
          <a:xfrm>
            <a:off x="9918441" y="6018245"/>
            <a:ext cx="4945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910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xmlns="" id="{92FBC406-D29B-4287-AD27-01AA9EBD02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02BDE610-6426-4ED3-A6B5-D3C0DEFCA9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D291190A-C379-42BF-ABB0-6247C49A13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C8FEF29-D63F-4539-9A0E-C6A026256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xmlns="" id="{61099158-8AA6-56F1-B456-B5939CA3AD05}"/>
              </a:ext>
            </a:extLst>
          </p:cNvPr>
          <p:cNvSpPr/>
          <p:nvPr/>
        </p:nvSpPr>
        <p:spPr>
          <a:xfrm rot="237220">
            <a:off x="3405416" y="4358634"/>
            <a:ext cx="1909129" cy="88904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Principal ameaça</a:t>
            </a:r>
          </a:p>
          <a:p>
            <a:pPr algn="ctr"/>
            <a:r>
              <a:rPr lang="pt-BR" b="1" dirty="0"/>
              <a:t>Soja e Milho</a:t>
            </a:r>
          </a:p>
        </p:txBody>
      </p:sp>
    </p:spTree>
    <p:extLst>
      <p:ext uri="{BB962C8B-B14F-4D97-AF65-F5344CB8AC3E}">
        <p14:creationId xmlns:p14="http://schemas.microsoft.com/office/powerpoint/2010/main" val="3769934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xmlns="" id="{92FBC406-D29B-4287-AD27-01AA9EBD02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02BDE610-6426-4ED3-A6B5-D3C0DEFCA9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D291190A-C379-42BF-ABB0-6247C49A13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1546580-A82F-7E3A-D06D-6DCB5C763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35" r="18801" b="6407"/>
          <a:stretch/>
        </p:blipFill>
        <p:spPr>
          <a:xfrm>
            <a:off x="-40329" y="-1"/>
            <a:ext cx="12055304" cy="678335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FD061B75-AF8F-D699-95DF-A931CA4F98F4}"/>
              </a:ext>
            </a:extLst>
          </p:cNvPr>
          <p:cNvSpPr/>
          <p:nvPr/>
        </p:nvSpPr>
        <p:spPr>
          <a:xfrm>
            <a:off x="10039738" y="74646"/>
            <a:ext cx="1996905" cy="867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746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xmlns="" id="{41C5F523-E1E0-4D68-88DB-C8C6262139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03E34399-27C9-409F-AB2E-444D330309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BC5C2EF3-0E51-41CB-BCE5-41794225F5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362E94E-2555-4532-B004-0D63A1D40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3968" r="16250" b="7619"/>
          <a:stretch/>
        </p:blipFill>
        <p:spPr>
          <a:xfrm>
            <a:off x="948293" y="133533"/>
            <a:ext cx="9926536" cy="65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41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xmlns="" id="{D47AD298-1EA6-4AF0-99D0-303AD1B70E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2520CE0-CCD9-4572-B5E9-A9F544EA0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9A9D98F-F273-4EE5-88E9-1459265406B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C5AB6D9A-0564-4354-B41C-C293549DAA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35FB41C-210F-4D3E-BDA5-1062BBB4EEF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t-BR" smtClean="0"/>
              <a:pPr rtl="0"/>
              <a:t>14</a:t>
            </a:fld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BBDCE54-BB29-4FEA-97A9-9FBAD096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3" y="174359"/>
            <a:ext cx="11190676" cy="6283906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E3C6100A-6246-44BE-8A12-430EC17E16ED}"/>
              </a:ext>
            </a:extLst>
          </p:cNvPr>
          <p:cNvCxnSpPr/>
          <p:nvPr/>
        </p:nvCxnSpPr>
        <p:spPr>
          <a:xfrm>
            <a:off x="4604657" y="4321629"/>
            <a:ext cx="44196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xmlns="" id="{AC1261DC-EA48-72F2-91F6-8B203AF1948C}"/>
                  </a:ext>
                </a:extLst>
              </p14:cNvPr>
              <p14:cNvContentPartPr/>
              <p14:nvPr/>
            </p14:nvContentPartPr>
            <p14:xfrm>
              <a:off x="1564538" y="212841"/>
              <a:ext cx="1694520" cy="24444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AC1261DC-EA48-72F2-91F6-8B203AF194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1538" y="150201"/>
                <a:ext cx="1820160" cy="37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9364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xmlns="" id="{53DC441D-7FC1-406B-BD9B-913DE113EB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B56F94CE-27DB-492D-9DAD-352C587D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4200472-1C73-4C33-8206-2F34689BC93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6D80D4EA-C35B-4718-8C82-63F01CF193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E0352C2-3FCA-4B14-AE8A-B79E2AEB1F1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t-BR" smtClean="0"/>
              <a:pPr rtl="0"/>
              <a:t>15</a:t>
            </a:fld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DBD706B-CFEE-4470-8501-524A61197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5" y="153080"/>
            <a:ext cx="11151858" cy="62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55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93" y="734493"/>
            <a:ext cx="7853167" cy="432000"/>
          </a:xfrm>
        </p:spPr>
        <p:txBody>
          <a:bodyPr rtlCol="0" anchor="b" anchorCtr="0"/>
          <a:lstStyle/>
          <a:p>
            <a:pPr rtl="0"/>
            <a:r>
              <a:rPr lang="pt-BR" sz="4400" dirty="0"/>
              <a:t>1. Esquema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16</a:t>
            </a:fld>
            <a:endParaRPr lang="pt-BR" dirty="0"/>
          </a:p>
        </p:txBody>
      </p:sp>
      <p:pic>
        <p:nvPicPr>
          <p:cNvPr id="17" name="Espaço Reservado para Imagem 8">
            <a:extLst>
              <a:ext uri="{FF2B5EF4-FFF2-40B4-BE49-F238E27FC236}">
                <a16:creationId xmlns:a16="http://schemas.microsoft.com/office/drawing/2014/main" xmlns="" id="{12E84D96-9E2E-447C-AE7A-3BA914BEE4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13092" y="472005"/>
            <a:ext cx="1060779" cy="88493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sp>
        <p:nvSpPr>
          <p:cNvPr id="18" name="Forma Livre 5" descr="Ênfase de imagem vazia">
            <a:extLst>
              <a:ext uri="{FF2B5EF4-FFF2-40B4-BE49-F238E27FC236}">
                <a16:creationId xmlns:a16="http://schemas.microsoft.com/office/drawing/2014/main" xmlns="" id="{45ACAC63-10A0-4B75-946F-08C46B7AA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413092" y="247343"/>
            <a:ext cx="512022" cy="449324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19" name="Forma Livre 5" descr="Ênfase de imagem sólida">
            <a:extLst>
              <a:ext uri="{FF2B5EF4-FFF2-40B4-BE49-F238E27FC236}">
                <a16:creationId xmlns:a16="http://schemas.microsoft.com/office/drawing/2014/main" xmlns="" id="{74B30486-E9A5-4742-B578-D8E401AF41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0669103" y="570056"/>
            <a:ext cx="286164" cy="25112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xmlns="" id="{5C4FC761-FC32-4F25-8661-D0611C27DE2B}"/>
              </a:ext>
            </a:extLst>
          </p:cNvPr>
          <p:cNvSpPr/>
          <p:nvPr/>
        </p:nvSpPr>
        <p:spPr>
          <a:xfrm>
            <a:off x="3402225" y="1369135"/>
            <a:ext cx="4817016" cy="12032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Prodes detecta que houve desmatamento do polígono X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xmlns="" id="{C4ED80CC-CD84-463F-8A0A-639ED7618B0C}"/>
              </a:ext>
            </a:extLst>
          </p:cNvPr>
          <p:cNvSpPr/>
          <p:nvPr/>
        </p:nvSpPr>
        <p:spPr>
          <a:xfrm>
            <a:off x="524454" y="2718917"/>
            <a:ext cx="3375307" cy="1835088"/>
          </a:xfrm>
          <a:prstGeom prst="round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Abiove e ONG apontam: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polígono está na fazenda do Produtor A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xmlns="" id="{7F47C6E1-6763-489F-9310-BBA3EF05963E}"/>
              </a:ext>
            </a:extLst>
          </p:cNvPr>
          <p:cNvSpPr/>
          <p:nvPr/>
        </p:nvSpPr>
        <p:spPr>
          <a:xfrm>
            <a:off x="4324677" y="2718917"/>
            <a:ext cx="2972112" cy="190191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Abiove notifica as trades: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produtor A desmatou depois de 2008.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xmlns="" id="{90B7EFA1-9A5B-469A-B424-423E8844C628}"/>
              </a:ext>
            </a:extLst>
          </p:cNvPr>
          <p:cNvSpPr/>
          <p:nvPr/>
        </p:nvSpPr>
        <p:spPr>
          <a:xfrm>
            <a:off x="7743870" y="2637940"/>
            <a:ext cx="3618029" cy="1982891"/>
          </a:xfrm>
          <a:prstGeom prst="roundRect">
            <a:avLst/>
          </a:prstGeom>
          <a:solidFill>
            <a:schemeClr val="accent5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 com negócio com o Produtor A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notifica que não irá comprar a soja e manda um distrato.</a:t>
            </a:r>
          </a:p>
        </p:txBody>
      </p:sp>
      <p:sp>
        <p:nvSpPr>
          <p:cNvPr id="27" name="Seta: para a Esquerda 26">
            <a:extLst>
              <a:ext uri="{FF2B5EF4-FFF2-40B4-BE49-F238E27FC236}">
                <a16:creationId xmlns:a16="http://schemas.microsoft.com/office/drawing/2014/main" xmlns="" id="{AC972F23-0C70-437A-AB79-D464D469629A}"/>
              </a:ext>
            </a:extLst>
          </p:cNvPr>
          <p:cNvSpPr/>
          <p:nvPr/>
        </p:nvSpPr>
        <p:spPr>
          <a:xfrm rot="18817373">
            <a:off x="3068682" y="2417059"/>
            <a:ext cx="759751" cy="522515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xmlns="" id="{02EE2036-43C9-4E5C-8D63-9668417F1921}"/>
              </a:ext>
            </a:extLst>
          </p:cNvPr>
          <p:cNvSpPr/>
          <p:nvPr/>
        </p:nvSpPr>
        <p:spPr>
          <a:xfrm>
            <a:off x="3899760" y="3434937"/>
            <a:ext cx="559053" cy="48724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xmlns="" id="{D78AB0F1-2444-4BED-BBB5-FBBB51156BA5}"/>
              </a:ext>
            </a:extLst>
          </p:cNvPr>
          <p:cNvSpPr/>
          <p:nvPr/>
        </p:nvSpPr>
        <p:spPr>
          <a:xfrm>
            <a:off x="7296788" y="3392839"/>
            <a:ext cx="578249" cy="48724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EC6CD59-006F-BCF1-F53D-88CAA477CD9F}"/>
              </a:ext>
            </a:extLst>
          </p:cNvPr>
          <p:cNvSpPr txBox="1"/>
          <p:nvPr/>
        </p:nvSpPr>
        <p:spPr>
          <a:xfrm>
            <a:off x="1063686" y="4809175"/>
            <a:ext cx="4075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C00000"/>
                </a:solidFill>
              </a:rPr>
              <a:t>CPF E CNPJ</a:t>
            </a:r>
          </a:p>
          <a:p>
            <a:pPr algn="ctr"/>
            <a:r>
              <a:rPr lang="pt-BR" sz="4000" dirty="0">
                <a:solidFill>
                  <a:srgbClr val="C00000"/>
                </a:solidFill>
              </a:rPr>
              <a:t>COMPRA E VENDA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xmlns="" id="{5A1B5EF8-430C-F967-4F1A-481E47490A18}"/>
              </a:ext>
            </a:extLst>
          </p:cNvPr>
          <p:cNvCxnSpPr/>
          <p:nvPr/>
        </p:nvCxnSpPr>
        <p:spPr>
          <a:xfrm>
            <a:off x="5282220" y="5405052"/>
            <a:ext cx="114766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4D81894-5876-7AC8-6C5C-6E68C9097BD8}"/>
              </a:ext>
            </a:extLst>
          </p:cNvPr>
          <p:cNvSpPr txBox="1"/>
          <p:nvPr/>
        </p:nvSpPr>
        <p:spPr>
          <a:xfrm>
            <a:off x="6559418" y="4805580"/>
            <a:ext cx="47314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C00000"/>
                </a:solidFill>
              </a:rPr>
              <a:t>DEMORA MUITO PRA RETIRAR O NOME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xmlns="" id="{3087C7EF-8CC2-B42E-CE91-3F08EE3AC204}"/>
              </a:ext>
            </a:extLst>
          </p:cNvPr>
          <p:cNvSpPr/>
          <p:nvPr/>
        </p:nvSpPr>
        <p:spPr>
          <a:xfrm>
            <a:off x="989394" y="4648824"/>
            <a:ext cx="4233432" cy="1677327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xmlns="" id="{58B97DFD-C7C1-77C0-BDCA-DC7D50A51D5D}"/>
              </a:ext>
            </a:extLst>
          </p:cNvPr>
          <p:cNvSpPr/>
          <p:nvPr/>
        </p:nvSpPr>
        <p:spPr>
          <a:xfrm>
            <a:off x="6448125" y="4706701"/>
            <a:ext cx="4907657" cy="161945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0772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xmlns="" id="{3CAD052C-D768-406D-AAE8-7282DA8621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24537D30-6D0A-4282-B5E1-F7467CBE4C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044373A4-40A7-492D-8670-811B56719E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894167D-1BFD-4F8B-BEF0-291136CA4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2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3">
            <a:extLst>
              <a:ext uri="{FF2B5EF4-FFF2-40B4-BE49-F238E27FC236}">
                <a16:creationId xmlns:a16="http://schemas.microsoft.com/office/drawing/2014/main" xmlns="" id="{AACF697C-CBCC-391D-3BE6-06716ED3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</p:spPr>
        <p:txBody>
          <a:bodyPr anchor="ctr">
            <a:normAutofit/>
          </a:bodyPr>
          <a:lstStyle/>
          <a:p>
            <a:r>
              <a:rPr lang="en-US" sz="3000" dirty="0"/>
              <a:t>De </a:t>
            </a:r>
            <a:r>
              <a:rPr lang="en-US" sz="3000" dirty="0" err="1"/>
              <a:t>acordo</a:t>
            </a:r>
            <a:r>
              <a:rPr lang="en-US" sz="3000" dirty="0"/>
              <a:t> com </a:t>
            </a:r>
            <a:r>
              <a:rPr lang="en-US" sz="3000" dirty="0" err="1"/>
              <a:t>os</a:t>
            </a:r>
            <a:r>
              <a:rPr lang="en-US" sz="3000" dirty="0"/>
              <a:t> </a:t>
            </a:r>
            <a:r>
              <a:rPr lang="en-US" sz="3000" dirty="0" err="1"/>
              <a:t>cientístas</a:t>
            </a:r>
            <a:r>
              <a:rPr lang="en-US" sz="3000" dirty="0"/>
              <a:t> da SBPC:</a:t>
            </a:r>
          </a:p>
        </p:txBody>
      </p:sp>
      <p:pic>
        <p:nvPicPr>
          <p:cNvPr id="1028" name="Picture 4" descr="Warwick Kerr: &quot;Amazônia será um deserto em trinta anos&quot;">
            <a:extLst>
              <a:ext uri="{FF2B5EF4-FFF2-40B4-BE49-F238E27FC236}">
                <a16:creationId xmlns:a16="http://schemas.microsoft.com/office/drawing/2014/main" xmlns="" id="{0B713BB1-C7B4-33D1-C112-BC3531872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176" y="1511999"/>
            <a:ext cx="6476470" cy="467924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5FCBB3B-63D3-1808-CA07-AF49EBBF542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27656" y="6277243"/>
            <a:ext cx="464344" cy="400188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pt-BR" smtClean="0"/>
              <a:pPr rtl="0">
                <a:spcAft>
                  <a:spcPts val="600"/>
                </a:spcAft>
              </a:pPr>
              <a:t>2</a:t>
            </a:fld>
            <a:endParaRPr lang="pt-BR"/>
          </a:p>
        </p:txBody>
      </p:sp>
      <p:pic>
        <p:nvPicPr>
          <p:cNvPr id="1026" name="Picture 2" descr="Tweet recorda reportagem de 1985 sobre impacto do desmatamento no Brasil -  Brasil | Farol da Bahia">
            <a:extLst>
              <a:ext uri="{FF2B5EF4-FFF2-40B4-BE49-F238E27FC236}">
                <a16:creationId xmlns:a16="http://schemas.microsoft.com/office/drawing/2014/main" xmlns="" id="{AE0EC043-B24D-601A-3C27-3ACF4EF24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7245" y="1512000"/>
            <a:ext cx="4774744" cy="467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208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pPr rtl="0"/>
            <a:r>
              <a:rPr lang="pt-BR" dirty="0"/>
              <a:t>O que é a Moratória da Soja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7999"/>
            <a:ext cx="6513285" cy="1772523"/>
          </a:xfrm>
        </p:spPr>
        <p:txBody>
          <a:bodyPr rtlCol="0"/>
          <a:lstStyle/>
          <a:p>
            <a:pPr algn="just" rtl="0">
              <a:lnSpc>
                <a:spcPct val="150000"/>
              </a:lnSpc>
            </a:pPr>
            <a:r>
              <a:rPr lang="pt-BR" sz="2400" dirty="0"/>
              <a:t>Uma grande </a:t>
            </a:r>
            <a:r>
              <a:rPr lang="pt-BR" sz="2400" b="1" i="1" dirty="0"/>
              <a:t>peça publicitária</a:t>
            </a:r>
            <a:r>
              <a:rPr lang="pt-BR" sz="2400" dirty="0"/>
              <a:t>, promovida por ONGs internacionais, principalmente o </a:t>
            </a:r>
            <a:r>
              <a:rPr lang="pt-BR" sz="2400" b="1" dirty="0">
                <a:solidFill>
                  <a:srgbClr val="C00000"/>
                </a:solidFill>
              </a:rPr>
              <a:t>Greenpeace</a:t>
            </a:r>
            <a:r>
              <a:rPr lang="pt-BR" sz="2400" dirty="0"/>
              <a:t>, orquestrada na Europa, com argumentos ridículos.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xmlns="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7411107" y="1313324"/>
            <a:ext cx="4349092" cy="3628131"/>
          </a:xfrm>
        </p:spPr>
      </p:pic>
      <p:sp>
        <p:nvSpPr>
          <p:cNvPr id="15" name="Forma Livre 5" descr="Ênfase de imagem vazia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172721" y="86400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16" name="Forma Livre 5" descr="Ênfase de imagem sólida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048902" y="213185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3</a:t>
            </a:fld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B8E88090-47E7-442E-BDFC-0EBBC1B9C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2864105"/>
            <a:ext cx="6053957" cy="3641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pPr rtl="0"/>
            <a:r>
              <a:rPr lang="pt-BR" dirty="0"/>
              <a:t>A PEÇA PUBLICITÁRIA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4</a:t>
            </a:fld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6F2B07EB-BA24-4978-ABA1-736E49C0A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8" t="12599" r="13561" b="7474"/>
          <a:stretch/>
        </p:blipFill>
        <p:spPr>
          <a:xfrm>
            <a:off x="1209964" y="1196049"/>
            <a:ext cx="8922327" cy="5481382"/>
          </a:xfrm>
          <a:prstGeom prst="rect">
            <a:avLst/>
          </a:prstGeom>
        </p:spPr>
      </p:pic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xmlns="" id="{0BBE766C-5396-435B-8248-54E0053D0C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82172" y="470955"/>
            <a:ext cx="6058926" cy="449324"/>
          </a:xfrm>
        </p:spPr>
        <p:txBody>
          <a:bodyPr rtlCol="0"/>
          <a:lstStyle/>
          <a:p>
            <a:pPr algn="just" rtl="0">
              <a:lnSpc>
                <a:spcPct val="100000"/>
              </a:lnSpc>
            </a:pPr>
            <a:r>
              <a:rPr lang="pt-BR" sz="2000" i="1" dirty="0"/>
              <a:t>ABIOVE DIZ QUE HÁ RISCO DE PERDA DE MERCADO</a:t>
            </a:r>
          </a:p>
        </p:txBody>
      </p:sp>
      <p:pic>
        <p:nvPicPr>
          <p:cNvPr id="17" name="Espaço Reservado para Imagem 8">
            <a:extLst>
              <a:ext uri="{FF2B5EF4-FFF2-40B4-BE49-F238E27FC236}">
                <a16:creationId xmlns:a16="http://schemas.microsoft.com/office/drawing/2014/main" xmlns="" id="{12E84D96-9E2E-447C-AE7A-3BA914BEE4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13092" y="472005"/>
            <a:ext cx="1060779" cy="88493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sp>
        <p:nvSpPr>
          <p:cNvPr id="18" name="Forma Livre 5" descr="Ênfase de imagem vazia">
            <a:extLst>
              <a:ext uri="{FF2B5EF4-FFF2-40B4-BE49-F238E27FC236}">
                <a16:creationId xmlns:a16="http://schemas.microsoft.com/office/drawing/2014/main" xmlns="" id="{45ACAC63-10A0-4B75-946F-08C46B7AA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413092" y="247343"/>
            <a:ext cx="512022" cy="449324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19" name="Forma Livre 5" descr="Ênfase de imagem sólida">
            <a:extLst>
              <a:ext uri="{FF2B5EF4-FFF2-40B4-BE49-F238E27FC236}">
                <a16:creationId xmlns:a16="http://schemas.microsoft.com/office/drawing/2014/main" xmlns="" id="{74B30486-E9A5-4742-B578-D8E401AF41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0669103" y="570056"/>
            <a:ext cx="286164" cy="25112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4389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392" y="640201"/>
            <a:ext cx="6548721" cy="432000"/>
          </a:xfrm>
        </p:spPr>
        <p:txBody>
          <a:bodyPr rtlCol="0" anchor="b" anchorCtr="0"/>
          <a:lstStyle/>
          <a:p>
            <a:pPr rtl="0"/>
            <a:r>
              <a:rPr lang="pt-BR" sz="4000" dirty="0"/>
              <a:t>Como funcional a Moratória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72392" y="1090125"/>
            <a:ext cx="6058926" cy="1138793"/>
          </a:xfrm>
        </p:spPr>
        <p:txBody>
          <a:bodyPr rtlCol="0"/>
          <a:lstStyle/>
          <a:p>
            <a:pPr algn="just" rtl="0">
              <a:lnSpc>
                <a:spcPct val="100000"/>
              </a:lnSpc>
            </a:pPr>
            <a:r>
              <a:rPr lang="pt-BR" sz="3200" i="1" dirty="0"/>
              <a:t>Quem faz parte</a:t>
            </a:r>
          </a:p>
          <a:p>
            <a:pPr algn="just" rtl="0">
              <a:lnSpc>
                <a:spcPct val="100000"/>
              </a:lnSpc>
            </a:pPr>
            <a:r>
              <a:rPr lang="pt-BR" sz="3200" i="1" dirty="0"/>
              <a:t>Qual o ferramental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xmlns="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7411107" y="1313324"/>
            <a:ext cx="4349092" cy="3628131"/>
          </a:xfrm>
        </p:spPr>
      </p:pic>
      <p:sp>
        <p:nvSpPr>
          <p:cNvPr id="15" name="Forma Livre 5" descr="Ênfase de imagem vazia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172721" y="86400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16" name="Forma Livre 5" descr="Ênfase de imagem sólida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048902" y="213185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5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14F2C53-BA26-4DB7-ADD9-4D76D8C66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53" r="21428" b="11270"/>
          <a:stretch/>
        </p:blipFill>
        <p:spPr>
          <a:xfrm>
            <a:off x="2072206" y="2477506"/>
            <a:ext cx="4349092" cy="38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04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D0197D27-9448-4E55-A7A4-2A7C8488A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293" y="2687518"/>
            <a:ext cx="4459766" cy="3146839"/>
          </a:xfrm>
        </p:spPr>
        <p:txBody>
          <a:bodyPr/>
          <a:lstStyle/>
          <a:p>
            <a:endParaRPr lang="pt-BR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E020E0C0-F385-4906-9240-A5DC5DE4B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4666255"/>
            <a:ext cx="4000500" cy="997905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2BB10B1A-7EA5-AA57-83F3-16B3A9D17B13}"/>
              </a:ext>
            </a:extLst>
          </p:cNvPr>
          <p:cNvSpPr/>
          <p:nvPr/>
        </p:nvSpPr>
        <p:spPr>
          <a:xfrm>
            <a:off x="0" y="1428060"/>
            <a:ext cx="12191999" cy="4845701"/>
          </a:xfrm>
          <a:prstGeom prst="rect">
            <a:avLst/>
          </a:prstGeom>
          <a:solidFill>
            <a:srgbClr val="F7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1BAB88C4-F626-86E1-A16A-9065EE8A2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1" t="24631" r="23874" b="23440"/>
          <a:stretch/>
        </p:blipFill>
        <p:spPr>
          <a:xfrm>
            <a:off x="19355" y="1390864"/>
            <a:ext cx="7378070" cy="510137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57516A27-6516-E99F-05F3-2BB79BD0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2" t="21776" r="40387" b="36365"/>
          <a:stretch/>
        </p:blipFill>
        <p:spPr>
          <a:xfrm>
            <a:off x="7366945" y="2123456"/>
            <a:ext cx="4721720" cy="435017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0BA20A35-9633-FF8A-BB3D-5391ECF62A82}"/>
              </a:ext>
            </a:extLst>
          </p:cNvPr>
          <p:cNvSpPr txBox="1"/>
          <p:nvPr/>
        </p:nvSpPr>
        <p:spPr>
          <a:xfrm>
            <a:off x="2365613" y="1432263"/>
            <a:ext cx="8698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cap="all" dirty="0">
                <a:solidFill>
                  <a:srgbClr val="0070C0"/>
                </a:solidFill>
                <a:latin typeface="Personalizada"/>
              </a:rPr>
              <a:t>NÃO COMERCIALIZAR, NEM FINANCIAR, SOJA PRODUZIDA EM ÁREAS QUE FORAM DESMATADAS NO BIOMA APÓS 22/07/2008,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981EBFCE-0748-8254-E382-E7CB43AA63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48" b="68222"/>
          <a:stretch/>
        </p:blipFill>
        <p:spPr>
          <a:xfrm>
            <a:off x="68488" y="653044"/>
            <a:ext cx="12192000" cy="75640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67C49F0-4754-4BBF-A808-FE480D472755}"/>
              </a:ext>
            </a:extLst>
          </p:cNvPr>
          <p:cNvSpPr txBox="1"/>
          <p:nvPr/>
        </p:nvSpPr>
        <p:spPr>
          <a:xfrm>
            <a:off x="1130300" y="177709"/>
            <a:ext cx="10542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Moratória foi criada em 2006, mas depois ajustou a data de aferição, convenientemente, para 2008.</a:t>
            </a:r>
          </a:p>
        </p:txBody>
      </p:sp>
    </p:spTree>
    <p:extLst>
      <p:ext uri="{BB962C8B-B14F-4D97-AF65-F5344CB8AC3E}">
        <p14:creationId xmlns:p14="http://schemas.microsoft.com/office/powerpoint/2010/main" val="188978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xmlns="" id="{9E6A25AD-C38B-4F13-A9C9-D505830FC1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6B59B520-22C8-456D-9A92-409651F4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13C4824A-C02A-48BB-AF72-059A1690A36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8E611901-D8FB-4B07-A08C-516EEFB975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36DA233-CC15-413F-8AE8-021AD9CB8BC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t-BR" smtClean="0"/>
              <a:pPr rtl="0"/>
              <a:t>7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B5F6DCFD-54FF-4616-BC11-5916AD826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54251799-FC9C-4958-8A00-B6DB993C50FD}"/>
              </a:ext>
            </a:extLst>
          </p:cNvPr>
          <p:cNvCxnSpPr/>
          <p:nvPr/>
        </p:nvCxnSpPr>
        <p:spPr>
          <a:xfrm flipV="1">
            <a:off x="4604656" y="3363689"/>
            <a:ext cx="0" cy="2275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649E36F6-E26B-4A86-A26B-484D9F3455D7}"/>
              </a:ext>
            </a:extLst>
          </p:cNvPr>
          <p:cNvSpPr txBox="1"/>
          <p:nvPr/>
        </p:nvSpPr>
        <p:spPr>
          <a:xfrm>
            <a:off x="4071262" y="2619780"/>
            <a:ext cx="1740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ln w="0"/>
                <a:solidFill>
                  <a:schemeClr val="accent1"/>
                </a:solidFill>
                <a:effectLst>
                  <a:glow rad="152400">
                    <a:schemeClr val="tx1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Início da Moratória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4AF5FF96-E79A-A61C-0F86-D4A676363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31"/>
          <a:stretch/>
        </p:blipFill>
        <p:spPr>
          <a:xfrm>
            <a:off x="3107" y="-268"/>
            <a:ext cx="12036490" cy="87716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1798440B-8B8C-5942-623B-3E1E0BC93A78}"/>
              </a:ext>
            </a:extLst>
          </p:cNvPr>
          <p:cNvSpPr txBox="1"/>
          <p:nvPr/>
        </p:nvSpPr>
        <p:spPr>
          <a:xfrm>
            <a:off x="121295" y="82618"/>
            <a:ext cx="11189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MORATÓRIA NÃO GEROU QUEDA NO DESMATAMENTO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EEB80C08-C798-03D2-1EB2-764A2AEAA97F}"/>
              </a:ext>
            </a:extLst>
          </p:cNvPr>
          <p:cNvCxnSpPr/>
          <p:nvPr/>
        </p:nvCxnSpPr>
        <p:spPr>
          <a:xfrm>
            <a:off x="3722914" y="1782147"/>
            <a:ext cx="5719666" cy="2565918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433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8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C4C3353-D733-4BD5-A5BB-A4D5E28F0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8" t="18990" r="27122" b="58249"/>
          <a:stretch/>
        </p:blipFill>
        <p:spPr>
          <a:xfrm>
            <a:off x="973117" y="1"/>
            <a:ext cx="7296861" cy="18296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7FE95AA-5D37-44FA-9A28-5CFA81C35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67" t="31111" r="26212" b="21077"/>
          <a:stretch/>
        </p:blipFill>
        <p:spPr>
          <a:xfrm>
            <a:off x="1893455" y="1829631"/>
            <a:ext cx="8109096" cy="439500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B655CCCE-D72B-4DFB-BF79-EDE7E547C774}"/>
              </a:ext>
            </a:extLst>
          </p:cNvPr>
          <p:cNvSpPr txBox="1"/>
          <p:nvPr/>
        </p:nvSpPr>
        <p:spPr>
          <a:xfrm>
            <a:off x="2155375" y="3825176"/>
            <a:ext cx="773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Abiove</a:t>
            </a:r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diz que a área plantada na AM cresceu em pastagem devido a Moratória, mas o mesmo se viu no Cerrado.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FB9B633E-5C1D-4698-99D1-16262021C216}"/>
              </a:ext>
            </a:extLst>
          </p:cNvPr>
          <p:cNvSpPr/>
          <p:nvPr/>
        </p:nvSpPr>
        <p:spPr>
          <a:xfrm>
            <a:off x="2124363" y="6277243"/>
            <a:ext cx="8497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http://abiove.org.br/wp-content/uploads/2019/07/Abiove_Institucional.pdf</a:t>
            </a:r>
          </a:p>
        </p:txBody>
      </p:sp>
      <p:pic>
        <p:nvPicPr>
          <p:cNvPr id="20" name="Espaço Reservado para Imagem 8">
            <a:extLst>
              <a:ext uri="{FF2B5EF4-FFF2-40B4-BE49-F238E27FC236}">
                <a16:creationId xmlns:a16="http://schemas.microsoft.com/office/drawing/2014/main" xmlns="" id="{F5FD09B4-289A-4819-B15C-5BF907DCB0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13092" y="472005"/>
            <a:ext cx="1060779" cy="88493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sp>
        <p:nvSpPr>
          <p:cNvPr id="21" name="Forma Livre 5" descr="Ênfase de imagem vazia">
            <a:extLst>
              <a:ext uri="{FF2B5EF4-FFF2-40B4-BE49-F238E27FC236}">
                <a16:creationId xmlns:a16="http://schemas.microsoft.com/office/drawing/2014/main" xmlns="" id="{9ACC1A8E-3712-47DA-A80F-6B6BE7F158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413092" y="247343"/>
            <a:ext cx="512022" cy="449324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22" name="Forma Livre 5" descr="Ênfase de imagem sólida">
            <a:extLst>
              <a:ext uri="{FF2B5EF4-FFF2-40B4-BE49-F238E27FC236}">
                <a16:creationId xmlns:a16="http://schemas.microsoft.com/office/drawing/2014/main" xmlns="" id="{FA8CF424-33D2-454E-BBFA-BDD7BD11EB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0669103" y="570056"/>
            <a:ext cx="286164" cy="25112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3377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361" y="602030"/>
            <a:ext cx="8776657" cy="432000"/>
          </a:xfrm>
        </p:spPr>
        <p:txBody>
          <a:bodyPr rtlCol="0"/>
          <a:lstStyle/>
          <a:p>
            <a:pPr rtl="0"/>
            <a:r>
              <a:rPr lang="pt-BR" dirty="0"/>
              <a:t>SOJA NUNCA AMEAÇOU NENHUM BIOMA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E9D0F75-42B5-4960-8C3A-291285872DA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32361" y="1104140"/>
            <a:ext cx="8961384" cy="360000"/>
          </a:xfrm>
        </p:spPr>
        <p:txBody>
          <a:bodyPr rtlCol="0"/>
          <a:lstStyle/>
          <a:p>
            <a:pPr rtl="0"/>
            <a:r>
              <a:rPr lang="pt-BR" dirty="0"/>
              <a:t>A TAXA DE OCUPAÇÃO PODERIA DOBRAR SEM AMEAÇAR A FLORESTA AMAZÔNICA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xmlns="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9</a:t>
            </a:fld>
            <a:endParaRPr lang="pt-BR" dirty="0"/>
          </a:p>
        </p:txBody>
      </p:sp>
      <p:graphicFrame>
        <p:nvGraphicFramePr>
          <p:cNvPr id="14" name="Tabela 14">
            <a:extLst>
              <a:ext uri="{FF2B5EF4-FFF2-40B4-BE49-F238E27FC236}">
                <a16:creationId xmlns:a16="http://schemas.microsoft.com/office/drawing/2014/main" xmlns="" id="{2461AFB4-B473-452B-BD7E-ED93F6021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741475"/>
              </p:ext>
            </p:extLst>
          </p:nvPr>
        </p:nvGraphicFramePr>
        <p:xfrm>
          <a:off x="923637" y="1489872"/>
          <a:ext cx="10031629" cy="426398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761929">
                  <a:extLst>
                    <a:ext uri="{9D8B030D-6E8A-4147-A177-3AD203B41FA5}">
                      <a16:colId xmlns:a16="http://schemas.microsoft.com/office/drawing/2014/main" xmlns="" val="3583913668"/>
                    </a:ext>
                  </a:extLst>
                </a:gridCol>
                <a:gridCol w="1932439">
                  <a:extLst>
                    <a:ext uri="{9D8B030D-6E8A-4147-A177-3AD203B41FA5}">
                      <a16:colId xmlns:a16="http://schemas.microsoft.com/office/drawing/2014/main" xmlns="" val="3074474591"/>
                    </a:ext>
                  </a:extLst>
                </a:gridCol>
                <a:gridCol w="2964966">
                  <a:extLst>
                    <a:ext uri="{9D8B030D-6E8A-4147-A177-3AD203B41FA5}">
                      <a16:colId xmlns:a16="http://schemas.microsoft.com/office/drawing/2014/main" xmlns="" val="439744126"/>
                    </a:ext>
                  </a:extLst>
                </a:gridCol>
                <a:gridCol w="3372295">
                  <a:extLst>
                    <a:ext uri="{9D8B030D-6E8A-4147-A177-3AD203B41FA5}">
                      <a16:colId xmlns:a16="http://schemas.microsoft.com/office/drawing/2014/main" xmlns="" val="3579796007"/>
                    </a:ext>
                  </a:extLst>
                </a:gridCol>
              </a:tblGrid>
              <a:tr h="1411627">
                <a:tc>
                  <a:txBody>
                    <a:bodyPr/>
                    <a:lstStyle/>
                    <a:p>
                      <a:endParaRPr lang="pt-BR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Milhões de hectares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Participação da Área Ocupada %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189189731"/>
                  </a:ext>
                </a:extLst>
              </a:tr>
              <a:tr h="713090">
                <a:tc>
                  <a:txBody>
                    <a:bodyPr/>
                    <a:lstStyle/>
                    <a:p>
                      <a:pPr algn="l" fontAlgn="ctr"/>
                      <a:r>
                        <a:rPr lang="pt-BR" sz="3200" b="1" u="none" strike="noStrike" dirty="0">
                          <a:effectLst/>
                        </a:rPr>
                        <a:t>País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3200" b="1" u="none" strike="noStrike" dirty="0">
                          <a:effectLst/>
                        </a:rPr>
                        <a:t>Brasil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effectLst/>
                        </a:rPr>
                        <a:t>851,6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effectLst/>
                        </a:rPr>
                        <a:t>100,0%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113855769"/>
                  </a:ext>
                </a:extLst>
              </a:tr>
              <a:tr h="713090">
                <a:tc>
                  <a:txBody>
                    <a:bodyPr/>
                    <a:lstStyle/>
                    <a:p>
                      <a:pPr algn="l" fontAlgn="ctr"/>
                      <a:r>
                        <a:rPr lang="pt-BR" sz="3200" b="1" u="none" strike="noStrike">
                          <a:effectLst/>
                        </a:rPr>
                        <a:t>Cultura</a:t>
                      </a:r>
                      <a:endParaRPr lang="pt-BR" sz="3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3200" b="1" u="none" strike="noStrike">
                          <a:effectLst/>
                        </a:rPr>
                        <a:t>Soja no BR</a:t>
                      </a:r>
                      <a:endParaRPr lang="pt-BR" sz="3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>
                          <a:effectLst/>
                        </a:rPr>
                        <a:t>36,0</a:t>
                      </a:r>
                      <a:endParaRPr lang="pt-BR" sz="3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effectLst/>
                        </a:rPr>
                        <a:t>4,2%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615978335"/>
                  </a:ext>
                </a:extLst>
              </a:tr>
              <a:tr h="713090">
                <a:tc>
                  <a:txBody>
                    <a:bodyPr/>
                    <a:lstStyle/>
                    <a:p>
                      <a:pPr algn="l" fontAlgn="ctr"/>
                      <a:r>
                        <a:rPr lang="pt-BR" sz="3200" b="1" u="none" strike="noStrike">
                          <a:effectLst/>
                        </a:rPr>
                        <a:t>Floresta</a:t>
                      </a:r>
                      <a:endParaRPr lang="pt-BR" sz="3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3200" b="1" u="none" strike="noStrike">
                          <a:effectLst/>
                        </a:rPr>
                        <a:t>Amazônia</a:t>
                      </a:r>
                      <a:endParaRPr lang="pt-BR" sz="3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effectLst/>
                        </a:rPr>
                        <a:t>419,7</a:t>
                      </a:r>
                      <a:endParaRPr lang="pt-BR" sz="32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effectLst/>
                        </a:rPr>
                        <a:t>100,0%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790494875"/>
                  </a:ext>
                </a:extLst>
              </a:tr>
              <a:tr h="713090">
                <a:tc>
                  <a:txBody>
                    <a:bodyPr/>
                    <a:lstStyle/>
                    <a:p>
                      <a:pPr algn="l" fontAlgn="ctr"/>
                      <a:r>
                        <a:rPr lang="pt-BR" sz="3200" b="1" u="none" strike="noStrike" dirty="0">
                          <a:effectLst/>
                        </a:rPr>
                        <a:t>Cultura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3200" b="1" u="none" strike="noStrike">
                          <a:effectLst/>
                        </a:rPr>
                        <a:t>Soja na AM</a:t>
                      </a:r>
                      <a:endParaRPr lang="pt-BR" sz="3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>
                          <a:effectLst/>
                        </a:rPr>
                        <a:t>4,6</a:t>
                      </a:r>
                      <a:endParaRPr lang="pt-BR" sz="3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effectLst/>
                        </a:rPr>
                        <a:t>1,1%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683168690"/>
                  </a:ext>
                </a:extLst>
              </a:tr>
            </a:tbl>
          </a:graphicData>
        </a:graphic>
      </p:graphicFrame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4FD0E979-9075-4A03-9B23-4F92C48250FC}"/>
              </a:ext>
            </a:extLst>
          </p:cNvPr>
          <p:cNvSpPr/>
          <p:nvPr/>
        </p:nvSpPr>
        <p:spPr>
          <a:xfrm>
            <a:off x="823089" y="5753860"/>
            <a:ext cx="4097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Moratória da Soja e IBGE, 2019.</a:t>
            </a:r>
          </a:p>
        </p:txBody>
      </p:sp>
      <p:pic>
        <p:nvPicPr>
          <p:cNvPr id="20" name="Espaço Reservado para Imagem 8">
            <a:extLst>
              <a:ext uri="{FF2B5EF4-FFF2-40B4-BE49-F238E27FC236}">
                <a16:creationId xmlns:a16="http://schemas.microsoft.com/office/drawing/2014/main" xmlns="" id="{F2D3869B-B1D3-4B31-8368-49C6BDE7D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13092" y="472005"/>
            <a:ext cx="1060779" cy="88493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sp>
        <p:nvSpPr>
          <p:cNvPr id="21" name="Forma Livre 5" descr="Ênfase de imagem vazia">
            <a:extLst>
              <a:ext uri="{FF2B5EF4-FFF2-40B4-BE49-F238E27FC236}">
                <a16:creationId xmlns:a16="http://schemas.microsoft.com/office/drawing/2014/main" xmlns="" id="{B44203AB-2A5E-4E2D-8F1F-B2E0C8386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413092" y="247343"/>
            <a:ext cx="512022" cy="449324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22" name="Forma Livre 5" descr="Ênfase de imagem sólida">
            <a:extLst>
              <a:ext uri="{FF2B5EF4-FFF2-40B4-BE49-F238E27FC236}">
                <a16:creationId xmlns:a16="http://schemas.microsoft.com/office/drawing/2014/main" xmlns="" id="{26D05832-9FD1-4824-9A58-1BECCCE99E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0669103" y="570056"/>
            <a:ext cx="286164" cy="25112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352_TF16411253.potx" id="{F17DFD64-FF90-49B0-8503-7FD4772DC79A}" vid="{BF60D469-03C8-4E76-8C7A-FDDB799F906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8A50AA-654B-45CA-B6AD-FDA9E9535EF9}">
  <ds:schemaRefs>
    <ds:schemaRef ds:uri="http://schemas.microsoft.com/office/2006/documentManagement/types"/>
    <ds:schemaRef ds:uri="http://schemas.microsoft.com/sharepoint/v3"/>
    <ds:schemaRef ds:uri="http://purl.org/dc/elements/1.1/"/>
    <ds:schemaRef ds:uri="http://schemas.openxmlformats.org/package/2006/metadata/core-properties"/>
    <ds:schemaRef ds:uri="6dc4bcd6-49db-4c07-9060-8acfc67cef9f"/>
    <ds:schemaRef ds:uri="http://schemas.microsoft.com/office/infopath/2007/PartnerControls"/>
    <ds:schemaRef ds:uri="http://purl.org/dc/terms/"/>
    <ds:schemaRef ds:uri="fb0879af-3eba-417a-a55a-ffe6dcd6ca77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geométrica</Template>
  <TotalTime>0</TotalTime>
  <Words>300</Words>
  <Application>Microsoft Office PowerPoint</Application>
  <PresentationFormat>Widescreen</PresentationFormat>
  <Paragraphs>62</Paragraphs>
  <Slides>17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Personalizada</vt:lpstr>
      <vt:lpstr>Times New Roman</vt:lpstr>
      <vt:lpstr>Tema do Office</vt:lpstr>
      <vt:lpstr>MORATÓRIA DA SOJA</vt:lpstr>
      <vt:lpstr>De acordo com os cientístas da SBPC:</vt:lpstr>
      <vt:lpstr>O que é a Moratória da Soja</vt:lpstr>
      <vt:lpstr>A PEÇA PUBLICITÁRIA</vt:lpstr>
      <vt:lpstr>Como funcional a Moratória</vt:lpstr>
      <vt:lpstr>Apresentação do PowerPoint</vt:lpstr>
      <vt:lpstr>Apresentação do PowerPoint</vt:lpstr>
      <vt:lpstr>Apresentação do PowerPoint</vt:lpstr>
      <vt:lpstr>SOJA NUNCA AMEAÇOU NENHUM BIOMA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1. Esquema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2019-11-14T16:23:49Z</dcterms:created>
  <dcterms:modified xsi:type="dcterms:W3CDTF">2024-04-25T13:10:14Z</dcterms:modified>
</cp:coreProperties>
</file>