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5"/>
  </p:notesMasterIdLst>
  <p:sldIdLst>
    <p:sldId id="279" r:id="rId5"/>
    <p:sldId id="2798" r:id="rId6"/>
    <p:sldId id="2613" r:id="rId7"/>
    <p:sldId id="290" r:id="rId8"/>
    <p:sldId id="2607" r:id="rId9"/>
    <p:sldId id="2608" r:id="rId10"/>
    <p:sldId id="2609" r:id="rId11"/>
    <p:sldId id="2610" r:id="rId12"/>
    <p:sldId id="2611" r:id="rId13"/>
    <p:sldId id="264" r:id="rId14"/>
    <p:sldId id="2615" r:id="rId15"/>
    <p:sldId id="2800" r:id="rId16"/>
    <p:sldId id="2801" r:id="rId17"/>
    <p:sldId id="2627" r:id="rId18"/>
    <p:sldId id="2614" r:id="rId19"/>
    <p:sldId id="2622" r:id="rId20"/>
    <p:sldId id="2624" r:id="rId21"/>
    <p:sldId id="2625" r:id="rId22"/>
    <p:sldId id="2616" r:id="rId23"/>
    <p:sldId id="2617" r:id="rId24"/>
    <p:sldId id="2620" r:id="rId25"/>
    <p:sldId id="2626" r:id="rId26"/>
    <p:sldId id="2628" r:id="rId27"/>
    <p:sldId id="2638" r:id="rId28"/>
    <p:sldId id="2629" r:id="rId29"/>
    <p:sldId id="2621" r:id="rId30"/>
    <p:sldId id="2630" r:id="rId31"/>
    <p:sldId id="2631" r:id="rId32"/>
    <p:sldId id="2639" r:id="rId33"/>
    <p:sldId id="263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dro" initials="p" lastIdx="1" clrIdx="0">
    <p:extLst>
      <p:ext uri="{19B8F6BF-5375-455C-9EA6-DF929625EA0E}">
        <p15:presenceInfo xmlns:p15="http://schemas.microsoft.com/office/powerpoint/2012/main" userId="ped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353"/>
    <a:srgbClr val="E5A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9474" autoAdjust="0"/>
  </p:normalViewPr>
  <p:slideViewPr>
    <p:cSldViewPr snapToGrid="0" snapToObjects="1">
      <p:cViewPr varScale="1">
        <p:scale>
          <a:sx n="102" d="100"/>
          <a:sy n="102" d="100"/>
        </p:scale>
        <p:origin x="690" y="9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é Nassar - ABIOVE" userId="19af5a35-92b4-4c23-92b1-9dba3c0675f9" providerId="ADAL" clId="{88A0A3E3-BED9-4939-97A2-0724FE0F035D}"/>
    <pc:docChg chg="delSld modSld">
      <pc:chgData name="André Nassar - ABIOVE" userId="19af5a35-92b4-4c23-92b1-9dba3c0675f9" providerId="ADAL" clId="{88A0A3E3-BED9-4939-97A2-0724FE0F035D}" dt="2024-04-25T00:40:07.009" v="499" actId="20577"/>
      <pc:docMkLst>
        <pc:docMk/>
      </pc:docMkLst>
      <pc:sldChg chg="modSp mod">
        <pc:chgData name="André Nassar - ABIOVE" userId="19af5a35-92b4-4c23-92b1-9dba3c0675f9" providerId="ADAL" clId="{88A0A3E3-BED9-4939-97A2-0724FE0F035D}" dt="2024-04-25T00:38:48.481" v="425" actId="20577"/>
        <pc:sldMkLst>
          <pc:docMk/>
          <pc:sldMk cId="3708414217" sldId="263"/>
        </pc:sldMkLst>
        <pc:spChg chg="mod">
          <ac:chgData name="André Nassar - ABIOVE" userId="19af5a35-92b4-4c23-92b1-9dba3c0675f9" providerId="ADAL" clId="{88A0A3E3-BED9-4939-97A2-0724FE0F035D}" dt="2024-04-25T00:38:43.096" v="417" actId="20577"/>
          <ac:spMkLst>
            <pc:docMk/>
            <pc:sldMk cId="3708414217" sldId="263"/>
            <ac:spMk id="9" creationId="{00000000-0000-0000-0000-000000000000}"/>
          </ac:spMkLst>
        </pc:spChg>
        <pc:spChg chg="mod">
          <ac:chgData name="André Nassar - ABIOVE" userId="19af5a35-92b4-4c23-92b1-9dba3c0675f9" providerId="ADAL" clId="{88A0A3E3-BED9-4939-97A2-0724FE0F035D}" dt="2024-04-25T00:38:48.481" v="425" actId="20577"/>
          <ac:spMkLst>
            <pc:docMk/>
            <pc:sldMk cId="3708414217" sldId="263"/>
            <ac:spMk id="15" creationId="{00000000-0000-0000-0000-000000000000}"/>
          </ac:spMkLst>
        </pc:spChg>
      </pc:sldChg>
      <pc:sldChg chg="mod modShow">
        <pc:chgData name="André Nassar - ABIOVE" userId="19af5a35-92b4-4c23-92b1-9dba3c0675f9" providerId="ADAL" clId="{88A0A3E3-BED9-4939-97A2-0724FE0F035D}" dt="2024-04-25T00:34:01.852" v="310" actId="729"/>
        <pc:sldMkLst>
          <pc:docMk/>
          <pc:sldMk cId="845702428" sldId="264"/>
        </pc:sldMkLst>
      </pc:sldChg>
      <pc:sldChg chg="modSp mod">
        <pc:chgData name="André Nassar - ABIOVE" userId="19af5a35-92b4-4c23-92b1-9dba3c0675f9" providerId="ADAL" clId="{88A0A3E3-BED9-4939-97A2-0724FE0F035D}" dt="2024-04-25T00:29:01.016" v="132" actId="20577"/>
        <pc:sldMkLst>
          <pc:docMk/>
          <pc:sldMk cId="2156131886" sldId="279"/>
        </pc:sldMkLst>
        <pc:spChg chg="mod">
          <ac:chgData name="André Nassar - ABIOVE" userId="19af5a35-92b4-4c23-92b1-9dba3c0675f9" providerId="ADAL" clId="{88A0A3E3-BED9-4939-97A2-0724FE0F035D}" dt="2024-04-25T00:28:53.685" v="126" actId="20577"/>
          <ac:spMkLst>
            <pc:docMk/>
            <pc:sldMk cId="2156131886" sldId="279"/>
            <ac:spMk id="5" creationId="{CCC19AD4-789E-4C42-9E4C-CC71A672CB56}"/>
          </ac:spMkLst>
        </pc:spChg>
        <pc:spChg chg="mod">
          <ac:chgData name="André Nassar - ABIOVE" userId="19af5a35-92b4-4c23-92b1-9dba3c0675f9" providerId="ADAL" clId="{88A0A3E3-BED9-4939-97A2-0724FE0F035D}" dt="2024-04-25T00:29:01.016" v="132" actId="20577"/>
          <ac:spMkLst>
            <pc:docMk/>
            <pc:sldMk cId="2156131886" sldId="279"/>
            <ac:spMk id="6" creationId="{A225220E-774F-DB5C-C367-5B2E20DE6462}"/>
          </ac:spMkLst>
        </pc:spChg>
      </pc:sldChg>
      <pc:sldChg chg="del">
        <pc:chgData name="André Nassar - ABIOVE" userId="19af5a35-92b4-4c23-92b1-9dba3c0675f9" providerId="ADAL" clId="{88A0A3E3-BED9-4939-97A2-0724FE0F035D}" dt="2024-04-25T00:30:50.787" v="141" actId="47"/>
        <pc:sldMkLst>
          <pc:docMk/>
          <pc:sldMk cId="1055733095" sldId="289"/>
        </pc:sldMkLst>
      </pc:sldChg>
      <pc:sldChg chg="mod modShow">
        <pc:chgData name="André Nassar - ABIOVE" userId="19af5a35-92b4-4c23-92b1-9dba3c0675f9" providerId="ADAL" clId="{88A0A3E3-BED9-4939-97A2-0724FE0F035D}" dt="2024-04-25T00:33:36.953" v="306" actId="729"/>
        <pc:sldMkLst>
          <pc:docMk/>
          <pc:sldMk cId="2549139015" sldId="2607"/>
        </pc:sldMkLst>
      </pc:sldChg>
      <pc:sldChg chg="mod modShow">
        <pc:chgData name="André Nassar - ABIOVE" userId="19af5a35-92b4-4c23-92b1-9dba3c0675f9" providerId="ADAL" clId="{88A0A3E3-BED9-4939-97A2-0724FE0F035D}" dt="2024-04-25T00:33:48.054" v="307" actId="729"/>
        <pc:sldMkLst>
          <pc:docMk/>
          <pc:sldMk cId="679708699" sldId="2609"/>
        </pc:sldMkLst>
      </pc:sldChg>
      <pc:sldChg chg="mod modShow">
        <pc:chgData name="André Nassar - ABIOVE" userId="19af5a35-92b4-4c23-92b1-9dba3c0675f9" providerId="ADAL" clId="{88A0A3E3-BED9-4939-97A2-0724FE0F035D}" dt="2024-04-25T00:33:54.422" v="308" actId="729"/>
        <pc:sldMkLst>
          <pc:docMk/>
          <pc:sldMk cId="3898304923" sldId="2610"/>
        </pc:sldMkLst>
      </pc:sldChg>
      <pc:sldChg chg="mod modShow">
        <pc:chgData name="André Nassar - ABIOVE" userId="19af5a35-92b4-4c23-92b1-9dba3c0675f9" providerId="ADAL" clId="{88A0A3E3-BED9-4939-97A2-0724FE0F035D}" dt="2024-04-25T00:33:58.321" v="309" actId="729"/>
        <pc:sldMkLst>
          <pc:docMk/>
          <pc:sldMk cId="2154311484" sldId="2611"/>
        </pc:sldMkLst>
      </pc:sldChg>
      <pc:sldChg chg="modSp mod">
        <pc:chgData name="André Nassar - ABIOVE" userId="19af5a35-92b4-4c23-92b1-9dba3c0675f9" providerId="ADAL" clId="{88A0A3E3-BED9-4939-97A2-0724FE0F035D}" dt="2024-04-25T00:35:07.054" v="344" actId="20577"/>
        <pc:sldMkLst>
          <pc:docMk/>
          <pc:sldMk cId="780356575" sldId="2614"/>
        </pc:sldMkLst>
        <pc:spChg chg="mod">
          <ac:chgData name="André Nassar - ABIOVE" userId="19af5a35-92b4-4c23-92b1-9dba3c0675f9" providerId="ADAL" clId="{88A0A3E3-BED9-4939-97A2-0724FE0F035D}" dt="2024-04-25T00:35:07.054" v="344" actId="20577"/>
          <ac:spMkLst>
            <pc:docMk/>
            <pc:sldMk cId="780356575" sldId="2614"/>
            <ac:spMk id="4" creationId="{00000000-0000-0000-0000-000000000000}"/>
          </ac:spMkLst>
        </pc:spChg>
      </pc:sldChg>
      <pc:sldChg chg="mod modShow">
        <pc:chgData name="André Nassar - ABIOVE" userId="19af5a35-92b4-4c23-92b1-9dba3c0675f9" providerId="ADAL" clId="{88A0A3E3-BED9-4939-97A2-0724FE0F035D}" dt="2024-04-25T00:34:08.183" v="311" actId="729"/>
        <pc:sldMkLst>
          <pc:docMk/>
          <pc:sldMk cId="3343888880" sldId="2615"/>
        </pc:sldMkLst>
      </pc:sldChg>
      <pc:sldChg chg="modSp mod">
        <pc:chgData name="André Nassar - ABIOVE" userId="19af5a35-92b4-4c23-92b1-9dba3c0675f9" providerId="ADAL" clId="{88A0A3E3-BED9-4939-97A2-0724FE0F035D}" dt="2024-04-25T00:37:33.377" v="381" actId="20577"/>
        <pc:sldMkLst>
          <pc:docMk/>
          <pc:sldMk cId="3335513192" sldId="2617"/>
        </pc:sldMkLst>
        <pc:spChg chg="mod">
          <ac:chgData name="André Nassar - ABIOVE" userId="19af5a35-92b4-4c23-92b1-9dba3c0675f9" providerId="ADAL" clId="{88A0A3E3-BED9-4939-97A2-0724FE0F035D}" dt="2024-04-25T00:37:33.377" v="381" actId="20577"/>
          <ac:spMkLst>
            <pc:docMk/>
            <pc:sldMk cId="3335513192" sldId="2617"/>
            <ac:spMk id="26" creationId="{405C9FC4-81AF-4D2B-97D5-C2EFFC79A22F}"/>
          </ac:spMkLst>
        </pc:spChg>
      </pc:sldChg>
      <pc:sldChg chg="del">
        <pc:chgData name="André Nassar - ABIOVE" userId="19af5a35-92b4-4c23-92b1-9dba3c0675f9" providerId="ADAL" clId="{88A0A3E3-BED9-4939-97A2-0724FE0F035D}" dt="2024-04-25T00:30:41.397" v="138" actId="47"/>
        <pc:sldMkLst>
          <pc:docMk/>
          <pc:sldMk cId="1861035656" sldId="2618"/>
        </pc:sldMkLst>
      </pc:sldChg>
      <pc:sldChg chg="mod modShow">
        <pc:chgData name="André Nassar - ABIOVE" userId="19af5a35-92b4-4c23-92b1-9dba3c0675f9" providerId="ADAL" clId="{88A0A3E3-BED9-4939-97A2-0724FE0F035D}" dt="2024-04-25T00:35:38.728" v="345" actId="729"/>
        <pc:sldMkLst>
          <pc:docMk/>
          <pc:sldMk cId="1737716312" sldId="2622"/>
        </pc:sldMkLst>
      </pc:sldChg>
      <pc:sldChg chg="del">
        <pc:chgData name="André Nassar - ABIOVE" userId="19af5a35-92b4-4c23-92b1-9dba3c0675f9" providerId="ADAL" clId="{88A0A3E3-BED9-4939-97A2-0724FE0F035D}" dt="2024-04-25T00:29:58.596" v="133" actId="47"/>
        <pc:sldMkLst>
          <pc:docMk/>
          <pc:sldMk cId="3506838146" sldId="2623"/>
        </pc:sldMkLst>
      </pc:sldChg>
      <pc:sldChg chg="mod modShow">
        <pc:chgData name="André Nassar - ABIOVE" userId="19af5a35-92b4-4c23-92b1-9dba3c0675f9" providerId="ADAL" clId="{88A0A3E3-BED9-4939-97A2-0724FE0F035D}" dt="2024-04-25T00:35:45.287" v="346" actId="729"/>
        <pc:sldMkLst>
          <pc:docMk/>
          <pc:sldMk cId="2797362292" sldId="2624"/>
        </pc:sldMkLst>
      </pc:sldChg>
      <pc:sldChg chg="mod modShow">
        <pc:chgData name="André Nassar - ABIOVE" userId="19af5a35-92b4-4c23-92b1-9dba3c0675f9" providerId="ADAL" clId="{88A0A3E3-BED9-4939-97A2-0724FE0F035D}" dt="2024-04-25T00:35:53.808" v="347" actId="729"/>
        <pc:sldMkLst>
          <pc:docMk/>
          <pc:sldMk cId="942632741" sldId="2625"/>
        </pc:sldMkLst>
      </pc:sldChg>
      <pc:sldChg chg="modSp mod">
        <pc:chgData name="André Nassar - ABIOVE" userId="19af5a35-92b4-4c23-92b1-9dba3c0675f9" providerId="ADAL" clId="{88A0A3E3-BED9-4939-97A2-0724FE0F035D}" dt="2024-04-25T00:34:40.323" v="324" actId="20577"/>
        <pc:sldMkLst>
          <pc:docMk/>
          <pc:sldMk cId="3072073530" sldId="2627"/>
        </pc:sldMkLst>
        <pc:spChg chg="mod">
          <ac:chgData name="André Nassar - ABIOVE" userId="19af5a35-92b4-4c23-92b1-9dba3c0675f9" providerId="ADAL" clId="{88A0A3E3-BED9-4939-97A2-0724FE0F035D}" dt="2024-04-25T00:34:40.323" v="324" actId="20577"/>
          <ac:spMkLst>
            <pc:docMk/>
            <pc:sldMk cId="3072073530" sldId="2627"/>
            <ac:spMk id="4" creationId="{00000000-0000-0000-0000-000000000000}"/>
          </ac:spMkLst>
        </pc:spChg>
      </pc:sldChg>
      <pc:sldChg chg="mod modShow">
        <pc:chgData name="André Nassar - ABIOVE" userId="19af5a35-92b4-4c23-92b1-9dba3c0675f9" providerId="ADAL" clId="{88A0A3E3-BED9-4939-97A2-0724FE0F035D}" dt="2024-04-25T00:38:10.254" v="383" actId="729"/>
        <pc:sldMkLst>
          <pc:docMk/>
          <pc:sldMk cId="1178463165" sldId="2629"/>
        </pc:sldMkLst>
      </pc:sldChg>
      <pc:sldChg chg="del">
        <pc:chgData name="André Nassar - ABIOVE" userId="19af5a35-92b4-4c23-92b1-9dba3c0675f9" providerId="ADAL" clId="{88A0A3E3-BED9-4939-97A2-0724FE0F035D}" dt="2024-04-25T00:33:09.105" v="305" actId="47"/>
        <pc:sldMkLst>
          <pc:docMk/>
          <pc:sldMk cId="3623164334" sldId="2637"/>
        </pc:sldMkLst>
      </pc:sldChg>
      <pc:sldChg chg="mod modShow">
        <pc:chgData name="André Nassar - ABIOVE" userId="19af5a35-92b4-4c23-92b1-9dba3c0675f9" providerId="ADAL" clId="{88A0A3E3-BED9-4939-97A2-0724FE0F035D}" dt="2024-04-25T00:38:06.408" v="382" actId="729"/>
        <pc:sldMkLst>
          <pc:docMk/>
          <pc:sldMk cId="2388026419" sldId="2638"/>
        </pc:sldMkLst>
      </pc:sldChg>
      <pc:sldChg chg="del">
        <pc:chgData name="André Nassar - ABIOVE" userId="19af5a35-92b4-4c23-92b1-9dba3c0675f9" providerId="ADAL" clId="{88A0A3E3-BED9-4939-97A2-0724FE0F035D}" dt="2024-04-25T00:30:27.580" v="135" actId="47"/>
        <pc:sldMkLst>
          <pc:docMk/>
          <pc:sldMk cId="1931802196" sldId="2670"/>
        </pc:sldMkLst>
      </pc:sldChg>
      <pc:sldChg chg="del">
        <pc:chgData name="André Nassar - ABIOVE" userId="19af5a35-92b4-4c23-92b1-9dba3c0675f9" providerId="ADAL" clId="{88A0A3E3-BED9-4939-97A2-0724FE0F035D}" dt="2024-04-25T00:30:45.167" v="139" actId="47"/>
        <pc:sldMkLst>
          <pc:docMk/>
          <pc:sldMk cId="201885737" sldId="2794"/>
        </pc:sldMkLst>
      </pc:sldChg>
      <pc:sldChg chg="del">
        <pc:chgData name="André Nassar - ABIOVE" userId="19af5a35-92b4-4c23-92b1-9dba3c0675f9" providerId="ADAL" clId="{88A0A3E3-BED9-4939-97A2-0724FE0F035D}" dt="2024-04-25T00:30:48.727" v="140" actId="47"/>
        <pc:sldMkLst>
          <pc:docMk/>
          <pc:sldMk cId="1872507874" sldId="2795"/>
        </pc:sldMkLst>
      </pc:sldChg>
      <pc:sldChg chg="del">
        <pc:chgData name="André Nassar - ABIOVE" userId="19af5a35-92b4-4c23-92b1-9dba3c0675f9" providerId="ADAL" clId="{88A0A3E3-BED9-4939-97A2-0724FE0F035D}" dt="2024-04-25T00:30:22.867" v="134" actId="47"/>
        <pc:sldMkLst>
          <pc:docMk/>
          <pc:sldMk cId="1401692048" sldId="2796"/>
        </pc:sldMkLst>
      </pc:sldChg>
      <pc:sldChg chg="del">
        <pc:chgData name="André Nassar - ABIOVE" userId="19af5a35-92b4-4c23-92b1-9dba3c0675f9" providerId="ADAL" clId="{88A0A3E3-BED9-4939-97A2-0724FE0F035D}" dt="2024-04-25T00:30:33.592" v="137" actId="47"/>
        <pc:sldMkLst>
          <pc:docMk/>
          <pc:sldMk cId="2109770823" sldId="2797"/>
        </pc:sldMkLst>
      </pc:sldChg>
      <pc:sldChg chg="modSp mod">
        <pc:chgData name="André Nassar - ABIOVE" userId="19af5a35-92b4-4c23-92b1-9dba3c0675f9" providerId="ADAL" clId="{88A0A3E3-BED9-4939-97A2-0724FE0F035D}" dt="2024-04-25T00:40:07.009" v="499" actId="20577"/>
        <pc:sldMkLst>
          <pc:docMk/>
          <pc:sldMk cId="2963635966" sldId="2798"/>
        </pc:sldMkLst>
        <pc:spChg chg="mod">
          <ac:chgData name="André Nassar - ABIOVE" userId="19af5a35-92b4-4c23-92b1-9dba3c0675f9" providerId="ADAL" clId="{88A0A3E3-BED9-4939-97A2-0724FE0F035D}" dt="2024-04-25T00:40:07.009" v="499" actId="20577"/>
          <ac:spMkLst>
            <pc:docMk/>
            <pc:sldMk cId="2963635966" sldId="2798"/>
            <ac:spMk id="11" creationId="{A571941D-20A1-7E07-7D60-EC8476C83136}"/>
          </ac:spMkLst>
        </pc:spChg>
      </pc:sldChg>
      <pc:sldChg chg="del">
        <pc:chgData name="André Nassar - ABIOVE" userId="19af5a35-92b4-4c23-92b1-9dba3c0675f9" providerId="ADAL" clId="{88A0A3E3-BED9-4939-97A2-0724FE0F035D}" dt="2024-04-25T00:30:30.095" v="136" actId="47"/>
        <pc:sldMkLst>
          <pc:docMk/>
          <pc:sldMk cId="2115992557" sldId="2799"/>
        </pc:sldMkLst>
      </pc:sldChg>
      <pc:sldChg chg="mod modShow">
        <pc:chgData name="André Nassar - ABIOVE" userId="19af5a35-92b4-4c23-92b1-9dba3c0675f9" providerId="ADAL" clId="{88A0A3E3-BED9-4939-97A2-0724FE0F035D}" dt="2024-04-25T00:34:11.960" v="312" actId="729"/>
        <pc:sldMkLst>
          <pc:docMk/>
          <pc:sldMk cId="728358929" sldId="2800"/>
        </pc:sldMkLst>
      </pc:sldChg>
      <pc:sldMasterChg chg="delSldLayout">
        <pc:chgData name="André Nassar - ABIOVE" userId="19af5a35-92b4-4c23-92b1-9dba3c0675f9" providerId="ADAL" clId="{88A0A3E3-BED9-4939-97A2-0724FE0F035D}" dt="2024-04-25T00:30:45.167" v="139" actId="47"/>
        <pc:sldMasterMkLst>
          <pc:docMk/>
          <pc:sldMasterMk cId="3693843513" sldId="2147493455"/>
        </pc:sldMasterMkLst>
        <pc:sldLayoutChg chg="del">
          <pc:chgData name="André Nassar - ABIOVE" userId="19af5a35-92b4-4c23-92b1-9dba3c0675f9" providerId="ADAL" clId="{88A0A3E3-BED9-4939-97A2-0724FE0F035D}" dt="2024-04-25T00:30:45.167" v="139" actId="47"/>
          <pc:sldLayoutMkLst>
            <pc:docMk/>
            <pc:sldMasterMk cId="3693843513" sldId="2147493455"/>
            <pc:sldLayoutMk cId="3186187981" sldId="2147493467"/>
          </pc:sldLayoutMkLst>
        </pc:sldLayoutChg>
        <pc:sldLayoutChg chg="del">
          <pc:chgData name="André Nassar - ABIOVE" userId="19af5a35-92b4-4c23-92b1-9dba3c0675f9" providerId="ADAL" clId="{88A0A3E3-BED9-4939-97A2-0724FE0F035D}" dt="2024-04-25T00:30:30.095" v="136" actId="47"/>
          <pc:sldLayoutMkLst>
            <pc:docMk/>
            <pc:sldMasterMk cId="3693843513" sldId="2147493455"/>
            <pc:sldLayoutMk cId="3545045876" sldId="2147493468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pt-BR" sz="960" b="0" i="0" u="none" strike="noStrike" baseline="0" dirty="0">
                <a:effectLst/>
              </a:rPr>
              <a:t>Área de soja no bioma Amazônia (1.000 ha)</a:t>
            </a:r>
            <a:endParaRPr lang="en-US" sz="96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Área de soja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Planilha1!$A$2:$A$9</c:f>
              <c:strCache>
                <c:ptCount val="8"/>
                <c:pt idx="0">
                  <c:v>2000/01</c:v>
                </c:pt>
                <c:pt idx="1">
                  <c:v>2006/07</c:v>
                </c:pt>
                <c:pt idx="2">
                  <c:v>2009/10</c:v>
                </c:pt>
                <c:pt idx="3">
                  <c:v>2014/15</c:v>
                </c:pt>
                <c:pt idx="4">
                  <c:v>2016/17</c:v>
                </c:pt>
                <c:pt idx="5">
                  <c:v>2019/20</c:v>
                </c:pt>
                <c:pt idx="6">
                  <c:v>2020/21</c:v>
                </c:pt>
                <c:pt idx="7">
                  <c:v>2021/22</c:v>
                </c:pt>
              </c:strCache>
            </c:strRef>
          </c:cat>
          <c:val>
            <c:numRef>
              <c:f>Planilha1!$B$2:$B$9</c:f>
              <c:numCache>
                <c:formatCode>General</c:formatCode>
                <c:ptCount val="8"/>
                <c:pt idx="0">
                  <c:v>340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8086-41A4-85AC-186AF70AF4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0584600"/>
        <c:axId val="290587344"/>
      </c:lineChart>
      <c:catAx>
        <c:axId val="290584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290587344"/>
        <c:crosses val="autoZero"/>
        <c:auto val="1"/>
        <c:lblAlgn val="ctr"/>
        <c:lblOffset val="100"/>
        <c:noMultiLvlLbl val="0"/>
      </c:catAx>
      <c:valAx>
        <c:axId val="290587344"/>
        <c:scaling>
          <c:orientation val="minMax"/>
          <c:max val="7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290584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MT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Planilha1!$A$2:$A$37</c:f>
              <c:numCache>
                <c:formatCode>General</c:formatCode>
                <c:ptCount val="36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  <c:pt idx="33">
                  <c:v>2021</c:v>
                </c:pt>
                <c:pt idx="34">
                  <c:v>2022</c:v>
                </c:pt>
                <c:pt idx="35">
                  <c:v>2023</c:v>
                </c:pt>
              </c:numCache>
            </c:numRef>
          </c:cat>
          <c:val>
            <c:numRef>
              <c:f>Planilha1!$B$2:$B$37</c:f>
              <c:numCache>
                <c:formatCode>General</c:formatCode>
                <c:ptCount val="36"/>
                <c:pt idx="0">
                  <c:v>5140</c:v>
                </c:pt>
                <c:pt idx="1">
                  <c:v>5960</c:v>
                </c:pt>
                <c:pt idx="2">
                  <c:v>4020</c:v>
                </c:pt>
                <c:pt idx="3">
                  <c:v>2840</c:v>
                </c:pt>
                <c:pt idx="4">
                  <c:v>4674</c:v>
                </c:pt>
                <c:pt idx="5">
                  <c:v>6220</c:v>
                </c:pt>
                <c:pt idx="6">
                  <c:v>6220</c:v>
                </c:pt>
                <c:pt idx="7">
                  <c:v>10391</c:v>
                </c:pt>
                <c:pt idx="8">
                  <c:v>6543</c:v>
                </c:pt>
                <c:pt idx="9">
                  <c:v>5271</c:v>
                </c:pt>
                <c:pt idx="10">
                  <c:v>6466</c:v>
                </c:pt>
                <c:pt idx="11">
                  <c:v>6963</c:v>
                </c:pt>
                <c:pt idx="12">
                  <c:v>6369</c:v>
                </c:pt>
                <c:pt idx="13">
                  <c:v>7703</c:v>
                </c:pt>
                <c:pt idx="14">
                  <c:v>7892</c:v>
                </c:pt>
                <c:pt idx="15">
                  <c:v>10405</c:v>
                </c:pt>
                <c:pt idx="16">
                  <c:v>11814</c:v>
                </c:pt>
                <c:pt idx="17">
                  <c:v>7145</c:v>
                </c:pt>
                <c:pt idx="18">
                  <c:v>4333</c:v>
                </c:pt>
                <c:pt idx="19">
                  <c:v>2678</c:v>
                </c:pt>
                <c:pt idx="20">
                  <c:v>3258</c:v>
                </c:pt>
                <c:pt idx="21">
                  <c:v>1049</c:v>
                </c:pt>
                <c:pt idx="22">
                  <c:v>871</c:v>
                </c:pt>
                <c:pt idx="23">
                  <c:v>1120</c:v>
                </c:pt>
                <c:pt idx="24">
                  <c:v>757</c:v>
                </c:pt>
                <c:pt idx="25">
                  <c:v>1139</c:v>
                </c:pt>
                <c:pt idx="26">
                  <c:v>1075</c:v>
                </c:pt>
                <c:pt idx="27">
                  <c:v>1601</c:v>
                </c:pt>
                <c:pt idx="28">
                  <c:v>1489</c:v>
                </c:pt>
                <c:pt idx="29">
                  <c:v>1561</c:v>
                </c:pt>
                <c:pt idx="30">
                  <c:v>1490</c:v>
                </c:pt>
                <c:pt idx="31">
                  <c:v>1702</c:v>
                </c:pt>
                <c:pt idx="32">
                  <c:v>1779</c:v>
                </c:pt>
                <c:pt idx="33">
                  <c:v>2213</c:v>
                </c:pt>
                <c:pt idx="34">
                  <c:v>1927</c:v>
                </c:pt>
                <c:pt idx="35">
                  <c:v>2086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FC-48FD-A4D1-DBCB860E28FE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PA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Planilha1!$A$2:$A$37</c:f>
              <c:numCache>
                <c:formatCode>General</c:formatCode>
                <c:ptCount val="36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  <c:pt idx="33">
                  <c:v>2021</c:v>
                </c:pt>
                <c:pt idx="34">
                  <c:v>2022</c:v>
                </c:pt>
                <c:pt idx="35">
                  <c:v>2023</c:v>
                </c:pt>
              </c:numCache>
            </c:numRef>
          </c:cat>
          <c:val>
            <c:numRef>
              <c:f>Planilha1!$C$2:$C$37</c:f>
              <c:numCache>
                <c:formatCode>General</c:formatCode>
                <c:ptCount val="36"/>
                <c:pt idx="0">
                  <c:v>6990</c:v>
                </c:pt>
                <c:pt idx="1">
                  <c:v>5750</c:v>
                </c:pt>
                <c:pt idx="2">
                  <c:v>4890</c:v>
                </c:pt>
                <c:pt idx="3">
                  <c:v>3780</c:v>
                </c:pt>
                <c:pt idx="4">
                  <c:v>3787</c:v>
                </c:pt>
                <c:pt idx="5">
                  <c:v>4284</c:v>
                </c:pt>
                <c:pt idx="6">
                  <c:v>4284</c:v>
                </c:pt>
                <c:pt idx="7">
                  <c:v>7845</c:v>
                </c:pt>
                <c:pt idx="8">
                  <c:v>6135</c:v>
                </c:pt>
                <c:pt idx="9">
                  <c:v>4139</c:v>
                </c:pt>
                <c:pt idx="10">
                  <c:v>5829</c:v>
                </c:pt>
                <c:pt idx="11">
                  <c:v>5111</c:v>
                </c:pt>
                <c:pt idx="12">
                  <c:v>6671</c:v>
                </c:pt>
                <c:pt idx="13">
                  <c:v>5237</c:v>
                </c:pt>
                <c:pt idx="14">
                  <c:v>7510</c:v>
                </c:pt>
                <c:pt idx="15">
                  <c:v>7145</c:v>
                </c:pt>
                <c:pt idx="16">
                  <c:v>8870</c:v>
                </c:pt>
                <c:pt idx="17">
                  <c:v>5899</c:v>
                </c:pt>
                <c:pt idx="18">
                  <c:v>5659</c:v>
                </c:pt>
                <c:pt idx="19">
                  <c:v>5526</c:v>
                </c:pt>
                <c:pt idx="20">
                  <c:v>5607</c:v>
                </c:pt>
                <c:pt idx="21">
                  <c:v>4281</c:v>
                </c:pt>
                <c:pt idx="22">
                  <c:v>3770</c:v>
                </c:pt>
                <c:pt idx="23">
                  <c:v>3008</c:v>
                </c:pt>
                <c:pt idx="24">
                  <c:v>1741</c:v>
                </c:pt>
                <c:pt idx="25">
                  <c:v>2346</c:v>
                </c:pt>
                <c:pt idx="26">
                  <c:v>1887</c:v>
                </c:pt>
                <c:pt idx="27">
                  <c:v>2153</c:v>
                </c:pt>
                <c:pt idx="28">
                  <c:v>2992</c:v>
                </c:pt>
                <c:pt idx="29">
                  <c:v>2433</c:v>
                </c:pt>
                <c:pt idx="30">
                  <c:v>2744</c:v>
                </c:pt>
                <c:pt idx="31">
                  <c:v>4172</c:v>
                </c:pt>
                <c:pt idx="32">
                  <c:v>4899</c:v>
                </c:pt>
                <c:pt idx="33">
                  <c:v>5238</c:v>
                </c:pt>
                <c:pt idx="34">
                  <c:v>4162</c:v>
                </c:pt>
                <c:pt idx="35">
                  <c:v>3272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DFC-48FD-A4D1-DBCB860E28FE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RO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Planilha1!$A$2:$A$37</c:f>
              <c:numCache>
                <c:formatCode>General</c:formatCode>
                <c:ptCount val="36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  <c:pt idx="33">
                  <c:v>2021</c:v>
                </c:pt>
                <c:pt idx="34">
                  <c:v>2022</c:v>
                </c:pt>
                <c:pt idx="35">
                  <c:v>2023</c:v>
                </c:pt>
              </c:numCache>
            </c:numRef>
          </c:cat>
          <c:val>
            <c:numRef>
              <c:f>Planilha1!$D$2:$D$37</c:f>
              <c:numCache>
                <c:formatCode>General</c:formatCode>
                <c:ptCount val="36"/>
                <c:pt idx="0">
                  <c:v>2340</c:v>
                </c:pt>
                <c:pt idx="1">
                  <c:v>1430</c:v>
                </c:pt>
                <c:pt idx="2">
                  <c:v>1670</c:v>
                </c:pt>
                <c:pt idx="3">
                  <c:v>1110</c:v>
                </c:pt>
                <c:pt idx="4">
                  <c:v>2265</c:v>
                </c:pt>
                <c:pt idx="5">
                  <c:v>2595</c:v>
                </c:pt>
                <c:pt idx="6">
                  <c:v>2595</c:v>
                </c:pt>
                <c:pt idx="7">
                  <c:v>4730</c:v>
                </c:pt>
                <c:pt idx="8">
                  <c:v>2432</c:v>
                </c:pt>
                <c:pt idx="9">
                  <c:v>1986</c:v>
                </c:pt>
                <c:pt idx="10">
                  <c:v>2041</c:v>
                </c:pt>
                <c:pt idx="11">
                  <c:v>2358</c:v>
                </c:pt>
                <c:pt idx="12">
                  <c:v>2465</c:v>
                </c:pt>
                <c:pt idx="13">
                  <c:v>2673</c:v>
                </c:pt>
                <c:pt idx="14">
                  <c:v>3099</c:v>
                </c:pt>
                <c:pt idx="15">
                  <c:v>3597</c:v>
                </c:pt>
                <c:pt idx="16">
                  <c:v>3858</c:v>
                </c:pt>
                <c:pt idx="17">
                  <c:v>3244</c:v>
                </c:pt>
                <c:pt idx="18">
                  <c:v>2049</c:v>
                </c:pt>
                <c:pt idx="19">
                  <c:v>1611</c:v>
                </c:pt>
                <c:pt idx="20">
                  <c:v>1136</c:v>
                </c:pt>
                <c:pt idx="21">
                  <c:v>482</c:v>
                </c:pt>
                <c:pt idx="22">
                  <c:v>435</c:v>
                </c:pt>
                <c:pt idx="23">
                  <c:v>865</c:v>
                </c:pt>
                <c:pt idx="24">
                  <c:v>773</c:v>
                </c:pt>
                <c:pt idx="25">
                  <c:v>932</c:v>
                </c:pt>
                <c:pt idx="26">
                  <c:v>684</c:v>
                </c:pt>
                <c:pt idx="27">
                  <c:v>1030</c:v>
                </c:pt>
                <c:pt idx="28">
                  <c:v>1376</c:v>
                </c:pt>
                <c:pt idx="29">
                  <c:v>1243</c:v>
                </c:pt>
                <c:pt idx="30">
                  <c:v>1316</c:v>
                </c:pt>
                <c:pt idx="31">
                  <c:v>1257</c:v>
                </c:pt>
                <c:pt idx="32">
                  <c:v>1273</c:v>
                </c:pt>
                <c:pt idx="33">
                  <c:v>1673</c:v>
                </c:pt>
                <c:pt idx="34">
                  <c:v>1480</c:v>
                </c:pt>
                <c:pt idx="35">
                  <c:v>873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DFC-48FD-A4D1-DBCB860E28FE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AP, MA, RR, TO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numRef>
              <c:f>Planilha1!$A$2:$A$37</c:f>
              <c:numCache>
                <c:formatCode>General</c:formatCode>
                <c:ptCount val="36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  <c:pt idx="33">
                  <c:v>2021</c:v>
                </c:pt>
                <c:pt idx="34">
                  <c:v>2022</c:v>
                </c:pt>
                <c:pt idx="35">
                  <c:v>2023</c:v>
                </c:pt>
              </c:numCache>
            </c:numRef>
          </c:cat>
          <c:val>
            <c:numRef>
              <c:f>Planilha1!$E$2:$E$37</c:f>
              <c:numCache>
                <c:formatCode>General</c:formatCode>
                <c:ptCount val="36"/>
                <c:pt idx="0">
                  <c:v>4450</c:v>
                </c:pt>
                <c:pt idx="1">
                  <c:v>2910</c:v>
                </c:pt>
                <c:pt idx="2">
                  <c:v>2080</c:v>
                </c:pt>
                <c:pt idx="3">
                  <c:v>1940</c:v>
                </c:pt>
                <c:pt idx="4">
                  <c:v>1861</c:v>
                </c:pt>
                <c:pt idx="5">
                  <c:v>945</c:v>
                </c:pt>
                <c:pt idx="6">
                  <c:v>945</c:v>
                </c:pt>
                <c:pt idx="7">
                  <c:v>2771</c:v>
                </c:pt>
                <c:pt idx="8">
                  <c:v>1595</c:v>
                </c:pt>
                <c:pt idx="9">
                  <c:v>884</c:v>
                </c:pt>
                <c:pt idx="10">
                  <c:v>1841</c:v>
                </c:pt>
                <c:pt idx="11">
                  <c:v>1666</c:v>
                </c:pt>
                <c:pt idx="12">
                  <c:v>1562</c:v>
                </c:pt>
                <c:pt idx="13">
                  <c:v>1499</c:v>
                </c:pt>
                <c:pt idx="14">
                  <c:v>1381</c:v>
                </c:pt>
                <c:pt idx="15">
                  <c:v>1613</c:v>
                </c:pt>
                <c:pt idx="16">
                  <c:v>1270</c:v>
                </c:pt>
                <c:pt idx="17">
                  <c:v>1359</c:v>
                </c:pt>
                <c:pt idx="18">
                  <c:v>1059</c:v>
                </c:pt>
                <c:pt idx="19">
                  <c:v>1042</c:v>
                </c:pt>
                <c:pt idx="20">
                  <c:v>2052</c:v>
                </c:pt>
                <c:pt idx="21">
                  <c:v>1080</c:v>
                </c:pt>
                <c:pt idx="22">
                  <c:v>1070</c:v>
                </c:pt>
                <c:pt idx="23">
                  <c:v>643</c:v>
                </c:pt>
                <c:pt idx="24">
                  <c:v>472</c:v>
                </c:pt>
                <c:pt idx="25">
                  <c:v>670</c:v>
                </c:pt>
                <c:pt idx="26">
                  <c:v>557</c:v>
                </c:pt>
                <c:pt idx="27">
                  <c:v>447</c:v>
                </c:pt>
                <c:pt idx="28">
                  <c:v>535</c:v>
                </c:pt>
                <c:pt idx="29">
                  <c:v>452</c:v>
                </c:pt>
                <c:pt idx="30">
                  <c:v>497</c:v>
                </c:pt>
                <c:pt idx="31">
                  <c:v>882</c:v>
                </c:pt>
                <c:pt idx="32">
                  <c:v>682</c:v>
                </c:pt>
                <c:pt idx="33">
                  <c:v>719</c:v>
                </c:pt>
                <c:pt idx="34">
                  <c:v>591</c:v>
                </c:pt>
                <c:pt idx="35">
                  <c:v>620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DFC-48FD-A4D1-DBCB860E28FE}"/>
            </c:ext>
          </c:extLst>
        </c:ser>
        <c:ser>
          <c:idx val="4"/>
          <c:order val="4"/>
          <c:tx>
            <c:strRef>
              <c:f>Planilha1!$F$1</c:f>
              <c:strCache>
                <c:ptCount val="1"/>
                <c:pt idx="0">
                  <c:v>AC, AM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Planilha1!$A$2:$A$37</c:f>
              <c:numCache>
                <c:formatCode>General</c:formatCode>
                <c:ptCount val="36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  <c:pt idx="32">
                  <c:v>2020</c:v>
                </c:pt>
                <c:pt idx="33">
                  <c:v>2021</c:v>
                </c:pt>
                <c:pt idx="34">
                  <c:v>2022</c:v>
                </c:pt>
                <c:pt idx="35">
                  <c:v>2023</c:v>
                </c:pt>
              </c:numCache>
            </c:numRef>
          </c:cat>
          <c:val>
            <c:numRef>
              <c:f>Planilha1!$F$2:$F$37</c:f>
              <c:numCache>
                <c:formatCode>General</c:formatCode>
                <c:ptCount val="36"/>
                <c:pt idx="0">
                  <c:v>2130</c:v>
                </c:pt>
                <c:pt idx="1">
                  <c:v>1720</c:v>
                </c:pt>
                <c:pt idx="2">
                  <c:v>1070</c:v>
                </c:pt>
                <c:pt idx="3">
                  <c:v>1360</c:v>
                </c:pt>
                <c:pt idx="4">
                  <c:v>1199</c:v>
                </c:pt>
                <c:pt idx="5">
                  <c:v>852</c:v>
                </c:pt>
                <c:pt idx="6">
                  <c:v>852</c:v>
                </c:pt>
                <c:pt idx="7">
                  <c:v>3322</c:v>
                </c:pt>
                <c:pt idx="8">
                  <c:v>1456</c:v>
                </c:pt>
                <c:pt idx="9">
                  <c:v>947</c:v>
                </c:pt>
                <c:pt idx="10">
                  <c:v>1206</c:v>
                </c:pt>
                <c:pt idx="11">
                  <c:v>1161</c:v>
                </c:pt>
                <c:pt idx="12">
                  <c:v>1159</c:v>
                </c:pt>
                <c:pt idx="13">
                  <c:v>1053</c:v>
                </c:pt>
                <c:pt idx="14">
                  <c:v>1768</c:v>
                </c:pt>
                <c:pt idx="15">
                  <c:v>2636</c:v>
                </c:pt>
                <c:pt idx="16">
                  <c:v>1960</c:v>
                </c:pt>
                <c:pt idx="17">
                  <c:v>1367</c:v>
                </c:pt>
                <c:pt idx="18">
                  <c:v>1186</c:v>
                </c:pt>
                <c:pt idx="19">
                  <c:v>794</c:v>
                </c:pt>
                <c:pt idx="20">
                  <c:v>858</c:v>
                </c:pt>
                <c:pt idx="21">
                  <c:v>572</c:v>
                </c:pt>
                <c:pt idx="22">
                  <c:v>854</c:v>
                </c:pt>
                <c:pt idx="23">
                  <c:v>782</c:v>
                </c:pt>
                <c:pt idx="24">
                  <c:v>828</c:v>
                </c:pt>
                <c:pt idx="25">
                  <c:v>804</c:v>
                </c:pt>
                <c:pt idx="26">
                  <c:v>809</c:v>
                </c:pt>
                <c:pt idx="27">
                  <c:v>976</c:v>
                </c:pt>
                <c:pt idx="28">
                  <c:v>1501</c:v>
                </c:pt>
                <c:pt idx="29">
                  <c:v>1258</c:v>
                </c:pt>
                <c:pt idx="30">
                  <c:v>1489</c:v>
                </c:pt>
                <c:pt idx="31">
                  <c:v>2116</c:v>
                </c:pt>
                <c:pt idx="32">
                  <c:v>2218</c:v>
                </c:pt>
                <c:pt idx="33">
                  <c:v>3195</c:v>
                </c:pt>
                <c:pt idx="34">
                  <c:v>3434</c:v>
                </c:pt>
                <c:pt idx="35">
                  <c:v>2150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DFC-48FD-A4D1-DBCB860E28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prstDash val="sysDash"/>
              <a:round/>
            </a:ln>
            <a:effectLst/>
          </c:spPr>
        </c:serLines>
        <c:axId val="402963576"/>
        <c:axId val="402960440"/>
      </c:barChart>
      <c:catAx>
        <c:axId val="402963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2960440"/>
        <c:crosses val="autoZero"/>
        <c:auto val="1"/>
        <c:lblAlgn val="ctr"/>
        <c:lblOffset val="100"/>
        <c:noMultiLvlLbl val="0"/>
      </c:catAx>
      <c:valAx>
        <c:axId val="40296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2963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Planilha1!$A$2:$A$12</c:f>
              <c:strCache>
                <c:ptCount val="11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  <c:pt idx="9">
                  <c:v>2021/22</c:v>
                </c:pt>
                <c:pt idx="10">
                  <c:v>2022/23</c:v>
                </c:pt>
              </c:strCache>
            </c:strRef>
          </c:cat>
          <c:val>
            <c:numRef>
              <c:f>Planilha1!$B$2:$B$12</c:f>
              <c:numCache>
                <c:formatCode>#,##0</c:formatCode>
                <c:ptCount val="11"/>
                <c:pt idx="0">
                  <c:v>8233</c:v>
                </c:pt>
                <c:pt idx="1">
                  <c:v>14694</c:v>
                </c:pt>
                <c:pt idx="2">
                  <c:v>21887</c:v>
                </c:pt>
                <c:pt idx="3">
                  <c:v>28280</c:v>
                </c:pt>
                <c:pt idx="4">
                  <c:v>36134</c:v>
                </c:pt>
                <c:pt idx="5">
                  <c:v>49013</c:v>
                </c:pt>
                <c:pt idx="6">
                  <c:v>67940</c:v>
                </c:pt>
                <c:pt idx="7">
                  <c:v>84623</c:v>
                </c:pt>
                <c:pt idx="8">
                  <c:v>115917</c:v>
                </c:pt>
                <c:pt idx="9">
                  <c:v>149589</c:v>
                </c:pt>
                <c:pt idx="10">
                  <c:v>190992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4E-45E2-9F2A-0C118DAA23C2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PA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Planilha1!$A$2:$A$12</c:f>
              <c:strCache>
                <c:ptCount val="11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  <c:pt idx="9">
                  <c:v>2021/22</c:v>
                </c:pt>
                <c:pt idx="10">
                  <c:v>2022/23</c:v>
                </c:pt>
              </c:strCache>
            </c:strRef>
          </c:cat>
          <c:val>
            <c:numRef>
              <c:f>Planilha1!$C$2:$C$12</c:f>
              <c:numCache>
                <c:formatCode>#,##0</c:formatCode>
                <c:ptCount val="11"/>
                <c:pt idx="0">
                  <c:v>2065</c:v>
                </c:pt>
                <c:pt idx="1">
                  <c:v>4676</c:v>
                </c:pt>
                <c:pt idx="2">
                  <c:v>5722</c:v>
                </c:pt>
                <c:pt idx="3">
                  <c:v>7479</c:v>
                </c:pt>
                <c:pt idx="4">
                  <c:v>7418</c:v>
                </c:pt>
                <c:pt idx="5">
                  <c:v>10133</c:v>
                </c:pt>
                <c:pt idx="6">
                  <c:v>12811</c:v>
                </c:pt>
                <c:pt idx="7">
                  <c:v>14144</c:v>
                </c:pt>
                <c:pt idx="8">
                  <c:v>19034</c:v>
                </c:pt>
                <c:pt idx="9">
                  <c:v>25431</c:v>
                </c:pt>
                <c:pt idx="10">
                  <c:v>36019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84E-45E2-9F2A-0C118DAA23C2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RO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Planilha1!$A$2:$A$12</c:f>
              <c:strCache>
                <c:ptCount val="11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  <c:pt idx="9">
                  <c:v>2021/22</c:v>
                </c:pt>
                <c:pt idx="10">
                  <c:v>2022/23</c:v>
                </c:pt>
              </c:strCache>
            </c:strRef>
          </c:cat>
          <c:val>
            <c:numRef>
              <c:f>Planilha1!$D$2:$D$12</c:f>
              <c:numCache>
                <c:formatCode>#,##0</c:formatCode>
                <c:ptCount val="11"/>
                <c:pt idx="0" formatCode="General">
                  <c:v>899</c:v>
                </c:pt>
                <c:pt idx="1">
                  <c:v>1097</c:v>
                </c:pt>
                <c:pt idx="2">
                  <c:v>1159</c:v>
                </c:pt>
                <c:pt idx="3">
                  <c:v>1358</c:v>
                </c:pt>
                <c:pt idx="4">
                  <c:v>1602</c:v>
                </c:pt>
                <c:pt idx="5">
                  <c:v>1928</c:v>
                </c:pt>
                <c:pt idx="6">
                  <c:v>2911</c:v>
                </c:pt>
                <c:pt idx="7">
                  <c:v>4172</c:v>
                </c:pt>
                <c:pt idx="8">
                  <c:v>5728</c:v>
                </c:pt>
                <c:pt idx="9">
                  <c:v>8954</c:v>
                </c:pt>
                <c:pt idx="10">
                  <c:v>12435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84E-45E2-9F2A-0C118DAA23C2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MA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Planilha1!$A$2:$A$12</c:f>
              <c:strCache>
                <c:ptCount val="11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  <c:pt idx="9">
                  <c:v>2021/22</c:v>
                </c:pt>
                <c:pt idx="10">
                  <c:v>2022/23</c:v>
                </c:pt>
              </c:strCache>
            </c:strRef>
          </c:cat>
          <c:val>
            <c:numRef>
              <c:f>Planilha1!$E$2:$E$12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#,##0">
                  <c:v>2212</c:v>
                </c:pt>
                <c:pt idx="5" formatCode="#,##0">
                  <c:v>3160</c:v>
                </c:pt>
                <c:pt idx="6" formatCode="#,##0">
                  <c:v>4505</c:v>
                </c:pt>
                <c:pt idx="7" formatCode="#,##0">
                  <c:v>4672</c:v>
                </c:pt>
                <c:pt idx="8" formatCode="#,##0">
                  <c:v>6395</c:v>
                </c:pt>
                <c:pt idx="9" formatCode="#,##0">
                  <c:v>8723</c:v>
                </c:pt>
                <c:pt idx="10" formatCode="#,##0">
                  <c:v>10201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84E-45E2-9F2A-0C118DAA23C2}"/>
            </c:ext>
          </c:extLst>
        </c:ser>
        <c:ser>
          <c:idx val="4"/>
          <c:order val="4"/>
          <c:tx>
            <c:strRef>
              <c:f>Planilha1!$F$1</c:f>
              <c:strCache>
                <c:ptCount val="1"/>
                <c:pt idx="0">
                  <c:v>TO, AP, RR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Planilha1!$A$2:$A$12</c:f>
              <c:strCache>
                <c:ptCount val="11"/>
                <c:pt idx="0">
                  <c:v>2012/13</c:v>
                </c:pt>
                <c:pt idx="1">
                  <c:v>2013/14</c:v>
                </c:pt>
                <c:pt idx="2">
                  <c:v>2014/15</c:v>
                </c:pt>
                <c:pt idx="3">
                  <c:v>2015/16</c:v>
                </c:pt>
                <c:pt idx="4">
                  <c:v>2016/17</c:v>
                </c:pt>
                <c:pt idx="5">
                  <c:v>2017/18</c:v>
                </c:pt>
                <c:pt idx="6">
                  <c:v>2018/19</c:v>
                </c:pt>
                <c:pt idx="7">
                  <c:v>2019/20</c:v>
                </c:pt>
                <c:pt idx="8">
                  <c:v>2020/21</c:v>
                </c:pt>
                <c:pt idx="9">
                  <c:v>2021/22</c:v>
                </c:pt>
                <c:pt idx="10">
                  <c:v>2022/23</c:v>
                </c:pt>
              </c:strCache>
            </c:strRef>
          </c:cat>
          <c:val>
            <c:numRef>
              <c:f>Planilha1!$F$2:$F$12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38</c:v>
                </c:pt>
                <c:pt idx="4">
                  <c:v>0</c:v>
                </c:pt>
                <c:pt idx="5">
                  <c:v>81</c:v>
                </c:pt>
                <c:pt idx="6">
                  <c:v>68</c:v>
                </c:pt>
                <c:pt idx="7">
                  <c:v>64</c:v>
                </c:pt>
                <c:pt idx="8">
                  <c:v>37</c:v>
                </c:pt>
                <c:pt idx="9">
                  <c:v>57</c:v>
                </c:pt>
                <c:pt idx="10">
                  <c:v>331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84E-45E2-9F2A-0C118DAA23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serLines>
          <c:spPr>
            <a:ln w="6350" cap="flat" cmpd="sng" algn="ctr">
              <a:solidFill>
                <a:schemeClr val="tx1">
                  <a:lumMod val="35000"/>
                  <a:lumOff val="65000"/>
                </a:schemeClr>
              </a:solidFill>
              <a:prstDash val="sysDash"/>
              <a:round/>
            </a:ln>
            <a:effectLst/>
          </c:spPr>
        </c:serLines>
        <c:axId val="402960048"/>
        <c:axId val="402962400"/>
      </c:barChart>
      <c:catAx>
        <c:axId val="40296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2962400"/>
        <c:crosses val="autoZero"/>
        <c:auto val="1"/>
        <c:lblAlgn val="ctr"/>
        <c:lblOffset val="100"/>
        <c:noMultiLvlLbl val="0"/>
      </c:catAx>
      <c:valAx>
        <c:axId val="40296240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29600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pt-BR" sz="960" b="0" i="0" u="none" strike="noStrike" baseline="0" dirty="0">
                <a:effectLst/>
              </a:rPr>
              <a:t>Área de soja no bioma Amazônia (1.000 ha)</a:t>
            </a:r>
            <a:endParaRPr lang="en-US" sz="96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Área de soja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Planilha1!$A$2:$A$9</c:f>
              <c:strCache>
                <c:ptCount val="8"/>
                <c:pt idx="0">
                  <c:v>2000/01</c:v>
                </c:pt>
                <c:pt idx="1">
                  <c:v>2006/07</c:v>
                </c:pt>
                <c:pt idx="2">
                  <c:v>2009/10</c:v>
                </c:pt>
                <c:pt idx="3">
                  <c:v>2014/15</c:v>
                </c:pt>
                <c:pt idx="4">
                  <c:v>2016/17</c:v>
                </c:pt>
                <c:pt idx="5">
                  <c:v>2019/20</c:v>
                </c:pt>
                <c:pt idx="6">
                  <c:v>2020/21</c:v>
                </c:pt>
                <c:pt idx="7">
                  <c:v>2021/22</c:v>
                </c:pt>
              </c:strCache>
            </c:strRef>
          </c:cat>
          <c:val>
            <c:numRef>
              <c:f>Planilha1!$B$2:$B$9</c:f>
              <c:numCache>
                <c:formatCode>General</c:formatCode>
                <c:ptCount val="8"/>
                <c:pt idx="0">
                  <c:v>340</c:v>
                </c:pt>
                <c:pt idx="1">
                  <c:v>1410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0BE-429C-A6C8-C3B32BA590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0587736"/>
        <c:axId val="290583032"/>
      </c:lineChart>
      <c:catAx>
        <c:axId val="290587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290583032"/>
        <c:crosses val="autoZero"/>
        <c:auto val="1"/>
        <c:lblAlgn val="ctr"/>
        <c:lblOffset val="100"/>
        <c:noMultiLvlLbl val="0"/>
      </c:catAx>
      <c:valAx>
        <c:axId val="290583032"/>
        <c:scaling>
          <c:orientation val="minMax"/>
          <c:max val="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290587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pt-BR" sz="960" b="0" i="0" u="none" strike="noStrike" baseline="0" dirty="0">
                <a:effectLst/>
              </a:rPr>
              <a:t>Área de soja no bioma Amazônia (1.000 ha)</a:t>
            </a:r>
            <a:endParaRPr lang="en-US" sz="96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Área de soja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Planilha1!$A$2:$A$9</c:f>
              <c:strCache>
                <c:ptCount val="8"/>
                <c:pt idx="0">
                  <c:v>2000/01</c:v>
                </c:pt>
                <c:pt idx="1">
                  <c:v>2006/07</c:v>
                </c:pt>
                <c:pt idx="2">
                  <c:v>2009/10</c:v>
                </c:pt>
                <c:pt idx="3">
                  <c:v>2014/15</c:v>
                </c:pt>
                <c:pt idx="4">
                  <c:v>2016/17</c:v>
                </c:pt>
                <c:pt idx="5">
                  <c:v>2019/20</c:v>
                </c:pt>
                <c:pt idx="6">
                  <c:v>2020/21</c:v>
                </c:pt>
                <c:pt idx="7">
                  <c:v>2021/22</c:v>
                </c:pt>
              </c:strCache>
            </c:strRef>
          </c:cat>
          <c:val>
            <c:numRef>
              <c:f>Planilha1!$B$2:$B$9</c:f>
              <c:numCache>
                <c:formatCode>General</c:formatCode>
                <c:ptCount val="8"/>
                <c:pt idx="0">
                  <c:v>340</c:v>
                </c:pt>
                <c:pt idx="1">
                  <c:v>1410</c:v>
                </c:pt>
                <c:pt idx="2">
                  <c:v>2100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12B3-4A6C-B0C6-9BEECFA653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0582640"/>
        <c:axId val="290583424"/>
      </c:lineChart>
      <c:catAx>
        <c:axId val="29058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290583424"/>
        <c:crosses val="autoZero"/>
        <c:auto val="1"/>
        <c:lblAlgn val="ctr"/>
        <c:lblOffset val="100"/>
        <c:noMultiLvlLbl val="0"/>
      </c:catAx>
      <c:valAx>
        <c:axId val="290583424"/>
        <c:scaling>
          <c:orientation val="minMax"/>
          <c:max val="7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29058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pt-BR" sz="960" b="0" i="0" u="none" strike="noStrike" baseline="0" dirty="0">
                <a:effectLst/>
              </a:rPr>
              <a:t>Área de soja no bioma Amazônia (1.000 ha)</a:t>
            </a:r>
            <a:endParaRPr lang="en-US" sz="96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Área de soja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Planilha1!$A$2:$A$9</c:f>
              <c:strCache>
                <c:ptCount val="8"/>
                <c:pt idx="0">
                  <c:v>2000/01</c:v>
                </c:pt>
                <c:pt idx="1">
                  <c:v>2006/07</c:v>
                </c:pt>
                <c:pt idx="2">
                  <c:v>2009/10</c:v>
                </c:pt>
                <c:pt idx="3">
                  <c:v>2014/15</c:v>
                </c:pt>
                <c:pt idx="4">
                  <c:v>2016/17</c:v>
                </c:pt>
                <c:pt idx="5">
                  <c:v>2019/20</c:v>
                </c:pt>
                <c:pt idx="6">
                  <c:v>2020/21</c:v>
                </c:pt>
                <c:pt idx="7">
                  <c:v>2021/22</c:v>
                </c:pt>
              </c:strCache>
            </c:strRef>
          </c:cat>
          <c:val>
            <c:numRef>
              <c:f>Planilha1!$B$2:$B$9</c:f>
              <c:numCache>
                <c:formatCode>General</c:formatCode>
                <c:ptCount val="8"/>
                <c:pt idx="0">
                  <c:v>340</c:v>
                </c:pt>
                <c:pt idx="1">
                  <c:v>1410</c:v>
                </c:pt>
                <c:pt idx="2">
                  <c:v>2100</c:v>
                </c:pt>
                <c:pt idx="3">
                  <c:v>4000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44F9-4146-97FE-C183DFB91B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0586952"/>
        <c:axId val="290588128"/>
      </c:lineChart>
      <c:catAx>
        <c:axId val="290586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290588128"/>
        <c:crosses val="autoZero"/>
        <c:auto val="1"/>
        <c:lblAlgn val="ctr"/>
        <c:lblOffset val="100"/>
        <c:noMultiLvlLbl val="0"/>
      </c:catAx>
      <c:valAx>
        <c:axId val="290588128"/>
        <c:scaling>
          <c:orientation val="minMax"/>
          <c:max val="7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290586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pt-BR" sz="960" b="0" i="0" u="none" strike="noStrike" baseline="0" dirty="0">
                <a:effectLst/>
              </a:rPr>
              <a:t>Área de soja no bioma Amazônia (1.000 ha)</a:t>
            </a:r>
            <a:endParaRPr lang="en-US" sz="96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Área de soja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Planilha1!$A$2:$A$9</c:f>
              <c:strCache>
                <c:ptCount val="8"/>
                <c:pt idx="0">
                  <c:v>2000/01</c:v>
                </c:pt>
                <c:pt idx="1">
                  <c:v>2006/07</c:v>
                </c:pt>
                <c:pt idx="2">
                  <c:v>2009/10</c:v>
                </c:pt>
                <c:pt idx="3">
                  <c:v>2014/15</c:v>
                </c:pt>
                <c:pt idx="4">
                  <c:v>2016/17</c:v>
                </c:pt>
                <c:pt idx="5">
                  <c:v>2019/20</c:v>
                </c:pt>
                <c:pt idx="6">
                  <c:v>2020/21</c:v>
                </c:pt>
                <c:pt idx="7">
                  <c:v>2021/22</c:v>
                </c:pt>
              </c:strCache>
            </c:strRef>
          </c:cat>
          <c:val>
            <c:numRef>
              <c:f>Planilha1!$B$2:$B$9</c:f>
              <c:numCache>
                <c:formatCode>General</c:formatCode>
                <c:ptCount val="8"/>
                <c:pt idx="0">
                  <c:v>340</c:v>
                </c:pt>
                <c:pt idx="1">
                  <c:v>1410</c:v>
                </c:pt>
                <c:pt idx="2">
                  <c:v>2100</c:v>
                </c:pt>
                <c:pt idx="3">
                  <c:v>4000</c:v>
                </c:pt>
                <c:pt idx="4">
                  <c:v>4480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1C97-4EDD-9F9C-3BDD3DECF6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2628328"/>
        <c:axId val="402633032"/>
      </c:lineChart>
      <c:catAx>
        <c:axId val="402628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402633032"/>
        <c:crosses val="autoZero"/>
        <c:auto val="1"/>
        <c:lblAlgn val="ctr"/>
        <c:lblOffset val="100"/>
        <c:noMultiLvlLbl val="0"/>
      </c:catAx>
      <c:valAx>
        <c:axId val="402633032"/>
        <c:scaling>
          <c:orientation val="minMax"/>
          <c:max val="7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402628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pt-BR" sz="960" b="0" i="0" u="none" strike="noStrike" baseline="0" dirty="0">
                <a:effectLst/>
              </a:rPr>
              <a:t>Área de soja no bioma Amazônia (1.000 ha)</a:t>
            </a:r>
            <a:endParaRPr lang="en-US" sz="96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Área de soja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Planilha1!$A$2:$A$9</c:f>
              <c:strCache>
                <c:ptCount val="8"/>
                <c:pt idx="0">
                  <c:v>2000/01</c:v>
                </c:pt>
                <c:pt idx="1">
                  <c:v>2006/07</c:v>
                </c:pt>
                <c:pt idx="2">
                  <c:v>2009/10</c:v>
                </c:pt>
                <c:pt idx="3">
                  <c:v>2014/15</c:v>
                </c:pt>
                <c:pt idx="4">
                  <c:v>2016/17</c:v>
                </c:pt>
                <c:pt idx="5">
                  <c:v>2019/20</c:v>
                </c:pt>
                <c:pt idx="6">
                  <c:v>2020/21</c:v>
                </c:pt>
                <c:pt idx="7">
                  <c:v>2021/22</c:v>
                </c:pt>
              </c:strCache>
            </c:strRef>
          </c:cat>
          <c:val>
            <c:numRef>
              <c:f>Planilha1!$B$2:$B$9</c:f>
              <c:numCache>
                <c:formatCode>General</c:formatCode>
                <c:ptCount val="8"/>
                <c:pt idx="0">
                  <c:v>340</c:v>
                </c:pt>
                <c:pt idx="1">
                  <c:v>1410</c:v>
                </c:pt>
                <c:pt idx="2">
                  <c:v>2100</c:v>
                </c:pt>
                <c:pt idx="3">
                  <c:v>4000</c:v>
                </c:pt>
                <c:pt idx="4">
                  <c:v>4480</c:v>
                </c:pt>
                <c:pt idx="5">
                  <c:v>5410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F05-47F6-8CF4-84F7CAA75C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2629112"/>
        <c:axId val="402626760"/>
      </c:lineChart>
      <c:catAx>
        <c:axId val="402629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402626760"/>
        <c:crosses val="autoZero"/>
        <c:auto val="1"/>
        <c:lblAlgn val="ctr"/>
        <c:lblOffset val="100"/>
        <c:noMultiLvlLbl val="0"/>
      </c:catAx>
      <c:valAx>
        <c:axId val="402626760"/>
        <c:scaling>
          <c:orientation val="minMax"/>
          <c:max val="7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402629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pt-BR" sz="960" b="0" i="0" u="none" strike="noStrike" baseline="0" dirty="0">
                <a:effectLst/>
              </a:rPr>
              <a:t>Área de soja no bioma Amazônia (1.000 ha)</a:t>
            </a:r>
            <a:endParaRPr lang="en-US" sz="96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Área de soja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Planilha1!$A$2:$A$9</c:f>
              <c:strCache>
                <c:ptCount val="8"/>
                <c:pt idx="0">
                  <c:v>2000/01</c:v>
                </c:pt>
                <c:pt idx="1">
                  <c:v>2006/07</c:v>
                </c:pt>
                <c:pt idx="2">
                  <c:v>2009/10</c:v>
                </c:pt>
                <c:pt idx="3">
                  <c:v>2014/15</c:v>
                </c:pt>
                <c:pt idx="4">
                  <c:v>2016/17</c:v>
                </c:pt>
                <c:pt idx="5">
                  <c:v>2019/20</c:v>
                </c:pt>
                <c:pt idx="6">
                  <c:v>2020/21</c:v>
                </c:pt>
                <c:pt idx="7">
                  <c:v>2021/22</c:v>
                </c:pt>
              </c:strCache>
            </c:strRef>
          </c:cat>
          <c:val>
            <c:numRef>
              <c:f>Planilha1!$B$2:$B$9</c:f>
              <c:numCache>
                <c:formatCode>General</c:formatCode>
                <c:ptCount val="8"/>
                <c:pt idx="0">
                  <c:v>340</c:v>
                </c:pt>
                <c:pt idx="1">
                  <c:v>1410</c:v>
                </c:pt>
                <c:pt idx="2">
                  <c:v>2100</c:v>
                </c:pt>
                <c:pt idx="3">
                  <c:v>4000</c:v>
                </c:pt>
                <c:pt idx="4">
                  <c:v>4480</c:v>
                </c:pt>
                <c:pt idx="5">
                  <c:v>5410</c:v>
                </c:pt>
                <c:pt idx="6">
                  <c:v>5850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AA4A-4E28-94D2-292C05A6E0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2625976"/>
        <c:axId val="402631856"/>
      </c:lineChart>
      <c:catAx>
        <c:axId val="402625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402631856"/>
        <c:crosses val="autoZero"/>
        <c:auto val="1"/>
        <c:lblAlgn val="ctr"/>
        <c:lblOffset val="100"/>
        <c:noMultiLvlLbl val="0"/>
      </c:catAx>
      <c:valAx>
        <c:axId val="402631856"/>
        <c:scaling>
          <c:orientation val="minMax"/>
          <c:max val="7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402625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pt-BR" sz="960" b="0" i="0" u="none" strike="noStrike" baseline="0" dirty="0">
                <a:effectLst/>
              </a:rPr>
              <a:t>Área de soja no bioma Amazônia (1.000 ha)</a:t>
            </a:r>
            <a:endParaRPr lang="en-US" sz="96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Área de soja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Planilha1!$A$2:$A$9</c:f>
              <c:strCache>
                <c:ptCount val="8"/>
                <c:pt idx="0">
                  <c:v>2000/01</c:v>
                </c:pt>
                <c:pt idx="1">
                  <c:v>2006/07</c:v>
                </c:pt>
                <c:pt idx="2">
                  <c:v>2009/10</c:v>
                </c:pt>
                <c:pt idx="3">
                  <c:v>2014/15</c:v>
                </c:pt>
                <c:pt idx="4">
                  <c:v>2016/17</c:v>
                </c:pt>
                <c:pt idx="5">
                  <c:v>2019/20</c:v>
                </c:pt>
                <c:pt idx="6">
                  <c:v>2020/21</c:v>
                </c:pt>
                <c:pt idx="7">
                  <c:v>2021/22</c:v>
                </c:pt>
              </c:strCache>
            </c:strRef>
          </c:cat>
          <c:val>
            <c:numRef>
              <c:f>Planilha1!$B$2:$B$9</c:f>
              <c:numCache>
                <c:formatCode>General</c:formatCode>
                <c:ptCount val="8"/>
                <c:pt idx="0">
                  <c:v>340</c:v>
                </c:pt>
                <c:pt idx="1">
                  <c:v>1410</c:v>
                </c:pt>
                <c:pt idx="2">
                  <c:v>2100</c:v>
                </c:pt>
                <c:pt idx="3">
                  <c:v>4000</c:v>
                </c:pt>
                <c:pt idx="4">
                  <c:v>4480</c:v>
                </c:pt>
                <c:pt idx="5">
                  <c:v>5410</c:v>
                </c:pt>
                <c:pt idx="6">
                  <c:v>5850</c:v>
                </c:pt>
                <c:pt idx="7">
                  <c:v>6590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AA4A-4E28-94D2-292C05A6E0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2627152"/>
        <c:axId val="402629896"/>
      </c:lineChart>
      <c:catAx>
        <c:axId val="40262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402629896"/>
        <c:crosses val="autoZero"/>
        <c:auto val="1"/>
        <c:lblAlgn val="ctr"/>
        <c:lblOffset val="100"/>
        <c:noMultiLvlLbl val="0"/>
      </c:catAx>
      <c:valAx>
        <c:axId val="402629896"/>
        <c:scaling>
          <c:orientation val="minMax"/>
          <c:max val="7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40262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pt-BR" sz="960" b="0" i="0" u="none" strike="noStrike" baseline="0" dirty="0">
                <a:effectLst/>
              </a:rPr>
              <a:t>Área de soja no bioma Amazônia (1.000 ha)</a:t>
            </a:r>
            <a:endParaRPr lang="en-US" sz="96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Área de soja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Planilha1!$A$2:$A$10</c:f>
              <c:strCache>
                <c:ptCount val="9"/>
                <c:pt idx="0">
                  <c:v>2000/01</c:v>
                </c:pt>
                <c:pt idx="1">
                  <c:v>2006/07</c:v>
                </c:pt>
                <c:pt idx="2">
                  <c:v>2009/10</c:v>
                </c:pt>
                <c:pt idx="3">
                  <c:v>2014/15</c:v>
                </c:pt>
                <c:pt idx="4">
                  <c:v>2016/17</c:v>
                </c:pt>
                <c:pt idx="5">
                  <c:v>2019/20</c:v>
                </c:pt>
                <c:pt idx="6">
                  <c:v>2020/21</c:v>
                </c:pt>
                <c:pt idx="7">
                  <c:v>2021/22</c:v>
                </c:pt>
                <c:pt idx="8">
                  <c:v>2022/23</c:v>
                </c:pt>
              </c:strCache>
            </c:strRef>
          </c:cat>
          <c:val>
            <c:numRef>
              <c:f>Planilha1!$B$2:$B$10</c:f>
              <c:numCache>
                <c:formatCode>General</c:formatCode>
                <c:ptCount val="9"/>
                <c:pt idx="0">
                  <c:v>340</c:v>
                </c:pt>
                <c:pt idx="1">
                  <c:v>1410</c:v>
                </c:pt>
                <c:pt idx="2">
                  <c:v>2100</c:v>
                </c:pt>
                <c:pt idx="3">
                  <c:v>4000</c:v>
                </c:pt>
                <c:pt idx="4">
                  <c:v>4480</c:v>
                </c:pt>
                <c:pt idx="5">
                  <c:v>5410</c:v>
                </c:pt>
                <c:pt idx="6">
                  <c:v>5850</c:v>
                </c:pt>
                <c:pt idx="7">
                  <c:v>6597</c:v>
                </c:pt>
                <c:pt idx="8">
                  <c:v>7430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AA4A-4E28-94D2-292C05A6E0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2629504"/>
        <c:axId val="402630288"/>
      </c:lineChart>
      <c:catAx>
        <c:axId val="40262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402630288"/>
        <c:crosses val="autoZero"/>
        <c:auto val="1"/>
        <c:lblAlgn val="ctr"/>
        <c:lblOffset val="100"/>
        <c:noMultiLvlLbl val="0"/>
      </c:catAx>
      <c:valAx>
        <c:axId val="402630288"/>
        <c:scaling>
          <c:orientation val="minMax"/>
          <c:max val="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402629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605E4-66F3-4B6F-AE73-8BA2F72AE746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2586F-EF2F-4EB6-9069-DFF1A2A48A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74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0a506ee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0a506eed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b0a506eed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786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b0a506eed3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b0a506eed3_1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b0a506eed3_1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48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b0a506eed3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b0a506eed3_1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b0a506eed3_1_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3950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b0a506eed3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b0a506eed3_1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b0a506eed3_1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849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b0a506eed3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b0a506eed3_1_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b0a506eed3_1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1732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b0a506eed3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b0a506eed3_1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gb0a506eed3_1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887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b0a506eed3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b0a506eed3_1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gb0a506eed3_1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893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b0a506eed3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b0a506eed3_1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gb0a506eed3_1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470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b0a506eed3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b0a506eed3_1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gb0a506eed3_1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238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‹nº›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biosci/biab08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20850299_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6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2" name="Parallelogram 1"/>
          <p:cNvSpPr/>
          <p:nvPr/>
        </p:nvSpPr>
        <p:spPr>
          <a:xfrm>
            <a:off x="510993" y="0"/>
            <a:ext cx="5557298" cy="5143501"/>
          </a:xfrm>
          <a:prstGeom prst="parallelogram">
            <a:avLst>
              <a:gd name="adj" fmla="val 0"/>
            </a:avLst>
          </a:prstGeom>
          <a:solidFill>
            <a:schemeClr val="accent5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biove_horizontal_semassinatura_bran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25" y="295858"/>
            <a:ext cx="1425471" cy="455116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xmlns="" id="{7F534CC0-19DA-42A9-B77D-671A8A97175A}"/>
              </a:ext>
            </a:extLst>
          </p:cNvPr>
          <p:cNvSpPr txBox="1">
            <a:spLocks/>
          </p:cNvSpPr>
          <p:nvPr/>
        </p:nvSpPr>
        <p:spPr>
          <a:xfrm>
            <a:off x="510993" y="4244728"/>
            <a:ext cx="5557298" cy="514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CCC19AD4-789E-4C42-9E4C-CC71A672CB56}"/>
              </a:ext>
            </a:extLst>
          </p:cNvPr>
          <p:cNvSpPr txBox="1">
            <a:spLocks/>
          </p:cNvSpPr>
          <p:nvPr/>
        </p:nvSpPr>
        <p:spPr>
          <a:xfrm>
            <a:off x="510994" y="1783084"/>
            <a:ext cx="5557297" cy="1097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chemeClr val="bg1"/>
                </a:solidFill>
                <a:latin typeface="Calibri"/>
                <a:cs typeface="Calibri"/>
              </a:rPr>
              <a:t>Câmara dos Deputados</a:t>
            </a:r>
          </a:p>
          <a:p>
            <a:r>
              <a:rPr lang="pt-BR" sz="2400" b="1" dirty="0">
                <a:solidFill>
                  <a:schemeClr val="bg1"/>
                </a:solidFill>
                <a:latin typeface="Calibri"/>
                <a:cs typeface="Calibri"/>
              </a:rPr>
              <a:t>Comissão de Agricultura - CAPADR</a:t>
            </a:r>
          </a:p>
          <a:p>
            <a:r>
              <a:rPr lang="pt-BR" sz="2400" b="1" dirty="0">
                <a:solidFill>
                  <a:schemeClr val="bg1"/>
                </a:solidFill>
                <a:latin typeface="Calibri"/>
                <a:cs typeface="Calibri"/>
              </a:rPr>
              <a:t>Apresentação sobre a Moratória da Soja</a:t>
            </a:r>
          </a:p>
          <a:p>
            <a:endParaRPr lang="pt-BR" sz="24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Calibri"/>
                <a:cs typeface="Calibri"/>
              </a:rPr>
              <a:t>André Nassar</a:t>
            </a:r>
          </a:p>
          <a:p>
            <a:r>
              <a:rPr lang="pt-BR" sz="2400" b="1" dirty="0">
                <a:solidFill>
                  <a:schemeClr val="bg1"/>
                </a:solidFill>
                <a:latin typeface="Calibri"/>
                <a:cs typeface="Calibri"/>
              </a:rPr>
              <a:t>ABIOVE</a:t>
            </a:r>
            <a:endParaRPr lang="pt-BR" sz="3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xmlns="" id="{A225220E-774F-DB5C-C367-5B2E20DE6462}"/>
              </a:ext>
            </a:extLst>
          </p:cNvPr>
          <p:cNvSpPr txBox="1">
            <a:spLocks/>
          </p:cNvSpPr>
          <p:nvPr/>
        </p:nvSpPr>
        <p:spPr>
          <a:xfrm>
            <a:off x="506611" y="4244728"/>
            <a:ext cx="5557298" cy="514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1"/>
                </a:solidFill>
                <a:latin typeface="Calibri"/>
                <a:cs typeface="Calibri"/>
              </a:rPr>
              <a:t>25/04/2024</a:t>
            </a:r>
            <a:endParaRPr lang="en-US"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6131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xmlns="" id="{4998A068-2F9A-4F4A-B1E8-183209A544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3041443"/>
              </p:ext>
            </p:extLst>
          </p:nvPr>
        </p:nvGraphicFramePr>
        <p:xfrm>
          <a:off x="6115500" y="2161963"/>
          <a:ext cx="2872350" cy="263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6" name="Google Shape;196;gb0a506eed3_1_56"/>
          <p:cNvSpPr/>
          <p:nvPr/>
        </p:nvSpPr>
        <p:spPr>
          <a:xfrm>
            <a:off x="8116463" y="2945388"/>
            <a:ext cx="99000" cy="99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199" name="Google Shape;199;gb0a506eed3_1_56"/>
          <p:cNvSpPr txBox="1"/>
          <p:nvPr/>
        </p:nvSpPr>
        <p:spPr>
          <a:xfrm>
            <a:off x="6115500" y="702079"/>
            <a:ext cx="2872350" cy="3561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1350" b="1">
                <a:latin typeface="Century Gothic"/>
                <a:ea typeface="Century Gothic"/>
                <a:cs typeface="Century Gothic"/>
                <a:sym typeface="Century Gothic"/>
              </a:rPr>
              <a:t>Safra 2019/20</a:t>
            </a:r>
            <a:endParaRPr sz="135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gb0a506eed3_1_56"/>
          <p:cNvSpPr txBox="1"/>
          <p:nvPr/>
        </p:nvSpPr>
        <p:spPr>
          <a:xfrm>
            <a:off x="6115500" y="1274591"/>
            <a:ext cx="2872350" cy="740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2800" b="1" dirty="0">
                <a:latin typeface="Century Gothic"/>
                <a:ea typeface="Century Gothic"/>
                <a:cs typeface="Century Gothic"/>
                <a:sym typeface="Century Gothic"/>
              </a:rPr>
              <a:t>5,41 Mha</a:t>
            </a:r>
          </a:p>
        </p:txBody>
      </p:sp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xmlns="" id="{E19517E8-B965-4208-AA89-29E4C1AD4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2" y="706635"/>
            <a:ext cx="5854427" cy="4140000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xmlns="" id="{62C153F1-40CD-4051-BD80-7C08CE7F0A77}"/>
              </a:ext>
            </a:extLst>
          </p:cNvPr>
          <p:cNvSpPr txBox="1">
            <a:spLocks/>
          </p:cNvSpPr>
          <p:nvPr/>
        </p:nvSpPr>
        <p:spPr>
          <a:xfrm>
            <a:off x="852054" y="101287"/>
            <a:ext cx="6996205" cy="561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>
                <a:latin typeface="Calibri"/>
                <a:cs typeface="Calibri"/>
              </a:rPr>
              <a:t>Expansão da área de soja na Amazônia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ABDBEF7B-A77B-4DBC-8879-FD5ED750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AC9FCA4C-4E3F-4A2A-8D18-B304F714EEDC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D329D1C5-C722-4454-9E96-E645C9E74B6F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m 20" descr="Texto&#10;&#10;Descrição gerada automaticamente">
            <a:extLst>
              <a:ext uri="{FF2B5EF4-FFF2-40B4-BE49-F238E27FC236}">
                <a16:creationId xmlns:a16="http://schemas.microsoft.com/office/drawing/2014/main" xmlns="" id="{6D006F7E-7914-4378-91D7-DE9664832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89" y="4163893"/>
            <a:ext cx="1234553" cy="612000"/>
          </a:xfrm>
          <a:prstGeom prst="rect">
            <a:avLst/>
          </a:prstGeom>
        </p:spPr>
      </p:pic>
      <p:sp>
        <p:nvSpPr>
          <p:cNvPr id="22" name="Google Shape;118;p3">
            <a:extLst>
              <a:ext uri="{FF2B5EF4-FFF2-40B4-BE49-F238E27FC236}">
                <a16:creationId xmlns:a16="http://schemas.microsoft.com/office/drawing/2014/main" xmlns="" id="{B0A10E95-F84D-491B-9DCF-994A63864A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881644"/>
            <a:ext cx="1983260" cy="929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7F7F7F"/>
              </a:buClr>
              <a:buSzPts val="900"/>
            </a:pPr>
            <a:r>
              <a:rPr lang="pt-BR" sz="675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Moratória da soja – safra 2020/21</a:t>
            </a:r>
            <a:endParaRPr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xmlns="" id="{8F7B02D0-FA12-4994-92CB-49FC637D5F9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120;p3">
            <a:extLst>
              <a:ext uri="{FF2B5EF4-FFF2-40B4-BE49-F238E27FC236}">
                <a16:creationId xmlns:a16="http://schemas.microsoft.com/office/drawing/2014/main" xmlns="" id="{5EB9E136-54AF-46BC-A041-1AF3DB48F5F0}"/>
              </a:ext>
            </a:extLst>
          </p:cNvPr>
          <p:cNvSpPr txBox="1"/>
          <p:nvPr/>
        </p:nvSpPr>
        <p:spPr>
          <a:xfrm>
            <a:off x="2043528" y="4838533"/>
            <a:ext cx="4925724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Fonte: Agrosatélite/ABIOVE, 2020.</a:t>
            </a:r>
            <a:endParaRPr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02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xmlns="" id="{A360893D-ECBC-4410-9023-A7EDA0C2F9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9321185"/>
              </p:ext>
            </p:extLst>
          </p:nvPr>
        </p:nvGraphicFramePr>
        <p:xfrm>
          <a:off x="6115500" y="2161963"/>
          <a:ext cx="2872350" cy="263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6" name="Google Shape;196;gb0a506eed3_1_56"/>
          <p:cNvSpPr/>
          <p:nvPr/>
        </p:nvSpPr>
        <p:spPr>
          <a:xfrm>
            <a:off x="8415219" y="2874797"/>
            <a:ext cx="99000" cy="99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199" name="Google Shape;199;gb0a506eed3_1_56"/>
          <p:cNvSpPr txBox="1"/>
          <p:nvPr/>
        </p:nvSpPr>
        <p:spPr>
          <a:xfrm>
            <a:off x="6115500" y="702079"/>
            <a:ext cx="2872350" cy="3561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1350" b="1" dirty="0">
                <a:latin typeface="Century Gothic"/>
                <a:ea typeface="Century Gothic"/>
                <a:cs typeface="Century Gothic"/>
                <a:sym typeface="Century Gothic"/>
              </a:rPr>
              <a:t>Safra 2020/21</a:t>
            </a:r>
            <a:endParaRPr sz="135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gb0a506eed3_1_56"/>
          <p:cNvSpPr txBox="1"/>
          <p:nvPr/>
        </p:nvSpPr>
        <p:spPr>
          <a:xfrm>
            <a:off x="6115500" y="1274591"/>
            <a:ext cx="2872350" cy="740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2800" b="1" dirty="0">
                <a:latin typeface="Century Gothic"/>
                <a:ea typeface="Century Gothic"/>
                <a:cs typeface="Century Gothic"/>
                <a:sym typeface="Century Gothic"/>
              </a:rPr>
              <a:t>5,85 Mha</a:t>
            </a:r>
          </a:p>
        </p:txBody>
      </p:sp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xmlns="" id="{E19517E8-B965-4208-AA89-29E4C1AD4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2" y="706635"/>
            <a:ext cx="5854427" cy="4140000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xmlns="" id="{62C153F1-40CD-4051-BD80-7C08CE7F0A77}"/>
              </a:ext>
            </a:extLst>
          </p:cNvPr>
          <p:cNvSpPr txBox="1">
            <a:spLocks/>
          </p:cNvSpPr>
          <p:nvPr/>
        </p:nvSpPr>
        <p:spPr>
          <a:xfrm>
            <a:off x="852054" y="101287"/>
            <a:ext cx="6996205" cy="561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>
                <a:latin typeface="Calibri"/>
                <a:cs typeface="Calibri"/>
              </a:rPr>
              <a:t>Expansão da área de soja na Amazônia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ABDBEF7B-A77B-4DBC-8879-FD5ED750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AC9FCA4C-4E3F-4A2A-8D18-B304F714EEDC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D329D1C5-C722-4454-9E96-E645C9E74B6F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m 20" descr="Texto&#10;&#10;Descrição gerada automaticamente">
            <a:extLst>
              <a:ext uri="{FF2B5EF4-FFF2-40B4-BE49-F238E27FC236}">
                <a16:creationId xmlns:a16="http://schemas.microsoft.com/office/drawing/2014/main" xmlns="" id="{6D006F7E-7914-4378-91D7-DE9664832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89" y="4163893"/>
            <a:ext cx="1234553" cy="612000"/>
          </a:xfrm>
          <a:prstGeom prst="rect">
            <a:avLst/>
          </a:prstGeom>
        </p:spPr>
      </p:pic>
      <p:sp>
        <p:nvSpPr>
          <p:cNvPr id="22" name="Google Shape;118;p3">
            <a:extLst>
              <a:ext uri="{FF2B5EF4-FFF2-40B4-BE49-F238E27FC236}">
                <a16:creationId xmlns:a16="http://schemas.microsoft.com/office/drawing/2014/main" xmlns="" id="{B0A10E95-F84D-491B-9DCF-994A63864A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881644"/>
            <a:ext cx="1983260" cy="929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7F7F7F"/>
              </a:buClr>
              <a:buSzPts val="900"/>
            </a:pPr>
            <a:r>
              <a:rPr lang="pt-BR" sz="675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Moratória da soja – safra 2020/21</a:t>
            </a:r>
            <a:endParaRPr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xmlns="" id="{8F7B02D0-FA12-4994-92CB-49FC637D5F9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120;p3">
            <a:extLst>
              <a:ext uri="{FF2B5EF4-FFF2-40B4-BE49-F238E27FC236}">
                <a16:creationId xmlns:a16="http://schemas.microsoft.com/office/drawing/2014/main" xmlns="" id="{5EB9E136-54AF-46BC-A041-1AF3DB48F5F0}"/>
              </a:ext>
            </a:extLst>
          </p:cNvPr>
          <p:cNvSpPr txBox="1"/>
          <p:nvPr/>
        </p:nvSpPr>
        <p:spPr>
          <a:xfrm>
            <a:off x="2043528" y="4838533"/>
            <a:ext cx="4925724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Fonte: Agrosatélite/ABIOVE, 2021.</a:t>
            </a:r>
            <a:endParaRPr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88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xmlns="" id="{A360893D-ECBC-4410-9023-A7EDA0C2F9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1447931"/>
              </p:ext>
            </p:extLst>
          </p:nvPr>
        </p:nvGraphicFramePr>
        <p:xfrm>
          <a:off x="6115500" y="2161963"/>
          <a:ext cx="2872350" cy="263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6" name="Google Shape;196;gb0a506eed3_1_56"/>
          <p:cNvSpPr/>
          <p:nvPr/>
        </p:nvSpPr>
        <p:spPr>
          <a:xfrm>
            <a:off x="8686411" y="2713015"/>
            <a:ext cx="99000" cy="99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199" name="Google Shape;199;gb0a506eed3_1_56"/>
          <p:cNvSpPr txBox="1"/>
          <p:nvPr/>
        </p:nvSpPr>
        <p:spPr>
          <a:xfrm>
            <a:off x="6115500" y="702079"/>
            <a:ext cx="2872350" cy="3561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1350" b="1" dirty="0">
                <a:latin typeface="Century Gothic"/>
                <a:ea typeface="Century Gothic"/>
                <a:cs typeface="Century Gothic"/>
                <a:sym typeface="Century Gothic"/>
              </a:rPr>
              <a:t>Safra 2021/22</a:t>
            </a:r>
            <a:endParaRPr sz="135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gb0a506eed3_1_56"/>
          <p:cNvSpPr txBox="1"/>
          <p:nvPr/>
        </p:nvSpPr>
        <p:spPr>
          <a:xfrm>
            <a:off x="6115500" y="1274591"/>
            <a:ext cx="2872350" cy="740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2800" b="1" dirty="0">
                <a:latin typeface="Century Gothic"/>
                <a:ea typeface="Century Gothic"/>
                <a:cs typeface="Century Gothic"/>
                <a:sym typeface="Century Gothic"/>
              </a:rPr>
              <a:t>6,60 </a:t>
            </a:r>
            <a:r>
              <a:rPr lang="pt-BR" sz="2800" b="1" dirty="0" err="1">
                <a:latin typeface="Century Gothic"/>
                <a:ea typeface="Century Gothic"/>
                <a:cs typeface="Century Gothic"/>
                <a:sym typeface="Century Gothic"/>
              </a:rPr>
              <a:t>Mha</a:t>
            </a:r>
            <a:endParaRPr lang="pt-BR" sz="28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xmlns="" id="{E19517E8-B965-4208-AA89-29E4C1AD4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2" y="706635"/>
            <a:ext cx="5854427" cy="4140000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xmlns="" id="{62C153F1-40CD-4051-BD80-7C08CE7F0A77}"/>
              </a:ext>
            </a:extLst>
          </p:cNvPr>
          <p:cNvSpPr txBox="1">
            <a:spLocks/>
          </p:cNvSpPr>
          <p:nvPr/>
        </p:nvSpPr>
        <p:spPr>
          <a:xfrm>
            <a:off x="852054" y="101287"/>
            <a:ext cx="6996205" cy="561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>
                <a:latin typeface="Calibri"/>
                <a:cs typeface="Calibri"/>
              </a:rPr>
              <a:t>Expansão da área de soja na Amazônia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ABDBEF7B-A77B-4DBC-8879-FD5ED750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AC9FCA4C-4E3F-4A2A-8D18-B304F714EEDC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D329D1C5-C722-4454-9E96-E645C9E74B6F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m 20" descr="Texto&#10;&#10;Descrição gerada automaticamente">
            <a:extLst>
              <a:ext uri="{FF2B5EF4-FFF2-40B4-BE49-F238E27FC236}">
                <a16:creationId xmlns:a16="http://schemas.microsoft.com/office/drawing/2014/main" xmlns="" id="{6D006F7E-7914-4378-91D7-DE9664832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89" y="4163893"/>
            <a:ext cx="1234553" cy="612000"/>
          </a:xfrm>
          <a:prstGeom prst="rect">
            <a:avLst/>
          </a:prstGeom>
        </p:spPr>
      </p:pic>
      <p:sp>
        <p:nvSpPr>
          <p:cNvPr id="22" name="Google Shape;118;p3">
            <a:extLst>
              <a:ext uri="{FF2B5EF4-FFF2-40B4-BE49-F238E27FC236}">
                <a16:creationId xmlns:a16="http://schemas.microsoft.com/office/drawing/2014/main" xmlns="" id="{B0A10E95-F84D-491B-9DCF-994A63864A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881644"/>
            <a:ext cx="1983260" cy="929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7F7F7F"/>
              </a:buClr>
              <a:buSzPts val="900"/>
            </a:pPr>
            <a:r>
              <a:rPr lang="pt-BR" sz="675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Moratória da soja – safra 2021/22</a:t>
            </a:r>
            <a:endParaRPr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xmlns="" id="{8F7B02D0-FA12-4994-92CB-49FC637D5F9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120;p3">
            <a:extLst>
              <a:ext uri="{FF2B5EF4-FFF2-40B4-BE49-F238E27FC236}">
                <a16:creationId xmlns:a16="http://schemas.microsoft.com/office/drawing/2014/main" xmlns="" id="{5EB9E136-54AF-46BC-A041-1AF3DB48F5F0}"/>
              </a:ext>
            </a:extLst>
          </p:cNvPr>
          <p:cNvSpPr txBox="1"/>
          <p:nvPr/>
        </p:nvSpPr>
        <p:spPr>
          <a:xfrm>
            <a:off x="2043528" y="4838533"/>
            <a:ext cx="4925724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Fonte: Agrosatélite/ABIOVE, 2022.</a:t>
            </a:r>
            <a:endParaRPr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58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xmlns="" id="{A360893D-ECBC-4410-9023-A7EDA0C2F9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5904049"/>
              </p:ext>
            </p:extLst>
          </p:nvPr>
        </p:nvGraphicFramePr>
        <p:xfrm>
          <a:off x="6115500" y="2161963"/>
          <a:ext cx="2872350" cy="263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6" name="Google Shape;196;gb0a506eed3_1_56"/>
          <p:cNvSpPr/>
          <p:nvPr/>
        </p:nvSpPr>
        <p:spPr>
          <a:xfrm>
            <a:off x="8704339" y="2730943"/>
            <a:ext cx="99000" cy="99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199" name="Google Shape;199;gb0a506eed3_1_56"/>
          <p:cNvSpPr txBox="1"/>
          <p:nvPr/>
        </p:nvSpPr>
        <p:spPr>
          <a:xfrm>
            <a:off x="6115500" y="702079"/>
            <a:ext cx="2872350" cy="3561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1350" b="1" dirty="0">
                <a:latin typeface="Century Gothic"/>
                <a:ea typeface="Century Gothic"/>
                <a:cs typeface="Century Gothic"/>
                <a:sym typeface="Century Gothic"/>
              </a:rPr>
              <a:t>Safra 2022/23</a:t>
            </a:r>
            <a:endParaRPr sz="135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gb0a506eed3_1_56"/>
          <p:cNvSpPr txBox="1"/>
          <p:nvPr/>
        </p:nvSpPr>
        <p:spPr>
          <a:xfrm>
            <a:off x="6115500" y="1274591"/>
            <a:ext cx="2872350" cy="740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2800" b="1" dirty="0">
                <a:latin typeface="Century Gothic"/>
                <a:ea typeface="Century Gothic"/>
                <a:cs typeface="Century Gothic"/>
                <a:sym typeface="Century Gothic"/>
              </a:rPr>
              <a:t>7,43 Mha</a:t>
            </a:r>
          </a:p>
          <a:p>
            <a:pPr algn="ctr"/>
            <a:r>
              <a:rPr lang="pt-BR" sz="900" b="1" dirty="0">
                <a:latin typeface="Century Gothic"/>
                <a:ea typeface="Century Gothic"/>
                <a:cs typeface="Century Gothic"/>
                <a:sym typeface="Century Gothic"/>
              </a:rPr>
              <a:t>(21.318 imóveis com mais de 10 ha soja)</a:t>
            </a:r>
            <a:endParaRPr sz="10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xmlns="" id="{E19517E8-B965-4208-AA89-29E4C1AD4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2" y="706635"/>
            <a:ext cx="5854427" cy="4140000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xmlns="" id="{62C153F1-40CD-4051-BD80-7C08CE7F0A77}"/>
              </a:ext>
            </a:extLst>
          </p:cNvPr>
          <p:cNvSpPr txBox="1">
            <a:spLocks/>
          </p:cNvSpPr>
          <p:nvPr/>
        </p:nvSpPr>
        <p:spPr>
          <a:xfrm>
            <a:off x="852054" y="101287"/>
            <a:ext cx="6996205" cy="561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>
                <a:latin typeface="Calibri"/>
                <a:cs typeface="Calibri"/>
              </a:rPr>
              <a:t>Expansão da área de soja na Amazônia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ABDBEF7B-A77B-4DBC-8879-FD5ED750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AC9FCA4C-4E3F-4A2A-8D18-B304F714EEDC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D329D1C5-C722-4454-9E96-E645C9E74B6F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m 20" descr="Texto&#10;&#10;Descrição gerada automaticamente">
            <a:extLst>
              <a:ext uri="{FF2B5EF4-FFF2-40B4-BE49-F238E27FC236}">
                <a16:creationId xmlns:a16="http://schemas.microsoft.com/office/drawing/2014/main" xmlns="" id="{6D006F7E-7914-4378-91D7-DE9664832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89" y="4163893"/>
            <a:ext cx="1234553" cy="612000"/>
          </a:xfrm>
          <a:prstGeom prst="rect">
            <a:avLst/>
          </a:prstGeom>
        </p:spPr>
      </p:pic>
      <p:sp>
        <p:nvSpPr>
          <p:cNvPr id="22" name="Google Shape;118;p3">
            <a:extLst>
              <a:ext uri="{FF2B5EF4-FFF2-40B4-BE49-F238E27FC236}">
                <a16:creationId xmlns:a16="http://schemas.microsoft.com/office/drawing/2014/main" xmlns="" id="{B0A10E95-F84D-491B-9DCF-994A63864A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881644"/>
            <a:ext cx="1983260" cy="929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7F7F7F"/>
              </a:buClr>
              <a:buSzPts val="900"/>
            </a:pPr>
            <a:r>
              <a:rPr lang="pt-BR" sz="675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Moratória da soja – safra 2022/23</a:t>
            </a:r>
            <a:endParaRPr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xmlns="" id="{8F7B02D0-FA12-4994-92CB-49FC637D5F9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120;p3">
            <a:extLst>
              <a:ext uri="{FF2B5EF4-FFF2-40B4-BE49-F238E27FC236}">
                <a16:creationId xmlns:a16="http://schemas.microsoft.com/office/drawing/2014/main" xmlns="" id="{5EB9E136-54AF-46BC-A041-1AF3DB48F5F0}"/>
              </a:ext>
            </a:extLst>
          </p:cNvPr>
          <p:cNvSpPr txBox="1"/>
          <p:nvPr/>
        </p:nvSpPr>
        <p:spPr>
          <a:xfrm>
            <a:off x="2043528" y="4838533"/>
            <a:ext cx="4925724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Fonte: Agrosatélite/ABIOVE, 2023.</a:t>
            </a:r>
            <a:endParaRPr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514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>
                <a:latin typeface="Calibri"/>
                <a:cs typeface="Calibri"/>
              </a:rPr>
              <a:t>Taxas anuais de desmatamento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Google Shape;120;p3">
            <a:extLst>
              <a:ext uri="{FF2B5EF4-FFF2-40B4-BE49-F238E27FC236}">
                <a16:creationId xmlns:a16="http://schemas.microsoft.com/office/drawing/2014/main" xmlns="" id="{B2272315-8EA6-4271-BFF7-7278D3BC9D0E}"/>
              </a:ext>
            </a:extLst>
          </p:cNvPr>
          <p:cNvSpPr txBox="1"/>
          <p:nvPr/>
        </p:nvSpPr>
        <p:spPr>
          <a:xfrm>
            <a:off x="45724" y="4838533"/>
            <a:ext cx="1835327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Fonte: PRODES/INPE, 2023.</a:t>
            </a:r>
            <a:endParaRPr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xmlns="" id="{5E3CB772-1775-43FF-AE85-C9783AA6DA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541333"/>
              </p:ext>
            </p:extLst>
          </p:nvPr>
        </p:nvGraphicFramePr>
        <p:xfrm>
          <a:off x="346165" y="770115"/>
          <a:ext cx="8445135" cy="3950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xmlns="" id="{081E4CD1-FA6A-4B5B-86E5-D8A1B893EC27}"/>
              </a:ext>
            </a:extLst>
          </p:cNvPr>
          <p:cNvCxnSpPr>
            <a:cxnSpLocks/>
          </p:cNvCxnSpPr>
          <p:nvPr/>
        </p:nvCxnSpPr>
        <p:spPr>
          <a:xfrm>
            <a:off x="5675807" y="744584"/>
            <a:ext cx="0" cy="320400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1221C2AE-3275-41EE-AA5A-C7C871CF3413}"/>
              </a:ext>
            </a:extLst>
          </p:cNvPr>
          <p:cNvCxnSpPr>
            <a:cxnSpLocks/>
          </p:cNvCxnSpPr>
          <p:nvPr/>
        </p:nvCxnSpPr>
        <p:spPr>
          <a:xfrm>
            <a:off x="5675806" y="1701357"/>
            <a:ext cx="2916000" cy="0"/>
          </a:xfrm>
          <a:prstGeom prst="line">
            <a:avLst/>
          </a:prstGeom>
          <a:ln w="12700">
            <a:prstDash val="sysDot"/>
            <a:headEnd type="none" w="med" len="med"/>
            <a:tailEnd type="triangl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16EE1D46-9B3C-4F9E-B45D-6F8AD577761E}"/>
              </a:ext>
            </a:extLst>
          </p:cNvPr>
          <p:cNvSpPr txBox="1"/>
          <p:nvPr/>
        </p:nvSpPr>
        <p:spPr>
          <a:xfrm>
            <a:off x="5675807" y="1382413"/>
            <a:ext cx="291600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800"/>
              </a:spcAft>
              <a:buSzPct val="90000"/>
            </a:pPr>
            <a:r>
              <a:rPr lang="pt-BR" sz="1200" b="1" i="1" dirty="0">
                <a:cs typeface="Calibri"/>
              </a:rPr>
              <a:t>Moratória da Soja</a:t>
            </a:r>
            <a:endParaRPr lang="pt-BR" sz="11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2073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Autofit/>
          </a:bodyPr>
          <a:lstStyle/>
          <a:p>
            <a:pPr algn="l"/>
            <a:r>
              <a:rPr lang="pt-BR" sz="2000" b="1" dirty="0">
                <a:latin typeface="Calibri"/>
                <a:cs typeface="Calibri"/>
              </a:rPr>
              <a:t>Taxas anuais de desmatamento nos municípios monitorados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Google Shape;120;p3">
            <a:extLst>
              <a:ext uri="{FF2B5EF4-FFF2-40B4-BE49-F238E27FC236}">
                <a16:creationId xmlns:a16="http://schemas.microsoft.com/office/drawing/2014/main" xmlns="" id="{B2272315-8EA6-4271-BFF7-7278D3BC9D0E}"/>
              </a:ext>
            </a:extLst>
          </p:cNvPr>
          <p:cNvSpPr txBox="1"/>
          <p:nvPr/>
        </p:nvSpPr>
        <p:spPr>
          <a:xfrm>
            <a:off x="45723" y="4838533"/>
            <a:ext cx="3246115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Fonte: Adaptado do PRODES/INPE, 2023. Elaboração: Agrosatélite.</a:t>
            </a:r>
            <a:endParaRPr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65E5454-C07D-23E8-5DBD-B61209406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17" y="868079"/>
            <a:ext cx="7070165" cy="36059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0356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Autofit/>
          </a:bodyPr>
          <a:lstStyle/>
          <a:p>
            <a:pPr algn="l"/>
            <a:r>
              <a:rPr lang="pt-BR" sz="2000" b="1" dirty="0">
                <a:latin typeface="Calibri"/>
                <a:cs typeface="Calibri"/>
              </a:rPr>
              <a:t>Evolução do monitoramento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ta: Pentágono 8">
            <a:extLst>
              <a:ext uri="{FF2B5EF4-FFF2-40B4-BE49-F238E27FC236}">
                <a16:creationId xmlns:a16="http://schemas.microsoft.com/office/drawing/2014/main" xmlns="" id="{75AD12DA-1321-4F36-9510-322A589F730C}"/>
              </a:ext>
            </a:extLst>
          </p:cNvPr>
          <p:cNvSpPr/>
          <p:nvPr/>
        </p:nvSpPr>
        <p:spPr>
          <a:xfrm>
            <a:off x="4572000" y="1262071"/>
            <a:ext cx="4232366" cy="256032"/>
          </a:xfrm>
          <a:prstGeom prst="homePlate">
            <a:avLst>
              <a:gd name="adj" fmla="val 130525"/>
            </a:avLst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6"/>
            <a:r>
              <a:rPr lang="pt-BR" sz="1400" b="1" dirty="0">
                <a:solidFill>
                  <a:schemeClr val="tx1"/>
                </a:solidFill>
              </a:rPr>
              <a:t>     2008-2021</a:t>
            </a:r>
          </a:p>
        </p:txBody>
      </p:sp>
      <p:sp>
        <p:nvSpPr>
          <p:cNvPr id="12" name="Seta: Pentágono 11">
            <a:extLst>
              <a:ext uri="{FF2B5EF4-FFF2-40B4-BE49-F238E27FC236}">
                <a16:creationId xmlns:a16="http://schemas.microsoft.com/office/drawing/2014/main" xmlns="" id="{D4C9B591-43CE-444D-8C4E-F90F15313FCE}"/>
              </a:ext>
            </a:extLst>
          </p:cNvPr>
          <p:cNvSpPr/>
          <p:nvPr/>
        </p:nvSpPr>
        <p:spPr>
          <a:xfrm flipH="1">
            <a:off x="339634" y="1262071"/>
            <a:ext cx="4232366" cy="256032"/>
          </a:xfrm>
          <a:prstGeom prst="homePlate">
            <a:avLst>
              <a:gd name="adj" fmla="val 130525"/>
            </a:avLst>
          </a:prstGeom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</a:rPr>
              <a:t>     2006-2012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99AD36E2-3F5D-4DBB-8159-BB05985B2648}"/>
              </a:ext>
            </a:extLst>
          </p:cNvPr>
          <p:cNvSpPr/>
          <p:nvPr/>
        </p:nvSpPr>
        <p:spPr>
          <a:xfrm>
            <a:off x="682282" y="922246"/>
            <a:ext cx="3889718" cy="3376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</a:rPr>
              <a:t>Sobrevoo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DBC6FE54-C9B3-4FB3-80FB-F59895847B45}"/>
              </a:ext>
            </a:extLst>
          </p:cNvPr>
          <p:cNvSpPr/>
          <p:nvPr/>
        </p:nvSpPr>
        <p:spPr>
          <a:xfrm>
            <a:off x="4572000" y="924446"/>
            <a:ext cx="3889718" cy="3376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b="1" dirty="0">
                <a:solidFill>
                  <a:schemeClr val="tx1"/>
                </a:solidFill>
              </a:rPr>
              <a:t>Imagens de satélite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EB1BFA9D-705B-426E-97C4-585FD33EF957}"/>
              </a:ext>
            </a:extLst>
          </p:cNvPr>
          <p:cNvSpPr/>
          <p:nvPr/>
        </p:nvSpPr>
        <p:spPr>
          <a:xfrm>
            <a:off x="4572000" y="925928"/>
            <a:ext cx="4232366" cy="592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b="1">
              <a:solidFill>
                <a:schemeClr val="tx1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A0D5429F-1752-4887-A67B-B1F5EBBD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75" y="1903075"/>
            <a:ext cx="1592170" cy="133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0DF921AA-50D2-45C3-AEB5-52E55EFF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75" y="3459154"/>
            <a:ext cx="1592170" cy="13605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0BA18954-ADAA-4262-A584-84D4FD2BF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"/>
          <a:stretch/>
        </p:blipFill>
        <p:spPr bwMode="auto">
          <a:xfrm>
            <a:off x="3778272" y="1903075"/>
            <a:ext cx="1587456" cy="1337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xmlns="" id="{50D7BCC7-44E5-4387-A7A6-CC34322A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72" y="3459154"/>
            <a:ext cx="1592170" cy="13605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05E36F91-7251-4D10-82EB-58179196D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055" y="1903076"/>
            <a:ext cx="1713076" cy="13373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FF7DFB9E-FB40-43B4-A77B-F129C74FD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"/>
          <a:stretch/>
        </p:blipFill>
        <p:spPr bwMode="auto">
          <a:xfrm>
            <a:off x="6261055" y="3459154"/>
            <a:ext cx="1713076" cy="13605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71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Autofit/>
          </a:bodyPr>
          <a:lstStyle/>
          <a:p>
            <a:pPr algn="l"/>
            <a:r>
              <a:rPr lang="pt-BR" sz="2000" b="1" dirty="0">
                <a:latin typeface="Calibri"/>
                <a:cs typeface="Calibri"/>
              </a:rPr>
              <a:t>Evolução do monitoramento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ta: Pentágono 8">
            <a:extLst>
              <a:ext uri="{FF2B5EF4-FFF2-40B4-BE49-F238E27FC236}">
                <a16:creationId xmlns:a16="http://schemas.microsoft.com/office/drawing/2014/main" xmlns="" id="{75AD12DA-1321-4F36-9510-322A589F730C}"/>
              </a:ext>
            </a:extLst>
          </p:cNvPr>
          <p:cNvSpPr/>
          <p:nvPr/>
        </p:nvSpPr>
        <p:spPr>
          <a:xfrm>
            <a:off x="4572000" y="1262071"/>
            <a:ext cx="4232366" cy="256032"/>
          </a:xfrm>
          <a:prstGeom prst="homePlate">
            <a:avLst>
              <a:gd name="adj" fmla="val 130525"/>
            </a:avLst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6"/>
            <a:r>
              <a:rPr lang="pt-BR" sz="1400" b="1" dirty="0">
                <a:solidFill>
                  <a:schemeClr val="tx1"/>
                </a:solidFill>
              </a:rPr>
              <a:t>     2008-2022</a:t>
            </a:r>
          </a:p>
        </p:txBody>
      </p:sp>
      <p:sp>
        <p:nvSpPr>
          <p:cNvPr id="12" name="Seta: Pentágono 11">
            <a:extLst>
              <a:ext uri="{FF2B5EF4-FFF2-40B4-BE49-F238E27FC236}">
                <a16:creationId xmlns:a16="http://schemas.microsoft.com/office/drawing/2014/main" xmlns="" id="{D4C9B591-43CE-444D-8C4E-F90F15313FCE}"/>
              </a:ext>
            </a:extLst>
          </p:cNvPr>
          <p:cNvSpPr/>
          <p:nvPr/>
        </p:nvSpPr>
        <p:spPr>
          <a:xfrm flipH="1">
            <a:off x="339634" y="1262071"/>
            <a:ext cx="4232366" cy="256032"/>
          </a:xfrm>
          <a:prstGeom prst="homePlate">
            <a:avLst>
              <a:gd name="adj" fmla="val 130525"/>
            </a:avLst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</a:rPr>
              <a:t>     2006-2012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99AD36E2-3F5D-4DBB-8159-BB05985B2648}"/>
              </a:ext>
            </a:extLst>
          </p:cNvPr>
          <p:cNvSpPr/>
          <p:nvPr/>
        </p:nvSpPr>
        <p:spPr>
          <a:xfrm>
            <a:off x="682282" y="929774"/>
            <a:ext cx="3889718" cy="3376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</a:rPr>
              <a:t>Sobrevoo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DBC6FE54-C9B3-4FB3-80FB-F59895847B45}"/>
              </a:ext>
            </a:extLst>
          </p:cNvPr>
          <p:cNvSpPr/>
          <p:nvPr/>
        </p:nvSpPr>
        <p:spPr>
          <a:xfrm>
            <a:off x="4572000" y="924446"/>
            <a:ext cx="3889718" cy="3376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b="1" dirty="0">
                <a:solidFill>
                  <a:schemeClr val="tx1"/>
                </a:solidFill>
              </a:rPr>
              <a:t>Imagens de satélite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EB1BFA9D-705B-426E-97C4-585FD33EF957}"/>
              </a:ext>
            </a:extLst>
          </p:cNvPr>
          <p:cNvSpPr/>
          <p:nvPr/>
        </p:nvSpPr>
        <p:spPr>
          <a:xfrm>
            <a:off x="339634" y="924446"/>
            <a:ext cx="4232366" cy="592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b="1">
              <a:solidFill>
                <a:schemeClr val="tx1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2104A217-0F39-497A-93D8-BA5AA7B2C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4" y="1707159"/>
            <a:ext cx="5553711" cy="311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5E7FBCBF-80EB-48BE-AC6B-C177A9F29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4" y="1707159"/>
            <a:ext cx="5553711" cy="31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36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m 53">
            <a:extLst>
              <a:ext uri="{FF2B5EF4-FFF2-40B4-BE49-F238E27FC236}">
                <a16:creationId xmlns:a16="http://schemas.microsoft.com/office/drawing/2014/main" xmlns="" id="{DA415362-C07E-4B78-8B4F-4F15BD37F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338" y="3582482"/>
            <a:ext cx="1405596" cy="143099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0D92881-D67D-49B7-9590-782F5A42C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2150"/>
            <a:ext cx="9144000" cy="31472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Autofit/>
          </a:bodyPr>
          <a:lstStyle/>
          <a:p>
            <a:pPr algn="l"/>
            <a:r>
              <a:rPr lang="pt-BR" sz="2000" b="1" dirty="0">
                <a:latin typeface="Calibri"/>
                <a:cs typeface="Calibri"/>
              </a:rPr>
              <a:t>Evolução do monitoramento por imagens de satélite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27EAB723-2C05-4B84-83B1-5644C3ABE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5" y="3299724"/>
            <a:ext cx="3272016" cy="17155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xmlns="" id="{1C1F4D82-41A3-4B03-A249-8C73678B4A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97" t="3470" r="3892" b="4863"/>
          <a:stretch/>
        </p:blipFill>
        <p:spPr>
          <a:xfrm>
            <a:off x="4364160" y="4044328"/>
            <a:ext cx="663825" cy="667873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D22E3F97-18D1-403F-B469-140A289DF1F3}"/>
              </a:ext>
            </a:extLst>
          </p:cNvPr>
          <p:cNvSpPr/>
          <p:nvPr/>
        </p:nvSpPr>
        <p:spPr>
          <a:xfrm>
            <a:off x="3777235" y="4712201"/>
            <a:ext cx="1837674" cy="2601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chemeClr val="tx1"/>
                </a:solidFill>
              </a:rPr>
              <a:t>Landsat-5 operou de 1984 a 2011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87643F20-2EEC-4A09-99F0-70123F9CF28B}"/>
              </a:ext>
            </a:extLst>
          </p:cNvPr>
          <p:cNvSpPr/>
          <p:nvPr/>
        </p:nvSpPr>
        <p:spPr>
          <a:xfrm>
            <a:off x="173181" y="1678453"/>
            <a:ext cx="678868" cy="1416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dirty="0">
                <a:solidFill>
                  <a:schemeClr val="bg1"/>
                </a:solidFill>
              </a:rPr>
              <a:t>TERRA | MODIS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00543FBA-BC6B-4D1A-9915-0581A43D98B3}"/>
              </a:ext>
            </a:extLst>
          </p:cNvPr>
          <p:cNvSpPr/>
          <p:nvPr/>
        </p:nvSpPr>
        <p:spPr>
          <a:xfrm>
            <a:off x="83132" y="2482717"/>
            <a:ext cx="792000" cy="1416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dirty="0">
                <a:solidFill>
                  <a:schemeClr val="bg1"/>
                </a:solidFill>
              </a:rPr>
              <a:t>LANDSAT-7 | ETM+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693EC5B6-FB9B-49E1-8E62-D51C86CD6989}"/>
              </a:ext>
            </a:extLst>
          </p:cNvPr>
          <p:cNvSpPr/>
          <p:nvPr/>
        </p:nvSpPr>
        <p:spPr>
          <a:xfrm>
            <a:off x="986462" y="2423580"/>
            <a:ext cx="828000" cy="1416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dirty="0">
                <a:solidFill>
                  <a:schemeClr val="tx1"/>
                </a:solidFill>
              </a:rPr>
              <a:t>SLC OFF – 30% gaps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xmlns="" id="{03BAC4D5-C771-4BC2-A45C-090A38EA0483}"/>
              </a:ext>
            </a:extLst>
          </p:cNvPr>
          <p:cNvSpPr/>
          <p:nvPr/>
        </p:nvSpPr>
        <p:spPr>
          <a:xfrm>
            <a:off x="1801400" y="1540905"/>
            <a:ext cx="1188000" cy="1416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600" dirty="0">
                <a:solidFill>
                  <a:schemeClr val="bg1"/>
                </a:solidFill>
              </a:rPr>
              <a:t>RESOURCESAT-2 | AWIFS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xmlns="" id="{2E208374-5577-4620-B075-612AA0EDE15A}"/>
              </a:ext>
            </a:extLst>
          </p:cNvPr>
          <p:cNvSpPr/>
          <p:nvPr/>
        </p:nvSpPr>
        <p:spPr>
          <a:xfrm>
            <a:off x="3102829" y="2616047"/>
            <a:ext cx="792000" cy="1416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dirty="0">
                <a:solidFill>
                  <a:schemeClr val="bg1"/>
                </a:solidFill>
              </a:rPr>
              <a:t>LANDSAT-8 | OLI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xmlns="" id="{6345085B-B172-4092-BC43-1669B4CF4199}"/>
              </a:ext>
            </a:extLst>
          </p:cNvPr>
          <p:cNvSpPr/>
          <p:nvPr/>
        </p:nvSpPr>
        <p:spPr>
          <a:xfrm>
            <a:off x="4062948" y="1405791"/>
            <a:ext cx="792000" cy="1416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dirty="0">
                <a:solidFill>
                  <a:schemeClr val="bg1"/>
                </a:solidFill>
              </a:rPr>
              <a:t>CBERS-4 | IRS/MUX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xmlns="" id="{7F4B854B-7A55-400E-85BE-6466AE69724E}"/>
              </a:ext>
            </a:extLst>
          </p:cNvPr>
          <p:cNvSpPr/>
          <p:nvPr/>
        </p:nvSpPr>
        <p:spPr>
          <a:xfrm>
            <a:off x="3493864" y="1547436"/>
            <a:ext cx="1078136" cy="1274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dirty="0">
                <a:solidFill>
                  <a:schemeClr val="tx1"/>
                </a:solidFill>
              </a:rPr>
              <a:t>Disponível para o Brasil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xmlns="" id="{6CC60E50-2E56-4CCE-9D78-D1BA7D189274}"/>
              </a:ext>
            </a:extLst>
          </p:cNvPr>
          <p:cNvSpPr/>
          <p:nvPr/>
        </p:nvSpPr>
        <p:spPr>
          <a:xfrm>
            <a:off x="5069241" y="2748236"/>
            <a:ext cx="792000" cy="1416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dirty="0">
                <a:solidFill>
                  <a:schemeClr val="bg1"/>
                </a:solidFill>
              </a:rPr>
              <a:t>SENTINEL-2A | MSI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xmlns="" id="{7A95A712-A2D6-43B0-A662-1990489E3450}"/>
              </a:ext>
            </a:extLst>
          </p:cNvPr>
          <p:cNvSpPr/>
          <p:nvPr/>
        </p:nvSpPr>
        <p:spPr>
          <a:xfrm>
            <a:off x="6035784" y="1270677"/>
            <a:ext cx="792000" cy="1416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dirty="0">
                <a:solidFill>
                  <a:schemeClr val="tx1"/>
                </a:solidFill>
              </a:rPr>
              <a:t>SENTINEL-2B | MSI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xmlns="" id="{3675E654-F604-4073-9385-881517337520}"/>
              </a:ext>
            </a:extLst>
          </p:cNvPr>
          <p:cNvSpPr/>
          <p:nvPr/>
        </p:nvSpPr>
        <p:spPr>
          <a:xfrm>
            <a:off x="8321116" y="2443167"/>
            <a:ext cx="792000" cy="1416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dirty="0">
                <a:solidFill>
                  <a:schemeClr val="bg1"/>
                </a:solidFill>
              </a:rPr>
              <a:t>LANDSAT-9 | OLI-2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xmlns="" id="{F202A06B-FF67-4D7E-8063-2D73AD869406}"/>
              </a:ext>
            </a:extLst>
          </p:cNvPr>
          <p:cNvSpPr/>
          <p:nvPr/>
        </p:nvSpPr>
        <p:spPr>
          <a:xfrm>
            <a:off x="7574609" y="1447308"/>
            <a:ext cx="900000" cy="1416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dirty="0">
                <a:solidFill>
                  <a:schemeClr val="tx1"/>
                </a:solidFill>
              </a:rPr>
              <a:t>CBERS-4A | IRS/MUX</a:t>
            </a: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xmlns="" id="{34C67DB1-41E5-4621-966D-6E292333B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4609" y="841818"/>
            <a:ext cx="906589" cy="510322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xmlns="" id="{92A4BE83-A309-4C93-9143-5CD7DC847E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2346" y="2763896"/>
            <a:ext cx="1409581" cy="415384"/>
          </a:xfrm>
          <a:prstGeom prst="rect">
            <a:avLst/>
          </a:prstGeom>
        </p:spPr>
      </p:pic>
      <p:sp>
        <p:nvSpPr>
          <p:cNvPr id="48" name="Google Shape;355;p11">
            <a:extLst>
              <a:ext uri="{FF2B5EF4-FFF2-40B4-BE49-F238E27FC236}">
                <a16:creationId xmlns:a16="http://schemas.microsoft.com/office/drawing/2014/main" xmlns="" id="{27336577-48B1-4F60-AC7A-9DC2657019FD}"/>
              </a:ext>
            </a:extLst>
          </p:cNvPr>
          <p:cNvSpPr txBox="1"/>
          <p:nvPr/>
        </p:nvSpPr>
        <p:spPr>
          <a:xfrm>
            <a:off x="8185076" y="3563895"/>
            <a:ext cx="40908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>
                <a:solidFill>
                  <a:srgbClr val="0C0C0C"/>
                </a:solidFill>
                <a:ea typeface="Arial Narrow"/>
                <a:cs typeface="Arial Narrow"/>
                <a:sym typeface="Arial Narrow"/>
              </a:rPr>
              <a:t>250 </a:t>
            </a:r>
            <a:endParaRPr sz="1400" dirty="0"/>
          </a:p>
        </p:txBody>
      </p:sp>
      <p:sp>
        <p:nvSpPr>
          <p:cNvPr id="50" name="Google Shape;357;p11">
            <a:extLst>
              <a:ext uri="{FF2B5EF4-FFF2-40B4-BE49-F238E27FC236}">
                <a16:creationId xmlns:a16="http://schemas.microsoft.com/office/drawing/2014/main" xmlns="" id="{BA759D1F-1E35-4E47-BAA7-E781EA7A9E9C}"/>
              </a:ext>
            </a:extLst>
          </p:cNvPr>
          <p:cNvSpPr txBox="1"/>
          <p:nvPr/>
        </p:nvSpPr>
        <p:spPr>
          <a:xfrm>
            <a:off x="8865418" y="3721461"/>
            <a:ext cx="31290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rgbClr val="0C0C0C"/>
                </a:solidFill>
                <a:ea typeface="Arial Narrow"/>
                <a:cs typeface="Arial Narrow"/>
                <a:sym typeface="Arial Narrow"/>
              </a:rPr>
              <a:t>10</a:t>
            </a:r>
            <a:endParaRPr sz="1200" dirty="0"/>
          </a:p>
        </p:txBody>
      </p:sp>
      <p:sp>
        <p:nvSpPr>
          <p:cNvPr id="51" name="Google Shape;358;p11">
            <a:extLst>
              <a:ext uri="{FF2B5EF4-FFF2-40B4-BE49-F238E27FC236}">
                <a16:creationId xmlns:a16="http://schemas.microsoft.com/office/drawing/2014/main" xmlns="" id="{D0A04B2F-F99E-4051-9BAA-C6A810E2AC09}"/>
              </a:ext>
            </a:extLst>
          </p:cNvPr>
          <p:cNvSpPr txBox="1"/>
          <p:nvPr/>
        </p:nvSpPr>
        <p:spPr>
          <a:xfrm>
            <a:off x="8581100" y="4040230"/>
            <a:ext cx="31290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lt1"/>
                </a:solidFill>
                <a:ea typeface="Arial Narrow"/>
                <a:cs typeface="Arial Narrow"/>
                <a:sym typeface="Arial Narrow"/>
              </a:rPr>
              <a:t>56</a:t>
            </a:r>
            <a:endParaRPr sz="1200" dirty="0"/>
          </a:p>
        </p:txBody>
      </p:sp>
      <p:sp>
        <p:nvSpPr>
          <p:cNvPr id="52" name="Google Shape;362;p11">
            <a:extLst>
              <a:ext uri="{FF2B5EF4-FFF2-40B4-BE49-F238E27FC236}">
                <a16:creationId xmlns:a16="http://schemas.microsoft.com/office/drawing/2014/main" xmlns="" id="{33297280-A41C-4554-A398-23C53D8286B5}"/>
              </a:ext>
            </a:extLst>
          </p:cNvPr>
          <p:cNvSpPr txBox="1"/>
          <p:nvPr/>
        </p:nvSpPr>
        <p:spPr>
          <a:xfrm>
            <a:off x="8694654" y="3851360"/>
            <a:ext cx="312906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dirty="0">
                <a:solidFill>
                  <a:schemeClr val="lt1"/>
                </a:solidFill>
                <a:ea typeface="Arial Narrow"/>
                <a:cs typeface="Arial Narrow"/>
                <a:sym typeface="Arial Narrow"/>
              </a:rPr>
              <a:t>20</a:t>
            </a:r>
            <a:endParaRPr sz="1200" dirty="0"/>
          </a:p>
        </p:txBody>
      </p:sp>
      <p:sp>
        <p:nvSpPr>
          <p:cNvPr id="55" name="Google Shape;355;p11">
            <a:extLst>
              <a:ext uri="{FF2B5EF4-FFF2-40B4-BE49-F238E27FC236}">
                <a16:creationId xmlns:a16="http://schemas.microsoft.com/office/drawing/2014/main" xmlns="" id="{75809E77-7E38-46DA-9D96-4093B5DB236E}"/>
              </a:ext>
            </a:extLst>
          </p:cNvPr>
          <p:cNvSpPr txBox="1"/>
          <p:nvPr/>
        </p:nvSpPr>
        <p:spPr>
          <a:xfrm>
            <a:off x="7512152" y="4255322"/>
            <a:ext cx="409086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dirty="0">
                <a:solidFill>
                  <a:srgbClr val="0C0C0C"/>
                </a:solidFill>
                <a:ea typeface="Arial Narrow"/>
                <a:cs typeface="Arial Narrow"/>
                <a:sym typeface="Arial Narrow"/>
              </a:rPr>
              <a:t>250 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94263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>
                <a:latin typeface="Calibri"/>
                <a:cs typeface="Calibri"/>
              </a:rPr>
              <a:t>Área não conforme com a Moratória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Google Shape;120;p3">
            <a:extLst>
              <a:ext uri="{FF2B5EF4-FFF2-40B4-BE49-F238E27FC236}">
                <a16:creationId xmlns:a16="http://schemas.microsoft.com/office/drawing/2014/main" xmlns="" id="{B2272315-8EA6-4271-BFF7-7278D3BC9D0E}"/>
              </a:ext>
            </a:extLst>
          </p:cNvPr>
          <p:cNvSpPr txBox="1"/>
          <p:nvPr/>
        </p:nvSpPr>
        <p:spPr>
          <a:xfrm>
            <a:off x="45724" y="4838533"/>
            <a:ext cx="1835327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Fonte: Agrosatélite/ABIOVE, 2023.</a:t>
            </a:r>
            <a:endParaRPr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0110664E-1B59-40CE-B24B-3DFE5C9266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0910745"/>
              </p:ext>
            </p:extLst>
          </p:nvPr>
        </p:nvGraphicFramePr>
        <p:xfrm>
          <a:off x="609060" y="733791"/>
          <a:ext cx="7925880" cy="4058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C6ECAF94-F2B2-435B-81D7-D3C65A92E4EC}"/>
              </a:ext>
            </a:extLst>
          </p:cNvPr>
          <p:cNvSpPr/>
          <p:nvPr/>
        </p:nvSpPr>
        <p:spPr>
          <a:xfrm>
            <a:off x="1435446" y="3393363"/>
            <a:ext cx="588819" cy="1769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</a:rPr>
              <a:t>11.197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7717323A-BA35-4AAC-A0DD-85F3ACA00D85}"/>
              </a:ext>
            </a:extLst>
          </p:cNvPr>
          <p:cNvSpPr/>
          <p:nvPr/>
        </p:nvSpPr>
        <p:spPr>
          <a:xfrm>
            <a:off x="2071518" y="3317679"/>
            <a:ext cx="588819" cy="1769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</a:rPr>
              <a:t>20.467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F6656690-67F3-4AEB-9322-14F70F39F486}"/>
              </a:ext>
            </a:extLst>
          </p:cNvPr>
          <p:cNvSpPr/>
          <p:nvPr/>
        </p:nvSpPr>
        <p:spPr>
          <a:xfrm>
            <a:off x="2704241" y="3218481"/>
            <a:ext cx="588819" cy="1769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</a:rPr>
              <a:t>28.768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810F1A1D-EAFA-402E-B4BE-471FCC30EB2E}"/>
              </a:ext>
            </a:extLst>
          </p:cNvPr>
          <p:cNvSpPr/>
          <p:nvPr/>
        </p:nvSpPr>
        <p:spPr>
          <a:xfrm>
            <a:off x="3336963" y="3124498"/>
            <a:ext cx="588819" cy="1769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</a:rPr>
              <a:t>37.155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F7E72468-980F-4998-8E27-EC9D65A30910}"/>
              </a:ext>
            </a:extLst>
          </p:cNvPr>
          <p:cNvSpPr/>
          <p:nvPr/>
        </p:nvSpPr>
        <p:spPr>
          <a:xfrm>
            <a:off x="3969685" y="3049222"/>
            <a:ext cx="588819" cy="1769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</a:rPr>
              <a:t>47.366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30BDCBCD-917E-4B0C-8667-FD5F4E231EC8}"/>
              </a:ext>
            </a:extLst>
          </p:cNvPr>
          <p:cNvSpPr/>
          <p:nvPr/>
        </p:nvSpPr>
        <p:spPr>
          <a:xfrm>
            <a:off x="4602408" y="2863674"/>
            <a:ext cx="588819" cy="1769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</a:rPr>
              <a:t>64.315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0ADEFBDE-7FC6-4562-B3D6-EB5B44746425}"/>
              </a:ext>
            </a:extLst>
          </p:cNvPr>
          <p:cNvSpPr/>
          <p:nvPr/>
        </p:nvSpPr>
        <p:spPr>
          <a:xfrm>
            <a:off x="5233363" y="2637006"/>
            <a:ext cx="588819" cy="1769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</a:rPr>
              <a:t>88.235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00885F57-1364-4C2F-B8CC-CE00F93D7FBD}"/>
              </a:ext>
            </a:extLst>
          </p:cNvPr>
          <p:cNvSpPr/>
          <p:nvPr/>
        </p:nvSpPr>
        <p:spPr>
          <a:xfrm>
            <a:off x="5822183" y="2463428"/>
            <a:ext cx="670945" cy="1769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</a:rPr>
              <a:t>107.675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xmlns="" id="{1E63077F-5ED8-42BC-ACEC-A5E184DF86C0}"/>
              </a:ext>
            </a:extLst>
          </p:cNvPr>
          <p:cNvSpPr/>
          <p:nvPr/>
        </p:nvSpPr>
        <p:spPr>
          <a:xfrm>
            <a:off x="2068168" y="3140858"/>
            <a:ext cx="588819" cy="1769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rgbClr val="C00000"/>
                </a:solidFill>
              </a:rPr>
              <a:t>+83%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xmlns="" id="{339E0C65-7B68-45C3-B3F6-2DC2BBB4D97C}"/>
              </a:ext>
            </a:extLst>
          </p:cNvPr>
          <p:cNvSpPr/>
          <p:nvPr/>
        </p:nvSpPr>
        <p:spPr>
          <a:xfrm>
            <a:off x="2704240" y="3041660"/>
            <a:ext cx="588819" cy="1769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rgbClr val="C00000"/>
                </a:solidFill>
              </a:rPr>
              <a:t>+41%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xmlns="" id="{EBE935D0-E383-4C9F-978D-8CDE34E52992}"/>
              </a:ext>
            </a:extLst>
          </p:cNvPr>
          <p:cNvSpPr/>
          <p:nvPr/>
        </p:nvSpPr>
        <p:spPr>
          <a:xfrm>
            <a:off x="3336963" y="2960105"/>
            <a:ext cx="588819" cy="1769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rgbClr val="C00000"/>
                </a:solidFill>
              </a:rPr>
              <a:t>+29%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xmlns="" id="{299473AA-0475-4439-A1D4-C80D228A6D0B}"/>
              </a:ext>
            </a:extLst>
          </p:cNvPr>
          <p:cNvSpPr/>
          <p:nvPr/>
        </p:nvSpPr>
        <p:spPr>
          <a:xfrm>
            <a:off x="3969685" y="2871634"/>
            <a:ext cx="588819" cy="1769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rgbClr val="C00000"/>
                </a:solidFill>
              </a:rPr>
              <a:t>+27%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xmlns="" id="{E48F87E5-AB76-4E76-9790-32B697E4099A}"/>
              </a:ext>
            </a:extLst>
          </p:cNvPr>
          <p:cNvSpPr/>
          <p:nvPr/>
        </p:nvSpPr>
        <p:spPr>
          <a:xfrm>
            <a:off x="4602407" y="2686853"/>
            <a:ext cx="588819" cy="1769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rgbClr val="C00000"/>
                </a:solidFill>
              </a:rPr>
              <a:t>+36%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xmlns="" id="{557F420C-7FA7-4D4A-92E9-5323528CD441}"/>
              </a:ext>
            </a:extLst>
          </p:cNvPr>
          <p:cNvSpPr/>
          <p:nvPr/>
        </p:nvSpPr>
        <p:spPr>
          <a:xfrm>
            <a:off x="5233363" y="2463428"/>
            <a:ext cx="588819" cy="1769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rgbClr val="C00000"/>
                </a:solidFill>
              </a:rPr>
              <a:t>+37%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xmlns="" id="{18367FEB-3B48-4915-B4D6-653EC3FD77D0}"/>
              </a:ext>
            </a:extLst>
          </p:cNvPr>
          <p:cNvSpPr/>
          <p:nvPr/>
        </p:nvSpPr>
        <p:spPr>
          <a:xfrm>
            <a:off x="5822182" y="2286486"/>
            <a:ext cx="670945" cy="1769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rgbClr val="C00000"/>
                </a:solidFill>
              </a:rPr>
              <a:t>+22%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206A088C-7ADF-CE1F-AD3F-DD224840C747}"/>
              </a:ext>
            </a:extLst>
          </p:cNvPr>
          <p:cNvGrpSpPr/>
          <p:nvPr/>
        </p:nvGrpSpPr>
        <p:grpSpPr>
          <a:xfrm>
            <a:off x="6475199" y="1901641"/>
            <a:ext cx="670945" cy="356459"/>
            <a:chOff x="6475199" y="1901641"/>
            <a:chExt cx="670945" cy="356459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xmlns="" id="{560E395B-C646-4E57-9E24-F0988E66B5E9}"/>
                </a:ext>
              </a:extLst>
            </p:cNvPr>
            <p:cNvSpPr/>
            <p:nvPr/>
          </p:nvSpPr>
          <p:spPr>
            <a:xfrm>
              <a:off x="6475199" y="2081158"/>
              <a:ext cx="670945" cy="17694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b="1" dirty="0">
                  <a:solidFill>
                    <a:schemeClr val="tx1"/>
                  </a:solidFill>
                </a:rPr>
                <a:t>147.112</a:t>
              </a:r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xmlns="" id="{DC6E19EB-F288-47A8-987C-FC0337863EE8}"/>
                </a:ext>
              </a:extLst>
            </p:cNvPr>
            <p:cNvSpPr/>
            <p:nvPr/>
          </p:nvSpPr>
          <p:spPr>
            <a:xfrm>
              <a:off x="6475199" y="1901641"/>
              <a:ext cx="670945" cy="17694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b="1" dirty="0">
                  <a:solidFill>
                    <a:srgbClr val="C00000"/>
                  </a:solidFill>
                </a:rPr>
                <a:t>+37%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081F7681-6037-A552-0079-A204FF290C51}"/>
              </a:ext>
            </a:extLst>
          </p:cNvPr>
          <p:cNvGrpSpPr/>
          <p:nvPr/>
        </p:nvGrpSpPr>
        <p:grpSpPr>
          <a:xfrm>
            <a:off x="7111105" y="1467938"/>
            <a:ext cx="670945" cy="356459"/>
            <a:chOff x="6475199" y="1901641"/>
            <a:chExt cx="670945" cy="356459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xmlns="" id="{2B44CEC5-764E-FE31-CC1D-8704791541A3}"/>
                </a:ext>
              </a:extLst>
            </p:cNvPr>
            <p:cNvSpPr/>
            <p:nvPr/>
          </p:nvSpPr>
          <p:spPr>
            <a:xfrm>
              <a:off x="6475199" y="2081158"/>
              <a:ext cx="670945" cy="17694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b="1" dirty="0">
                  <a:solidFill>
                    <a:schemeClr val="tx1"/>
                  </a:solidFill>
                </a:rPr>
                <a:t>192.753</a:t>
              </a: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xmlns="" id="{64EB3297-F195-C7C8-29EF-C2156C9580C1}"/>
                </a:ext>
              </a:extLst>
            </p:cNvPr>
            <p:cNvSpPr/>
            <p:nvPr/>
          </p:nvSpPr>
          <p:spPr>
            <a:xfrm>
              <a:off x="6475199" y="1901641"/>
              <a:ext cx="670945" cy="17694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b="1" dirty="0">
                  <a:solidFill>
                    <a:srgbClr val="C00000"/>
                  </a:solidFill>
                </a:rPr>
                <a:t>+31%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7BEBE2C8-F56E-E606-5A8A-69DB1934FFEE}"/>
              </a:ext>
            </a:extLst>
          </p:cNvPr>
          <p:cNvGrpSpPr/>
          <p:nvPr/>
        </p:nvGrpSpPr>
        <p:grpSpPr>
          <a:xfrm>
            <a:off x="7747597" y="931137"/>
            <a:ext cx="670945" cy="356459"/>
            <a:chOff x="6475199" y="1901641"/>
            <a:chExt cx="670945" cy="356459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xmlns="" id="{2D02AA08-5F45-051F-9134-E6953ED2F0A5}"/>
                </a:ext>
              </a:extLst>
            </p:cNvPr>
            <p:cNvSpPr/>
            <p:nvPr/>
          </p:nvSpPr>
          <p:spPr>
            <a:xfrm>
              <a:off x="6475199" y="2081158"/>
              <a:ext cx="670945" cy="17694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b="1" dirty="0">
                  <a:solidFill>
                    <a:schemeClr val="tx1"/>
                  </a:solidFill>
                </a:rPr>
                <a:t>249.978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xmlns="" id="{063ED8BB-7CBF-F4CB-FEE3-28A477A243B9}"/>
                </a:ext>
              </a:extLst>
            </p:cNvPr>
            <p:cNvSpPr/>
            <p:nvPr/>
          </p:nvSpPr>
          <p:spPr>
            <a:xfrm>
              <a:off x="6475199" y="1901641"/>
              <a:ext cx="670945" cy="17694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 b="1" dirty="0">
                  <a:solidFill>
                    <a:srgbClr val="C00000"/>
                  </a:solidFill>
                </a:rPr>
                <a:t>+30%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024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>
                <a:latin typeface="Calibri"/>
                <a:cs typeface="Calibri"/>
              </a:rPr>
              <a:t>Moratória da Soja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A571941D-20A1-7E07-7D60-EC8476C83136}"/>
              </a:ext>
            </a:extLst>
          </p:cNvPr>
          <p:cNvSpPr txBox="1"/>
          <p:nvPr/>
        </p:nvSpPr>
        <p:spPr>
          <a:xfrm>
            <a:off x="378824" y="793778"/>
            <a:ext cx="5074919" cy="3570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pt-BR" dirty="0">
                <a:cs typeface="Calibri"/>
              </a:rPr>
              <a:t>Compromisso de </a:t>
            </a:r>
            <a:r>
              <a:rPr lang="pt-BR" b="1" dirty="0">
                <a:cs typeface="Calibri"/>
              </a:rPr>
              <a:t>não comercializar, nem financiar, soja produzida em áreas desmatadas após 22 de julho de 2008</a:t>
            </a:r>
            <a:r>
              <a:rPr lang="pt-BR" dirty="0">
                <a:cs typeface="Calibri"/>
              </a:rPr>
              <a:t>* no Bioma Amazônia.</a:t>
            </a:r>
          </a:p>
          <a:p>
            <a:pPr marL="342900" indent="-342900" algn="just"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pt-BR" dirty="0">
                <a:cs typeface="Calibri"/>
              </a:rPr>
              <a:t>São utilizados os dados de desflorestamentos ocorridos no bioma publicados pelo PRODES, programa coordenado pelo INPE, além de outras bases de dados.</a:t>
            </a:r>
          </a:p>
          <a:p>
            <a:pPr marL="342900" indent="-342900" algn="just"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pt-BR" dirty="0">
                <a:cs typeface="Calibri"/>
              </a:rPr>
              <a:t>Imóvel rural que está em desacordo com as regras da Moratória da Soja pode resolver a pendência com o produtor </a:t>
            </a:r>
            <a:r>
              <a:rPr lang="pt-BR">
                <a:cs typeface="Calibri"/>
              </a:rPr>
              <a:t>rural assinando </a:t>
            </a:r>
            <a:r>
              <a:rPr lang="pt-BR" dirty="0">
                <a:cs typeface="Calibri"/>
              </a:rPr>
              <a:t>termo de compromisso de não plantar soja na área </a:t>
            </a:r>
            <a:r>
              <a:rPr lang="pt-BR">
                <a:cs typeface="Calibri"/>
              </a:rPr>
              <a:t>desmatada.</a:t>
            </a:r>
          </a:p>
        </p:txBody>
      </p:sp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xmlns="" id="{8E9BC035-4CC7-2AAC-8CD4-28FE6EF44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446" y="1594157"/>
            <a:ext cx="1957211" cy="1955186"/>
          </a:xfrm>
          <a:prstGeom prst="rect">
            <a:avLst/>
          </a:prstGeom>
        </p:spPr>
      </p:pic>
      <p:sp>
        <p:nvSpPr>
          <p:cNvPr id="13" name="Google Shape;120;p3">
            <a:extLst>
              <a:ext uri="{FF2B5EF4-FFF2-40B4-BE49-F238E27FC236}">
                <a16:creationId xmlns:a16="http://schemas.microsoft.com/office/drawing/2014/main" xmlns="" id="{5C30FFF5-A977-3154-24EE-92866DB3BB5C}"/>
              </a:ext>
            </a:extLst>
          </p:cNvPr>
          <p:cNvSpPr txBox="1"/>
          <p:nvPr/>
        </p:nvSpPr>
        <p:spPr>
          <a:xfrm>
            <a:off x="45724" y="4838533"/>
            <a:ext cx="3481247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*Data de referência do Código Florestal Brasileiro (2012).</a:t>
            </a:r>
            <a:endParaRPr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35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>
                <a:latin typeface="Calibri"/>
                <a:cs typeface="Calibri"/>
              </a:rPr>
              <a:t>Principais resultados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405C9FC4-81AF-4D2B-97D5-C2EFFC79A22F}"/>
              </a:ext>
            </a:extLst>
          </p:cNvPr>
          <p:cNvSpPr txBox="1"/>
          <p:nvPr/>
        </p:nvSpPr>
        <p:spPr>
          <a:xfrm>
            <a:off x="427760" y="832740"/>
            <a:ext cx="8288480" cy="28469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spcAft>
                <a:spcPts val="1800"/>
              </a:spcAft>
              <a:buSzPct val="90000"/>
              <a:buFont typeface="Arial" panose="020B0604020202020204" pitchFamily="34" charset="0"/>
              <a:buChar char="•"/>
            </a:pPr>
            <a:r>
              <a:rPr lang="pt-BR" dirty="0">
                <a:cs typeface="Calibri"/>
              </a:rPr>
              <a:t>De toda a área de soja cultivada no bioma Amazônia na safra atual (7,43 milhões  ha), </a:t>
            </a:r>
            <a:r>
              <a:rPr lang="pt-BR" b="1" dirty="0">
                <a:cs typeface="Calibri"/>
              </a:rPr>
              <a:t>apenas 3,4% é não conforme (249.978 ha)</a:t>
            </a:r>
            <a:r>
              <a:rPr lang="pt-BR" dirty="0">
                <a:cs typeface="Calibri"/>
              </a:rPr>
              <a:t>;</a:t>
            </a:r>
          </a:p>
          <a:p>
            <a:pPr marL="285750" indent="-285750" algn="just"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pt-BR" dirty="0">
                <a:cs typeface="Calibri"/>
              </a:rPr>
              <a:t>Considerando o desmatamento pós-2008 no bioma Amazônia, a área não conforme com o pacto representa:</a:t>
            </a:r>
          </a:p>
          <a:p>
            <a:pPr marL="742950" lvl="1" indent="-285750" algn="just">
              <a:buSzPct val="90000"/>
              <a:buFont typeface="Arial" panose="020B0604020202020204" pitchFamily="34" charset="0"/>
              <a:buChar char="•"/>
            </a:pPr>
            <a:r>
              <a:rPr lang="pt-BR" dirty="0">
                <a:cs typeface="Calibri"/>
              </a:rPr>
              <a:t>2,4% do total registrado no bioma (10,37 milhões ha);</a:t>
            </a:r>
          </a:p>
          <a:p>
            <a:pPr marL="742950" lvl="1" indent="-285750" algn="just">
              <a:spcAft>
                <a:spcPts val="1800"/>
              </a:spcAft>
              <a:buSzPct val="90000"/>
              <a:buFont typeface="Arial" panose="020B0604020202020204" pitchFamily="34" charset="0"/>
              <a:buChar char="•"/>
            </a:pPr>
            <a:r>
              <a:rPr lang="pt-BR" dirty="0">
                <a:cs typeface="Calibri"/>
              </a:rPr>
              <a:t>5,1% do total registrado nos 124 municípios monitorados (4,94 milhões ha);</a:t>
            </a:r>
          </a:p>
          <a:p>
            <a:pPr marL="285750" indent="-285750" algn="just">
              <a:spcAft>
                <a:spcPts val="1800"/>
              </a:spcAft>
              <a:buSzPct val="90000"/>
              <a:buFont typeface="Arial" panose="020B0604020202020204" pitchFamily="34" charset="0"/>
              <a:buChar char="•"/>
            </a:pPr>
            <a:r>
              <a:rPr lang="pt-BR" b="1" dirty="0">
                <a:cs typeface="Calibri"/>
              </a:rPr>
              <a:t>12,6% de expansão da área de soja</a:t>
            </a:r>
            <a:r>
              <a:rPr lang="pt-BR" dirty="0">
                <a:cs typeface="Calibri"/>
              </a:rPr>
              <a:t> em relação à safra 2021/22 (~833 mil ha), dos quais apenas 66 mil ha (7,9%) ocorreu sobre desmatamentos.</a:t>
            </a:r>
          </a:p>
        </p:txBody>
      </p:sp>
    </p:spTree>
    <p:extLst>
      <p:ext uri="{BB962C8B-B14F-4D97-AF65-F5344CB8AC3E}">
        <p14:creationId xmlns:p14="http://schemas.microsoft.com/office/powerpoint/2010/main" val="3335513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>
                <a:latin typeface="Calibri"/>
                <a:cs typeface="Calibri"/>
              </a:rPr>
              <a:t>Uso e cobertura da terra na Amazônia (2023)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Google Shape;120;p3">
            <a:extLst>
              <a:ext uri="{FF2B5EF4-FFF2-40B4-BE49-F238E27FC236}">
                <a16:creationId xmlns:a16="http://schemas.microsoft.com/office/drawing/2014/main" xmlns="" id="{36D21CA8-51A9-4A3B-86E5-7FF7C79ED026}"/>
              </a:ext>
            </a:extLst>
          </p:cNvPr>
          <p:cNvSpPr txBox="1"/>
          <p:nvPr/>
        </p:nvSpPr>
        <p:spPr>
          <a:xfrm>
            <a:off x="45724" y="4838533"/>
            <a:ext cx="1835327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Fonte: Agrosatélite/ABIOVE, 2023.</a:t>
            </a:r>
            <a:endParaRPr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5E58F49F-10C4-4EFC-ADDB-0F6D25578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71" y="972158"/>
            <a:ext cx="8471258" cy="355670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A89EE23-3721-D509-49DE-D751BAC35919}"/>
              </a:ext>
            </a:extLst>
          </p:cNvPr>
          <p:cNvSpPr txBox="1"/>
          <p:nvPr/>
        </p:nvSpPr>
        <p:spPr>
          <a:xfrm>
            <a:off x="466751" y="2139576"/>
            <a:ext cx="1029128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000" b="1" dirty="0">
                <a:solidFill>
                  <a:srgbClr val="565353"/>
                </a:solidFill>
                <a:latin typeface="Aptos" panose="020B0004020202020204" pitchFamily="34" charset="0"/>
              </a:rPr>
              <a:t>72,43 Mha | 17,3%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0CFA8AD-7D43-4659-2FB5-A6EC69C197D0}"/>
              </a:ext>
            </a:extLst>
          </p:cNvPr>
          <p:cNvSpPr txBox="1"/>
          <p:nvPr/>
        </p:nvSpPr>
        <p:spPr>
          <a:xfrm>
            <a:off x="2991809" y="3975622"/>
            <a:ext cx="589905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000" b="1" dirty="0">
                <a:solidFill>
                  <a:srgbClr val="565353"/>
                </a:solidFill>
                <a:latin typeface="Aptos" panose="020B0004020202020204" pitchFamily="34" charset="0"/>
              </a:rPr>
              <a:t>64,97 Mha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3CE65FC-3911-0FE1-315D-7B0C65086117}"/>
              </a:ext>
            </a:extLst>
          </p:cNvPr>
          <p:cNvSpPr txBox="1"/>
          <p:nvPr/>
        </p:nvSpPr>
        <p:spPr>
          <a:xfrm>
            <a:off x="2678045" y="3422380"/>
            <a:ext cx="520976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000" b="1" dirty="0">
                <a:solidFill>
                  <a:srgbClr val="565353"/>
                </a:solidFill>
                <a:latin typeface="Aptos" panose="020B0004020202020204" pitchFamily="34" charset="0"/>
              </a:rPr>
              <a:t>7,18 Mha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90D1D9A7-DAB2-476A-D54D-66D6EC9DB436}"/>
              </a:ext>
            </a:extLst>
          </p:cNvPr>
          <p:cNvSpPr txBox="1"/>
          <p:nvPr/>
        </p:nvSpPr>
        <p:spPr>
          <a:xfrm>
            <a:off x="5191151" y="2977133"/>
            <a:ext cx="546625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000" b="1" dirty="0">
                <a:solidFill>
                  <a:srgbClr val="565353"/>
                </a:solidFill>
                <a:latin typeface="Aptos" panose="020B0004020202020204" pitchFamily="34" charset="0"/>
              </a:rPr>
              <a:t>0,25 Mha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E74B34BF-F92E-0E53-7747-C16765CBFFFD}"/>
              </a:ext>
            </a:extLst>
          </p:cNvPr>
          <p:cNvSpPr txBox="1"/>
          <p:nvPr/>
        </p:nvSpPr>
        <p:spPr>
          <a:xfrm>
            <a:off x="3876329" y="2625886"/>
            <a:ext cx="985847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000" b="1" dirty="0">
                <a:solidFill>
                  <a:srgbClr val="565353"/>
                </a:solidFill>
                <a:latin typeface="Aptos" panose="020B0004020202020204" pitchFamily="34" charset="0"/>
              </a:rPr>
              <a:t>44,7 Mha | 10,7%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326FB277-D450-4EC8-99CC-338152CF262B}"/>
              </a:ext>
            </a:extLst>
          </p:cNvPr>
          <p:cNvSpPr txBox="1"/>
          <p:nvPr/>
        </p:nvSpPr>
        <p:spPr>
          <a:xfrm>
            <a:off x="6180239" y="1227839"/>
            <a:ext cx="1106072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000" b="1" dirty="0">
                <a:solidFill>
                  <a:srgbClr val="565353"/>
                </a:solidFill>
                <a:latin typeface="Aptos" panose="020B0004020202020204" pitchFamily="34" charset="0"/>
              </a:rPr>
              <a:t> 301,2 Mha | 72,0%  </a:t>
            </a:r>
          </a:p>
        </p:txBody>
      </p:sp>
    </p:spTree>
    <p:extLst>
      <p:ext uri="{BB962C8B-B14F-4D97-AF65-F5344CB8AC3E}">
        <p14:creationId xmlns:p14="http://schemas.microsoft.com/office/powerpoint/2010/main" val="1200326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>
                <a:latin typeface="Calibri"/>
                <a:cs typeface="Calibri"/>
              </a:rPr>
              <a:t>Relatórios de resultados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9D5D776-63BF-4012-8D2E-12CFEA9A2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" r="2401"/>
          <a:stretch/>
        </p:blipFill>
        <p:spPr>
          <a:xfrm>
            <a:off x="300882" y="811734"/>
            <a:ext cx="2734135" cy="398232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6DFF7689-8488-4772-ABD0-C80DA878F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932" y="811734"/>
            <a:ext cx="2734136" cy="398232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15ED225C-BE6B-4963-A3F4-711D47A28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951" y="811734"/>
            <a:ext cx="2731264" cy="398232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20417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>
                <a:latin typeface="Calibri"/>
                <a:cs typeface="Calibri"/>
              </a:rPr>
              <a:t>Reconhecimento internacional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34086525-1E8A-4F5C-9D5B-1505447A4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158" y="702618"/>
            <a:ext cx="5567683" cy="194097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58F0A3B7-246F-433E-A021-841DA7E9F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158" y="2643591"/>
            <a:ext cx="5567683" cy="227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0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>
                <a:latin typeface="Calibri"/>
                <a:cs typeface="Calibri"/>
              </a:rPr>
              <a:t>Reconhecimento internacional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Google Shape;120;p3">
            <a:extLst>
              <a:ext uri="{FF2B5EF4-FFF2-40B4-BE49-F238E27FC236}">
                <a16:creationId xmlns:a16="http://schemas.microsoft.com/office/drawing/2014/main" xmlns="" id="{6767AA2A-637F-4988-B42A-89D6623B1BD2}"/>
              </a:ext>
            </a:extLst>
          </p:cNvPr>
          <p:cNvSpPr txBox="1"/>
          <p:nvPr/>
        </p:nvSpPr>
        <p:spPr>
          <a:xfrm>
            <a:off x="45723" y="4838533"/>
            <a:ext cx="8419007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Fonte: 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AUSTIN,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Kemen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 et al, Mapping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and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Monitoring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 Zero-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Deforestation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Commitments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, 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BioScience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, Volume 71,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Issue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 10,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October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 2021,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Pages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 1079–1090</a:t>
            </a:r>
            <a:endParaRPr sz="700" dirty="0">
              <a:solidFill>
                <a:schemeClr val="tx1">
                  <a:lumMod val="60000"/>
                  <a:lumOff val="40000"/>
                </a:schemeClr>
              </a:solidFill>
              <a:latin typeface="Century Gothic"/>
            </a:endParaRPr>
          </a:p>
        </p:txBody>
      </p:sp>
      <p:pic>
        <p:nvPicPr>
          <p:cNvPr id="8" name="Imagem 7">
            <a:hlinkClick r:id="rId3"/>
            <a:extLst>
              <a:ext uri="{FF2B5EF4-FFF2-40B4-BE49-F238E27FC236}">
                <a16:creationId xmlns:a16="http://schemas.microsoft.com/office/drawing/2014/main" xmlns="" id="{A8D107BC-5AC4-40C0-BBD9-B7EAE1269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744" y="697182"/>
            <a:ext cx="5312511" cy="374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2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>
                <a:latin typeface="Calibri"/>
                <a:cs typeface="Calibri"/>
              </a:rPr>
              <a:t>Reconhecimento internacional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Google Shape;120;p3">
            <a:extLst>
              <a:ext uri="{FF2B5EF4-FFF2-40B4-BE49-F238E27FC236}">
                <a16:creationId xmlns:a16="http://schemas.microsoft.com/office/drawing/2014/main" xmlns="" id="{6767AA2A-637F-4988-B42A-89D6623B1BD2}"/>
              </a:ext>
            </a:extLst>
          </p:cNvPr>
          <p:cNvSpPr txBox="1"/>
          <p:nvPr/>
        </p:nvSpPr>
        <p:spPr>
          <a:xfrm>
            <a:off x="45723" y="4838533"/>
            <a:ext cx="8419007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Fonte: 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AUSTIN,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Kemen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 et al, Mapping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and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Monitoring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 Zero-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Deforestation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Commitments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, 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BioScience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, Volume 71,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Issue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 10,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October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 2021,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Pages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 1079–1090</a:t>
            </a:r>
            <a:endParaRPr sz="700" dirty="0">
              <a:solidFill>
                <a:schemeClr val="tx1">
                  <a:lumMod val="60000"/>
                  <a:lumOff val="40000"/>
                </a:schemeClr>
              </a:solidFill>
              <a:latin typeface="Century Gothic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1837C29-D563-4FCF-8B65-6369264C6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504"/>
          <a:stretch/>
        </p:blipFill>
        <p:spPr>
          <a:xfrm>
            <a:off x="2151290" y="623303"/>
            <a:ext cx="3829256" cy="3827729"/>
          </a:xfrm>
          <a:prstGeom prst="rect">
            <a:avLst/>
          </a:prstGeom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4DF864C-7A23-4098-B8D0-55996766A6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3" r="73153"/>
          <a:stretch/>
        </p:blipFill>
        <p:spPr>
          <a:xfrm>
            <a:off x="6218735" y="1696896"/>
            <a:ext cx="760914" cy="51681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A6030DFF-A4DA-4A08-BA6D-B51DD848B3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47" r="48929"/>
          <a:stretch/>
        </p:blipFill>
        <p:spPr>
          <a:xfrm>
            <a:off x="6235452" y="2144612"/>
            <a:ext cx="757259" cy="51433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59268A54-9A3B-488C-90C7-7250E471FD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71" r="26470"/>
          <a:stretch/>
        </p:blipFill>
        <p:spPr>
          <a:xfrm>
            <a:off x="6222390" y="2589846"/>
            <a:ext cx="702096" cy="51433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170D59DC-764A-49AD-A99B-0B6E682DB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530" r="2888"/>
          <a:stretch/>
        </p:blipFill>
        <p:spPr>
          <a:xfrm>
            <a:off x="6235452" y="3035080"/>
            <a:ext cx="702096" cy="48984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4B61BA76-4F3B-4B72-B72E-E2E3FBB0303D}"/>
              </a:ext>
            </a:extLst>
          </p:cNvPr>
          <p:cNvSpPr txBox="1"/>
          <p:nvPr/>
        </p:nvSpPr>
        <p:spPr>
          <a:xfrm>
            <a:off x="402808" y="4484772"/>
            <a:ext cx="8338384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>
            <a:defPPr>
              <a:defRPr lang="en-US"/>
            </a:defPPr>
            <a:lvl1pPr>
              <a:defRPr sz="70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</a:defRPr>
            </a:lvl1pPr>
          </a:lstStyle>
          <a:p>
            <a:pPr algn="ctr"/>
            <a:r>
              <a:rPr lang="pt-BR" dirty="0">
                <a:solidFill>
                  <a:schemeClr val="tx1"/>
                </a:solidFill>
              </a:rPr>
              <a:t>Figure 1. The </a:t>
            </a:r>
            <a:r>
              <a:rPr lang="pt-BR" dirty="0" err="1">
                <a:solidFill>
                  <a:schemeClr val="tx1"/>
                </a:solidFill>
              </a:rPr>
              <a:t>degree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to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which</a:t>
            </a:r>
            <a:r>
              <a:rPr lang="pt-BR" dirty="0">
                <a:solidFill>
                  <a:schemeClr val="tx1"/>
                </a:solidFill>
              </a:rPr>
              <a:t> mapping </a:t>
            </a:r>
            <a:r>
              <a:rPr lang="pt-BR" dirty="0" err="1">
                <a:solidFill>
                  <a:schemeClr val="tx1"/>
                </a:solidFill>
              </a:rPr>
              <a:t>and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monitoring</a:t>
            </a:r>
            <a:r>
              <a:rPr lang="pt-BR" dirty="0">
                <a:solidFill>
                  <a:schemeClr val="tx1"/>
                </a:solidFill>
              </a:rPr>
              <a:t> systems for </a:t>
            </a:r>
            <a:r>
              <a:rPr lang="pt-BR" dirty="0" err="1">
                <a:solidFill>
                  <a:schemeClr val="tx1"/>
                </a:solidFill>
              </a:rPr>
              <a:t>the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SoyM</a:t>
            </a:r>
            <a:r>
              <a:rPr lang="pt-BR" dirty="0">
                <a:solidFill>
                  <a:schemeClr val="tx1"/>
                </a:solidFill>
              </a:rPr>
              <a:t> in </a:t>
            </a:r>
            <a:r>
              <a:rPr lang="pt-BR" dirty="0" err="1">
                <a:solidFill>
                  <a:schemeClr val="tx1"/>
                </a:solidFill>
              </a:rPr>
              <a:t>the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Brazilian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dirty="0" err="1">
                <a:solidFill>
                  <a:schemeClr val="tx1"/>
                </a:solidFill>
              </a:rPr>
              <a:t>Amazon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6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>
                <a:latin typeface="Calibri"/>
                <a:cs typeface="Calibri"/>
              </a:rPr>
              <a:t>Benefícios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405C9FC4-81AF-4D2B-97D5-C2EFFC79A22F}"/>
              </a:ext>
            </a:extLst>
          </p:cNvPr>
          <p:cNvSpPr txBox="1"/>
          <p:nvPr/>
        </p:nvSpPr>
        <p:spPr>
          <a:xfrm>
            <a:off x="367369" y="774453"/>
            <a:ext cx="8345558" cy="3908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00050" indent="-400050" algn="just">
              <a:spcAft>
                <a:spcPts val="1200"/>
              </a:spcAft>
              <a:buSzPct val="90000"/>
              <a:buFont typeface="+mj-lt"/>
              <a:buAutoNum type="romanLcPeriod"/>
            </a:pPr>
            <a:r>
              <a:rPr lang="pt-BR" dirty="0">
                <a:cs typeface="Calibri"/>
              </a:rPr>
              <a:t>Credibilidade nacional e internacional por fazer parte do maior programa de monitoramento ambiental do mundo;</a:t>
            </a:r>
          </a:p>
          <a:p>
            <a:pPr marL="400050" indent="-400050" algn="just">
              <a:spcAft>
                <a:spcPts val="1200"/>
              </a:spcAft>
              <a:buSzPct val="90000"/>
              <a:buFont typeface="+mj-lt"/>
              <a:buAutoNum type="romanLcPeriod"/>
            </a:pPr>
            <a:r>
              <a:rPr lang="pt-BR" dirty="0">
                <a:cs typeface="Calibri"/>
              </a:rPr>
              <a:t>Eliminação do risco de originar soja oriunda de desmatamento do Bioma Amazônia;</a:t>
            </a:r>
          </a:p>
          <a:p>
            <a:pPr marL="400050" indent="-400050" algn="just">
              <a:spcAft>
                <a:spcPts val="1200"/>
              </a:spcAft>
              <a:buSzPct val="90000"/>
              <a:buFont typeface="+mj-lt"/>
              <a:buAutoNum type="romanLcPeriod"/>
            </a:pPr>
            <a:r>
              <a:rPr lang="pt-BR" dirty="0">
                <a:cs typeface="Calibri"/>
              </a:rPr>
              <a:t>Eliminação do risco de originar soja oriunda de áreas embargadas pelo IBAMA e pelas </a:t>
            </a:r>
            <a:r>
              <a:rPr lang="pt-BR" dirty="0" err="1">
                <a:cs typeface="Calibri"/>
              </a:rPr>
              <a:t>SEMAs</a:t>
            </a:r>
            <a:r>
              <a:rPr lang="pt-BR" dirty="0">
                <a:cs typeface="Calibri"/>
              </a:rPr>
              <a:t>;</a:t>
            </a:r>
          </a:p>
          <a:p>
            <a:pPr marL="400050" indent="-400050" algn="just">
              <a:spcAft>
                <a:spcPts val="1200"/>
              </a:spcAft>
              <a:buSzPct val="90000"/>
              <a:buFont typeface="+mj-lt"/>
              <a:buAutoNum type="romanLcPeriod"/>
            </a:pPr>
            <a:r>
              <a:rPr lang="pt-BR" dirty="0">
                <a:cs typeface="Calibri"/>
              </a:rPr>
              <a:t>Atendimento aos mercados que exigem uma soja originada no Bioma Amazônia livre de desmatamento;</a:t>
            </a:r>
          </a:p>
          <a:p>
            <a:pPr marL="400050" indent="-400050" algn="just">
              <a:spcAft>
                <a:spcPts val="1200"/>
              </a:spcAft>
              <a:buSzPct val="90000"/>
              <a:buFont typeface="+mj-lt"/>
              <a:buAutoNum type="romanLcPeriod"/>
            </a:pPr>
            <a:r>
              <a:rPr lang="pt-BR" dirty="0">
                <a:cs typeface="Calibri"/>
              </a:rPr>
              <a:t>Parceria institucional com a indústria brasileira, sociedade civil, instituições financeiras, consumidores europeus e governo federal;</a:t>
            </a:r>
          </a:p>
          <a:p>
            <a:pPr marL="400050" indent="-400050" algn="just">
              <a:spcAft>
                <a:spcPts val="1200"/>
              </a:spcAft>
              <a:buSzPct val="90000"/>
              <a:buFont typeface="+mj-lt"/>
              <a:buAutoNum type="romanLcPeriod"/>
            </a:pPr>
            <a:r>
              <a:rPr lang="pt-BR" dirty="0">
                <a:cs typeface="Calibri"/>
              </a:rPr>
              <a:t>Todo o processo é auditado por terceira parte e os relatórios das empresas são verificados por um comitê técnico de auditoria formado pela sociedade civil.</a:t>
            </a:r>
          </a:p>
        </p:txBody>
      </p:sp>
    </p:spTree>
    <p:extLst>
      <p:ext uri="{BB962C8B-B14F-4D97-AF65-F5344CB8AC3E}">
        <p14:creationId xmlns:p14="http://schemas.microsoft.com/office/powerpoint/2010/main" val="692931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>
                <a:latin typeface="Calibri"/>
                <a:cs typeface="Calibri"/>
              </a:rPr>
              <a:t>Identificação de produtores não conformes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B46F468D-2FDD-4B48-9A5F-D7FA6B636DCC}"/>
              </a:ext>
            </a:extLst>
          </p:cNvPr>
          <p:cNvSpPr/>
          <p:nvPr/>
        </p:nvSpPr>
        <p:spPr>
          <a:xfrm>
            <a:off x="2681546" y="943228"/>
            <a:ext cx="1835724" cy="595742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Monitoramento e mapeamento dos polígonos não conformes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A1273E90-4C41-4F9B-B1A5-784F7F73359B}"/>
              </a:ext>
            </a:extLst>
          </p:cNvPr>
          <p:cNvSpPr/>
          <p:nvPr/>
        </p:nvSpPr>
        <p:spPr>
          <a:xfrm>
            <a:off x="2985733" y="1996349"/>
            <a:ext cx="1242551" cy="595742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Auditoria do monitoramento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C5F9EAF8-707D-40FE-984B-85133745781F}"/>
              </a:ext>
            </a:extLst>
          </p:cNvPr>
          <p:cNvSpPr/>
          <p:nvPr/>
        </p:nvSpPr>
        <p:spPr>
          <a:xfrm>
            <a:off x="2686916" y="3048902"/>
            <a:ext cx="1835724" cy="597653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Identificação dos códigos CAR e INCRA vinculados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4F114369-4315-48EB-B638-FC84E49DB099}"/>
              </a:ext>
            </a:extLst>
          </p:cNvPr>
          <p:cNvSpPr/>
          <p:nvPr/>
        </p:nvSpPr>
        <p:spPr>
          <a:xfrm>
            <a:off x="2781039" y="4102024"/>
            <a:ext cx="1651937" cy="597653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Identificação CPF/CNPJ para bloqueio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CBE0F61D-F537-4619-ADFA-10A4365AD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2" y="1069028"/>
            <a:ext cx="1651938" cy="34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9AE244C2-6CBA-4519-9475-EDE44518B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2" y="3175455"/>
            <a:ext cx="1651938" cy="34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F7AA7F37-2F1A-425F-9295-390B793B5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3" b="25826"/>
          <a:stretch/>
        </p:blipFill>
        <p:spPr bwMode="auto">
          <a:xfrm>
            <a:off x="509372" y="4231663"/>
            <a:ext cx="1651938" cy="3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A441E221-5D49-4187-8BE8-8F17CDEDB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68" y="1967125"/>
            <a:ext cx="829145" cy="6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E7CE1F50-E9F5-4583-A475-2F6BCC156C7E}"/>
              </a:ext>
            </a:extLst>
          </p:cNvPr>
          <p:cNvSpPr/>
          <p:nvPr/>
        </p:nvSpPr>
        <p:spPr>
          <a:xfrm>
            <a:off x="5179705" y="896263"/>
            <a:ext cx="3584645" cy="68967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050" dirty="0">
                <a:solidFill>
                  <a:schemeClr val="tx1"/>
                </a:solidFill>
              </a:rPr>
              <a:t>A Agrosatélite realiza o cruzamento dos polígonos de PRODES (2009-2021) divulgados pelo INPE com o mapa atualizado de soja plantada no Bioma Amazônia para identificar as áreas não conformes com o pacto da Moratória da Soja.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39F9271C-8040-493A-A6F1-6000D0AE3EFD}"/>
              </a:ext>
            </a:extLst>
          </p:cNvPr>
          <p:cNvSpPr/>
          <p:nvPr/>
        </p:nvSpPr>
        <p:spPr>
          <a:xfrm>
            <a:off x="5179703" y="1996348"/>
            <a:ext cx="3584645" cy="59574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050" dirty="0">
                <a:solidFill>
                  <a:schemeClr val="tx1"/>
                </a:solidFill>
              </a:rPr>
              <a:t>Os pesquisadores do INPE auditam os polígonos identificados para validação dos cruzamentos realizados e recomendam os ajustes necessários.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3B847696-DD1F-4653-BA2F-A3C9CCFAE918}"/>
              </a:ext>
            </a:extLst>
          </p:cNvPr>
          <p:cNvSpPr/>
          <p:nvPr/>
        </p:nvSpPr>
        <p:spPr>
          <a:xfrm>
            <a:off x="5179703" y="3009691"/>
            <a:ext cx="3584645" cy="71345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050" dirty="0">
                <a:solidFill>
                  <a:schemeClr val="tx1"/>
                </a:solidFill>
              </a:rPr>
              <a:t>Em posse dos polígonos validados pelo INPE, a Agrosatélite cruza as bases do CAR e INCRA/SIGEF para identificação prévia dos produtores vinculados às aberturas de área e suas respectivas fazendas.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2F2947FD-8BAA-438E-B8D5-C949305442D1}"/>
              </a:ext>
            </a:extLst>
          </p:cNvPr>
          <p:cNvSpPr/>
          <p:nvPr/>
        </p:nvSpPr>
        <p:spPr>
          <a:xfrm>
            <a:off x="5179703" y="4104611"/>
            <a:ext cx="3584645" cy="59765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050" dirty="0">
                <a:solidFill>
                  <a:schemeClr val="tx1"/>
                </a:solidFill>
              </a:rPr>
              <a:t>O Greenpeace, coordenador da sociedade civil no GTS, recebe a lista de CAR/INCRA e os polígonos para identificação dos CPFs/</a:t>
            </a:r>
            <a:r>
              <a:rPr lang="pt-BR" sz="1050" dirty="0" err="1">
                <a:solidFill>
                  <a:schemeClr val="tx1"/>
                </a:solidFill>
              </a:rPr>
              <a:t>CNPJs</a:t>
            </a:r>
            <a:r>
              <a:rPr lang="pt-BR" sz="1050" dirty="0">
                <a:solidFill>
                  <a:schemeClr val="tx1"/>
                </a:solidFill>
              </a:rPr>
              <a:t> e fazendas não conformes.</a:t>
            </a:r>
          </a:p>
        </p:txBody>
      </p:sp>
      <p:sp>
        <p:nvSpPr>
          <p:cNvPr id="24" name="Seta: para Baixo 23">
            <a:extLst>
              <a:ext uri="{FF2B5EF4-FFF2-40B4-BE49-F238E27FC236}">
                <a16:creationId xmlns:a16="http://schemas.microsoft.com/office/drawing/2014/main" xmlns="" id="{C961DE09-2B71-494F-95D7-FA7617CBB6A8}"/>
              </a:ext>
            </a:extLst>
          </p:cNvPr>
          <p:cNvSpPr/>
          <p:nvPr/>
        </p:nvSpPr>
        <p:spPr>
          <a:xfrm>
            <a:off x="3472412" y="1586095"/>
            <a:ext cx="269195" cy="361946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5" name="Seta: para Baixo 24">
            <a:extLst>
              <a:ext uri="{FF2B5EF4-FFF2-40B4-BE49-F238E27FC236}">
                <a16:creationId xmlns:a16="http://schemas.microsoft.com/office/drawing/2014/main" xmlns="" id="{3588A16A-6F8B-4B72-9C90-BFC6E0811AEF}"/>
              </a:ext>
            </a:extLst>
          </p:cNvPr>
          <p:cNvSpPr/>
          <p:nvPr/>
        </p:nvSpPr>
        <p:spPr>
          <a:xfrm>
            <a:off x="3472412" y="3694864"/>
            <a:ext cx="269195" cy="361946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6" name="Seta: para Baixo 25">
            <a:extLst>
              <a:ext uri="{FF2B5EF4-FFF2-40B4-BE49-F238E27FC236}">
                <a16:creationId xmlns:a16="http://schemas.microsoft.com/office/drawing/2014/main" xmlns="" id="{9246ED6E-D5D4-4D6D-B1D4-459B3D51EE93}"/>
              </a:ext>
            </a:extLst>
          </p:cNvPr>
          <p:cNvSpPr/>
          <p:nvPr/>
        </p:nvSpPr>
        <p:spPr>
          <a:xfrm>
            <a:off x="3472412" y="2639056"/>
            <a:ext cx="269195" cy="361946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325432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>
                <a:latin typeface="Calibri"/>
                <a:cs typeface="Calibri"/>
              </a:rPr>
              <a:t>Identificação de produtores não conformes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tângulo 26">
            <a:extLst>
              <a:ext uri="{FF2B5EF4-FFF2-40B4-BE49-F238E27FC236}">
                <a16:creationId xmlns:a16="http://schemas.microsoft.com/office/drawing/2014/main" xmlns="" id="{69C9965F-DE2A-4CB4-AA24-DBE58B162ED8}"/>
              </a:ext>
            </a:extLst>
          </p:cNvPr>
          <p:cNvSpPr/>
          <p:nvPr/>
        </p:nvSpPr>
        <p:spPr>
          <a:xfrm>
            <a:off x="2736272" y="1195377"/>
            <a:ext cx="1737014" cy="595742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Revisão da lista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432CB974-3B33-4B4B-B6B8-F542A09E248F}"/>
              </a:ext>
            </a:extLst>
          </p:cNvPr>
          <p:cNvSpPr/>
          <p:nvPr/>
        </p:nvSpPr>
        <p:spPr>
          <a:xfrm>
            <a:off x="5179704" y="1066761"/>
            <a:ext cx="3584645" cy="84941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050" dirty="0">
                <a:solidFill>
                  <a:schemeClr val="tx1"/>
                </a:solidFill>
              </a:rPr>
              <a:t>A ABIOVE revisa o trabalho feito pelo Greenpeace, checando possíveis erros de formatação e informações incompletas quanto aos CPFs/</a:t>
            </a:r>
            <a:r>
              <a:rPr lang="pt-BR" sz="1050" dirty="0" err="1">
                <a:solidFill>
                  <a:schemeClr val="tx1"/>
                </a:solidFill>
              </a:rPr>
              <a:t>CNPJs</a:t>
            </a:r>
            <a:r>
              <a:rPr lang="pt-BR" sz="105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pt-BR" sz="1050" dirty="0">
                <a:solidFill>
                  <a:schemeClr val="tx1"/>
                </a:solidFill>
              </a:rPr>
              <a:t>Após esta revisão, a lista é encaminhada para o Greenpeace que realiza uma validação final.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C90F3F3D-527A-4F42-BBAB-8EFF039E7A31}"/>
              </a:ext>
            </a:extLst>
          </p:cNvPr>
          <p:cNvSpPr/>
          <p:nvPr/>
        </p:nvSpPr>
        <p:spPr>
          <a:xfrm>
            <a:off x="5179705" y="2481110"/>
            <a:ext cx="3584645" cy="59765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050" dirty="0">
                <a:solidFill>
                  <a:schemeClr val="tx1"/>
                </a:solidFill>
              </a:rPr>
              <a:t>A ABIOVE e ANEC divulgam a lista oficial aos seus associados e demais membros do GTS, que passa a valer 1 semana depois para restrição de compra e financiamento.</a:t>
            </a:r>
          </a:p>
        </p:txBody>
      </p:sp>
      <p:sp>
        <p:nvSpPr>
          <p:cNvPr id="30" name="Seta: para Baixo 29">
            <a:extLst>
              <a:ext uri="{FF2B5EF4-FFF2-40B4-BE49-F238E27FC236}">
                <a16:creationId xmlns:a16="http://schemas.microsoft.com/office/drawing/2014/main" xmlns="" id="{2A947A96-0D17-4719-B7A7-45A7015E54B5}"/>
              </a:ext>
            </a:extLst>
          </p:cNvPr>
          <p:cNvSpPr/>
          <p:nvPr/>
        </p:nvSpPr>
        <p:spPr>
          <a:xfrm>
            <a:off x="3470181" y="1887192"/>
            <a:ext cx="269195" cy="471549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xmlns="" id="{415DE457-16FB-41C5-BCB0-0189863D1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2" b="25826"/>
          <a:stretch/>
        </p:blipFill>
        <p:spPr bwMode="auto">
          <a:xfrm>
            <a:off x="562047" y="1459176"/>
            <a:ext cx="1651938" cy="39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427A90C6-E8D3-4DE3-959F-C156129CEDB5}"/>
              </a:ext>
            </a:extLst>
          </p:cNvPr>
          <p:cNvSpPr/>
          <p:nvPr/>
        </p:nvSpPr>
        <p:spPr>
          <a:xfrm>
            <a:off x="2736272" y="2454814"/>
            <a:ext cx="1737014" cy="595742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Divulgação da lista</a:t>
            </a:r>
          </a:p>
        </p:txBody>
      </p: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xmlns="" id="{46D26B69-679E-46A5-8B97-893615947EEB}"/>
              </a:ext>
            </a:extLst>
          </p:cNvPr>
          <p:cNvCxnSpPr>
            <a:cxnSpLocks/>
          </p:cNvCxnSpPr>
          <p:nvPr/>
        </p:nvCxnSpPr>
        <p:spPr>
          <a:xfrm>
            <a:off x="1108363" y="1450568"/>
            <a:ext cx="10873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xmlns="" id="{17AAF62D-21C5-4D51-A293-06570D231601}"/>
              </a:ext>
            </a:extLst>
          </p:cNvPr>
          <p:cNvCxnSpPr>
            <a:cxnSpLocks/>
          </p:cNvCxnSpPr>
          <p:nvPr/>
        </p:nvCxnSpPr>
        <p:spPr>
          <a:xfrm>
            <a:off x="1125685" y="2735575"/>
            <a:ext cx="108730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2BACC02-2600-4F95-8FFE-143E90140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05" y="1080563"/>
            <a:ext cx="1217022" cy="388564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xmlns="" id="{67D2B2AE-B261-4A00-9CFD-BEE3CDE3F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05" y="2361615"/>
            <a:ext cx="1217022" cy="38856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31FC827-3B88-4DAD-B20F-6274F10C6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34" y="2799284"/>
            <a:ext cx="1042764" cy="284283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CE3E9A1D-1430-45A0-8D4F-B090A86EFCC2}"/>
              </a:ext>
            </a:extLst>
          </p:cNvPr>
          <p:cNvSpPr/>
          <p:nvPr/>
        </p:nvSpPr>
        <p:spPr>
          <a:xfrm>
            <a:off x="1481588" y="3576568"/>
            <a:ext cx="6180823" cy="9144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Este fluxograma representa o processo para geração da </a:t>
            </a: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1ª lista anual de produtores não conformes com o pacto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xmlns="" id="{C61A05EB-D5DE-4380-A6EE-F4885496F6F9}"/>
              </a:ext>
            </a:extLst>
          </p:cNvPr>
          <p:cNvSpPr/>
          <p:nvPr/>
        </p:nvSpPr>
        <p:spPr>
          <a:xfrm>
            <a:off x="0" y="4833488"/>
            <a:ext cx="6615206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</a:rPr>
              <a:t>Nota: as listas subsequentes, que contam com as exclusões deliberadas ao longo do ano, são geridas em conjunto pela ABIOVE e Greenpeace.</a:t>
            </a:r>
          </a:p>
        </p:txBody>
      </p:sp>
    </p:spTree>
    <p:extLst>
      <p:ext uri="{BB962C8B-B14F-4D97-AF65-F5344CB8AC3E}">
        <p14:creationId xmlns:p14="http://schemas.microsoft.com/office/powerpoint/2010/main" val="50068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3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>
                <a:latin typeface="Calibri"/>
                <a:cs typeface="Calibri"/>
              </a:rPr>
              <a:t>Gestão das contestações de produtores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eta: da Esquerda para a Direita 25">
            <a:extLst>
              <a:ext uri="{FF2B5EF4-FFF2-40B4-BE49-F238E27FC236}">
                <a16:creationId xmlns:a16="http://schemas.microsoft.com/office/drawing/2014/main" xmlns="" id="{BC03CE37-E2B5-4109-AC90-FE7A04209AAA}"/>
              </a:ext>
            </a:extLst>
          </p:cNvPr>
          <p:cNvSpPr/>
          <p:nvPr/>
        </p:nvSpPr>
        <p:spPr>
          <a:xfrm>
            <a:off x="2341310" y="2478944"/>
            <a:ext cx="595111" cy="321322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 dirty="0"/>
          </a:p>
        </p:txBody>
      </p:sp>
      <p:sp>
        <p:nvSpPr>
          <p:cNvPr id="31" name="Seta: da Esquerda para a Direita 30">
            <a:extLst>
              <a:ext uri="{FF2B5EF4-FFF2-40B4-BE49-F238E27FC236}">
                <a16:creationId xmlns:a16="http://schemas.microsoft.com/office/drawing/2014/main" xmlns="" id="{F024099C-D5C7-49A2-8FE8-C39E562AB654}"/>
              </a:ext>
            </a:extLst>
          </p:cNvPr>
          <p:cNvSpPr/>
          <p:nvPr/>
        </p:nvSpPr>
        <p:spPr>
          <a:xfrm>
            <a:off x="4334645" y="2478944"/>
            <a:ext cx="595111" cy="321322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4" name="Seta: da Esquerda para a Direita 33">
            <a:extLst>
              <a:ext uri="{FF2B5EF4-FFF2-40B4-BE49-F238E27FC236}">
                <a16:creationId xmlns:a16="http://schemas.microsoft.com/office/drawing/2014/main" xmlns="" id="{AB54E6F5-47DA-4D69-B0CD-2EA3DCA82C5C}"/>
              </a:ext>
            </a:extLst>
          </p:cNvPr>
          <p:cNvSpPr/>
          <p:nvPr/>
        </p:nvSpPr>
        <p:spPr>
          <a:xfrm>
            <a:off x="6301735" y="2478944"/>
            <a:ext cx="595111" cy="321322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cxnSp>
        <p:nvCxnSpPr>
          <p:cNvPr id="35" name="Conector: Angulado 34">
            <a:extLst>
              <a:ext uri="{FF2B5EF4-FFF2-40B4-BE49-F238E27FC236}">
                <a16:creationId xmlns:a16="http://schemas.microsoft.com/office/drawing/2014/main" xmlns="" id="{49A797A3-C22C-455E-B7A4-52B6A24B74FF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31372" y="-262706"/>
            <a:ext cx="15425" cy="4382960"/>
          </a:xfrm>
          <a:prstGeom prst="bentConnector3">
            <a:avLst>
              <a:gd name="adj1" fmla="val -4591160"/>
            </a:avLst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Proibido, Não, Banido, Sinal De Estrada, Roadsign">
            <a:extLst>
              <a:ext uri="{FF2B5EF4-FFF2-40B4-BE49-F238E27FC236}">
                <a16:creationId xmlns:a16="http://schemas.microsoft.com/office/drawing/2014/main" xmlns="" id="{C27AF815-3D7C-460E-B285-AF9D7BBD7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52" y="879357"/>
            <a:ext cx="645291" cy="645291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1" name="Conector: Angulado 40">
            <a:extLst>
              <a:ext uri="{FF2B5EF4-FFF2-40B4-BE49-F238E27FC236}">
                <a16:creationId xmlns:a16="http://schemas.microsoft.com/office/drawing/2014/main" xmlns="" id="{F474E801-8252-4798-A62F-D7493A36385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24815" y="119795"/>
            <a:ext cx="252000" cy="6606422"/>
          </a:xfrm>
          <a:prstGeom prst="bentConnector3">
            <a:avLst>
              <a:gd name="adj1" fmla="val -321172"/>
            </a:avLst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2" descr="Proibido, Não, Banido, Sinal De Estrada, Roadsign">
            <a:extLst>
              <a:ext uri="{FF2B5EF4-FFF2-40B4-BE49-F238E27FC236}">
                <a16:creationId xmlns:a16="http://schemas.microsoft.com/office/drawing/2014/main" xmlns="" id="{4BD6BDF9-8665-416A-84CC-D1726D31A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136" y="4010110"/>
            <a:ext cx="645291" cy="6452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xmlns="" id="{C14787D8-D3E2-4D12-9830-42A51AFCD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822" y="2177799"/>
            <a:ext cx="957847" cy="923613"/>
          </a:xfrm>
          <a:prstGeom prst="rect">
            <a:avLst/>
          </a:prstGeom>
        </p:spPr>
      </p:pic>
      <p:pic>
        <p:nvPicPr>
          <p:cNvPr id="44" name="Picture 30" descr="Icones_familia.png">
            <a:extLst>
              <a:ext uri="{FF2B5EF4-FFF2-40B4-BE49-F238E27FC236}">
                <a16:creationId xmlns:a16="http://schemas.microsoft.com/office/drawing/2014/main" xmlns="" id="{80A679C1-455F-4FD7-8DA6-A59FDB5428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9" r="8041"/>
          <a:stretch/>
        </p:blipFill>
        <p:spPr>
          <a:xfrm>
            <a:off x="360964" y="2135513"/>
            <a:ext cx="1773280" cy="1008184"/>
          </a:xfrm>
          <a:prstGeom prst="rect">
            <a:avLst/>
          </a:prstGeom>
        </p:spPr>
      </p:pic>
      <p:pic>
        <p:nvPicPr>
          <p:cNvPr id="45" name="Picture 22" descr="Icones_fabrica.png">
            <a:extLst>
              <a:ext uri="{FF2B5EF4-FFF2-40B4-BE49-F238E27FC236}">
                <a16:creationId xmlns:a16="http://schemas.microsoft.com/office/drawing/2014/main" xmlns="" id="{98EA4432-397C-4CE2-9AEF-417A81BA6F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487" y="2168722"/>
            <a:ext cx="984092" cy="941767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D713BFDC-14FE-42BD-8108-5F57F6956A03}"/>
              </a:ext>
            </a:extLst>
          </p:cNvPr>
          <p:cNvGrpSpPr/>
          <p:nvPr/>
        </p:nvGrpSpPr>
        <p:grpSpPr>
          <a:xfrm>
            <a:off x="7103912" y="2300906"/>
            <a:ext cx="1620406" cy="677398"/>
            <a:chOff x="7103912" y="2354806"/>
            <a:chExt cx="1620406" cy="677398"/>
          </a:xfrm>
        </p:grpSpPr>
        <p:pic>
          <p:nvPicPr>
            <p:cNvPr id="20" name="Picture 16" descr="Image result for greenpeace">
              <a:extLst>
                <a:ext uri="{FF2B5EF4-FFF2-40B4-BE49-F238E27FC236}">
                  <a16:creationId xmlns:a16="http://schemas.microsoft.com/office/drawing/2014/main" xmlns="" id="{44B67B06-77AB-455A-A431-5F4EEA5E6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9678" y="2354806"/>
              <a:ext cx="1588874" cy="237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xmlns="" id="{8F6D96D0-CE11-4CF2-9BFC-B77B0BAE13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912" y="2694234"/>
              <a:ext cx="1620406" cy="337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3A043C4A-8845-4706-93C8-41AA4097BC25}"/>
              </a:ext>
            </a:extLst>
          </p:cNvPr>
          <p:cNvSpPr/>
          <p:nvPr/>
        </p:nvSpPr>
        <p:spPr>
          <a:xfrm>
            <a:off x="2833053" y="3152445"/>
            <a:ext cx="1635579" cy="23767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</a:rPr>
              <a:t>Empresa Associada</a:t>
            </a:r>
          </a:p>
        </p:txBody>
      </p:sp>
    </p:spTree>
    <p:extLst>
      <p:ext uri="{BB962C8B-B14F-4D97-AF65-F5344CB8AC3E}">
        <p14:creationId xmlns:p14="http://schemas.microsoft.com/office/powerpoint/2010/main" val="349879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m 15" descr="Logotipo&#10;&#10;Descrição gerada automaticamente">
            <a:extLst>
              <a:ext uri="{FF2B5EF4-FFF2-40B4-BE49-F238E27FC236}">
                <a16:creationId xmlns:a16="http://schemas.microsoft.com/office/drawing/2014/main" xmlns="" id="{BC48D91F-F7CF-59DF-5A53-465433CDF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23" y="148230"/>
            <a:ext cx="844463" cy="8435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208F6E0-18D3-BD16-0A2D-013A3B662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23" y="161363"/>
            <a:ext cx="3973426" cy="48041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C2487D3-5DF7-840A-C764-E8055790E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625" y="1105372"/>
            <a:ext cx="4126258" cy="315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69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Stock_000020850299_Large.jpg">
            <a:extLst>
              <a:ext uri="{FF2B5EF4-FFF2-40B4-BE49-F238E27FC236}">
                <a16:creationId xmlns:a16="http://schemas.microsoft.com/office/drawing/2014/main" xmlns="" id="{0820F51F-6A93-4B1D-B1C5-618CC57C9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6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xmlns="" id="{9731159D-4001-49D8-9D68-7E8D19E67751}"/>
              </a:ext>
            </a:extLst>
          </p:cNvPr>
          <p:cNvSpPr/>
          <p:nvPr/>
        </p:nvSpPr>
        <p:spPr>
          <a:xfrm>
            <a:off x="-1" y="-1"/>
            <a:ext cx="9144000" cy="5143500"/>
          </a:xfrm>
          <a:prstGeom prst="rect">
            <a:avLst/>
          </a:prstGeom>
          <a:solidFill>
            <a:schemeClr val="accent2">
              <a:lumMod val="75000"/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213188A1-12C7-4E20-B60D-ADEF1BDDA97F}"/>
              </a:ext>
            </a:extLst>
          </p:cNvPr>
          <p:cNvSpPr/>
          <p:nvPr/>
        </p:nvSpPr>
        <p:spPr>
          <a:xfrm>
            <a:off x="-1" y="2982471"/>
            <a:ext cx="9144000" cy="2161029"/>
          </a:xfrm>
          <a:prstGeom prst="rect">
            <a:avLst/>
          </a:prstGeom>
          <a:solidFill>
            <a:schemeClr val="accent5">
              <a:lumMod val="75000"/>
              <a:alpha val="54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9">
            <a:extLst>
              <a:ext uri="{FF2B5EF4-FFF2-40B4-BE49-F238E27FC236}">
                <a16:creationId xmlns:a16="http://schemas.microsoft.com/office/drawing/2014/main" xmlns="" id="{DC175780-EB66-461C-974A-78D38CE58234}"/>
              </a:ext>
            </a:extLst>
          </p:cNvPr>
          <p:cNvCxnSpPr/>
          <p:nvPr/>
        </p:nvCxnSpPr>
        <p:spPr>
          <a:xfrm>
            <a:off x="4572000" y="3236805"/>
            <a:ext cx="0" cy="720000"/>
          </a:xfrm>
          <a:prstGeom prst="line">
            <a:avLst/>
          </a:prstGeom>
          <a:ln w="952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1" descr="Abiove_horizontal_semassinatura_branco.png">
            <a:extLst>
              <a:ext uri="{FF2B5EF4-FFF2-40B4-BE49-F238E27FC236}">
                <a16:creationId xmlns:a16="http://schemas.microsoft.com/office/drawing/2014/main" xmlns="" id="{46CD5D63-8DDC-4F92-8DE7-84CBEE335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01" y="4363615"/>
            <a:ext cx="1481036" cy="472856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0" y="1745863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5400" b="1" dirty="0">
                <a:solidFill>
                  <a:schemeClr val="bg1"/>
                </a:solidFill>
                <a:latin typeface="Calibri"/>
                <a:cs typeface="Calibri"/>
              </a:rPr>
              <a:t>OBRIGADO</a:t>
            </a:r>
            <a:endParaRPr lang="en-US" sz="5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351537" y="3290838"/>
            <a:ext cx="2965474" cy="514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pt-BR" sz="1800" b="1" dirty="0">
                <a:solidFill>
                  <a:schemeClr val="bg1"/>
                </a:solidFill>
                <a:latin typeface="Calibri"/>
                <a:cs typeface="Calibri"/>
              </a:rPr>
              <a:t>André Nassar</a:t>
            </a:r>
            <a:endParaRPr lang="bg-BG" sz="18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r">
              <a:lnSpc>
                <a:spcPct val="120000"/>
              </a:lnSpc>
            </a:pPr>
            <a:r>
              <a:rPr lang="pt-BR" sz="1200" dirty="0">
                <a:solidFill>
                  <a:schemeClr val="bg1"/>
                </a:solidFill>
                <a:latin typeface="Calibri Light"/>
                <a:cs typeface="Calibri Light"/>
              </a:rPr>
              <a:t>Presidente Executivo</a:t>
            </a:r>
            <a:endParaRPr lang="en-US" sz="12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4831300" y="3221663"/>
            <a:ext cx="2965474" cy="693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1200" dirty="0">
                <a:solidFill>
                  <a:schemeClr val="bg1"/>
                </a:solidFill>
                <a:latin typeface="Calibri Light"/>
                <a:cs typeface="Calibri Light"/>
              </a:rPr>
              <a:t>Telefone</a:t>
            </a:r>
            <a:r>
              <a:rPr lang="bg-BG" sz="1200" dirty="0">
                <a:solidFill>
                  <a:schemeClr val="bg1"/>
                </a:solidFill>
                <a:latin typeface="Calibri Light"/>
                <a:cs typeface="Calibri Light"/>
              </a:rPr>
              <a:t>:</a:t>
            </a:r>
            <a:r>
              <a:rPr lang="pt-BR" sz="1200" dirty="0">
                <a:solidFill>
                  <a:schemeClr val="bg1"/>
                </a:solidFill>
                <a:latin typeface="Calibri Light"/>
                <a:cs typeface="Calibri Light"/>
              </a:rPr>
              <a:t> (11) 5536-0733</a:t>
            </a:r>
            <a:endParaRPr lang="bg-BG" sz="1200" dirty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 algn="l">
              <a:lnSpc>
                <a:spcPct val="120000"/>
              </a:lnSpc>
            </a:pPr>
            <a:r>
              <a:rPr lang="bg-BG" sz="1200" dirty="0">
                <a:solidFill>
                  <a:schemeClr val="bg1"/>
                </a:solidFill>
                <a:latin typeface="Calibri Light"/>
                <a:cs typeface="Calibri Light"/>
              </a:rPr>
              <a:t>E-</a:t>
            </a:r>
            <a:r>
              <a:rPr lang="pt-BR" sz="1200" dirty="0">
                <a:solidFill>
                  <a:schemeClr val="bg1"/>
                </a:solidFill>
                <a:latin typeface="Calibri Light"/>
                <a:cs typeface="Calibri Light"/>
              </a:rPr>
              <a:t>mail</a:t>
            </a:r>
            <a:r>
              <a:rPr lang="bg-BG" sz="1200" dirty="0">
                <a:solidFill>
                  <a:schemeClr val="bg1"/>
                </a:solidFill>
                <a:latin typeface="Calibri Light"/>
                <a:cs typeface="Calibri Light"/>
              </a:rPr>
              <a:t>: </a:t>
            </a:r>
            <a:r>
              <a:rPr lang="pt-BR" sz="1200" dirty="0">
                <a:solidFill>
                  <a:schemeClr val="bg1"/>
                </a:solidFill>
                <a:latin typeface="Calibri Light"/>
                <a:cs typeface="Calibri Light"/>
              </a:rPr>
              <a:t>amnassar@abiove.org.br </a:t>
            </a:r>
          </a:p>
          <a:p>
            <a:pPr algn="l">
              <a:lnSpc>
                <a:spcPct val="120000"/>
              </a:lnSpc>
            </a:pPr>
            <a:r>
              <a:rPr lang="bg-BG" sz="1200" dirty="0">
                <a:solidFill>
                  <a:schemeClr val="bg1"/>
                </a:solidFill>
                <a:latin typeface="Calibri Light"/>
                <a:cs typeface="Calibri Light"/>
              </a:rPr>
              <a:t>S</a:t>
            </a:r>
            <a:r>
              <a:rPr lang="pt-BR" sz="1200" dirty="0">
                <a:solidFill>
                  <a:schemeClr val="bg1"/>
                </a:solidFill>
                <a:latin typeface="Calibri Light"/>
                <a:cs typeface="Calibri Light"/>
              </a:rPr>
              <a:t>ite</a:t>
            </a:r>
            <a:r>
              <a:rPr lang="bg-BG" sz="1200" dirty="0">
                <a:solidFill>
                  <a:schemeClr val="bg1"/>
                </a:solidFill>
                <a:latin typeface="Calibri Light"/>
                <a:cs typeface="Calibri Light"/>
              </a:rPr>
              <a:t>: </a:t>
            </a:r>
            <a:r>
              <a:rPr lang="pt-BR" sz="1200" dirty="0">
                <a:solidFill>
                  <a:schemeClr val="bg1"/>
                </a:solidFill>
                <a:latin typeface="Calibri Light"/>
                <a:cs typeface="Calibri Light"/>
              </a:rPr>
              <a:t>www.abiove.org.br</a:t>
            </a:r>
            <a:endParaRPr lang="en-US" sz="12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08414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1B636F96-1680-936E-7135-9A39F2D8E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862" y="703172"/>
            <a:ext cx="4404836" cy="4141788"/>
          </a:xfrm>
          <a:prstGeom prst="rect">
            <a:avLst/>
          </a:prstGeom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37546EC3-952C-468D-B47B-BAD183A5C5B3}"/>
              </a:ext>
            </a:extLst>
          </p:cNvPr>
          <p:cNvSpPr/>
          <p:nvPr/>
        </p:nvSpPr>
        <p:spPr>
          <a:xfrm>
            <a:off x="891240" y="4059360"/>
            <a:ext cx="2196000" cy="102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037DE272-D956-45DD-A699-CC31386FF034}"/>
              </a:ext>
            </a:extLst>
          </p:cNvPr>
          <p:cNvSpPr/>
          <p:nvPr/>
        </p:nvSpPr>
        <p:spPr>
          <a:xfrm>
            <a:off x="891240" y="3515523"/>
            <a:ext cx="1656000" cy="102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516BFF0B-9CFD-4A6D-B25E-7335707E6A63}"/>
              </a:ext>
            </a:extLst>
          </p:cNvPr>
          <p:cNvSpPr/>
          <p:nvPr/>
        </p:nvSpPr>
        <p:spPr>
          <a:xfrm>
            <a:off x="891240" y="2939163"/>
            <a:ext cx="2412000" cy="102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054" y="101287"/>
            <a:ext cx="6996205" cy="561202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>
                <a:latin typeface="Calibri"/>
                <a:cs typeface="Calibri"/>
              </a:rPr>
              <a:t>Governança de monitoramento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04531E06-F9CD-4AA0-894A-14A1DFF8AD20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ACAE8B2-C02F-4F12-A249-A36B8ECB9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19A6AA0D-7D6D-4E95-A46F-76DF13FBFF73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62482A0-83BE-4427-B709-112F6276942D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FB3D1126-7743-4DAF-9673-783A6B68758B}"/>
              </a:ext>
            </a:extLst>
          </p:cNvPr>
          <p:cNvSpPr txBox="1"/>
          <p:nvPr/>
        </p:nvSpPr>
        <p:spPr>
          <a:xfrm>
            <a:off x="532905" y="1096912"/>
            <a:ext cx="3392484" cy="32162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800"/>
              </a:spcAft>
              <a:buSzPct val="90000"/>
            </a:pPr>
            <a:r>
              <a:rPr lang="pt-BR" sz="2000" b="1" dirty="0">
                <a:cs typeface="Calibri"/>
              </a:rPr>
              <a:t>Bioma Amazônia</a:t>
            </a:r>
          </a:p>
          <a:p>
            <a:pPr marL="285750" indent="-285750" algn="just">
              <a:spcAft>
                <a:spcPts val="2400"/>
              </a:spcAft>
              <a:buSzPct val="90000"/>
              <a:buFont typeface="Arial" panose="020B0604020202020204" pitchFamily="34" charset="0"/>
              <a:buChar char="•"/>
            </a:pPr>
            <a:r>
              <a:rPr lang="pt-BR" dirty="0">
                <a:cs typeface="Calibri"/>
              </a:rPr>
              <a:t>7,4 milhões ha de soja;</a:t>
            </a:r>
          </a:p>
          <a:p>
            <a:pPr marL="285750" indent="-285750" algn="just">
              <a:spcAft>
                <a:spcPts val="2400"/>
              </a:spcAft>
              <a:buSzPct val="90000"/>
              <a:buFont typeface="Arial" panose="020B0604020202020204" pitchFamily="34" charset="0"/>
              <a:buChar char="•"/>
            </a:pPr>
            <a:r>
              <a:rPr lang="pt-BR" dirty="0">
                <a:cs typeface="Calibri"/>
              </a:rPr>
              <a:t>16% da área plantada no Brasil;</a:t>
            </a:r>
          </a:p>
          <a:p>
            <a:pPr marL="285750" indent="-285750" algn="just">
              <a:spcAft>
                <a:spcPts val="2400"/>
              </a:spcAft>
              <a:buSzPct val="90000"/>
              <a:buFont typeface="Arial" panose="020B0604020202020204" pitchFamily="34" charset="0"/>
              <a:buChar char="•"/>
            </a:pPr>
            <a:r>
              <a:rPr lang="pt-BR" dirty="0">
                <a:cs typeface="Calibri"/>
              </a:rPr>
              <a:t>1,8% do bioma Amazônia;</a:t>
            </a:r>
          </a:p>
          <a:p>
            <a:pPr marL="285750" indent="-285750" algn="just">
              <a:spcAft>
                <a:spcPts val="1200"/>
              </a:spcAft>
              <a:buSzPct val="90000"/>
              <a:buFont typeface="Arial" panose="020B0604020202020204" pitchFamily="34" charset="0"/>
              <a:buChar char="•"/>
            </a:pPr>
            <a:r>
              <a:rPr lang="pt-BR" dirty="0">
                <a:cs typeface="Calibri"/>
              </a:rPr>
              <a:t>97% da expansão da sojicultura ocorreu em áreas abertas antes de julho de 2008.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E7067F10-A43C-4F45-BC72-5A3D2704EBFA}"/>
              </a:ext>
            </a:extLst>
          </p:cNvPr>
          <p:cNvSpPr txBox="1"/>
          <p:nvPr/>
        </p:nvSpPr>
        <p:spPr>
          <a:xfrm>
            <a:off x="5318769" y="1673663"/>
            <a:ext cx="152949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800"/>
              </a:spcAft>
              <a:buSzPct val="90000"/>
            </a:pPr>
            <a:r>
              <a:rPr lang="pt-BR" b="1" dirty="0">
                <a:solidFill>
                  <a:schemeClr val="bg1"/>
                </a:solidFill>
                <a:cs typeface="Calibri"/>
              </a:rPr>
              <a:t>Amazônia</a:t>
            </a:r>
            <a:endParaRPr lang="pt-BR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475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0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xmlns="" id="{B9231B19-C7C9-4969-9BF0-5D45D4B37F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6103412"/>
              </p:ext>
            </p:extLst>
          </p:nvPr>
        </p:nvGraphicFramePr>
        <p:xfrm>
          <a:off x="6115500" y="2161963"/>
          <a:ext cx="2872350" cy="263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7" name="Google Shape;137;gb0a506eed3_0_0"/>
          <p:cNvSpPr txBox="1"/>
          <p:nvPr/>
        </p:nvSpPr>
        <p:spPr>
          <a:xfrm>
            <a:off x="6115500" y="702079"/>
            <a:ext cx="2872350" cy="3561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1350" b="1">
                <a:latin typeface="Century Gothic"/>
                <a:ea typeface="Century Gothic"/>
                <a:cs typeface="Century Gothic"/>
                <a:sym typeface="Century Gothic"/>
              </a:rPr>
              <a:t>Safra 2000/01</a:t>
            </a:r>
            <a:endParaRPr sz="135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gb0a506eed3_0_0"/>
          <p:cNvSpPr txBox="1"/>
          <p:nvPr/>
        </p:nvSpPr>
        <p:spPr>
          <a:xfrm>
            <a:off x="6115500" y="1274591"/>
            <a:ext cx="2872350" cy="740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2800" b="1" dirty="0">
                <a:latin typeface="Century Gothic"/>
                <a:ea typeface="Century Gothic"/>
                <a:cs typeface="Century Gothic"/>
                <a:sym typeface="Century Gothic"/>
              </a:rPr>
              <a:t>0,34 Mha</a:t>
            </a:r>
            <a:endParaRPr sz="28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xmlns="" id="{4B76F644-4B67-4A34-B05A-0F1756D2F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2" y="706635"/>
            <a:ext cx="5854427" cy="4140000"/>
          </a:xfrm>
          <a:prstGeom prst="rect">
            <a:avLst/>
          </a:prstGeom>
        </p:spPr>
      </p:pic>
      <p:sp>
        <p:nvSpPr>
          <p:cNvPr id="20" name="Google Shape;118;p3">
            <a:extLst>
              <a:ext uri="{FF2B5EF4-FFF2-40B4-BE49-F238E27FC236}">
                <a16:creationId xmlns:a16="http://schemas.microsoft.com/office/drawing/2014/main" xmlns="" id="{E2D55BBE-7666-4A90-B4C1-FF21782C73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881644"/>
            <a:ext cx="1983260" cy="929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7F7F7F"/>
              </a:buClr>
              <a:buSzPts val="900"/>
            </a:pPr>
            <a:r>
              <a:rPr lang="pt-BR" sz="675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Moratória da soja – safra 2020/21</a:t>
            </a:r>
            <a:endParaRPr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Google Shape;148;gb0a506eed3_1_90">
            <a:extLst>
              <a:ext uri="{FF2B5EF4-FFF2-40B4-BE49-F238E27FC236}">
                <a16:creationId xmlns:a16="http://schemas.microsoft.com/office/drawing/2014/main" xmlns="" id="{7472CB92-4144-408B-A33B-1B02A8004339}"/>
              </a:ext>
            </a:extLst>
          </p:cNvPr>
          <p:cNvSpPr/>
          <p:nvPr/>
        </p:nvSpPr>
        <p:spPr>
          <a:xfrm>
            <a:off x="6648768" y="3956571"/>
            <a:ext cx="99000" cy="99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xmlns="" id="{2E89BC38-0A71-4FD2-9DA9-7465E8CFF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89" y="4163893"/>
            <a:ext cx="1234553" cy="612000"/>
          </a:xfrm>
          <a:prstGeom prst="rect">
            <a:avLst/>
          </a:prstGeom>
        </p:spPr>
      </p:pic>
      <p:sp>
        <p:nvSpPr>
          <p:cNvPr id="15" name="Google Shape;120;p3">
            <a:extLst>
              <a:ext uri="{FF2B5EF4-FFF2-40B4-BE49-F238E27FC236}">
                <a16:creationId xmlns:a16="http://schemas.microsoft.com/office/drawing/2014/main" xmlns="" id="{CC40E584-37B8-46CF-9F5F-CB06C3CBABFC}"/>
              </a:ext>
            </a:extLst>
          </p:cNvPr>
          <p:cNvSpPr txBox="1"/>
          <p:nvPr/>
        </p:nvSpPr>
        <p:spPr>
          <a:xfrm>
            <a:off x="2043528" y="4838533"/>
            <a:ext cx="4925724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Fonte: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Agrosatélite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/Universidade de Wisconsin, 2017.</a:t>
            </a:r>
            <a:endParaRPr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xmlns="" id="{93899D76-1BC9-4AB0-9028-256D81DA356A}"/>
              </a:ext>
            </a:extLst>
          </p:cNvPr>
          <p:cNvSpPr txBox="1">
            <a:spLocks/>
          </p:cNvSpPr>
          <p:nvPr/>
        </p:nvSpPr>
        <p:spPr>
          <a:xfrm>
            <a:off x="852054" y="101287"/>
            <a:ext cx="6996205" cy="561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>
                <a:latin typeface="Calibri"/>
                <a:cs typeface="Calibri"/>
              </a:rPr>
              <a:t>Expansão da área de soja na Amazônia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86AC691E-5261-4D0E-9E03-7325DC86A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xmlns="" id="{1A48783A-79F1-4544-9528-D94086D84631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xmlns="" id="{80E23C22-0CC0-41B1-B789-F7C3E4BB713E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11">
            <a:extLst>
              <a:ext uri="{FF2B5EF4-FFF2-40B4-BE49-F238E27FC236}">
                <a16:creationId xmlns:a16="http://schemas.microsoft.com/office/drawing/2014/main" xmlns="" id="{162AFD44-857F-4ABD-8848-436FF58B189E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39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xmlns="" id="{3723A357-2233-4101-9941-FF6819875D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243468"/>
              </p:ext>
            </p:extLst>
          </p:nvPr>
        </p:nvGraphicFramePr>
        <p:xfrm>
          <a:off x="6115500" y="2161963"/>
          <a:ext cx="2872350" cy="263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8" name="Google Shape;148;gb0a506eed3_1_90"/>
          <p:cNvSpPr/>
          <p:nvPr/>
        </p:nvSpPr>
        <p:spPr>
          <a:xfrm>
            <a:off x="6959295" y="3761354"/>
            <a:ext cx="99000" cy="99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151" name="Google Shape;151;gb0a506eed3_1_90"/>
          <p:cNvSpPr txBox="1"/>
          <p:nvPr/>
        </p:nvSpPr>
        <p:spPr>
          <a:xfrm>
            <a:off x="6115500" y="702079"/>
            <a:ext cx="2872350" cy="3561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1350" b="1">
                <a:latin typeface="Century Gothic"/>
                <a:ea typeface="Century Gothic"/>
                <a:cs typeface="Century Gothic"/>
                <a:sym typeface="Century Gothic"/>
              </a:rPr>
              <a:t>Safra 2006/07</a:t>
            </a:r>
            <a:endParaRPr sz="135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2" name="Google Shape;152;gb0a506eed3_1_90"/>
          <p:cNvSpPr txBox="1"/>
          <p:nvPr/>
        </p:nvSpPr>
        <p:spPr>
          <a:xfrm>
            <a:off x="6115500" y="1274591"/>
            <a:ext cx="2872350" cy="740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2800" b="1" dirty="0">
                <a:latin typeface="Century Gothic"/>
                <a:ea typeface="Century Gothic"/>
                <a:cs typeface="Century Gothic"/>
                <a:sym typeface="Century Gothic"/>
              </a:rPr>
              <a:t>1,41 Mha</a:t>
            </a:r>
            <a:endParaRPr sz="28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xmlns="" id="{8CC06293-1A7C-4F33-B239-2D771A7B4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2" y="706635"/>
            <a:ext cx="5854427" cy="4140000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xmlns="" id="{A78D525D-8184-4641-BC5A-07F2B58F9CFB}"/>
              </a:ext>
            </a:extLst>
          </p:cNvPr>
          <p:cNvSpPr txBox="1">
            <a:spLocks/>
          </p:cNvSpPr>
          <p:nvPr/>
        </p:nvSpPr>
        <p:spPr>
          <a:xfrm>
            <a:off x="852054" y="101287"/>
            <a:ext cx="6996205" cy="561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>
                <a:latin typeface="Calibri"/>
                <a:cs typeface="Calibri"/>
              </a:rPr>
              <a:t>Expansão da área de soja na Amazônia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D956B403-537C-4228-ADBB-5AB08B033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BA37C310-7F48-4BD8-A0B2-F6793F5C2CC2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C8E749B5-0E7C-4695-93C3-5E430001DB70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Google Shape;118;p3">
            <a:extLst>
              <a:ext uri="{FF2B5EF4-FFF2-40B4-BE49-F238E27FC236}">
                <a16:creationId xmlns:a16="http://schemas.microsoft.com/office/drawing/2014/main" xmlns="" id="{BDF14C8C-0607-46EB-B890-44DD0089BB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881644"/>
            <a:ext cx="1983260" cy="929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7F7F7F"/>
              </a:buClr>
              <a:buSzPts val="900"/>
            </a:pPr>
            <a:r>
              <a:rPr lang="pt-BR" sz="675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Moratória da soja – safra 2020/21</a:t>
            </a:r>
            <a:endParaRPr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Google Shape;120;p3">
            <a:extLst>
              <a:ext uri="{FF2B5EF4-FFF2-40B4-BE49-F238E27FC236}">
                <a16:creationId xmlns:a16="http://schemas.microsoft.com/office/drawing/2014/main" xmlns="" id="{527170A3-9D78-4255-948A-90B2A9C207FD}"/>
              </a:ext>
            </a:extLst>
          </p:cNvPr>
          <p:cNvSpPr txBox="1"/>
          <p:nvPr/>
        </p:nvSpPr>
        <p:spPr>
          <a:xfrm>
            <a:off x="2043528" y="4838533"/>
            <a:ext cx="4925724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Fonte: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Agrosatélite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/Universidade de Wisconsin, 2017.</a:t>
            </a:r>
            <a:endParaRPr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xmlns="" id="{F953D04C-C0D7-48DB-B036-8DC64A9D7965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m 23" descr="Texto&#10;&#10;Descrição gerada automaticamente">
            <a:extLst>
              <a:ext uri="{FF2B5EF4-FFF2-40B4-BE49-F238E27FC236}">
                <a16:creationId xmlns:a16="http://schemas.microsoft.com/office/drawing/2014/main" xmlns="" id="{29FA47B4-F803-454A-AA21-4A1335AD4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89" y="4163893"/>
            <a:ext cx="1234553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42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xmlns="" id="{7C398833-4421-4966-B8F9-17D17226D4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8099364"/>
              </p:ext>
            </p:extLst>
          </p:nvPr>
        </p:nvGraphicFramePr>
        <p:xfrm>
          <a:off x="6115500" y="2161963"/>
          <a:ext cx="2872350" cy="263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0" name="Google Shape;160;gb0a506eed3_1_96"/>
          <p:cNvSpPr/>
          <p:nvPr/>
        </p:nvSpPr>
        <p:spPr>
          <a:xfrm>
            <a:off x="7251027" y="3594893"/>
            <a:ext cx="99000" cy="99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163" name="Google Shape;163;gb0a506eed3_1_96"/>
          <p:cNvSpPr txBox="1"/>
          <p:nvPr/>
        </p:nvSpPr>
        <p:spPr>
          <a:xfrm>
            <a:off x="6115500" y="702079"/>
            <a:ext cx="2872350" cy="3561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1350" b="1">
                <a:latin typeface="Century Gothic"/>
                <a:ea typeface="Century Gothic"/>
                <a:cs typeface="Century Gothic"/>
                <a:sym typeface="Century Gothic"/>
              </a:rPr>
              <a:t>Safra 2009/10</a:t>
            </a:r>
            <a:endParaRPr sz="135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Google Shape;164;gb0a506eed3_1_96"/>
          <p:cNvSpPr txBox="1"/>
          <p:nvPr/>
        </p:nvSpPr>
        <p:spPr>
          <a:xfrm>
            <a:off x="6115500" y="1274591"/>
            <a:ext cx="2872350" cy="740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2800" b="1" dirty="0">
                <a:latin typeface="Century Gothic"/>
                <a:ea typeface="Century Gothic"/>
                <a:cs typeface="Century Gothic"/>
                <a:sym typeface="Century Gothic"/>
              </a:rPr>
              <a:t>2,10 Mha</a:t>
            </a:r>
            <a:endParaRPr sz="28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xmlns="" id="{9681961F-1C84-4612-9C09-1CB9DD9A2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2" y="706635"/>
            <a:ext cx="5854427" cy="4140000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xmlns="" id="{7D3DAAA7-B446-46C9-BFB0-5D5F05BC0EAB}"/>
              </a:ext>
            </a:extLst>
          </p:cNvPr>
          <p:cNvSpPr txBox="1">
            <a:spLocks/>
          </p:cNvSpPr>
          <p:nvPr/>
        </p:nvSpPr>
        <p:spPr>
          <a:xfrm>
            <a:off x="852054" y="101287"/>
            <a:ext cx="6996205" cy="561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>
                <a:latin typeface="Calibri"/>
                <a:cs typeface="Calibri"/>
              </a:rPr>
              <a:t>Expansão da área de soja na Amazônia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40542B38-6AC7-49C4-9993-FC8310E5D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xmlns="" id="{BD4D8FFD-E8B8-4F95-ADEA-8F97D4F13B2F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98A70F54-7A7D-4BAA-967E-4ED1C134BC92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Google Shape;118;p3">
            <a:extLst>
              <a:ext uri="{FF2B5EF4-FFF2-40B4-BE49-F238E27FC236}">
                <a16:creationId xmlns:a16="http://schemas.microsoft.com/office/drawing/2014/main" xmlns="" id="{E9F98FDD-56B5-470A-83E4-B53077C323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881644"/>
            <a:ext cx="1983260" cy="929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7F7F7F"/>
              </a:buClr>
              <a:buSzPts val="900"/>
            </a:pPr>
            <a:r>
              <a:rPr lang="pt-BR" sz="675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Moratória da soja – safra 2020/21</a:t>
            </a:r>
            <a:endParaRPr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xmlns="" id="{5E5E7E10-5378-4729-A975-DEF001B3B792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agem 22" descr="Texto&#10;&#10;Descrição gerada automaticamente">
            <a:extLst>
              <a:ext uri="{FF2B5EF4-FFF2-40B4-BE49-F238E27FC236}">
                <a16:creationId xmlns:a16="http://schemas.microsoft.com/office/drawing/2014/main" xmlns="" id="{3F7E4506-B173-4B6B-89B7-5E66B33EC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89" y="4163893"/>
            <a:ext cx="1234553" cy="612000"/>
          </a:xfrm>
          <a:prstGeom prst="rect">
            <a:avLst/>
          </a:prstGeom>
        </p:spPr>
      </p:pic>
      <p:sp>
        <p:nvSpPr>
          <p:cNvPr id="24" name="Google Shape;120;p3">
            <a:extLst>
              <a:ext uri="{FF2B5EF4-FFF2-40B4-BE49-F238E27FC236}">
                <a16:creationId xmlns:a16="http://schemas.microsoft.com/office/drawing/2014/main" xmlns="" id="{6F877347-D26C-4424-93C0-1662D1A15ED1}"/>
              </a:ext>
            </a:extLst>
          </p:cNvPr>
          <p:cNvSpPr txBox="1"/>
          <p:nvPr/>
        </p:nvSpPr>
        <p:spPr>
          <a:xfrm>
            <a:off x="2043528" y="4838533"/>
            <a:ext cx="4925724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Fonte: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Agrosatélite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/Universidade de Wisconsin, 2017.</a:t>
            </a:r>
            <a:endParaRPr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08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xmlns="" id="{C1A2689D-7C2C-4953-B804-B350F78547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9150421"/>
              </p:ext>
            </p:extLst>
          </p:nvPr>
        </p:nvGraphicFramePr>
        <p:xfrm>
          <a:off x="6115500" y="2161963"/>
          <a:ext cx="2872350" cy="263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2" name="Google Shape;172;gb0a506eed3_1_66"/>
          <p:cNvSpPr/>
          <p:nvPr/>
        </p:nvSpPr>
        <p:spPr>
          <a:xfrm>
            <a:off x="7522132" y="3218788"/>
            <a:ext cx="99000" cy="99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175" name="Google Shape;175;gb0a506eed3_1_66"/>
          <p:cNvSpPr txBox="1"/>
          <p:nvPr/>
        </p:nvSpPr>
        <p:spPr>
          <a:xfrm>
            <a:off x="6115500" y="702079"/>
            <a:ext cx="2872350" cy="3561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1350" b="1">
                <a:latin typeface="Century Gothic"/>
                <a:ea typeface="Century Gothic"/>
                <a:cs typeface="Century Gothic"/>
                <a:sym typeface="Century Gothic"/>
              </a:rPr>
              <a:t>Safra 2014/15</a:t>
            </a:r>
            <a:endParaRPr sz="135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" name="Google Shape;176;gb0a506eed3_1_66"/>
          <p:cNvSpPr txBox="1"/>
          <p:nvPr/>
        </p:nvSpPr>
        <p:spPr>
          <a:xfrm>
            <a:off x="6115500" y="1274591"/>
            <a:ext cx="2872350" cy="740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2800" b="1" dirty="0">
                <a:latin typeface="Century Gothic"/>
                <a:ea typeface="Century Gothic"/>
                <a:cs typeface="Century Gothic"/>
                <a:sym typeface="Century Gothic"/>
              </a:rPr>
              <a:t>4,00 Mha</a:t>
            </a:r>
            <a:endParaRPr sz="28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xmlns="" id="{DE0EEC6B-D153-4F78-AC91-0A4616854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2" y="706635"/>
            <a:ext cx="5854427" cy="4140000"/>
          </a:xfrm>
          <a:prstGeom prst="rect">
            <a:avLst/>
          </a:prstGeom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xmlns="" id="{E1616AA4-80E4-42F3-A669-39FAC2BB1F17}"/>
              </a:ext>
            </a:extLst>
          </p:cNvPr>
          <p:cNvSpPr txBox="1">
            <a:spLocks/>
          </p:cNvSpPr>
          <p:nvPr/>
        </p:nvSpPr>
        <p:spPr>
          <a:xfrm>
            <a:off x="852054" y="101287"/>
            <a:ext cx="6996205" cy="561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>
                <a:latin typeface="Calibri"/>
                <a:cs typeface="Calibri"/>
              </a:rPr>
              <a:t>Expansão da área de soja na Amazônia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049C2EB5-797F-45EB-8D88-83283A6F6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xmlns="" id="{028DB685-2719-42AA-86C9-58B432D76E98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A9E4FE85-0710-49F1-A827-CAFA241D3518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Google Shape;118;p3">
            <a:extLst>
              <a:ext uri="{FF2B5EF4-FFF2-40B4-BE49-F238E27FC236}">
                <a16:creationId xmlns:a16="http://schemas.microsoft.com/office/drawing/2014/main" xmlns="" id="{AD4E3000-0EBD-4A00-8F70-94BD4D8F49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881644"/>
            <a:ext cx="1983260" cy="929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7F7F7F"/>
              </a:buClr>
              <a:buSzPts val="900"/>
            </a:pPr>
            <a:r>
              <a:rPr lang="pt-BR" sz="675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Moratória da soja – safra 2020/21</a:t>
            </a:r>
            <a:endParaRPr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xmlns="" id="{4808CCC4-1A46-4925-AF13-176E802739AE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agem 22" descr="Texto&#10;&#10;Descrição gerada automaticamente">
            <a:extLst>
              <a:ext uri="{FF2B5EF4-FFF2-40B4-BE49-F238E27FC236}">
                <a16:creationId xmlns:a16="http://schemas.microsoft.com/office/drawing/2014/main" xmlns="" id="{A29CCA57-4B26-45CA-B83E-654BDB0E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89" y="4163893"/>
            <a:ext cx="1234553" cy="612000"/>
          </a:xfrm>
          <a:prstGeom prst="rect">
            <a:avLst/>
          </a:prstGeom>
        </p:spPr>
      </p:pic>
      <p:sp>
        <p:nvSpPr>
          <p:cNvPr id="24" name="Google Shape;120;p3">
            <a:extLst>
              <a:ext uri="{FF2B5EF4-FFF2-40B4-BE49-F238E27FC236}">
                <a16:creationId xmlns:a16="http://schemas.microsoft.com/office/drawing/2014/main" xmlns="" id="{3D7B443D-6F83-4FEA-B847-4D101901F208}"/>
              </a:ext>
            </a:extLst>
          </p:cNvPr>
          <p:cNvSpPr txBox="1"/>
          <p:nvPr/>
        </p:nvSpPr>
        <p:spPr>
          <a:xfrm>
            <a:off x="2043528" y="4838533"/>
            <a:ext cx="4925724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Fonte: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Agrosatélite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/Universidade de Wisconsin, 2017.</a:t>
            </a:r>
            <a:endParaRPr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304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xmlns="" id="{8734B66B-D7AC-4527-A4D4-0FA3D68BD1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1168174"/>
              </p:ext>
            </p:extLst>
          </p:nvPr>
        </p:nvGraphicFramePr>
        <p:xfrm>
          <a:off x="6115500" y="2161963"/>
          <a:ext cx="2872350" cy="263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4" name="Google Shape;184;gb0a506eed3_1_62"/>
          <p:cNvSpPr/>
          <p:nvPr/>
        </p:nvSpPr>
        <p:spPr>
          <a:xfrm>
            <a:off x="7834611" y="3151122"/>
            <a:ext cx="99000" cy="99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187" name="Google Shape;187;gb0a506eed3_1_62"/>
          <p:cNvSpPr txBox="1"/>
          <p:nvPr/>
        </p:nvSpPr>
        <p:spPr>
          <a:xfrm>
            <a:off x="6115500" y="702079"/>
            <a:ext cx="2872350" cy="3561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1350" b="1">
                <a:latin typeface="Century Gothic"/>
                <a:ea typeface="Century Gothic"/>
                <a:cs typeface="Century Gothic"/>
                <a:sym typeface="Century Gothic"/>
              </a:rPr>
              <a:t>Safra 2016/17</a:t>
            </a:r>
            <a:endParaRPr sz="135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Google Shape;188;gb0a506eed3_1_62"/>
          <p:cNvSpPr txBox="1"/>
          <p:nvPr/>
        </p:nvSpPr>
        <p:spPr>
          <a:xfrm>
            <a:off x="6115500" y="1274591"/>
            <a:ext cx="2872350" cy="740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pt-BR" sz="2800" b="1" dirty="0">
                <a:latin typeface="Century Gothic"/>
                <a:ea typeface="Century Gothic"/>
                <a:cs typeface="Century Gothic"/>
                <a:sym typeface="Century Gothic"/>
              </a:rPr>
              <a:t>4,48 Mha</a:t>
            </a:r>
            <a:endParaRPr sz="28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xmlns="" id="{9F4FF5F6-0B18-4B54-8486-950F8C3C2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2" y="706635"/>
            <a:ext cx="5854427" cy="4140000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xmlns="" id="{8D6D21F6-44CB-4C4D-A4AC-8731E3DC0CD8}"/>
              </a:ext>
            </a:extLst>
          </p:cNvPr>
          <p:cNvSpPr txBox="1">
            <a:spLocks/>
          </p:cNvSpPr>
          <p:nvPr/>
        </p:nvSpPr>
        <p:spPr>
          <a:xfrm>
            <a:off x="852054" y="101287"/>
            <a:ext cx="6996205" cy="561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b="1" dirty="0">
                <a:latin typeface="Calibri"/>
                <a:cs typeface="Calibri"/>
              </a:rPr>
              <a:t>Expansão da área de soja na Amazônia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E2372A41-731C-4CFF-B017-1E54DB968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82" y="67208"/>
            <a:ext cx="1061978" cy="548819"/>
          </a:xfrm>
          <a:prstGeom prst="rect">
            <a:avLst/>
          </a:prstGeom>
        </p:spPr>
      </p:pic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xmlns="" id="{9A4292D7-5255-42D3-A513-A3DDFD861FCC}"/>
              </a:ext>
            </a:extLst>
          </p:cNvPr>
          <p:cNvCxnSpPr>
            <a:cxnSpLocks/>
          </p:cNvCxnSpPr>
          <p:nvPr/>
        </p:nvCxnSpPr>
        <p:spPr>
          <a:xfrm>
            <a:off x="173181" y="394855"/>
            <a:ext cx="588819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960FA6F7-471D-4E9A-834A-429ED59933AC}"/>
              </a:ext>
            </a:extLst>
          </p:cNvPr>
          <p:cNvCxnSpPr>
            <a:cxnSpLocks/>
          </p:cNvCxnSpPr>
          <p:nvPr/>
        </p:nvCxnSpPr>
        <p:spPr>
          <a:xfrm flipV="1">
            <a:off x="762000" y="277091"/>
            <a:ext cx="0" cy="235528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agem 20" descr="Texto&#10;&#10;Descrição gerada automaticamente">
            <a:extLst>
              <a:ext uri="{FF2B5EF4-FFF2-40B4-BE49-F238E27FC236}">
                <a16:creationId xmlns:a16="http://schemas.microsoft.com/office/drawing/2014/main" xmlns="" id="{E5A2CBF1-99CE-473A-A2A8-26726D49C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89" y="4163893"/>
            <a:ext cx="1234553" cy="612000"/>
          </a:xfrm>
          <a:prstGeom prst="rect">
            <a:avLst/>
          </a:prstGeom>
        </p:spPr>
      </p:pic>
      <p:sp>
        <p:nvSpPr>
          <p:cNvPr id="22" name="Google Shape;118;p3">
            <a:extLst>
              <a:ext uri="{FF2B5EF4-FFF2-40B4-BE49-F238E27FC236}">
                <a16:creationId xmlns:a16="http://schemas.microsoft.com/office/drawing/2014/main" xmlns="" id="{4721C21F-28AD-44A2-BEC8-A60A377495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881644"/>
            <a:ext cx="1983260" cy="929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7F7F7F"/>
              </a:buClr>
              <a:buSzPts val="900"/>
            </a:pPr>
            <a:r>
              <a:rPr lang="pt-BR" sz="675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Moratória da soja – safra 2020/21</a:t>
            </a:r>
            <a:endParaRPr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xmlns="" id="{43F78635-DF1E-4AFE-921E-2E52DC59D834}"/>
              </a:ext>
            </a:extLst>
          </p:cNvPr>
          <p:cNvSpPr/>
          <p:nvPr/>
        </p:nvSpPr>
        <p:spPr>
          <a:xfrm>
            <a:off x="0" y="5015233"/>
            <a:ext cx="9144000" cy="1282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120;p3">
            <a:extLst>
              <a:ext uri="{FF2B5EF4-FFF2-40B4-BE49-F238E27FC236}">
                <a16:creationId xmlns:a16="http://schemas.microsoft.com/office/drawing/2014/main" xmlns="" id="{7000B0E4-98D3-4D37-8E87-13705BF448C9}"/>
              </a:ext>
            </a:extLst>
          </p:cNvPr>
          <p:cNvSpPr txBox="1"/>
          <p:nvPr/>
        </p:nvSpPr>
        <p:spPr>
          <a:xfrm>
            <a:off x="2043528" y="4838533"/>
            <a:ext cx="4925724" cy="176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Fonte: </a:t>
            </a:r>
            <a:r>
              <a:rPr lang="pt-BR" sz="7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Agrosatélite</a:t>
            </a:r>
            <a:r>
              <a:rPr lang="pt-BR" sz="700" dirty="0">
                <a:solidFill>
                  <a:schemeClr val="tx1">
                    <a:lumMod val="60000"/>
                    <a:lumOff val="4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/Universidade de Wisconsin, 2017.</a:t>
            </a:r>
            <a:endParaRPr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11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biove">
      <a:dk1>
        <a:srgbClr val="4A4A49"/>
      </a:dk1>
      <a:lt1>
        <a:sysClr val="window" lastClr="FFFFFF"/>
      </a:lt1>
      <a:dk2>
        <a:srgbClr val="1F497D"/>
      </a:dk2>
      <a:lt2>
        <a:srgbClr val="E6E6E6"/>
      </a:lt2>
      <a:accent1>
        <a:srgbClr val="E7AD00"/>
      </a:accent1>
      <a:accent2>
        <a:srgbClr val="52AE32"/>
      </a:accent2>
      <a:accent3>
        <a:srgbClr val="F18700"/>
      </a:accent3>
      <a:accent4>
        <a:srgbClr val="B2B2B2"/>
      </a:accent4>
      <a:accent5>
        <a:srgbClr val="006633"/>
      </a:accent5>
      <a:accent6>
        <a:srgbClr val="00609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0abcb9-09c0-4538-b77a-abe1adbced3a">
      <Terms xmlns="http://schemas.microsoft.com/office/infopath/2007/PartnerControls"/>
    </lcf76f155ced4ddcb4097134ff3c332f>
    <TaxCatchAll xmlns="00f24235-676d-4bcc-b1a9-f692d8b865c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96762ABF032624FB50C34C478CE5372" ma:contentTypeVersion="18" ma:contentTypeDescription="Crie um novo documento." ma:contentTypeScope="" ma:versionID="aa085a89e42050d26ecfb7bd1922ff7c">
  <xsd:schema xmlns:xsd="http://www.w3.org/2001/XMLSchema" xmlns:xs="http://www.w3.org/2001/XMLSchema" xmlns:p="http://schemas.microsoft.com/office/2006/metadata/properties" xmlns:ns2="400abcb9-09c0-4538-b77a-abe1adbced3a" xmlns:ns3="00f24235-676d-4bcc-b1a9-f692d8b865cb" targetNamespace="http://schemas.microsoft.com/office/2006/metadata/properties" ma:root="true" ma:fieldsID="886a5df6e2e218b05ef0a6c0df0a33cb" ns2:_="" ns3:_="">
    <xsd:import namespace="400abcb9-09c0-4538-b77a-abe1adbced3a"/>
    <xsd:import namespace="00f24235-676d-4bcc-b1a9-f692d8b865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0abcb9-09c0-4538-b77a-abe1adbced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69b0a5d2-7e0b-4d95-a897-8b0be883f5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24235-676d-4bcc-b1a9-f692d8b865c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e94b3a2-c0c2-4f7d-a7bf-c24c688c5814}" ma:internalName="TaxCatchAll" ma:showField="CatchAllData" ma:web="00f24235-676d-4bcc-b1a9-f692d8b865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elements/1.1/"/>
    <ds:schemaRef ds:uri="00f24235-676d-4bcc-b1a9-f692d8b865cb"/>
    <ds:schemaRef ds:uri="400abcb9-09c0-4538-b77a-abe1adbced3a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DE45F5-3399-4171-B583-ABD5FB3084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0abcb9-09c0-4538-b77a-abe1adbced3a"/>
    <ds:schemaRef ds:uri="00f24235-676d-4bcc-b1a9-f692d8b865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3765</TotalTime>
  <Words>1241</Words>
  <Application>Microsoft Office PowerPoint</Application>
  <PresentationFormat>Apresentação na tela (16:9)</PresentationFormat>
  <Paragraphs>193</Paragraphs>
  <Slides>30</Slides>
  <Notes>9</Notes>
  <HiddenSlides>9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7" baseType="lpstr">
      <vt:lpstr>Aptos</vt:lpstr>
      <vt:lpstr>Arial</vt:lpstr>
      <vt:lpstr>Arial Narrow</vt:lpstr>
      <vt:lpstr>Calibri</vt:lpstr>
      <vt:lpstr>Calibri Light</vt:lpstr>
      <vt:lpstr>Century Gothic</vt:lpstr>
      <vt:lpstr>Office Theme</vt:lpstr>
      <vt:lpstr>Apresentação do PowerPoint</vt:lpstr>
      <vt:lpstr>Moratória da Soja</vt:lpstr>
      <vt:lpstr>Apresentação do PowerPoint</vt:lpstr>
      <vt:lpstr>Governança de monitoramento</vt:lpstr>
      <vt:lpstr>Moratória da soja – safra 2020/21</vt:lpstr>
      <vt:lpstr>Moratória da soja – safra 2020/21</vt:lpstr>
      <vt:lpstr>Moratória da soja – safra 2020/21</vt:lpstr>
      <vt:lpstr>Moratória da soja – safra 2020/21</vt:lpstr>
      <vt:lpstr>Moratória da soja – safra 2020/21</vt:lpstr>
      <vt:lpstr>Moratória da soja – safra 2020/21</vt:lpstr>
      <vt:lpstr>Moratória da soja – safra 2020/21</vt:lpstr>
      <vt:lpstr>Moratória da soja – safra 2021/22</vt:lpstr>
      <vt:lpstr>Moratória da soja – safra 2022/23</vt:lpstr>
      <vt:lpstr>Taxas anuais de desmatamento</vt:lpstr>
      <vt:lpstr>Taxas anuais de desmatamento nos municípios monitorados</vt:lpstr>
      <vt:lpstr>Evolução do monitoramento</vt:lpstr>
      <vt:lpstr>Evolução do monitoramento</vt:lpstr>
      <vt:lpstr>Evolução do monitoramento por imagens de satélite</vt:lpstr>
      <vt:lpstr>Área não conforme com a Moratória</vt:lpstr>
      <vt:lpstr>Principais resultados</vt:lpstr>
      <vt:lpstr>Uso e cobertura da terra na Amazônia (2023)</vt:lpstr>
      <vt:lpstr>Relatórios de resultados</vt:lpstr>
      <vt:lpstr>Reconhecimento internacional</vt:lpstr>
      <vt:lpstr>Reconhecimento internacional</vt:lpstr>
      <vt:lpstr>Reconhecimento internacional</vt:lpstr>
      <vt:lpstr>Benefícios</vt:lpstr>
      <vt:lpstr>Identificação de produtores não conformes</vt:lpstr>
      <vt:lpstr>Identificação de produtores não conformes</vt:lpstr>
      <vt:lpstr>Gestão das contestações de produtores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pedro</dc:creator>
  <cp:lastModifiedBy>Jivago Spinola Gonçalves Ferreira</cp:lastModifiedBy>
  <cp:revision>173</cp:revision>
  <dcterms:created xsi:type="dcterms:W3CDTF">2010-04-12T23:12:02Z</dcterms:created>
  <dcterms:modified xsi:type="dcterms:W3CDTF">2024-04-25T00:55:32Z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0x010100396762ABF032624FB50C34C478CE5372</vt:lpwstr>
  </property>
  <property fmtid="{D5CDD505-2E9C-101B-9397-08002B2CF9AE}" pid="3" name="MediaServiceImageTags">
    <vt:lpwstr/>
  </property>
</Properties>
</file>