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7" r:id="rId1"/>
    <p:sldMasterId id="2147484106" r:id="rId2"/>
    <p:sldMasterId id="2147484118" r:id="rId3"/>
  </p:sldMasterIdLst>
  <p:notesMasterIdLst>
    <p:notesMasterId r:id="rId10"/>
  </p:notesMasterIdLst>
  <p:handoutMasterIdLst>
    <p:handoutMasterId r:id="rId11"/>
  </p:handoutMasterIdLst>
  <p:sldIdLst>
    <p:sldId id="627" r:id="rId4"/>
    <p:sldId id="2141412315" r:id="rId5"/>
    <p:sldId id="2141412330" r:id="rId6"/>
    <p:sldId id="2141412292" r:id="rId7"/>
    <p:sldId id="2141412317" r:id="rId8"/>
    <p:sldId id="2141412284" r:id="rId9"/>
  </p:sldIdLst>
  <p:sldSz cx="12192000" cy="6858000"/>
  <p:notesSz cx="6858000" cy="9926638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AA892A0C-F600-9349-A7EC-3C6537AA0BBF}">
          <p14:sldIdLst>
            <p14:sldId id="627"/>
            <p14:sldId id="2141412315"/>
            <p14:sldId id="2141412330"/>
            <p14:sldId id="2141412292"/>
            <p14:sldId id="2141412317"/>
            <p14:sldId id="2141412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4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2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4B"/>
    <a:srgbClr val="002060"/>
    <a:srgbClr val="FFFFFF"/>
    <a:srgbClr val="466C87"/>
    <a:srgbClr val="E9E7EF"/>
    <a:srgbClr val="E6E6E6"/>
    <a:srgbClr val="59CCF6"/>
    <a:srgbClr val="00B9FD"/>
    <a:srgbClr val="00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94" y="108"/>
      </p:cViewPr>
      <p:guideLst>
        <p:guide orient="horz" pos="2137"/>
        <p:guide pos="48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7505B-4D17-4A5E-951D-AF3579FC2E07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74D09-4549-44CB-896F-46FA19BA7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7539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CDC78-4BE3-0248-B2AD-0173FB6F8ACF}" type="datetimeFigureOut">
              <a:rPr lang="x-none" smtClean="0"/>
              <a:t>17/05/2023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9428585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97C97-D421-DB43-860B-8BFDB0AF092B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309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97C97-D421-DB43-860B-8BFDB0AF092B}" type="slidenum">
              <a:rPr lang="x-none" smtClean="0"/>
              <a:t>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17077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897C97-D421-DB43-860B-8BFDB0AF092B}" type="slidenum">
              <a:rPr lang="x-none" smtClean="0"/>
              <a:t>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33230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97C97-D421-DB43-860B-8BFDB0AF092B}" type="slidenum">
              <a:rPr lang="x-none" smtClean="0"/>
              <a:t>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33737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29595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994">
          <p15:clr>
            <a:srgbClr val="FBAE40"/>
          </p15:clr>
        </p15:guide>
        <p15:guide id="2" pos="7014">
          <p15:clr>
            <a:srgbClr val="FBAE40"/>
          </p15:clr>
        </p15:guide>
        <p15:guide id="3" pos="64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9545BFC1-861B-BAA2-50B9-540F9E3F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CB1D5A2-589B-9FD2-FFD8-95DDAAD2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D800D5FE-A309-BB7C-D5E2-1371D13F1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927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8028D4E-F4C1-72FA-CA61-E9EF94781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5974B8C6-125C-61AF-B3A5-29C3D35F7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7612E662-AA8F-0891-1A1E-72A9B24000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85581DD-60CC-0EFD-46FE-4030AD02B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A66AEDB-6A79-9521-C983-B82C49D1E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E15E7AD-C2CD-9B51-A4C9-EEBBA0E4A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142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2CF607B-3315-D322-57BC-8CEA23230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25CCEFA7-E495-4568-AB2B-A0DB7A9AB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F67B5F4C-793B-2925-DA3B-E335D95932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86CD351-E6DB-DBB8-44C9-964DEBFD0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96C6D00-35DC-D199-6740-BEB81A0E5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2CD3055-ABE8-A28C-DD35-9EE2E0D38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435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0C22D3-5B7C-7EB7-959F-349B8AB39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DB24AD4-B5B8-C7CD-7A71-3806078AD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CC36DBB-0DDE-FDB0-C24A-A1805B8FE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67B0E03-4D36-1619-8373-6A6B0AC9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F241C92-ECCF-A74C-9843-437E920C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7241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5D1B58CD-8968-961C-C7BB-45B22D9264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5EC354CE-8F64-741D-54F3-870E3BE771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99C971F-0603-A635-CB0E-99E48CE3D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3AFB485-3A22-EAB3-DED6-1E1115189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4963A99-B4AC-EC42-5D7E-0258503D4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6983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9566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303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181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24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9AD80AB-0B99-C21C-778D-6C7D761E9F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A316DF8-0037-CBEC-860A-85BAF0EC08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90C4DB7-2EC8-F32B-8DF8-A9921EA69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467A28E-3065-D8A4-7736-2EFCBC468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3FAE276-0F72-C795-ABD2-E2DE4AD45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003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FA6271F-F3B8-E07C-53CB-19A52D2B8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219FA6C-7666-FA56-7F14-5A36FC78B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0D2F6BD-6573-160F-31F2-0565C85EB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EC73415-7ACE-836A-E004-3E1091AA5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05A2295-54DF-6610-C2D6-4AB4E7321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519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B1F8773-0859-11DF-6D4D-FFF770E07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24B7F00-A2DB-7FA1-0323-07F1D6CEA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80CF53C-5F54-8EC3-73BA-6D814949F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CC76904-D5B6-F6BF-BCBD-D51187565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2284286-729A-8650-4685-FBA70B3F5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54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69337F-0BF8-3661-AE64-E8CF39497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4DF2766-8715-5ECC-F9D1-DF08A2B803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30F1B44-0744-B2D6-4FFA-1F04D5DFA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5CAE52E-0327-80DA-192F-CE914C6D1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16F69CA-2218-FA2F-4601-D5EEE5698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9239D8C7-E57E-3CAB-A83C-3F89C43DA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648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B6586AA-9930-F5C1-545D-70656452F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4BAD4EB-75F7-CD19-C39F-EB398E183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56E68272-2A3A-955B-5962-2E0570F8B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89D5D7D9-5039-B744-1E3D-134756C18F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71374A2A-7B48-87AE-3863-845F3E5A6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22A1CC5D-ACD1-378A-3669-D458A80BB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485094D6-A614-9618-AE54-1BD721DB8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2F52F71B-1F4F-589A-7954-65FED0487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755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B28D11E-9EF7-47B0-CE4C-F9584052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F331E7F1-6472-1969-A96B-77AB8309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EF70C559-CB23-82F2-8BF1-411DEEFD5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02C41225-E963-089F-7505-E7D7105EA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78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SIPCMContentMarking" descr="{&quot;HashCode&quot;:-1487292391,&quot;Placement&quot;:&quot;Header&quot;,&quot;Top&quot;:0.0,&quot;Left&quot;:904.051636,&quot;SlideWidth&quot;:960,&quot;SlideHeight&quot;:540}"/>
          <p:cNvSpPr txBox="1"/>
          <p:nvPr userDrawn="1"/>
        </p:nvSpPr>
        <p:spPr>
          <a:xfrm>
            <a:off x="11481456" y="0"/>
            <a:ext cx="710544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</a:rPr>
              <a:t>#interna</a:t>
            </a:r>
          </a:p>
        </p:txBody>
      </p:sp>
    </p:spTree>
    <p:extLst>
      <p:ext uri="{BB962C8B-B14F-4D97-AF65-F5344CB8AC3E}">
        <p14:creationId xmlns:p14="http://schemas.microsoft.com/office/powerpoint/2010/main" val="14554132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72" r:id="rId1"/>
    <p:sldLayoutId id="2147484073" r:id="rId2"/>
    <p:sldLayoutId id="214748407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>
          <a:solidFill>
            <a:schemeClr val="tx1"/>
          </a:solidFill>
          <a:latin typeface="BancoDoBrasil Titulos Ligh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BancoDoBrasil Textos Ligh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BancoDoBrasil Textos Ligh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BancoDoBrasil Textos Ligh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BancoDoBrasil Textos Ligh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BancoDoBrasil Textos Ligh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6A1F23D5-C60A-8A8D-A8FD-4B93DAC3E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20FA1A3-23A9-3F45-FB85-83A56F84C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D4CC729-B55E-2016-B96A-52F487035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F3820-90BF-4292-85F5-7C357E7C6231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360CF3D-69BE-C908-4A0F-4C951DBF6F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A180550-69AC-FF3F-8065-90262FBC35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946A1-4F48-425D-B21C-B5EAA57752A3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MSIPCMContentMarking" descr="{&quot;HashCode&quot;:-1487292391,&quot;Placement&quot;:&quot;Header&quot;,&quot;Top&quot;:0.0,&quot;Left&quot;:904.051636,&quot;SlideWidth&quot;:960,&quot;SlideHeight&quot;:540}">
            <a:extLst>
              <a:ext uri="{FF2B5EF4-FFF2-40B4-BE49-F238E27FC236}">
                <a16:creationId xmlns:a16="http://schemas.microsoft.com/office/drawing/2014/main" xmlns="" id="{F54AFAB8-0BAE-E2BC-D3AE-429AD65AFEC1}"/>
              </a:ext>
            </a:extLst>
          </p:cNvPr>
          <p:cNvSpPr txBox="1"/>
          <p:nvPr userDrawn="1"/>
        </p:nvSpPr>
        <p:spPr>
          <a:xfrm>
            <a:off x="11481456" y="0"/>
            <a:ext cx="710544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</a:rPr>
              <a:t>#interna</a:t>
            </a:r>
          </a:p>
        </p:txBody>
      </p:sp>
    </p:spTree>
    <p:extLst>
      <p:ext uri="{BB962C8B-B14F-4D97-AF65-F5344CB8AC3E}">
        <p14:creationId xmlns:p14="http://schemas.microsoft.com/office/powerpoint/2010/main" val="279360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7" r:id="rId1"/>
    <p:sldLayoutId id="2147484108" r:id="rId2"/>
    <p:sldLayoutId id="2147484109" r:id="rId3"/>
    <p:sldLayoutId id="2147484110" r:id="rId4"/>
    <p:sldLayoutId id="2147484111" r:id="rId5"/>
    <p:sldLayoutId id="2147484112" r:id="rId6"/>
    <p:sldLayoutId id="2147484113" r:id="rId7"/>
    <p:sldLayoutId id="2147484114" r:id="rId8"/>
    <p:sldLayoutId id="2147484115" r:id="rId9"/>
    <p:sldLayoutId id="2147484116" r:id="rId10"/>
    <p:sldLayoutId id="21474841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CB21E2A8-BE80-099D-B8CE-B9710C7D7D94}"/>
              </a:ext>
            </a:extLst>
          </p:cNvPr>
          <p:cNvSpPr txBox="1"/>
          <p:nvPr userDrawn="1"/>
        </p:nvSpPr>
        <p:spPr>
          <a:xfrm>
            <a:off x="11369614" y="6581001"/>
            <a:ext cx="8223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4424967-B7B3-4858-9094-0E8DF9AF56EB}" type="slidenum">
              <a:rPr lang="pt-BR" sz="1200" smtClean="0">
                <a:solidFill>
                  <a:srgbClr val="002D4B"/>
                </a:solidFill>
              </a:rPr>
              <a:t>‹nº›</a:t>
            </a:fld>
            <a:r>
              <a:rPr lang="pt-BR" sz="1200" dirty="0">
                <a:solidFill>
                  <a:srgbClr val="002D4B"/>
                </a:solidFill>
              </a:rPr>
              <a:t>/19</a:t>
            </a:r>
          </a:p>
        </p:txBody>
      </p:sp>
      <p:sp>
        <p:nvSpPr>
          <p:cNvPr id="2" name="MSIPCMContentMarking" descr="{&quot;HashCode&quot;:-1487292391,&quot;Placement&quot;:&quot;Header&quot;,&quot;Top&quot;:0.0,&quot;Left&quot;:904.051636,&quot;SlideWidth&quot;:960,&quot;SlideHeight&quot;:540}">
            <a:extLst>
              <a:ext uri="{FF2B5EF4-FFF2-40B4-BE49-F238E27FC236}">
                <a16:creationId xmlns:a16="http://schemas.microsoft.com/office/drawing/2014/main" xmlns="" id="{20529233-C207-EE4F-92CE-1A341C1A859A}"/>
              </a:ext>
            </a:extLst>
          </p:cNvPr>
          <p:cNvSpPr txBox="1"/>
          <p:nvPr userDrawn="1"/>
        </p:nvSpPr>
        <p:spPr>
          <a:xfrm>
            <a:off x="11481456" y="0"/>
            <a:ext cx="710544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</a:rPr>
              <a:t>#interna</a:t>
            </a:r>
          </a:p>
        </p:txBody>
      </p:sp>
    </p:spTree>
    <p:extLst>
      <p:ext uri="{BB962C8B-B14F-4D97-AF65-F5344CB8AC3E}">
        <p14:creationId xmlns:p14="http://schemas.microsoft.com/office/powerpoint/2010/main" val="5495189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19" r:id="rId1"/>
    <p:sldLayoutId id="214748412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>
          <a:solidFill>
            <a:schemeClr val="tx1"/>
          </a:solidFill>
          <a:latin typeface="BancoDoBrasil Titulos Ligh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BancoDoBrasil Textos Ligh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BancoDoBrasil Textos Ligh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BancoDoBrasil Textos Ligh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BancoDoBrasil Textos Ligh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BancoDoBrasil Textos Ligh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agro-chemistry.com/agenda/european-bioplastics-conference/maisveld/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agro-chemistry.com/agenda/european-bioplastics-conference/maisveld/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12192000" cy="6929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object 41"/>
          <p:cNvSpPr txBox="1">
            <a:spLocks noGrp="1"/>
          </p:cNvSpPr>
          <p:nvPr>
            <p:ph type="title" idx="4294967295"/>
          </p:nvPr>
        </p:nvSpPr>
        <p:spPr>
          <a:xfrm>
            <a:off x="0" y="3027363"/>
            <a:ext cx="5167313" cy="746125"/>
          </a:xfrm>
          <a:prstGeom prst="rect">
            <a:avLst/>
          </a:prstGeom>
        </p:spPr>
        <p:txBody>
          <a:bodyPr vert="horz" wrap="square" lIns="0" tIns="8086" rIns="0" bIns="0" rtlCol="0" anchor="ctr">
            <a:spAutoFit/>
          </a:bodyPr>
          <a:lstStyle/>
          <a:p>
            <a:pPr marL="7701" marR="3081" algn="ctr">
              <a:lnSpc>
                <a:spcPct val="100000"/>
              </a:lnSpc>
              <a:spcBef>
                <a:spcPts val="64"/>
              </a:spcBef>
            </a:pPr>
            <a:r>
              <a:rPr lang="pt-BR" sz="4800" b="1">
                <a:latin typeface="BancoDoBrasil Titulos Bold" panose="00000800000000000000" pitchFamily="2" charset="0"/>
                <a:cs typeface="BancoDoBrasilTitulos-Light"/>
              </a:rPr>
              <a:t>Agronegócio</a:t>
            </a:r>
            <a:endParaRPr sz="4800" b="1">
              <a:latin typeface="BancoDoBrasil Titulos Bold" panose="00000800000000000000" pitchFamily="2" charset="0"/>
              <a:cs typeface="BancoDoBrasilTitulos-Light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77625" y="4424300"/>
            <a:ext cx="4824000" cy="0"/>
          </a:xfrm>
          <a:custGeom>
            <a:avLst/>
            <a:gdLst/>
            <a:ahLst/>
            <a:cxnLst/>
            <a:rect l="l" t="t" r="r" b="b"/>
            <a:pathLst>
              <a:path w="6142990">
                <a:moveTo>
                  <a:pt x="0" y="0"/>
                </a:moveTo>
                <a:lnTo>
                  <a:pt x="6142975" y="0"/>
                </a:lnTo>
              </a:path>
            </a:pathLst>
          </a:custGeom>
          <a:ln w="36250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xmlns="" id="{74067FAF-B391-9643-A3F9-06294B0E35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0730" y="844874"/>
            <a:ext cx="654767" cy="657496"/>
          </a:xfrm>
          <a:prstGeom prst="rect">
            <a:avLst/>
          </a:prstGeom>
        </p:spPr>
      </p:pic>
      <p:sp>
        <p:nvSpPr>
          <p:cNvPr id="40" name="object 42"/>
          <p:cNvSpPr/>
          <p:nvPr/>
        </p:nvSpPr>
        <p:spPr>
          <a:xfrm>
            <a:off x="177625" y="2481345"/>
            <a:ext cx="4824000" cy="0"/>
          </a:xfrm>
          <a:custGeom>
            <a:avLst/>
            <a:gdLst/>
            <a:ahLst/>
            <a:cxnLst/>
            <a:rect l="l" t="t" r="r" b="b"/>
            <a:pathLst>
              <a:path w="6142990">
                <a:moveTo>
                  <a:pt x="0" y="0"/>
                </a:moveTo>
                <a:lnTo>
                  <a:pt x="6142975" y="0"/>
                </a:lnTo>
              </a:path>
            </a:pathLst>
          </a:custGeom>
          <a:ln w="36250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xmlns="" id="{8A6E93AE-B680-43A4-8DAA-E964E35D5242}"/>
              </a:ext>
            </a:extLst>
          </p:cNvPr>
          <p:cNvGrpSpPr/>
          <p:nvPr/>
        </p:nvGrpSpPr>
        <p:grpSpPr>
          <a:xfrm>
            <a:off x="5574594" y="81499"/>
            <a:ext cx="6375633" cy="6717484"/>
            <a:chOff x="53788" y="188259"/>
            <a:chExt cx="6441141" cy="6427694"/>
          </a:xfr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xmlns="" r:id="rId5"/>
                </a:ext>
              </a:extLst>
            </a:blip>
            <a:srcRect/>
            <a:stretch>
              <a:fillRect/>
            </a:stretch>
          </a:blipFill>
          <a:effectLst>
            <a:outerShdw blurRad="647700" dir="9300000" sx="104000" sy="104000" algn="ctr" rotWithShape="0">
              <a:prstClr val="black">
                <a:alpha val="76000"/>
              </a:prstClr>
            </a:outerShdw>
          </a:effectLst>
        </p:grpSpPr>
        <p:sp>
          <p:nvSpPr>
            <p:cNvPr id="13" name="Forma Livre: Forma 8">
              <a:extLst>
                <a:ext uri="{FF2B5EF4-FFF2-40B4-BE49-F238E27FC236}">
                  <a16:creationId xmlns:a16="http://schemas.microsoft.com/office/drawing/2014/main" xmlns="" id="{3B620526-EEF0-448C-9326-386FB28DE887}"/>
                </a:ext>
              </a:extLst>
            </p:cNvPr>
            <p:cNvSpPr/>
            <p:nvPr/>
          </p:nvSpPr>
          <p:spPr>
            <a:xfrm>
              <a:off x="94129" y="188259"/>
              <a:ext cx="6400800" cy="4679576"/>
            </a:xfrm>
            <a:custGeom>
              <a:avLst/>
              <a:gdLst>
                <a:gd name="connsiteX0" fmla="*/ 3146612 w 6400800"/>
                <a:gd name="connsiteY0" fmla="*/ 0 h 4679576"/>
                <a:gd name="connsiteX1" fmla="*/ 6400800 w 6400800"/>
                <a:gd name="connsiteY1" fmla="*/ 2164976 h 4679576"/>
                <a:gd name="connsiteX2" fmla="*/ 2595283 w 6400800"/>
                <a:gd name="connsiteY2" fmla="*/ 4679576 h 4679576"/>
                <a:gd name="connsiteX3" fmla="*/ 1949824 w 6400800"/>
                <a:gd name="connsiteY3" fmla="*/ 4249270 h 4679576"/>
                <a:gd name="connsiteX4" fmla="*/ 5002306 w 6400800"/>
                <a:gd name="connsiteY4" fmla="*/ 2205317 h 4679576"/>
                <a:gd name="connsiteX5" fmla="*/ 3106271 w 6400800"/>
                <a:gd name="connsiteY5" fmla="*/ 981635 h 4679576"/>
                <a:gd name="connsiteX6" fmla="*/ 2272553 w 6400800"/>
                <a:gd name="connsiteY6" fmla="*/ 1519517 h 4679576"/>
                <a:gd name="connsiteX7" fmla="*/ 2877671 w 6400800"/>
                <a:gd name="connsiteY7" fmla="*/ 1949823 h 4679576"/>
                <a:gd name="connsiteX8" fmla="*/ 1304365 w 6400800"/>
                <a:gd name="connsiteY8" fmla="*/ 3012141 h 4679576"/>
                <a:gd name="connsiteX9" fmla="*/ 0 w 6400800"/>
                <a:gd name="connsiteY9" fmla="*/ 2151529 h 4679576"/>
                <a:gd name="connsiteX10" fmla="*/ 3146612 w 6400800"/>
                <a:gd name="connsiteY10" fmla="*/ 0 h 467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00800" h="4679576">
                  <a:moveTo>
                    <a:pt x="3146612" y="0"/>
                  </a:moveTo>
                  <a:lnTo>
                    <a:pt x="6400800" y="2164976"/>
                  </a:lnTo>
                  <a:lnTo>
                    <a:pt x="2595283" y="4679576"/>
                  </a:lnTo>
                  <a:lnTo>
                    <a:pt x="1949824" y="4249270"/>
                  </a:lnTo>
                  <a:lnTo>
                    <a:pt x="5002306" y="2205317"/>
                  </a:lnTo>
                  <a:lnTo>
                    <a:pt x="3106271" y="981635"/>
                  </a:lnTo>
                  <a:lnTo>
                    <a:pt x="2272553" y="1519517"/>
                  </a:lnTo>
                  <a:lnTo>
                    <a:pt x="2877671" y="1949823"/>
                  </a:lnTo>
                  <a:lnTo>
                    <a:pt x="1304365" y="3012141"/>
                  </a:lnTo>
                  <a:lnTo>
                    <a:pt x="0" y="2151529"/>
                  </a:lnTo>
                  <a:lnTo>
                    <a:pt x="3146612" y="0"/>
                  </a:lnTo>
                  <a:close/>
                </a:path>
              </a:pathLst>
            </a:custGeom>
            <a:grpFill/>
            <a:ln>
              <a:solidFill>
                <a:srgbClr val="9187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Forma Livre: Forma 9">
              <a:extLst>
                <a:ext uri="{FF2B5EF4-FFF2-40B4-BE49-F238E27FC236}">
                  <a16:creationId xmlns:a16="http://schemas.microsoft.com/office/drawing/2014/main" xmlns="" id="{637B2A6A-F6C3-4902-AA00-A23F120F17EF}"/>
                </a:ext>
              </a:extLst>
            </p:cNvPr>
            <p:cNvSpPr/>
            <p:nvPr/>
          </p:nvSpPr>
          <p:spPr>
            <a:xfrm>
              <a:off x="53788" y="1936376"/>
              <a:ext cx="6360459" cy="4679577"/>
            </a:xfrm>
            <a:custGeom>
              <a:avLst/>
              <a:gdLst>
                <a:gd name="connsiteX0" fmla="*/ 3765177 w 6360459"/>
                <a:gd name="connsiteY0" fmla="*/ 0 h 4679577"/>
                <a:gd name="connsiteX1" fmla="*/ 4410636 w 6360459"/>
                <a:gd name="connsiteY1" fmla="*/ 457200 h 4679577"/>
                <a:gd name="connsiteX2" fmla="*/ 1371600 w 6360459"/>
                <a:gd name="connsiteY2" fmla="*/ 2501153 h 4679577"/>
                <a:gd name="connsiteX3" fmla="*/ 3227294 w 6360459"/>
                <a:gd name="connsiteY3" fmla="*/ 3751730 h 4679577"/>
                <a:gd name="connsiteX4" fmla="*/ 4114800 w 6360459"/>
                <a:gd name="connsiteY4" fmla="*/ 3173506 h 4679577"/>
                <a:gd name="connsiteX5" fmla="*/ 3523130 w 6360459"/>
                <a:gd name="connsiteY5" fmla="*/ 2783542 h 4679577"/>
                <a:gd name="connsiteX6" fmla="*/ 5056094 w 6360459"/>
                <a:gd name="connsiteY6" fmla="*/ 1707777 h 4679577"/>
                <a:gd name="connsiteX7" fmla="*/ 6360459 w 6360459"/>
                <a:gd name="connsiteY7" fmla="*/ 2554942 h 4679577"/>
                <a:gd name="connsiteX8" fmla="*/ 3200400 w 6360459"/>
                <a:gd name="connsiteY8" fmla="*/ 4679577 h 4679577"/>
                <a:gd name="connsiteX9" fmla="*/ 0 w 6360459"/>
                <a:gd name="connsiteY9" fmla="*/ 2554942 h 4679577"/>
                <a:gd name="connsiteX10" fmla="*/ 3765177 w 6360459"/>
                <a:gd name="connsiteY10" fmla="*/ 0 h 4679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60459" h="4679577">
                  <a:moveTo>
                    <a:pt x="3765177" y="0"/>
                  </a:moveTo>
                  <a:lnTo>
                    <a:pt x="4410636" y="457200"/>
                  </a:lnTo>
                  <a:lnTo>
                    <a:pt x="1371600" y="2501153"/>
                  </a:lnTo>
                  <a:lnTo>
                    <a:pt x="3227294" y="3751730"/>
                  </a:lnTo>
                  <a:lnTo>
                    <a:pt x="4114800" y="3173506"/>
                  </a:lnTo>
                  <a:lnTo>
                    <a:pt x="3523130" y="2783542"/>
                  </a:lnTo>
                  <a:lnTo>
                    <a:pt x="5056094" y="1707777"/>
                  </a:lnTo>
                  <a:lnTo>
                    <a:pt x="6360459" y="2554942"/>
                  </a:lnTo>
                  <a:lnTo>
                    <a:pt x="3200400" y="4679577"/>
                  </a:lnTo>
                  <a:lnTo>
                    <a:pt x="0" y="2554942"/>
                  </a:lnTo>
                  <a:lnTo>
                    <a:pt x="3765177" y="0"/>
                  </a:lnTo>
                  <a:close/>
                </a:path>
              </a:pathLst>
            </a:custGeom>
            <a:grpFill/>
            <a:ln>
              <a:solidFill>
                <a:srgbClr val="9187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Forma Livre: Forma 11">
              <a:extLst>
                <a:ext uri="{FF2B5EF4-FFF2-40B4-BE49-F238E27FC236}">
                  <a16:creationId xmlns:a16="http://schemas.microsoft.com/office/drawing/2014/main" xmlns="" id="{3FDCFE70-16BD-4848-9114-4ACBA1147535}"/>
                </a:ext>
              </a:extLst>
            </p:cNvPr>
            <p:cNvSpPr/>
            <p:nvPr/>
          </p:nvSpPr>
          <p:spPr>
            <a:xfrm>
              <a:off x="5150224" y="215153"/>
              <a:ext cx="1290917" cy="1290918"/>
            </a:xfrm>
            <a:custGeom>
              <a:avLst/>
              <a:gdLst>
                <a:gd name="connsiteX0" fmla="*/ 0 w 1290917"/>
                <a:gd name="connsiteY0" fmla="*/ 860612 h 1290918"/>
                <a:gd name="connsiteX1" fmla="*/ 1277470 w 1290917"/>
                <a:gd name="connsiteY1" fmla="*/ 0 h 1290918"/>
                <a:gd name="connsiteX2" fmla="*/ 1290917 w 1290917"/>
                <a:gd name="connsiteY2" fmla="*/ 874059 h 1290918"/>
                <a:gd name="connsiteX3" fmla="*/ 645458 w 1290917"/>
                <a:gd name="connsiteY3" fmla="*/ 1290918 h 1290918"/>
                <a:gd name="connsiteX4" fmla="*/ 0 w 1290917"/>
                <a:gd name="connsiteY4" fmla="*/ 860612 h 129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0917" h="1290918">
                  <a:moveTo>
                    <a:pt x="0" y="860612"/>
                  </a:moveTo>
                  <a:lnTo>
                    <a:pt x="1277470" y="0"/>
                  </a:lnTo>
                  <a:lnTo>
                    <a:pt x="1290917" y="874059"/>
                  </a:lnTo>
                  <a:lnTo>
                    <a:pt x="645458" y="1290918"/>
                  </a:lnTo>
                  <a:lnTo>
                    <a:pt x="0" y="860612"/>
                  </a:lnTo>
                  <a:close/>
                </a:path>
              </a:pathLst>
            </a:custGeom>
            <a:grpFill/>
            <a:ln>
              <a:solidFill>
                <a:srgbClr val="9187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Forma Livre: Forma 12">
              <a:extLst>
                <a:ext uri="{FF2B5EF4-FFF2-40B4-BE49-F238E27FC236}">
                  <a16:creationId xmlns:a16="http://schemas.microsoft.com/office/drawing/2014/main" xmlns="" id="{E3A8A5CA-770E-4F2C-849F-7E3D13E82603}"/>
                </a:ext>
              </a:extLst>
            </p:cNvPr>
            <p:cNvSpPr/>
            <p:nvPr/>
          </p:nvSpPr>
          <p:spPr>
            <a:xfrm>
              <a:off x="53788" y="5338482"/>
              <a:ext cx="1304365" cy="1264024"/>
            </a:xfrm>
            <a:custGeom>
              <a:avLst/>
              <a:gdLst>
                <a:gd name="connsiteX0" fmla="*/ 0 w 1304365"/>
                <a:gd name="connsiteY0" fmla="*/ 1264024 h 1264024"/>
                <a:gd name="connsiteX1" fmla="*/ 13447 w 1304365"/>
                <a:gd name="connsiteY1" fmla="*/ 416859 h 1264024"/>
                <a:gd name="connsiteX2" fmla="*/ 658906 w 1304365"/>
                <a:gd name="connsiteY2" fmla="*/ 0 h 1264024"/>
                <a:gd name="connsiteX3" fmla="*/ 1304365 w 1304365"/>
                <a:gd name="connsiteY3" fmla="*/ 416859 h 1264024"/>
                <a:gd name="connsiteX4" fmla="*/ 0 w 1304365"/>
                <a:gd name="connsiteY4" fmla="*/ 1264024 h 1264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365" h="1264024">
                  <a:moveTo>
                    <a:pt x="0" y="1264024"/>
                  </a:moveTo>
                  <a:lnTo>
                    <a:pt x="13447" y="416859"/>
                  </a:lnTo>
                  <a:lnTo>
                    <a:pt x="658906" y="0"/>
                  </a:lnTo>
                  <a:lnTo>
                    <a:pt x="1304365" y="416859"/>
                  </a:lnTo>
                  <a:lnTo>
                    <a:pt x="0" y="1264024"/>
                  </a:lnTo>
                  <a:close/>
                </a:path>
              </a:pathLst>
            </a:custGeom>
            <a:grpFill/>
            <a:ln>
              <a:solidFill>
                <a:srgbClr val="9187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06598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Agrupar 8"/>
          <p:cNvGrpSpPr/>
          <p:nvPr/>
        </p:nvGrpSpPr>
        <p:grpSpPr>
          <a:xfrm>
            <a:off x="5791" y="5787"/>
            <a:ext cx="558033" cy="6858744"/>
            <a:chOff x="14337" y="5787"/>
            <a:chExt cx="558033" cy="6858744"/>
          </a:xfrm>
        </p:grpSpPr>
        <p:sp>
          <p:nvSpPr>
            <p:cNvPr id="10" name="object 11">
              <a:extLst>
                <a:ext uri="{FF2B5EF4-FFF2-40B4-BE49-F238E27FC236}">
                  <a16:creationId xmlns:a16="http://schemas.microsoft.com/office/drawing/2014/main" xmlns="" id="{DF53397B-8AB5-4BF1-9E66-08EA563D4CC0}"/>
                </a:ext>
              </a:extLst>
            </p:cNvPr>
            <p:cNvSpPr/>
            <p:nvPr/>
          </p:nvSpPr>
          <p:spPr>
            <a:xfrm>
              <a:off x="471610" y="6531"/>
              <a:ext cx="100760" cy="6858000"/>
            </a:xfrm>
            <a:custGeom>
              <a:avLst/>
              <a:gdLst/>
              <a:ahLst/>
              <a:cxnLst/>
              <a:rect l="l" t="t" r="r" b="b"/>
              <a:pathLst>
                <a:path w="183515" h="11308715">
                  <a:moveTo>
                    <a:pt x="183449" y="11308551"/>
                  </a:moveTo>
                  <a:lnTo>
                    <a:pt x="183449" y="0"/>
                  </a:lnTo>
                  <a:lnTo>
                    <a:pt x="0" y="0"/>
                  </a:lnTo>
                  <a:lnTo>
                    <a:pt x="0" y="11308551"/>
                  </a:lnTo>
                  <a:lnTo>
                    <a:pt x="183449" y="11308551"/>
                  </a:lnTo>
                  <a:close/>
                </a:path>
              </a:pathLst>
            </a:custGeom>
            <a:solidFill>
              <a:srgbClr val="F9FA01"/>
            </a:solidFill>
          </p:spPr>
          <p:txBody>
            <a:bodyPr wrap="square" lIns="0" tIns="0" rIns="0" bIns="0" rtlCol="0"/>
            <a:lstStyle/>
            <a:p>
              <a:pPr marL="0" marR="0" lvl="0" indent="0" algn="l" defTabSz="41586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1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endParaRPr>
            </a:p>
          </p:txBody>
        </p:sp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xmlns="" id="{D0B68493-A767-43F1-8021-41C0689C3F02}"/>
                </a:ext>
              </a:extLst>
            </p:cNvPr>
            <p:cNvSpPr/>
            <p:nvPr/>
          </p:nvSpPr>
          <p:spPr>
            <a:xfrm>
              <a:off x="14337" y="5787"/>
              <a:ext cx="473365" cy="6852213"/>
            </a:xfrm>
            <a:prstGeom prst="rect">
              <a:avLst/>
            </a:prstGeom>
            <a:solidFill>
              <a:srgbClr val="002D4B"/>
            </a:solidFill>
            <a:ln w="28575" cap="flat" cmpd="sng" algn="ctr">
              <a:solidFill>
                <a:srgbClr val="002C4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7701" marR="10397" lvl="0" indent="0" algn="ctr" defTabSz="914400" rtl="0" eaLnBrk="1" fontAlgn="auto" latinLnBrk="0" hangingPunct="1">
                <a:lnSpc>
                  <a:spcPct val="101299"/>
                </a:lnSpc>
                <a:spcBef>
                  <a:spcPts val="5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2400" b="0" i="0" u="none" strike="noStrike" kern="0" cap="small" spc="0" normalizeH="0" baseline="0" noProof="0">
                <a:ln>
                  <a:noFill/>
                </a:ln>
                <a:solidFill>
                  <a:srgbClr val="FCFB30"/>
                </a:solidFill>
                <a:effectLst/>
                <a:uLnTx/>
                <a:uFillTx/>
                <a:latin typeface="BancoDoBrasil Textos" pitchFamily="2" charset="77"/>
                <a:ea typeface="+mn-ea"/>
                <a:cs typeface="BancoDoBrasil Textos"/>
              </a:endParaRPr>
            </a:p>
          </p:txBody>
        </p:sp>
        <p:pic>
          <p:nvPicPr>
            <p:cNvPr id="12" name="Picture 45">
              <a:extLst>
                <a:ext uri="{FF2B5EF4-FFF2-40B4-BE49-F238E27FC236}">
                  <a16:creationId xmlns:a16="http://schemas.microsoft.com/office/drawing/2014/main" xmlns="" id="{B49A647A-6FDF-490B-B514-69DA99465C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151" y="92629"/>
              <a:ext cx="435737" cy="437553"/>
            </a:xfrm>
            <a:prstGeom prst="rect">
              <a:avLst/>
            </a:prstGeom>
          </p:spPr>
        </p:pic>
      </p:grpSp>
      <p:sp>
        <p:nvSpPr>
          <p:cNvPr id="3" name="object 42">
            <a:extLst>
              <a:ext uri="{FF2B5EF4-FFF2-40B4-BE49-F238E27FC236}">
                <a16:creationId xmlns:a16="http://schemas.microsoft.com/office/drawing/2014/main" xmlns="" id="{54FAC0D1-0A68-6A64-E04A-D3CA2B896FCD}"/>
              </a:ext>
            </a:extLst>
          </p:cNvPr>
          <p:cNvSpPr/>
          <p:nvPr/>
        </p:nvSpPr>
        <p:spPr>
          <a:xfrm>
            <a:off x="636072" y="698449"/>
            <a:ext cx="8307666" cy="51691"/>
          </a:xfrm>
          <a:custGeom>
            <a:avLst/>
            <a:gdLst/>
            <a:ahLst/>
            <a:cxnLst/>
            <a:rect l="l" t="t" r="r" b="b"/>
            <a:pathLst>
              <a:path w="6142990">
                <a:moveTo>
                  <a:pt x="0" y="0"/>
                </a:moveTo>
                <a:lnTo>
                  <a:pt x="6142975" y="0"/>
                </a:lnTo>
              </a:path>
            </a:pathLst>
          </a:custGeom>
          <a:ln w="9525">
            <a:solidFill>
              <a:srgbClr val="F1EB03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19" b="0" i="0" u="none" strike="noStrike" kern="1200" cap="none" spc="0" normalizeH="0" baseline="0" noProof="0">
              <a:ln>
                <a:noFill/>
              </a:ln>
              <a:solidFill>
                <a:srgbClr val="FCFB30"/>
              </a:solidFill>
              <a:effectLst/>
              <a:uLnTx/>
              <a:uFillTx/>
              <a:latin typeface="BancoDoBrasil Titulos" panose="00000500000000000000" pitchFamily="2" charset="0"/>
              <a:ea typeface="+mn-ea"/>
              <a:cs typeface="+mn-cs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B6139D7A-4DF8-B25B-C2AF-382C1A4BEB60}"/>
              </a:ext>
            </a:extLst>
          </p:cNvPr>
          <p:cNvSpPr/>
          <p:nvPr/>
        </p:nvSpPr>
        <p:spPr>
          <a:xfrm>
            <a:off x="11319309" y="0"/>
            <a:ext cx="872691" cy="25025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FCFB3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xmlns="" id="{EC23EE53-32C3-B6B5-BC7E-F9D7B0B89FE3}"/>
              </a:ext>
            </a:extLst>
          </p:cNvPr>
          <p:cNvSpPr/>
          <p:nvPr/>
        </p:nvSpPr>
        <p:spPr>
          <a:xfrm>
            <a:off x="636072" y="39046"/>
            <a:ext cx="101729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919788" algn="l"/>
              </a:tabLst>
              <a:defRPr/>
            </a:pPr>
            <a:r>
              <a:rPr kumimoji="0" lang="pt-BR" sz="3200" b="1" i="0" u="none" strike="noStrike" kern="0" cap="none" spc="0" normalizeH="0" baseline="0" noProof="0" dirty="0">
                <a:ln>
                  <a:noFill/>
                </a:ln>
                <a:solidFill>
                  <a:srgbClr val="002C4B">
                    <a:lumMod val="90000"/>
                    <a:lumOff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Carteira Agro BB - Destaques</a:t>
            </a:r>
          </a:p>
        </p:txBody>
      </p:sp>
      <p:sp>
        <p:nvSpPr>
          <p:cNvPr id="2" name="object 10">
            <a:extLst>
              <a:ext uri="{FF2B5EF4-FFF2-40B4-BE49-F238E27FC236}">
                <a16:creationId xmlns:a16="http://schemas.microsoft.com/office/drawing/2014/main" xmlns="" id="{991F6BF3-3CB0-C50B-CE3D-4381D559D9FB}"/>
              </a:ext>
            </a:extLst>
          </p:cNvPr>
          <p:cNvSpPr txBox="1"/>
          <p:nvPr/>
        </p:nvSpPr>
        <p:spPr>
          <a:xfrm>
            <a:off x="1181838" y="1056423"/>
            <a:ext cx="3639850" cy="745662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algn="ctr">
              <a:spcBef>
                <a:spcPts val="55"/>
              </a:spcBef>
            </a:pPr>
            <a:r>
              <a:rPr lang="pt-BR" sz="2800" spc="-27" dirty="0">
                <a:solidFill>
                  <a:srgbClr val="002C4B"/>
                </a:solidFill>
                <a:latin typeface="BancoDoBrasil Titulos Light" pitchFamily="2" charset="77"/>
                <a:cs typeface="BancoDoBrasilTitulos-Light"/>
              </a:rPr>
              <a:t>R$ </a:t>
            </a:r>
            <a:r>
              <a:rPr lang="pt-BR" sz="4800" b="1" spc="-27" dirty="0">
                <a:solidFill>
                  <a:srgbClr val="002D4B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ncoDoBrasil Titulos ExtraBold" panose="00000900000000000000" pitchFamily="2" charset="0"/>
                <a:cs typeface="BancoDoBrasilTitulos-Light"/>
              </a:rPr>
              <a:t>322</a:t>
            </a:r>
            <a:r>
              <a:rPr lang="pt-BR" sz="2800" b="1" spc="-27" dirty="0">
                <a:solidFill>
                  <a:srgbClr val="002C4B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ncoDoBrasil Titulos Light" pitchFamily="2" charset="77"/>
                <a:cs typeface="BancoDoBrasilTitulos-Light"/>
              </a:rPr>
              <a:t> </a:t>
            </a:r>
            <a:r>
              <a:rPr lang="pt-BR" sz="2800" spc="-27" dirty="0">
                <a:solidFill>
                  <a:srgbClr val="002C4B"/>
                </a:solidFill>
                <a:latin typeface="BancoDoBrasil Titulos Light" pitchFamily="2" charset="77"/>
                <a:cs typeface="BancoDoBrasilTitulos-Light"/>
              </a:rPr>
              <a:t>bilhões</a:t>
            </a:r>
            <a:endParaRPr sz="2800" dirty="0">
              <a:solidFill>
                <a:srgbClr val="002C4B"/>
              </a:solidFill>
              <a:latin typeface="BancoDoBrasil Titulos Light" pitchFamily="2" charset="77"/>
              <a:cs typeface="BancoDoBrasilTitulos-Light"/>
            </a:endParaRPr>
          </a:p>
        </p:txBody>
      </p:sp>
      <p:sp>
        <p:nvSpPr>
          <p:cNvPr id="5" name="object 10">
            <a:extLst>
              <a:ext uri="{FF2B5EF4-FFF2-40B4-BE49-F238E27FC236}">
                <a16:creationId xmlns:a16="http://schemas.microsoft.com/office/drawing/2014/main" xmlns="" id="{8C23DCDA-C098-DE6E-1757-21376B0FACFD}"/>
              </a:ext>
            </a:extLst>
          </p:cNvPr>
          <p:cNvSpPr txBox="1"/>
          <p:nvPr/>
        </p:nvSpPr>
        <p:spPr>
          <a:xfrm>
            <a:off x="1706982" y="1954846"/>
            <a:ext cx="3114706" cy="437886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>
              <a:spcBef>
                <a:spcPts val="55"/>
              </a:spcBef>
            </a:pPr>
            <a:r>
              <a:rPr lang="pt-BR" sz="2800" b="1" spc="-27" dirty="0">
                <a:solidFill>
                  <a:srgbClr val="002C4B"/>
                </a:solidFill>
                <a:latin typeface="BancoDoBrasil Textos" panose="00000500000000000000" pitchFamily="2" charset="0"/>
              </a:rPr>
              <a:t>27% </a:t>
            </a:r>
            <a:r>
              <a:rPr lang="pt-BR" sz="1400" b="1" spc="-27" dirty="0">
                <a:solidFill>
                  <a:srgbClr val="002C4B"/>
                </a:solidFill>
                <a:latin typeface="BancoDoBrasil Textos" panose="00000500000000000000" pitchFamily="2" charset="0"/>
                <a:cs typeface="Arial" panose="020B0604020202020204" pitchFamily="34" charset="0"/>
              </a:rPr>
              <a:t>em 12 meses</a:t>
            </a:r>
            <a:r>
              <a:rPr lang="pt-BR" sz="1400" b="1" spc="-27" dirty="0">
                <a:solidFill>
                  <a:srgbClr val="002C4B"/>
                </a:solidFill>
                <a:latin typeface="BancoDoBrasil Textos" panose="00000500000000000000" pitchFamily="2" charset="0"/>
                <a:cs typeface="BancoDoBrasilTitulos-Light"/>
              </a:rPr>
              <a:t> (+ R$ 67,9 bi)</a:t>
            </a:r>
            <a:endParaRPr sz="1400" b="1" dirty="0">
              <a:solidFill>
                <a:srgbClr val="002C4B"/>
              </a:solidFill>
              <a:latin typeface="BancoDoBrasil Textos" panose="00000500000000000000" pitchFamily="2" charset="0"/>
              <a:cs typeface="BancoDoBrasilTitulos-Light"/>
            </a:endParaRPr>
          </a:p>
        </p:txBody>
      </p:sp>
      <p:sp>
        <p:nvSpPr>
          <p:cNvPr id="6" name="Seta para Cima 3">
            <a:extLst>
              <a:ext uri="{FF2B5EF4-FFF2-40B4-BE49-F238E27FC236}">
                <a16:creationId xmlns:a16="http://schemas.microsoft.com/office/drawing/2014/main" xmlns="" id="{DFFE0507-BAB9-F547-172E-C8E0071FB2A9}"/>
              </a:ext>
            </a:extLst>
          </p:cNvPr>
          <p:cNvSpPr/>
          <p:nvPr/>
        </p:nvSpPr>
        <p:spPr>
          <a:xfrm>
            <a:off x="1430949" y="2087256"/>
            <a:ext cx="171215" cy="231246"/>
          </a:xfrm>
          <a:prstGeom prst="upArrow">
            <a:avLst>
              <a:gd name="adj1" fmla="val 50000"/>
              <a:gd name="adj2" fmla="val 68118"/>
            </a:avLst>
          </a:prstGeom>
          <a:solidFill>
            <a:schemeClr val="tx1"/>
          </a:solidFill>
          <a:ln w="28575" cap="flat" cmpd="sng" algn="ctr">
            <a:solidFill>
              <a:srgbClr val="002C4B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rgbClr val="FCFB3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oogle Shape;1397;p57">
            <a:extLst>
              <a:ext uri="{FF2B5EF4-FFF2-40B4-BE49-F238E27FC236}">
                <a16:creationId xmlns:a16="http://schemas.microsoft.com/office/drawing/2014/main" xmlns="" id="{C24F28F4-8995-8CF1-9991-B4FAAC58DDC8}"/>
              </a:ext>
            </a:extLst>
          </p:cNvPr>
          <p:cNvGrpSpPr/>
          <p:nvPr/>
        </p:nvGrpSpPr>
        <p:grpSpPr>
          <a:xfrm>
            <a:off x="5724573" y="1109335"/>
            <a:ext cx="632082" cy="662070"/>
            <a:chOff x="7492070" y="4903660"/>
            <a:chExt cx="390525" cy="390525"/>
          </a:xfrm>
          <a:solidFill>
            <a:srgbClr val="002D4B"/>
          </a:solidFill>
        </p:grpSpPr>
        <p:sp>
          <p:nvSpPr>
            <p:cNvPr id="13" name="Google Shape;1398;p57">
              <a:extLst>
                <a:ext uri="{FF2B5EF4-FFF2-40B4-BE49-F238E27FC236}">
                  <a16:creationId xmlns:a16="http://schemas.microsoft.com/office/drawing/2014/main" xmlns="" id="{E85CAD00-47E3-B88D-95F0-40E6456AAEE5}"/>
                </a:ext>
              </a:extLst>
            </p:cNvPr>
            <p:cNvSpPr/>
            <p:nvPr/>
          </p:nvSpPr>
          <p:spPr>
            <a:xfrm>
              <a:off x="7599778" y="5089966"/>
              <a:ext cx="104775" cy="104775"/>
            </a:xfrm>
            <a:custGeom>
              <a:avLst/>
              <a:gdLst/>
              <a:ahLst/>
              <a:cxnLst/>
              <a:rect l="l" t="t" r="r" b="b"/>
              <a:pathLst>
                <a:path w="104775" h="104775" extrusionOk="0">
                  <a:moveTo>
                    <a:pt x="15356" y="35055"/>
                  </a:moveTo>
                  <a:cubicBezTo>
                    <a:pt x="11641" y="36008"/>
                    <a:pt x="8783" y="38865"/>
                    <a:pt x="7640" y="42580"/>
                  </a:cubicBezTo>
                  <a:cubicBezTo>
                    <a:pt x="6497" y="46200"/>
                    <a:pt x="7355" y="50200"/>
                    <a:pt x="9926" y="53153"/>
                  </a:cubicBezTo>
                  <a:lnTo>
                    <a:pt x="23166" y="68298"/>
                  </a:lnTo>
                  <a:lnTo>
                    <a:pt x="22119" y="88395"/>
                  </a:lnTo>
                  <a:cubicBezTo>
                    <a:pt x="21928" y="92205"/>
                    <a:pt x="23738" y="95825"/>
                    <a:pt x="26881" y="98016"/>
                  </a:cubicBezTo>
                  <a:cubicBezTo>
                    <a:pt x="30024" y="100206"/>
                    <a:pt x="34025" y="100587"/>
                    <a:pt x="37549" y="99159"/>
                  </a:cubicBezTo>
                  <a:lnTo>
                    <a:pt x="56028" y="91253"/>
                  </a:lnTo>
                  <a:lnTo>
                    <a:pt x="74887" y="98397"/>
                  </a:lnTo>
                  <a:cubicBezTo>
                    <a:pt x="78506" y="99730"/>
                    <a:pt x="82507" y="99159"/>
                    <a:pt x="85555" y="96873"/>
                  </a:cubicBezTo>
                  <a:cubicBezTo>
                    <a:pt x="88603" y="94587"/>
                    <a:pt x="90222" y="90872"/>
                    <a:pt x="89937" y="87062"/>
                  </a:cubicBezTo>
                  <a:lnTo>
                    <a:pt x="88127" y="66964"/>
                  </a:lnTo>
                  <a:lnTo>
                    <a:pt x="100795" y="51248"/>
                  </a:lnTo>
                  <a:cubicBezTo>
                    <a:pt x="103176" y="48295"/>
                    <a:pt x="103938" y="44295"/>
                    <a:pt x="102605" y="40675"/>
                  </a:cubicBezTo>
                  <a:cubicBezTo>
                    <a:pt x="101367" y="37056"/>
                    <a:pt x="98319" y="34293"/>
                    <a:pt x="94604" y="33531"/>
                  </a:cubicBezTo>
                  <a:lnTo>
                    <a:pt x="74982" y="29055"/>
                  </a:lnTo>
                  <a:lnTo>
                    <a:pt x="63933" y="12195"/>
                  </a:lnTo>
                  <a:cubicBezTo>
                    <a:pt x="61838" y="8957"/>
                    <a:pt x="58218" y="7052"/>
                    <a:pt x="54408" y="7147"/>
                  </a:cubicBezTo>
                  <a:cubicBezTo>
                    <a:pt x="50598" y="7243"/>
                    <a:pt x="47074" y="9243"/>
                    <a:pt x="45074" y="12576"/>
                  </a:cubicBezTo>
                  <a:lnTo>
                    <a:pt x="34692" y="29912"/>
                  </a:lnTo>
                  <a:lnTo>
                    <a:pt x="15356" y="35055"/>
                  </a:lnTo>
                  <a:close/>
                  <a:moveTo>
                    <a:pt x="44978" y="50010"/>
                  </a:moveTo>
                  <a:cubicBezTo>
                    <a:pt x="47741" y="49248"/>
                    <a:pt x="50122" y="47438"/>
                    <a:pt x="51646" y="44961"/>
                  </a:cubicBezTo>
                  <a:lnTo>
                    <a:pt x="55170" y="39056"/>
                  </a:lnTo>
                  <a:lnTo>
                    <a:pt x="58885" y="44771"/>
                  </a:lnTo>
                  <a:cubicBezTo>
                    <a:pt x="60504" y="47152"/>
                    <a:pt x="62885" y="48867"/>
                    <a:pt x="65743" y="49533"/>
                  </a:cubicBezTo>
                  <a:lnTo>
                    <a:pt x="72410" y="51057"/>
                  </a:lnTo>
                  <a:lnTo>
                    <a:pt x="68124" y="56391"/>
                  </a:lnTo>
                  <a:cubicBezTo>
                    <a:pt x="66314" y="58677"/>
                    <a:pt x="65457" y="61439"/>
                    <a:pt x="65743" y="64393"/>
                  </a:cubicBezTo>
                  <a:lnTo>
                    <a:pt x="66314" y="71250"/>
                  </a:lnTo>
                  <a:lnTo>
                    <a:pt x="59933" y="68774"/>
                  </a:lnTo>
                  <a:cubicBezTo>
                    <a:pt x="57266" y="67726"/>
                    <a:pt x="54218" y="67821"/>
                    <a:pt x="51646" y="68964"/>
                  </a:cubicBezTo>
                  <a:lnTo>
                    <a:pt x="45360" y="71631"/>
                  </a:lnTo>
                  <a:lnTo>
                    <a:pt x="45740" y="64773"/>
                  </a:lnTo>
                  <a:cubicBezTo>
                    <a:pt x="45931" y="61916"/>
                    <a:pt x="44883" y="59058"/>
                    <a:pt x="42978" y="56868"/>
                  </a:cubicBezTo>
                  <a:lnTo>
                    <a:pt x="38501" y="51724"/>
                  </a:lnTo>
                  <a:lnTo>
                    <a:pt x="44978" y="5001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05" tIns="45686" rIns="91405" bIns="45686" anchor="ctr" anchorCtr="0">
              <a:noAutofit/>
            </a:bodyPr>
            <a:lstStyle/>
            <a:p>
              <a:endParaRPr sz="1866" dirty="0">
                <a:solidFill>
                  <a:srgbClr val="002C4B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14" name="Google Shape;1399;p57">
              <a:extLst>
                <a:ext uri="{FF2B5EF4-FFF2-40B4-BE49-F238E27FC236}">
                  <a16:creationId xmlns:a16="http://schemas.microsoft.com/office/drawing/2014/main" xmlns="" id="{EE60AEC9-4582-91C1-2881-3EF08D4C466D}"/>
                </a:ext>
              </a:extLst>
            </p:cNvPr>
            <p:cNvSpPr/>
            <p:nvPr/>
          </p:nvSpPr>
          <p:spPr>
            <a:xfrm>
              <a:off x="7492070" y="4903660"/>
              <a:ext cx="390525" cy="390525"/>
            </a:xfrm>
            <a:custGeom>
              <a:avLst/>
              <a:gdLst/>
              <a:ahLst/>
              <a:cxnLst/>
              <a:rect l="l" t="t" r="r" b="b"/>
              <a:pathLst>
                <a:path w="390525" h="390525" extrusionOk="0">
                  <a:moveTo>
                    <a:pt x="379476" y="48958"/>
                  </a:moveTo>
                  <a:cubicBezTo>
                    <a:pt x="375571" y="29528"/>
                    <a:pt x="369094" y="7144"/>
                    <a:pt x="352901" y="7144"/>
                  </a:cubicBezTo>
                  <a:cubicBezTo>
                    <a:pt x="344424" y="7144"/>
                    <a:pt x="340423" y="12859"/>
                    <a:pt x="334518" y="18955"/>
                  </a:cubicBezTo>
                  <a:cubicBezTo>
                    <a:pt x="286321" y="68389"/>
                    <a:pt x="219360" y="96774"/>
                    <a:pt x="150971" y="96774"/>
                  </a:cubicBezTo>
                  <a:lnTo>
                    <a:pt x="66008" y="96774"/>
                  </a:lnTo>
                  <a:lnTo>
                    <a:pt x="23146" y="75724"/>
                  </a:lnTo>
                  <a:cubicBezTo>
                    <a:pt x="19717" y="74009"/>
                    <a:pt x="15621" y="74200"/>
                    <a:pt x="12382" y="76295"/>
                  </a:cubicBezTo>
                  <a:cubicBezTo>
                    <a:pt x="9144" y="78296"/>
                    <a:pt x="7144" y="81915"/>
                    <a:pt x="7144" y="85725"/>
                  </a:cubicBezTo>
                  <a:lnTo>
                    <a:pt x="7144" y="174498"/>
                  </a:lnTo>
                  <a:cubicBezTo>
                    <a:pt x="7144" y="178308"/>
                    <a:pt x="9144" y="181928"/>
                    <a:pt x="12382" y="183928"/>
                  </a:cubicBezTo>
                  <a:cubicBezTo>
                    <a:pt x="15621" y="185928"/>
                    <a:pt x="19717" y="186118"/>
                    <a:pt x="23146" y="184499"/>
                  </a:cubicBezTo>
                  <a:lnTo>
                    <a:pt x="66008" y="163449"/>
                  </a:lnTo>
                  <a:lnTo>
                    <a:pt x="74486" y="163449"/>
                  </a:lnTo>
                  <a:lnTo>
                    <a:pt x="74486" y="374904"/>
                  </a:lnTo>
                  <a:cubicBezTo>
                    <a:pt x="74486" y="377666"/>
                    <a:pt x="75438" y="380429"/>
                    <a:pt x="77343" y="382524"/>
                  </a:cubicBezTo>
                  <a:cubicBezTo>
                    <a:pt x="80963" y="386524"/>
                    <a:pt x="86677" y="387287"/>
                    <a:pt x="91154" y="384715"/>
                  </a:cubicBezTo>
                  <a:lnTo>
                    <a:pt x="163353" y="343471"/>
                  </a:lnTo>
                  <a:lnTo>
                    <a:pt x="235553" y="384715"/>
                  </a:lnTo>
                  <a:cubicBezTo>
                    <a:pt x="237268" y="385667"/>
                    <a:pt x="239173" y="386143"/>
                    <a:pt x="241078" y="386143"/>
                  </a:cubicBezTo>
                  <a:cubicBezTo>
                    <a:pt x="242983" y="386143"/>
                    <a:pt x="244887" y="385667"/>
                    <a:pt x="246602" y="384620"/>
                  </a:cubicBezTo>
                  <a:cubicBezTo>
                    <a:pt x="250031" y="382619"/>
                    <a:pt x="252126" y="379000"/>
                    <a:pt x="252126" y="374999"/>
                  </a:cubicBezTo>
                  <a:lnTo>
                    <a:pt x="252126" y="184118"/>
                  </a:lnTo>
                  <a:cubicBezTo>
                    <a:pt x="262223" y="188404"/>
                    <a:pt x="272129" y="193453"/>
                    <a:pt x="281559" y="198977"/>
                  </a:cubicBezTo>
                  <a:cubicBezTo>
                    <a:pt x="282607" y="199930"/>
                    <a:pt x="283940" y="200692"/>
                    <a:pt x="285274" y="201263"/>
                  </a:cubicBezTo>
                  <a:cubicBezTo>
                    <a:pt x="303086" y="212217"/>
                    <a:pt x="319659" y="225266"/>
                    <a:pt x="334327" y="240316"/>
                  </a:cubicBezTo>
                  <a:cubicBezTo>
                    <a:pt x="340233" y="246316"/>
                    <a:pt x="344234" y="252127"/>
                    <a:pt x="352710" y="252127"/>
                  </a:cubicBezTo>
                  <a:cubicBezTo>
                    <a:pt x="368903" y="252127"/>
                    <a:pt x="375475" y="230029"/>
                    <a:pt x="379286" y="210693"/>
                  </a:cubicBezTo>
                  <a:cubicBezTo>
                    <a:pt x="383667" y="189071"/>
                    <a:pt x="386048" y="160401"/>
                    <a:pt x="386048" y="130016"/>
                  </a:cubicBezTo>
                  <a:cubicBezTo>
                    <a:pt x="386239" y="99536"/>
                    <a:pt x="383857" y="70771"/>
                    <a:pt x="379476" y="48958"/>
                  </a:cubicBezTo>
                  <a:close/>
                  <a:moveTo>
                    <a:pt x="299180" y="183928"/>
                  </a:moveTo>
                  <a:cubicBezTo>
                    <a:pt x="297275" y="167640"/>
                    <a:pt x="296323" y="149162"/>
                    <a:pt x="296323" y="130112"/>
                  </a:cubicBezTo>
                  <a:cubicBezTo>
                    <a:pt x="296323" y="110776"/>
                    <a:pt x="297370" y="92107"/>
                    <a:pt x="299275" y="75629"/>
                  </a:cubicBezTo>
                  <a:cubicBezTo>
                    <a:pt x="307943" y="70104"/>
                    <a:pt x="316325" y="64198"/>
                    <a:pt x="324421" y="57721"/>
                  </a:cubicBezTo>
                  <a:cubicBezTo>
                    <a:pt x="321087" y="78296"/>
                    <a:pt x="319278" y="103822"/>
                    <a:pt x="319278" y="130016"/>
                  </a:cubicBezTo>
                  <a:cubicBezTo>
                    <a:pt x="319278" y="156020"/>
                    <a:pt x="321087" y="181356"/>
                    <a:pt x="324326" y="201644"/>
                  </a:cubicBezTo>
                  <a:cubicBezTo>
                    <a:pt x="316230" y="195358"/>
                    <a:pt x="307848" y="189357"/>
                    <a:pt x="299180" y="183928"/>
                  </a:cubicBezTo>
                  <a:close/>
                  <a:moveTo>
                    <a:pt x="276034" y="88868"/>
                  </a:moveTo>
                  <a:cubicBezTo>
                    <a:pt x="274987" y="101917"/>
                    <a:pt x="274511" y="115824"/>
                    <a:pt x="274511" y="129921"/>
                  </a:cubicBezTo>
                  <a:cubicBezTo>
                    <a:pt x="274511" y="143923"/>
                    <a:pt x="274987" y="157639"/>
                    <a:pt x="276034" y="170593"/>
                  </a:cubicBezTo>
                  <a:cubicBezTo>
                    <a:pt x="237554" y="151447"/>
                    <a:pt x="194691" y="141065"/>
                    <a:pt x="151162" y="141065"/>
                  </a:cubicBezTo>
                  <a:lnTo>
                    <a:pt x="74771" y="141065"/>
                  </a:lnTo>
                  <a:lnTo>
                    <a:pt x="74771" y="118872"/>
                  </a:lnTo>
                  <a:lnTo>
                    <a:pt x="151162" y="118872"/>
                  </a:lnTo>
                  <a:cubicBezTo>
                    <a:pt x="194500" y="118872"/>
                    <a:pt x="237458" y="108395"/>
                    <a:pt x="276034" y="88868"/>
                  </a:cubicBezTo>
                  <a:close/>
                  <a:moveTo>
                    <a:pt x="29527" y="103537"/>
                  </a:moveTo>
                  <a:lnTo>
                    <a:pt x="52483" y="114776"/>
                  </a:lnTo>
                  <a:lnTo>
                    <a:pt x="52483" y="145351"/>
                  </a:lnTo>
                  <a:lnTo>
                    <a:pt x="29527" y="156591"/>
                  </a:lnTo>
                  <a:lnTo>
                    <a:pt x="29527" y="103537"/>
                  </a:lnTo>
                  <a:close/>
                  <a:moveTo>
                    <a:pt x="230028" y="355854"/>
                  </a:moveTo>
                  <a:lnTo>
                    <a:pt x="168973" y="320897"/>
                  </a:lnTo>
                  <a:cubicBezTo>
                    <a:pt x="165545" y="318992"/>
                    <a:pt x="161354" y="318992"/>
                    <a:pt x="157925" y="320897"/>
                  </a:cubicBezTo>
                  <a:lnTo>
                    <a:pt x="96869" y="355854"/>
                  </a:lnTo>
                  <a:lnTo>
                    <a:pt x="96869" y="163354"/>
                  </a:lnTo>
                  <a:lnTo>
                    <a:pt x="151066" y="163354"/>
                  </a:lnTo>
                  <a:cubicBezTo>
                    <a:pt x="178022" y="163354"/>
                    <a:pt x="204692" y="167640"/>
                    <a:pt x="230028" y="175831"/>
                  </a:cubicBezTo>
                  <a:lnTo>
                    <a:pt x="230028" y="355854"/>
                  </a:lnTo>
                  <a:close/>
                  <a:moveTo>
                    <a:pt x="358616" y="199454"/>
                  </a:moveTo>
                  <a:cubicBezTo>
                    <a:pt x="356521" y="211931"/>
                    <a:pt x="354330" y="219646"/>
                    <a:pt x="352520" y="224409"/>
                  </a:cubicBezTo>
                  <a:cubicBezTo>
                    <a:pt x="350711" y="219742"/>
                    <a:pt x="348519" y="211931"/>
                    <a:pt x="346424" y="199454"/>
                  </a:cubicBezTo>
                  <a:cubicBezTo>
                    <a:pt x="343185" y="180118"/>
                    <a:pt x="341376" y="155543"/>
                    <a:pt x="341376" y="130112"/>
                  </a:cubicBezTo>
                  <a:cubicBezTo>
                    <a:pt x="341376" y="104680"/>
                    <a:pt x="343185" y="80010"/>
                    <a:pt x="346329" y="60484"/>
                  </a:cubicBezTo>
                  <a:cubicBezTo>
                    <a:pt x="348425" y="47911"/>
                    <a:pt x="350615" y="40005"/>
                    <a:pt x="352425" y="35242"/>
                  </a:cubicBezTo>
                  <a:cubicBezTo>
                    <a:pt x="354235" y="40005"/>
                    <a:pt x="356425" y="47815"/>
                    <a:pt x="358521" y="60388"/>
                  </a:cubicBezTo>
                  <a:cubicBezTo>
                    <a:pt x="361759" y="79915"/>
                    <a:pt x="363569" y="104584"/>
                    <a:pt x="363569" y="130016"/>
                  </a:cubicBezTo>
                  <a:cubicBezTo>
                    <a:pt x="363664" y="155448"/>
                    <a:pt x="361855" y="180118"/>
                    <a:pt x="358616" y="1994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05" tIns="45686" rIns="91405" bIns="45686" anchor="ctr" anchorCtr="0">
              <a:noAutofit/>
            </a:bodyPr>
            <a:lstStyle/>
            <a:p>
              <a:endParaRPr sz="1866" dirty="0">
                <a:solidFill>
                  <a:srgbClr val="002C4B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</p:grpSp>
      <p:sp>
        <p:nvSpPr>
          <p:cNvPr id="15" name="object 10">
            <a:extLst>
              <a:ext uri="{FF2B5EF4-FFF2-40B4-BE49-F238E27FC236}">
                <a16:creationId xmlns:a16="http://schemas.microsoft.com/office/drawing/2014/main" xmlns="" id="{A90E3EA2-FA61-1CFE-1AD8-95D2C2DE730F}"/>
              </a:ext>
            </a:extLst>
          </p:cNvPr>
          <p:cNvSpPr txBox="1"/>
          <p:nvPr/>
        </p:nvSpPr>
        <p:spPr>
          <a:xfrm>
            <a:off x="6242816" y="1169495"/>
            <a:ext cx="1957542" cy="560996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algn="r">
              <a:spcBef>
                <a:spcPts val="55"/>
              </a:spcBef>
            </a:pPr>
            <a:r>
              <a:rPr lang="pt-BR" kern="0" dirty="0">
                <a:solidFill>
                  <a:srgbClr val="004574"/>
                </a:solidFill>
                <a:latin typeface="BancoDoBrasil Titulos ExtraBold" panose="00000900000000000000" pitchFamily="2" charset="0"/>
                <a:sym typeface="BancoDoBrasil Titulos Regular"/>
              </a:rPr>
              <a:t>Participação de mercado</a:t>
            </a:r>
            <a:endParaRPr kern="0" dirty="0">
              <a:solidFill>
                <a:srgbClr val="004574"/>
              </a:solidFill>
              <a:latin typeface="BancoDoBrasil Titulos ExtraBold" panose="00000900000000000000" pitchFamily="2" charset="0"/>
              <a:sym typeface="BancoDoBrasil Titulos Regular"/>
            </a:endParaRPr>
          </a:p>
        </p:txBody>
      </p:sp>
      <p:sp>
        <p:nvSpPr>
          <p:cNvPr id="16" name="object 10">
            <a:extLst>
              <a:ext uri="{FF2B5EF4-FFF2-40B4-BE49-F238E27FC236}">
                <a16:creationId xmlns:a16="http://schemas.microsoft.com/office/drawing/2014/main" xmlns="" id="{D1E2754C-E9FD-E49A-40E1-95A0ADF33C06}"/>
              </a:ext>
            </a:extLst>
          </p:cNvPr>
          <p:cNvSpPr txBox="1"/>
          <p:nvPr/>
        </p:nvSpPr>
        <p:spPr>
          <a:xfrm>
            <a:off x="9053070" y="1023963"/>
            <a:ext cx="1550839" cy="283998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algn="ctr">
              <a:spcBef>
                <a:spcPts val="55"/>
              </a:spcBef>
            </a:pPr>
            <a:r>
              <a:rPr lang="pt-BR" u="sng" spc="-27" dirty="0">
                <a:solidFill>
                  <a:srgbClr val="002C4B"/>
                </a:solidFill>
                <a:latin typeface="BancoDoBrasil Titulos Light" pitchFamily="2" charset="77"/>
                <a:cs typeface="BancoDoBrasilTitulos-Light"/>
              </a:rPr>
              <a:t>Produtor Rural</a:t>
            </a:r>
            <a:endParaRPr u="sng" dirty="0">
              <a:solidFill>
                <a:srgbClr val="002C4B"/>
              </a:solidFill>
              <a:latin typeface="BancoDoBrasil Titulos Light" pitchFamily="2" charset="77"/>
              <a:cs typeface="BancoDoBrasilTitulos-Light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AC58796D-25E7-E7B7-B94C-755110ACCA33}"/>
              </a:ext>
            </a:extLst>
          </p:cNvPr>
          <p:cNvSpPr/>
          <p:nvPr/>
        </p:nvSpPr>
        <p:spPr>
          <a:xfrm>
            <a:off x="9422978" y="1264542"/>
            <a:ext cx="973856" cy="64633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7701" algn="ctr">
              <a:spcBef>
                <a:spcPts val="55"/>
              </a:spcBef>
            </a:pPr>
            <a:r>
              <a:rPr lang="pt-BR" sz="3600" b="1" spc="-27" dirty="0">
                <a:solidFill>
                  <a:srgbClr val="002C4B"/>
                </a:solidFill>
                <a:latin typeface="BancoDoBrasil Titulos ExtraBold" panose="00000900000000000000" pitchFamily="2" charset="0"/>
                <a:cs typeface="BancoDoBrasilTitulos-Light"/>
              </a:rPr>
              <a:t>58</a:t>
            </a:r>
            <a:r>
              <a:rPr lang="pt-BR" b="1" spc="-27" dirty="0">
                <a:solidFill>
                  <a:srgbClr val="002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9" name="Rounded Rectangle">
            <a:extLst>
              <a:ext uri="{FF2B5EF4-FFF2-40B4-BE49-F238E27FC236}">
                <a16:creationId xmlns:a16="http://schemas.microsoft.com/office/drawing/2014/main" xmlns="" id="{8C2CE4F4-6D8E-C5C2-A2BB-E6EBE36DD992}"/>
              </a:ext>
            </a:extLst>
          </p:cNvPr>
          <p:cNvSpPr/>
          <p:nvPr/>
        </p:nvSpPr>
        <p:spPr>
          <a:xfrm>
            <a:off x="1904615" y="3071076"/>
            <a:ext cx="2209093" cy="1045791"/>
          </a:xfrm>
          <a:prstGeom prst="roundRect">
            <a:avLst>
              <a:gd name="adj" fmla="val 10939"/>
            </a:avLst>
          </a:prstGeom>
          <a:noFill/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lIns="25400" tIns="25400" rIns="25400" bIns="2540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99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>
                <a:ln w="13462">
                  <a:solidFill>
                    <a:srgbClr val="FCFB30"/>
                  </a:solidFill>
                  <a:prstDash val="solid"/>
                </a:ln>
                <a:solidFill>
                  <a:srgbClr val="FCFB30">
                    <a:lumMod val="85000"/>
                    <a:lumOff val="15000"/>
                  </a:srgbClr>
                </a:solidFill>
                <a:effectLst>
                  <a:glow rad="101600">
                    <a:srgbClr val="000000">
                      <a:alpha val="60000"/>
                    </a:srgbClr>
                  </a:glow>
                  <a:outerShdw dist="38100" dir="2700000" algn="bl" rotWithShape="0">
                    <a:srgbClr val="59AAA0"/>
                  </a:outerShdw>
                </a:effectLst>
                <a:uLnTx/>
                <a:uFillTx/>
                <a:latin typeface="BancoDoBrasil Textos" panose="00000500000000000000" pitchFamily="2" charset="0"/>
                <a:ea typeface="+mn-ea"/>
                <a:cs typeface="Calibri" panose="020F0502020204030204" pitchFamily="34" charset="0"/>
                <a:sym typeface="Helvetica Neue"/>
              </a:rPr>
              <a:t>5.374</a:t>
            </a:r>
          </a:p>
        </p:txBody>
      </p:sp>
      <p:sp>
        <p:nvSpPr>
          <p:cNvPr id="20" name="Presença em">
            <a:extLst>
              <a:ext uri="{FF2B5EF4-FFF2-40B4-BE49-F238E27FC236}">
                <a16:creationId xmlns:a16="http://schemas.microsoft.com/office/drawing/2014/main" xmlns="" id="{2A08DD24-00A0-3402-A514-BB4E035478BF}"/>
              </a:ext>
            </a:extLst>
          </p:cNvPr>
          <p:cNvSpPr txBox="1"/>
          <p:nvPr/>
        </p:nvSpPr>
        <p:spPr>
          <a:xfrm>
            <a:off x="1723848" y="2880323"/>
            <a:ext cx="2573531" cy="35692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b">
            <a:noAutofit/>
          </a:bodyPr>
          <a:lstStyle>
            <a:lvl1pPr defTabSz="825500">
              <a:defRPr sz="3200">
                <a:solidFill>
                  <a:srgbClr val="FFFFFF"/>
                </a:solidFill>
                <a:latin typeface="BancoDoBrasil Titulos Regular"/>
                <a:ea typeface="BancoDoBrasil Titulos Regular"/>
                <a:cs typeface="BancoDoBrasil Titulos Regular"/>
                <a:sym typeface="BancoDoBrasil Titulos Regular"/>
              </a:defRPr>
            </a:lvl1pPr>
          </a:lstStyle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sng" strike="noStrike" kern="0" cap="none" spc="0" normalizeH="0" baseline="0" noProof="0" dirty="0">
                <a:ln>
                  <a:noFill/>
                </a:ln>
                <a:solidFill>
                  <a:srgbClr val="004574"/>
                </a:solidFill>
                <a:effectLst/>
                <a:uLnTx/>
                <a:uFillTx/>
                <a:latin typeface="BancoDoBrasil Titulos ExtraBold" panose="00000900000000000000" pitchFamily="2" charset="0"/>
                <a:sym typeface="BancoDoBrasil Titulos Regular"/>
              </a:rPr>
              <a:t>Crédito Agro do BB </a:t>
            </a:r>
            <a:endParaRPr kumimoji="0" sz="1800" b="0" i="0" u="sng" strike="noStrike" kern="0" cap="none" spc="0" normalizeH="0" baseline="0" noProof="0" dirty="0">
              <a:ln>
                <a:noFill/>
              </a:ln>
              <a:solidFill>
                <a:srgbClr val="004574"/>
              </a:solidFill>
              <a:effectLst/>
              <a:uLnTx/>
              <a:uFillTx/>
              <a:latin typeface="BancoDoBrasil Titulos ExtraBold" panose="00000900000000000000" pitchFamily="2" charset="0"/>
              <a:sym typeface="BancoDoBrasil Titulos Regular"/>
            </a:endParaRP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xmlns="" id="{96E551A4-2940-F933-B746-DC393722B49B}"/>
              </a:ext>
            </a:extLst>
          </p:cNvPr>
          <p:cNvSpPr/>
          <p:nvPr/>
        </p:nvSpPr>
        <p:spPr>
          <a:xfrm>
            <a:off x="1919343" y="3875849"/>
            <a:ext cx="22090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19169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0" cap="none" spc="0" normalizeH="0" baseline="0" noProof="0" dirty="0">
                <a:ln>
                  <a:noFill/>
                </a:ln>
                <a:solidFill>
                  <a:srgbClr val="004574"/>
                </a:solidFill>
                <a:effectLst/>
                <a:uLnTx/>
                <a:uFillTx/>
                <a:latin typeface="BancoDoBrasil Titulos Regular"/>
                <a:ea typeface="BancoDoBrasil Titulos Regular"/>
                <a:cs typeface="BancoDoBrasil Titulos Regular"/>
                <a:sym typeface="BancoDoBrasil Titulos Regular"/>
              </a:rPr>
              <a:t>97%</a:t>
            </a:r>
            <a:r>
              <a: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004574"/>
                </a:solidFill>
                <a:effectLst/>
                <a:uLnTx/>
                <a:uFillTx/>
                <a:latin typeface="BancoDoBrasil Titulos Regular"/>
                <a:ea typeface="BancoDoBrasil Titulos Regular"/>
                <a:cs typeface="BancoDoBrasil Titulos Regular"/>
                <a:sym typeface="BancoDoBrasil Titulos Regular"/>
              </a:rPr>
              <a:t>  </a:t>
            </a:r>
            <a:r>
              <a: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004574"/>
                </a:solidFill>
                <a:effectLst/>
                <a:uLnTx/>
                <a:uFillTx/>
                <a:latin typeface="BancoDoBrasil Titulos ExtraBold" panose="00000900000000000000" pitchFamily="2" charset="0"/>
                <a:ea typeface="BancoDoBrasil Titulos Regular"/>
                <a:cs typeface="BancoDoBrasil Titulos Regular"/>
                <a:sym typeface="BancoDoBrasil Titulos Regular"/>
              </a:rPr>
              <a:t>dos municípios</a:t>
            </a:r>
          </a:p>
        </p:txBody>
      </p:sp>
      <p:sp>
        <p:nvSpPr>
          <p:cNvPr id="22" name="Rounded Rectangle">
            <a:extLst>
              <a:ext uri="{FF2B5EF4-FFF2-40B4-BE49-F238E27FC236}">
                <a16:creationId xmlns:a16="http://schemas.microsoft.com/office/drawing/2014/main" xmlns="" id="{FDAF6FDD-26D3-BA51-A5ED-CEE857482DD0}"/>
              </a:ext>
            </a:extLst>
          </p:cNvPr>
          <p:cNvSpPr/>
          <p:nvPr/>
        </p:nvSpPr>
        <p:spPr>
          <a:xfrm>
            <a:off x="6705959" y="2514139"/>
            <a:ext cx="2592909" cy="916034"/>
          </a:xfrm>
          <a:prstGeom prst="roundRect">
            <a:avLst>
              <a:gd name="adj" fmla="val 10939"/>
            </a:avLst>
          </a:prstGeom>
          <a:noFill/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lIns="25400" tIns="25400" rIns="25400" bIns="2540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>
                <a:ln w="13462">
                  <a:solidFill>
                    <a:srgbClr val="FCFB30"/>
                  </a:solidFill>
                  <a:prstDash val="solid"/>
                </a:ln>
                <a:solidFill>
                  <a:srgbClr val="FCFB30">
                    <a:lumMod val="85000"/>
                    <a:lumOff val="15000"/>
                  </a:srgbClr>
                </a:solidFill>
                <a:effectLst>
                  <a:glow rad="101600">
                    <a:srgbClr val="000000">
                      <a:alpha val="60000"/>
                    </a:srgbClr>
                  </a:glow>
                  <a:outerShdw dist="38100" dir="2700000" algn="bl" rotWithShape="0">
                    <a:srgbClr val="59AAA0"/>
                  </a:outerShdw>
                </a:effectLst>
                <a:uLnTx/>
                <a:uFillTx/>
                <a:latin typeface="BancoDoBrasil Textos" panose="00000500000000000000" pitchFamily="2" charset="0"/>
                <a:ea typeface="+mn-ea"/>
                <a:cs typeface="Calibri" panose="020F0502020204030204" pitchFamily="34" charset="0"/>
                <a:sym typeface="Helvetica Neue"/>
              </a:rPr>
              <a:t> 1,7 </a:t>
            </a:r>
            <a:r>
              <a:rPr kumimoji="0" lang="pt-BR" sz="2800" b="1" i="0" u="none" strike="noStrike" kern="1200" cap="none" spc="0" normalizeH="0" baseline="0" noProof="0" dirty="0">
                <a:ln w="13462">
                  <a:solidFill>
                    <a:srgbClr val="FCFB30"/>
                  </a:solidFill>
                  <a:prstDash val="solid"/>
                </a:ln>
                <a:solidFill>
                  <a:srgbClr val="FCFB30">
                    <a:lumMod val="85000"/>
                    <a:lumOff val="15000"/>
                  </a:srgbClr>
                </a:solidFill>
                <a:effectLst>
                  <a:glow rad="101600">
                    <a:srgbClr val="000000">
                      <a:alpha val="60000"/>
                    </a:srgbClr>
                  </a:glow>
                  <a:outerShdw dist="38100" dir="2700000" algn="bl" rotWithShape="0">
                    <a:srgbClr val="59AAA0"/>
                  </a:outerShdw>
                </a:effectLst>
                <a:uLnTx/>
                <a:uFillTx/>
                <a:latin typeface="BancoDoBrasil Textos" panose="00000500000000000000" pitchFamily="2" charset="0"/>
                <a:ea typeface="+mn-ea"/>
                <a:cs typeface="Calibri" panose="020F0502020204030204" pitchFamily="34" charset="0"/>
                <a:sym typeface="Helvetica Neue"/>
              </a:rPr>
              <a:t>milhão</a:t>
            </a:r>
          </a:p>
        </p:txBody>
      </p:sp>
      <p:sp>
        <p:nvSpPr>
          <p:cNvPr id="23" name="Presença em">
            <a:extLst>
              <a:ext uri="{FF2B5EF4-FFF2-40B4-BE49-F238E27FC236}">
                <a16:creationId xmlns:a16="http://schemas.microsoft.com/office/drawing/2014/main" xmlns="" id="{11178D72-1924-89B5-4D44-6050D8A7955D}"/>
              </a:ext>
            </a:extLst>
          </p:cNvPr>
          <p:cNvSpPr txBox="1"/>
          <p:nvPr/>
        </p:nvSpPr>
        <p:spPr>
          <a:xfrm>
            <a:off x="6869859" y="2209522"/>
            <a:ext cx="2265109" cy="34894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b">
            <a:spAutoFit/>
          </a:bodyPr>
          <a:lstStyle>
            <a:lvl1pPr defTabSz="825500">
              <a:defRPr sz="3200">
                <a:solidFill>
                  <a:srgbClr val="FFFFFF"/>
                </a:solidFill>
                <a:latin typeface="BancoDoBrasil Titulos Regular"/>
                <a:ea typeface="BancoDoBrasil Titulos Regular"/>
                <a:cs typeface="BancoDoBrasil Titulos Regular"/>
                <a:sym typeface="BancoDoBrasil Titulos Regular"/>
              </a:defRPr>
            </a:lvl1pPr>
          </a:lstStyle>
          <a:p>
            <a:pPr marL="0" marR="0" lvl="0" indent="0" algn="ctr" defTabSz="412750" rtl="0" eaLnBrk="1" fontAlgn="auto" latinLnBrk="0" hangingPunct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sng" strike="noStrike" kern="0" cap="none" spc="0" normalizeH="0" baseline="0" noProof="0" dirty="0">
                <a:ln>
                  <a:noFill/>
                </a:ln>
                <a:solidFill>
                  <a:srgbClr val="004574"/>
                </a:solidFill>
                <a:effectLst/>
                <a:uLnTx/>
                <a:uFillTx/>
                <a:latin typeface="BancoDoBrasil Titulos ExtraBold" panose="00000900000000000000" pitchFamily="2" charset="0"/>
                <a:sym typeface="BancoDoBrasil Titulos Regular"/>
              </a:rPr>
              <a:t>Operações - Total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E749083E-CD14-D070-4F92-F5EE8C7D5F44}"/>
              </a:ext>
            </a:extLst>
          </p:cNvPr>
          <p:cNvSpPr txBox="1"/>
          <p:nvPr/>
        </p:nvSpPr>
        <p:spPr>
          <a:xfrm>
            <a:off x="6040614" y="5432493"/>
            <a:ext cx="3987542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="1" dirty="0">
                <a:ln w="13462">
                  <a:solidFill>
                    <a:srgbClr val="FCFB30"/>
                  </a:solidFill>
                  <a:prstDash val="solid"/>
                </a:ln>
                <a:solidFill>
                  <a:srgbClr val="FCFB30">
                    <a:lumMod val="85000"/>
                    <a:lumOff val="15000"/>
                  </a:srgbClr>
                </a:solidFill>
                <a:effectLst>
                  <a:glow rad="101600">
                    <a:srgbClr val="000000">
                      <a:alpha val="60000"/>
                    </a:srgbClr>
                  </a:glow>
                  <a:outerShdw dist="38100" dir="2700000" algn="bl" rotWithShape="0">
                    <a:srgbClr val="59AAA0"/>
                  </a:outerShdw>
                </a:effectLst>
                <a:latin typeface="BancoDoBrasil Textos" panose="00000500000000000000" pitchFamily="2" charset="0"/>
                <a:cs typeface="Calibri" panose="020F0502020204030204" pitchFamily="34" charset="0"/>
              </a:rPr>
              <a:t>74</a:t>
            </a:r>
            <a:r>
              <a:rPr lang="pt-BR" sz="2400" b="1" dirty="0">
                <a:ln w="13462">
                  <a:solidFill>
                    <a:srgbClr val="FCFB30"/>
                  </a:solidFill>
                  <a:prstDash val="solid"/>
                </a:ln>
                <a:solidFill>
                  <a:srgbClr val="FCFB30">
                    <a:lumMod val="85000"/>
                    <a:lumOff val="15000"/>
                  </a:srgbClr>
                </a:solidFill>
                <a:effectLst>
                  <a:glow rad="101600">
                    <a:srgbClr val="000000">
                      <a:alpha val="60000"/>
                    </a:srgbClr>
                  </a:glow>
                  <a:outerShdw dist="38100" dir="2700000" algn="bl" rotWithShape="0">
                    <a:srgbClr val="59AAA0"/>
                  </a:outerShdw>
                </a:effectLst>
                <a:latin typeface="BancoDoBrasil Textos" panose="00000500000000000000" pitchFamily="2" charset="0"/>
                <a:cs typeface="Calibri" panose="020F0502020204030204" pitchFamily="34" charset="0"/>
              </a:rPr>
              <a:t>%</a:t>
            </a:r>
            <a:r>
              <a:rPr kumimoji="0" lang="pt-BR" sz="2000" b="1" i="0" u="none" strike="noStrike" kern="1200" cap="none" spc="16" normalizeH="0" baseline="0" noProof="0" dirty="0">
                <a:ln>
                  <a:noFill/>
                </a:ln>
                <a:solidFill>
                  <a:srgbClr val="002C4B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BancoDoBrasil Textos"/>
                <a:ea typeface="+mn-ea"/>
                <a:cs typeface="BancoDoBrasil Textos"/>
              </a:rPr>
              <a:t> </a:t>
            </a:r>
            <a:r>
              <a:rPr kumimoji="0" lang="pt-BR" sz="2000" b="0" i="0" u="none" strike="noStrike" kern="1200" cap="none" spc="16" normalizeH="0" baseline="0" noProof="0" dirty="0">
                <a:ln>
                  <a:noFill/>
                </a:ln>
                <a:solidFill>
                  <a:srgbClr val="004677"/>
                </a:solidFill>
                <a:effectLst/>
                <a:uLnTx/>
                <a:uFillTx/>
                <a:latin typeface="BancoDoBrasil Textos"/>
                <a:ea typeface="+mn-ea"/>
                <a:cs typeface="BancoDoBrasil Textos"/>
              </a:rPr>
              <a:t>das operações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16" normalizeH="0" baseline="0" noProof="0" dirty="0">
                <a:ln>
                  <a:noFill/>
                </a:ln>
                <a:solidFill>
                  <a:srgbClr val="004677"/>
                </a:solidFill>
                <a:effectLst/>
                <a:uLnTx/>
                <a:uFillTx/>
                <a:latin typeface="BancoDoBrasil Textos"/>
                <a:ea typeface="+mn-ea"/>
                <a:cs typeface="BancoDoBrasil Textos"/>
              </a:rPr>
              <a:t>PRONAF (Familiar) e PRONAMP (Médio Produtor)</a:t>
            </a:r>
          </a:p>
        </p:txBody>
      </p:sp>
      <p:sp>
        <p:nvSpPr>
          <p:cNvPr id="27" name="Retângulo Arredondado 6">
            <a:extLst>
              <a:ext uri="{FF2B5EF4-FFF2-40B4-BE49-F238E27FC236}">
                <a16:creationId xmlns:a16="http://schemas.microsoft.com/office/drawing/2014/main" xmlns="" id="{5DD2A53A-095A-D4E0-A856-CF2B8B7259EC}"/>
              </a:ext>
            </a:extLst>
          </p:cNvPr>
          <p:cNvSpPr/>
          <p:nvPr/>
        </p:nvSpPr>
        <p:spPr>
          <a:xfrm>
            <a:off x="1181988" y="1030547"/>
            <a:ext cx="3639700" cy="850759"/>
          </a:xfrm>
          <a:prstGeom prst="roundRect">
            <a:avLst>
              <a:gd name="adj" fmla="val 12727"/>
            </a:avLst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2060"/>
              </a:solidFill>
              <a:latin typeface="Calibri" panose="020F0502020204030204"/>
            </a:endParaRPr>
          </a:p>
        </p:txBody>
      </p:sp>
      <p:sp>
        <p:nvSpPr>
          <p:cNvPr id="28" name="Seta para Cima 3">
            <a:extLst>
              <a:ext uri="{FF2B5EF4-FFF2-40B4-BE49-F238E27FC236}">
                <a16:creationId xmlns:a16="http://schemas.microsoft.com/office/drawing/2014/main" xmlns="" id="{BEACAFDE-E697-D994-75F1-1AE93586351B}"/>
              </a:ext>
            </a:extLst>
          </p:cNvPr>
          <p:cNvSpPr/>
          <p:nvPr/>
        </p:nvSpPr>
        <p:spPr>
          <a:xfrm rot="5400000">
            <a:off x="8453225" y="1137266"/>
            <a:ext cx="348944" cy="632082"/>
          </a:xfrm>
          <a:prstGeom prst="upArrow">
            <a:avLst>
              <a:gd name="adj1" fmla="val 50000"/>
              <a:gd name="adj2" fmla="val 68118"/>
            </a:avLst>
          </a:prstGeom>
          <a:solidFill>
            <a:schemeClr val="bg2">
              <a:lumMod val="90000"/>
            </a:schemeClr>
          </a:solidFill>
          <a:ln w="28575" cap="flat" cmpd="sng" algn="ctr">
            <a:noFill/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rgbClr val="FCFB3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xmlns="" id="{F08427DC-1FC3-5C2E-1952-4481D30786A5}"/>
              </a:ext>
            </a:extLst>
          </p:cNvPr>
          <p:cNvSpPr/>
          <p:nvPr/>
        </p:nvSpPr>
        <p:spPr>
          <a:xfrm>
            <a:off x="3942495" y="895859"/>
            <a:ext cx="752194" cy="307777"/>
          </a:xfrm>
          <a:prstGeom prst="rect">
            <a:avLst/>
          </a:prstGeom>
          <a:solidFill>
            <a:schemeClr val="tx2"/>
          </a:solidFill>
        </p:spPr>
        <p:txBody>
          <a:bodyPr wrap="none">
            <a:spAutoFit/>
          </a:bodyPr>
          <a:lstStyle/>
          <a:p>
            <a:r>
              <a:rPr lang="pt-BR" sz="1400" b="1" spc="-27" dirty="0">
                <a:solidFill>
                  <a:srgbClr val="002C4B"/>
                </a:solidFill>
                <a:latin typeface="BancoDoBrasil Titulos Light" pitchFamily="2" charset="77"/>
                <a:cs typeface="BancoDoBrasilTitulos-Light"/>
              </a:rPr>
              <a:t>Mar/23</a:t>
            </a:r>
            <a:endParaRPr lang="pt-BR" sz="1400" b="1" dirty="0"/>
          </a:p>
        </p:txBody>
      </p:sp>
      <p:sp>
        <p:nvSpPr>
          <p:cNvPr id="30" name="object 10">
            <a:extLst>
              <a:ext uri="{FF2B5EF4-FFF2-40B4-BE49-F238E27FC236}">
                <a16:creationId xmlns:a16="http://schemas.microsoft.com/office/drawing/2014/main" xmlns="" id="{93BBFB47-B821-B4C7-309C-4225B0501647}"/>
              </a:ext>
            </a:extLst>
          </p:cNvPr>
          <p:cNvSpPr txBox="1"/>
          <p:nvPr/>
        </p:nvSpPr>
        <p:spPr>
          <a:xfrm>
            <a:off x="1602164" y="5440884"/>
            <a:ext cx="2893137" cy="560996"/>
          </a:xfrm>
          <a:prstGeom prst="rect">
            <a:avLst/>
          </a:prstGeom>
          <a:ln>
            <a:noFill/>
          </a:ln>
        </p:spPr>
        <p:txBody>
          <a:bodyPr vert="horz" wrap="square" lIns="0" tIns="6931" rIns="0" bIns="0" rtlCol="0">
            <a:spAutoFit/>
          </a:bodyPr>
          <a:lstStyle/>
          <a:p>
            <a:pPr marL="7701" algn="ctr">
              <a:spcBef>
                <a:spcPts val="55"/>
              </a:spcBef>
              <a:defRPr/>
            </a:pPr>
            <a:r>
              <a:rPr lang="pt-BR" spc="-27" dirty="0">
                <a:solidFill>
                  <a:srgbClr val="004677"/>
                </a:solidFill>
                <a:latin typeface="BancoDoBrasil Titulos Light" pitchFamily="2" charset="77"/>
                <a:cs typeface="BancoDoBrasilTitulos-Light"/>
              </a:rPr>
              <a:t>R$ </a:t>
            </a:r>
            <a:r>
              <a:rPr lang="pt-BR" sz="3600" b="1" spc="-27" dirty="0">
                <a:solidFill>
                  <a:srgbClr val="002060"/>
                </a:solidFill>
                <a:latin typeface="BancoDoBrasil Titulos ExtraBold" panose="00000900000000000000" pitchFamily="2" charset="0"/>
                <a:cs typeface="BancoDoBrasilTitulos-Light"/>
              </a:rPr>
              <a:t>150,4</a:t>
            </a:r>
            <a:r>
              <a:rPr lang="pt-BR" b="1" spc="-27" dirty="0">
                <a:solidFill>
                  <a:srgbClr val="004677"/>
                </a:solidFill>
                <a:latin typeface="BancoDoBrasil Titulos Light" pitchFamily="2" charset="77"/>
                <a:cs typeface="BancoDoBrasilTitulos-Light"/>
              </a:rPr>
              <a:t> </a:t>
            </a:r>
            <a:r>
              <a:rPr lang="pt-BR" spc="-27" dirty="0">
                <a:solidFill>
                  <a:srgbClr val="004677"/>
                </a:solidFill>
                <a:latin typeface="BancoDoBrasil Titulos Light" pitchFamily="2" charset="77"/>
                <a:cs typeface="BancoDoBrasilTitulos-Light"/>
              </a:rPr>
              <a:t>bilhões</a:t>
            </a:r>
            <a:endParaRPr lang="pt-BR" dirty="0">
              <a:solidFill>
                <a:srgbClr val="004677"/>
              </a:solidFill>
              <a:latin typeface="BancoDoBrasil Titulos Light" pitchFamily="2" charset="77"/>
              <a:cs typeface="BancoDoBrasilTitulos-Light"/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xmlns="" id="{F750AB84-D87E-0914-2890-A14D5AC09B9D}"/>
              </a:ext>
            </a:extLst>
          </p:cNvPr>
          <p:cNvSpPr/>
          <p:nvPr/>
        </p:nvSpPr>
        <p:spPr>
          <a:xfrm>
            <a:off x="1602164" y="4851013"/>
            <a:ext cx="28931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>
                <a:solidFill>
                  <a:srgbClr val="002060"/>
                </a:solidFill>
                <a:latin typeface="BancoDoBrasil Textos ExtraBold" panose="00000900000000000000" pitchFamily="2" charset="0"/>
              </a:rPr>
              <a:t>Carteira de Negócios Sustentáveis Agro</a:t>
            </a:r>
          </a:p>
        </p:txBody>
      </p:sp>
      <p:sp>
        <p:nvSpPr>
          <p:cNvPr id="32" name="Retângulo Arredondado 16">
            <a:extLst>
              <a:ext uri="{FF2B5EF4-FFF2-40B4-BE49-F238E27FC236}">
                <a16:creationId xmlns:a16="http://schemas.microsoft.com/office/drawing/2014/main" xmlns="" id="{67B9DEAF-2777-8C1C-F65A-62B62AA41D88}"/>
              </a:ext>
            </a:extLst>
          </p:cNvPr>
          <p:cNvSpPr/>
          <p:nvPr/>
        </p:nvSpPr>
        <p:spPr>
          <a:xfrm>
            <a:off x="1755431" y="4827695"/>
            <a:ext cx="2591827" cy="1235922"/>
          </a:xfrm>
          <a:prstGeom prst="roundRect">
            <a:avLst/>
          </a:prstGeom>
          <a:noFill/>
          <a:ln>
            <a:solidFill>
              <a:srgbClr val="0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pt-BR">
              <a:solidFill>
                <a:srgbClr val="004677"/>
              </a:solidFill>
              <a:latin typeface="Calibri" panose="020F0502020204030204"/>
            </a:endParaRPr>
          </a:p>
        </p:txBody>
      </p:sp>
      <p:sp>
        <p:nvSpPr>
          <p:cNvPr id="33" name="Presença em">
            <a:extLst>
              <a:ext uri="{FF2B5EF4-FFF2-40B4-BE49-F238E27FC236}">
                <a16:creationId xmlns:a16="http://schemas.microsoft.com/office/drawing/2014/main" xmlns="" id="{DA2E1F3A-04B2-04FA-E518-1FD9B7F4D064}"/>
              </a:ext>
            </a:extLst>
          </p:cNvPr>
          <p:cNvSpPr txBox="1"/>
          <p:nvPr/>
        </p:nvSpPr>
        <p:spPr>
          <a:xfrm>
            <a:off x="6724413" y="3836105"/>
            <a:ext cx="2556000" cy="34894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b">
            <a:spAutoFit/>
          </a:bodyPr>
          <a:lstStyle>
            <a:lvl1pPr defTabSz="825500">
              <a:defRPr sz="3200">
                <a:solidFill>
                  <a:srgbClr val="FFFFFF"/>
                </a:solidFill>
                <a:latin typeface="BancoDoBrasil Titulos Regular"/>
                <a:ea typeface="BancoDoBrasil Titulos Regular"/>
                <a:cs typeface="BancoDoBrasil Titulos Regular"/>
                <a:sym typeface="BancoDoBrasil Titulos Regular"/>
              </a:defRPr>
            </a:lvl1pPr>
          </a:lstStyle>
          <a:p>
            <a:pPr marL="0" marR="0" lvl="0" indent="0" algn="ctr" defTabSz="412750" rtl="0" eaLnBrk="1" fontAlgn="auto" latinLnBrk="0" hangingPunct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sng" strike="noStrike" kern="0" cap="none" spc="0" normalizeH="0" baseline="0" noProof="0" dirty="0">
                <a:ln>
                  <a:noFill/>
                </a:ln>
                <a:solidFill>
                  <a:srgbClr val="004574"/>
                </a:solidFill>
                <a:effectLst/>
                <a:uLnTx/>
                <a:uFillTx/>
                <a:latin typeface="BancoDoBrasil Titulos ExtraBold" panose="00000900000000000000" pitchFamily="2" charset="0"/>
                <a:sym typeface="BancoDoBrasil Titulos Regular"/>
              </a:rPr>
              <a:t>Operações - PRONAF</a:t>
            </a:r>
          </a:p>
        </p:txBody>
      </p:sp>
      <p:sp>
        <p:nvSpPr>
          <p:cNvPr id="34" name="Rounded Rectangle">
            <a:extLst>
              <a:ext uri="{FF2B5EF4-FFF2-40B4-BE49-F238E27FC236}">
                <a16:creationId xmlns:a16="http://schemas.microsoft.com/office/drawing/2014/main" xmlns="" id="{972A8842-06AA-D8D3-21A5-116D4650F251}"/>
              </a:ext>
            </a:extLst>
          </p:cNvPr>
          <p:cNvSpPr/>
          <p:nvPr/>
        </p:nvSpPr>
        <p:spPr>
          <a:xfrm>
            <a:off x="6705959" y="4111107"/>
            <a:ext cx="2592909" cy="916034"/>
          </a:xfrm>
          <a:prstGeom prst="roundRect">
            <a:avLst>
              <a:gd name="adj" fmla="val 10939"/>
            </a:avLst>
          </a:prstGeom>
          <a:noFill/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lIns="25400" tIns="25400" rIns="25400" bIns="2540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>
                <a:ln w="13462">
                  <a:solidFill>
                    <a:srgbClr val="FCFB30"/>
                  </a:solidFill>
                  <a:prstDash val="solid"/>
                </a:ln>
                <a:solidFill>
                  <a:srgbClr val="FCFB30">
                    <a:lumMod val="85000"/>
                    <a:lumOff val="15000"/>
                  </a:srgbClr>
                </a:solidFill>
                <a:effectLst>
                  <a:glow rad="101600">
                    <a:srgbClr val="000000">
                      <a:alpha val="60000"/>
                    </a:srgbClr>
                  </a:glow>
                  <a:outerShdw dist="38100" dir="2700000" algn="bl" rotWithShape="0">
                    <a:srgbClr val="59AAA0"/>
                  </a:outerShdw>
                </a:effectLst>
                <a:uLnTx/>
                <a:uFillTx/>
                <a:latin typeface="BancoDoBrasil Textos" panose="00000500000000000000" pitchFamily="2" charset="0"/>
                <a:ea typeface="+mn-ea"/>
                <a:cs typeface="Calibri" panose="020F0502020204030204" pitchFamily="34" charset="0"/>
                <a:sym typeface="Helvetica Neue"/>
              </a:rPr>
              <a:t> 1,1 </a:t>
            </a:r>
            <a:r>
              <a:rPr kumimoji="0" lang="pt-BR" sz="2800" b="1" i="0" u="none" strike="noStrike" kern="1200" cap="none" spc="0" normalizeH="0" baseline="0" noProof="0" dirty="0">
                <a:ln w="13462">
                  <a:solidFill>
                    <a:srgbClr val="FCFB30"/>
                  </a:solidFill>
                  <a:prstDash val="solid"/>
                </a:ln>
                <a:solidFill>
                  <a:srgbClr val="FCFB30">
                    <a:lumMod val="85000"/>
                    <a:lumOff val="15000"/>
                  </a:srgbClr>
                </a:solidFill>
                <a:effectLst>
                  <a:glow rad="101600">
                    <a:srgbClr val="000000">
                      <a:alpha val="60000"/>
                    </a:srgbClr>
                  </a:glow>
                  <a:outerShdw dist="38100" dir="2700000" algn="bl" rotWithShape="0">
                    <a:srgbClr val="59AAA0"/>
                  </a:outerShdw>
                </a:effectLst>
                <a:uLnTx/>
                <a:uFillTx/>
                <a:latin typeface="BancoDoBrasil Textos" panose="00000500000000000000" pitchFamily="2" charset="0"/>
                <a:ea typeface="+mn-ea"/>
                <a:cs typeface="Calibri" panose="020F0502020204030204" pitchFamily="34" charset="0"/>
                <a:sym typeface="Helvetica Neue"/>
              </a:rPr>
              <a:t>milhão</a:t>
            </a:r>
          </a:p>
        </p:txBody>
      </p:sp>
    </p:spTree>
    <p:extLst>
      <p:ext uri="{BB962C8B-B14F-4D97-AF65-F5344CB8AC3E}">
        <p14:creationId xmlns:p14="http://schemas.microsoft.com/office/powerpoint/2010/main" val="2278163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15C8675D-C94C-835E-7C8A-3F58F6B42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2734" y="6407331"/>
            <a:ext cx="1133475" cy="457200"/>
          </a:xfrm>
          <a:prstGeom prst="rect">
            <a:avLst/>
          </a:prstGeom>
        </p:spPr>
      </p:pic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A7C28D92-50A2-5203-9BA6-5803557EB97C}"/>
              </a:ext>
            </a:extLst>
          </p:cNvPr>
          <p:cNvGrpSpPr/>
          <p:nvPr/>
        </p:nvGrpSpPr>
        <p:grpSpPr>
          <a:xfrm>
            <a:off x="5791" y="5787"/>
            <a:ext cx="558033" cy="6858744"/>
            <a:chOff x="14337" y="5787"/>
            <a:chExt cx="558033" cy="6858744"/>
          </a:xfrm>
        </p:grpSpPr>
        <p:sp>
          <p:nvSpPr>
            <p:cNvPr id="3" name="object 11">
              <a:extLst>
                <a:ext uri="{FF2B5EF4-FFF2-40B4-BE49-F238E27FC236}">
                  <a16:creationId xmlns:a16="http://schemas.microsoft.com/office/drawing/2014/main" xmlns="" id="{D34B6351-29BF-C17C-FA14-C99730CEC178}"/>
                </a:ext>
              </a:extLst>
            </p:cNvPr>
            <p:cNvSpPr/>
            <p:nvPr/>
          </p:nvSpPr>
          <p:spPr>
            <a:xfrm>
              <a:off x="471610" y="6531"/>
              <a:ext cx="100760" cy="6858000"/>
            </a:xfrm>
            <a:custGeom>
              <a:avLst/>
              <a:gdLst/>
              <a:ahLst/>
              <a:cxnLst/>
              <a:rect l="l" t="t" r="r" b="b"/>
              <a:pathLst>
                <a:path w="183515" h="11308715">
                  <a:moveTo>
                    <a:pt x="183449" y="11308551"/>
                  </a:moveTo>
                  <a:lnTo>
                    <a:pt x="183449" y="0"/>
                  </a:lnTo>
                  <a:lnTo>
                    <a:pt x="0" y="0"/>
                  </a:lnTo>
                  <a:lnTo>
                    <a:pt x="0" y="11308551"/>
                  </a:lnTo>
                  <a:lnTo>
                    <a:pt x="183449" y="11308551"/>
                  </a:lnTo>
                  <a:close/>
                </a:path>
              </a:pathLst>
            </a:custGeom>
            <a:solidFill>
              <a:srgbClr val="F9FA01"/>
            </a:solidFill>
          </p:spPr>
          <p:txBody>
            <a:bodyPr wrap="square" lIns="0" tIns="0" rIns="0" bIns="0" rtlCol="0"/>
            <a:lstStyle/>
            <a:p>
              <a:pPr marL="0" marR="0" lvl="0" indent="0" algn="l" defTabSz="41586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1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endParaRPr>
            </a:p>
          </p:txBody>
        </p:sp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xmlns="" id="{471D4CC1-FC2F-EBA7-116A-24EE3FD1137B}"/>
                </a:ext>
              </a:extLst>
            </p:cNvPr>
            <p:cNvSpPr/>
            <p:nvPr/>
          </p:nvSpPr>
          <p:spPr>
            <a:xfrm>
              <a:off x="14337" y="5787"/>
              <a:ext cx="473365" cy="6852213"/>
            </a:xfrm>
            <a:prstGeom prst="rect">
              <a:avLst/>
            </a:prstGeom>
            <a:solidFill>
              <a:srgbClr val="002D4B"/>
            </a:solidFill>
            <a:ln w="28575" cap="flat" cmpd="sng" algn="ctr">
              <a:solidFill>
                <a:srgbClr val="002C4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7701" marR="10397" lvl="0" indent="0" algn="ctr" defTabSz="914400" rtl="0" eaLnBrk="1" fontAlgn="auto" latinLnBrk="0" hangingPunct="1">
                <a:lnSpc>
                  <a:spcPct val="101299"/>
                </a:lnSpc>
                <a:spcBef>
                  <a:spcPts val="5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2400" b="0" i="0" u="none" strike="noStrike" kern="0" cap="small" spc="0" normalizeH="0" baseline="0" noProof="0">
                <a:ln>
                  <a:noFill/>
                </a:ln>
                <a:solidFill>
                  <a:srgbClr val="FCFB30"/>
                </a:solidFill>
                <a:effectLst/>
                <a:uLnTx/>
                <a:uFillTx/>
                <a:latin typeface="BancoDoBrasil Textos" pitchFamily="2" charset="77"/>
                <a:ea typeface="+mn-ea"/>
                <a:cs typeface="BancoDoBrasil Textos"/>
              </a:endParaRPr>
            </a:p>
          </p:txBody>
        </p:sp>
        <p:pic>
          <p:nvPicPr>
            <p:cNvPr id="5" name="Picture 45">
              <a:extLst>
                <a:ext uri="{FF2B5EF4-FFF2-40B4-BE49-F238E27FC236}">
                  <a16:creationId xmlns:a16="http://schemas.microsoft.com/office/drawing/2014/main" xmlns="" id="{121AE560-2284-9F76-4D3E-506363A7FE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151" y="92629"/>
              <a:ext cx="435737" cy="437553"/>
            </a:xfrm>
            <a:prstGeom prst="rect">
              <a:avLst/>
            </a:prstGeom>
          </p:spPr>
        </p:pic>
      </p:grp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5FBE901C-FF65-CD82-B431-1062DAE807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80900" y="47056"/>
            <a:ext cx="962025" cy="276225"/>
          </a:xfrm>
          <a:prstGeom prst="rect">
            <a:avLst/>
          </a:prstGeom>
        </p:spPr>
      </p:pic>
      <p:sp>
        <p:nvSpPr>
          <p:cNvPr id="9" name="object 42">
            <a:extLst>
              <a:ext uri="{FF2B5EF4-FFF2-40B4-BE49-F238E27FC236}">
                <a16:creationId xmlns:a16="http://schemas.microsoft.com/office/drawing/2014/main" xmlns="" id="{0C4270B7-FD69-CC42-458F-0CEC07E2F337}"/>
              </a:ext>
            </a:extLst>
          </p:cNvPr>
          <p:cNvSpPr/>
          <p:nvPr/>
        </p:nvSpPr>
        <p:spPr>
          <a:xfrm>
            <a:off x="636072" y="698449"/>
            <a:ext cx="8307666" cy="51691"/>
          </a:xfrm>
          <a:custGeom>
            <a:avLst/>
            <a:gdLst/>
            <a:ahLst/>
            <a:cxnLst/>
            <a:rect l="l" t="t" r="r" b="b"/>
            <a:pathLst>
              <a:path w="6142990">
                <a:moveTo>
                  <a:pt x="0" y="0"/>
                </a:moveTo>
                <a:lnTo>
                  <a:pt x="6142975" y="0"/>
                </a:lnTo>
              </a:path>
            </a:pathLst>
          </a:custGeom>
          <a:ln w="9525">
            <a:solidFill>
              <a:srgbClr val="F1EB03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19" b="0" i="0" u="none" strike="noStrike" kern="1200" cap="none" spc="0" normalizeH="0" baseline="0" noProof="0">
              <a:ln>
                <a:noFill/>
              </a:ln>
              <a:solidFill>
                <a:srgbClr val="FCFB30"/>
              </a:solidFill>
              <a:effectLst/>
              <a:uLnTx/>
              <a:uFillTx/>
              <a:latin typeface="BancoDoBrasil Titulos" panose="00000500000000000000" pitchFamily="2" charset="0"/>
              <a:ea typeface="+mn-ea"/>
              <a:cs typeface="+mn-cs"/>
            </a:endParaRPr>
          </a:p>
        </p:txBody>
      </p:sp>
      <p:sp>
        <p:nvSpPr>
          <p:cNvPr id="10" name="object 42">
            <a:extLst>
              <a:ext uri="{FF2B5EF4-FFF2-40B4-BE49-F238E27FC236}">
                <a16:creationId xmlns:a16="http://schemas.microsoft.com/office/drawing/2014/main" xmlns="" id="{E2C66091-629E-C302-DBAD-E426AA8F5B73}"/>
              </a:ext>
            </a:extLst>
          </p:cNvPr>
          <p:cNvSpPr/>
          <p:nvPr/>
        </p:nvSpPr>
        <p:spPr>
          <a:xfrm>
            <a:off x="636072" y="698449"/>
            <a:ext cx="8307666" cy="51691"/>
          </a:xfrm>
          <a:custGeom>
            <a:avLst/>
            <a:gdLst/>
            <a:ahLst/>
            <a:cxnLst/>
            <a:rect l="l" t="t" r="r" b="b"/>
            <a:pathLst>
              <a:path w="6142990">
                <a:moveTo>
                  <a:pt x="0" y="0"/>
                </a:moveTo>
                <a:lnTo>
                  <a:pt x="6142975" y="0"/>
                </a:lnTo>
              </a:path>
            </a:pathLst>
          </a:custGeom>
          <a:ln w="9525">
            <a:solidFill>
              <a:srgbClr val="F1EB03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19" b="0" i="0" u="none" strike="noStrike" kern="1200" cap="none" spc="0" normalizeH="0" baseline="0" noProof="0">
              <a:ln>
                <a:noFill/>
              </a:ln>
              <a:solidFill>
                <a:srgbClr val="FCFB30"/>
              </a:solidFill>
              <a:effectLst/>
              <a:uLnTx/>
              <a:uFillTx/>
              <a:latin typeface="BancoDoBrasil Titulos" panose="00000500000000000000" pitchFamily="2" charset="0"/>
              <a:ea typeface="+mn-ea"/>
              <a:cs typeface="+mn-cs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xmlns="" id="{7114A743-15F9-E108-F2B5-E2DA8C78305A}"/>
              </a:ext>
            </a:extLst>
          </p:cNvPr>
          <p:cNvSpPr/>
          <p:nvPr/>
        </p:nvSpPr>
        <p:spPr>
          <a:xfrm>
            <a:off x="-912261" y="0"/>
            <a:ext cx="731288" cy="704850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002D4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8BE6423E-33E5-3024-FF47-F30736494BA8}"/>
              </a:ext>
            </a:extLst>
          </p:cNvPr>
          <p:cNvSpPr/>
          <p:nvPr/>
        </p:nvSpPr>
        <p:spPr>
          <a:xfrm>
            <a:off x="-912261" y="796475"/>
            <a:ext cx="731288" cy="704850"/>
          </a:xfrm>
          <a:prstGeom prst="rect">
            <a:avLst/>
          </a:prstGeom>
          <a:solidFill>
            <a:srgbClr val="FAFD00"/>
          </a:solidFill>
          <a:ln w="38100" cap="flat" cmpd="sng" algn="ctr">
            <a:solidFill>
              <a:srgbClr val="FAFD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xmlns="" id="{5AE9D6A9-2156-0695-7C88-6EB02426B47B}"/>
              </a:ext>
            </a:extLst>
          </p:cNvPr>
          <p:cNvSpPr/>
          <p:nvPr/>
        </p:nvSpPr>
        <p:spPr>
          <a:xfrm>
            <a:off x="-912261" y="1592950"/>
            <a:ext cx="731288" cy="704850"/>
          </a:xfrm>
          <a:prstGeom prst="rect">
            <a:avLst/>
          </a:prstGeom>
          <a:solidFill>
            <a:srgbClr val="002D4B"/>
          </a:solidFill>
          <a:ln w="38100" cap="flat" cmpd="sng" algn="ctr">
            <a:solidFill>
              <a:srgbClr val="002D4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1670692A-D656-2433-0D0E-FA1D1DF86E73}"/>
              </a:ext>
            </a:extLst>
          </p:cNvPr>
          <p:cNvSpPr/>
          <p:nvPr/>
        </p:nvSpPr>
        <p:spPr>
          <a:xfrm>
            <a:off x="-912261" y="2389425"/>
            <a:ext cx="731288" cy="704850"/>
          </a:xfrm>
          <a:prstGeom prst="rect">
            <a:avLst/>
          </a:prstGeom>
          <a:solidFill>
            <a:srgbClr val="DCA09B"/>
          </a:solidFill>
          <a:ln w="38100" cap="flat" cmpd="sng" algn="ctr">
            <a:solidFill>
              <a:srgbClr val="DCA09B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xmlns="" id="{2ADF5128-A786-9B59-E192-96E99A4E5B4E}"/>
              </a:ext>
            </a:extLst>
          </p:cNvPr>
          <p:cNvSpPr/>
          <p:nvPr/>
        </p:nvSpPr>
        <p:spPr>
          <a:xfrm>
            <a:off x="-912261" y="3185901"/>
            <a:ext cx="731288" cy="704850"/>
          </a:xfrm>
          <a:prstGeom prst="rect">
            <a:avLst/>
          </a:prstGeom>
          <a:solidFill>
            <a:srgbClr val="B47D7D"/>
          </a:solidFill>
          <a:ln w="38100" cap="flat" cmpd="sng" algn="ctr">
            <a:solidFill>
              <a:srgbClr val="B47D7D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xmlns="" id="{1C154664-B60F-56AA-0E88-A011F04056D5}"/>
              </a:ext>
            </a:extLst>
          </p:cNvPr>
          <p:cNvGrpSpPr/>
          <p:nvPr/>
        </p:nvGrpSpPr>
        <p:grpSpPr>
          <a:xfrm>
            <a:off x="-1530654" y="0"/>
            <a:ext cx="412243" cy="2615682"/>
            <a:chOff x="-412243" y="392961"/>
            <a:chExt cx="1776046" cy="2615682"/>
          </a:xfrm>
        </p:grpSpPr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xmlns="" id="{44A418FA-B48A-7E4D-C5AD-91C980CE2288}"/>
                </a:ext>
              </a:extLst>
            </p:cNvPr>
            <p:cNvSpPr/>
            <p:nvPr/>
          </p:nvSpPr>
          <p:spPr>
            <a:xfrm>
              <a:off x="-412243" y="392961"/>
              <a:ext cx="1776046" cy="216000"/>
            </a:xfrm>
            <a:prstGeom prst="rect">
              <a:avLst/>
            </a:prstGeom>
            <a:solidFill>
              <a:srgbClr val="082C4C"/>
            </a:solidFill>
            <a:ln w="25400" cap="flat">
              <a:noFill/>
              <a:prstDash val="solid"/>
              <a:round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32" name="Retângulo 31">
              <a:extLst>
                <a:ext uri="{FF2B5EF4-FFF2-40B4-BE49-F238E27FC236}">
                  <a16:creationId xmlns:a16="http://schemas.microsoft.com/office/drawing/2014/main" xmlns="" id="{40A0E3B1-7164-FC1C-A336-104F3B597DC2}"/>
                </a:ext>
              </a:extLst>
            </p:cNvPr>
            <p:cNvSpPr/>
            <p:nvPr/>
          </p:nvSpPr>
          <p:spPr>
            <a:xfrm>
              <a:off x="-412243" y="692921"/>
              <a:ext cx="1776046" cy="216000"/>
            </a:xfrm>
            <a:prstGeom prst="rect">
              <a:avLst/>
            </a:prstGeom>
            <a:solidFill>
              <a:srgbClr val="455AFF"/>
            </a:solidFill>
            <a:ln w="25400" cap="flat">
              <a:noFill/>
              <a:prstDash val="solid"/>
              <a:round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xmlns="" id="{23AE67F7-1B09-FFD8-0806-E7011F3BCEA4}"/>
                </a:ext>
              </a:extLst>
            </p:cNvPr>
            <p:cNvSpPr/>
            <p:nvPr/>
          </p:nvSpPr>
          <p:spPr>
            <a:xfrm>
              <a:off x="-412243" y="992881"/>
              <a:ext cx="1776046" cy="216000"/>
            </a:xfrm>
            <a:prstGeom prst="rect">
              <a:avLst/>
            </a:prstGeom>
            <a:solidFill>
              <a:srgbClr val="57C9F3"/>
            </a:solidFill>
            <a:ln w="25400" cap="flat">
              <a:noFill/>
              <a:prstDash val="solid"/>
              <a:round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xmlns="" id="{A973F6D6-6653-3C72-C549-31CD99FFCB43}"/>
                </a:ext>
              </a:extLst>
            </p:cNvPr>
            <p:cNvSpPr/>
            <p:nvPr/>
          </p:nvSpPr>
          <p:spPr>
            <a:xfrm>
              <a:off x="-412243" y="1292841"/>
              <a:ext cx="1776046" cy="216000"/>
            </a:xfrm>
            <a:prstGeom prst="rect">
              <a:avLst/>
            </a:prstGeom>
            <a:solidFill>
              <a:srgbClr val="FCFB33"/>
            </a:solidFill>
            <a:ln w="25400" cap="flat">
              <a:noFill/>
              <a:prstDash val="solid"/>
              <a:round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xmlns="" id="{EAFF5A1B-D511-1EDD-3BAB-DD2960239054}"/>
                </a:ext>
              </a:extLst>
            </p:cNvPr>
            <p:cNvSpPr/>
            <p:nvPr/>
          </p:nvSpPr>
          <p:spPr>
            <a:xfrm>
              <a:off x="-412243" y="1592801"/>
              <a:ext cx="1776046" cy="216000"/>
            </a:xfrm>
            <a:prstGeom prst="rect">
              <a:avLst/>
            </a:prstGeom>
            <a:solidFill>
              <a:srgbClr val="F7E288"/>
            </a:solidFill>
            <a:ln w="25400" cap="flat">
              <a:noFill/>
              <a:prstDash val="solid"/>
              <a:round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xmlns="" id="{929BC2F4-0428-D6D7-9C58-26B2F5A39942}"/>
                </a:ext>
              </a:extLst>
            </p:cNvPr>
            <p:cNvSpPr/>
            <p:nvPr/>
          </p:nvSpPr>
          <p:spPr>
            <a:xfrm>
              <a:off x="-412243" y="1892761"/>
              <a:ext cx="1776046" cy="216000"/>
            </a:xfrm>
            <a:prstGeom prst="rect">
              <a:avLst/>
            </a:prstGeom>
            <a:solidFill>
              <a:srgbClr val="72EBD4"/>
            </a:solidFill>
            <a:ln w="25400" cap="flat">
              <a:noFill/>
              <a:prstDash val="solid"/>
              <a:round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xmlns="" id="{417269ED-C385-F50E-4C04-CEC6C133BE1F}"/>
                </a:ext>
              </a:extLst>
            </p:cNvPr>
            <p:cNvSpPr/>
            <p:nvPr/>
          </p:nvSpPr>
          <p:spPr>
            <a:xfrm>
              <a:off x="-412243" y="2192721"/>
              <a:ext cx="1776046" cy="216000"/>
            </a:xfrm>
            <a:prstGeom prst="rect">
              <a:avLst/>
            </a:prstGeom>
            <a:solidFill>
              <a:srgbClr val="00EBD0"/>
            </a:solidFill>
            <a:ln w="25400" cap="flat">
              <a:noFill/>
              <a:prstDash val="solid"/>
              <a:round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xmlns="" id="{E0762847-FEB2-A4D6-2A69-E2B11C7D6B66}"/>
                </a:ext>
              </a:extLst>
            </p:cNvPr>
            <p:cNvSpPr/>
            <p:nvPr/>
          </p:nvSpPr>
          <p:spPr>
            <a:xfrm>
              <a:off x="-412243" y="2492681"/>
              <a:ext cx="1776046" cy="216000"/>
            </a:xfrm>
            <a:prstGeom prst="rect">
              <a:avLst/>
            </a:prstGeom>
            <a:solidFill>
              <a:srgbClr val="735CC4"/>
            </a:solidFill>
            <a:ln w="25400" cap="flat">
              <a:noFill/>
              <a:prstDash val="solid"/>
              <a:round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xmlns="" id="{2D2B361B-3047-F83F-73AF-2374B5BC9C85}"/>
                </a:ext>
              </a:extLst>
            </p:cNvPr>
            <p:cNvSpPr/>
            <p:nvPr/>
          </p:nvSpPr>
          <p:spPr>
            <a:xfrm>
              <a:off x="-412243" y="2792643"/>
              <a:ext cx="1776046" cy="216000"/>
            </a:xfrm>
            <a:prstGeom prst="rect">
              <a:avLst/>
            </a:prstGeom>
            <a:solidFill>
              <a:srgbClr val="ACA8F5"/>
            </a:solidFill>
            <a:ln w="25400" cap="flat">
              <a:noFill/>
              <a:prstDash val="solid"/>
              <a:round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5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</p:grpSp>
      <p:sp>
        <p:nvSpPr>
          <p:cNvPr id="44" name="CaixaDeTexto 43">
            <a:extLst>
              <a:ext uri="{FF2B5EF4-FFF2-40B4-BE49-F238E27FC236}">
                <a16:creationId xmlns:a16="http://schemas.microsoft.com/office/drawing/2014/main" xmlns="" id="{2FD9FBD6-AAC8-CD5C-3DEA-C57A9D8B97AB}"/>
              </a:ext>
            </a:extLst>
          </p:cNvPr>
          <p:cNvSpPr txBox="1"/>
          <p:nvPr/>
        </p:nvSpPr>
        <p:spPr>
          <a:xfrm>
            <a:off x="-1025274" y="4738728"/>
            <a:ext cx="90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C4B"/>
                </a:solidFill>
                <a:effectLst/>
                <a:uLnTx/>
                <a:uFillTx/>
                <a:latin typeface="BancoDoBrasil Titulos Light" panose="00000400000000000000" pitchFamily="2" charset="0"/>
                <a:ea typeface="+mn-ea"/>
                <a:cs typeface="+mn-cs"/>
              </a:rPr>
              <a:t>Dirag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rgbClr val="002C4B"/>
              </a:solidFill>
              <a:effectLst/>
              <a:uLnTx/>
              <a:uFillTx/>
              <a:latin typeface="BancoDoBrasil Titulos Light" panose="00000400000000000000" pitchFamily="2" charset="0"/>
              <a:ea typeface="+mn-ea"/>
              <a:cs typeface="+mn-cs"/>
            </a:endParaRP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xmlns="" id="{46238539-141E-9F32-FCC3-71BFAF37737E}"/>
              </a:ext>
            </a:extLst>
          </p:cNvPr>
          <p:cNvSpPr txBox="1"/>
          <p:nvPr/>
        </p:nvSpPr>
        <p:spPr>
          <a:xfrm>
            <a:off x="-1025274" y="4360553"/>
            <a:ext cx="942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C4B"/>
                </a:solidFill>
                <a:effectLst/>
                <a:uLnTx/>
                <a:uFillTx/>
                <a:latin typeface="BancoDoBrasil Titulos" panose="00000500000000000000" pitchFamily="2" charset="0"/>
                <a:ea typeface="+mn-ea"/>
                <a:cs typeface="+mn-cs"/>
              </a:rPr>
              <a:t>Dirag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rgbClr val="002C4B"/>
              </a:solidFill>
              <a:effectLst/>
              <a:uLnTx/>
              <a:uFillTx/>
              <a:latin typeface="BancoDoBrasil Titulos" panose="00000500000000000000" pitchFamily="2" charset="0"/>
              <a:ea typeface="+mn-ea"/>
              <a:cs typeface="+mn-cs"/>
            </a:endParaRP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xmlns="" id="{52E8A3D0-008B-4333-BDA0-A7F2A3AC82D4}"/>
              </a:ext>
            </a:extLst>
          </p:cNvPr>
          <p:cNvSpPr txBox="1"/>
          <p:nvPr/>
        </p:nvSpPr>
        <p:spPr>
          <a:xfrm>
            <a:off x="-1025274" y="3982377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C4B"/>
                </a:solidFill>
                <a:effectLst/>
                <a:uLnTx/>
                <a:uFillTx/>
                <a:latin typeface="BancoDoBrasil Titulos Medium" panose="00000600000000000000" pitchFamily="2" charset="0"/>
                <a:ea typeface="+mn-ea"/>
                <a:cs typeface="+mn-cs"/>
              </a:rPr>
              <a:t>Dirag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rgbClr val="002C4B"/>
              </a:solidFill>
              <a:effectLst/>
              <a:uLnTx/>
              <a:uFillTx/>
              <a:latin typeface="BancoDoBrasil Titulos Medium" panose="00000600000000000000" pitchFamily="2" charset="0"/>
              <a:ea typeface="+mn-ea"/>
              <a:cs typeface="+mn-cs"/>
            </a:endParaRP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xmlns="" id="{683C2F34-369B-0DEB-9D61-2E28ACA87146}"/>
              </a:ext>
            </a:extLst>
          </p:cNvPr>
          <p:cNvSpPr txBox="1"/>
          <p:nvPr/>
        </p:nvSpPr>
        <p:spPr>
          <a:xfrm>
            <a:off x="-1025274" y="5125747"/>
            <a:ext cx="115995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4574"/>
                </a:solidFill>
                <a:effectLst/>
                <a:uLnTx/>
                <a:uFillTx/>
                <a:latin typeface="BancoDoBrasil Titulos ExtraBold" panose="00000900000000000000" pitchFamily="2" charset="0"/>
                <a:ea typeface="+mn-ea"/>
                <a:cs typeface="Arial"/>
                <a:sym typeface="Arial"/>
              </a:rPr>
              <a:t>Dirag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CFB30"/>
              </a:solidFill>
              <a:effectLst/>
              <a:uLnTx/>
              <a:uFillTx/>
              <a:latin typeface="BancoDoBrasil Textos"/>
              <a:ea typeface="+mn-ea"/>
              <a:cs typeface="+mn-cs"/>
            </a:endParaRPr>
          </a:p>
        </p:txBody>
      </p:sp>
      <p:graphicFrame>
        <p:nvGraphicFramePr>
          <p:cNvPr id="40" name="Tabela 12">
            <a:extLst>
              <a:ext uri="{FF2B5EF4-FFF2-40B4-BE49-F238E27FC236}">
                <a16:creationId xmlns:a16="http://schemas.microsoft.com/office/drawing/2014/main" xmlns="" id="{D9ACEDD5-B306-BA93-8C8A-69B120FA13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741436"/>
              </p:ext>
            </p:extLst>
          </p:nvPr>
        </p:nvGraphicFramePr>
        <p:xfrm>
          <a:off x="969516" y="1415840"/>
          <a:ext cx="10476000" cy="5101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5204">
                  <a:extLst>
                    <a:ext uri="{9D8B030D-6E8A-4147-A177-3AD203B41FA5}">
                      <a16:colId xmlns:a16="http://schemas.microsoft.com/office/drawing/2014/main" xmlns="" val="4109160585"/>
                    </a:ext>
                  </a:extLst>
                </a:gridCol>
                <a:gridCol w="2448233">
                  <a:extLst>
                    <a:ext uri="{9D8B030D-6E8A-4147-A177-3AD203B41FA5}">
                      <a16:colId xmlns:a16="http://schemas.microsoft.com/office/drawing/2014/main" xmlns="" val="2343812855"/>
                    </a:ext>
                  </a:extLst>
                </a:gridCol>
                <a:gridCol w="2418735">
                  <a:extLst>
                    <a:ext uri="{9D8B030D-6E8A-4147-A177-3AD203B41FA5}">
                      <a16:colId xmlns:a16="http://schemas.microsoft.com/office/drawing/2014/main" xmlns="" val="1786661638"/>
                    </a:ext>
                  </a:extLst>
                </a:gridCol>
                <a:gridCol w="1433828">
                  <a:extLst>
                    <a:ext uri="{9D8B030D-6E8A-4147-A177-3AD203B41FA5}">
                      <a16:colId xmlns:a16="http://schemas.microsoft.com/office/drawing/2014/main" xmlns="" val="4279987313"/>
                    </a:ext>
                  </a:extLst>
                </a:gridCol>
              </a:tblGrid>
              <a:tr h="44502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</a:rPr>
                        <a:t>R$ bilhões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BancoDoBrasil Textos" panose="00000500000000000000" pitchFamily="2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</a:rPr>
                        <a:t>Safra 2021/22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</a:rPr>
                        <a:t>Safra 2022/23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38651200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i="0" u="none" strike="noStrike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</a:rPr>
                        <a:t>Agricultura Familiar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16,8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20,1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19,5%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88624580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</a:rPr>
                        <a:t>Custeio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10,2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12,3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20,6%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12390202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</a:rPr>
                        <a:t>Investimento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6,6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7,8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17,8%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9653342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i="0" u="none" strike="noStrike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</a:rPr>
                        <a:t>Médio Produtor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12,0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17,3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43,9%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7311249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</a:rPr>
                        <a:t>Custeio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11,2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16,3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44,7%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45131833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</a:rPr>
                        <a:t>Investimento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32,0%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84400676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i="0" u="none" strike="noStrike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</a:rPr>
                        <a:t>Agricultura Empresarial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79,3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107,9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36,1%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72523013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</a:rPr>
                        <a:t>Custeio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38,0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58,8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54,6%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1048265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</a:rPr>
                        <a:t>Investimento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22,6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26,4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16,7%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88241204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</a:rPr>
                        <a:t>Industrialização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-41,8%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12478146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</a:rPr>
                        <a:t>Comercialização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11,4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12,6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10,6%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02693513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</a:rPr>
                        <a:t>Giro/Agroindustrial</a:t>
                      </a:r>
                    </a:p>
                  </a:txBody>
                  <a:tcPr marL="857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7,6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155,6%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6529724"/>
                  </a:ext>
                </a:extLst>
              </a:tr>
              <a:tr h="3327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i="0" u="none" strike="noStrike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</a:rPr>
                        <a:t>Títulos Agro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15,4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14,9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-3,2%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C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27720370"/>
                  </a:ext>
                </a:extLst>
              </a:tr>
              <a:tr h="33076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123,4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160,1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BancoDoBrasil Textos" panose="00000500000000000000" pitchFamily="2" charset="0"/>
                          <a:ea typeface="+mn-ea"/>
                          <a:cs typeface="+mn-cs"/>
                        </a:rPr>
                        <a:t>29,7%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D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5920152"/>
                  </a:ext>
                </a:extLst>
              </a:tr>
            </a:tbl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99884743-CC44-F13C-81ED-E0D93A28C6D6}"/>
              </a:ext>
            </a:extLst>
          </p:cNvPr>
          <p:cNvSpPr txBox="1"/>
          <p:nvPr/>
        </p:nvSpPr>
        <p:spPr>
          <a:xfrm>
            <a:off x="636072" y="654215"/>
            <a:ext cx="2726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2D4B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Jul/22 a </a:t>
            </a: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D4B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Abr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2D4B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/23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FF09982A-DEC1-A0DC-379E-4DBB0BF8BFA1}"/>
              </a:ext>
            </a:extLst>
          </p:cNvPr>
          <p:cNvSpPr/>
          <p:nvPr/>
        </p:nvSpPr>
        <p:spPr>
          <a:xfrm>
            <a:off x="636072" y="39046"/>
            <a:ext cx="101729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919788" algn="l"/>
              </a:tabLst>
              <a:defRPr/>
            </a:pPr>
            <a:r>
              <a:rPr kumimoji="0" lang="pt-BR" sz="3200" b="1" i="0" u="none" strike="noStrike" kern="0" cap="none" spc="0" normalizeH="0" baseline="0" noProof="0">
                <a:ln>
                  <a:noFill/>
                </a:ln>
                <a:solidFill>
                  <a:srgbClr val="002C4B">
                    <a:lumMod val="90000"/>
                    <a:lumOff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Plano Safra 2022/2023 - Desembolsos BB</a:t>
            </a:r>
          </a:p>
        </p:txBody>
      </p:sp>
    </p:spTree>
    <p:extLst>
      <p:ext uri="{BB962C8B-B14F-4D97-AF65-F5344CB8AC3E}">
        <p14:creationId xmlns:p14="http://schemas.microsoft.com/office/powerpoint/2010/main" val="970003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Agrupar 8"/>
          <p:cNvGrpSpPr/>
          <p:nvPr/>
        </p:nvGrpSpPr>
        <p:grpSpPr>
          <a:xfrm>
            <a:off x="5791" y="5787"/>
            <a:ext cx="558033" cy="6858744"/>
            <a:chOff x="14337" y="5787"/>
            <a:chExt cx="558033" cy="6858744"/>
          </a:xfrm>
        </p:grpSpPr>
        <p:sp>
          <p:nvSpPr>
            <p:cNvPr id="10" name="object 11">
              <a:extLst>
                <a:ext uri="{FF2B5EF4-FFF2-40B4-BE49-F238E27FC236}">
                  <a16:creationId xmlns:a16="http://schemas.microsoft.com/office/drawing/2014/main" xmlns="" id="{DF53397B-8AB5-4BF1-9E66-08EA563D4CC0}"/>
                </a:ext>
              </a:extLst>
            </p:cNvPr>
            <p:cNvSpPr/>
            <p:nvPr/>
          </p:nvSpPr>
          <p:spPr>
            <a:xfrm>
              <a:off x="471610" y="6531"/>
              <a:ext cx="100760" cy="6858000"/>
            </a:xfrm>
            <a:custGeom>
              <a:avLst/>
              <a:gdLst/>
              <a:ahLst/>
              <a:cxnLst/>
              <a:rect l="l" t="t" r="r" b="b"/>
              <a:pathLst>
                <a:path w="183515" h="11308715">
                  <a:moveTo>
                    <a:pt x="183449" y="11308551"/>
                  </a:moveTo>
                  <a:lnTo>
                    <a:pt x="183449" y="0"/>
                  </a:lnTo>
                  <a:lnTo>
                    <a:pt x="0" y="0"/>
                  </a:lnTo>
                  <a:lnTo>
                    <a:pt x="0" y="11308551"/>
                  </a:lnTo>
                  <a:lnTo>
                    <a:pt x="183449" y="11308551"/>
                  </a:lnTo>
                  <a:close/>
                </a:path>
              </a:pathLst>
            </a:custGeom>
            <a:solidFill>
              <a:srgbClr val="F9FA01"/>
            </a:solidFill>
          </p:spPr>
          <p:txBody>
            <a:bodyPr wrap="square" lIns="0" tIns="0" rIns="0" bIns="0" rtlCol="0"/>
            <a:lstStyle/>
            <a:p>
              <a:pPr marL="0" marR="0" lvl="0" indent="0" algn="l" defTabSz="41586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1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endParaRPr>
            </a:p>
          </p:txBody>
        </p:sp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xmlns="" id="{D0B68493-A767-43F1-8021-41C0689C3F02}"/>
                </a:ext>
              </a:extLst>
            </p:cNvPr>
            <p:cNvSpPr/>
            <p:nvPr/>
          </p:nvSpPr>
          <p:spPr>
            <a:xfrm>
              <a:off x="14337" y="5787"/>
              <a:ext cx="473365" cy="6852213"/>
            </a:xfrm>
            <a:prstGeom prst="rect">
              <a:avLst/>
            </a:prstGeom>
            <a:solidFill>
              <a:srgbClr val="002D4B"/>
            </a:solidFill>
            <a:ln w="28575" cap="flat" cmpd="sng" algn="ctr">
              <a:solidFill>
                <a:srgbClr val="002C4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7701" marR="10397" lvl="0" indent="0" algn="ctr" defTabSz="914400" rtl="0" eaLnBrk="1" fontAlgn="auto" latinLnBrk="0" hangingPunct="1">
                <a:lnSpc>
                  <a:spcPct val="101299"/>
                </a:lnSpc>
                <a:spcBef>
                  <a:spcPts val="5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2400" b="0" i="0" u="none" strike="noStrike" kern="0" cap="small" spc="0" normalizeH="0" baseline="0" noProof="0">
                <a:ln>
                  <a:noFill/>
                </a:ln>
                <a:solidFill>
                  <a:srgbClr val="FCFB30"/>
                </a:solidFill>
                <a:effectLst/>
                <a:uLnTx/>
                <a:uFillTx/>
                <a:latin typeface="BancoDoBrasil Textos" pitchFamily="2" charset="77"/>
                <a:ea typeface="+mn-ea"/>
                <a:cs typeface="BancoDoBrasil Textos"/>
              </a:endParaRPr>
            </a:p>
          </p:txBody>
        </p:sp>
        <p:pic>
          <p:nvPicPr>
            <p:cNvPr id="12" name="Picture 45">
              <a:extLst>
                <a:ext uri="{FF2B5EF4-FFF2-40B4-BE49-F238E27FC236}">
                  <a16:creationId xmlns:a16="http://schemas.microsoft.com/office/drawing/2014/main" xmlns="" id="{B49A647A-6FDF-490B-B514-69DA99465C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151" y="92629"/>
              <a:ext cx="435737" cy="437553"/>
            </a:xfrm>
            <a:prstGeom prst="rect">
              <a:avLst/>
            </a:prstGeom>
          </p:spPr>
        </p:pic>
      </p:grpSp>
      <p:sp>
        <p:nvSpPr>
          <p:cNvPr id="3" name="object 42">
            <a:extLst>
              <a:ext uri="{FF2B5EF4-FFF2-40B4-BE49-F238E27FC236}">
                <a16:creationId xmlns:a16="http://schemas.microsoft.com/office/drawing/2014/main" xmlns="" id="{54FAC0D1-0A68-6A64-E04A-D3CA2B896FCD}"/>
              </a:ext>
            </a:extLst>
          </p:cNvPr>
          <p:cNvSpPr/>
          <p:nvPr/>
        </p:nvSpPr>
        <p:spPr>
          <a:xfrm>
            <a:off x="636072" y="698449"/>
            <a:ext cx="8307666" cy="51691"/>
          </a:xfrm>
          <a:custGeom>
            <a:avLst/>
            <a:gdLst/>
            <a:ahLst/>
            <a:cxnLst/>
            <a:rect l="l" t="t" r="r" b="b"/>
            <a:pathLst>
              <a:path w="6142990">
                <a:moveTo>
                  <a:pt x="0" y="0"/>
                </a:moveTo>
                <a:lnTo>
                  <a:pt x="6142975" y="0"/>
                </a:lnTo>
              </a:path>
            </a:pathLst>
          </a:custGeom>
          <a:ln w="9525">
            <a:solidFill>
              <a:srgbClr val="F1EB03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19" b="0" i="0" u="none" strike="noStrike" kern="1200" cap="none" spc="0" normalizeH="0" baseline="0" noProof="0">
              <a:ln>
                <a:noFill/>
              </a:ln>
              <a:solidFill>
                <a:srgbClr val="FCFB30"/>
              </a:solidFill>
              <a:effectLst/>
              <a:uLnTx/>
              <a:uFillTx/>
              <a:latin typeface="BancoDoBrasil Titulos" panose="00000500000000000000" pitchFamily="2" charset="0"/>
              <a:ea typeface="+mn-ea"/>
              <a:cs typeface="+mn-cs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B6139D7A-4DF8-B25B-C2AF-382C1A4BEB60}"/>
              </a:ext>
            </a:extLst>
          </p:cNvPr>
          <p:cNvSpPr/>
          <p:nvPr/>
        </p:nvSpPr>
        <p:spPr>
          <a:xfrm>
            <a:off x="11319309" y="0"/>
            <a:ext cx="872691" cy="25025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FCFB3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59C67A1A-0759-43C2-AFFA-EEAD53B3AB22}"/>
              </a:ext>
            </a:extLst>
          </p:cNvPr>
          <p:cNvSpPr/>
          <p:nvPr/>
        </p:nvSpPr>
        <p:spPr>
          <a:xfrm>
            <a:off x="636072" y="39046"/>
            <a:ext cx="101729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919788" algn="l"/>
              </a:tabLst>
              <a:defRPr/>
            </a:pPr>
            <a:r>
              <a:rPr kumimoji="0" lang="pt-BR" sz="3200" b="1" i="0" u="none" strike="noStrike" kern="0" cap="none" spc="0" normalizeH="0" baseline="0" noProof="0">
                <a:ln>
                  <a:noFill/>
                </a:ln>
                <a:solidFill>
                  <a:srgbClr val="002C4B">
                    <a:lumMod val="90000"/>
                    <a:lumOff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Plano Safra 2022/2023 - Desembolsos BB</a:t>
            </a:r>
          </a:p>
        </p:txBody>
      </p:sp>
      <p:sp>
        <p:nvSpPr>
          <p:cNvPr id="2" name="Retângulo Arredondado 6">
            <a:extLst>
              <a:ext uri="{FF2B5EF4-FFF2-40B4-BE49-F238E27FC236}">
                <a16:creationId xmlns:a16="http://schemas.microsoft.com/office/drawing/2014/main" xmlns="" id="{76D67C8D-6B6C-C8CA-D7EB-20136201F242}"/>
              </a:ext>
            </a:extLst>
          </p:cNvPr>
          <p:cNvSpPr/>
          <p:nvPr/>
        </p:nvSpPr>
        <p:spPr>
          <a:xfrm>
            <a:off x="2743890" y="1625859"/>
            <a:ext cx="3060000" cy="1008000"/>
          </a:xfrm>
          <a:prstGeom prst="roundRect">
            <a:avLst>
              <a:gd name="adj" fmla="val 12727"/>
            </a:avLst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3E6E6507-F6F0-F09B-9A8F-2273A3743FD1}"/>
              </a:ext>
            </a:extLst>
          </p:cNvPr>
          <p:cNvSpPr txBox="1"/>
          <p:nvPr/>
        </p:nvSpPr>
        <p:spPr>
          <a:xfrm>
            <a:off x="2612322" y="1638267"/>
            <a:ext cx="2495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R$ </a:t>
            </a:r>
            <a:r>
              <a:rPr kumimoji="0" lang="pt-BR" sz="6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160</a:t>
            </a: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ncoDoBrasil Textos ExtraBold" panose="00000900000000000000" pitchFamily="2" charset="0"/>
              <a:ea typeface="+mn-ea"/>
              <a:cs typeface="+mn-cs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D8A149AF-62D9-BD7C-F939-9A2E0AEB4D95}"/>
              </a:ext>
            </a:extLst>
          </p:cNvPr>
          <p:cNvSpPr txBox="1"/>
          <p:nvPr/>
        </p:nvSpPr>
        <p:spPr>
          <a:xfrm>
            <a:off x="4696201" y="2188463"/>
            <a:ext cx="11077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bilhões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75BEAE6E-F838-4981-AB02-88E42206ED1A}"/>
              </a:ext>
            </a:extLst>
          </p:cNvPr>
          <p:cNvSpPr txBox="1"/>
          <p:nvPr/>
        </p:nvSpPr>
        <p:spPr>
          <a:xfrm>
            <a:off x="3617400" y="1379198"/>
            <a:ext cx="1041239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Total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12864687-F5BE-3A30-D569-FED06126C322}"/>
              </a:ext>
            </a:extLst>
          </p:cNvPr>
          <p:cNvSpPr/>
          <p:nvPr/>
        </p:nvSpPr>
        <p:spPr>
          <a:xfrm>
            <a:off x="5806960" y="1761213"/>
            <a:ext cx="15511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+ 29%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safra 21/22</a:t>
            </a:r>
          </a:p>
        </p:txBody>
      </p:sp>
      <p:sp>
        <p:nvSpPr>
          <p:cNvPr id="13" name="Retângulo Arredondado 6">
            <a:extLst>
              <a:ext uri="{FF2B5EF4-FFF2-40B4-BE49-F238E27FC236}">
                <a16:creationId xmlns:a16="http://schemas.microsoft.com/office/drawing/2014/main" xmlns="" id="{A13BE991-53FE-3F6F-19A2-DF8F24D64B1D}"/>
              </a:ext>
            </a:extLst>
          </p:cNvPr>
          <p:cNvSpPr/>
          <p:nvPr/>
        </p:nvSpPr>
        <p:spPr>
          <a:xfrm>
            <a:off x="7577748" y="1625859"/>
            <a:ext cx="3060000" cy="1008000"/>
          </a:xfrm>
          <a:prstGeom prst="roundRect">
            <a:avLst>
              <a:gd name="adj" fmla="val 1272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6D5BF2FE-51C0-DFCF-DEEA-BE74F2BE4548}"/>
              </a:ext>
            </a:extLst>
          </p:cNvPr>
          <p:cNvSpPr txBox="1"/>
          <p:nvPr/>
        </p:nvSpPr>
        <p:spPr>
          <a:xfrm>
            <a:off x="7446180" y="1638267"/>
            <a:ext cx="2495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R$ </a:t>
            </a:r>
            <a:r>
              <a:rPr kumimoji="0" lang="pt-BR" sz="6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20</a:t>
            </a: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ncoDoBrasil Textos ExtraBold" panose="00000900000000000000" pitchFamily="2" charset="0"/>
              <a:ea typeface="+mn-ea"/>
              <a:cs typeface="+mn-cs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xmlns="" id="{C4DF0777-F5B5-166F-E4FB-DA4AED733825}"/>
              </a:ext>
            </a:extLst>
          </p:cNvPr>
          <p:cNvSpPr txBox="1"/>
          <p:nvPr/>
        </p:nvSpPr>
        <p:spPr>
          <a:xfrm>
            <a:off x="9375820" y="2188463"/>
            <a:ext cx="11077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bilhões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84FC5504-2876-2A50-CD7C-6BA79C3C4F3D}"/>
              </a:ext>
            </a:extLst>
          </p:cNvPr>
          <p:cNvSpPr txBox="1"/>
          <p:nvPr/>
        </p:nvSpPr>
        <p:spPr>
          <a:xfrm>
            <a:off x="8303490" y="1407016"/>
            <a:ext cx="1442441" cy="369332"/>
          </a:xfrm>
          <a:prstGeom prst="rect">
            <a:avLst/>
          </a:prstGeom>
          <a:solidFill>
            <a:schemeClr val="tx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x-none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PRONAF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xmlns="" id="{70FAF18F-933E-A467-D46C-3FEAC82795C8}"/>
              </a:ext>
            </a:extLst>
          </p:cNvPr>
          <p:cNvSpPr/>
          <p:nvPr/>
        </p:nvSpPr>
        <p:spPr>
          <a:xfrm>
            <a:off x="10648334" y="1761213"/>
            <a:ext cx="14735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+ 19%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safra 21/22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xmlns="" id="{D51D6105-C58C-473F-F8E9-A507A03B84DC}"/>
              </a:ext>
            </a:extLst>
          </p:cNvPr>
          <p:cNvSpPr txBox="1"/>
          <p:nvPr/>
        </p:nvSpPr>
        <p:spPr>
          <a:xfrm>
            <a:off x="610375" y="1726798"/>
            <a:ext cx="17925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Jul/22 a </a:t>
            </a: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Abr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/23</a:t>
            </a:r>
          </a:p>
        </p:txBody>
      </p:sp>
      <p:sp>
        <p:nvSpPr>
          <p:cNvPr id="22" name="Retângulo Arredondado 6">
            <a:extLst>
              <a:ext uri="{FF2B5EF4-FFF2-40B4-BE49-F238E27FC236}">
                <a16:creationId xmlns:a16="http://schemas.microsoft.com/office/drawing/2014/main" xmlns="" id="{FA37E603-A9B1-D642-31C9-897DCBFA4BC8}"/>
              </a:ext>
            </a:extLst>
          </p:cNvPr>
          <p:cNvSpPr/>
          <p:nvPr/>
        </p:nvSpPr>
        <p:spPr>
          <a:xfrm>
            <a:off x="2743890" y="4428946"/>
            <a:ext cx="3060000" cy="1008000"/>
          </a:xfrm>
          <a:prstGeom prst="roundRect">
            <a:avLst>
              <a:gd name="adj" fmla="val 12727"/>
            </a:avLst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xmlns="" id="{89760053-0A62-2108-2928-5D4C381A108B}"/>
              </a:ext>
            </a:extLst>
          </p:cNvPr>
          <p:cNvSpPr txBox="1"/>
          <p:nvPr/>
        </p:nvSpPr>
        <p:spPr>
          <a:xfrm>
            <a:off x="2612322" y="4441354"/>
            <a:ext cx="2495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R$ </a:t>
            </a:r>
            <a:r>
              <a:rPr kumimoji="0" lang="pt-BR" sz="6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45</a:t>
            </a: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ncoDoBrasil Textos ExtraBold" panose="00000900000000000000" pitchFamily="2" charset="0"/>
              <a:ea typeface="+mn-ea"/>
              <a:cs typeface="+mn-cs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xmlns="" id="{D8E3DECB-FDF0-2DB4-4A63-579CFFE2534D}"/>
              </a:ext>
            </a:extLst>
          </p:cNvPr>
          <p:cNvSpPr txBox="1"/>
          <p:nvPr/>
        </p:nvSpPr>
        <p:spPr>
          <a:xfrm>
            <a:off x="4566896" y="4991550"/>
            <a:ext cx="11077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bilhões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CE0FDAB7-BC72-0D3E-D15E-B717924F0D38}"/>
              </a:ext>
            </a:extLst>
          </p:cNvPr>
          <p:cNvSpPr/>
          <p:nvPr/>
        </p:nvSpPr>
        <p:spPr>
          <a:xfrm>
            <a:off x="5786028" y="4573536"/>
            <a:ext cx="15511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+ 31%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safra 21/22</a:t>
            </a:r>
          </a:p>
        </p:txBody>
      </p:sp>
      <p:sp>
        <p:nvSpPr>
          <p:cNvPr id="27" name="Retângulo Arredondado 6">
            <a:extLst>
              <a:ext uri="{FF2B5EF4-FFF2-40B4-BE49-F238E27FC236}">
                <a16:creationId xmlns:a16="http://schemas.microsoft.com/office/drawing/2014/main" xmlns="" id="{F05BFFD4-FAF5-26A3-8A13-C01B49F3495C}"/>
              </a:ext>
            </a:extLst>
          </p:cNvPr>
          <p:cNvSpPr/>
          <p:nvPr/>
        </p:nvSpPr>
        <p:spPr>
          <a:xfrm>
            <a:off x="7577748" y="4428946"/>
            <a:ext cx="3060000" cy="1008000"/>
          </a:xfrm>
          <a:prstGeom prst="roundRect">
            <a:avLst>
              <a:gd name="adj" fmla="val 1272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xmlns="" id="{3011B958-217F-E671-4D25-5728D24E4CF2}"/>
              </a:ext>
            </a:extLst>
          </p:cNvPr>
          <p:cNvSpPr txBox="1"/>
          <p:nvPr/>
        </p:nvSpPr>
        <p:spPr>
          <a:xfrm>
            <a:off x="7446180" y="4441354"/>
            <a:ext cx="2495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R$ </a:t>
            </a:r>
            <a:r>
              <a:rPr kumimoji="0" lang="pt-BR" sz="6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5,4</a:t>
            </a: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ncoDoBrasil Textos ExtraBold" panose="00000900000000000000" pitchFamily="2" charset="0"/>
              <a:ea typeface="+mn-ea"/>
              <a:cs typeface="+mn-cs"/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xmlns="" id="{7D5E2367-BBB8-2801-F06D-6C7DC1B2CE38}"/>
              </a:ext>
            </a:extLst>
          </p:cNvPr>
          <p:cNvSpPr txBox="1"/>
          <p:nvPr/>
        </p:nvSpPr>
        <p:spPr>
          <a:xfrm>
            <a:off x="9532834" y="4991550"/>
            <a:ext cx="11077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bilhões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A75B66EB-7C7F-D3FC-C7A3-43EFFC8EF136}"/>
              </a:ext>
            </a:extLst>
          </p:cNvPr>
          <p:cNvSpPr txBox="1"/>
          <p:nvPr/>
        </p:nvSpPr>
        <p:spPr>
          <a:xfrm>
            <a:off x="8303490" y="4210103"/>
            <a:ext cx="1442441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PRONAF</a:t>
            </a: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xmlns="" id="{515DF2DF-0DBB-6914-F404-340EE02AFD3B}"/>
              </a:ext>
            </a:extLst>
          </p:cNvPr>
          <p:cNvSpPr/>
          <p:nvPr/>
        </p:nvSpPr>
        <p:spPr>
          <a:xfrm>
            <a:off x="10648334" y="4573536"/>
            <a:ext cx="14735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+ 32%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safra 21/22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2442FF3E-67BC-D3C9-11D0-BA4D95431B06}"/>
              </a:ext>
            </a:extLst>
          </p:cNvPr>
          <p:cNvSpPr txBox="1"/>
          <p:nvPr/>
        </p:nvSpPr>
        <p:spPr>
          <a:xfrm>
            <a:off x="2727600" y="5511687"/>
            <a:ext cx="32206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158 mil </a:t>
            </a:r>
            <a:r>
              <a:rPr kumimoji="0" lang="pt-BR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operações (+18%)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xmlns="" id="{ECACC1DF-184E-C4FC-B2FC-E6AB89858167}"/>
              </a:ext>
            </a:extLst>
          </p:cNvPr>
          <p:cNvSpPr txBox="1"/>
          <p:nvPr/>
        </p:nvSpPr>
        <p:spPr>
          <a:xfrm>
            <a:off x="610375" y="4529885"/>
            <a:ext cx="17925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Jan/23 a Abr/23</a:t>
            </a:r>
          </a:p>
        </p:txBody>
      </p:sp>
      <p:cxnSp>
        <p:nvCxnSpPr>
          <p:cNvPr id="35" name="Conector reto 34">
            <a:extLst>
              <a:ext uri="{FF2B5EF4-FFF2-40B4-BE49-F238E27FC236}">
                <a16:creationId xmlns:a16="http://schemas.microsoft.com/office/drawing/2014/main" xmlns="" id="{B6E04EA1-421A-9441-8FD2-8C6FD8783781}"/>
              </a:ext>
            </a:extLst>
          </p:cNvPr>
          <p:cNvCxnSpPr>
            <a:cxnSpLocks/>
          </p:cNvCxnSpPr>
          <p:nvPr/>
        </p:nvCxnSpPr>
        <p:spPr>
          <a:xfrm>
            <a:off x="729673" y="3556001"/>
            <a:ext cx="11392181" cy="73219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36">
            <a:extLst>
              <a:ext uri="{FF2B5EF4-FFF2-40B4-BE49-F238E27FC236}">
                <a16:creationId xmlns:a16="http://schemas.microsoft.com/office/drawing/2014/main" xmlns="" id="{70332619-C050-51BE-B1EE-53C09D1F125A}"/>
              </a:ext>
            </a:extLst>
          </p:cNvPr>
          <p:cNvSpPr txBox="1"/>
          <p:nvPr/>
        </p:nvSpPr>
        <p:spPr>
          <a:xfrm>
            <a:off x="3617400" y="4164190"/>
            <a:ext cx="1041239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Total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xmlns="" id="{6A788CD6-2783-E581-3A26-56E6AF0A1DD6}"/>
              </a:ext>
            </a:extLst>
          </p:cNvPr>
          <p:cNvSpPr txBox="1"/>
          <p:nvPr/>
        </p:nvSpPr>
        <p:spPr>
          <a:xfrm>
            <a:off x="7718857" y="5526919"/>
            <a:ext cx="32206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83 mil </a:t>
            </a:r>
            <a:r>
              <a:rPr kumimoji="0" lang="pt-BR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operações (+20%)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xmlns="" id="{500F9C35-E75A-23A8-983B-DD258316997A}"/>
              </a:ext>
            </a:extLst>
          </p:cNvPr>
          <p:cNvSpPr txBox="1"/>
          <p:nvPr/>
        </p:nvSpPr>
        <p:spPr>
          <a:xfrm>
            <a:off x="2727600" y="2663025"/>
            <a:ext cx="32206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512 mil </a:t>
            </a:r>
            <a:r>
              <a:rPr kumimoji="0" lang="pt-BR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operações (+6%)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xmlns="" id="{EDBFBE7E-E468-38C0-99C3-CD4CF6611A09}"/>
              </a:ext>
            </a:extLst>
          </p:cNvPr>
          <p:cNvSpPr txBox="1"/>
          <p:nvPr/>
        </p:nvSpPr>
        <p:spPr>
          <a:xfrm>
            <a:off x="7718857" y="2663025"/>
            <a:ext cx="32206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277 mil </a:t>
            </a:r>
            <a:r>
              <a:rPr kumimoji="0" lang="pt-BR" sz="1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operações (+1%)</a:t>
            </a:r>
          </a:p>
        </p:txBody>
      </p:sp>
      <p:sp>
        <p:nvSpPr>
          <p:cNvPr id="43" name="Text Box 17">
            <a:extLst>
              <a:ext uri="{FF2B5EF4-FFF2-40B4-BE49-F238E27FC236}">
                <a16:creationId xmlns:a16="http://schemas.microsoft.com/office/drawing/2014/main" xmlns="" id="{163FAA43-3494-ABA3-C9C1-067FE07E5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370" y="6520132"/>
            <a:ext cx="5015880" cy="331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rgbClr val="002C4B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Posição: 30/04/2023</a:t>
            </a:r>
          </a:p>
        </p:txBody>
      </p:sp>
    </p:spTree>
    <p:extLst>
      <p:ext uri="{BB962C8B-B14F-4D97-AF65-F5344CB8AC3E}">
        <p14:creationId xmlns:p14="http://schemas.microsoft.com/office/powerpoint/2010/main" val="3388026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Agrupar 8"/>
          <p:cNvGrpSpPr/>
          <p:nvPr/>
        </p:nvGrpSpPr>
        <p:grpSpPr>
          <a:xfrm>
            <a:off x="5791" y="5787"/>
            <a:ext cx="558033" cy="6858744"/>
            <a:chOff x="14337" y="5787"/>
            <a:chExt cx="558033" cy="6858744"/>
          </a:xfrm>
        </p:grpSpPr>
        <p:sp>
          <p:nvSpPr>
            <p:cNvPr id="10" name="object 11">
              <a:extLst>
                <a:ext uri="{FF2B5EF4-FFF2-40B4-BE49-F238E27FC236}">
                  <a16:creationId xmlns:a16="http://schemas.microsoft.com/office/drawing/2014/main" xmlns="" id="{DF53397B-8AB5-4BF1-9E66-08EA563D4CC0}"/>
                </a:ext>
              </a:extLst>
            </p:cNvPr>
            <p:cNvSpPr/>
            <p:nvPr/>
          </p:nvSpPr>
          <p:spPr>
            <a:xfrm>
              <a:off x="471610" y="6531"/>
              <a:ext cx="100760" cy="6858000"/>
            </a:xfrm>
            <a:custGeom>
              <a:avLst/>
              <a:gdLst/>
              <a:ahLst/>
              <a:cxnLst/>
              <a:rect l="l" t="t" r="r" b="b"/>
              <a:pathLst>
                <a:path w="183515" h="11308715">
                  <a:moveTo>
                    <a:pt x="183449" y="11308551"/>
                  </a:moveTo>
                  <a:lnTo>
                    <a:pt x="183449" y="0"/>
                  </a:lnTo>
                  <a:lnTo>
                    <a:pt x="0" y="0"/>
                  </a:lnTo>
                  <a:lnTo>
                    <a:pt x="0" y="11308551"/>
                  </a:lnTo>
                  <a:lnTo>
                    <a:pt x="183449" y="11308551"/>
                  </a:lnTo>
                  <a:close/>
                </a:path>
              </a:pathLst>
            </a:custGeom>
            <a:solidFill>
              <a:srgbClr val="F9FA01"/>
            </a:solidFill>
          </p:spPr>
          <p:txBody>
            <a:bodyPr wrap="square" lIns="0" tIns="0" rIns="0" bIns="0" rtlCol="0"/>
            <a:lstStyle/>
            <a:p>
              <a:pPr marL="0" marR="0" lvl="0" indent="0" algn="l" defTabSz="41586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1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endParaRPr>
            </a:p>
          </p:txBody>
        </p:sp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xmlns="" id="{D0B68493-A767-43F1-8021-41C0689C3F02}"/>
                </a:ext>
              </a:extLst>
            </p:cNvPr>
            <p:cNvSpPr/>
            <p:nvPr/>
          </p:nvSpPr>
          <p:spPr>
            <a:xfrm>
              <a:off x="14337" y="5787"/>
              <a:ext cx="473365" cy="6852213"/>
            </a:xfrm>
            <a:prstGeom prst="rect">
              <a:avLst/>
            </a:prstGeom>
            <a:solidFill>
              <a:srgbClr val="002D4B"/>
            </a:solidFill>
            <a:ln w="28575" cap="flat" cmpd="sng" algn="ctr">
              <a:solidFill>
                <a:srgbClr val="002C4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7701" marR="10397" lvl="0" indent="0" algn="ctr" defTabSz="914400" rtl="0" eaLnBrk="1" fontAlgn="auto" latinLnBrk="0" hangingPunct="1">
                <a:lnSpc>
                  <a:spcPct val="101299"/>
                </a:lnSpc>
                <a:spcBef>
                  <a:spcPts val="5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2400" b="0" i="0" u="none" strike="noStrike" kern="0" cap="small" spc="0" normalizeH="0" baseline="0" noProof="0">
                <a:ln>
                  <a:noFill/>
                </a:ln>
                <a:solidFill>
                  <a:srgbClr val="FCFB30"/>
                </a:solidFill>
                <a:effectLst/>
                <a:uLnTx/>
                <a:uFillTx/>
                <a:latin typeface="BancoDoBrasil Textos" pitchFamily="2" charset="77"/>
                <a:ea typeface="+mn-ea"/>
                <a:cs typeface="BancoDoBrasil Textos"/>
              </a:endParaRPr>
            </a:p>
          </p:txBody>
        </p:sp>
        <p:pic>
          <p:nvPicPr>
            <p:cNvPr id="12" name="Picture 45">
              <a:extLst>
                <a:ext uri="{FF2B5EF4-FFF2-40B4-BE49-F238E27FC236}">
                  <a16:creationId xmlns:a16="http://schemas.microsoft.com/office/drawing/2014/main" xmlns="" id="{B49A647A-6FDF-490B-B514-69DA99465C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151" y="92629"/>
              <a:ext cx="435737" cy="437553"/>
            </a:xfrm>
            <a:prstGeom prst="rect">
              <a:avLst/>
            </a:prstGeom>
          </p:spPr>
        </p:pic>
      </p:grpSp>
      <p:sp>
        <p:nvSpPr>
          <p:cNvPr id="3" name="object 42">
            <a:extLst>
              <a:ext uri="{FF2B5EF4-FFF2-40B4-BE49-F238E27FC236}">
                <a16:creationId xmlns:a16="http://schemas.microsoft.com/office/drawing/2014/main" xmlns="" id="{54FAC0D1-0A68-6A64-E04A-D3CA2B896FCD}"/>
              </a:ext>
            </a:extLst>
          </p:cNvPr>
          <p:cNvSpPr/>
          <p:nvPr/>
        </p:nvSpPr>
        <p:spPr>
          <a:xfrm>
            <a:off x="636072" y="698449"/>
            <a:ext cx="8307666" cy="51691"/>
          </a:xfrm>
          <a:custGeom>
            <a:avLst/>
            <a:gdLst/>
            <a:ahLst/>
            <a:cxnLst/>
            <a:rect l="l" t="t" r="r" b="b"/>
            <a:pathLst>
              <a:path w="6142990">
                <a:moveTo>
                  <a:pt x="0" y="0"/>
                </a:moveTo>
                <a:lnTo>
                  <a:pt x="6142975" y="0"/>
                </a:lnTo>
              </a:path>
            </a:pathLst>
          </a:custGeom>
          <a:ln w="9525">
            <a:solidFill>
              <a:srgbClr val="F1EB03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19" b="0" i="0" u="none" strike="noStrike" kern="1200" cap="none" spc="0" normalizeH="0" baseline="0" noProof="0">
              <a:ln>
                <a:noFill/>
              </a:ln>
              <a:solidFill>
                <a:srgbClr val="FCFB30"/>
              </a:solidFill>
              <a:effectLst/>
              <a:uLnTx/>
              <a:uFillTx/>
              <a:latin typeface="BancoDoBrasil Titulos" panose="00000500000000000000" pitchFamily="2" charset="0"/>
              <a:ea typeface="+mn-ea"/>
              <a:cs typeface="+mn-cs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B6139D7A-4DF8-B25B-C2AF-382C1A4BEB60}"/>
              </a:ext>
            </a:extLst>
          </p:cNvPr>
          <p:cNvSpPr/>
          <p:nvPr/>
        </p:nvSpPr>
        <p:spPr>
          <a:xfrm>
            <a:off x="11319309" y="0"/>
            <a:ext cx="872691" cy="25025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FCFB3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E1E3F139-E994-5BA0-164F-4F0B9A7FC5BF}"/>
              </a:ext>
            </a:extLst>
          </p:cNvPr>
          <p:cNvSpPr/>
          <p:nvPr/>
        </p:nvSpPr>
        <p:spPr>
          <a:xfrm>
            <a:off x="636072" y="39046"/>
            <a:ext cx="101729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919788" algn="l"/>
              </a:tabLst>
              <a:defRPr/>
            </a:pPr>
            <a:r>
              <a:rPr kumimoji="0" lang="pt-BR" sz="3200" b="1" i="0" u="none" strike="noStrike" kern="0" cap="none" spc="0" normalizeH="0" baseline="0" noProof="0">
                <a:ln>
                  <a:noFill/>
                </a:ln>
                <a:solidFill>
                  <a:srgbClr val="002C4B">
                    <a:lumMod val="90000"/>
                    <a:lumOff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Plano Safra 2022/2023 - PRONAF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9BF16B61-629B-55B0-07F3-593B33C749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134" y="5671380"/>
            <a:ext cx="915961" cy="766515"/>
          </a:xfrm>
          <a:prstGeom prst="rect">
            <a:avLst/>
          </a:prstGeom>
        </p:spPr>
      </p:pic>
      <p:sp>
        <p:nvSpPr>
          <p:cNvPr id="6" name="Retângulo Arredondado 6">
            <a:extLst>
              <a:ext uri="{FF2B5EF4-FFF2-40B4-BE49-F238E27FC236}">
                <a16:creationId xmlns:a16="http://schemas.microsoft.com/office/drawing/2014/main" xmlns="" id="{341C915B-F565-FA83-0337-36698577E1EA}"/>
              </a:ext>
            </a:extLst>
          </p:cNvPr>
          <p:cNvSpPr/>
          <p:nvPr/>
        </p:nvSpPr>
        <p:spPr>
          <a:xfrm>
            <a:off x="6704732" y="1231655"/>
            <a:ext cx="3297396" cy="1168359"/>
          </a:xfrm>
          <a:prstGeom prst="roundRect">
            <a:avLst>
              <a:gd name="adj" fmla="val 12727"/>
            </a:avLst>
          </a:prstGeom>
          <a:noFill/>
          <a:ln w="28575" cap="flat" cmpd="sng" algn="ctr">
            <a:solidFill>
              <a:srgbClr val="00206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ncoDoBrasil Textos"/>
              <a:ea typeface="+mn-ea"/>
              <a:cs typeface="+mn-cs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ABC7CF8A-BE54-C072-E806-B1301678C9E8}"/>
              </a:ext>
            </a:extLst>
          </p:cNvPr>
          <p:cNvSpPr/>
          <p:nvPr/>
        </p:nvSpPr>
        <p:spPr>
          <a:xfrm>
            <a:off x="10148086" y="1459153"/>
            <a:ext cx="1473520" cy="738664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+ 32%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safra 21/22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E9C98161-EB77-AAC2-C677-3A15C8A2B2DE}"/>
              </a:ext>
            </a:extLst>
          </p:cNvPr>
          <p:cNvSpPr txBox="1"/>
          <p:nvPr/>
        </p:nvSpPr>
        <p:spPr>
          <a:xfrm>
            <a:off x="6929495" y="3149120"/>
            <a:ext cx="32277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83 mil </a:t>
            </a: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Operações</a:t>
            </a:r>
          </a:p>
        </p:txBody>
      </p:sp>
      <p:sp>
        <p:nvSpPr>
          <p:cNvPr id="13" name="Seta para Baixo 3">
            <a:extLst>
              <a:ext uri="{FF2B5EF4-FFF2-40B4-BE49-F238E27FC236}">
                <a16:creationId xmlns:a16="http://schemas.microsoft.com/office/drawing/2014/main" xmlns="" id="{4DF7CD18-CA89-F80F-A6B1-07884927656B}"/>
              </a:ext>
            </a:extLst>
          </p:cNvPr>
          <p:cNvSpPr/>
          <p:nvPr/>
        </p:nvSpPr>
        <p:spPr>
          <a:xfrm>
            <a:off x="8094016" y="2609605"/>
            <a:ext cx="624898" cy="348893"/>
          </a:xfrm>
          <a:prstGeom prst="downArrow">
            <a:avLst>
              <a:gd name="adj1" fmla="val 37795"/>
              <a:gd name="adj2" fmla="val 66667"/>
            </a:avLst>
          </a:prstGeom>
          <a:solidFill>
            <a:srgbClr val="FCFC30"/>
          </a:solidFill>
          <a:ln w="12700" cap="flat" cmpd="sng" algn="ctr">
            <a:solidFill>
              <a:srgbClr val="002060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ncoDoBrasil Textos"/>
              <a:ea typeface="+mn-ea"/>
              <a:cs typeface="+mn-cs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4B73DAAA-AE2C-6E7F-0E5C-B8293F0C4C8F}"/>
              </a:ext>
            </a:extLst>
          </p:cNvPr>
          <p:cNvSpPr txBox="1"/>
          <p:nvPr/>
        </p:nvSpPr>
        <p:spPr>
          <a:xfrm>
            <a:off x="6762133" y="1216325"/>
            <a:ext cx="2495440" cy="101566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R$ </a:t>
            </a:r>
            <a:r>
              <a:rPr kumimoji="0" lang="pt-BR" sz="6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5,4</a:t>
            </a: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ncoDoBrasil Textos ExtraBold" panose="00000900000000000000" pitchFamily="2" charset="0"/>
              <a:ea typeface="+mn-ea"/>
              <a:cs typeface="+mn-cs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2EDFA74F-BE93-4112-A8F5-1B38544654C0}"/>
              </a:ext>
            </a:extLst>
          </p:cNvPr>
          <p:cNvSpPr txBox="1"/>
          <p:nvPr/>
        </p:nvSpPr>
        <p:spPr>
          <a:xfrm>
            <a:off x="8811031" y="1765328"/>
            <a:ext cx="11077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bilhões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DE0F7A1E-7E1F-DF80-D53B-DD0BAC5212BA}"/>
              </a:ext>
            </a:extLst>
          </p:cNvPr>
          <p:cNvSpPr txBox="1"/>
          <p:nvPr/>
        </p:nvSpPr>
        <p:spPr>
          <a:xfrm>
            <a:off x="6982105" y="4097785"/>
            <a:ext cx="40025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R$ </a:t>
            </a:r>
            <a:r>
              <a:rPr kumimoji="0" lang="pt-BR" sz="2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4,1 </a:t>
            </a: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bilhões - Custeio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xmlns="" id="{86EEC09D-BAF9-1375-41EB-7E0D8221757C}"/>
              </a:ext>
            </a:extLst>
          </p:cNvPr>
          <p:cNvSpPr txBox="1"/>
          <p:nvPr/>
        </p:nvSpPr>
        <p:spPr>
          <a:xfrm>
            <a:off x="6982105" y="5050585"/>
            <a:ext cx="47162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R$ </a:t>
            </a:r>
            <a:r>
              <a:rPr kumimoji="0" lang="pt-BR" sz="2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1,3 </a:t>
            </a: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bilhão - Investimento</a:t>
            </a:r>
          </a:p>
        </p:txBody>
      </p:sp>
      <p:sp>
        <p:nvSpPr>
          <p:cNvPr id="19" name="Retângulo Arredondado 6">
            <a:extLst>
              <a:ext uri="{FF2B5EF4-FFF2-40B4-BE49-F238E27FC236}">
                <a16:creationId xmlns:a16="http://schemas.microsoft.com/office/drawing/2014/main" xmlns="" id="{3B32A7C5-6EA8-7048-F1C3-978C409D8FEE}"/>
              </a:ext>
            </a:extLst>
          </p:cNvPr>
          <p:cNvSpPr/>
          <p:nvPr/>
        </p:nvSpPr>
        <p:spPr>
          <a:xfrm>
            <a:off x="1065524" y="1231655"/>
            <a:ext cx="3297396" cy="1168359"/>
          </a:xfrm>
          <a:prstGeom prst="roundRect">
            <a:avLst>
              <a:gd name="adj" fmla="val 12727"/>
            </a:avLst>
          </a:prstGeom>
          <a:noFill/>
          <a:ln w="28575" cap="flat" cmpd="sng" algn="ctr">
            <a:solidFill>
              <a:srgbClr val="00206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ncoDoBrasil Textos"/>
              <a:ea typeface="+mn-ea"/>
              <a:cs typeface="+mn-cs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xmlns="" id="{FD8352DC-DB99-C85C-B923-17B76D92B737}"/>
              </a:ext>
            </a:extLst>
          </p:cNvPr>
          <p:cNvSpPr/>
          <p:nvPr/>
        </p:nvSpPr>
        <p:spPr>
          <a:xfrm>
            <a:off x="4432755" y="1459153"/>
            <a:ext cx="147352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+ 19%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safra 21/22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xmlns="" id="{D9616DAC-5E44-0B26-EFE5-1ED6D0E99345}"/>
              </a:ext>
            </a:extLst>
          </p:cNvPr>
          <p:cNvSpPr txBox="1"/>
          <p:nvPr/>
        </p:nvSpPr>
        <p:spPr>
          <a:xfrm>
            <a:off x="1155306" y="1216325"/>
            <a:ext cx="2495440" cy="101566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R$ </a:t>
            </a:r>
            <a:r>
              <a:rPr kumimoji="0" lang="pt-BR" sz="6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20</a:t>
            </a:r>
            <a:endParaRPr kumimoji="0" lang="pt-BR" sz="2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ncoDoBrasil Textos ExtraBold" panose="00000900000000000000" pitchFamily="2" charset="0"/>
              <a:ea typeface="+mn-ea"/>
              <a:cs typeface="+mn-cs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xmlns="" id="{B11AAB4C-66F6-597C-0FE4-95D122EC4224}"/>
              </a:ext>
            </a:extLst>
          </p:cNvPr>
          <p:cNvSpPr txBox="1"/>
          <p:nvPr/>
        </p:nvSpPr>
        <p:spPr>
          <a:xfrm>
            <a:off x="3068012" y="1765328"/>
            <a:ext cx="11077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 panose="00000500000000000000" pitchFamily="2" charset="0"/>
                <a:ea typeface="+mn-ea"/>
                <a:cs typeface="+mn-cs"/>
              </a:rPr>
              <a:t>bilhões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xmlns="" id="{D910EA80-A2A6-F3DC-4717-B0913D694214}"/>
              </a:ext>
            </a:extLst>
          </p:cNvPr>
          <p:cNvSpPr txBox="1"/>
          <p:nvPr/>
        </p:nvSpPr>
        <p:spPr>
          <a:xfrm>
            <a:off x="1112913" y="3149120"/>
            <a:ext cx="32277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277 mil </a:t>
            </a: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Operações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5035E211-56AA-AD21-940E-90E0CB4096BD}"/>
              </a:ext>
            </a:extLst>
          </p:cNvPr>
          <p:cNvSpPr txBox="1"/>
          <p:nvPr/>
        </p:nvSpPr>
        <p:spPr>
          <a:xfrm>
            <a:off x="1082875" y="4097785"/>
            <a:ext cx="41324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R$ </a:t>
            </a:r>
            <a:r>
              <a:rPr kumimoji="0" lang="pt-BR" sz="2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12,3 </a:t>
            </a: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bilhões - Custeio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38BB1B79-8314-85F2-83E9-D6577BB639B0}"/>
              </a:ext>
            </a:extLst>
          </p:cNvPr>
          <p:cNvSpPr txBox="1"/>
          <p:nvPr/>
        </p:nvSpPr>
        <p:spPr>
          <a:xfrm>
            <a:off x="1072741" y="5050585"/>
            <a:ext cx="48818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R$</a:t>
            </a:r>
            <a:r>
              <a:rPr kumimoji="0" lang="pt-BR" sz="2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 7,8 </a:t>
            </a: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bilhões - Investimento</a:t>
            </a:r>
          </a:p>
        </p:txBody>
      </p:sp>
      <p:sp>
        <p:nvSpPr>
          <p:cNvPr id="27" name="object 10">
            <a:extLst>
              <a:ext uri="{FF2B5EF4-FFF2-40B4-BE49-F238E27FC236}">
                <a16:creationId xmlns:a16="http://schemas.microsoft.com/office/drawing/2014/main" xmlns="" id="{0A9B62AF-A8D6-A1E2-8A76-6CDF782F6570}"/>
              </a:ext>
            </a:extLst>
          </p:cNvPr>
          <p:cNvSpPr txBox="1"/>
          <p:nvPr/>
        </p:nvSpPr>
        <p:spPr>
          <a:xfrm>
            <a:off x="1065524" y="817603"/>
            <a:ext cx="3297395" cy="32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0" tIns="6931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>
                <a:ln>
                  <a:noFill/>
                </a:ln>
                <a:solidFill>
                  <a:srgbClr val="59AAA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</a:rPr>
              <a:t>Jul/22 a Abr/23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59AAA0"/>
              </a:solidFill>
              <a:effectLst/>
              <a:uLnTx/>
              <a:uFillTx/>
              <a:latin typeface="BancoDoBrasil Textos ExtraBold" panose="00000900000000000000" pitchFamily="2" charset="0"/>
              <a:ea typeface="+mn-ea"/>
              <a:cs typeface="+mn-cs"/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xmlns="" id="{33BC6D44-2A17-BF8D-B8A0-F3C6C2A5E780}"/>
              </a:ext>
            </a:extLst>
          </p:cNvPr>
          <p:cNvSpPr txBox="1"/>
          <p:nvPr/>
        </p:nvSpPr>
        <p:spPr>
          <a:xfrm>
            <a:off x="6704732" y="817603"/>
            <a:ext cx="3297396" cy="324000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>
                <a:ln>
                  <a:noFill/>
                </a:ln>
                <a:solidFill>
                  <a:srgbClr val="59AAA0"/>
                </a:solidFill>
                <a:effectLst/>
                <a:uLnTx/>
                <a:uFillTx/>
                <a:latin typeface="BancoDoBrasil Textos ExtraBold" panose="00000900000000000000" pitchFamily="2" charset="0"/>
                <a:ea typeface="+mn-ea"/>
                <a:cs typeface="+mn-cs"/>
                <a:sym typeface="Montserrat"/>
              </a:rPr>
              <a:t>Jan/23 a Abr/23 </a:t>
            </a:r>
            <a:endParaRPr kumimoji="0" lang="pt-BR" sz="2000" b="0" i="0" u="none" strike="noStrike" kern="0" cap="none" spc="0" normalizeH="0" baseline="0" noProof="0">
              <a:ln>
                <a:noFill/>
              </a:ln>
              <a:solidFill>
                <a:srgbClr val="59AAA0"/>
              </a:solidFill>
              <a:effectLst/>
              <a:uLnTx/>
              <a:uFillTx/>
              <a:latin typeface="BancoDoBrasil Textos ExtraBold" panose="00000900000000000000" pitchFamily="2" charset="0"/>
              <a:ea typeface="+mn-ea"/>
              <a:cs typeface="+mn-cs"/>
            </a:endParaRPr>
          </a:p>
        </p:txBody>
      </p:sp>
      <p:sp>
        <p:nvSpPr>
          <p:cNvPr id="29" name="Seta para Baixo 3">
            <a:extLst>
              <a:ext uri="{FF2B5EF4-FFF2-40B4-BE49-F238E27FC236}">
                <a16:creationId xmlns:a16="http://schemas.microsoft.com/office/drawing/2014/main" xmlns="" id="{126A86D8-50BA-AC10-AD41-EA5C80E850EA}"/>
              </a:ext>
            </a:extLst>
          </p:cNvPr>
          <p:cNvSpPr/>
          <p:nvPr/>
        </p:nvSpPr>
        <p:spPr>
          <a:xfrm>
            <a:off x="2338927" y="2609605"/>
            <a:ext cx="624898" cy="348893"/>
          </a:xfrm>
          <a:prstGeom prst="downArrow">
            <a:avLst>
              <a:gd name="adj1" fmla="val 37795"/>
              <a:gd name="adj2" fmla="val 66667"/>
            </a:avLst>
          </a:prstGeom>
          <a:solidFill>
            <a:srgbClr val="FCFC30"/>
          </a:solidFill>
          <a:ln w="12700" cap="flat" cmpd="sng" algn="ctr">
            <a:solidFill>
              <a:srgbClr val="002060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ncoDoBrasil Textos"/>
              <a:ea typeface="+mn-ea"/>
              <a:cs typeface="+mn-cs"/>
            </a:endParaRPr>
          </a:p>
        </p:txBody>
      </p:sp>
      <p:sp>
        <p:nvSpPr>
          <p:cNvPr id="30" name="Divisa 33">
            <a:extLst>
              <a:ext uri="{FF2B5EF4-FFF2-40B4-BE49-F238E27FC236}">
                <a16:creationId xmlns:a16="http://schemas.microsoft.com/office/drawing/2014/main" xmlns="" id="{506B4618-203D-2534-517F-AB313B1F5DC2}"/>
              </a:ext>
            </a:extLst>
          </p:cNvPr>
          <p:cNvSpPr/>
          <p:nvPr/>
        </p:nvSpPr>
        <p:spPr>
          <a:xfrm>
            <a:off x="753263" y="3189603"/>
            <a:ext cx="358400" cy="370936"/>
          </a:xfrm>
          <a:prstGeom prst="chevron">
            <a:avLst/>
          </a:prstGeom>
          <a:solidFill>
            <a:srgbClr val="002C4B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ncoDoBrasil Textos"/>
              <a:ea typeface="+mn-ea"/>
              <a:cs typeface="+mn-cs"/>
            </a:endParaRPr>
          </a:p>
        </p:txBody>
      </p:sp>
      <p:sp>
        <p:nvSpPr>
          <p:cNvPr id="32" name="Divisa 33">
            <a:extLst>
              <a:ext uri="{FF2B5EF4-FFF2-40B4-BE49-F238E27FC236}">
                <a16:creationId xmlns:a16="http://schemas.microsoft.com/office/drawing/2014/main" xmlns="" id="{CA248E55-81DD-7DF9-BB38-95F3C4CFBC9A}"/>
              </a:ext>
            </a:extLst>
          </p:cNvPr>
          <p:cNvSpPr/>
          <p:nvPr/>
        </p:nvSpPr>
        <p:spPr>
          <a:xfrm>
            <a:off x="753263" y="4162798"/>
            <a:ext cx="358400" cy="370936"/>
          </a:xfrm>
          <a:prstGeom prst="chevron">
            <a:avLst/>
          </a:prstGeom>
          <a:solidFill>
            <a:srgbClr val="002C4B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ncoDoBrasil Textos"/>
              <a:ea typeface="+mn-ea"/>
              <a:cs typeface="+mn-cs"/>
            </a:endParaRPr>
          </a:p>
        </p:txBody>
      </p:sp>
      <p:sp>
        <p:nvSpPr>
          <p:cNvPr id="33" name="Divisa 33">
            <a:extLst>
              <a:ext uri="{FF2B5EF4-FFF2-40B4-BE49-F238E27FC236}">
                <a16:creationId xmlns:a16="http://schemas.microsoft.com/office/drawing/2014/main" xmlns="" id="{DB3A6A0E-E0B9-41F1-857D-728C2915D40D}"/>
              </a:ext>
            </a:extLst>
          </p:cNvPr>
          <p:cNvSpPr/>
          <p:nvPr/>
        </p:nvSpPr>
        <p:spPr>
          <a:xfrm>
            <a:off x="753263" y="5106593"/>
            <a:ext cx="358400" cy="370936"/>
          </a:xfrm>
          <a:prstGeom prst="chevron">
            <a:avLst/>
          </a:prstGeom>
          <a:solidFill>
            <a:srgbClr val="002C4B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ncoDoBrasil Textos"/>
              <a:ea typeface="+mn-ea"/>
              <a:cs typeface="+mn-cs"/>
            </a:endParaRPr>
          </a:p>
        </p:txBody>
      </p:sp>
      <p:sp>
        <p:nvSpPr>
          <p:cNvPr id="34" name="Divisa 33">
            <a:extLst>
              <a:ext uri="{FF2B5EF4-FFF2-40B4-BE49-F238E27FC236}">
                <a16:creationId xmlns:a16="http://schemas.microsoft.com/office/drawing/2014/main" xmlns="" id="{9D99D947-34EB-71AB-8DA8-ED8678E733AC}"/>
              </a:ext>
            </a:extLst>
          </p:cNvPr>
          <p:cNvSpPr/>
          <p:nvPr/>
        </p:nvSpPr>
        <p:spPr>
          <a:xfrm>
            <a:off x="6563011" y="3189603"/>
            <a:ext cx="358400" cy="370936"/>
          </a:xfrm>
          <a:prstGeom prst="chevron">
            <a:avLst/>
          </a:prstGeom>
          <a:solidFill>
            <a:srgbClr val="002C4B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ncoDoBrasil Textos"/>
              <a:ea typeface="+mn-ea"/>
              <a:cs typeface="+mn-cs"/>
            </a:endParaRPr>
          </a:p>
        </p:txBody>
      </p:sp>
      <p:sp>
        <p:nvSpPr>
          <p:cNvPr id="37" name="Divisa 33">
            <a:extLst>
              <a:ext uri="{FF2B5EF4-FFF2-40B4-BE49-F238E27FC236}">
                <a16:creationId xmlns:a16="http://schemas.microsoft.com/office/drawing/2014/main" xmlns="" id="{1EB6CD6A-9D55-3E2E-FB7D-05E55BBA1B4D}"/>
              </a:ext>
            </a:extLst>
          </p:cNvPr>
          <p:cNvSpPr/>
          <p:nvPr/>
        </p:nvSpPr>
        <p:spPr>
          <a:xfrm>
            <a:off x="6563011" y="4162798"/>
            <a:ext cx="358400" cy="370936"/>
          </a:xfrm>
          <a:prstGeom prst="chevron">
            <a:avLst/>
          </a:prstGeom>
          <a:solidFill>
            <a:srgbClr val="002C4B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ncoDoBrasil Textos"/>
              <a:ea typeface="+mn-ea"/>
              <a:cs typeface="+mn-cs"/>
            </a:endParaRPr>
          </a:p>
        </p:txBody>
      </p:sp>
      <p:sp>
        <p:nvSpPr>
          <p:cNvPr id="38" name="Divisa 33">
            <a:extLst>
              <a:ext uri="{FF2B5EF4-FFF2-40B4-BE49-F238E27FC236}">
                <a16:creationId xmlns:a16="http://schemas.microsoft.com/office/drawing/2014/main" xmlns="" id="{3E0E962C-6A3C-D536-6970-2E80FD0C8A5D}"/>
              </a:ext>
            </a:extLst>
          </p:cNvPr>
          <p:cNvSpPr/>
          <p:nvPr/>
        </p:nvSpPr>
        <p:spPr>
          <a:xfrm>
            <a:off x="6563011" y="5106593"/>
            <a:ext cx="358400" cy="370936"/>
          </a:xfrm>
          <a:prstGeom prst="chevron">
            <a:avLst/>
          </a:prstGeom>
          <a:solidFill>
            <a:srgbClr val="002C4B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ncoDoBrasil Textos"/>
              <a:ea typeface="+mn-ea"/>
              <a:cs typeface="+mn-cs"/>
            </a:endParaRPr>
          </a:p>
        </p:txBody>
      </p:sp>
      <p:pic>
        <p:nvPicPr>
          <p:cNvPr id="39" name="Imagem 38">
            <a:extLst>
              <a:ext uri="{FF2B5EF4-FFF2-40B4-BE49-F238E27FC236}">
                <a16:creationId xmlns:a16="http://schemas.microsoft.com/office/drawing/2014/main" xmlns="" id="{1665A53D-E6D7-5750-2FCF-B02278C97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3204" y="5671380"/>
            <a:ext cx="915961" cy="766515"/>
          </a:xfrm>
          <a:prstGeom prst="rect">
            <a:avLst/>
          </a:prstGeom>
        </p:spPr>
      </p:pic>
      <p:cxnSp>
        <p:nvCxnSpPr>
          <p:cNvPr id="40" name="Conector: Angulado 6">
            <a:extLst>
              <a:ext uri="{FF2B5EF4-FFF2-40B4-BE49-F238E27FC236}">
                <a16:creationId xmlns:a16="http://schemas.microsoft.com/office/drawing/2014/main" xmlns="" id="{2CE3196A-1714-C411-4656-8D26CE480756}"/>
              </a:ext>
            </a:extLst>
          </p:cNvPr>
          <p:cNvCxnSpPr>
            <a:cxnSpLocks/>
          </p:cNvCxnSpPr>
          <p:nvPr/>
        </p:nvCxnSpPr>
        <p:spPr>
          <a:xfrm rot="16200000" flipH="1">
            <a:off x="1834761" y="5735341"/>
            <a:ext cx="392310" cy="352772"/>
          </a:xfrm>
          <a:prstGeom prst="bentConnector2">
            <a:avLst/>
          </a:prstGeom>
          <a:noFill/>
          <a:ln w="19050" cap="flat" cmpd="dbl" algn="ctr">
            <a:solidFill>
              <a:srgbClr val="002C4B"/>
            </a:solidFill>
            <a:prstDash val="solid"/>
            <a:miter lim="800000"/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cxnSp>
      <p:sp>
        <p:nvSpPr>
          <p:cNvPr id="41" name="Retângulo 40">
            <a:extLst>
              <a:ext uri="{FF2B5EF4-FFF2-40B4-BE49-F238E27FC236}">
                <a16:creationId xmlns:a16="http://schemas.microsoft.com/office/drawing/2014/main" xmlns="" id="{16F3BB2C-4145-6220-5E6B-077074CCF16F}"/>
              </a:ext>
            </a:extLst>
          </p:cNvPr>
          <p:cNvSpPr/>
          <p:nvPr/>
        </p:nvSpPr>
        <p:spPr>
          <a:xfrm>
            <a:off x="3570488" y="3547555"/>
            <a:ext cx="15168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(</a:t>
            </a:r>
            <a:r>
              <a: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+ 1% </a:t>
            </a: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safra 21/22)</a:t>
            </a:r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xmlns="" id="{D82498ED-C387-E08B-9084-89527B9D1FA6}"/>
              </a:ext>
            </a:extLst>
          </p:cNvPr>
          <p:cNvSpPr/>
          <p:nvPr/>
        </p:nvSpPr>
        <p:spPr>
          <a:xfrm>
            <a:off x="4292144" y="4496546"/>
            <a:ext cx="16685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 (</a:t>
            </a:r>
            <a:r>
              <a: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+ 21% </a:t>
            </a: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safra 21/22)</a:t>
            </a: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xmlns="" id="{FA138148-EC5D-812C-7DD3-57FB82214AF6}"/>
              </a:ext>
            </a:extLst>
          </p:cNvPr>
          <p:cNvSpPr/>
          <p:nvPr/>
        </p:nvSpPr>
        <p:spPr>
          <a:xfrm>
            <a:off x="4644315" y="5454071"/>
            <a:ext cx="17985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(</a:t>
            </a:r>
            <a:r>
              <a: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+ 18% </a:t>
            </a: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safra 21/22)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xmlns="" id="{B9C9B664-2E1E-3425-384C-8ACB91E18E61}"/>
              </a:ext>
            </a:extLst>
          </p:cNvPr>
          <p:cNvSpPr txBox="1"/>
          <p:nvPr/>
        </p:nvSpPr>
        <p:spPr>
          <a:xfrm>
            <a:off x="8803814" y="5891137"/>
            <a:ext cx="25889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867 </a:t>
            </a: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Tratores</a:t>
            </a:r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xmlns="" id="{8B6C6A30-6012-57BC-4D17-AAB1060FB500}"/>
              </a:ext>
            </a:extLst>
          </p:cNvPr>
          <p:cNvSpPr/>
          <p:nvPr/>
        </p:nvSpPr>
        <p:spPr>
          <a:xfrm>
            <a:off x="9191789" y="3547555"/>
            <a:ext cx="16685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(</a:t>
            </a:r>
            <a:r>
              <a: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+ 20% </a:t>
            </a: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safra 21/22)</a:t>
            </a:r>
          </a:p>
        </p:txBody>
      </p:sp>
      <p:sp>
        <p:nvSpPr>
          <p:cNvPr id="49" name="Retângulo 48">
            <a:extLst>
              <a:ext uri="{FF2B5EF4-FFF2-40B4-BE49-F238E27FC236}">
                <a16:creationId xmlns:a16="http://schemas.microsoft.com/office/drawing/2014/main" xmlns="" id="{47798E6A-3031-BE09-BD1A-1B1FE47D96A7}"/>
              </a:ext>
            </a:extLst>
          </p:cNvPr>
          <p:cNvSpPr/>
          <p:nvPr/>
        </p:nvSpPr>
        <p:spPr>
          <a:xfrm>
            <a:off x="10026064" y="4496546"/>
            <a:ext cx="173216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 (</a:t>
            </a:r>
            <a:r>
              <a: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+ 20% </a:t>
            </a: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safra 21/22)</a:t>
            </a:r>
          </a:p>
        </p:txBody>
      </p:sp>
      <p:sp>
        <p:nvSpPr>
          <p:cNvPr id="50" name="Retângulo 49">
            <a:extLst>
              <a:ext uri="{FF2B5EF4-FFF2-40B4-BE49-F238E27FC236}">
                <a16:creationId xmlns:a16="http://schemas.microsoft.com/office/drawing/2014/main" xmlns="" id="{9AD2C2AF-3D1A-0D81-C7FC-5405EB431088}"/>
              </a:ext>
            </a:extLst>
          </p:cNvPr>
          <p:cNvSpPr/>
          <p:nvPr/>
        </p:nvSpPr>
        <p:spPr>
          <a:xfrm>
            <a:off x="9728278" y="5454071"/>
            <a:ext cx="17985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(</a:t>
            </a:r>
            <a:r>
              <a:rPr kumimoji="0" lang="pt-BR" sz="12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+ 98% </a:t>
            </a: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safra 21/22)</a:t>
            </a: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xmlns="" id="{419A9E25-A74B-E374-25A8-0D1440A9FC9A}"/>
              </a:ext>
            </a:extLst>
          </p:cNvPr>
          <p:cNvSpPr txBox="1"/>
          <p:nvPr/>
        </p:nvSpPr>
        <p:spPr>
          <a:xfrm>
            <a:off x="3002516" y="5891137"/>
            <a:ext cx="424780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+ 5,7 </a:t>
            </a:r>
            <a:r>
              <a:rPr kumimoji="0" lang="pt-BR" sz="24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mil Tratores</a:t>
            </a:r>
          </a:p>
        </p:txBody>
      </p:sp>
      <p:cxnSp>
        <p:nvCxnSpPr>
          <p:cNvPr id="53" name="Conector: Angulado 74">
            <a:extLst>
              <a:ext uri="{FF2B5EF4-FFF2-40B4-BE49-F238E27FC236}">
                <a16:creationId xmlns:a16="http://schemas.microsoft.com/office/drawing/2014/main" xmlns="" id="{C248B233-7F62-85CC-F3D9-4C5B6A429529}"/>
              </a:ext>
            </a:extLst>
          </p:cNvPr>
          <p:cNvCxnSpPr>
            <a:cxnSpLocks/>
          </p:cNvCxnSpPr>
          <p:nvPr/>
        </p:nvCxnSpPr>
        <p:spPr>
          <a:xfrm rot="16200000" flipH="1">
            <a:off x="7629578" y="5735341"/>
            <a:ext cx="392310" cy="352772"/>
          </a:xfrm>
          <a:prstGeom prst="bentConnector2">
            <a:avLst/>
          </a:prstGeom>
          <a:noFill/>
          <a:ln w="19050" cap="flat" cmpd="dbl" algn="ctr">
            <a:solidFill>
              <a:srgbClr val="002C4B"/>
            </a:solidFill>
            <a:prstDash val="solid"/>
            <a:miter lim="800000"/>
            <a:tailEnd type="triangle" w="lg" len="lg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cxnSp>
      <p:sp>
        <p:nvSpPr>
          <p:cNvPr id="54" name="Text Box 17">
            <a:extLst>
              <a:ext uri="{FF2B5EF4-FFF2-40B4-BE49-F238E27FC236}">
                <a16:creationId xmlns:a16="http://schemas.microsoft.com/office/drawing/2014/main" xmlns="" id="{4294026D-C94A-54D5-B4B6-B792382D3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370" y="6520132"/>
            <a:ext cx="5015880" cy="331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rgbClr val="002C4B"/>
                </a:solidFill>
                <a:effectLst/>
                <a:uLnTx/>
                <a:uFillTx/>
                <a:latin typeface="BancoDoBrasil Textos"/>
                <a:ea typeface="+mn-ea"/>
                <a:cs typeface="+mn-cs"/>
              </a:rPr>
              <a:t>Posição: 30/04/2023</a:t>
            </a:r>
          </a:p>
        </p:txBody>
      </p:sp>
    </p:spTree>
    <p:extLst>
      <p:ext uri="{BB962C8B-B14F-4D97-AF65-F5344CB8AC3E}">
        <p14:creationId xmlns:p14="http://schemas.microsoft.com/office/powerpoint/2010/main" val="1048973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12192000" cy="6929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object 41"/>
          <p:cNvSpPr txBox="1">
            <a:spLocks noGrp="1"/>
          </p:cNvSpPr>
          <p:nvPr>
            <p:ph type="title" idx="4294967295"/>
          </p:nvPr>
        </p:nvSpPr>
        <p:spPr>
          <a:xfrm>
            <a:off x="0" y="3027363"/>
            <a:ext cx="5167313" cy="746125"/>
          </a:xfrm>
          <a:prstGeom prst="rect">
            <a:avLst/>
          </a:prstGeom>
        </p:spPr>
        <p:txBody>
          <a:bodyPr vert="horz" wrap="square" lIns="0" tIns="8086" rIns="0" bIns="0" rtlCol="0" anchor="ctr">
            <a:spAutoFit/>
          </a:bodyPr>
          <a:lstStyle/>
          <a:p>
            <a:pPr marL="7701" marR="3081" algn="ctr">
              <a:lnSpc>
                <a:spcPct val="100000"/>
              </a:lnSpc>
              <a:spcBef>
                <a:spcPts val="64"/>
              </a:spcBef>
            </a:pPr>
            <a:r>
              <a:rPr lang="pt-BR" sz="4800" b="1">
                <a:latin typeface="BancoDoBrasil Titulos Bold" panose="00000800000000000000" pitchFamily="2" charset="0"/>
                <a:cs typeface="BancoDoBrasilTitulos-Light"/>
              </a:rPr>
              <a:t>Agronegócio</a:t>
            </a:r>
            <a:endParaRPr sz="4800" b="1">
              <a:latin typeface="BancoDoBrasil Titulos Bold" panose="00000800000000000000" pitchFamily="2" charset="0"/>
              <a:cs typeface="BancoDoBrasilTitulos-Light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77625" y="4424300"/>
            <a:ext cx="4824000" cy="0"/>
          </a:xfrm>
          <a:custGeom>
            <a:avLst/>
            <a:gdLst/>
            <a:ahLst/>
            <a:cxnLst/>
            <a:rect l="l" t="t" r="r" b="b"/>
            <a:pathLst>
              <a:path w="6142990">
                <a:moveTo>
                  <a:pt x="0" y="0"/>
                </a:moveTo>
                <a:lnTo>
                  <a:pt x="6142975" y="0"/>
                </a:lnTo>
              </a:path>
            </a:pathLst>
          </a:custGeom>
          <a:ln w="36250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xmlns="" id="{74067FAF-B391-9643-A3F9-06294B0E35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0730" y="844874"/>
            <a:ext cx="654767" cy="657496"/>
          </a:xfrm>
          <a:prstGeom prst="rect">
            <a:avLst/>
          </a:prstGeom>
        </p:spPr>
      </p:pic>
      <p:sp>
        <p:nvSpPr>
          <p:cNvPr id="40" name="object 42"/>
          <p:cNvSpPr/>
          <p:nvPr/>
        </p:nvSpPr>
        <p:spPr>
          <a:xfrm>
            <a:off x="177625" y="2481345"/>
            <a:ext cx="4824000" cy="0"/>
          </a:xfrm>
          <a:custGeom>
            <a:avLst/>
            <a:gdLst/>
            <a:ahLst/>
            <a:cxnLst/>
            <a:rect l="l" t="t" r="r" b="b"/>
            <a:pathLst>
              <a:path w="6142990">
                <a:moveTo>
                  <a:pt x="0" y="0"/>
                </a:moveTo>
                <a:lnTo>
                  <a:pt x="6142975" y="0"/>
                </a:lnTo>
              </a:path>
            </a:pathLst>
          </a:custGeom>
          <a:ln w="36250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xmlns="" id="{8A6E93AE-B680-43A4-8DAA-E964E35D5242}"/>
              </a:ext>
            </a:extLst>
          </p:cNvPr>
          <p:cNvGrpSpPr/>
          <p:nvPr/>
        </p:nvGrpSpPr>
        <p:grpSpPr>
          <a:xfrm>
            <a:off x="5574594" y="81499"/>
            <a:ext cx="6375633" cy="6717484"/>
            <a:chOff x="53788" y="188259"/>
            <a:chExt cx="6441141" cy="6427694"/>
          </a:xfr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xmlns="" r:id="rId5"/>
                </a:ext>
              </a:extLst>
            </a:blip>
            <a:srcRect/>
            <a:stretch>
              <a:fillRect/>
            </a:stretch>
          </a:blipFill>
          <a:effectLst>
            <a:outerShdw blurRad="647700" dir="9300000" sx="104000" sy="104000" algn="ctr" rotWithShape="0">
              <a:prstClr val="black">
                <a:alpha val="76000"/>
              </a:prstClr>
            </a:outerShdw>
          </a:effectLst>
        </p:grpSpPr>
        <p:sp>
          <p:nvSpPr>
            <p:cNvPr id="13" name="Forma Livre: Forma 8">
              <a:extLst>
                <a:ext uri="{FF2B5EF4-FFF2-40B4-BE49-F238E27FC236}">
                  <a16:creationId xmlns:a16="http://schemas.microsoft.com/office/drawing/2014/main" xmlns="" id="{3B620526-EEF0-448C-9326-386FB28DE887}"/>
                </a:ext>
              </a:extLst>
            </p:cNvPr>
            <p:cNvSpPr/>
            <p:nvPr/>
          </p:nvSpPr>
          <p:spPr>
            <a:xfrm>
              <a:off x="94129" y="188259"/>
              <a:ext cx="6400800" cy="4679576"/>
            </a:xfrm>
            <a:custGeom>
              <a:avLst/>
              <a:gdLst>
                <a:gd name="connsiteX0" fmla="*/ 3146612 w 6400800"/>
                <a:gd name="connsiteY0" fmla="*/ 0 h 4679576"/>
                <a:gd name="connsiteX1" fmla="*/ 6400800 w 6400800"/>
                <a:gd name="connsiteY1" fmla="*/ 2164976 h 4679576"/>
                <a:gd name="connsiteX2" fmla="*/ 2595283 w 6400800"/>
                <a:gd name="connsiteY2" fmla="*/ 4679576 h 4679576"/>
                <a:gd name="connsiteX3" fmla="*/ 1949824 w 6400800"/>
                <a:gd name="connsiteY3" fmla="*/ 4249270 h 4679576"/>
                <a:gd name="connsiteX4" fmla="*/ 5002306 w 6400800"/>
                <a:gd name="connsiteY4" fmla="*/ 2205317 h 4679576"/>
                <a:gd name="connsiteX5" fmla="*/ 3106271 w 6400800"/>
                <a:gd name="connsiteY5" fmla="*/ 981635 h 4679576"/>
                <a:gd name="connsiteX6" fmla="*/ 2272553 w 6400800"/>
                <a:gd name="connsiteY6" fmla="*/ 1519517 h 4679576"/>
                <a:gd name="connsiteX7" fmla="*/ 2877671 w 6400800"/>
                <a:gd name="connsiteY7" fmla="*/ 1949823 h 4679576"/>
                <a:gd name="connsiteX8" fmla="*/ 1304365 w 6400800"/>
                <a:gd name="connsiteY8" fmla="*/ 3012141 h 4679576"/>
                <a:gd name="connsiteX9" fmla="*/ 0 w 6400800"/>
                <a:gd name="connsiteY9" fmla="*/ 2151529 h 4679576"/>
                <a:gd name="connsiteX10" fmla="*/ 3146612 w 6400800"/>
                <a:gd name="connsiteY10" fmla="*/ 0 h 467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00800" h="4679576">
                  <a:moveTo>
                    <a:pt x="3146612" y="0"/>
                  </a:moveTo>
                  <a:lnTo>
                    <a:pt x="6400800" y="2164976"/>
                  </a:lnTo>
                  <a:lnTo>
                    <a:pt x="2595283" y="4679576"/>
                  </a:lnTo>
                  <a:lnTo>
                    <a:pt x="1949824" y="4249270"/>
                  </a:lnTo>
                  <a:lnTo>
                    <a:pt x="5002306" y="2205317"/>
                  </a:lnTo>
                  <a:lnTo>
                    <a:pt x="3106271" y="981635"/>
                  </a:lnTo>
                  <a:lnTo>
                    <a:pt x="2272553" y="1519517"/>
                  </a:lnTo>
                  <a:lnTo>
                    <a:pt x="2877671" y="1949823"/>
                  </a:lnTo>
                  <a:lnTo>
                    <a:pt x="1304365" y="3012141"/>
                  </a:lnTo>
                  <a:lnTo>
                    <a:pt x="0" y="2151529"/>
                  </a:lnTo>
                  <a:lnTo>
                    <a:pt x="3146612" y="0"/>
                  </a:lnTo>
                  <a:close/>
                </a:path>
              </a:pathLst>
            </a:custGeom>
            <a:grpFill/>
            <a:ln>
              <a:solidFill>
                <a:srgbClr val="9187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Forma Livre: Forma 9">
              <a:extLst>
                <a:ext uri="{FF2B5EF4-FFF2-40B4-BE49-F238E27FC236}">
                  <a16:creationId xmlns:a16="http://schemas.microsoft.com/office/drawing/2014/main" xmlns="" id="{637B2A6A-F6C3-4902-AA00-A23F120F17EF}"/>
                </a:ext>
              </a:extLst>
            </p:cNvPr>
            <p:cNvSpPr/>
            <p:nvPr/>
          </p:nvSpPr>
          <p:spPr>
            <a:xfrm>
              <a:off x="53788" y="1936376"/>
              <a:ext cx="6360459" cy="4679577"/>
            </a:xfrm>
            <a:custGeom>
              <a:avLst/>
              <a:gdLst>
                <a:gd name="connsiteX0" fmla="*/ 3765177 w 6360459"/>
                <a:gd name="connsiteY0" fmla="*/ 0 h 4679577"/>
                <a:gd name="connsiteX1" fmla="*/ 4410636 w 6360459"/>
                <a:gd name="connsiteY1" fmla="*/ 457200 h 4679577"/>
                <a:gd name="connsiteX2" fmla="*/ 1371600 w 6360459"/>
                <a:gd name="connsiteY2" fmla="*/ 2501153 h 4679577"/>
                <a:gd name="connsiteX3" fmla="*/ 3227294 w 6360459"/>
                <a:gd name="connsiteY3" fmla="*/ 3751730 h 4679577"/>
                <a:gd name="connsiteX4" fmla="*/ 4114800 w 6360459"/>
                <a:gd name="connsiteY4" fmla="*/ 3173506 h 4679577"/>
                <a:gd name="connsiteX5" fmla="*/ 3523130 w 6360459"/>
                <a:gd name="connsiteY5" fmla="*/ 2783542 h 4679577"/>
                <a:gd name="connsiteX6" fmla="*/ 5056094 w 6360459"/>
                <a:gd name="connsiteY6" fmla="*/ 1707777 h 4679577"/>
                <a:gd name="connsiteX7" fmla="*/ 6360459 w 6360459"/>
                <a:gd name="connsiteY7" fmla="*/ 2554942 h 4679577"/>
                <a:gd name="connsiteX8" fmla="*/ 3200400 w 6360459"/>
                <a:gd name="connsiteY8" fmla="*/ 4679577 h 4679577"/>
                <a:gd name="connsiteX9" fmla="*/ 0 w 6360459"/>
                <a:gd name="connsiteY9" fmla="*/ 2554942 h 4679577"/>
                <a:gd name="connsiteX10" fmla="*/ 3765177 w 6360459"/>
                <a:gd name="connsiteY10" fmla="*/ 0 h 4679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60459" h="4679577">
                  <a:moveTo>
                    <a:pt x="3765177" y="0"/>
                  </a:moveTo>
                  <a:lnTo>
                    <a:pt x="4410636" y="457200"/>
                  </a:lnTo>
                  <a:lnTo>
                    <a:pt x="1371600" y="2501153"/>
                  </a:lnTo>
                  <a:lnTo>
                    <a:pt x="3227294" y="3751730"/>
                  </a:lnTo>
                  <a:lnTo>
                    <a:pt x="4114800" y="3173506"/>
                  </a:lnTo>
                  <a:lnTo>
                    <a:pt x="3523130" y="2783542"/>
                  </a:lnTo>
                  <a:lnTo>
                    <a:pt x="5056094" y="1707777"/>
                  </a:lnTo>
                  <a:lnTo>
                    <a:pt x="6360459" y="2554942"/>
                  </a:lnTo>
                  <a:lnTo>
                    <a:pt x="3200400" y="4679577"/>
                  </a:lnTo>
                  <a:lnTo>
                    <a:pt x="0" y="2554942"/>
                  </a:lnTo>
                  <a:lnTo>
                    <a:pt x="3765177" y="0"/>
                  </a:lnTo>
                  <a:close/>
                </a:path>
              </a:pathLst>
            </a:custGeom>
            <a:grpFill/>
            <a:ln>
              <a:solidFill>
                <a:srgbClr val="9187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Forma Livre: Forma 11">
              <a:extLst>
                <a:ext uri="{FF2B5EF4-FFF2-40B4-BE49-F238E27FC236}">
                  <a16:creationId xmlns:a16="http://schemas.microsoft.com/office/drawing/2014/main" xmlns="" id="{3FDCFE70-16BD-4848-9114-4ACBA1147535}"/>
                </a:ext>
              </a:extLst>
            </p:cNvPr>
            <p:cNvSpPr/>
            <p:nvPr/>
          </p:nvSpPr>
          <p:spPr>
            <a:xfrm>
              <a:off x="5150224" y="215153"/>
              <a:ext cx="1290917" cy="1290918"/>
            </a:xfrm>
            <a:custGeom>
              <a:avLst/>
              <a:gdLst>
                <a:gd name="connsiteX0" fmla="*/ 0 w 1290917"/>
                <a:gd name="connsiteY0" fmla="*/ 860612 h 1290918"/>
                <a:gd name="connsiteX1" fmla="*/ 1277470 w 1290917"/>
                <a:gd name="connsiteY1" fmla="*/ 0 h 1290918"/>
                <a:gd name="connsiteX2" fmla="*/ 1290917 w 1290917"/>
                <a:gd name="connsiteY2" fmla="*/ 874059 h 1290918"/>
                <a:gd name="connsiteX3" fmla="*/ 645458 w 1290917"/>
                <a:gd name="connsiteY3" fmla="*/ 1290918 h 1290918"/>
                <a:gd name="connsiteX4" fmla="*/ 0 w 1290917"/>
                <a:gd name="connsiteY4" fmla="*/ 860612 h 129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0917" h="1290918">
                  <a:moveTo>
                    <a:pt x="0" y="860612"/>
                  </a:moveTo>
                  <a:lnTo>
                    <a:pt x="1277470" y="0"/>
                  </a:lnTo>
                  <a:lnTo>
                    <a:pt x="1290917" y="874059"/>
                  </a:lnTo>
                  <a:lnTo>
                    <a:pt x="645458" y="1290918"/>
                  </a:lnTo>
                  <a:lnTo>
                    <a:pt x="0" y="860612"/>
                  </a:lnTo>
                  <a:close/>
                </a:path>
              </a:pathLst>
            </a:custGeom>
            <a:grpFill/>
            <a:ln>
              <a:solidFill>
                <a:srgbClr val="9187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Forma Livre: Forma 12">
              <a:extLst>
                <a:ext uri="{FF2B5EF4-FFF2-40B4-BE49-F238E27FC236}">
                  <a16:creationId xmlns:a16="http://schemas.microsoft.com/office/drawing/2014/main" xmlns="" id="{E3A8A5CA-770E-4F2C-849F-7E3D13E82603}"/>
                </a:ext>
              </a:extLst>
            </p:cNvPr>
            <p:cNvSpPr/>
            <p:nvPr/>
          </p:nvSpPr>
          <p:spPr>
            <a:xfrm>
              <a:off x="53788" y="5338482"/>
              <a:ext cx="1304365" cy="1264024"/>
            </a:xfrm>
            <a:custGeom>
              <a:avLst/>
              <a:gdLst>
                <a:gd name="connsiteX0" fmla="*/ 0 w 1304365"/>
                <a:gd name="connsiteY0" fmla="*/ 1264024 h 1264024"/>
                <a:gd name="connsiteX1" fmla="*/ 13447 w 1304365"/>
                <a:gd name="connsiteY1" fmla="*/ 416859 h 1264024"/>
                <a:gd name="connsiteX2" fmla="*/ 658906 w 1304365"/>
                <a:gd name="connsiteY2" fmla="*/ 0 h 1264024"/>
                <a:gd name="connsiteX3" fmla="*/ 1304365 w 1304365"/>
                <a:gd name="connsiteY3" fmla="*/ 416859 h 1264024"/>
                <a:gd name="connsiteX4" fmla="*/ 0 w 1304365"/>
                <a:gd name="connsiteY4" fmla="*/ 1264024 h 1264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365" h="1264024">
                  <a:moveTo>
                    <a:pt x="0" y="1264024"/>
                  </a:moveTo>
                  <a:lnTo>
                    <a:pt x="13447" y="416859"/>
                  </a:lnTo>
                  <a:lnTo>
                    <a:pt x="658906" y="0"/>
                  </a:lnTo>
                  <a:lnTo>
                    <a:pt x="1304365" y="416859"/>
                  </a:lnTo>
                  <a:lnTo>
                    <a:pt x="0" y="1264024"/>
                  </a:lnTo>
                  <a:close/>
                </a:path>
              </a:pathLst>
            </a:custGeom>
            <a:grpFill/>
            <a:ln>
              <a:solidFill>
                <a:srgbClr val="9187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4049022966"/>
      </p:ext>
    </p:extLst>
  </p:cSld>
  <p:clrMapOvr>
    <a:masterClrMapping/>
  </p:clrMapOvr>
</p:sld>
</file>

<file path=ppt/theme/theme1.xml><?xml version="1.0" encoding="utf-8"?>
<a:theme xmlns:a="http://schemas.openxmlformats.org/drawingml/2006/main" name="2_bb_corporativo">
  <a:themeElements>
    <a:clrScheme name="BB_CORP">
      <a:dk1>
        <a:srgbClr val="002C4B"/>
      </a:dk1>
      <a:lt1>
        <a:srgbClr val="FCFB30"/>
      </a:lt1>
      <a:dk2>
        <a:srgbClr val="9186AE"/>
      </a:dk2>
      <a:lt2>
        <a:srgbClr val="FFFFFF"/>
      </a:lt2>
      <a:accent1>
        <a:srgbClr val="9186AE"/>
      </a:accent1>
      <a:accent2>
        <a:srgbClr val="B37D7D"/>
      </a:accent2>
      <a:accent3>
        <a:srgbClr val="69696D"/>
      </a:accent3>
      <a:accent4>
        <a:srgbClr val="AEAEAE"/>
      </a:accent4>
      <a:accent5>
        <a:srgbClr val="59AAA0"/>
      </a:accent5>
      <a:accent6>
        <a:srgbClr val="88C3BE"/>
      </a:accent6>
      <a:hlink>
        <a:srgbClr val="FCFB30"/>
      </a:hlink>
      <a:folHlink>
        <a:srgbClr val="002B4B"/>
      </a:folHlink>
    </a:clrScheme>
    <a:fontScheme name="BancoDoBrasil">
      <a:majorFont>
        <a:latin typeface="BancoDoBrasil Titulos Light"/>
        <a:ea typeface=""/>
        <a:cs typeface=""/>
      </a:majorFont>
      <a:minorFont>
        <a:latin typeface="BancoDoBrasil Tex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b_corporativo" id="{061DB049-BF9A-DD4A-946D-872170920669}" vid="{A21E052E-DCFE-3842-AC55-F3DCE5F39BA4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bb_corporativo">
  <a:themeElements>
    <a:clrScheme name="BB_CORP">
      <a:dk1>
        <a:srgbClr val="002C4B"/>
      </a:dk1>
      <a:lt1>
        <a:srgbClr val="FCFB30"/>
      </a:lt1>
      <a:dk2>
        <a:srgbClr val="9186AE"/>
      </a:dk2>
      <a:lt2>
        <a:srgbClr val="FFFFFF"/>
      </a:lt2>
      <a:accent1>
        <a:srgbClr val="9186AE"/>
      </a:accent1>
      <a:accent2>
        <a:srgbClr val="B37D7D"/>
      </a:accent2>
      <a:accent3>
        <a:srgbClr val="69696D"/>
      </a:accent3>
      <a:accent4>
        <a:srgbClr val="AEAEAE"/>
      </a:accent4>
      <a:accent5>
        <a:srgbClr val="59AAA0"/>
      </a:accent5>
      <a:accent6>
        <a:srgbClr val="88C3BE"/>
      </a:accent6>
      <a:hlink>
        <a:srgbClr val="FCFB30"/>
      </a:hlink>
      <a:folHlink>
        <a:srgbClr val="002B4B"/>
      </a:folHlink>
    </a:clrScheme>
    <a:fontScheme name="BancoDoBrasil">
      <a:majorFont>
        <a:latin typeface="BancoDoBrasil Titulos Light"/>
        <a:ea typeface=""/>
        <a:cs typeface=""/>
      </a:majorFont>
      <a:minorFont>
        <a:latin typeface="BancoDoBrasil Tex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b_corporativo" id="{061DB049-BF9A-DD4A-946D-872170920669}" vid="{A21E052E-DCFE-3842-AC55-F3DCE5F39BA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359</Words>
  <Application>Microsoft Office PowerPoint</Application>
  <PresentationFormat>Widescreen</PresentationFormat>
  <Paragraphs>143</Paragraphs>
  <Slides>6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16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6</vt:i4>
      </vt:variant>
    </vt:vector>
  </HeadingPairs>
  <TitlesOfParts>
    <vt:vector size="25" baseType="lpstr">
      <vt:lpstr>Arial</vt:lpstr>
      <vt:lpstr>BancoDoBrasil Textos</vt:lpstr>
      <vt:lpstr>BancoDoBrasil Textos ExtraBold</vt:lpstr>
      <vt:lpstr>BancoDoBrasil Textos Light</vt:lpstr>
      <vt:lpstr>BancoDoBrasil Titulos</vt:lpstr>
      <vt:lpstr>BancoDoBrasil Titulos Bold</vt:lpstr>
      <vt:lpstr>BancoDoBrasil Titulos ExtraBold</vt:lpstr>
      <vt:lpstr>BancoDoBrasil Titulos Light</vt:lpstr>
      <vt:lpstr>BancoDoBrasil Titulos Medium</vt:lpstr>
      <vt:lpstr>BancoDoBrasil Titulos Regular</vt:lpstr>
      <vt:lpstr>BancoDoBrasilTitulos-Light</vt:lpstr>
      <vt:lpstr>Calibri</vt:lpstr>
      <vt:lpstr>Calibri Light</vt:lpstr>
      <vt:lpstr>Helvetica Light</vt:lpstr>
      <vt:lpstr>Helvetica Neue</vt:lpstr>
      <vt:lpstr>Montserrat</vt:lpstr>
      <vt:lpstr>2_bb_corporativo</vt:lpstr>
      <vt:lpstr>Personalizar design</vt:lpstr>
      <vt:lpstr>3_bb_corporativo</vt:lpstr>
      <vt:lpstr>Agronegócio</vt:lpstr>
      <vt:lpstr>Apresentação do PowerPoint</vt:lpstr>
      <vt:lpstr>Apresentação do PowerPoint</vt:lpstr>
      <vt:lpstr>Apresentação do PowerPoint</vt:lpstr>
      <vt:lpstr>Apresentação do PowerPoint</vt:lpstr>
      <vt:lpstr>Agronegócio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pesquisa</dc:title>
  <dc:creator>Microsoft Office User</dc:creator>
  <cp:lastModifiedBy>Jivago Spinola Gonçalves Ferreira</cp:lastModifiedBy>
  <cp:revision>9</cp:revision>
  <cp:lastPrinted>2022-09-26T15:30:43Z</cp:lastPrinted>
  <dcterms:created xsi:type="dcterms:W3CDTF">2020-10-02T18:49:15Z</dcterms:created>
  <dcterms:modified xsi:type="dcterms:W3CDTF">2023-05-17T13:18:17Z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0329b6b-a5f0-4300-83be-251db33d497a_Enabled">
    <vt:lpwstr>true</vt:lpwstr>
  </property>
  <property fmtid="{D5CDD505-2E9C-101B-9397-08002B2CF9AE}" pid="3" name="MSIP_Label_a0329b6b-a5f0-4300-83be-251db33d497a_SetDate">
    <vt:lpwstr>2023-05-17T12:34:41Z</vt:lpwstr>
  </property>
  <property fmtid="{D5CDD505-2E9C-101B-9397-08002B2CF9AE}" pid="4" name="MSIP_Label_a0329b6b-a5f0-4300-83be-251db33d497a_Method">
    <vt:lpwstr>Privileged</vt:lpwstr>
  </property>
  <property fmtid="{D5CDD505-2E9C-101B-9397-08002B2CF9AE}" pid="5" name="MSIP_Label_a0329b6b-a5f0-4300-83be-251db33d497a_Name">
    <vt:lpwstr>a0329b6b-a5f0-4300-83be-251db33d497a</vt:lpwstr>
  </property>
  <property fmtid="{D5CDD505-2E9C-101B-9397-08002B2CF9AE}" pid="6" name="MSIP_Label_a0329b6b-a5f0-4300-83be-251db33d497a_SiteId">
    <vt:lpwstr>ea0c2907-38d2-4181-8750-b0b190b60443</vt:lpwstr>
  </property>
  <property fmtid="{D5CDD505-2E9C-101B-9397-08002B2CF9AE}" pid="7" name="MSIP_Label_a0329b6b-a5f0-4300-83be-251db33d497a_ActionId">
    <vt:lpwstr>c858352a-f8ec-4057-aace-055425a7c895</vt:lpwstr>
  </property>
  <property fmtid="{D5CDD505-2E9C-101B-9397-08002B2CF9AE}" pid="8" name="MSIP_Label_a0329b6b-a5f0-4300-83be-251db33d497a_ContentBits">
    <vt:lpwstr>0</vt:lpwstr>
  </property>
</Properties>
</file>