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oto Sans" panose="020B0604020202020204" charset="0"/>
      <p:regular r:id="rId15"/>
      <p:bold r:id="rId16"/>
      <p:italic r:id="rId17"/>
      <p:boldItalic r:id="rId18"/>
    </p:embeddedFont>
    <p:embeddedFont>
      <p:font typeface="PT Sans" panose="020B0604020202020204" charset="0"/>
      <p:regular r:id="rId19"/>
      <p:bold r:id="rId20"/>
      <p:italic r:id="rId21"/>
      <p:boldItalic r:id="rId22"/>
    </p:embeddedFont>
    <p:embeddedFont>
      <p:font typeface="Open Sans Light" panose="020B0604020202020204" charset="0"/>
      <p:regular r:id="rId23"/>
    </p:embeddedFont>
    <p:embeddedFont>
      <p:font typeface="Noto Sans Bold" panose="020B0604020202020204" charset="0"/>
      <p:regular r:id="rId24"/>
    </p:embeddedFont>
    <p:embeddedFont>
      <p:font typeface="Open Sans Light Bold" panose="020B0604020202020204" charset="0"/>
      <p:regular r:id="rId25"/>
    </p:embeddedFont>
    <p:embeddedFont>
      <p:font typeface="PT Sans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6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0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4.svg"/><Relationship Id="rId17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12.svg"/><Relationship Id="rId19" Type="http://schemas.openxmlformats.org/officeDocument/2006/relationships/image" Target="../media/image13.png"/><Relationship Id="rId4" Type="http://schemas.openxmlformats.org/officeDocument/2006/relationships/image" Target="../media/image6.svg"/><Relationship Id="rId9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" b="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91055" y="8784457"/>
            <a:ext cx="3368245" cy="49732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54481" y="3237751"/>
            <a:ext cx="13429935" cy="219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Noto Sans Bold"/>
              </a:rPr>
              <a:t>PROPOSTAS DO </a:t>
            </a:r>
          </a:p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Noto Sans Bold"/>
              </a:rPr>
              <a:t>SISTEMA COOPERATIVISTA </a:t>
            </a:r>
          </a:p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Noto Sans Bold"/>
              </a:rPr>
              <a:t>AO PLANO SAFRA 2023/24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262050" y="8827724"/>
            <a:ext cx="2740075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PT Sans Bold"/>
              </a:rPr>
              <a:t>17/05/2023 - CAPADR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" b="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53765" y="1868232"/>
            <a:ext cx="10765814" cy="6695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5" lvl="1" indent="-259078">
              <a:lnSpc>
                <a:spcPts val="4775"/>
              </a:lnSpc>
              <a:buFont typeface="Arial"/>
              <a:buChar char="•"/>
            </a:pPr>
            <a:r>
              <a:rPr lang="en-US" sz="2399" dirty="0" err="1">
                <a:solidFill>
                  <a:srgbClr val="1D1B65"/>
                </a:solidFill>
                <a:latin typeface="PT Sans"/>
              </a:rPr>
              <a:t>Propostas</a:t>
            </a:r>
            <a:r>
              <a:rPr lang="en-US" sz="2399" dirty="0">
                <a:solidFill>
                  <a:srgbClr val="1D1B65"/>
                </a:solidFill>
                <a:latin typeface="PT Sans"/>
              </a:rPr>
              <a:t> </a:t>
            </a:r>
            <a:r>
              <a:rPr lang="en-US" sz="2399" dirty="0" err="1">
                <a:solidFill>
                  <a:srgbClr val="1D1B65"/>
                </a:solidFill>
                <a:latin typeface="PT Sans"/>
              </a:rPr>
              <a:t>Prioritárias</a:t>
            </a:r>
            <a:endParaRPr lang="en-US" sz="2399" dirty="0">
              <a:solidFill>
                <a:srgbClr val="1D1B65"/>
              </a:solidFill>
              <a:latin typeface="PT Sans"/>
            </a:endParaRPr>
          </a:p>
          <a:p>
            <a:pPr>
              <a:lnSpc>
                <a:spcPts val="4775"/>
              </a:lnSpc>
            </a:pPr>
            <a:endParaRPr lang="en-US" sz="2399" dirty="0">
              <a:solidFill>
                <a:srgbClr val="1D1B65"/>
              </a:solidFill>
              <a:latin typeface="PT Sans"/>
            </a:endParaRPr>
          </a:p>
          <a:p>
            <a:pPr marL="518155" lvl="1" indent="-259078">
              <a:lnSpc>
                <a:spcPts val="4775"/>
              </a:lnSpc>
              <a:buFont typeface="Arial"/>
              <a:buChar char="•"/>
            </a:pPr>
            <a:r>
              <a:rPr lang="en-US" sz="2399" dirty="0">
                <a:solidFill>
                  <a:srgbClr val="1D1B65"/>
                </a:solidFill>
                <a:latin typeface="PT Sans"/>
              </a:rPr>
              <a:t>Grupo I - Fontes de </a:t>
            </a:r>
            <a:r>
              <a:rPr lang="en-US" sz="2399" dirty="0" err="1">
                <a:solidFill>
                  <a:srgbClr val="1D1B65"/>
                </a:solidFill>
                <a:latin typeface="PT Sans"/>
              </a:rPr>
              <a:t>Recursos</a:t>
            </a:r>
            <a:endParaRPr lang="en-US" sz="2399" dirty="0">
              <a:solidFill>
                <a:srgbClr val="1D1B65"/>
              </a:solidFill>
              <a:latin typeface="PT Sans"/>
            </a:endParaRPr>
          </a:p>
          <a:p>
            <a:pPr>
              <a:lnSpc>
                <a:spcPts val="4775"/>
              </a:lnSpc>
            </a:pPr>
            <a:endParaRPr lang="en-US" sz="2399" dirty="0">
              <a:solidFill>
                <a:srgbClr val="1D1B65"/>
              </a:solidFill>
              <a:latin typeface="PT Sans"/>
            </a:endParaRPr>
          </a:p>
          <a:p>
            <a:pPr marL="518155" lvl="1" indent="-259078">
              <a:lnSpc>
                <a:spcPts val="4775"/>
              </a:lnSpc>
              <a:buFont typeface="Arial"/>
              <a:buChar char="•"/>
            </a:pPr>
            <a:r>
              <a:rPr lang="en-US" sz="2399" dirty="0">
                <a:solidFill>
                  <a:srgbClr val="1D1B65"/>
                </a:solidFill>
                <a:latin typeface="PT Sans"/>
              </a:rPr>
              <a:t>Grupo II - </a:t>
            </a:r>
            <a:r>
              <a:rPr lang="en-US" sz="2399" dirty="0" err="1">
                <a:solidFill>
                  <a:srgbClr val="1D1B65"/>
                </a:solidFill>
                <a:latin typeface="PT Sans"/>
              </a:rPr>
              <a:t>Dotações</a:t>
            </a:r>
            <a:r>
              <a:rPr lang="en-US" sz="2399" dirty="0">
                <a:solidFill>
                  <a:srgbClr val="1D1B65"/>
                </a:solidFill>
                <a:latin typeface="PT Sans"/>
              </a:rPr>
              <a:t> </a:t>
            </a:r>
            <a:r>
              <a:rPr lang="en-US" sz="2399" dirty="0" err="1">
                <a:solidFill>
                  <a:srgbClr val="1D1B65"/>
                </a:solidFill>
                <a:latin typeface="PT Sans"/>
              </a:rPr>
              <a:t>Orçamentárias</a:t>
            </a:r>
            <a:r>
              <a:rPr lang="en-US" sz="2399" dirty="0">
                <a:solidFill>
                  <a:srgbClr val="1D1B65"/>
                </a:solidFill>
                <a:latin typeface="PT Sans"/>
              </a:rPr>
              <a:t> das </a:t>
            </a:r>
            <a:r>
              <a:rPr lang="en-US" sz="2399" dirty="0" err="1">
                <a:solidFill>
                  <a:srgbClr val="1D1B65"/>
                </a:solidFill>
                <a:latin typeface="PT Sans"/>
              </a:rPr>
              <a:t>Linhas</a:t>
            </a:r>
            <a:r>
              <a:rPr lang="en-US" sz="2399" dirty="0">
                <a:solidFill>
                  <a:srgbClr val="1D1B65"/>
                </a:solidFill>
                <a:latin typeface="PT Sans"/>
              </a:rPr>
              <a:t> de Crédito, </a:t>
            </a:r>
            <a:r>
              <a:rPr lang="en-US" sz="2399" dirty="0" err="1">
                <a:solidFill>
                  <a:srgbClr val="1D1B65"/>
                </a:solidFill>
                <a:latin typeface="PT Sans"/>
              </a:rPr>
              <a:t>Limites</a:t>
            </a:r>
            <a:r>
              <a:rPr lang="en-US" sz="2399" dirty="0">
                <a:solidFill>
                  <a:srgbClr val="1D1B65"/>
                </a:solidFill>
                <a:latin typeface="PT Sans"/>
              </a:rPr>
              <a:t> de </a:t>
            </a:r>
            <a:r>
              <a:rPr lang="en-US" sz="2399" dirty="0" err="1">
                <a:solidFill>
                  <a:srgbClr val="1D1B65"/>
                </a:solidFill>
                <a:latin typeface="PT Sans"/>
              </a:rPr>
              <a:t>Contratação</a:t>
            </a:r>
            <a:r>
              <a:rPr lang="en-US" sz="2399" dirty="0">
                <a:solidFill>
                  <a:srgbClr val="1D1B65"/>
                </a:solidFill>
                <a:latin typeface="PT Sans"/>
              </a:rPr>
              <a:t> e </a:t>
            </a:r>
            <a:r>
              <a:rPr lang="en-US" sz="2399" dirty="0" err="1">
                <a:solidFill>
                  <a:srgbClr val="1D1B65"/>
                </a:solidFill>
                <a:latin typeface="PT Sans"/>
              </a:rPr>
              <a:t>Taxas</a:t>
            </a:r>
            <a:r>
              <a:rPr lang="en-US" sz="2399" dirty="0">
                <a:solidFill>
                  <a:srgbClr val="1D1B65"/>
                </a:solidFill>
                <a:latin typeface="PT Sans"/>
              </a:rPr>
              <a:t> de </a:t>
            </a:r>
            <a:r>
              <a:rPr lang="en-US" sz="2399" dirty="0" err="1">
                <a:solidFill>
                  <a:srgbClr val="1D1B65"/>
                </a:solidFill>
                <a:latin typeface="PT Sans"/>
              </a:rPr>
              <a:t>Juros</a:t>
            </a:r>
            <a:endParaRPr lang="en-US" sz="2399" dirty="0">
              <a:solidFill>
                <a:srgbClr val="1D1B65"/>
              </a:solidFill>
              <a:latin typeface="PT Sans"/>
            </a:endParaRPr>
          </a:p>
          <a:p>
            <a:pPr>
              <a:lnSpc>
                <a:spcPts val="4775"/>
              </a:lnSpc>
            </a:pPr>
            <a:endParaRPr lang="en-US" sz="2399" dirty="0">
              <a:solidFill>
                <a:srgbClr val="1D1B65"/>
              </a:solidFill>
              <a:latin typeface="PT Sans"/>
            </a:endParaRPr>
          </a:p>
          <a:p>
            <a:pPr marL="518155" lvl="1" indent="-259078">
              <a:lnSpc>
                <a:spcPts val="4775"/>
              </a:lnSpc>
              <a:buFont typeface="Arial"/>
              <a:buChar char="•"/>
            </a:pPr>
            <a:r>
              <a:rPr lang="en-US" sz="2399" dirty="0" err="1">
                <a:solidFill>
                  <a:srgbClr val="1D1B65"/>
                </a:solidFill>
                <a:latin typeface="PT Sans"/>
              </a:rPr>
              <a:t>Orçamento</a:t>
            </a:r>
            <a:r>
              <a:rPr lang="en-US" sz="2399" dirty="0">
                <a:solidFill>
                  <a:srgbClr val="1D1B65"/>
                </a:solidFill>
                <a:latin typeface="PT Sans"/>
              </a:rPr>
              <a:t> para </a:t>
            </a:r>
            <a:r>
              <a:rPr lang="en-US" sz="2399" dirty="0" err="1">
                <a:solidFill>
                  <a:srgbClr val="1D1B65"/>
                </a:solidFill>
                <a:latin typeface="PT Sans"/>
              </a:rPr>
              <a:t>Equalização</a:t>
            </a:r>
            <a:r>
              <a:rPr lang="en-US" sz="2399" dirty="0">
                <a:solidFill>
                  <a:srgbClr val="1D1B65"/>
                </a:solidFill>
                <a:latin typeface="PT Sans"/>
              </a:rPr>
              <a:t> das </a:t>
            </a:r>
            <a:r>
              <a:rPr lang="en-US" sz="2399" dirty="0" err="1">
                <a:solidFill>
                  <a:srgbClr val="1D1B65"/>
                </a:solidFill>
                <a:latin typeface="PT Sans"/>
              </a:rPr>
              <a:t>Taxas</a:t>
            </a:r>
            <a:r>
              <a:rPr lang="en-US" sz="2399" dirty="0">
                <a:solidFill>
                  <a:srgbClr val="1D1B65"/>
                </a:solidFill>
                <a:latin typeface="PT Sans"/>
              </a:rPr>
              <a:t> de </a:t>
            </a:r>
            <a:r>
              <a:rPr lang="en-US" sz="2399" dirty="0" err="1">
                <a:solidFill>
                  <a:srgbClr val="1D1B65"/>
                </a:solidFill>
                <a:latin typeface="PT Sans"/>
              </a:rPr>
              <a:t>Juros</a:t>
            </a:r>
            <a:r>
              <a:rPr lang="en-US" sz="2399" dirty="0">
                <a:solidFill>
                  <a:srgbClr val="1D1B65"/>
                </a:solidFill>
                <a:latin typeface="PT Sans"/>
              </a:rPr>
              <a:t>, </a:t>
            </a:r>
            <a:r>
              <a:rPr lang="en-US" sz="2399" dirty="0" err="1">
                <a:solidFill>
                  <a:srgbClr val="1D1B65"/>
                </a:solidFill>
                <a:latin typeface="PT Sans"/>
              </a:rPr>
              <a:t>Promoção</a:t>
            </a:r>
            <a:r>
              <a:rPr lang="en-US" sz="2399" dirty="0">
                <a:solidFill>
                  <a:srgbClr val="1D1B65"/>
                </a:solidFill>
                <a:latin typeface="PT Sans"/>
              </a:rPr>
              <a:t> da </a:t>
            </a:r>
            <a:r>
              <a:rPr lang="en-US" sz="2399" dirty="0" err="1">
                <a:solidFill>
                  <a:srgbClr val="1D1B65"/>
                </a:solidFill>
                <a:latin typeface="PT Sans"/>
              </a:rPr>
              <a:t>Sustentabilidade</a:t>
            </a:r>
            <a:r>
              <a:rPr lang="en-US" sz="2399" dirty="0">
                <a:solidFill>
                  <a:srgbClr val="1D1B65"/>
                </a:solidFill>
                <a:latin typeface="PT Sans"/>
              </a:rPr>
              <a:t> Ambiental, Cooperativismo de Crédito e BNDES</a:t>
            </a:r>
          </a:p>
          <a:p>
            <a:pPr>
              <a:lnSpc>
                <a:spcPts val="4775"/>
              </a:lnSpc>
            </a:pPr>
            <a:endParaRPr lang="en-US" sz="2399" dirty="0">
              <a:solidFill>
                <a:srgbClr val="1D1B65"/>
              </a:solidFill>
              <a:latin typeface="PT Sans"/>
            </a:endParaRPr>
          </a:p>
          <a:p>
            <a:pPr marL="518155" lvl="1" indent="-259078">
              <a:lnSpc>
                <a:spcPts val="4775"/>
              </a:lnSpc>
              <a:buFont typeface="Arial"/>
              <a:buChar char="•"/>
            </a:pPr>
            <a:r>
              <a:rPr lang="en-US" sz="2399" dirty="0" err="1">
                <a:solidFill>
                  <a:srgbClr val="1D1B65"/>
                </a:solidFill>
                <a:latin typeface="PT Sans"/>
              </a:rPr>
              <a:t>Ajustes</a:t>
            </a:r>
            <a:r>
              <a:rPr lang="en-US" sz="2399" dirty="0">
                <a:solidFill>
                  <a:srgbClr val="1D1B65"/>
                </a:solidFill>
                <a:latin typeface="PT Sans"/>
              </a:rPr>
              <a:t> </a:t>
            </a:r>
            <a:r>
              <a:rPr lang="en-US" sz="2399" dirty="0" err="1">
                <a:solidFill>
                  <a:srgbClr val="1D1B65"/>
                </a:solidFill>
                <a:latin typeface="PT Sans"/>
              </a:rPr>
              <a:t>Operacionais</a:t>
            </a:r>
            <a:r>
              <a:rPr lang="en-US" sz="2399" dirty="0">
                <a:solidFill>
                  <a:srgbClr val="1D1B65"/>
                </a:solidFill>
                <a:latin typeface="PT Sans"/>
              </a:rPr>
              <a:t> no Manual Crédito Rural (MCR)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956" r="1223" b="547"/>
          <a:stretch>
            <a:fillRect/>
          </a:stretch>
        </p:blipFill>
        <p:spPr>
          <a:xfrm>
            <a:off x="993022" y="2019300"/>
            <a:ext cx="4569578" cy="638994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45992" y="580113"/>
            <a:ext cx="13766574" cy="811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1D1B65"/>
                </a:solidFill>
                <a:latin typeface="Noto Sans"/>
              </a:rPr>
              <a:t>PLANO SAFRA 2023/24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" b="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909335" y="3149725"/>
            <a:ext cx="3546062" cy="4101850"/>
            <a:chOff x="0" y="0"/>
            <a:chExt cx="933942" cy="10803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33942" cy="1080323"/>
            </a:xfrm>
            <a:custGeom>
              <a:avLst/>
              <a:gdLst/>
              <a:ahLst/>
              <a:cxnLst/>
              <a:rect l="l" t="t" r="r" b="b"/>
              <a:pathLst>
                <a:path w="933942" h="1080323">
                  <a:moveTo>
                    <a:pt x="111345" y="0"/>
                  </a:moveTo>
                  <a:lnTo>
                    <a:pt x="822597" y="0"/>
                  </a:lnTo>
                  <a:cubicBezTo>
                    <a:pt x="884091" y="0"/>
                    <a:pt x="933942" y="49851"/>
                    <a:pt x="933942" y="111345"/>
                  </a:cubicBezTo>
                  <a:lnTo>
                    <a:pt x="933942" y="968977"/>
                  </a:lnTo>
                  <a:cubicBezTo>
                    <a:pt x="933942" y="1030472"/>
                    <a:pt x="884091" y="1080323"/>
                    <a:pt x="822597" y="1080323"/>
                  </a:cubicBezTo>
                  <a:lnTo>
                    <a:pt x="111345" y="1080323"/>
                  </a:lnTo>
                  <a:cubicBezTo>
                    <a:pt x="49851" y="1080323"/>
                    <a:pt x="0" y="1030472"/>
                    <a:pt x="0" y="968977"/>
                  </a:cubicBezTo>
                  <a:lnTo>
                    <a:pt x="0" y="111345"/>
                  </a:lnTo>
                  <a:cubicBezTo>
                    <a:pt x="0" y="49851"/>
                    <a:pt x="49851" y="0"/>
                    <a:pt x="111345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45992" y="580113"/>
            <a:ext cx="13766574" cy="811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1D1B65"/>
                </a:solidFill>
                <a:latin typeface="Noto Sans"/>
              </a:rPr>
              <a:t>PLANO SAFRA 2023/24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4567" y="1433743"/>
            <a:ext cx="13766574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1D1B65"/>
                </a:solidFill>
                <a:latin typeface="Noto Sans"/>
              </a:rPr>
              <a:t>FONTES DE RECURSOS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018544" y="3149725"/>
            <a:ext cx="3546062" cy="4101850"/>
            <a:chOff x="0" y="0"/>
            <a:chExt cx="933942" cy="10803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33942" cy="1080323"/>
            </a:xfrm>
            <a:custGeom>
              <a:avLst/>
              <a:gdLst/>
              <a:ahLst/>
              <a:cxnLst/>
              <a:rect l="l" t="t" r="r" b="b"/>
              <a:pathLst>
                <a:path w="933942" h="1080323">
                  <a:moveTo>
                    <a:pt x="111345" y="0"/>
                  </a:moveTo>
                  <a:lnTo>
                    <a:pt x="822597" y="0"/>
                  </a:lnTo>
                  <a:cubicBezTo>
                    <a:pt x="884091" y="0"/>
                    <a:pt x="933942" y="49851"/>
                    <a:pt x="933942" y="111345"/>
                  </a:cubicBezTo>
                  <a:lnTo>
                    <a:pt x="933942" y="968977"/>
                  </a:lnTo>
                  <a:cubicBezTo>
                    <a:pt x="933942" y="1030472"/>
                    <a:pt x="884091" y="1080323"/>
                    <a:pt x="822597" y="1080323"/>
                  </a:cubicBezTo>
                  <a:lnTo>
                    <a:pt x="111345" y="1080323"/>
                  </a:lnTo>
                  <a:cubicBezTo>
                    <a:pt x="49851" y="1080323"/>
                    <a:pt x="0" y="1030472"/>
                    <a:pt x="0" y="968977"/>
                  </a:cubicBezTo>
                  <a:lnTo>
                    <a:pt x="0" y="111345"/>
                  </a:lnTo>
                  <a:cubicBezTo>
                    <a:pt x="0" y="49851"/>
                    <a:pt x="49851" y="0"/>
                    <a:pt x="111345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27753" y="3149725"/>
            <a:ext cx="3546062" cy="4101850"/>
            <a:chOff x="0" y="0"/>
            <a:chExt cx="933942" cy="10803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33942" cy="1080323"/>
            </a:xfrm>
            <a:custGeom>
              <a:avLst/>
              <a:gdLst/>
              <a:ahLst/>
              <a:cxnLst/>
              <a:rect l="l" t="t" r="r" b="b"/>
              <a:pathLst>
                <a:path w="933942" h="1080323">
                  <a:moveTo>
                    <a:pt x="111345" y="0"/>
                  </a:moveTo>
                  <a:lnTo>
                    <a:pt x="822597" y="0"/>
                  </a:lnTo>
                  <a:cubicBezTo>
                    <a:pt x="884091" y="0"/>
                    <a:pt x="933942" y="49851"/>
                    <a:pt x="933942" y="111345"/>
                  </a:cubicBezTo>
                  <a:lnTo>
                    <a:pt x="933942" y="968977"/>
                  </a:lnTo>
                  <a:cubicBezTo>
                    <a:pt x="933942" y="1030472"/>
                    <a:pt x="884091" y="1080323"/>
                    <a:pt x="822597" y="1080323"/>
                  </a:cubicBezTo>
                  <a:lnTo>
                    <a:pt x="111345" y="1080323"/>
                  </a:lnTo>
                  <a:cubicBezTo>
                    <a:pt x="49851" y="1080323"/>
                    <a:pt x="0" y="1030472"/>
                    <a:pt x="0" y="968977"/>
                  </a:cubicBezTo>
                  <a:lnTo>
                    <a:pt x="0" y="111345"/>
                  </a:lnTo>
                  <a:cubicBezTo>
                    <a:pt x="0" y="49851"/>
                    <a:pt x="49851" y="0"/>
                    <a:pt x="111345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988847" y="3646104"/>
            <a:ext cx="3387038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1D1B65"/>
                </a:solidFill>
                <a:latin typeface="Noto Sans Bold"/>
              </a:rPr>
              <a:t>DEPÓSITOS À VISTA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098056" y="3646104"/>
            <a:ext cx="3387038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1D1B65"/>
                </a:solidFill>
                <a:latin typeface="Noto Sans Bold"/>
              </a:rPr>
              <a:t>POUPANÇA RURAL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20649" y="3453699"/>
            <a:ext cx="3387038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1D1B65"/>
                </a:solidFill>
                <a:latin typeface="Noto Sans Bold"/>
              </a:rPr>
              <a:t>LETRA DE CRÉDITO DO AGRONEGÓCIO (LCA)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99474" y="4368421"/>
            <a:ext cx="2889124" cy="203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4"/>
              </a:lnSpc>
            </a:pPr>
            <a:r>
              <a:rPr lang="en-US" sz="1796">
                <a:solidFill>
                  <a:srgbClr val="1D1B65"/>
                </a:solidFill>
                <a:latin typeface="Noto Sans Bold"/>
              </a:rPr>
              <a:t>Elevar</a:t>
            </a:r>
            <a:r>
              <a:rPr lang="en-US" sz="1796">
                <a:solidFill>
                  <a:srgbClr val="1D1B65"/>
                </a:solidFill>
                <a:latin typeface="Noto Sans"/>
              </a:rPr>
              <a:t> o percentual da</a:t>
            </a:r>
            <a:r>
              <a:rPr lang="en-US" sz="1796">
                <a:solidFill>
                  <a:srgbClr val="1D1B65"/>
                </a:solidFill>
                <a:latin typeface="Noto Sans Bold"/>
              </a:rPr>
              <a:t> exigibilidade dos recursos obrigatórios de:</a:t>
            </a:r>
          </a:p>
          <a:p>
            <a:pPr algn="ctr">
              <a:lnSpc>
                <a:spcPts val="2514"/>
              </a:lnSpc>
            </a:pPr>
            <a:r>
              <a:rPr lang="en-US" sz="1796">
                <a:solidFill>
                  <a:srgbClr val="1D1B65"/>
                </a:solidFill>
                <a:latin typeface="Noto Sans Bold"/>
              </a:rPr>
              <a:t> </a:t>
            </a:r>
          </a:p>
          <a:p>
            <a:pPr algn="ctr">
              <a:lnSpc>
                <a:spcPts val="2514"/>
              </a:lnSpc>
            </a:pPr>
            <a:endParaRPr lang="en-US" sz="1796">
              <a:solidFill>
                <a:srgbClr val="1D1B65"/>
              </a:solidFill>
              <a:latin typeface="Noto Sans Bold"/>
            </a:endParaRPr>
          </a:p>
          <a:p>
            <a:pPr algn="ctr">
              <a:lnSpc>
                <a:spcPts val="3914"/>
              </a:lnSpc>
              <a:spcBef>
                <a:spcPct val="0"/>
              </a:spcBef>
            </a:pPr>
            <a:r>
              <a:rPr lang="en-US" sz="2796">
                <a:solidFill>
                  <a:srgbClr val="1D1B65"/>
                </a:solidFill>
                <a:latin typeface="Noto Sans Bold"/>
              </a:rPr>
              <a:t>25% para 34%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347013" y="4368421"/>
            <a:ext cx="2889124" cy="203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4"/>
              </a:lnSpc>
              <a:spcBef>
                <a:spcPct val="0"/>
              </a:spcBef>
            </a:pPr>
            <a:r>
              <a:rPr lang="en-US" sz="1796">
                <a:solidFill>
                  <a:srgbClr val="1D1B65"/>
                </a:solidFill>
                <a:latin typeface="Noto Sans Bold"/>
              </a:rPr>
              <a:t>Elevar</a:t>
            </a:r>
            <a:r>
              <a:rPr lang="en-US" sz="1796">
                <a:solidFill>
                  <a:srgbClr val="1D1B65"/>
                </a:solidFill>
                <a:latin typeface="Noto Sans"/>
              </a:rPr>
              <a:t> o percentual de </a:t>
            </a:r>
            <a:r>
              <a:rPr lang="en-US" sz="1796">
                <a:solidFill>
                  <a:srgbClr val="1D1B65"/>
                </a:solidFill>
                <a:latin typeface="Noto Sans Bold"/>
              </a:rPr>
              <a:t>direcionamento dos recursos captados de:</a:t>
            </a:r>
          </a:p>
          <a:p>
            <a:pPr algn="ctr">
              <a:lnSpc>
                <a:spcPts val="2514"/>
              </a:lnSpc>
              <a:spcBef>
                <a:spcPct val="0"/>
              </a:spcBef>
            </a:pPr>
            <a:endParaRPr lang="en-US" sz="1796">
              <a:solidFill>
                <a:srgbClr val="1D1B65"/>
              </a:solidFill>
              <a:latin typeface="Noto Sans Bold"/>
            </a:endParaRPr>
          </a:p>
          <a:p>
            <a:pPr algn="ctr">
              <a:lnSpc>
                <a:spcPts val="2514"/>
              </a:lnSpc>
              <a:spcBef>
                <a:spcPct val="0"/>
              </a:spcBef>
            </a:pPr>
            <a:endParaRPr lang="en-US" sz="1796">
              <a:solidFill>
                <a:srgbClr val="1D1B65"/>
              </a:solidFill>
              <a:latin typeface="Noto Sans Bold"/>
            </a:endParaRPr>
          </a:p>
          <a:p>
            <a:pPr algn="ctr">
              <a:lnSpc>
                <a:spcPts val="3914"/>
              </a:lnSpc>
              <a:spcBef>
                <a:spcPct val="0"/>
              </a:spcBef>
            </a:pPr>
            <a:r>
              <a:rPr lang="en-US" sz="2796">
                <a:solidFill>
                  <a:srgbClr val="1D1B65"/>
                </a:solidFill>
                <a:latin typeface="Noto Sans Bold"/>
              </a:rPr>
              <a:t>59% para 65%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469606" y="4377946"/>
            <a:ext cx="2889124" cy="203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4"/>
              </a:lnSpc>
            </a:pPr>
            <a:r>
              <a:rPr lang="en-US" sz="1796">
                <a:solidFill>
                  <a:srgbClr val="1D1B65"/>
                </a:solidFill>
                <a:latin typeface="Noto Sans Bold"/>
              </a:rPr>
              <a:t>Elevar</a:t>
            </a:r>
            <a:r>
              <a:rPr lang="en-US" sz="1796">
                <a:solidFill>
                  <a:srgbClr val="1D1B65"/>
                </a:solidFill>
                <a:latin typeface="Noto Sans"/>
              </a:rPr>
              <a:t> o direcionamento dos r</a:t>
            </a:r>
            <a:r>
              <a:rPr lang="en-US" sz="1796">
                <a:solidFill>
                  <a:srgbClr val="1D1B65"/>
                </a:solidFill>
                <a:latin typeface="Noto Sans Bold"/>
              </a:rPr>
              <a:t>ecursos captados por meio da LCA</a:t>
            </a:r>
            <a:r>
              <a:rPr lang="en-US" sz="1796">
                <a:solidFill>
                  <a:srgbClr val="1D1B65"/>
                </a:solidFill>
                <a:latin typeface="Noto Sans"/>
              </a:rPr>
              <a:t> de: </a:t>
            </a:r>
          </a:p>
          <a:p>
            <a:pPr algn="ctr">
              <a:lnSpc>
                <a:spcPts val="2514"/>
              </a:lnSpc>
            </a:pPr>
            <a:endParaRPr lang="en-US" sz="1796">
              <a:solidFill>
                <a:srgbClr val="1D1B65"/>
              </a:solidFill>
              <a:latin typeface="Noto Sans"/>
            </a:endParaRPr>
          </a:p>
          <a:p>
            <a:pPr algn="ctr">
              <a:lnSpc>
                <a:spcPts val="2514"/>
              </a:lnSpc>
            </a:pPr>
            <a:endParaRPr lang="en-US" sz="1796">
              <a:solidFill>
                <a:srgbClr val="1D1B65"/>
              </a:solidFill>
              <a:latin typeface="Noto Sans"/>
            </a:endParaRPr>
          </a:p>
          <a:p>
            <a:pPr algn="ctr">
              <a:lnSpc>
                <a:spcPts val="3914"/>
              </a:lnSpc>
              <a:spcBef>
                <a:spcPct val="0"/>
              </a:spcBef>
            </a:pPr>
            <a:r>
              <a:rPr lang="en-US" sz="2796">
                <a:solidFill>
                  <a:srgbClr val="1D1B65"/>
                </a:solidFill>
                <a:latin typeface="Noto Sans Bold"/>
              </a:rPr>
              <a:t>35% para 60%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25278" y="7793982"/>
            <a:ext cx="13732593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D1B65"/>
                </a:solidFill>
                <a:latin typeface="Noto Sans Bold"/>
              </a:rPr>
              <a:t>EXIGIBILIDADES</a:t>
            </a:r>
          </a:p>
        </p:txBody>
      </p:sp>
      <p:sp>
        <p:nvSpPr>
          <p:cNvPr id="21" name="AutoShape 21"/>
          <p:cNvSpPr/>
          <p:nvPr/>
        </p:nvSpPr>
        <p:spPr>
          <a:xfrm flipH="1">
            <a:off x="1909335" y="7541570"/>
            <a:ext cx="13732593" cy="0"/>
          </a:xfrm>
          <a:prstGeom prst="line">
            <a:avLst/>
          </a:prstGeom>
          <a:ln w="28575" cap="flat">
            <a:solidFill>
              <a:srgbClr val="1D1B65"/>
            </a:solidFill>
            <a:prstDash val="lg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" b="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45992" y="580113"/>
            <a:ext cx="13766574" cy="811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1D1B65"/>
                </a:solidFill>
                <a:latin typeface="Noto Sans"/>
              </a:rPr>
              <a:t>PLANO SAFRA 2023/24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5992" y="1452793"/>
            <a:ext cx="14667334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1D1B65"/>
                </a:solidFill>
                <a:latin typeface="Noto Sans"/>
              </a:rPr>
              <a:t>DOTAÇÕES ORÇAMENTÁRIAS DAS LINHAS DE CRÉDITO, LIMITES DE CONTRATAÇÃO E TAXAS DE JUROS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084906" y="2700590"/>
            <a:ext cx="3546062" cy="4791794"/>
            <a:chOff x="0" y="0"/>
            <a:chExt cx="933942" cy="1262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3942" cy="1262036"/>
            </a:xfrm>
            <a:custGeom>
              <a:avLst/>
              <a:gdLst/>
              <a:ahLst/>
              <a:cxnLst/>
              <a:rect l="l" t="t" r="r" b="b"/>
              <a:pathLst>
                <a:path w="933942" h="1262036">
                  <a:moveTo>
                    <a:pt x="111345" y="0"/>
                  </a:moveTo>
                  <a:lnTo>
                    <a:pt x="822597" y="0"/>
                  </a:lnTo>
                  <a:cubicBezTo>
                    <a:pt x="884091" y="0"/>
                    <a:pt x="933942" y="49851"/>
                    <a:pt x="933942" y="111345"/>
                  </a:cubicBezTo>
                  <a:lnTo>
                    <a:pt x="933942" y="1150691"/>
                  </a:lnTo>
                  <a:cubicBezTo>
                    <a:pt x="933942" y="1212185"/>
                    <a:pt x="884091" y="1262036"/>
                    <a:pt x="822597" y="1262036"/>
                  </a:cubicBezTo>
                  <a:lnTo>
                    <a:pt x="111345" y="1262036"/>
                  </a:lnTo>
                  <a:cubicBezTo>
                    <a:pt x="49851" y="1262036"/>
                    <a:pt x="0" y="1212185"/>
                    <a:pt x="0" y="1150691"/>
                  </a:cubicBezTo>
                  <a:lnTo>
                    <a:pt x="0" y="111345"/>
                  </a:lnTo>
                  <a:cubicBezTo>
                    <a:pt x="0" y="49851"/>
                    <a:pt x="49851" y="0"/>
                    <a:pt x="111345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164418" y="3026155"/>
            <a:ext cx="3387038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1D1B65"/>
                </a:solidFill>
                <a:latin typeface="Noto Sans Bold"/>
              </a:rPr>
              <a:t>TAXAS DE JUROS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13375" y="3896240"/>
            <a:ext cx="2889124" cy="2999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4"/>
              </a:lnSpc>
            </a:pPr>
            <a:r>
              <a:rPr lang="en-US" sz="1796" dirty="0" err="1">
                <a:solidFill>
                  <a:srgbClr val="1D1B65"/>
                </a:solidFill>
                <a:latin typeface="Noto Sans Bold"/>
              </a:rPr>
              <a:t>Esperamos</a:t>
            </a:r>
            <a:r>
              <a:rPr lang="en-US" sz="1796" dirty="0">
                <a:solidFill>
                  <a:srgbClr val="1D1B65"/>
                </a:solidFill>
                <a:latin typeface="Noto Sans Bold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 Bold"/>
              </a:rPr>
              <a:t>taxas</a:t>
            </a:r>
            <a:r>
              <a:rPr lang="en-US" sz="1796" dirty="0">
                <a:solidFill>
                  <a:srgbClr val="1D1B65"/>
                </a:solidFill>
                <a:latin typeface="Noto Sans Bold"/>
              </a:rPr>
              <a:t> de </a:t>
            </a:r>
            <a:r>
              <a:rPr lang="en-US" sz="1796" dirty="0" err="1">
                <a:solidFill>
                  <a:srgbClr val="1D1B65"/>
                </a:solidFill>
                <a:latin typeface="Noto Sans Bold"/>
              </a:rPr>
              <a:t>juros</a:t>
            </a:r>
            <a:r>
              <a:rPr lang="en-US" sz="1796" dirty="0">
                <a:solidFill>
                  <a:srgbClr val="1D1B65"/>
                </a:solidFill>
                <a:latin typeface="Noto Sans Bold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 Bold"/>
              </a:rPr>
              <a:t>compatíveis</a:t>
            </a:r>
            <a:r>
              <a:rPr lang="en-US" sz="1796" dirty="0">
                <a:solidFill>
                  <a:srgbClr val="1D1B65"/>
                </a:solidFill>
                <a:latin typeface="Noto Sans Bold"/>
              </a:rPr>
              <a:t> com a </a:t>
            </a:r>
            <a:r>
              <a:rPr lang="en-US" sz="1796" dirty="0" err="1">
                <a:solidFill>
                  <a:srgbClr val="1D1B65"/>
                </a:solidFill>
                <a:latin typeface="Noto Sans Bold"/>
              </a:rPr>
              <a:t>atividade</a:t>
            </a:r>
            <a:r>
              <a:rPr lang="en-US" sz="1796" dirty="0">
                <a:solidFill>
                  <a:srgbClr val="1D1B65"/>
                </a:solidFill>
                <a:latin typeface="Noto Sans Bold"/>
              </a:rPr>
              <a:t> rural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e para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isso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solicitamos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:</a:t>
            </a:r>
          </a:p>
          <a:p>
            <a:pPr algn="ctr">
              <a:lnSpc>
                <a:spcPts val="4023"/>
              </a:lnSpc>
            </a:pPr>
            <a:endParaRPr lang="en-US" sz="1796" dirty="0">
              <a:solidFill>
                <a:srgbClr val="1D1B65"/>
              </a:solidFill>
              <a:latin typeface="Noto Sans"/>
            </a:endParaRPr>
          </a:p>
          <a:p>
            <a:pPr algn="ctr">
              <a:lnSpc>
                <a:spcPts val="3214"/>
              </a:lnSpc>
              <a:spcBef>
                <a:spcPct val="0"/>
              </a:spcBef>
            </a:pPr>
            <a:r>
              <a:rPr lang="en-US" sz="2296" dirty="0" err="1">
                <a:solidFill>
                  <a:srgbClr val="1D1B65"/>
                </a:solidFill>
                <a:latin typeface="Noto Sans Bold"/>
              </a:rPr>
              <a:t>Taxas</a:t>
            </a:r>
            <a:r>
              <a:rPr lang="en-US" sz="2296" dirty="0">
                <a:solidFill>
                  <a:srgbClr val="1D1B65"/>
                </a:solidFill>
                <a:latin typeface="Noto Sans Bold"/>
              </a:rPr>
              <a:t> de </a:t>
            </a:r>
            <a:r>
              <a:rPr lang="en-US" sz="2296" dirty="0" err="1">
                <a:solidFill>
                  <a:srgbClr val="1D1B65"/>
                </a:solidFill>
                <a:latin typeface="Noto Sans Bold"/>
              </a:rPr>
              <a:t>juros</a:t>
            </a:r>
            <a:r>
              <a:rPr lang="en-US" sz="2296" dirty="0">
                <a:solidFill>
                  <a:srgbClr val="1D1B65"/>
                </a:solidFill>
                <a:latin typeface="Noto Sans Bold"/>
              </a:rPr>
              <a:t> </a:t>
            </a:r>
            <a:r>
              <a:rPr lang="en-US" sz="2296" dirty="0" err="1">
                <a:solidFill>
                  <a:srgbClr val="1D1B65"/>
                </a:solidFill>
                <a:latin typeface="Noto Sans Bold"/>
              </a:rPr>
              <a:t>abaixo</a:t>
            </a:r>
            <a:r>
              <a:rPr lang="en-US" sz="2296" dirty="0">
                <a:solidFill>
                  <a:srgbClr val="1D1B65"/>
                </a:solidFill>
                <a:latin typeface="Noto Sans Bold"/>
              </a:rPr>
              <a:t> de </a:t>
            </a:r>
            <a:r>
              <a:rPr lang="en-US" sz="2296" dirty="0" err="1">
                <a:solidFill>
                  <a:srgbClr val="1D1B65"/>
                </a:solidFill>
                <a:latin typeface="Noto Sans Bold"/>
              </a:rPr>
              <a:t>dois</a:t>
            </a:r>
            <a:r>
              <a:rPr lang="en-US" sz="2296" dirty="0">
                <a:solidFill>
                  <a:srgbClr val="1D1B65"/>
                </a:solidFill>
                <a:latin typeface="Noto Sans Bold"/>
              </a:rPr>
              <a:t> </a:t>
            </a:r>
            <a:r>
              <a:rPr lang="en-US" sz="2296" dirty="0" err="1">
                <a:solidFill>
                  <a:srgbClr val="1D1B65"/>
                </a:solidFill>
                <a:latin typeface="Noto Sans Bold"/>
              </a:rPr>
              <a:t>dígitos</a:t>
            </a:r>
            <a:endParaRPr lang="en-US" sz="2296" dirty="0">
              <a:solidFill>
                <a:srgbClr val="1D1B65"/>
              </a:solidFill>
              <a:latin typeface="Noto Sans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1860006" y="2700590"/>
            <a:ext cx="3546062" cy="4791794"/>
            <a:chOff x="0" y="0"/>
            <a:chExt cx="933942" cy="12620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33942" cy="1262036"/>
            </a:xfrm>
            <a:custGeom>
              <a:avLst/>
              <a:gdLst/>
              <a:ahLst/>
              <a:cxnLst/>
              <a:rect l="l" t="t" r="r" b="b"/>
              <a:pathLst>
                <a:path w="933942" h="1262036">
                  <a:moveTo>
                    <a:pt x="111345" y="0"/>
                  </a:moveTo>
                  <a:lnTo>
                    <a:pt x="822597" y="0"/>
                  </a:lnTo>
                  <a:cubicBezTo>
                    <a:pt x="884091" y="0"/>
                    <a:pt x="933942" y="49851"/>
                    <a:pt x="933942" y="111345"/>
                  </a:cubicBezTo>
                  <a:lnTo>
                    <a:pt x="933942" y="1150691"/>
                  </a:lnTo>
                  <a:cubicBezTo>
                    <a:pt x="933942" y="1212185"/>
                    <a:pt x="884091" y="1262036"/>
                    <a:pt x="822597" y="1262036"/>
                  </a:cubicBezTo>
                  <a:lnTo>
                    <a:pt x="111345" y="1262036"/>
                  </a:lnTo>
                  <a:cubicBezTo>
                    <a:pt x="49851" y="1262036"/>
                    <a:pt x="0" y="1212185"/>
                    <a:pt x="0" y="1150691"/>
                  </a:cubicBezTo>
                  <a:lnTo>
                    <a:pt x="0" y="111345"/>
                  </a:lnTo>
                  <a:cubicBezTo>
                    <a:pt x="0" y="49851"/>
                    <a:pt x="49851" y="0"/>
                    <a:pt x="111345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963773" y="3026155"/>
            <a:ext cx="3387038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1D1B65"/>
                </a:solidFill>
                <a:latin typeface="Noto Sans Bold"/>
              </a:rPr>
              <a:t>SEGURO RURAL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01860" y="4093718"/>
            <a:ext cx="2889124" cy="2573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4"/>
              </a:lnSpc>
            </a:pPr>
            <a:r>
              <a:rPr lang="en-US" sz="1796" dirty="0" err="1">
                <a:solidFill>
                  <a:srgbClr val="1D1B65"/>
                </a:solidFill>
                <a:latin typeface="Noto Sans Bold"/>
              </a:rPr>
              <a:t>Elevação</a:t>
            </a:r>
            <a:r>
              <a:rPr lang="en-US" sz="1796" dirty="0">
                <a:solidFill>
                  <a:srgbClr val="1D1B65"/>
                </a:solidFill>
                <a:latin typeface="Noto Sans Bold"/>
              </a:rPr>
              <a:t> dos </a:t>
            </a:r>
            <a:r>
              <a:rPr lang="en-US" sz="1796" dirty="0" err="1">
                <a:solidFill>
                  <a:srgbClr val="1D1B65"/>
                </a:solidFill>
                <a:latin typeface="Noto Sans Bold"/>
              </a:rPr>
              <a:t>recursos</a:t>
            </a:r>
            <a:r>
              <a:rPr lang="en-US" sz="1796" dirty="0">
                <a:solidFill>
                  <a:srgbClr val="1D1B65"/>
                </a:solidFill>
                <a:latin typeface="Noto Sans Bold"/>
              </a:rPr>
              <a:t> para  a </a:t>
            </a:r>
            <a:r>
              <a:rPr lang="en-US" sz="1796" dirty="0" err="1">
                <a:solidFill>
                  <a:srgbClr val="1D1B65"/>
                </a:solidFill>
                <a:latin typeface="Noto Sans Bold"/>
              </a:rPr>
              <a:t>subvenção</a:t>
            </a:r>
            <a:r>
              <a:rPr lang="en-US" sz="1796" dirty="0">
                <a:solidFill>
                  <a:srgbClr val="1D1B65"/>
                </a:solidFill>
                <a:latin typeface="Noto Sans Bold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 Bold"/>
              </a:rPr>
              <a:t>ao</a:t>
            </a:r>
            <a:r>
              <a:rPr lang="en-US" sz="1796" dirty="0">
                <a:solidFill>
                  <a:srgbClr val="1D1B65"/>
                </a:solidFill>
                <a:latin typeface="Noto Sans Bold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 Bold"/>
              </a:rPr>
              <a:t>prêmio</a:t>
            </a:r>
            <a:r>
              <a:rPr lang="en-US" sz="1796" dirty="0">
                <a:solidFill>
                  <a:srgbClr val="1D1B65"/>
                </a:solidFill>
                <a:latin typeface="Noto Sans Bold"/>
              </a:rPr>
              <a:t> do Seguro Rural:</a:t>
            </a:r>
          </a:p>
          <a:p>
            <a:pPr algn="ctr">
              <a:lnSpc>
                <a:spcPts val="2514"/>
              </a:lnSpc>
            </a:pPr>
            <a:endParaRPr lang="en-US" sz="1796" dirty="0">
              <a:solidFill>
                <a:srgbClr val="1D1B65"/>
              </a:solidFill>
              <a:latin typeface="Noto Sans Bold"/>
            </a:endParaRPr>
          </a:p>
          <a:p>
            <a:pPr algn="ctr">
              <a:lnSpc>
                <a:spcPts val="4185"/>
              </a:lnSpc>
            </a:pPr>
            <a:endParaRPr lang="en-US" sz="1796" dirty="0">
              <a:solidFill>
                <a:srgbClr val="1D1B65"/>
              </a:solidFill>
              <a:latin typeface="Noto Sans Bold"/>
            </a:endParaRPr>
          </a:p>
          <a:p>
            <a:pPr algn="ctr">
              <a:lnSpc>
                <a:spcPts val="2514"/>
              </a:lnSpc>
            </a:pPr>
            <a:endParaRPr lang="en-US" sz="1796" dirty="0">
              <a:solidFill>
                <a:srgbClr val="1D1B65"/>
              </a:solidFill>
              <a:latin typeface="Noto Sans Bold"/>
            </a:endParaRPr>
          </a:p>
          <a:p>
            <a:pPr algn="ctr">
              <a:lnSpc>
                <a:spcPts val="3634"/>
              </a:lnSpc>
              <a:spcBef>
                <a:spcPct val="0"/>
              </a:spcBef>
            </a:pPr>
            <a:r>
              <a:rPr lang="en-US" sz="2596" dirty="0">
                <a:solidFill>
                  <a:srgbClr val="1D1B65"/>
                </a:solidFill>
                <a:latin typeface="Noto Sans Bold"/>
              </a:rPr>
              <a:t>R$2,5 </a:t>
            </a:r>
            <a:r>
              <a:rPr lang="en-US" sz="2596" dirty="0" err="1">
                <a:solidFill>
                  <a:srgbClr val="1D1B65"/>
                </a:solidFill>
                <a:latin typeface="Noto Sans Bold"/>
              </a:rPr>
              <a:t>bilhões</a:t>
            </a:r>
            <a:endParaRPr lang="en-US" sz="2596" dirty="0">
              <a:solidFill>
                <a:srgbClr val="1D1B65"/>
              </a:solidFill>
              <a:latin typeface="Noto Sans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2309805" y="2768186"/>
            <a:ext cx="3546062" cy="4656602"/>
            <a:chOff x="0" y="0"/>
            <a:chExt cx="933942" cy="122643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33942" cy="1226430"/>
            </a:xfrm>
            <a:custGeom>
              <a:avLst/>
              <a:gdLst/>
              <a:ahLst/>
              <a:cxnLst/>
              <a:rect l="l" t="t" r="r" b="b"/>
              <a:pathLst>
                <a:path w="933942" h="1226430">
                  <a:moveTo>
                    <a:pt x="111345" y="0"/>
                  </a:moveTo>
                  <a:lnTo>
                    <a:pt x="822597" y="0"/>
                  </a:lnTo>
                  <a:cubicBezTo>
                    <a:pt x="884091" y="0"/>
                    <a:pt x="933942" y="49851"/>
                    <a:pt x="933942" y="111345"/>
                  </a:cubicBezTo>
                  <a:lnTo>
                    <a:pt x="933942" y="1115085"/>
                  </a:lnTo>
                  <a:cubicBezTo>
                    <a:pt x="933942" y="1176579"/>
                    <a:pt x="884091" y="1226430"/>
                    <a:pt x="822597" y="1226430"/>
                  </a:cubicBezTo>
                  <a:lnTo>
                    <a:pt x="111345" y="1226430"/>
                  </a:lnTo>
                  <a:cubicBezTo>
                    <a:pt x="49851" y="1226430"/>
                    <a:pt x="0" y="1176579"/>
                    <a:pt x="0" y="1115085"/>
                  </a:cubicBezTo>
                  <a:lnTo>
                    <a:pt x="0" y="111345"/>
                  </a:lnTo>
                  <a:cubicBezTo>
                    <a:pt x="0" y="49851"/>
                    <a:pt x="49851" y="0"/>
                    <a:pt x="111345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393638" y="3053111"/>
            <a:ext cx="3387038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1D1B65"/>
                </a:solidFill>
                <a:latin typeface="Noto Sans Bold"/>
              </a:rPr>
              <a:t>MONTANTES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11635" y="3533619"/>
            <a:ext cx="3123352" cy="3531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4665" lvl="1" indent="-172333">
              <a:lnSpc>
                <a:spcPts val="3847"/>
              </a:lnSpc>
              <a:buFont typeface="Arial"/>
              <a:buChar char="•"/>
            </a:pPr>
            <a:r>
              <a:rPr lang="en-US" sz="1596">
                <a:solidFill>
                  <a:srgbClr val="1D1B65"/>
                </a:solidFill>
                <a:latin typeface="Noto Sans Bold"/>
              </a:rPr>
              <a:t>Total:</a:t>
            </a:r>
          </a:p>
          <a:p>
            <a:pPr algn="ctr">
              <a:lnSpc>
                <a:spcPts val="5775"/>
              </a:lnSpc>
            </a:pPr>
            <a:r>
              <a:rPr lang="en-US" sz="2396">
                <a:solidFill>
                  <a:srgbClr val="1D1B65"/>
                </a:solidFill>
                <a:latin typeface="Noto Sans Bold"/>
              </a:rPr>
              <a:t>R$410 bilhões</a:t>
            </a:r>
          </a:p>
          <a:p>
            <a:pPr marL="344665" lvl="1" indent="-172333">
              <a:lnSpc>
                <a:spcPts val="3847"/>
              </a:lnSpc>
              <a:buFont typeface="Arial"/>
              <a:buChar char="•"/>
            </a:pPr>
            <a:r>
              <a:rPr lang="en-US" sz="1596">
                <a:solidFill>
                  <a:srgbClr val="1D1B65"/>
                </a:solidFill>
                <a:latin typeface="Noto Sans Bold"/>
              </a:rPr>
              <a:t>Investimento: </a:t>
            </a:r>
          </a:p>
          <a:p>
            <a:pPr>
              <a:lnSpc>
                <a:spcPts val="5775"/>
              </a:lnSpc>
            </a:pPr>
            <a:r>
              <a:rPr lang="en-US" sz="2396">
                <a:solidFill>
                  <a:srgbClr val="1D1B65"/>
                </a:solidFill>
                <a:latin typeface="Noto Sans"/>
              </a:rPr>
              <a:t>     </a:t>
            </a:r>
            <a:r>
              <a:rPr lang="en-US" sz="2396">
                <a:solidFill>
                  <a:srgbClr val="1D1B65"/>
                </a:solidFill>
                <a:latin typeface="Noto Sans Bold"/>
              </a:rPr>
              <a:t>  R$125 bilhões</a:t>
            </a:r>
          </a:p>
          <a:p>
            <a:pPr marL="344665" lvl="1" indent="-172333">
              <a:lnSpc>
                <a:spcPts val="3847"/>
              </a:lnSpc>
              <a:buFont typeface="Arial"/>
              <a:buChar char="•"/>
            </a:pPr>
            <a:r>
              <a:rPr lang="en-US" sz="1596">
                <a:solidFill>
                  <a:srgbClr val="1D1B65"/>
                </a:solidFill>
                <a:latin typeface="Noto Sans Bold"/>
              </a:rPr>
              <a:t>Custeio e Comercialização: </a:t>
            </a:r>
          </a:p>
          <a:p>
            <a:pPr algn="l">
              <a:lnSpc>
                <a:spcPts val="5775"/>
              </a:lnSpc>
            </a:pPr>
            <a:r>
              <a:rPr lang="en-US" sz="2396">
                <a:solidFill>
                  <a:srgbClr val="1D1B65"/>
                </a:solidFill>
                <a:latin typeface="Noto Sans"/>
              </a:rPr>
              <a:t>      </a:t>
            </a:r>
            <a:r>
              <a:rPr lang="en-US" sz="2396">
                <a:solidFill>
                  <a:srgbClr val="1D1B65"/>
                </a:solidFill>
                <a:latin typeface="Noto Sans Bold"/>
              </a:rPr>
              <a:t> R$285 bilhões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09805" y="8202291"/>
            <a:ext cx="13096264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1D1B65"/>
                </a:solidFill>
                <a:latin typeface="Noto Sans Bold"/>
              </a:rPr>
              <a:t>FORTALECIMENTO DA ATUAL ARQUITETURA DA POLÍTICA AGRÍCOLA DE CRÉDITO RURAL</a:t>
            </a:r>
          </a:p>
        </p:txBody>
      </p:sp>
      <p:sp>
        <p:nvSpPr>
          <p:cNvPr id="21" name="AutoShape 21"/>
          <p:cNvSpPr/>
          <p:nvPr/>
        </p:nvSpPr>
        <p:spPr>
          <a:xfrm flipH="1">
            <a:off x="2309805" y="7873563"/>
            <a:ext cx="13096264" cy="0"/>
          </a:xfrm>
          <a:prstGeom prst="line">
            <a:avLst/>
          </a:prstGeom>
          <a:ln w="28575" cap="flat">
            <a:solidFill>
              <a:srgbClr val="1D1B65"/>
            </a:solidFill>
            <a:prstDash val="lg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" b="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45992" y="580113"/>
            <a:ext cx="13766574" cy="811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1D1B65"/>
                </a:solidFill>
                <a:latin typeface="Noto Sans"/>
              </a:rPr>
              <a:t>PLANO SAFRA 2023/24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0519" y="1452793"/>
            <a:ext cx="14667334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1D1B65"/>
                </a:solidFill>
                <a:latin typeface="Noto Sans"/>
              </a:rPr>
              <a:t>EQUALIZAÇÃO DE TAXAS DE JUROS, AMBIENTAL, COOPERATIVISMO DE CRÉDITO E BNDES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090310" y="3016375"/>
            <a:ext cx="3546062" cy="4873606"/>
            <a:chOff x="0" y="0"/>
            <a:chExt cx="933942" cy="12835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3942" cy="1283583"/>
            </a:xfrm>
            <a:custGeom>
              <a:avLst/>
              <a:gdLst/>
              <a:ahLst/>
              <a:cxnLst/>
              <a:rect l="l" t="t" r="r" b="b"/>
              <a:pathLst>
                <a:path w="933942" h="1283583">
                  <a:moveTo>
                    <a:pt x="111345" y="0"/>
                  </a:moveTo>
                  <a:lnTo>
                    <a:pt x="822597" y="0"/>
                  </a:lnTo>
                  <a:cubicBezTo>
                    <a:pt x="884091" y="0"/>
                    <a:pt x="933942" y="49851"/>
                    <a:pt x="933942" y="111345"/>
                  </a:cubicBezTo>
                  <a:lnTo>
                    <a:pt x="933942" y="1172238"/>
                  </a:lnTo>
                  <a:cubicBezTo>
                    <a:pt x="933942" y="1233732"/>
                    <a:pt x="884091" y="1283583"/>
                    <a:pt x="822597" y="1283583"/>
                  </a:cubicBezTo>
                  <a:lnTo>
                    <a:pt x="111345" y="1283583"/>
                  </a:lnTo>
                  <a:cubicBezTo>
                    <a:pt x="49851" y="1283583"/>
                    <a:pt x="0" y="1233732"/>
                    <a:pt x="0" y="1172238"/>
                  </a:cubicBezTo>
                  <a:lnTo>
                    <a:pt x="0" y="111345"/>
                  </a:lnTo>
                  <a:cubicBezTo>
                    <a:pt x="0" y="49851"/>
                    <a:pt x="49851" y="0"/>
                    <a:pt x="111345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99519" y="3016375"/>
            <a:ext cx="3546062" cy="4873606"/>
            <a:chOff x="0" y="0"/>
            <a:chExt cx="933942" cy="12835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33942" cy="1283583"/>
            </a:xfrm>
            <a:custGeom>
              <a:avLst/>
              <a:gdLst/>
              <a:ahLst/>
              <a:cxnLst/>
              <a:rect l="l" t="t" r="r" b="b"/>
              <a:pathLst>
                <a:path w="933942" h="1283583">
                  <a:moveTo>
                    <a:pt x="111345" y="0"/>
                  </a:moveTo>
                  <a:lnTo>
                    <a:pt x="822597" y="0"/>
                  </a:lnTo>
                  <a:cubicBezTo>
                    <a:pt x="884091" y="0"/>
                    <a:pt x="933942" y="49851"/>
                    <a:pt x="933942" y="111345"/>
                  </a:cubicBezTo>
                  <a:lnTo>
                    <a:pt x="933942" y="1172238"/>
                  </a:lnTo>
                  <a:cubicBezTo>
                    <a:pt x="933942" y="1233732"/>
                    <a:pt x="884091" y="1283583"/>
                    <a:pt x="822597" y="1283583"/>
                  </a:cubicBezTo>
                  <a:lnTo>
                    <a:pt x="111345" y="1283583"/>
                  </a:lnTo>
                  <a:cubicBezTo>
                    <a:pt x="49851" y="1283583"/>
                    <a:pt x="0" y="1233732"/>
                    <a:pt x="0" y="1172238"/>
                  </a:cubicBezTo>
                  <a:lnTo>
                    <a:pt x="0" y="111345"/>
                  </a:lnTo>
                  <a:cubicBezTo>
                    <a:pt x="0" y="49851"/>
                    <a:pt x="49851" y="0"/>
                    <a:pt x="111345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308728" y="3016375"/>
            <a:ext cx="3546062" cy="4873606"/>
            <a:chOff x="0" y="0"/>
            <a:chExt cx="933942" cy="12835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33942" cy="1283583"/>
            </a:xfrm>
            <a:custGeom>
              <a:avLst/>
              <a:gdLst/>
              <a:ahLst/>
              <a:cxnLst/>
              <a:rect l="l" t="t" r="r" b="b"/>
              <a:pathLst>
                <a:path w="933942" h="1283583">
                  <a:moveTo>
                    <a:pt x="111345" y="0"/>
                  </a:moveTo>
                  <a:lnTo>
                    <a:pt x="822597" y="0"/>
                  </a:lnTo>
                  <a:cubicBezTo>
                    <a:pt x="884091" y="0"/>
                    <a:pt x="933942" y="49851"/>
                    <a:pt x="933942" y="111345"/>
                  </a:cubicBezTo>
                  <a:lnTo>
                    <a:pt x="933942" y="1172238"/>
                  </a:lnTo>
                  <a:cubicBezTo>
                    <a:pt x="933942" y="1233732"/>
                    <a:pt x="884091" y="1283583"/>
                    <a:pt x="822597" y="1283583"/>
                  </a:cubicBezTo>
                  <a:lnTo>
                    <a:pt x="111345" y="1283583"/>
                  </a:lnTo>
                  <a:cubicBezTo>
                    <a:pt x="49851" y="1283583"/>
                    <a:pt x="0" y="1233732"/>
                    <a:pt x="0" y="1172238"/>
                  </a:cubicBezTo>
                  <a:lnTo>
                    <a:pt x="0" y="111345"/>
                  </a:lnTo>
                  <a:cubicBezTo>
                    <a:pt x="0" y="49851"/>
                    <a:pt x="49851" y="0"/>
                    <a:pt x="111345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183706" y="3265104"/>
            <a:ext cx="3387038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1D1B65"/>
                </a:solidFill>
                <a:latin typeface="Noto Sans Bold"/>
              </a:rPr>
              <a:t>SUSTENTABILIDADE AMBIENTAL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79031" y="3265104"/>
            <a:ext cx="3387038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1D1B65"/>
                </a:solidFill>
                <a:latin typeface="Noto Sans Bold"/>
              </a:rPr>
              <a:t>COOPERATIVISMO </a:t>
            </a:r>
          </a:p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1D1B65"/>
                </a:solidFill>
                <a:latin typeface="Noto Sans Bold"/>
              </a:rPr>
              <a:t>DE CRÉDITO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51809" y="3465129"/>
            <a:ext cx="3233290" cy="383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1D1B65"/>
                </a:solidFill>
                <a:latin typeface="Noto Sans Bold"/>
              </a:rPr>
              <a:t>BNDES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62854" y="4320404"/>
            <a:ext cx="3200974" cy="318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4"/>
              </a:lnSpc>
            </a:pPr>
            <a:r>
              <a:rPr lang="en-US" sz="1796" dirty="0" err="1">
                <a:solidFill>
                  <a:srgbClr val="1D1B65"/>
                </a:solidFill>
                <a:latin typeface="Noto Sans"/>
              </a:rPr>
              <a:t>Fomento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às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cooperativas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agropecuárias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como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figuras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estratégicas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para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efetividade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e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capilaridade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de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programas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voltados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para: </a:t>
            </a:r>
          </a:p>
          <a:p>
            <a:pPr>
              <a:lnSpc>
                <a:spcPts val="2514"/>
              </a:lnSpc>
            </a:pPr>
            <a:endParaRPr lang="en-US" sz="1796" dirty="0">
              <a:solidFill>
                <a:srgbClr val="1D1B65"/>
              </a:solidFill>
              <a:latin typeface="Noto Sans"/>
            </a:endParaRPr>
          </a:p>
          <a:p>
            <a:pPr marL="387844" lvl="1" indent="-193922">
              <a:lnSpc>
                <a:spcPts val="2514"/>
              </a:lnSpc>
              <a:buFont typeface="Arial"/>
              <a:buChar char="•"/>
            </a:pPr>
            <a:r>
              <a:rPr lang="en-US" sz="1796" dirty="0" err="1">
                <a:solidFill>
                  <a:srgbClr val="1D1B65"/>
                </a:solidFill>
                <a:latin typeface="Noto Sans"/>
              </a:rPr>
              <a:t>Promoção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da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sustentabilidade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ambiental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na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agropecuária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nacional</a:t>
            </a:r>
            <a:endParaRPr lang="en-US" sz="1796" dirty="0">
              <a:solidFill>
                <a:srgbClr val="1D1B65"/>
              </a:solidFill>
              <a:latin typeface="Noto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403604" y="4320404"/>
            <a:ext cx="3137891" cy="318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4"/>
              </a:lnSpc>
            </a:pPr>
            <a:r>
              <a:rPr lang="en-US" sz="1796" dirty="0" err="1">
                <a:solidFill>
                  <a:srgbClr val="1D1B65"/>
                </a:solidFill>
                <a:latin typeface="Noto Sans"/>
              </a:rPr>
              <a:t>Fortalecimento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das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cooperativas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de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crédito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como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meio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de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capilaridade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e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efetividade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para a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política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agrícola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:</a:t>
            </a:r>
          </a:p>
          <a:p>
            <a:pPr>
              <a:lnSpc>
                <a:spcPts val="2514"/>
              </a:lnSpc>
            </a:pPr>
            <a:endParaRPr lang="en-US" sz="1796" dirty="0">
              <a:solidFill>
                <a:srgbClr val="1D1B65"/>
              </a:solidFill>
              <a:latin typeface="Noto Sans"/>
            </a:endParaRPr>
          </a:p>
          <a:p>
            <a:pPr marL="387844" lvl="1" indent="-193922">
              <a:lnSpc>
                <a:spcPts val="2514"/>
              </a:lnSpc>
              <a:buFont typeface="Arial"/>
              <a:buChar char="•"/>
            </a:pPr>
            <a:r>
              <a:rPr lang="en-US" sz="1796" dirty="0">
                <a:solidFill>
                  <a:srgbClr val="1D1B65"/>
                </a:solidFill>
                <a:latin typeface="Noto Sans"/>
              </a:rPr>
              <a:t>Para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agricultores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de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todos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os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portes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,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principalmente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pequenos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e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médios</a:t>
            </a:r>
            <a:endParaRPr lang="en-US" sz="1796" dirty="0">
              <a:solidFill>
                <a:srgbClr val="1D1B65"/>
              </a:solidFill>
              <a:latin typeface="Noto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517231" y="4152900"/>
            <a:ext cx="3167868" cy="3505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4"/>
              </a:lnSpc>
            </a:pPr>
            <a:r>
              <a:rPr lang="en-US" sz="1796" dirty="0" err="1">
                <a:solidFill>
                  <a:srgbClr val="1D1B65"/>
                </a:solidFill>
                <a:latin typeface="Noto Sans"/>
              </a:rPr>
              <a:t>Fomento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ao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BNDES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como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instrumentalizador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da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política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agrícola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, de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maneira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direta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e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indireta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,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garantindo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efetividade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na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aplicação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de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recursos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:</a:t>
            </a:r>
          </a:p>
          <a:p>
            <a:pPr algn="l">
              <a:lnSpc>
                <a:spcPts val="2514"/>
              </a:lnSpc>
            </a:pPr>
            <a:endParaRPr lang="en-US" sz="1796" dirty="0">
              <a:solidFill>
                <a:srgbClr val="1D1B65"/>
              </a:solidFill>
              <a:latin typeface="Noto Sans"/>
            </a:endParaRPr>
          </a:p>
          <a:p>
            <a:pPr marL="387844" lvl="1" indent="-193922">
              <a:lnSpc>
                <a:spcPts val="2514"/>
              </a:lnSpc>
              <a:buFont typeface="Arial"/>
              <a:buChar char="•"/>
            </a:pPr>
            <a:r>
              <a:rPr lang="en-US" sz="1796" dirty="0" err="1">
                <a:solidFill>
                  <a:srgbClr val="1D1B65"/>
                </a:solidFill>
                <a:latin typeface="Noto Sans"/>
              </a:rPr>
              <a:t>Principalmente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no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direcionamento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de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recursos</a:t>
            </a:r>
            <a:r>
              <a:rPr lang="en-US" sz="1796" dirty="0">
                <a:solidFill>
                  <a:srgbClr val="1D1B65"/>
                </a:solidFill>
                <a:latin typeface="Noto Sans"/>
              </a:rPr>
              <a:t> para </a:t>
            </a:r>
            <a:r>
              <a:rPr lang="en-US" sz="1796" dirty="0" err="1">
                <a:solidFill>
                  <a:srgbClr val="1D1B65"/>
                </a:solidFill>
                <a:latin typeface="Noto Sans"/>
              </a:rPr>
              <a:t>investimento</a:t>
            </a:r>
            <a:endParaRPr lang="en-US" sz="1796" dirty="0">
              <a:solidFill>
                <a:srgbClr val="1D1B65"/>
              </a:solidFill>
              <a:latin typeface="Noto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106253" y="8433654"/>
            <a:ext cx="13732593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dirty="0">
                <a:solidFill>
                  <a:srgbClr val="1D1B65"/>
                </a:solidFill>
                <a:latin typeface="Noto Sans Bold"/>
              </a:rPr>
              <a:t>DOTAÇÃO ORÇAMENTÁRIA </a:t>
            </a:r>
            <a:r>
              <a:rPr lang="en-US" sz="2899" dirty="0">
                <a:solidFill>
                  <a:srgbClr val="1D1B65"/>
                </a:solidFill>
                <a:latin typeface="Noto Sans"/>
              </a:rPr>
              <a:t>PARA EQUALIZAÇÃO DE TAXA DE JUROS</a:t>
            </a:r>
          </a:p>
        </p:txBody>
      </p:sp>
      <p:sp>
        <p:nvSpPr>
          <p:cNvPr id="21" name="AutoShape 21"/>
          <p:cNvSpPr/>
          <p:nvPr/>
        </p:nvSpPr>
        <p:spPr>
          <a:xfrm flipH="1">
            <a:off x="2090310" y="8190018"/>
            <a:ext cx="13732593" cy="0"/>
          </a:xfrm>
          <a:prstGeom prst="line">
            <a:avLst/>
          </a:prstGeom>
          <a:ln w="28575" cap="flat">
            <a:solidFill>
              <a:srgbClr val="1D1B65"/>
            </a:solidFill>
            <a:prstDash val="lg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" b="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45992" y="580113"/>
            <a:ext cx="13766574" cy="811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1D1B65"/>
                </a:solidFill>
                <a:latin typeface="Noto Sans"/>
              </a:rPr>
              <a:t>COOPERATIVISMO AGROPECUÁRIO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9187502" y="2439502"/>
            <a:ext cx="0" cy="6466825"/>
          </a:xfrm>
          <a:prstGeom prst="line">
            <a:avLst/>
          </a:prstGeom>
          <a:ln w="28575" cap="flat">
            <a:solidFill>
              <a:srgbClr val="1D1B65"/>
            </a:solidFill>
            <a:prstDash val="lgDash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1523921" y="3013608"/>
            <a:ext cx="3621336" cy="3621336"/>
            <a:chOff x="0" y="0"/>
            <a:chExt cx="4828448" cy="4828448"/>
          </a:xfrm>
        </p:grpSpPr>
        <p:sp>
          <p:nvSpPr>
            <p:cNvPr id="6" name="TextBox 6"/>
            <p:cNvSpPr txBox="1"/>
            <p:nvPr/>
          </p:nvSpPr>
          <p:spPr>
            <a:xfrm>
              <a:off x="816268" y="1594772"/>
              <a:ext cx="3195913" cy="150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60"/>
                </a:lnSpc>
              </a:pPr>
              <a:r>
                <a:rPr lang="en-US" sz="6757">
                  <a:solidFill>
                    <a:srgbClr val="1D1B65"/>
                  </a:solidFill>
                  <a:latin typeface="PT Sans Bold"/>
                </a:rPr>
                <a:t>71,2%</a:t>
              </a: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4828448" cy="4828448"/>
              <a:chOff x="0" y="0"/>
              <a:chExt cx="2540000" cy="254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256035"/>
                    </a:lnTo>
                    <a:cubicBezTo>
                      <a:pt x="968661" y="254407"/>
                      <a:pt x="631553" y="447698"/>
                      <a:pt x="449049" y="762719"/>
                    </a:cubicBezTo>
                    <a:cubicBezTo>
                      <a:pt x="266545" y="1077739"/>
                      <a:pt x="266545" y="1466331"/>
                      <a:pt x="449049" y="1781351"/>
                    </a:cubicBezTo>
                    <a:cubicBezTo>
                      <a:pt x="631553" y="2096372"/>
                      <a:pt x="968661" y="2289663"/>
                      <a:pt x="1332725" y="2288035"/>
                    </a:cubicBezTo>
                    <a:cubicBezTo>
                      <a:pt x="1696789" y="2289663"/>
                      <a:pt x="2033897" y="2096372"/>
                      <a:pt x="2216401" y="1781351"/>
                    </a:cubicBezTo>
                    <a:cubicBezTo>
                      <a:pt x="2398905" y="1466331"/>
                      <a:pt x="2398905" y="1077739"/>
                      <a:pt x="2216401" y="762719"/>
                    </a:cubicBezTo>
                    <a:cubicBezTo>
                      <a:pt x="2033897" y="447698"/>
                      <a:pt x="1696789" y="254407"/>
                      <a:pt x="1332725" y="256035"/>
                    </a:cubicBezTo>
                    <a:close/>
                  </a:path>
                </a:pathLst>
              </a:custGeom>
              <a:solidFill>
                <a:srgbClr val="97C142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1241" y="2605"/>
                <a:ext cx="2504206" cy="2635150"/>
              </a:xfrm>
              <a:custGeom>
                <a:avLst/>
                <a:gdLst/>
                <a:ahLst/>
                <a:cxnLst/>
                <a:rect l="l" t="t" r="r" b="b"/>
                <a:pathLst>
                  <a:path w="2504206" h="2635150">
                    <a:moveTo>
                      <a:pt x="1349870" y="5259"/>
                    </a:moveTo>
                    <a:cubicBezTo>
                      <a:pt x="1972267" y="74845"/>
                      <a:pt x="2451022" y="587760"/>
                      <a:pt x="2477614" y="1213470"/>
                    </a:cubicBezTo>
                    <a:cubicBezTo>
                      <a:pt x="2504206" y="1839180"/>
                      <a:pt x="2070695" y="2390866"/>
                      <a:pt x="1456447" y="2513008"/>
                    </a:cubicBezTo>
                    <a:cubicBezTo>
                      <a:pt x="842198" y="2635150"/>
                      <a:pt x="230608" y="2291280"/>
                      <a:pt x="15800" y="1702997"/>
                    </a:cubicBezTo>
                    <a:cubicBezTo>
                      <a:pt x="0" y="1660319"/>
                      <a:pt x="8243" y="1612450"/>
                      <a:pt x="37407" y="1577514"/>
                    </a:cubicBezTo>
                    <a:cubicBezTo>
                      <a:pt x="66571" y="1542579"/>
                      <a:pt x="112198" y="1525919"/>
                      <a:pt x="157012" y="1533841"/>
                    </a:cubicBezTo>
                    <a:cubicBezTo>
                      <a:pt x="201825" y="1541764"/>
                      <a:pt x="238974" y="1573059"/>
                      <a:pt x="254392" y="1615877"/>
                    </a:cubicBezTo>
                    <a:cubicBezTo>
                      <a:pt x="426238" y="2086503"/>
                      <a:pt x="915510" y="2361599"/>
                      <a:pt x="1406909" y="2263885"/>
                    </a:cubicBezTo>
                    <a:cubicBezTo>
                      <a:pt x="1898308" y="2166171"/>
                      <a:pt x="2245116" y="1724823"/>
                      <a:pt x="2223843" y="1224255"/>
                    </a:cubicBezTo>
                    <a:cubicBezTo>
                      <a:pt x="2202569" y="723687"/>
                      <a:pt x="1819565" y="313355"/>
                      <a:pt x="1321648" y="257686"/>
                    </a:cubicBezTo>
                    <a:cubicBezTo>
                      <a:pt x="1276399" y="252832"/>
                      <a:pt x="1237206" y="224138"/>
                      <a:pt x="1218910" y="182469"/>
                    </a:cubicBezTo>
                    <a:cubicBezTo>
                      <a:pt x="1200613" y="140801"/>
                      <a:pt x="1206010" y="92528"/>
                      <a:pt x="1233057" y="55929"/>
                    </a:cubicBezTo>
                    <a:cubicBezTo>
                      <a:pt x="1260104" y="19330"/>
                      <a:pt x="1304667" y="0"/>
                      <a:pt x="1349870" y="5259"/>
                    </a:cubicBezTo>
                    <a:close/>
                  </a:path>
                </a:pathLst>
              </a:custGeom>
              <a:solidFill>
                <a:srgbClr val="1D1B65"/>
              </a:solidFill>
            </p:spPr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916212" y="2755318"/>
            <a:ext cx="3076472" cy="6845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839740" y="5047077"/>
            <a:ext cx="3076472" cy="6845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842848" y="5782762"/>
            <a:ext cx="3076472" cy="6845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871769" y="2755318"/>
            <a:ext cx="3780868" cy="396166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982840" y="7112001"/>
            <a:ext cx="6838310" cy="1127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0"/>
              </a:lnSpc>
              <a:spcBef>
                <a:spcPct val="0"/>
              </a:spcBef>
            </a:pPr>
            <a:r>
              <a:rPr lang="en-US" sz="2128" dirty="0">
                <a:solidFill>
                  <a:srgbClr val="1D1B65"/>
                </a:solidFill>
                <a:latin typeface="PT Sans Bold"/>
              </a:rPr>
              <a:t>71.2% dos </a:t>
            </a:r>
            <a:r>
              <a:rPr lang="en-US" sz="2128" dirty="0" err="1">
                <a:solidFill>
                  <a:srgbClr val="1D1B65"/>
                </a:solidFill>
                <a:latin typeface="PT Sans Bold"/>
              </a:rPr>
              <a:t>estabelecimentos</a:t>
            </a:r>
            <a:r>
              <a:rPr lang="en-US" sz="2128" dirty="0">
                <a:solidFill>
                  <a:srgbClr val="1D1B65"/>
                </a:solidFill>
                <a:latin typeface="PT Sans Bold"/>
              </a:rPr>
              <a:t> </a:t>
            </a:r>
            <a:r>
              <a:rPr lang="en-US" sz="2128" dirty="0" err="1">
                <a:solidFill>
                  <a:srgbClr val="1D1B65"/>
                </a:solidFill>
                <a:latin typeface="PT Sans Bold"/>
              </a:rPr>
              <a:t>rurais</a:t>
            </a:r>
            <a:r>
              <a:rPr lang="en-US" sz="2128" dirty="0">
                <a:solidFill>
                  <a:srgbClr val="1D1B65"/>
                </a:solidFill>
                <a:latin typeface="PT Sans Bold"/>
              </a:rPr>
              <a:t> de </a:t>
            </a:r>
            <a:r>
              <a:rPr lang="en-US" sz="2128" dirty="0" err="1">
                <a:solidFill>
                  <a:srgbClr val="1D1B65"/>
                </a:solidFill>
                <a:latin typeface="PT Sans Bold"/>
              </a:rPr>
              <a:t>produtores</a:t>
            </a:r>
            <a:r>
              <a:rPr lang="en-US" sz="2128" dirty="0">
                <a:solidFill>
                  <a:srgbClr val="1D1B65"/>
                </a:solidFill>
                <a:latin typeface="PT Sans Bold"/>
              </a:rPr>
              <a:t> </a:t>
            </a:r>
            <a:r>
              <a:rPr lang="en-US" sz="2128" dirty="0" err="1">
                <a:solidFill>
                  <a:srgbClr val="1D1B65"/>
                </a:solidFill>
                <a:latin typeface="PT Sans Bold"/>
              </a:rPr>
              <a:t>associados</a:t>
            </a:r>
            <a:r>
              <a:rPr lang="en-US" sz="2128" dirty="0">
                <a:solidFill>
                  <a:srgbClr val="1D1B65"/>
                </a:solidFill>
                <a:latin typeface="PT Sans Bold"/>
              </a:rPr>
              <a:t> a </a:t>
            </a:r>
            <a:r>
              <a:rPr lang="en-US" sz="2128" dirty="0" err="1">
                <a:solidFill>
                  <a:srgbClr val="1D1B65"/>
                </a:solidFill>
                <a:latin typeface="PT Sans Bold"/>
              </a:rPr>
              <a:t>cooperativas</a:t>
            </a:r>
            <a:r>
              <a:rPr lang="en-US" sz="2128" dirty="0">
                <a:solidFill>
                  <a:srgbClr val="1D1B65"/>
                </a:solidFill>
                <a:latin typeface="PT Sans Bold"/>
              </a:rPr>
              <a:t> </a:t>
            </a:r>
            <a:r>
              <a:rPr lang="en-US" sz="2128" dirty="0" err="1">
                <a:solidFill>
                  <a:srgbClr val="1D1B65"/>
                </a:solidFill>
                <a:latin typeface="PT Sans Bold"/>
              </a:rPr>
              <a:t>são</a:t>
            </a:r>
            <a:r>
              <a:rPr lang="en-US" sz="2128" dirty="0">
                <a:solidFill>
                  <a:srgbClr val="1D1B65"/>
                </a:solidFill>
                <a:latin typeface="PT Sans Bold"/>
              </a:rPr>
              <a:t> do </a:t>
            </a:r>
            <a:r>
              <a:rPr lang="en-US" sz="2128" dirty="0" err="1">
                <a:solidFill>
                  <a:srgbClr val="1D1B65"/>
                </a:solidFill>
                <a:latin typeface="PT Sans Bold"/>
              </a:rPr>
              <a:t>perfil</a:t>
            </a:r>
            <a:r>
              <a:rPr lang="en-US" sz="2128" dirty="0">
                <a:solidFill>
                  <a:srgbClr val="1D1B65"/>
                </a:solidFill>
                <a:latin typeface="PT Sans Bold"/>
              </a:rPr>
              <a:t> da </a:t>
            </a:r>
            <a:r>
              <a:rPr lang="en-US" sz="2128" dirty="0" err="1">
                <a:solidFill>
                  <a:srgbClr val="1D1B65"/>
                </a:solidFill>
                <a:latin typeface="PT Sans Bold"/>
              </a:rPr>
              <a:t>agricultura</a:t>
            </a:r>
            <a:r>
              <a:rPr lang="en-US" sz="2128" dirty="0">
                <a:solidFill>
                  <a:srgbClr val="1D1B65"/>
                </a:solidFill>
                <a:latin typeface="PT Sans Bold"/>
              </a:rPr>
              <a:t> familiar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9113" y="4737625"/>
            <a:ext cx="1921254" cy="25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6"/>
              </a:lnSpc>
              <a:spcBef>
                <a:spcPct val="0"/>
              </a:spcBef>
            </a:pPr>
            <a:r>
              <a:rPr lang="en-US" sz="1540">
                <a:solidFill>
                  <a:srgbClr val="1D1B65"/>
                </a:solidFill>
                <a:latin typeface="PT Sans Bold"/>
              </a:rPr>
              <a:t>COOPERATIVAS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36224" y="5351589"/>
            <a:ext cx="2117086" cy="25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6"/>
              </a:lnSpc>
              <a:spcBef>
                <a:spcPct val="0"/>
              </a:spcBef>
            </a:pPr>
            <a:r>
              <a:rPr lang="en-US" sz="1540">
                <a:solidFill>
                  <a:srgbClr val="1D1B65"/>
                </a:solidFill>
                <a:latin typeface="PT Sans Bold"/>
              </a:rPr>
              <a:t>COLABORADORES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32057" y="2410927"/>
            <a:ext cx="1921254" cy="256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1"/>
              </a:lnSpc>
              <a:spcBef>
                <a:spcPct val="0"/>
              </a:spcBef>
            </a:pPr>
            <a:r>
              <a:rPr lang="en-US" sz="1543">
                <a:solidFill>
                  <a:srgbClr val="1D1B65"/>
                </a:solidFill>
                <a:latin typeface="PT Sans Bold"/>
              </a:rPr>
              <a:t>COOPERADOS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278448" y="2873173"/>
            <a:ext cx="2352001" cy="398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8"/>
              </a:lnSpc>
              <a:spcBef>
                <a:spcPct val="0"/>
              </a:spcBef>
            </a:pPr>
            <a:r>
              <a:rPr lang="en-US" sz="2327">
                <a:solidFill>
                  <a:srgbClr val="1D1B65"/>
                </a:solidFill>
                <a:latin typeface="PT Sans Bold"/>
              </a:rPr>
              <a:t>+1 MILHÃO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57139" y="5879795"/>
            <a:ext cx="1921254" cy="440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8"/>
              </a:lnSpc>
              <a:spcBef>
                <a:spcPct val="0"/>
              </a:spcBef>
            </a:pPr>
            <a:r>
              <a:rPr lang="en-US" sz="2520" dirty="0">
                <a:solidFill>
                  <a:srgbClr val="1D1B65"/>
                </a:solidFill>
                <a:latin typeface="PT Sans Bold"/>
              </a:rPr>
              <a:t>+239 MIL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61101" y="5117692"/>
            <a:ext cx="1921254" cy="49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  <a:spcBef>
                <a:spcPct val="0"/>
              </a:spcBef>
            </a:pPr>
            <a:r>
              <a:rPr lang="en-US" sz="2978">
                <a:solidFill>
                  <a:srgbClr val="1D1B65"/>
                </a:solidFill>
                <a:latin typeface="PT Sans Bold"/>
              </a:rPr>
              <a:t>1.170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325812" y="7210257"/>
            <a:ext cx="515028" cy="515028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D1B65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/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04345" y="7282291"/>
            <a:ext cx="380471" cy="370959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325812" y="7834493"/>
            <a:ext cx="515028" cy="515028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D1B65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/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87228" y="7897784"/>
            <a:ext cx="214704" cy="38844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999717" y="7339633"/>
            <a:ext cx="635888" cy="22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8"/>
              </a:lnSpc>
              <a:spcBef>
                <a:spcPct val="0"/>
              </a:spcBef>
            </a:pPr>
            <a:r>
              <a:rPr lang="en-US" sz="1334">
                <a:solidFill>
                  <a:srgbClr val="1D1B65"/>
                </a:solidFill>
                <a:latin typeface="PT Sans Bold"/>
              </a:rPr>
              <a:t>CAFÉ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999717" y="7963151"/>
            <a:ext cx="604812" cy="22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8"/>
              </a:lnSpc>
              <a:spcBef>
                <a:spcPct val="0"/>
              </a:spcBef>
            </a:pPr>
            <a:r>
              <a:rPr lang="en-US" sz="1334">
                <a:solidFill>
                  <a:srgbClr val="1D1B65"/>
                </a:solidFill>
                <a:latin typeface="PT Sans Bold"/>
              </a:rPr>
              <a:t>MILHO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26007" y="7345646"/>
            <a:ext cx="382621" cy="22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8"/>
              </a:lnSpc>
              <a:spcBef>
                <a:spcPct val="0"/>
              </a:spcBef>
            </a:pPr>
            <a:r>
              <a:rPr lang="en-US" sz="1334">
                <a:solidFill>
                  <a:srgbClr val="1D1B65"/>
                </a:solidFill>
                <a:latin typeface="PT Sans Bold"/>
              </a:rPr>
              <a:t>55%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26007" y="7973743"/>
            <a:ext cx="377614" cy="22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8"/>
              </a:lnSpc>
              <a:spcBef>
                <a:spcPct val="0"/>
              </a:spcBef>
            </a:pPr>
            <a:r>
              <a:rPr lang="en-US" sz="1334">
                <a:solidFill>
                  <a:srgbClr val="1D1B65"/>
                </a:solidFill>
                <a:latin typeface="PT Sans Bold"/>
              </a:rPr>
              <a:t>53%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3328832" y="7210257"/>
            <a:ext cx="515028" cy="515028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D1B65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328832" y="7834493"/>
            <a:ext cx="515028" cy="515028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D1B65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/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479164" y="7870250"/>
            <a:ext cx="225788" cy="443513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373833" y="7334119"/>
            <a:ext cx="412553" cy="231780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4002737" y="7338198"/>
            <a:ext cx="865866" cy="22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8"/>
              </a:lnSpc>
              <a:spcBef>
                <a:spcPct val="0"/>
              </a:spcBef>
            </a:pPr>
            <a:r>
              <a:rPr lang="en-US" sz="1334">
                <a:solidFill>
                  <a:srgbClr val="1D1B65"/>
                </a:solidFill>
                <a:latin typeface="PT Sans Bold"/>
              </a:rPr>
              <a:t>SOJA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002737" y="7961716"/>
            <a:ext cx="635888" cy="22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8"/>
              </a:lnSpc>
              <a:spcBef>
                <a:spcPct val="0"/>
              </a:spcBef>
            </a:pPr>
            <a:r>
              <a:rPr lang="en-US" sz="1334">
                <a:solidFill>
                  <a:srgbClr val="1D1B65"/>
                </a:solidFill>
                <a:latin typeface="PT Sans Bold"/>
              </a:rPr>
              <a:t>TRIGO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955145" y="7350224"/>
            <a:ext cx="373687" cy="22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8"/>
              </a:lnSpc>
              <a:spcBef>
                <a:spcPct val="0"/>
              </a:spcBef>
            </a:pPr>
            <a:r>
              <a:rPr lang="en-US" sz="1334">
                <a:solidFill>
                  <a:srgbClr val="1D1B65"/>
                </a:solidFill>
                <a:latin typeface="PT Sans Bold"/>
              </a:rPr>
              <a:t>52%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946211" y="7963868"/>
            <a:ext cx="382621" cy="22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8"/>
              </a:lnSpc>
              <a:spcBef>
                <a:spcPct val="0"/>
              </a:spcBef>
            </a:pPr>
            <a:r>
              <a:rPr lang="en-US" sz="1334">
                <a:solidFill>
                  <a:srgbClr val="1D1B65"/>
                </a:solidFill>
                <a:latin typeface="PT Sans Bold"/>
              </a:rPr>
              <a:t>75%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5326344" y="7210257"/>
            <a:ext cx="515028" cy="515028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D1B65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5326344" y="7834493"/>
            <a:ext cx="515028" cy="515028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D1B65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/>
            </a:p>
          </p:txBody>
        </p:sp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471587" y="7276569"/>
            <a:ext cx="224542" cy="403588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5422450" y="7939690"/>
            <a:ext cx="312495" cy="303404"/>
          </a:xfrm>
          <a:prstGeom prst="rect">
            <a:avLst/>
          </a:prstGeom>
        </p:spPr>
      </p:pic>
      <p:sp>
        <p:nvSpPr>
          <p:cNvPr id="53" name="TextBox 53"/>
          <p:cNvSpPr txBox="1"/>
          <p:nvPr/>
        </p:nvSpPr>
        <p:spPr>
          <a:xfrm>
            <a:off x="6000250" y="7338198"/>
            <a:ext cx="484337" cy="22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8"/>
              </a:lnSpc>
              <a:spcBef>
                <a:spcPct val="0"/>
              </a:spcBef>
            </a:pPr>
            <a:r>
              <a:rPr lang="en-US" sz="1334">
                <a:solidFill>
                  <a:srgbClr val="1D1B65"/>
                </a:solidFill>
                <a:latin typeface="PT Sans Bold"/>
              </a:rPr>
              <a:t>LEITE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000250" y="7961716"/>
            <a:ext cx="872472" cy="22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8"/>
              </a:lnSpc>
              <a:spcBef>
                <a:spcPct val="0"/>
              </a:spcBef>
            </a:pPr>
            <a:r>
              <a:rPr lang="en-US" sz="1334">
                <a:solidFill>
                  <a:srgbClr val="1D1B65"/>
                </a:solidFill>
                <a:latin typeface="PT Sans Bold"/>
              </a:rPr>
              <a:t>ALGODÃO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940213" y="7350224"/>
            <a:ext cx="382621" cy="22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8"/>
              </a:lnSpc>
              <a:spcBef>
                <a:spcPct val="0"/>
              </a:spcBef>
            </a:pPr>
            <a:r>
              <a:rPr lang="en-US" sz="1334">
                <a:solidFill>
                  <a:srgbClr val="1D1B65"/>
                </a:solidFill>
                <a:latin typeface="PT Sans Bold"/>
              </a:rPr>
              <a:t>46%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943724" y="7963868"/>
            <a:ext cx="382621" cy="22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8"/>
              </a:lnSpc>
              <a:spcBef>
                <a:spcPct val="0"/>
              </a:spcBef>
            </a:pPr>
            <a:r>
              <a:rPr lang="en-US" sz="1334">
                <a:solidFill>
                  <a:srgbClr val="1D1B65"/>
                </a:solidFill>
                <a:latin typeface="PT Sans Bold"/>
              </a:rPr>
              <a:t>48%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7429066" y="7210257"/>
            <a:ext cx="515028" cy="515028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D1B65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7429066" y="7834493"/>
            <a:ext cx="515028" cy="515028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D1B65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/>
            </a:p>
          </p:txBody>
        </p:sp>
      </p:grpSp>
      <p:pic>
        <p:nvPicPr>
          <p:cNvPr id="63" name="Picture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480303" y="7333999"/>
            <a:ext cx="412553" cy="231780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7517109" y="7933930"/>
            <a:ext cx="331221" cy="325801"/>
          </a:xfrm>
          <a:prstGeom prst="rect">
            <a:avLst/>
          </a:prstGeom>
        </p:spPr>
      </p:pic>
      <p:sp>
        <p:nvSpPr>
          <p:cNvPr id="65" name="TextBox 65"/>
          <p:cNvSpPr txBox="1"/>
          <p:nvPr/>
        </p:nvSpPr>
        <p:spPr>
          <a:xfrm>
            <a:off x="8102971" y="7338198"/>
            <a:ext cx="635888" cy="22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8"/>
              </a:lnSpc>
              <a:spcBef>
                <a:spcPct val="0"/>
              </a:spcBef>
            </a:pPr>
            <a:r>
              <a:rPr lang="en-US" sz="1334">
                <a:solidFill>
                  <a:srgbClr val="1D1B65"/>
                </a:solidFill>
                <a:latin typeface="PT Sans Bold"/>
              </a:rPr>
              <a:t>FEIJÃO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102971" y="7961716"/>
            <a:ext cx="743755" cy="22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8"/>
              </a:lnSpc>
              <a:spcBef>
                <a:spcPct val="0"/>
              </a:spcBef>
            </a:pPr>
            <a:r>
              <a:rPr lang="en-US" sz="1334">
                <a:solidFill>
                  <a:srgbClr val="1D1B65"/>
                </a:solidFill>
                <a:latin typeface="PT Sans Bold"/>
              </a:rPr>
              <a:t>SUÍNOS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044467" y="7350224"/>
            <a:ext cx="382621" cy="22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8"/>
              </a:lnSpc>
              <a:spcBef>
                <a:spcPct val="0"/>
              </a:spcBef>
            </a:pPr>
            <a:r>
              <a:rPr lang="en-US" sz="1334">
                <a:solidFill>
                  <a:srgbClr val="1D1B65"/>
                </a:solidFill>
                <a:latin typeface="PT Sans Bold"/>
              </a:rPr>
              <a:t>43%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7044467" y="7963868"/>
            <a:ext cx="382621" cy="22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8"/>
              </a:lnSpc>
              <a:spcBef>
                <a:spcPct val="0"/>
              </a:spcBef>
            </a:pPr>
            <a:r>
              <a:rPr lang="en-US" sz="1334">
                <a:solidFill>
                  <a:srgbClr val="1D1B65"/>
                </a:solidFill>
                <a:latin typeface="PT Sans Bold"/>
              </a:rPr>
              <a:t>50%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24984" y="6798458"/>
            <a:ext cx="8287238" cy="19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7"/>
              </a:lnSpc>
              <a:spcBef>
                <a:spcPct val="0"/>
              </a:spcBef>
            </a:pPr>
            <a:r>
              <a:rPr lang="en-US" sz="1155">
                <a:solidFill>
                  <a:srgbClr val="1D1B65"/>
                </a:solidFill>
                <a:latin typeface="PT Sans Bold"/>
              </a:rPr>
              <a:t>Cooperativas Agropecuárias Protagonistas na Segurança Alimentar Mundial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19094" y="1424218"/>
            <a:ext cx="13766574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1D1B65"/>
                </a:solidFill>
                <a:latin typeface="Noto Sans"/>
              </a:rPr>
              <a:t>REPRESENTATIVIDADE E QUADRO SOCIAL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" b="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45992" y="580113"/>
            <a:ext cx="13766574" cy="811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1D1B65"/>
                </a:solidFill>
                <a:latin typeface="Noto Sans"/>
              </a:rPr>
              <a:t>COOPERATIVISMO AGROPECUÁRIO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019094" y="1424218"/>
            <a:ext cx="13766574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1D1B65"/>
                </a:solidFill>
                <a:latin typeface="Noto Sans"/>
              </a:rPr>
              <a:t>ATUAÇÃO EM TODOS OS ELOS DA CADEIA DE PRODUÇÃO</a:t>
            </a:r>
          </a:p>
        </p:txBody>
      </p:sp>
      <p:sp>
        <p:nvSpPr>
          <p:cNvPr id="71" name="AutoShape 2">
            <a:extLst>
              <a:ext uri="{FF2B5EF4-FFF2-40B4-BE49-F238E27FC236}">
                <a16:creationId xmlns:a16="http://schemas.microsoft.com/office/drawing/2014/main" xmlns="" id="{106510B0-BB25-CB00-D47B-69C49CAF25F4}"/>
              </a:ext>
            </a:extLst>
          </p:cNvPr>
          <p:cNvSpPr/>
          <p:nvPr/>
        </p:nvSpPr>
        <p:spPr>
          <a:xfrm>
            <a:off x="762000" y="5109038"/>
            <a:ext cx="16117690" cy="0"/>
          </a:xfrm>
          <a:prstGeom prst="line">
            <a:avLst/>
          </a:prstGeom>
          <a:ln w="28575" cap="flat">
            <a:solidFill>
              <a:srgbClr val="737373"/>
            </a:solidFill>
            <a:prstDash val="dash"/>
            <a:headEnd type="none" w="sm" len="sm"/>
            <a:tailEnd type="triangle" w="lg" len="med"/>
          </a:ln>
        </p:spPr>
      </p:sp>
      <p:grpSp>
        <p:nvGrpSpPr>
          <p:cNvPr id="72" name="Group 3">
            <a:extLst>
              <a:ext uri="{FF2B5EF4-FFF2-40B4-BE49-F238E27FC236}">
                <a16:creationId xmlns:a16="http://schemas.microsoft.com/office/drawing/2014/main" xmlns="" id="{23EF51A2-5706-1453-2DFE-54CBF3B0BB88}"/>
              </a:ext>
            </a:extLst>
          </p:cNvPr>
          <p:cNvGrpSpPr/>
          <p:nvPr/>
        </p:nvGrpSpPr>
        <p:grpSpPr>
          <a:xfrm>
            <a:off x="3705219" y="5312765"/>
            <a:ext cx="429671" cy="429671"/>
            <a:chOff x="0" y="0"/>
            <a:chExt cx="812800" cy="812800"/>
          </a:xfrm>
        </p:grpSpPr>
        <p:sp>
          <p:nvSpPr>
            <p:cNvPr id="73" name="Freeform 4">
              <a:extLst>
                <a:ext uri="{FF2B5EF4-FFF2-40B4-BE49-F238E27FC236}">
                  <a16:creationId xmlns:a16="http://schemas.microsoft.com/office/drawing/2014/main" xmlns="" id="{641A2AB5-E300-D5AC-FA56-F052CA2FE5CB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9615"/>
            </a:solidFill>
          </p:spPr>
        </p:sp>
        <p:sp>
          <p:nvSpPr>
            <p:cNvPr id="74" name="TextBox 5">
              <a:extLst>
                <a:ext uri="{FF2B5EF4-FFF2-40B4-BE49-F238E27FC236}">
                  <a16:creationId xmlns:a16="http://schemas.microsoft.com/office/drawing/2014/main" xmlns="" id="{8DA3AC44-7E9C-4F93-BD2F-7F052CF6D953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/>
            </a:p>
          </p:txBody>
        </p:sp>
      </p:grpSp>
      <p:grpSp>
        <p:nvGrpSpPr>
          <p:cNvPr id="75" name="Group 6">
            <a:extLst>
              <a:ext uri="{FF2B5EF4-FFF2-40B4-BE49-F238E27FC236}">
                <a16:creationId xmlns:a16="http://schemas.microsoft.com/office/drawing/2014/main" xmlns="" id="{43666652-7217-CD24-D9BE-555E660DB317}"/>
              </a:ext>
            </a:extLst>
          </p:cNvPr>
          <p:cNvGrpSpPr/>
          <p:nvPr/>
        </p:nvGrpSpPr>
        <p:grpSpPr>
          <a:xfrm>
            <a:off x="1173435" y="4467512"/>
            <a:ext cx="429671" cy="429671"/>
            <a:chOff x="0" y="0"/>
            <a:chExt cx="812800" cy="812800"/>
          </a:xfrm>
        </p:grpSpPr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xmlns="" id="{3B411A5B-F100-1716-481B-744E1BB33B94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E8D55"/>
            </a:solidFill>
          </p:spPr>
        </p:sp>
        <p:sp>
          <p:nvSpPr>
            <p:cNvPr id="77" name="TextBox 8">
              <a:extLst>
                <a:ext uri="{FF2B5EF4-FFF2-40B4-BE49-F238E27FC236}">
                  <a16:creationId xmlns:a16="http://schemas.microsoft.com/office/drawing/2014/main" xmlns="" id="{D3DD1D33-5CCE-6776-3B88-F90ED9D4DCE9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/>
            </a:p>
          </p:txBody>
        </p:sp>
      </p:grpSp>
      <p:grpSp>
        <p:nvGrpSpPr>
          <p:cNvPr id="78" name="Group 9">
            <a:extLst>
              <a:ext uri="{FF2B5EF4-FFF2-40B4-BE49-F238E27FC236}">
                <a16:creationId xmlns:a16="http://schemas.microsoft.com/office/drawing/2014/main" xmlns="" id="{8E4D08F1-FD5C-346D-9B40-EC189B0F9F00}"/>
              </a:ext>
            </a:extLst>
          </p:cNvPr>
          <p:cNvGrpSpPr/>
          <p:nvPr/>
        </p:nvGrpSpPr>
        <p:grpSpPr>
          <a:xfrm>
            <a:off x="6946377" y="4465685"/>
            <a:ext cx="429671" cy="429671"/>
            <a:chOff x="0" y="0"/>
            <a:chExt cx="812800" cy="812800"/>
          </a:xfrm>
        </p:grpSpPr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xmlns="" id="{31E5FFF4-796A-FAED-DB9F-32BE63DC3D55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7C142"/>
            </a:solidFill>
          </p:spPr>
        </p:sp>
        <p:sp>
          <p:nvSpPr>
            <p:cNvPr id="80" name="TextBox 11">
              <a:extLst>
                <a:ext uri="{FF2B5EF4-FFF2-40B4-BE49-F238E27FC236}">
                  <a16:creationId xmlns:a16="http://schemas.microsoft.com/office/drawing/2014/main" xmlns="" id="{C4F6053E-83E9-7E2E-2351-28E88F5F006C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/>
            </a:p>
          </p:txBody>
        </p:sp>
      </p:grpSp>
      <p:grpSp>
        <p:nvGrpSpPr>
          <p:cNvPr id="81" name="Group 13">
            <a:extLst>
              <a:ext uri="{FF2B5EF4-FFF2-40B4-BE49-F238E27FC236}">
                <a16:creationId xmlns:a16="http://schemas.microsoft.com/office/drawing/2014/main" xmlns="" id="{190C1D50-81FD-3A09-DD6E-56ED9E13B0EC}"/>
              </a:ext>
            </a:extLst>
          </p:cNvPr>
          <p:cNvGrpSpPr/>
          <p:nvPr/>
        </p:nvGrpSpPr>
        <p:grpSpPr>
          <a:xfrm>
            <a:off x="12809361" y="4487091"/>
            <a:ext cx="429671" cy="429671"/>
            <a:chOff x="0" y="0"/>
            <a:chExt cx="812800" cy="812800"/>
          </a:xfrm>
        </p:grpSpPr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xmlns="" id="{F17B419B-92D3-3B2C-CAC2-5F84352E31C2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2719A"/>
            </a:solidFill>
          </p:spPr>
        </p:sp>
        <p:sp>
          <p:nvSpPr>
            <p:cNvPr id="83" name="TextBox 15">
              <a:extLst>
                <a:ext uri="{FF2B5EF4-FFF2-40B4-BE49-F238E27FC236}">
                  <a16:creationId xmlns:a16="http://schemas.microsoft.com/office/drawing/2014/main" xmlns="" id="{66B467A4-8A79-40D8-EF2C-5D25B9EEADEA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/>
            </a:p>
          </p:txBody>
        </p:sp>
      </p:grpSp>
      <p:grpSp>
        <p:nvGrpSpPr>
          <p:cNvPr id="84" name="Group 16">
            <a:extLst>
              <a:ext uri="{FF2B5EF4-FFF2-40B4-BE49-F238E27FC236}">
                <a16:creationId xmlns:a16="http://schemas.microsoft.com/office/drawing/2014/main" xmlns="" id="{4E1C9D00-C2EF-6544-F024-E7FCD491E1A7}"/>
              </a:ext>
            </a:extLst>
          </p:cNvPr>
          <p:cNvGrpSpPr/>
          <p:nvPr/>
        </p:nvGrpSpPr>
        <p:grpSpPr>
          <a:xfrm>
            <a:off x="9365285" y="5312765"/>
            <a:ext cx="429671" cy="429671"/>
            <a:chOff x="0" y="0"/>
            <a:chExt cx="812800" cy="812800"/>
          </a:xfrm>
        </p:grpSpPr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xmlns="" id="{399D5443-F271-5361-306E-9631AC383B53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2B2E1"/>
            </a:solidFill>
          </p:spPr>
        </p:sp>
        <p:sp>
          <p:nvSpPr>
            <p:cNvPr id="86" name="TextBox 18">
              <a:extLst>
                <a:ext uri="{FF2B5EF4-FFF2-40B4-BE49-F238E27FC236}">
                  <a16:creationId xmlns:a16="http://schemas.microsoft.com/office/drawing/2014/main" xmlns="" id="{57BDCD0F-046F-009C-0B73-30DCD46131CC}"/>
                </a:ext>
              </a:extLst>
            </p:cNvPr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/>
            </a:p>
          </p:txBody>
        </p:sp>
      </p:grpSp>
      <p:sp>
        <p:nvSpPr>
          <p:cNvPr id="87" name="TextBox 31">
            <a:extLst>
              <a:ext uri="{FF2B5EF4-FFF2-40B4-BE49-F238E27FC236}">
                <a16:creationId xmlns:a16="http://schemas.microsoft.com/office/drawing/2014/main" xmlns="" id="{6BBE2F74-9DB9-AFA3-036A-A3941AA063CD}"/>
              </a:ext>
            </a:extLst>
          </p:cNvPr>
          <p:cNvSpPr txBox="1"/>
          <p:nvPr/>
        </p:nvSpPr>
        <p:spPr>
          <a:xfrm>
            <a:off x="4253490" y="5320100"/>
            <a:ext cx="3273167" cy="37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  <a:spcBef>
                <a:spcPct val="0"/>
              </a:spcBef>
            </a:pPr>
            <a:r>
              <a:rPr lang="en-US" sz="2247">
                <a:solidFill>
                  <a:srgbClr val="EF9615"/>
                </a:solidFill>
                <a:latin typeface="Open Sans Light Bold"/>
              </a:rPr>
              <a:t>Originação</a:t>
            </a:r>
          </a:p>
        </p:txBody>
      </p:sp>
      <p:sp>
        <p:nvSpPr>
          <p:cNvPr id="88" name="TextBox 32">
            <a:extLst>
              <a:ext uri="{FF2B5EF4-FFF2-40B4-BE49-F238E27FC236}">
                <a16:creationId xmlns:a16="http://schemas.microsoft.com/office/drawing/2014/main" xmlns="" id="{31F91A5C-6221-76B8-9325-CAD8CDDF5B2C}"/>
              </a:ext>
            </a:extLst>
          </p:cNvPr>
          <p:cNvSpPr txBox="1"/>
          <p:nvPr/>
        </p:nvSpPr>
        <p:spPr>
          <a:xfrm>
            <a:off x="3705219" y="5891550"/>
            <a:ext cx="4111096" cy="1055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1"/>
              </a:lnSpc>
            </a:pPr>
            <a:r>
              <a:rPr lang="en-US" sz="2022" dirty="0" err="1">
                <a:solidFill>
                  <a:srgbClr val="EF9615"/>
                </a:solidFill>
                <a:latin typeface="Open Sans Light"/>
              </a:rPr>
              <a:t>Fomento</a:t>
            </a:r>
            <a:r>
              <a:rPr lang="en-US" sz="2022" dirty="0">
                <a:solidFill>
                  <a:srgbClr val="EF9615"/>
                </a:solidFill>
                <a:latin typeface="Open Sans Light"/>
              </a:rPr>
              <a:t> à </a:t>
            </a:r>
            <a:r>
              <a:rPr lang="en-US" sz="2022" dirty="0" err="1">
                <a:solidFill>
                  <a:srgbClr val="EF9615"/>
                </a:solidFill>
                <a:latin typeface="Open Sans Light"/>
              </a:rPr>
              <a:t>tecnologia</a:t>
            </a:r>
            <a:r>
              <a:rPr lang="en-US" sz="2022" dirty="0">
                <a:solidFill>
                  <a:srgbClr val="EF9615"/>
                </a:solidFill>
                <a:latin typeface="Open Sans Light"/>
              </a:rPr>
              <a:t>, </a:t>
            </a:r>
            <a:r>
              <a:rPr lang="en-US" sz="2022" dirty="0" err="1">
                <a:solidFill>
                  <a:srgbClr val="EF9615"/>
                </a:solidFill>
                <a:latin typeface="Open Sans Light"/>
              </a:rPr>
              <a:t>assistência</a:t>
            </a:r>
            <a:r>
              <a:rPr lang="en-US" sz="2022" dirty="0">
                <a:solidFill>
                  <a:srgbClr val="EF9615"/>
                </a:solidFill>
                <a:latin typeface="Open Sans Light"/>
              </a:rPr>
              <a:t> </a:t>
            </a:r>
            <a:r>
              <a:rPr lang="en-US" sz="2022" dirty="0" err="1">
                <a:solidFill>
                  <a:srgbClr val="EF9615"/>
                </a:solidFill>
                <a:latin typeface="Open Sans Light"/>
              </a:rPr>
              <a:t>técnica</a:t>
            </a:r>
            <a:r>
              <a:rPr lang="en-US" sz="2022" dirty="0">
                <a:solidFill>
                  <a:srgbClr val="EF9615"/>
                </a:solidFill>
                <a:latin typeface="Open Sans Light"/>
              </a:rPr>
              <a:t> e </a:t>
            </a:r>
            <a:r>
              <a:rPr lang="en-US" sz="2022" dirty="0" err="1">
                <a:solidFill>
                  <a:srgbClr val="EF9615"/>
                </a:solidFill>
                <a:latin typeface="Open Sans Light"/>
              </a:rPr>
              <a:t>extensão</a:t>
            </a:r>
            <a:r>
              <a:rPr lang="en-US" sz="2022" dirty="0">
                <a:solidFill>
                  <a:srgbClr val="EF9615"/>
                </a:solidFill>
                <a:latin typeface="Open Sans Light"/>
              </a:rPr>
              <a:t> rural </a:t>
            </a:r>
          </a:p>
          <a:p>
            <a:pPr>
              <a:lnSpc>
                <a:spcPts val="2831"/>
              </a:lnSpc>
              <a:spcBef>
                <a:spcPct val="0"/>
              </a:spcBef>
            </a:pPr>
            <a:r>
              <a:rPr lang="en-US" sz="2022" dirty="0">
                <a:solidFill>
                  <a:srgbClr val="EF9615"/>
                </a:solidFill>
                <a:latin typeface="Open Sans Light"/>
              </a:rPr>
              <a:t>(</a:t>
            </a:r>
            <a:r>
              <a:rPr lang="en-US" sz="2022" dirty="0" err="1">
                <a:solidFill>
                  <a:srgbClr val="EF9615"/>
                </a:solidFill>
                <a:latin typeface="Open Sans Light"/>
              </a:rPr>
              <a:t>cerca</a:t>
            </a:r>
            <a:r>
              <a:rPr lang="en-US" sz="2022" dirty="0">
                <a:solidFill>
                  <a:srgbClr val="EF9615"/>
                </a:solidFill>
                <a:latin typeface="Open Sans Light"/>
              </a:rPr>
              <a:t> de 9 mil </a:t>
            </a:r>
            <a:r>
              <a:rPr lang="en-US" sz="2022" dirty="0" err="1">
                <a:solidFill>
                  <a:srgbClr val="EF9615"/>
                </a:solidFill>
                <a:latin typeface="Open Sans Light"/>
              </a:rPr>
              <a:t>técnicos</a:t>
            </a:r>
            <a:r>
              <a:rPr lang="en-US" sz="2022" dirty="0">
                <a:solidFill>
                  <a:srgbClr val="EF9615"/>
                </a:solidFill>
                <a:latin typeface="Open Sans Light"/>
              </a:rPr>
              <a:t>)</a:t>
            </a:r>
          </a:p>
        </p:txBody>
      </p:sp>
      <p:sp>
        <p:nvSpPr>
          <p:cNvPr id="89" name="TextBox 33">
            <a:extLst>
              <a:ext uri="{FF2B5EF4-FFF2-40B4-BE49-F238E27FC236}">
                <a16:creationId xmlns:a16="http://schemas.microsoft.com/office/drawing/2014/main" xmlns="" id="{91BA4C30-6D3F-6E5F-E796-A741E070EEDB}"/>
              </a:ext>
            </a:extLst>
          </p:cNvPr>
          <p:cNvSpPr txBox="1"/>
          <p:nvPr/>
        </p:nvSpPr>
        <p:spPr>
          <a:xfrm>
            <a:off x="1704768" y="4474787"/>
            <a:ext cx="3499506" cy="371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  <a:spcBef>
                <a:spcPct val="0"/>
              </a:spcBef>
            </a:pPr>
            <a:r>
              <a:rPr lang="en-US" sz="2247">
                <a:solidFill>
                  <a:srgbClr val="8E8D55"/>
                </a:solidFill>
                <a:latin typeface="Open Sans Light Bold"/>
              </a:rPr>
              <a:t>Insumos</a:t>
            </a:r>
          </a:p>
        </p:txBody>
      </p:sp>
      <p:sp>
        <p:nvSpPr>
          <p:cNvPr id="90" name="TextBox 34">
            <a:extLst>
              <a:ext uri="{FF2B5EF4-FFF2-40B4-BE49-F238E27FC236}">
                <a16:creationId xmlns:a16="http://schemas.microsoft.com/office/drawing/2014/main" xmlns="" id="{12E25B9A-787F-40B5-47DA-0A590BCF1A3B}"/>
              </a:ext>
            </a:extLst>
          </p:cNvPr>
          <p:cNvSpPr txBox="1"/>
          <p:nvPr/>
        </p:nvSpPr>
        <p:spPr>
          <a:xfrm>
            <a:off x="1173435" y="3238705"/>
            <a:ext cx="3499506" cy="1055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1"/>
              </a:lnSpc>
              <a:spcBef>
                <a:spcPct val="0"/>
              </a:spcBef>
            </a:pPr>
            <a:r>
              <a:rPr lang="en-US" sz="2022">
                <a:solidFill>
                  <a:srgbClr val="8E8D55"/>
                </a:solidFill>
                <a:latin typeface="Open Sans Light"/>
              </a:rPr>
              <a:t>Acesso a sementes, mudas, fertilizantes, defensivos, rações e demais insumos</a:t>
            </a:r>
          </a:p>
        </p:txBody>
      </p:sp>
      <p:sp>
        <p:nvSpPr>
          <p:cNvPr id="91" name="TextBox 35">
            <a:extLst>
              <a:ext uri="{FF2B5EF4-FFF2-40B4-BE49-F238E27FC236}">
                <a16:creationId xmlns:a16="http://schemas.microsoft.com/office/drawing/2014/main" xmlns="" id="{5EF38E8A-7C09-226A-06D6-D3624DCC49E9}"/>
              </a:ext>
            </a:extLst>
          </p:cNvPr>
          <p:cNvSpPr txBox="1"/>
          <p:nvPr/>
        </p:nvSpPr>
        <p:spPr>
          <a:xfrm>
            <a:off x="7477710" y="4472960"/>
            <a:ext cx="3499506" cy="37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  <a:spcBef>
                <a:spcPct val="0"/>
              </a:spcBef>
            </a:pPr>
            <a:r>
              <a:rPr lang="en-US" sz="2247">
                <a:solidFill>
                  <a:srgbClr val="97C142"/>
                </a:solidFill>
                <a:latin typeface="Open Sans Light Bold"/>
              </a:rPr>
              <a:t>Armazenagem</a:t>
            </a:r>
          </a:p>
        </p:txBody>
      </p:sp>
      <p:sp>
        <p:nvSpPr>
          <p:cNvPr id="92" name="TextBox 36">
            <a:extLst>
              <a:ext uri="{FF2B5EF4-FFF2-40B4-BE49-F238E27FC236}">
                <a16:creationId xmlns:a16="http://schemas.microsoft.com/office/drawing/2014/main" xmlns="" id="{681DF244-D761-237E-F64F-88471CF02DD3}"/>
              </a:ext>
            </a:extLst>
          </p:cNvPr>
          <p:cNvSpPr txBox="1"/>
          <p:nvPr/>
        </p:nvSpPr>
        <p:spPr>
          <a:xfrm>
            <a:off x="6946377" y="3238500"/>
            <a:ext cx="3499506" cy="1055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1"/>
              </a:lnSpc>
              <a:spcBef>
                <a:spcPct val="0"/>
              </a:spcBef>
            </a:pPr>
            <a:r>
              <a:rPr lang="en-US" sz="2022" dirty="0" err="1">
                <a:solidFill>
                  <a:srgbClr val="97C142"/>
                </a:solidFill>
                <a:latin typeface="Open Sans Light"/>
              </a:rPr>
              <a:t>Capacidade</a:t>
            </a:r>
            <a:r>
              <a:rPr lang="en-US" sz="2022" dirty="0">
                <a:solidFill>
                  <a:srgbClr val="97C142"/>
                </a:solidFill>
                <a:latin typeface="Open Sans Light"/>
              </a:rPr>
              <a:t> de </a:t>
            </a:r>
            <a:r>
              <a:rPr lang="en-US" sz="2022" dirty="0" err="1">
                <a:solidFill>
                  <a:srgbClr val="97C142"/>
                </a:solidFill>
                <a:latin typeface="Open Sans Light"/>
              </a:rPr>
              <a:t>armazenagem</a:t>
            </a:r>
            <a:r>
              <a:rPr lang="en-US" sz="2022" dirty="0">
                <a:solidFill>
                  <a:srgbClr val="97C142"/>
                </a:solidFill>
                <a:latin typeface="Open Sans Light"/>
              </a:rPr>
              <a:t> (</a:t>
            </a:r>
            <a:r>
              <a:rPr lang="en-US" sz="2022" dirty="0" err="1">
                <a:solidFill>
                  <a:srgbClr val="97C142"/>
                </a:solidFill>
                <a:latin typeface="Open Sans Light"/>
              </a:rPr>
              <a:t>acima</a:t>
            </a:r>
            <a:r>
              <a:rPr lang="en-US" sz="2022" dirty="0">
                <a:solidFill>
                  <a:srgbClr val="97C142"/>
                </a:solidFill>
                <a:latin typeface="Open Sans Light"/>
              </a:rPr>
              <a:t> de 25% de </a:t>
            </a:r>
            <a:r>
              <a:rPr lang="en-US" sz="2022" dirty="0" err="1">
                <a:solidFill>
                  <a:srgbClr val="97C142"/>
                </a:solidFill>
                <a:latin typeface="Open Sans Light"/>
              </a:rPr>
              <a:t>todo</a:t>
            </a:r>
            <a:r>
              <a:rPr lang="en-US" sz="2022" dirty="0">
                <a:solidFill>
                  <a:srgbClr val="97C142"/>
                </a:solidFill>
                <a:latin typeface="Open Sans Light"/>
              </a:rPr>
              <a:t> o Brasil)</a:t>
            </a:r>
          </a:p>
        </p:txBody>
      </p:sp>
      <p:sp>
        <p:nvSpPr>
          <p:cNvPr id="93" name="TextBox 37">
            <a:extLst>
              <a:ext uri="{FF2B5EF4-FFF2-40B4-BE49-F238E27FC236}">
                <a16:creationId xmlns:a16="http://schemas.microsoft.com/office/drawing/2014/main" xmlns="" id="{3E9F76B9-1210-C663-1D6D-1CE98B51A71C}"/>
              </a:ext>
            </a:extLst>
          </p:cNvPr>
          <p:cNvSpPr txBox="1"/>
          <p:nvPr/>
        </p:nvSpPr>
        <p:spPr>
          <a:xfrm>
            <a:off x="13340694" y="4494366"/>
            <a:ext cx="3499506" cy="37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  <a:spcBef>
                <a:spcPct val="0"/>
              </a:spcBef>
            </a:pPr>
            <a:r>
              <a:rPr lang="en-US" sz="2247">
                <a:solidFill>
                  <a:srgbClr val="12719A"/>
                </a:solidFill>
                <a:latin typeface="Open Sans Light Bold"/>
              </a:rPr>
              <a:t>Comercialização</a:t>
            </a:r>
          </a:p>
        </p:txBody>
      </p:sp>
      <p:sp>
        <p:nvSpPr>
          <p:cNvPr id="94" name="TextBox 38">
            <a:extLst>
              <a:ext uri="{FF2B5EF4-FFF2-40B4-BE49-F238E27FC236}">
                <a16:creationId xmlns:a16="http://schemas.microsoft.com/office/drawing/2014/main" xmlns="" id="{897FA90A-884C-D4D7-20FF-65F52860AFD7}"/>
              </a:ext>
            </a:extLst>
          </p:cNvPr>
          <p:cNvSpPr txBox="1"/>
          <p:nvPr/>
        </p:nvSpPr>
        <p:spPr>
          <a:xfrm>
            <a:off x="12809361" y="3591867"/>
            <a:ext cx="3499506" cy="702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1"/>
              </a:lnSpc>
              <a:spcBef>
                <a:spcPct val="0"/>
              </a:spcBef>
            </a:pPr>
            <a:r>
              <a:rPr lang="en-US" sz="2022" dirty="0" err="1">
                <a:solidFill>
                  <a:srgbClr val="12719A"/>
                </a:solidFill>
                <a:latin typeface="Open Sans Light"/>
              </a:rPr>
              <a:t>Acesso</a:t>
            </a:r>
            <a:r>
              <a:rPr lang="en-US" sz="2022" dirty="0">
                <a:solidFill>
                  <a:srgbClr val="12719A"/>
                </a:solidFill>
                <a:latin typeface="Open Sans Light"/>
              </a:rPr>
              <a:t> a mercados e </a:t>
            </a:r>
            <a:r>
              <a:rPr lang="en-US" sz="2022" dirty="0" err="1">
                <a:solidFill>
                  <a:srgbClr val="12719A"/>
                </a:solidFill>
                <a:latin typeface="Open Sans Light"/>
              </a:rPr>
              <a:t>redução</a:t>
            </a:r>
            <a:r>
              <a:rPr lang="en-US" sz="2022" dirty="0">
                <a:solidFill>
                  <a:srgbClr val="12719A"/>
                </a:solidFill>
                <a:latin typeface="Open Sans Light"/>
              </a:rPr>
              <a:t> de </a:t>
            </a:r>
            <a:r>
              <a:rPr lang="en-US" sz="2022" dirty="0" err="1">
                <a:solidFill>
                  <a:srgbClr val="12719A"/>
                </a:solidFill>
                <a:latin typeface="Open Sans Light"/>
              </a:rPr>
              <a:t>assimetrias</a:t>
            </a:r>
            <a:endParaRPr lang="en-US" sz="2022" dirty="0">
              <a:solidFill>
                <a:srgbClr val="12719A"/>
              </a:solidFill>
              <a:latin typeface="Open Sans Light"/>
            </a:endParaRPr>
          </a:p>
        </p:txBody>
      </p:sp>
      <p:sp>
        <p:nvSpPr>
          <p:cNvPr id="95" name="TextBox 39">
            <a:extLst>
              <a:ext uri="{FF2B5EF4-FFF2-40B4-BE49-F238E27FC236}">
                <a16:creationId xmlns:a16="http://schemas.microsoft.com/office/drawing/2014/main" xmlns="" id="{CC1B142D-977B-CA7A-C984-66D7E9C017C7}"/>
              </a:ext>
            </a:extLst>
          </p:cNvPr>
          <p:cNvSpPr txBox="1"/>
          <p:nvPr/>
        </p:nvSpPr>
        <p:spPr>
          <a:xfrm>
            <a:off x="9848470" y="5320100"/>
            <a:ext cx="3499506" cy="37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  <a:spcBef>
                <a:spcPct val="0"/>
              </a:spcBef>
            </a:pPr>
            <a:r>
              <a:rPr lang="en-US" sz="2247">
                <a:solidFill>
                  <a:srgbClr val="32B2E1"/>
                </a:solidFill>
                <a:latin typeface="Open Sans Light Bold"/>
              </a:rPr>
              <a:t>Agroindustrialização</a:t>
            </a:r>
          </a:p>
        </p:txBody>
      </p:sp>
      <p:sp>
        <p:nvSpPr>
          <p:cNvPr id="96" name="TextBox 40">
            <a:extLst>
              <a:ext uri="{FF2B5EF4-FFF2-40B4-BE49-F238E27FC236}">
                <a16:creationId xmlns:a16="http://schemas.microsoft.com/office/drawing/2014/main" xmlns="" id="{42BA6319-487D-8196-E110-A9A50C20DAA4}"/>
              </a:ext>
            </a:extLst>
          </p:cNvPr>
          <p:cNvSpPr txBox="1"/>
          <p:nvPr/>
        </p:nvSpPr>
        <p:spPr>
          <a:xfrm>
            <a:off x="9352832" y="5893036"/>
            <a:ext cx="4111096" cy="702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1"/>
              </a:lnSpc>
              <a:spcBef>
                <a:spcPct val="0"/>
              </a:spcBef>
            </a:pPr>
            <a:r>
              <a:rPr lang="en-US" sz="2022">
                <a:solidFill>
                  <a:srgbClr val="32B2E1"/>
                </a:solidFill>
                <a:latin typeface="Open Sans Light"/>
              </a:rPr>
              <a:t>Agregação de valor e maior controle de qualidade de produtos</a:t>
            </a:r>
          </a:p>
        </p:txBody>
      </p:sp>
      <p:sp>
        <p:nvSpPr>
          <p:cNvPr id="99" name="TextBox 20">
            <a:extLst>
              <a:ext uri="{FF2B5EF4-FFF2-40B4-BE49-F238E27FC236}">
                <a16:creationId xmlns:a16="http://schemas.microsoft.com/office/drawing/2014/main" xmlns="" id="{82D5ED98-5BD3-120E-6C44-BE5126515CD3}"/>
              </a:ext>
            </a:extLst>
          </p:cNvPr>
          <p:cNvSpPr txBox="1"/>
          <p:nvPr/>
        </p:nvSpPr>
        <p:spPr>
          <a:xfrm>
            <a:off x="2106253" y="8357454"/>
            <a:ext cx="13732593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dirty="0">
                <a:solidFill>
                  <a:srgbClr val="1D1B65"/>
                </a:solidFill>
                <a:latin typeface="Noto Sans"/>
              </a:rPr>
              <a:t>ATENDIMENTO E RETORNO DE RESULTADOS AO COOPERADO</a:t>
            </a:r>
          </a:p>
        </p:txBody>
      </p:sp>
      <p:sp>
        <p:nvSpPr>
          <p:cNvPr id="100" name="AutoShape 21">
            <a:extLst>
              <a:ext uri="{FF2B5EF4-FFF2-40B4-BE49-F238E27FC236}">
                <a16:creationId xmlns:a16="http://schemas.microsoft.com/office/drawing/2014/main" xmlns="" id="{4016FC88-E306-7770-FA1B-B76E5B8DF116}"/>
              </a:ext>
            </a:extLst>
          </p:cNvPr>
          <p:cNvSpPr/>
          <p:nvPr/>
        </p:nvSpPr>
        <p:spPr>
          <a:xfrm flipH="1">
            <a:off x="2090310" y="8113818"/>
            <a:ext cx="13732593" cy="0"/>
          </a:xfrm>
          <a:prstGeom prst="line">
            <a:avLst/>
          </a:prstGeom>
          <a:ln w="28575" cap="flat">
            <a:solidFill>
              <a:srgbClr val="1D1B65"/>
            </a:solidFill>
            <a:prstDash val="lgDash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477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" b="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50639" y="4505683"/>
            <a:ext cx="6986722" cy="1335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799">
                <a:solidFill>
                  <a:srgbClr val="FFFFFF"/>
                </a:solidFill>
                <a:latin typeface="Noto Sans Bold"/>
              </a:rPr>
              <a:t>OBRIGADO 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" b="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45992" y="580113"/>
            <a:ext cx="15933698" cy="763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3600" dirty="0">
                <a:solidFill>
                  <a:srgbClr val="1D1B65"/>
                </a:solidFill>
                <a:latin typeface="Noto Sans"/>
              </a:rPr>
              <a:t>Valor </a:t>
            </a:r>
            <a:r>
              <a:rPr lang="en-US" sz="3600" dirty="0" err="1">
                <a:solidFill>
                  <a:srgbClr val="1D1B65"/>
                </a:solidFill>
                <a:latin typeface="Noto Sans"/>
              </a:rPr>
              <a:t>Sujeito</a:t>
            </a:r>
            <a:r>
              <a:rPr lang="en-US" sz="3600" dirty="0">
                <a:solidFill>
                  <a:srgbClr val="1D1B65"/>
                </a:solidFill>
                <a:latin typeface="Noto Sans"/>
              </a:rPr>
              <a:t> a </a:t>
            </a:r>
            <a:r>
              <a:rPr lang="en-US" sz="3600" dirty="0" err="1">
                <a:solidFill>
                  <a:srgbClr val="1D1B65"/>
                </a:solidFill>
                <a:latin typeface="Noto Sans"/>
              </a:rPr>
              <a:t>Recolhimento</a:t>
            </a:r>
            <a:r>
              <a:rPr lang="en-US" sz="3600" dirty="0">
                <a:solidFill>
                  <a:srgbClr val="1D1B65"/>
                </a:solidFill>
                <a:latin typeface="Noto Sans"/>
              </a:rPr>
              <a:t> Mensal e </a:t>
            </a:r>
            <a:r>
              <a:rPr lang="en-US" sz="3600" dirty="0" err="1">
                <a:solidFill>
                  <a:srgbClr val="1D1B65"/>
                </a:solidFill>
                <a:latin typeface="Noto Sans"/>
              </a:rPr>
              <a:t>sua</a:t>
            </a:r>
            <a:r>
              <a:rPr lang="en-US" sz="3600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3600" dirty="0" err="1">
                <a:solidFill>
                  <a:srgbClr val="1D1B65"/>
                </a:solidFill>
                <a:latin typeface="Noto Sans"/>
              </a:rPr>
              <a:t>Média</a:t>
            </a:r>
            <a:r>
              <a:rPr lang="en-US" sz="3600" dirty="0">
                <a:solidFill>
                  <a:srgbClr val="1D1B65"/>
                </a:solidFill>
                <a:latin typeface="Noto Sans"/>
              </a:rPr>
              <a:t> </a:t>
            </a:r>
            <a:r>
              <a:rPr lang="en-US" sz="3600" dirty="0" err="1">
                <a:solidFill>
                  <a:srgbClr val="1D1B65"/>
                </a:solidFill>
                <a:latin typeface="Noto Sans"/>
              </a:rPr>
              <a:t>Móvel</a:t>
            </a:r>
            <a:r>
              <a:rPr lang="en-US" sz="3600" dirty="0">
                <a:solidFill>
                  <a:srgbClr val="1D1B65"/>
                </a:solidFill>
                <a:latin typeface="Noto Sans"/>
              </a:rPr>
              <a:t> de 12 Meses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79FD30-A93F-F506-7C8C-A69A138ED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088177"/>
            <a:ext cx="11274104" cy="747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55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489</Words>
  <Application>Microsoft Office PowerPoint</Application>
  <PresentationFormat>Personalizar</PresentationFormat>
  <Paragraphs>111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Calibri</vt:lpstr>
      <vt:lpstr>Noto Sans</vt:lpstr>
      <vt:lpstr>PT Sans</vt:lpstr>
      <vt:lpstr>Open Sans Light</vt:lpstr>
      <vt:lpstr>Noto Sans Bold</vt:lpstr>
      <vt:lpstr>Open Sans Light Bold</vt:lpstr>
      <vt:lpstr>PT Sans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- Plano Safra 2023/24</dc:title>
  <dc:creator>Joao Jose Prieto Flavio</dc:creator>
  <cp:lastModifiedBy>Jivago Spinola Gonçalves Ferreira</cp:lastModifiedBy>
  <cp:revision>11</cp:revision>
  <dcterms:created xsi:type="dcterms:W3CDTF">2006-08-16T00:00:00Z</dcterms:created>
  <dcterms:modified xsi:type="dcterms:W3CDTF">2023-05-17T12:12:52Z</dcterms:modified>
  <dc:identifier>DAFjGGkf6x4</dc:identifier>
</cp:coreProperties>
</file>