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4" r:id="rId5"/>
    <p:sldId id="265" r:id="rId6"/>
    <p:sldId id="270" r:id="rId7"/>
    <p:sldId id="262" r:id="rId8"/>
    <p:sldId id="272" r:id="rId9"/>
    <p:sldId id="261" r:id="rId10"/>
    <p:sldId id="266" r:id="rId11"/>
    <p:sldId id="269" r:id="rId12"/>
    <p:sldId id="268" r:id="rId13"/>
    <p:sldId id="263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1D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926" autoAdjust="0"/>
  </p:normalViewPr>
  <p:slideViewPr>
    <p:cSldViewPr snapToGrid="0">
      <p:cViewPr varScale="1">
        <p:scale>
          <a:sx n="95" d="100"/>
          <a:sy n="95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CNA\Co&#769;pia%20de%20dtec.dados.prec&#807;os.CF.12.mai.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CNA\Co&#769;pia%20de%20dtec.dados.prec&#807;os.CF.12.mai.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ilh\Downloads\Credito%20Rural%20-%20Gr&#225;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Dados!$R$4</c:f>
              <c:strCache>
                <c:ptCount val="1"/>
                <c:pt idx="0">
                  <c:v>Diesel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3.0406685831657573E-3"/>
                  <c:y val="3.1119090365050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2E-4578-9BEB-2318BAC62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Dados!$R$5:$R$43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98.416886543535625</c:v>
                </c:pt>
                <c:pt idx="2">
                  <c:v>94.722955145118732</c:v>
                </c:pt>
                <c:pt idx="3">
                  <c:v>88.12664907651714</c:v>
                </c:pt>
                <c:pt idx="4">
                  <c:v>81.002638522427432</c:v>
                </c:pt>
                <c:pt idx="5">
                  <c:v>80.474934036939317</c:v>
                </c:pt>
                <c:pt idx="6">
                  <c:v>84.696569920844325</c:v>
                </c:pt>
                <c:pt idx="7">
                  <c:v>89.182058047493399</c:v>
                </c:pt>
                <c:pt idx="8">
                  <c:v>84.96042216358839</c:v>
                </c:pt>
                <c:pt idx="9">
                  <c:v>87.598944591029024</c:v>
                </c:pt>
                <c:pt idx="10">
                  <c:v>92.348284960422163</c:v>
                </c:pt>
                <c:pt idx="11">
                  <c:v>94.986807387862797</c:v>
                </c:pt>
                <c:pt idx="12">
                  <c:v>96.833773087071236</c:v>
                </c:pt>
                <c:pt idx="13">
                  <c:v>103.16622691292876</c:v>
                </c:pt>
                <c:pt idx="14">
                  <c:v>112.13720316622691</c:v>
                </c:pt>
                <c:pt idx="15">
                  <c:v>111.08179419525065</c:v>
                </c:pt>
                <c:pt idx="16">
                  <c:v>116.35883905013193</c:v>
                </c:pt>
                <c:pt idx="17">
                  <c:v>118.73350923482849</c:v>
                </c:pt>
                <c:pt idx="18">
                  <c:v>120.31662269129286</c:v>
                </c:pt>
                <c:pt idx="19">
                  <c:v>121.6358839050132</c:v>
                </c:pt>
                <c:pt idx="20">
                  <c:v>123.48284960422163</c:v>
                </c:pt>
                <c:pt idx="21">
                  <c:v>131.66226912928761</c:v>
                </c:pt>
                <c:pt idx="22">
                  <c:v>141.16094986807389</c:v>
                </c:pt>
                <c:pt idx="23">
                  <c:v>141.16094986807389</c:v>
                </c:pt>
                <c:pt idx="24">
                  <c:v>143.79947229551451</c:v>
                </c:pt>
                <c:pt idx="25">
                  <c:v>147.49340369393138</c:v>
                </c:pt>
                <c:pt idx="26">
                  <c:v>162.53298153034302</c:v>
                </c:pt>
                <c:pt idx="27">
                  <c:v>174.14248021108179</c:v>
                </c:pt>
                <c:pt idx="28">
                  <c:v>180.21108179419525</c:v>
                </c:pt>
                <c:pt idx="29">
                  <c:v>186.27968337730869</c:v>
                </c:pt>
                <c:pt idx="30">
                  <c:v>197.36147757255938</c:v>
                </c:pt>
                <c:pt idx="31">
                  <c:v>188.65435356200527</c:v>
                </c:pt>
                <c:pt idx="32">
                  <c:v>178.10026385224273</c:v>
                </c:pt>
                <c:pt idx="33">
                  <c:v>172.82321899736147</c:v>
                </c:pt>
                <c:pt idx="34">
                  <c:v>173.61477572559369</c:v>
                </c:pt>
                <c:pt idx="35">
                  <c:v>168.60158311345646</c:v>
                </c:pt>
                <c:pt idx="36">
                  <c:v>167.01846965699207</c:v>
                </c:pt>
                <c:pt idx="37">
                  <c:v>161.47757255936676</c:v>
                </c:pt>
                <c:pt idx="38">
                  <c:v>155.67282321899737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42E-4578-9BEB-2318BAC62255}"/>
            </c:ext>
          </c:extLst>
        </c:ser>
        <c:ser>
          <c:idx val="7"/>
          <c:order val="1"/>
          <c:tx>
            <c:strRef>
              <c:f>Dados!$V$4</c:f>
              <c:strCache>
                <c:ptCount val="1"/>
                <c:pt idx="0">
                  <c:v>Arroba</c:v>
                </c:pt>
              </c:strCache>
            </c:strRef>
          </c:tx>
          <c:spPr>
            <a:ln w="539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3.0406685831657573E-3"/>
                  <c:y val="2.633153800119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2E-4578-9BEB-2318BAC62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Dados!$V$5:$V$43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102.59385187002698</c:v>
                </c:pt>
                <c:pt idx="2">
                  <c:v>102.21879491044199</c:v>
                </c:pt>
                <c:pt idx="3">
                  <c:v>102.05755546987275</c:v>
                </c:pt>
                <c:pt idx="4">
                  <c:v>103.56490499502871</c:v>
                </c:pt>
                <c:pt idx="5">
                  <c:v>107.68769400337278</c:v>
                </c:pt>
                <c:pt idx="6">
                  <c:v>113.42955399879932</c:v>
                </c:pt>
                <c:pt idx="7">
                  <c:v>120.09500775318013</c:v>
                </c:pt>
                <c:pt idx="8">
                  <c:v>134.90032698557357</c:v>
                </c:pt>
                <c:pt idx="9">
                  <c:v>141.57690837560443</c:v>
                </c:pt>
                <c:pt idx="10">
                  <c:v>151.59734427847576</c:v>
                </c:pt>
                <c:pt idx="11">
                  <c:v>141.42112147650369</c:v>
                </c:pt>
                <c:pt idx="12">
                  <c:v>151.40817447242486</c:v>
                </c:pt>
                <c:pt idx="13">
                  <c:v>157.65077807210372</c:v>
                </c:pt>
                <c:pt idx="14">
                  <c:v>160.58847388371731</c:v>
                </c:pt>
                <c:pt idx="15">
                  <c:v>166.04101535224251</c:v>
                </c:pt>
                <c:pt idx="16">
                  <c:v>164.66675234946115</c:v>
                </c:pt>
                <c:pt idx="17">
                  <c:v>167.27618290939819</c:v>
                </c:pt>
                <c:pt idx="18">
                  <c:v>167.04806637857217</c:v>
                </c:pt>
                <c:pt idx="19">
                  <c:v>167.87151141667596</c:v>
                </c:pt>
                <c:pt idx="20">
                  <c:v>161.67341835959729</c:v>
                </c:pt>
                <c:pt idx="21">
                  <c:v>148.28130885476043</c:v>
                </c:pt>
                <c:pt idx="22">
                  <c:v>156.63816322794901</c:v>
                </c:pt>
                <c:pt idx="23">
                  <c:v>166.29695097219368</c:v>
                </c:pt>
                <c:pt idx="24">
                  <c:v>167.82700087407574</c:v>
                </c:pt>
                <c:pt idx="25">
                  <c:v>164.73351816336145</c:v>
                </c:pt>
                <c:pt idx="26">
                  <c:v>164.87261360898708</c:v>
                </c:pt>
                <c:pt idx="27">
                  <c:v>158.91376471838456</c:v>
                </c:pt>
                <c:pt idx="28">
                  <c:v>153.63370160243514</c:v>
                </c:pt>
                <c:pt idx="29">
                  <c:v>153.41114888943414</c:v>
                </c:pt>
                <c:pt idx="30">
                  <c:v>156.97199229745058</c:v>
                </c:pt>
                <c:pt idx="31">
                  <c:v>151.26907902679923</c:v>
                </c:pt>
                <c:pt idx="32">
                  <c:v>145.9278139147745</c:v>
                </c:pt>
                <c:pt idx="33">
                  <c:v>142.70079957625961</c:v>
                </c:pt>
                <c:pt idx="34">
                  <c:v>140.06354992719744</c:v>
                </c:pt>
                <c:pt idx="35">
                  <c:v>142.76756539015994</c:v>
                </c:pt>
                <c:pt idx="36">
                  <c:v>138.70597837789114</c:v>
                </c:pt>
                <c:pt idx="37">
                  <c:v>134.47747683087161</c:v>
                </c:pt>
                <c:pt idx="38">
                  <c:v>134.27161557134565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42E-4578-9BEB-2318BAC62255}"/>
            </c:ext>
          </c:extLst>
        </c:ser>
        <c:ser>
          <c:idx val="9"/>
          <c:order val="2"/>
          <c:tx>
            <c:strRef>
              <c:f>Dados!$X$4</c:f>
              <c:strCache>
                <c:ptCount val="1"/>
                <c:pt idx="0">
                  <c:v>Ração - Engorda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1.114898934419816E-16"/>
                  <c:y val="-3.830041891083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42E-4578-9BEB-2318BAC62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Dados!$X$5:$X$43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107.46095633263673</c:v>
                </c:pt>
                <c:pt idx="2">
                  <c:v>112.44171355955197</c:v>
                </c:pt>
                <c:pt idx="3">
                  <c:v>114.67955084819825</c:v>
                </c:pt>
                <c:pt idx="4">
                  <c:v>118.60634948254818</c:v>
                </c:pt>
                <c:pt idx="5">
                  <c:v>119.77709019063319</c:v>
                </c:pt>
                <c:pt idx="6">
                  <c:v>125.72762556850995</c:v>
                </c:pt>
                <c:pt idx="7">
                  <c:v>127.10565453164241</c:v>
                </c:pt>
                <c:pt idx="8">
                  <c:v>141.06306370483864</c:v>
                </c:pt>
                <c:pt idx="9">
                  <c:v>155.47494994426575</c:v>
                </c:pt>
                <c:pt idx="10">
                  <c:v>177.95939991899212</c:v>
                </c:pt>
                <c:pt idx="11">
                  <c:v>178.28638984244731</c:v>
                </c:pt>
                <c:pt idx="12">
                  <c:v>173.08812592537663</c:v>
                </c:pt>
                <c:pt idx="13">
                  <c:v>180.48529975925368</c:v>
                </c:pt>
                <c:pt idx="14">
                  <c:v>180.79769191826887</c:v>
                </c:pt>
                <c:pt idx="15">
                  <c:v>181.91734045081401</c:v>
                </c:pt>
                <c:pt idx="16">
                  <c:v>188.93448581710402</c:v>
                </c:pt>
                <c:pt idx="17">
                  <c:v>189.72617124189802</c:v>
                </c:pt>
                <c:pt idx="18">
                  <c:v>199.96601640438379</c:v>
                </c:pt>
                <c:pt idx="19">
                  <c:v>202.6577468486833</c:v>
                </c:pt>
                <c:pt idx="20">
                  <c:v>206.35857208950273</c:v>
                </c:pt>
                <c:pt idx="21">
                  <c:v>208.01687812988243</c:v>
                </c:pt>
                <c:pt idx="22">
                  <c:v>208.473106927846</c:v>
                </c:pt>
                <c:pt idx="23">
                  <c:v>200.26964990473502</c:v>
                </c:pt>
                <c:pt idx="24">
                  <c:v>209.99370739034214</c:v>
                </c:pt>
                <c:pt idx="25">
                  <c:v>220.66175364306673</c:v>
                </c:pt>
                <c:pt idx="26">
                  <c:v>197.30533053912657</c:v>
                </c:pt>
                <c:pt idx="27">
                  <c:v>212.30404690904015</c:v>
                </c:pt>
                <c:pt idx="28">
                  <c:v>209.95283364991019</c:v>
                </c:pt>
                <c:pt idx="29">
                  <c:v>215.03966796508917</c:v>
                </c:pt>
                <c:pt idx="30">
                  <c:v>190.60787621407175</c:v>
                </c:pt>
                <c:pt idx="31">
                  <c:v>199.72466669897636</c:v>
                </c:pt>
                <c:pt idx="32">
                  <c:v>208.64292758749752</c:v>
                </c:pt>
                <c:pt idx="33">
                  <c:v>204.92925631397105</c:v>
                </c:pt>
                <c:pt idx="34">
                  <c:v>206.86783943159807</c:v>
                </c:pt>
                <c:pt idx="35">
                  <c:v>215.11265678728898</c:v>
                </c:pt>
                <c:pt idx="36">
                  <c:v>202.03305984908249</c:v>
                </c:pt>
                <c:pt idx="37">
                  <c:v>218.47598171425636</c:v>
                </c:pt>
                <c:pt idx="38">
                  <c:v>198.69309134521902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F42E-4578-9BEB-2318BAC62255}"/>
            </c:ext>
          </c:extLst>
        </c:ser>
        <c:ser>
          <c:idx val="11"/>
          <c:order val="3"/>
          <c:tx>
            <c:strRef>
              <c:f>Dados!$Z$4</c:f>
              <c:strCache>
                <c:ptCount val="1"/>
                <c:pt idx="0">
                  <c:v>Sal Mineral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3.0406685831657573E-3"/>
                  <c:y val="3.1119090365050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42E-4578-9BEB-2318BAC6225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Dados!$Z$5:$Z$43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101.37719723724678</c:v>
                </c:pt>
                <c:pt idx="2">
                  <c:v>101.01314837345208</c:v>
                </c:pt>
                <c:pt idx="3">
                  <c:v>104.81868879799617</c:v>
                </c:pt>
                <c:pt idx="4">
                  <c:v>103.90881459725912</c:v>
                </c:pt>
                <c:pt idx="5">
                  <c:v>104.06463256246199</c:v>
                </c:pt>
                <c:pt idx="6">
                  <c:v>104.34662286036111</c:v>
                </c:pt>
                <c:pt idx="7">
                  <c:v>106.24833171635954</c:v>
                </c:pt>
                <c:pt idx="8">
                  <c:v>107.49210260706542</c:v>
                </c:pt>
                <c:pt idx="9">
                  <c:v>113.8711316304836</c:v>
                </c:pt>
                <c:pt idx="10">
                  <c:v>109.29230982267032</c:v>
                </c:pt>
                <c:pt idx="11">
                  <c:v>112.68102339608579</c:v>
                </c:pt>
                <c:pt idx="12">
                  <c:v>112.97338410630573</c:v>
                </c:pt>
                <c:pt idx="13">
                  <c:v>117.50816354498409</c:v>
                </c:pt>
                <c:pt idx="14">
                  <c:v>121.52447769396609</c:v>
                </c:pt>
                <c:pt idx="15">
                  <c:v>126.11693325811308</c:v>
                </c:pt>
                <c:pt idx="16">
                  <c:v>129.90695385517074</c:v>
                </c:pt>
                <c:pt idx="17">
                  <c:v>144.08450654132278</c:v>
                </c:pt>
                <c:pt idx="18">
                  <c:v>147.57997361186159</c:v>
                </c:pt>
                <c:pt idx="19">
                  <c:v>151.09356103441945</c:v>
                </c:pt>
                <c:pt idx="20">
                  <c:v>154.72992701760137</c:v>
                </c:pt>
                <c:pt idx="21">
                  <c:v>150.97605502362853</c:v>
                </c:pt>
                <c:pt idx="22">
                  <c:v>162.03962046475397</c:v>
                </c:pt>
                <c:pt idx="23">
                  <c:v>153.60273714596164</c:v>
                </c:pt>
                <c:pt idx="24">
                  <c:v>167.75912080580156</c:v>
                </c:pt>
                <c:pt idx="25">
                  <c:v>172.54923982125842</c:v>
                </c:pt>
                <c:pt idx="26">
                  <c:v>189.06114046050845</c:v>
                </c:pt>
                <c:pt idx="27">
                  <c:v>193.48854016072073</c:v>
                </c:pt>
                <c:pt idx="28">
                  <c:v>224.74479633750292</c:v>
                </c:pt>
                <c:pt idx="29">
                  <c:v>231.45865356742885</c:v>
                </c:pt>
                <c:pt idx="30">
                  <c:v>216.14591936295221</c:v>
                </c:pt>
                <c:pt idx="31">
                  <c:v>204.37254422995639</c:v>
                </c:pt>
                <c:pt idx="32">
                  <c:v>204.41547225964052</c:v>
                </c:pt>
                <c:pt idx="33">
                  <c:v>215.13298450182492</c:v>
                </c:pt>
                <c:pt idx="34">
                  <c:v>198.88611903356974</c:v>
                </c:pt>
                <c:pt idx="35">
                  <c:v>202.7897822004328</c:v>
                </c:pt>
                <c:pt idx="36">
                  <c:v>196.58807567826989</c:v>
                </c:pt>
                <c:pt idx="37">
                  <c:v>197.3607802125847</c:v>
                </c:pt>
                <c:pt idx="38">
                  <c:v>196.9593752596939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7-F42E-4578-9BEB-2318BAC62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059856"/>
        <c:axId val="371059072"/>
      </c:lineChart>
      <c:dateAx>
        <c:axId val="3710598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59072"/>
        <c:crosses val="autoZero"/>
        <c:auto val="1"/>
        <c:lblOffset val="100"/>
        <c:baseTimeUnit val="months"/>
      </c:dateAx>
      <c:valAx>
        <c:axId val="37105907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5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2048837607914E-2"/>
          <c:y val="3.4817380322971297E-2"/>
          <c:w val="0.93346658997902687"/>
          <c:h val="0.75165439149549751"/>
        </c:manualLayout>
      </c:layout>
      <c:lineChart>
        <c:grouping val="standard"/>
        <c:varyColors val="0"/>
        <c:ser>
          <c:idx val="0"/>
          <c:order val="0"/>
          <c:tx>
            <c:strRef>
              <c:f>Dados!$O$4</c:f>
              <c:strCache>
                <c:ptCount val="1"/>
                <c:pt idx="0">
                  <c:v>KCl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95-46BF-9443-8CE0190D95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Dados!$O$5:$O$43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99.099089811142676</c:v>
                </c:pt>
                <c:pt idx="2">
                  <c:v>102.73247688595755</c:v>
                </c:pt>
                <c:pt idx="3">
                  <c:v>103.510368911973</c:v>
                </c:pt>
                <c:pt idx="4">
                  <c:v>110.81425773533169</c:v>
                </c:pt>
                <c:pt idx="5">
                  <c:v>102.51118367609317</c:v>
                </c:pt>
                <c:pt idx="6">
                  <c:v>105.311461550987</c:v>
                </c:pt>
                <c:pt idx="7">
                  <c:v>109.17577479793957</c:v>
                </c:pt>
                <c:pt idx="8">
                  <c:v>112.35254573610308</c:v>
                </c:pt>
                <c:pt idx="9">
                  <c:v>113.05311552518322</c:v>
                </c:pt>
                <c:pt idx="10">
                  <c:v>113.90904019972265</c:v>
                </c:pt>
                <c:pt idx="11">
                  <c:v>110.56285722458333</c:v>
                </c:pt>
                <c:pt idx="12">
                  <c:v>114.04731055283055</c:v>
                </c:pt>
                <c:pt idx="13">
                  <c:v>131.56582930077292</c:v>
                </c:pt>
                <c:pt idx="14">
                  <c:v>146.13172154227985</c:v>
                </c:pt>
                <c:pt idx="15">
                  <c:v>153.56675638789605</c:v>
                </c:pt>
                <c:pt idx="16">
                  <c:v>156.48752988692161</c:v>
                </c:pt>
                <c:pt idx="17">
                  <c:v>181.61553861897741</c:v>
                </c:pt>
                <c:pt idx="18">
                  <c:v>218.8170211786545</c:v>
                </c:pt>
                <c:pt idx="19">
                  <c:v>266.6459723193322</c:v>
                </c:pt>
                <c:pt idx="20">
                  <c:v>288.07123499149026</c:v>
                </c:pt>
                <c:pt idx="21">
                  <c:v>314.95216987927921</c:v>
                </c:pt>
                <c:pt idx="22">
                  <c:v>324.75654288712155</c:v>
                </c:pt>
                <c:pt idx="23">
                  <c:v>334.8780886786281</c:v>
                </c:pt>
                <c:pt idx="24">
                  <c:v>333.49437439935377</c:v>
                </c:pt>
                <c:pt idx="25">
                  <c:v>302.11324200414788</c:v>
                </c:pt>
                <c:pt idx="26">
                  <c:v>379.54250273410992</c:v>
                </c:pt>
                <c:pt idx="27">
                  <c:v>411.88521620055485</c:v>
                </c:pt>
                <c:pt idx="28">
                  <c:v>418.8244516218154</c:v>
                </c:pt>
                <c:pt idx="29">
                  <c:v>376.2904926122464</c:v>
                </c:pt>
                <c:pt idx="30">
                  <c:v>387.97116081268007</c:v>
                </c:pt>
                <c:pt idx="31">
                  <c:v>351.02860306210209</c:v>
                </c:pt>
                <c:pt idx="32">
                  <c:v>320.29417624072619</c:v>
                </c:pt>
                <c:pt idx="33">
                  <c:v>277.49283101573815</c:v>
                </c:pt>
                <c:pt idx="34">
                  <c:v>240.66379472674467</c:v>
                </c:pt>
                <c:pt idx="35">
                  <c:v>222.77597746678396</c:v>
                </c:pt>
                <c:pt idx="36">
                  <c:v>219.51796301933209</c:v>
                </c:pt>
                <c:pt idx="37">
                  <c:v>215.09954707362616</c:v>
                </c:pt>
                <c:pt idx="38">
                  <c:v>205.43881582358637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95-46BF-9443-8CE0190D95FA}"/>
            </c:ext>
          </c:extLst>
        </c:ser>
        <c:ser>
          <c:idx val="1"/>
          <c:order val="1"/>
          <c:tx>
            <c:strRef>
              <c:f>Dados!$P$4</c:f>
              <c:strCache>
                <c:ptCount val="1"/>
                <c:pt idx="0">
                  <c:v>MAP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95-46BF-9443-8CE0190D95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Dados!$P$5:$P$43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105.89914884634616</c:v>
                </c:pt>
                <c:pt idx="2">
                  <c:v>119.94657748446247</c:v>
                </c:pt>
                <c:pt idx="3">
                  <c:v>128.1783561784456</c:v>
                </c:pt>
                <c:pt idx="4">
                  <c:v>134.33657226110267</c:v>
                </c:pt>
                <c:pt idx="5">
                  <c:v>127.44048624346983</c:v>
                </c:pt>
                <c:pt idx="6">
                  <c:v>131.32464757413035</c:v>
                </c:pt>
                <c:pt idx="7">
                  <c:v>140.3238621912555</c:v>
                </c:pt>
                <c:pt idx="8">
                  <c:v>145.40126641913292</c:v>
                </c:pt>
                <c:pt idx="9">
                  <c:v>148.05662900135943</c:v>
                </c:pt>
                <c:pt idx="10">
                  <c:v>149.70813001879065</c:v>
                </c:pt>
                <c:pt idx="11">
                  <c:v>148.71780944387714</c:v>
                </c:pt>
                <c:pt idx="12">
                  <c:v>160.11679141322367</c:v>
                </c:pt>
                <c:pt idx="13">
                  <c:v>203.44211498546545</c:v>
                </c:pt>
                <c:pt idx="14">
                  <c:v>243.12553082025283</c:v>
                </c:pt>
                <c:pt idx="15">
                  <c:v>242.1300489120982</c:v>
                </c:pt>
                <c:pt idx="16">
                  <c:v>237.68417476924299</c:v>
                </c:pt>
                <c:pt idx="17">
                  <c:v>252.24892192651927</c:v>
                </c:pt>
                <c:pt idx="18">
                  <c:v>268.81233939873277</c:v>
                </c:pt>
                <c:pt idx="19">
                  <c:v>273.65211338640796</c:v>
                </c:pt>
                <c:pt idx="20">
                  <c:v>279.96314043423831</c:v>
                </c:pt>
                <c:pt idx="21">
                  <c:v>301.20459373405123</c:v>
                </c:pt>
                <c:pt idx="22">
                  <c:v>326.05600366077806</c:v>
                </c:pt>
                <c:pt idx="23">
                  <c:v>338.82317587730472</c:v>
                </c:pt>
                <c:pt idx="24">
                  <c:v>335.98370526132794</c:v>
                </c:pt>
                <c:pt idx="25">
                  <c:v>308.46128899709856</c:v>
                </c:pt>
                <c:pt idx="26">
                  <c:v>406.3609690913832</c:v>
                </c:pt>
                <c:pt idx="27">
                  <c:v>415.00740794690483</c:v>
                </c:pt>
                <c:pt idx="28">
                  <c:v>422.05737542845719</c:v>
                </c:pt>
                <c:pt idx="29">
                  <c:v>381.00601512426306</c:v>
                </c:pt>
                <c:pt idx="30">
                  <c:v>380.6917199693799</c:v>
                </c:pt>
                <c:pt idx="31">
                  <c:v>335.46661613475646</c:v>
                </c:pt>
                <c:pt idx="32">
                  <c:v>297.53652431805165</c:v>
                </c:pt>
                <c:pt idx="33">
                  <c:v>267.91505936536817</c:v>
                </c:pt>
                <c:pt idx="34">
                  <c:v>237.36226050338485</c:v>
                </c:pt>
                <c:pt idx="35">
                  <c:v>230.74543128817419</c:v>
                </c:pt>
                <c:pt idx="36">
                  <c:v>245.44496070065748</c:v>
                </c:pt>
                <c:pt idx="37">
                  <c:v>243.74682972274181</c:v>
                </c:pt>
                <c:pt idx="38">
                  <c:v>244.13392971583136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95-46BF-9443-8CE0190D95FA}"/>
            </c:ext>
          </c:extLst>
        </c:ser>
        <c:ser>
          <c:idx val="2"/>
          <c:order val="2"/>
          <c:tx>
            <c:strRef>
              <c:f>Dados!$Q$4</c:f>
              <c:strCache>
                <c:ptCount val="1"/>
                <c:pt idx="0">
                  <c:v>Ureia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595-46BF-9443-8CE0190D95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Dados!$Q$5:$Q$43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100.54586038451922</c:v>
                </c:pt>
                <c:pt idx="2">
                  <c:v>116.26608191780673</c:v>
                </c:pt>
                <c:pt idx="3">
                  <c:v>121.82657078078859</c:v>
                </c:pt>
                <c:pt idx="4">
                  <c:v>121.51653345621533</c:v>
                </c:pt>
                <c:pt idx="5">
                  <c:v>117.60955468932285</c:v>
                </c:pt>
                <c:pt idx="6">
                  <c:v>124.51614791670673</c:v>
                </c:pt>
                <c:pt idx="7">
                  <c:v>133.68222010542536</c:v>
                </c:pt>
                <c:pt idx="8">
                  <c:v>132.39296260768552</c:v>
                </c:pt>
                <c:pt idx="9">
                  <c:v>134.03570287271998</c:v>
                </c:pt>
                <c:pt idx="10">
                  <c:v>132.90082498923641</c:v>
                </c:pt>
                <c:pt idx="11">
                  <c:v>132.30070074523701</c:v>
                </c:pt>
                <c:pt idx="12">
                  <c:v>138.25315358056523</c:v>
                </c:pt>
                <c:pt idx="13">
                  <c:v>170.1979353704204</c:v>
                </c:pt>
                <c:pt idx="14">
                  <c:v>186.8524303624489</c:v>
                </c:pt>
                <c:pt idx="15">
                  <c:v>187.64917792391452</c:v>
                </c:pt>
                <c:pt idx="16">
                  <c:v>181.00891878210609</c:v>
                </c:pt>
                <c:pt idx="17">
                  <c:v>196.15209826323229</c:v>
                </c:pt>
                <c:pt idx="18">
                  <c:v>211.96649800657235</c:v>
                </c:pt>
                <c:pt idx="19">
                  <c:v>215.26088591570925</c:v>
                </c:pt>
                <c:pt idx="20">
                  <c:v>235.13387253110449</c:v>
                </c:pt>
                <c:pt idx="21">
                  <c:v>315.22243232220501</c:v>
                </c:pt>
                <c:pt idx="22">
                  <c:v>372.50932775824322</c:v>
                </c:pt>
                <c:pt idx="23">
                  <c:v>379.97371354115825</c:v>
                </c:pt>
                <c:pt idx="24">
                  <c:v>358.44369635735057</c:v>
                </c:pt>
                <c:pt idx="25">
                  <c:v>284.91985051373604</c:v>
                </c:pt>
                <c:pt idx="26">
                  <c:v>376.73183801669643</c:v>
                </c:pt>
                <c:pt idx="27">
                  <c:v>357.42418127214648</c:v>
                </c:pt>
                <c:pt idx="28">
                  <c:v>357.71998792366475</c:v>
                </c:pt>
                <c:pt idx="29">
                  <c:v>289.18017574245619</c:v>
                </c:pt>
                <c:pt idx="30">
                  <c:v>272.57502757736506</c:v>
                </c:pt>
                <c:pt idx="31">
                  <c:v>261.98236219471494</c:v>
                </c:pt>
                <c:pt idx="32">
                  <c:v>271.11817329540935</c:v>
                </c:pt>
                <c:pt idx="33">
                  <c:v>278.50317003797687</c:v>
                </c:pt>
                <c:pt idx="34">
                  <c:v>256.22487407242619</c:v>
                </c:pt>
                <c:pt idx="35">
                  <c:v>243.41506046112528</c:v>
                </c:pt>
                <c:pt idx="36">
                  <c:v>224.53265617074743</c:v>
                </c:pt>
                <c:pt idx="37">
                  <c:v>200.28284048114659</c:v>
                </c:pt>
                <c:pt idx="38">
                  <c:v>172.53396469260957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595-46BF-9443-8CE0190D95FA}"/>
            </c:ext>
          </c:extLst>
        </c:ser>
        <c:ser>
          <c:idx val="5"/>
          <c:order val="3"/>
          <c:tx>
            <c:strRef>
              <c:f>Dados!$T$4</c:f>
              <c:strCache>
                <c:ptCount val="1"/>
                <c:pt idx="0">
                  <c:v>Soja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Dados!$T$5:$T$43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100.3927443647103</c:v>
                </c:pt>
                <c:pt idx="2">
                  <c:v>105.64935217392534</c:v>
                </c:pt>
                <c:pt idx="3">
                  <c:v>112.60751828013707</c:v>
                </c:pt>
                <c:pt idx="4">
                  <c:v>122.95647875532335</c:v>
                </c:pt>
                <c:pt idx="5">
                  <c:v>123.2489735027856</c:v>
                </c:pt>
                <c:pt idx="6">
                  <c:v>131.32204762657088</c:v>
                </c:pt>
                <c:pt idx="7">
                  <c:v>144.57829832472254</c:v>
                </c:pt>
                <c:pt idx="8">
                  <c:v>164.12710142466031</c:v>
                </c:pt>
                <c:pt idx="9">
                  <c:v>188.5397692850016</c:v>
                </c:pt>
                <c:pt idx="10">
                  <c:v>198.2684394497395</c:v>
                </c:pt>
                <c:pt idx="11">
                  <c:v>176.06981005545248</c:v>
                </c:pt>
                <c:pt idx="12">
                  <c:v>193.3683543368152</c:v>
                </c:pt>
                <c:pt idx="13">
                  <c:v>198.86002049144611</c:v>
                </c:pt>
                <c:pt idx="14">
                  <c:v>204.38918660043564</c:v>
                </c:pt>
                <c:pt idx="15">
                  <c:v>210.30884444408562</c:v>
                </c:pt>
                <c:pt idx="16">
                  <c:v>211.16550485752214</c:v>
                </c:pt>
                <c:pt idx="17">
                  <c:v>191.92536820635848</c:v>
                </c:pt>
                <c:pt idx="18">
                  <c:v>197.92398475347895</c:v>
                </c:pt>
                <c:pt idx="19">
                  <c:v>206.05084317802624</c:v>
                </c:pt>
                <c:pt idx="20">
                  <c:v>207.1419013290498</c:v>
                </c:pt>
                <c:pt idx="21">
                  <c:v>205.78017183673765</c:v>
                </c:pt>
                <c:pt idx="22">
                  <c:v>198.89628961345781</c:v>
                </c:pt>
                <c:pt idx="23">
                  <c:v>202.27242090716936</c:v>
                </c:pt>
                <c:pt idx="24">
                  <c:v>214.57328660335389</c:v>
                </c:pt>
                <c:pt idx="25">
                  <c:v>236.23565413536724</c:v>
                </c:pt>
                <c:pt idx="26">
                  <c:v>244.15922797296867</c:v>
                </c:pt>
                <c:pt idx="27">
                  <c:v>223.95531576746572</c:v>
                </c:pt>
                <c:pt idx="28">
                  <c:v>229.66836369260281</c:v>
                </c:pt>
                <c:pt idx="29">
                  <c:v>226.27826702692994</c:v>
                </c:pt>
                <c:pt idx="30">
                  <c:v>221.46883127607828</c:v>
                </c:pt>
                <c:pt idx="31">
                  <c:v>218.18820642788683</c:v>
                </c:pt>
                <c:pt idx="32">
                  <c:v>217.16714871564773</c:v>
                </c:pt>
                <c:pt idx="33">
                  <c:v>216.32709610644068</c:v>
                </c:pt>
                <c:pt idx="34">
                  <c:v>218.63046616394382</c:v>
                </c:pt>
                <c:pt idx="35">
                  <c:v>215.134763370792</c:v>
                </c:pt>
                <c:pt idx="36">
                  <c:v>210.43317860635915</c:v>
                </c:pt>
                <c:pt idx="37">
                  <c:v>206.09742320400034</c:v>
                </c:pt>
                <c:pt idx="38">
                  <c:v>191.96557043943704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595-46BF-9443-8CE0190D95FA}"/>
            </c:ext>
          </c:extLst>
        </c:ser>
        <c:ser>
          <c:idx val="6"/>
          <c:order val="4"/>
          <c:tx>
            <c:strRef>
              <c:f>Dados!$U$4</c:f>
              <c:strCache>
                <c:ptCount val="1"/>
                <c:pt idx="0">
                  <c:v>Milho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95-46BF-9443-8CE0190D95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Dados!$B$5:$B$43</c:f>
              <c:numCache>
                <c:formatCode>mmm\-yy</c:formatCode>
                <c:ptCount val="39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</c:numCache>
            </c:numRef>
          </c:cat>
          <c:val>
            <c:numRef>
              <c:f>Dados!$U$5:$U$43</c:f>
              <c:numCache>
                <c:formatCode>0.00</c:formatCode>
                <c:ptCount val="39"/>
                <c:pt idx="0" formatCode="_-* #,##0_-;\-* #,##0_-;_-* &quot;-&quot;??_-;_-@_-">
                  <c:v>100</c:v>
                </c:pt>
                <c:pt idx="1">
                  <c:v>102.09646176298034</c:v>
                </c:pt>
                <c:pt idx="2">
                  <c:v>108.59205000845392</c:v>
                </c:pt>
                <c:pt idx="3">
                  <c:v>103.87504121894509</c:v>
                </c:pt>
                <c:pt idx="4">
                  <c:v>96.983889648251861</c:v>
                </c:pt>
                <c:pt idx="5">
                  <c:v>91.623680084874948</c:v>
                </c:pt>
                <c:pt idx="6">
                  <c:v>98.330016014426917</c:v>
                </c:pt>
                <c:pt idx="7">
                  <c:v>102.92926457748963</c:v>
                </c:pt>
                <c:pt idx="8">
                  <c:v>125.43607361479252</c:v>
                </c:pt>
                <c:pt idx="9">
                  <c:v>147.10539903077461</c:v>
                </c:pt>
                <c:pt idx="10">
                  <c:v>172.41370268871864</c:v>
                </c:pt>
                <c:pt idx="11">
                  <c:v>162.72700831160267</c:v>
                </c:pt>
                <c:pt idx="12">
                  <c:v>180.77620354376006</c:v>
                </c:pt>
                <c:pt idx="13">
                  <c:v>180.80195873933144</c:v>
                </c:pt>
                <c:pt idx="14">
                  <c:v>186.16316351850256</c:v>
                </c:pt>
                <c:pt idx="15">
                  <c:v>208.54400800058082</c:v>
                </c:pt>
                <c:pt idx="16">
                  <c:v>217.99707128097057</c:v>
                </c:pt>
                <c:pt idx="17">
                  <c:v>190.146728981211</c:v>
                </c:pt>
                <c:pt idx="18">
                  <c:v>207.72828840283589</c:v>
                </c:pt>
                <c:pt idx="19">
                  <c:v>220.04036149169997</c:v>
                </c:pt>
                <c:pt idx="20">
                  <c:v>206.86275386782404</c:v>
                </c:pt>
                <c:pt idx="21">
                  <c:v>200.21868660985564</c:v>
                </c:pt>
                <c:pt idx="22">
                  <c:v>187.4489387848522</c:v>
                </c:pt>
                <c:pt idx="23">
                  <c:v>190.8472515365263</c:v>
                </c:pt>
                <c:pt idx="24">
                  <c:v>208.16728253750011</c:v>
                </c:pt>
                <c:pt idx="25">
                  <c:v>214.73507067277865</c:v>
                </c:pt>
                <c:pt idx="26">
                  <c:v>218.8525865812432</c:v>
                </c:pt>
                <c:pt idx="27">
                  <c:v>193.08269684637693</c:v>
                </c:pt>
                <c:pt idx="28">
                  <c:v>193.75052834911088</c:v>
                </c:pt>
                <c:pt idx="29">
                  <c:v>190.42095020340003</c:v>
                </c:pt>
                <c:pt idx="30">
                  <c:v>177.83154245876773</c:v>
                </c:pt>
                <c:pt idx="31">
                  <c:v>179.96113102692618</c:v>
                </c:pt>
                <c:pt idx="32">
                  <c:v>182.44720773990082</c:v>
                </c:pt>
                <c:pt idx="33">
                  <c:v>183.49332142250503</c:v>
                </c:pt>
                <c:pt idx="34">
                  <c:v>182.22304052219991</c:v>
                </c:pt>
                <c:pt idx="35">
                  <c:v>179.05979200575385</c:v>
                </c:pt>
                <c:pt idx="36">
                  <c:v>180.77840734146076</c:v>
                </c:pt>
                <c:pt idx="37">
                  <c:v>180.50442518649299</c:v>
                </c:pt>
                <c:pt idx="38">
                  <c:v>187.85212843335592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595-46BF-9443-8CE0190D9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061032"/>
        <c:axId val="371057504"/>
      </c:lineChart>
      <c:dateAx>
        <c:axId val="3710610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57504"/>
        <c:crosses val="autoZero"/>
        <c:auto val="1"/>
        <c:lblOffset val="100"/>
        <c:baseTimeUnit val="months"/>
      </c:dateAx>
      <c:valAx>
        <c:axId val="37105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06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01020978143205E-2"/>
          <c:y val="2.5461192451243626E-2"/>
          <c:w val="0.93393424366082045"/>
          <c:h val="0.81656287421225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'AnoSafra-ValorAnunciado e Contr'!$J$3</c:f>
              <c:strCache>
                <c:ptCount val="1"/>
                <c:pt idx="0">
                  <c:v>Previsto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'AnoSafra-ValorAnunciado e Contr'!$A$2:$A$11</c:f>
              <c:strCache>
                <c:ptCount val="10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  <c:pt idx="9">
                  <c:v>2022/2023</c:v>
                </c:pt>
              </c:strCache>
            </c:strRef>
          </c:cat>
          <c:val>
            <c:numRef>
              <c:f>'AnoSafra-ValorAnunciado e Contr'!$J$4:$J$13</c:f>
              <c:numCache>
                <c:formatCode>_-* #,##0_-;\-* #,##0_-;_-* "-"??_-;_-@_-</c:formatCode>
                <c:ptCount val="10"/>
                <c:pt idx="0">
                  <c:v>277</c:v>
                </c:pt>
                <c:pt idx="1">
                  <c:v>306</c:v>
                </c:pt>
                <c:pt idx="2">
                  <c:v>332</c:v>
                </c:pt>
                <c:pt idx="3">
                  <c:v>305</c:v>
                </c:pt>
                <c:pt idx="4">
                  <c:v>313</c:v>
                </c:pt>
                <c:pt idx="5">
                  <c:v>293</c:v>
                </c:pt>
                <c:pt idx="6">
                  <c:v>328</c:v>
                </c:pt>
                <c:pt idx="7">
                  <c:v>277</c:v>
                </c:pt>
                <c:pt idx="8">
                  <c:v>251</c:v>
                </c:pt>
                <c:pt idx="9">
                  <c:v>340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0-41E8-8B30-F6CE4B4D3CB9}"/>
            </c:ext>
          </c:extLst>
        </c:ser>
        <c:ser>
          <c:idx val="1"/>
          <c:order val="1"/>
          <c:tx>
            <c:strRef>
              <c:f>'AnoSafra-ValorAnunciado e Contr'!$K$3</c:f>
              <c:strCache>
                <c:ptCount val="1"/>
                <c:pt idx="0">
                  <c:v>Financiado/Liberado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'AnoSafra-ValorAnunciado e Contr'!$A$2:$A$11</c:f>
              <c:strCache>
                <c:ptCount val="10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  <c:pt idx="7">
                  <c:v>2020/2021</c:v>
                </c:pt>
                <c:pt idx="8">
                  <c:v>2021/2022</c:v>
                </c:pt>
                <c:pt idx="9">
                  <c:v>2022/2023</c:v>
                </c:pt>
              </c:strCache>
            </c:strRef>
          </c:cat>
          <c:val>
            <c:numRef>
              <c:f>'AnoSafra-ValorAnunciado e Contr'!$K$4:$K$13</c:f>
              <c:numCache>
                <c:formatCode>_-* #,##0_-;\-* #,##0_-;_-* "-"??_-;_-@_-</c:formatCode>
                <c:ptCount val="10"/>
                <c:pt idx="0">
                  <c:v>154.51347195796501</c:v>
                </c:pt>
                <c:pt idx="1">
                  <c:v>156.082071188551</c:v>
                </c:pt>
                <c:pt idx="2">
                  <c:v>123.03130165754101</c:v>
                </c:pt>
                <c:pt idx="3">
                  <c:v>158.69443495413699</c:v>
                </c:pt>
                <c:pt idx="4">
                  <c:v>170.53528180841801</c:v>
                </c:pt>
                <c:pt idx="5">
                  <c:v>173.187111576213</c:v>
                </c:pt>
                <c:pt idx="6">
                  <c:v>189.98208874151402</c:v>
                </c:pt>
                <c:pt idx="7">
                  <c:v>246.306919834182</c:v>
                </c:pt>
                <c:pt idx="8">
                  <c:v>314.33167354511102</c:v>
                </c:pt>
                <c:pt idx="9">
                  <c:v>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20-41E8-8B30-F6CE4B4D3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13988088"/>
        <c:axId val="413989656"/>
      </c:barChart>
      <c:catAx>
        <c:axId val="41398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pt-BR"/>
          </a:p>
        </c:txPr>
        <c:crossAx val="413989656"/>
        <c:crosses val="autoZero"/>
        <c:auto val="1"/>
        <c:lblAlgn val="ctr"/>
        <c:lblOffset val="100"/>
        <c:noMultiLvlLbl val="0"/>
      </c:catAx>
      <c:valAx>
        <c:axId val="413989656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pt-BR"/>
          </a:p>
        </c:txPr>
        <c:crossAx val="41398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Ubuntu" panose="020B0504030602030204" pitchFamily="34" charset="0"/>
        </a:defRPr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Planilha2!$B$1</c:f>
              <c:strCache>
                <c:ptCount val="1"/>
                <c:pt idx="0">
                  <c:v> Ureia 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Planilha2!$A$2:$A$117</c:f>
              <c:numCache>
                <c:formatCode>[$-416]mmm\-yy;@</c:formatCode>
                <c:ptCount val="116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  <c:pt idx="30">
                  <c:v>42370</c:v>
                </c:pt>
                <c:pt idx="31">
                  <c:v>42401</c:v>
                </c:pt>
                <c:pt idx="32">
                  <c:v>42430</c:v>
                </c:pt>
                <c:pt idx="33">
                  <c:v>42461</c:v>
                </c:pt>
                <c:pt idx="34">
                  <c:v>42491</c:v>
                </c:pt>
                <c:pt idx="35">
                  <c:v>42522</c:v>
                </c:pt>
                <c:pt idx="36">
                  <c:v>42552</c:v>
                </c:pt>
                <c:pt idx="37">
                  <c:v>42583</c:v>
                </c:pt>
                <c:pt idx="38">
                  <c:v>42614</c:v>
                </c:pt>
                <c:pt idx="39">
                  <c:v>42644</c:v>
                </c:pt>
                <c:pt idx="40">
                  <c:v>42675</c:v>
                </c:pt>
                <c:pt idx="41">
                  <c:v>42705</c:v>
                </c:pt>
                <c:pt idx="42">
                  <c:v>42736</c:v>
                </c:pt>
                <c:pt idx="43">
                  <c:v>42767</c:v>
                </c:pt>
                <c:pt idx="44">
                  <c:v>42795</c:v>
                </c:pt>
                <c:pt idx="45">
                  <c:v>42826</c:v>
                </c:pt>
                <c:pt idx="46">
                  <c:v>42856</c:v>
                </c:pt>
                <c:pt idx="47">
                  <c:v>42887</c:v>
                </c:pt>
                <c:pt idx="48">
                  <c:v>42917</c:v>
                </c:pt>
                <c:pt idx="49">
                  <c:v>42948</c:v>
                </c:pt>
                <c:pt idx="50">
                  <c:v>42979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  <c:pt idx="85">
                  <c:v>44044</c:v>
                </c:pt>
                <c:pt idx="86">
                  <c:v>44075</c:v>
                </c:pt>
                <c:pt idx="87">
                  <c:v>44105</c:v>
                </c:pt>
                <c:pt idx="88">
                  <c:v>44136</c:v>
                </c:pt>
                <c:pt idx="89">
                  <c:v>44166</c:v>
                </c:pt>
                <c:pt idx="90">
                  <c:v>44197</c:v>
                </c:pt>
                <c:pt idx="91">
                  <c:v>44228</c:v>
                </c:pt>
                <c:pt idx="92">
                  <c:v>44256</c:v>
                </c:pt>
                <c:pt idx="93">
                  <c:v>44287</c:v>
                </c:pt>
                <c:pt idx="94">
                  <c:v>44317</c:v>
                </c:pt>
                <c:pt idx="95">
                  <c:v>44348</c:v>
                </c:pt>
                <c:pt idx="96">
                  <c:v>44378</c:v>
                </c:pt>
                <c:pt idx="97">
                  <c:v>44409</c:v>
                </c:pt>
                <c:pt idx="98">
                  <c:v>44440</c:v>
                </c:pt>
                <c:pt idx="99">
                  <c:v>44470</c:v>
                </c:pt>
                <c:pt idx="100">
                  <c:v>44501</c:v>
                </c:pt>
                <c:pt idx="101">
                  <c:v>44531</c:v>
                </c:pt>
                <c:pt idx="102">
                  <c:v>44562</c:v>
                </c:pt>
                <c:pt idx="103">
                  <c:v>44593</c:v>
                </c:pt>
                <c:pt idx="104">
                  <c:v>44621</c:v>
                </c:pt>
                <c:pt idx="105">
                  <c:v>44652</c:v>
                </c:pt>
                <c:pt idx="106">
                  <c:v>44682</c:v>
                </c:pt>
                <c:pt idx="107">
                  <c:v>44713</c:v>
                </c:pt>
                <c:pt idx="108">
                  <c:v>44743</c:v>
                </c:pt>
                <c:pt idx="109">
                  <c:v>44774</c:v>
                </c:pt>
                <c:pt idx="110">
                  <c:v>44805</c:v>
                </c:pt>
                <c:pt idx="111">
                  <c:v>44835</c:v>
                </c:pt>
                <c:pt idx="112">
                  <c:v>44866</c:v>
                </c:pt>
                <c:pt idx="113">
                  <c:v>44896</c:v>
                </c:pt>
                <c:pt idx="114">
                  <c:v>44927</c:v>
                </c:pt>
                <c:pt idx="115">
                  <c:v>44958</c:v>
                </c:pt>
              </c:numCache>
            </c:numRef>
          </c:cat>
          <c:val>
            <c:numRef>
              <c:f>Planilha2!$B$2:$B$117</c:f>
              <c:numCache>
                <c:formatCode>_("R$"* #,##0.00_);_("R$"* \(#,##0.00\);_("R$"* "-"??_);_(@_)</c:formatCode>
                <c:ptCount val="116"/>
                <c:pt idx="0">
                  <c:v>1195.1594736842105</c:v>
                </c:pt>
                <c:pt idx="1">
                  <c:v>1223.747894736842</c:v>
                </c:pt>
                <c:pt idx="2">
                  <c:v>1166.7794999999999</c:v>
                </c:pt>
                <c:pt idx="3">
                  <c:v>1106.8047368421053</c:v>
                </c:pt>
                <c:pt idx="4">
                  <c:v>1170.5280000000002</c:v>
                </c:pt>
                <c:pt idx="5">
                  <c:v>1238.557</c:v>
                </c:pt>
                <c:pt idx="6">
                  <c:v>1345.913</c:v>
                </c:pt>
                <c:pt idx="7">
                  <c:v>1404.4549999999999</c:v>
                </c:pt>
                <c:pt idx="8">
                  <c:v>1331.8054999999999</c:v>
                </c:pt>
                <c:pt idx="9">
                  <c:v>1183.5759999999998</c:v>
                </c:pt>
                <c:pt idx="10">
                  <c:v>1136.0345000000002</c:v>
                </c:pt>
                <c:pt idx="11">
                  <c:v>1137.2523809523811</c:v>
                </c:pt>
                <c:pt idx="12">
                  <c:v>1134.7485714285715</c:v>
                </c:pt>
                <c:pt idx="13">
                  <c:v>1178.4819047619046</c:v>
                </c:pt>
                <c:pt idx="14">
                  <c:v>1241.8561904761905</c:v>
                </c:pt>
                <c:pt idx="15">
                  <c:v>1260.7385000000002</c:v>
                </c:pt>
                <c:pt idx="16">
                  <c:v>1280.7761904761905</c:v>
                </c:pt>
                <c:pt idx="17">
                  <c:v>1292.7335</c:v>
                </c:pt>
                <c:pt idx="18">
                  <c:v>1325.8229999999999</c:v>
                </c:pt>
                <c:pt idx="19">
                  <c:v>1356.1159999999998</c:v>
                </c:pt>
                <c:pt idx="20">
                  <c:v>1434.1071428571429</c:v>
                </c:pt>
                <c:pt idx="21">
                  <c:v>1304.4985714285715</c:v>
                </c:pt>
                <c:pt idx="22">
                  <c:v>1306.7376190476189</c:v>
                </c:pt>
                <c:pt idx="23">
                  <c:v>1425.4695238095239</c:v>
                </c:pt>
                <c:pt idx="24">
                  <c:v>1452.7215000000001</c:v>
                </c:pt>
                <c:pt idx="25">
                  <c:v>1461.0665000000001</c:v>
                </c:pt>
                <c:pt idx="26">
                  <c:v>1573.5070000000001</c:v>
                </c:pt>
                <c:pt idx="27">
                  <c:v>1548.7352380952379</c:v>
                </c:pt>
                <c:pt idx="28">
                  <c:v>1472.5354999999995</c:v>
                </c:pt>
                <c:pt idx="29">
                  <c:v>1462.1894736842105</c:v>
                </c:pt>
                <c:pt idx="30">
                  <c:v>1448.0045000000002</c:v>
                </c:pt>
                <c:pt idx="31">
                  <c:v>1315.345</c:v>
                </c:pt>
                <c:pt idx="32">
                  <c:v>1284.1610000000001</c:v>
                </c:pt>
                <c:pt idx="33">
                  <c:v>1227.2766666666666</c:v>
                </c:pt>
                <c:pt idx="34">
                  <c:v>1193.5861904761903</c:v>
                </c:pt>
                <c:pt idx="35">
                  <c:v>1147.8714285714284</c:v>
                </c:pt>
                <c:pt idx="36">
                  <c:v>1099.4325000000001</c:v>
                </c:pt>
                <c:pt idx="37">
                  <c:v>1093.1852380952382</c:v>
                </c:pt>
                <c:pt idx="38">
                  <c:v>1115.3790476190475</c:v>
                </c:pt>
                <c:pt idx="39">
                  <c:v>1110.1161904761907</c:v>
                </c:pt>
                <c:pt idx="40">
                  <c:v>1199.7424999999998</c:v>
                </c:pt>
                <c:pt idx="41">
                  <c:v>1240.6590476190474</c:v>
                </c:pt>
                <c:pt idx="42">
                  <c:v>1300.5075000000002</c:v>
                </c:pt>
                <c:pt idx="43">
                  <c:v>1288.7215000000001</c:v>
                </c:pt>
                <c:pt idx="44">
                  <c:v>1274.9935</c:v>
                </c:pt>
                <c:pt idx="45">
                  <c:v>1204.2614285714283</c:v>
                </c:pt>
                <c:pt idx="46">
                  <c:v>1163.1652631578947</c:v>
                </c:pt>
                <c:pt idx="47">
                  <c:v>1130.5505000000001</c:v>
                </c:pt>
                <c:pt idx="48">
                  <c:v>1097.096</c:v>
                </c:pt>
                <c:pt idx="49">
                  <c:v>1127.5319047619046</c:v>
                </c:pt>
                <c:pt idx="50">
                  <c:v>1194.2259999999999</c:v>
                </c:pt>
                <c:pt idx="51">
                  <c:v>1315.0663157894737</c:v>
                </c:pt>
                <c:pt idx="52">
                  <c:v>1366.9184210526319</c:v>
                </c:pt>
                <c:pt idx="53">
                  <c:v>1306.0636842105262</c:v>
                </c:pt>
                <c:pt idx="54">
                  <c:v>1310.9029999999998</c:v>
                </c:pt>
                <c:pt idx="55">
                  <c:v>1285.6410000000001</c:v>
                </c:pt>
                <c:pt idx="56">
                  <c:v>1322.2714285714285</c:v>
                </c:pt>
                <c:pt idx="57">
                  <c:v>1354.6285714285718</c:v>
                </c:pt>
                <c:pt idx="58">
                  <c:v>1347.7247619047619</c:v>
                </c:pt>
                <c:pt idx="59">
                  <c:v>1476.4128571428571</c:v>
                </c:pt>
                <c:pt idx="60">
                  <c:v>1576.787619047619</c:v>
                </c:pt>
                <c:pt idx="61">
                  <c:v>1707.6914285714288</c:v>
                </c:pt>
                <c:pt idx="62">
                  <c:v>1847.7847619047618</c:v>
                </c:pt>
                <c:pt idx="63">
                  <c:v>1836.3685714285714</c:v>
                </c:pt>
                <c:pt idx="64">
                  <c:v>1809.1819047619051</c:v>
                </c:pt>
                <c:pt idx="65">
                  <c:v>1787.6023809523806</c:v>
                </c:pt>
                <c:pt idx="66">
                  <c:v>1690.1019047619052</c:v>
                </c:pt>
                <c:pt idx="67">
                  <c:v>1629.964285714286</c:v>
                </c:pt>
                <c:pt idx="68">
                  <c:v>1568.8515</c:v>
                </c:pt>
                <c:pt idx="69">
                  <c:v>1593.4985000000001</c:v>
                </c:pt>
                <c:pt idx="70">
                  <c:v>1619.359523809524</c:v>
                </c:pt>
                <c:pt idx="71">
                  <c:v>1616.7529999999999</c:v>
                </c:pt>
                <c:pt idx="72">
                  <c:v>1610.1455000000001</c:v>
                </c:pt>
                <c:pt idx="73">
                  <c:v>1620.2176470588233</c:v>
                </c:pt>
                <c:pt idx="74">
                  <c:v>1673.4647368421054</c:v>
                </c:pt>
                <c:pt idx="75">
                  <c:v>1671.5847368421053</c:v>
                </c:pt>
                <c:pt idx="76">
                  <c:v>1641.1894736842105</c:v>
                </c:pt>
                <c:pt idx="77">
                  <c:v>1565.9684210526314</c:v>
                </c:pt>
                <c:pt idx="78">
                  <c:v>1573.3250000000003</c:v>
                </c:pt>
                <c:pt idx="79">
                  <c:v>1581.9131578947372</c:v>
                </c:pt>
                <c:pt idx="80">
                  <c:v>1829.2433333333331</c:v>
                </c:pt>
                <c:pt idx="81">
                  <c:v>1916.7278947368422</c:v>
                </c:pt>
                <c:pt idx="82">
                  <c:v>1911.8500000000001</c:v>
                </c:pt>
                <c:pt idx="83">
                  <c:v>1850.380526315789</c:v>
                </c:pt>
                <c:pt idx="84">
                  <c:v>1959.0436842105264</c:v>
                </c:pt>
                <c:pt idx="85">
                  <c:v>2103.2557894736838</c:v>
                </c:pt>
                <c:pt idx="86">
                  <c:v>2082.9715789473685</c:v>
                </c:pt>
                <c:pt idx="87">
                  <c:v>2108.817222222222</c:v>
                </c:pt>
                <c:pt idx="88">
                  <c:v>2090.9619047619044</c:v>
                </c:pt>
                <c:pt idx="89">
                  <c:v>2081.5200000000004</c:v>
                </c:pt>
                <c:pt idx="90">
                  <c:v>2175.1714285714284</c:v>
                </c:pt>
                <c:pt idx="91">
                  <c:v>2677.7666666666669</c:v>
                </c:pt>
                <c:pt idx="92">
                  <c:v>2939.7959999999998</c:v>
                </c:pt>
                <c:pt idx="93">
                  <c:v>2952.3314285714287</c:v>
                </c:pt>
                <c:pt idx="94">
                  <c:v>2847.8585714285709</c:v>
                </c:pt>
                <c:pt idx="95">
                  <c:v>3086.11</c:v>
                </c:pt>
                <c:pt idx="96">
                  <c:v>3334.9219047619049</c:v>
                </c:pt>
                <c:pt idx="97">
                  <c:v>3386.7533333333331</c:v>
                </c:pt>
                <c:pt idx="98">
                  <c:v>3699.4200000000005</c:v>
                </c:pt>
                <c:pt idx="99">
                  <c:v>4959.4733333333334</c:v>
                </c:pt>
                <c:pt idx="100">
                  <c:v>5860.7823809523816</c:v>
                </c:pt>
                <c:pt idx="101">
                  <c:v>5978.2214285714281</c:v>
                </c:pt>
                <c:pt idx="102">
                  <c:v>5639.4842857142867</c:v>
                </c:pt>
                <c:pt idx="103">
                  <c:v>4514.3023809523811</c:v>
                </c:pt>
                <c:pt idx="104">
                  <c:v>6008.8433333333332</c:v>
                </c:pt>
                <c:pt idx="105">
                  <c:v>5623.4439999999995</c:v>
                </c:pt>
                <c:pt idx="106">
                  <c:v>5628.098</c:v>
                </c:pt>
                <c:pt idx="107">
                  <c:v>4549.7439999999997</c:v>
                </c:pt>
                <c:pt idx="108">
                  <c:v>4288.4910526315789</c:v>
                </c:pt>
                <c:pt idx="109">
                  <c:v>4121.8339999999998</c:v>
                </c:pt>
                <c:pt idx="110">
                  <c:v>4448.9014285714293</c:v>
                </c:pt>
                <c:pt idx="111">
                  <c:v>4381.7633333333324</c:v>
                </c:pt>
                <c:pt idx="112">
                  <c:v>4031.2495238095239</c:v>
                </c:pt>
                <c:pt idx="113">
                  <c:v>3829.7075793650793</c:v>
                </c:pt>
                <c:pt idx="114">
                  <c:v>3532.6284126984128</c:v>
                </c:pt>
                <c:pt idx="115">
                  <c:v>3151.0963492063483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236-4A38-8729-526BA7A69CA0}"/>
            </c:ext>
          </c:extLst>
        </c:ser>
        <c:ser>
          <c:idx val="1"/>
          <c:order val="1"/>
          <c:tx>
            <c:strRef>
              <c:f>Planilha2!$C$1</c:f>
              <c:strCache>
                <c:ptCount val="1"/>
                <c:pt idx="0">
                  <c:v> MAP 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Planilha2!$A$2:$A$117</c:f>
              <c:numCache>
                <c:formatCode>[$-416]mmm\-yy;@</c:formatCode>
                <c:ptCount val="116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  <c:pt idx="30">
                  <c:v>42370</c:v>
                </c:pt>
                <c:pt idx="31">
                  <c:v>42401</c:v>
                </c:pt>
                <c:pt idx="32">
                  <c:v>42430</c:v>
                </c:pt>
                <c:pt idx="33">
                  <c:v>42461</c:v>
                </c:pt>
                <c:pt idx="34">
                  <c:v>42491</c:v>
                </c:pt>
                <c:pt idx="35">
                  <c:v>42522</c:v>
                </c:pt>
                <c:pt idx="36">
                  <c:v>42552</c:v>
                </c:pt>
                <c:pt idx="37">
                  <c:v>42583</c:v>
                </c:pt>
                <c:pt idx="38">
                  <c:v>42614</c:v>
                </c:pt>
                <c:pt idx="39">
                  <c:v>42644</c:v>
                </c:pt>
                <c:pt idx="40">
                  <c:v>42675</c:v>
                </c:pt>
                <c:pt idx="41">
                  <c:v>42705</c:v>
                </c:pt>
                <c:pt idx="42">
                  <c:v>42736</c:v>
                </c:pt>
                <c:pt idx="43">
                  <c:v>42767</c:v>
                </c:pt>
                <c:pt idx="44">
                  <c:v>42795</c:v>
                </c:pt>
                <c:pt idx="45">
                  <c:v>42826</c:v>
                </c:pt>
                <c:pt idx="46">
                  <c:v>42856</c:v>
                </c:pt>
                <c:pt idx="47">
                  <c:v>42887</c:v>
                </c:pt>
                <c:pt idx="48">
                  <c:v>42917</c:v>
                </c:pt>
                <c:pt idx="49">
                  <c:v>42948</c:v>
                </c:pt>
                <c:pt idx="50">
                  <c:v>42979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  <c:pt idx="85">
                  <c:v>44044</c:v>
                </c:pt>
                <c:pt idx="86">
                  <c:v>44075</c:v>
                </c:pt>
                <c:pt idx="87">
                  <c:v>44105</c:v>
                </c:pt>
                <c:pt idx="88">
                  <c:v>44136</c:v>
                </c:pt>
                <c:pt idx="89">
                  <c:v>44166</c:v>
                </c:pt>
                <c:pt idx="90">
                  <c:v>44197</c:v>
                </c:pt>
                <c:pt idx="91">
                  <c:v>44228</c:v>
                </c:pt>
                <c:pt idx="92">
                  <c:v>44256</c:v>
                </c:pt>
                <c:pt idx="93">
                  <c:v>44287</c:v>
                </c:pt>
                <c:pt idx="94">
                  <c:v>44317</c:v>
                </c:pt>
                <c:pt idx="95">
                  <c:v>44348</c:v>
                </c:pt>
                <c:pt idx="96">
                  <c:v>44378</c:v>
                </c:pt>
                <c:pt idx="97">
                  <c:v>44409</c:v>
                </c:pt>
                <c:pt idx="98">
                  <c:v>44440</c:v>
                </c:pt>
                <c:pt idx="99">
                  <c:v>44470</c:v>
                </c:pt>
                <c:pt idx="100">
                  <c:v>44501</c:v>
                </c:pt>
                <c:pt idx="101">
                  <c:v>44531</c:v>
                </c:pt>
                <c:pt idx="102">
                  <c:v>44562</c:v>
                </c:pt>
                <c:pt idx="103">
                  <c:v>44593</c:v>
                </c:pt>
                <c:pt idx="104">
                  <c:v>44621</c:v>
                </c:pt>
                <c:pt idx="105">
                  <c:v>44652</c:v>
                </c:pt>
                <c:pt idx="106">
                  <c:v>44682</c:v>
                </c:pt>
                <c:pt idx="107">
                  <c:v>44713</c:v>
                </c:pt>
                <c:pt idx="108">
                  <c:v>44743</c:v>
                </c:pt>
                <c:pt idx="109">
                  <c:v>44774</c:v>
                </c:pt>
                <c:pt idx="110">
                  <c:v>44805</c:v>
                </c:pt>
                <c:pt idx="111">
                  <c:v>44835</c:v>
                </c:pt>
                <c:pt idx="112">
                  <c:v>44866</c:v>
                </c:pt>
                <c:pt idx="113">
                  <c:v>44896</c:v>
                </c:pt>
                <c:pt idx="114">
                  <c:v>44927</c:v>
                </c:pt>
                <c:pt idx="115">
                  <c:v>44958</c:v>
                </c:pt>
              </c:numCache>
            </c:numRef>
          </c:cat>
          <c:val>
            <c:numRef>
              <c:f>Planilha2!$C$2:$C$117</c:f>
              <c:numCache>
                <c:formatCode>_("R$"* #,##0.00_);_("R$"* \(#,##0.00\);_("R$"* "-"??_);_(@_)</c:formatCode>
                <c:ptCount val="116"/>
                <c:pt idx="0">
                  <c:v>1517.4733333333336</c:v>
                </c:pt>
                <c:pt idx="1">
                  <c:v>1518.5315789473686</c:v>
                </c:pt>
                <c:pt idx="2">
                  <c:v>1456.1942105263158</c:v>
                </c:pt>
                <c:pt idx="3">
                  <c:v>1345.7063157894734</c:v>
                </c:pt>
                <c:pt idx="4">
                  <c:v>1339.5105263157898</c:v>
                </c:pt>
                <c:pt idx="5">
                  <c:v>1344.1026315789472</c:v>
                </c:pt>
                <c:pt idx="6">
                  <c:v>1502.1636842105263</c:v>
                </c:pt>
                <c:pt idx="7">
                  <c:v>1617.7060000000001</c:v>
                </c:pt>
                <c:pt idx="8">
                  <c:v>1612.6600000000005</c:v>
                </c:pt>
                <c:pt idx="9">
                  <c:v>1489.5440000000003</c:v>
                </c:pt>
                <c:pt idx="10">
                  <c:v>1425.7439999999999</c:v>
                </c:pt>
                <c:pt idx="11">
                  <c:v>1478.2419047619048</c:v>
                </c:pt>
                <c:pt idx="12">
                  <c:v>1512.6120000000001</c:v>
                </c:pt>
                <c:pt idx="13">
                  <c:v>1556.0889999999999</c:v>
                </c:pt>
                <c:pt idx="14">
                  <c:v>1576.2938095238094</c:v>
                </c:pt>
                <c:pt idx="15">
                  <c:v>1592.9568421052629</c:v>
                </c:pt>
                <c:pt idx="16">
                  <c:v>1593.7476190476189</c:v>
                </c:pt>
                <c:pt idx="17">
                  <c:v>1606.6454999999999</c:v>
                </c:pt>
                <c:pt idx="18">
                  <c:v>1670.0310000000002</c:v>
                </c:pt>
                <c:pt idx="19">
                  <c:v>1741.521</c:v>
                </c:pt>
                <c:pt idx="20">
                  <c:v>1917.2059999999997</c:v>
                </c:pt>
                <c:pt idx="21">
                  <c:v>1844.0771428571429</c:v>
                </c:pt>
                <c:pt idx="22">
                  <c:v>1852.833333333333</c:v>
                </c:pt>
                <c:pt idx="23">
                  <c:v>1956.2800000000002</c:v>
                </c:pt>
                <c:pt idx="24">
                  <c:v>2051.7642105263158</c:v>
                </c:pt>
                <c:pt idx="25">
                  <c:v>2124.0389999999998</c:v>
                </c:pt>
                <c:pt idx="26">
                  <c:v>2290.0909999999999</c:v>
                </c:pt>
                <c:pt idx="27">
                  <c:v>2196.0042857142857</c:v>
                </c:pt>
                <c:pt idx="28">
                  <c:v>2114.5710000000004</c:v>
                </c:pt>
                <c:pt idx="29">
                  <c:v>2035.722105263158</c:v>
                </c:pt>
                <c:pt idx="30">
                  <c:v>2005.6</c:v>
                </c:pt>
                <c:pt idx="31">
                  <c:v>1871.3199999999997</c:v>
                </c:pt>
                <c:pt idx="32">
                  <c:v>1801.9433333333336</c:v>
                </c:pt>
                <c:pt idx="33">
                  <c:v>1731.3552380952381</c:v>
                </c:pt>
                <c:pt idx="34">
                  <c:v>1710.7419999999997</c:v>
                </c:pt>
                <c:pt idx="35">
                  <c:v>1656.6785714285711</c:v>
                </c:pt>
                <c:pt idx="36">
                  <c:v>1584.7835</c:v>
                </c:pt>
                <c:pt idx="37">
                  <c:v>1545.8721052631579</c:v>
                </c:pt>
                <c:pt idx="38">
                  <c:v>1595.6439999999998</c:v>
                </c:pt>
                <c:pt idx="39">
                  <c:v>1564.1314285714284</c:v>
                </c:pt>
                <c:pt idx="40">
                  <c:v>1595.905</c:v>
                </c:pt>
                <c:pt idx="41">
                  <c:v>1620.9857142857145</c:v>
                </c:pt>
                <c:pt idx="42">
                  <c:v>1520.9345000000001</c:v>
                </c:pt>
                <c:pt idx="43">
                  <c:v>1559.2338095238097</c:v>
                </c:pt>
                <c:pt idx="44">
                  <c:v>1613.6680952380952</c:v>
                </c:pt>
                <c:pt idx="45">
                  <c:v>1579.7299999999998</c:v>
                </c:pt>
                <c:pt idx="46">
                  <c:v>1589.8855000000003</c:v>
                </c:pt>
                <c:pt idx="47">
                  <c:v>1604.3205000000003</c:v>
                </c:pt>
                <c:pt idx="48">
                  <c:v>1587.1410000000003</c:v>
                </c:pt>
                <c:pt idx="49">
                  <c:v>1547.6571428571431</c:v>
                </c:pt>
                <c:pt idx="50">
                  <c:v>1524.7485000000004</c:v>
                </c:pt>
                <c:pt idx="51">
                  <c:v>1549.9640000000004</c:v>
                </c:pt>
                <c:pt idx="52">
                  <c:v>1637.9080000000001</c:v>
                </c:pt>
                <c:pt idx="53">
                  <c:v>1686.4479999999999</c:v>
                </c:pt>
                <c:pt idx="54">
                  <c:v>1748.9964999999997</c:v>
                </c:pt>
                <c:pt idx="55">
                  <c:v>1738.9474999999998</c:v>
                </c:pt>
                <c:pt idx="56">
                  <c:v>1786.1665</c:v>
                </c:pt>
                <c:pt idx="57">
                  <c:v>1847.7971428571432</c:v>
                </c:pt>
                <c:pt idx="58">
                  <c:v>1931.3009523809524</c:v>
                </c:pt>
                <c:pt idx="59">
                  <c:v>2119.4676190476193</c:v>
                </c:pt>
                <c:pt idx="60">
                  <c:v>2198.5352380952381</c:v>
                </c:pt>
                <c:pt idx="61">
                  <c:v>2295.7375000000002</c:v>
                </c:pt>
                <c:pt idx="62">
                  <c:v>2449.6671428571431</c:v>
                </c:pt>
                <c:pt idx="63">
                  <c:v>2301.3004761904763</c:v>
                </c:pt>
                <c:pt idx="64">
                  <c:v>2245.105</c:v>
                </c:pt>
                <c:pt idx="65">
                  <c:v>2282.2209523809524</c:v>
                </c:pt>
                <c:pt idx="66">
                  <c:v>2201.7733333333331</c:v>
                </c:pt>
                <c:pt idx="67">
                  <c:v>2120.357</c:v>
                </c:pt>
                <c:pt idx="68">
                  <c:v>2103.408095238095</c:v>
                </c:pt>
                <c:pt idx="69">
                  <c:v>2091.7285714285717</c:v>
                </c:pt>
                <c:pt idx="70">
                  <c:v>2050.5461904761901</c:v>
                </c:pt>
                <c:pt idx="71">
                  <c:v>1960.1219047619047</c:v>
                </c:pt>
                <c:pt idx="72">
                  <c:v>1890.3552380952383</c:v>
                </c:pt>
                <c:pt idx="73">
                  <c:v>1910.1047368421055</c:v>
                </c:pt>
                <c:pt idx="74">
                  <c:v>1887.0510000000002</c:v>
                </c:pt>
                <c:pt idx="75">
                  <c:v>1868.5995000000003</c:v>
                </c:pt>
                <c:pt idx="76">
                  <c:v>1829.0364999999997</c:v>
                </c:pt>
                <c:pt idx="77">
                  <c:v>1755.3504999999998</c:v>
                </c:pt>
                <c:pt idx="78">
                  <c:v>1743.7355</c:v>
                </c:pt>
                <c:pt idx="79">
                  <c:v>1846.6010526315786</c:v>
                </c:pt>
                <c:pt idx="80">
                  <c:v>2091.5510526315788</c:v>
                </c:pt>
                <c:pt idx="81">
                  <c:v>2235.0914999999995</c:v>
                </c:pt>
                <c:pt idx="82">
                  <c:v>2342.4745000000003</c:v>
                </c:pt>
                <c:pt idx="83">
                  <c:v>2222.2249999999999</c:v>
                </c:pt>
                <c:pt idx="84">
                  <c:v>2289.9544999999998</c:v>
                </c:pt>
                <c:pt idx="85">
                  <c:v>2446.877</c:v>
                </c:pt>
                <c:pt idx="86">
                  <c:v>2535.4134999999997</c:v>
                </c:pt>
                <c:pt idx="87">
                  <c:v>2581.7159999999999</c:v>
                </c:pt>
                <c:pt idx="88">
                  <c:v>2610.5138095238094</c:v>
                </c:pt>
                <c:pt idx="89">
                  <c:v>2593.2452380952382</c:v>
                </c:pt>
                <c:pt idx="90">
                  <c:v>2792.0133333333329</c:v>
                </c:pt>
                <c:pt idx="91">
                  <c:v>3547.4923809523807</c:v>
                </c:pt>
                <c:pt idx="92">
                  <c:v>4239.4661904761897</c:v>
                </c:pt>
                <c:pt idx="93">
                  <c:v>4222.1076190476197</c:v>
                </c:pt>
                <c:pt idx="94">
                  <c:v>4144.583333333333</c:v>
                </c:pt>
                <c:pt idx="95">
                  <c:v>4398.5540000000001</c:v>
                </c:pt>
                <c:pt idx="96">
                  <c:v>4687.3761904761905</c:v>
                </c:pt>
                <c:pt idx="97">
                  <c:v>4771.7690476190473</c:v>
                </c:pt>
                <c:pt idx="98">
                  <c:v>4881.8166666666675</c:v>
                </c:pt>
                <c:pt idx="99">
                  <c:v>5252.2114285714269</c:v>
                </c:pt>
                <c:pt idx="100">
                  <c:v>5685.5542857142855</c:v>
                </c:pt>
                <c:pt idx="101">
                  <c:v>5908.1799999999985</c:v>
                </c:pt>
                <c:pt idx="102">
                  <c:v>5858.6671428571435</c:v>
                </c:pt>
                <c:pt idx="103">
                  <c:v>5378.7490000000007</c:v>
                </c:pt>
                <c:pt idx="104">
                  <c:v>7085.8604761904762</c:v>
                </c:pt>
                <c:pt idx="105">
                  <c:v>7203.9347619047621</c:v>
                </c:pt>
                <c:pt idx="106">
                  <c:v>7359.5642857142848</c:v>
                </c:pt>
                <c:pt idx="107">
                  <c:v>6643.7371428571432</c:v>
                </c:pt>
                <c:pt idx="108">
                  <c:v>6638.2566666666662</c:v>
                </c:pt>
                <c:pt idx="109">
                  <c:v>5849.6504761904771</c:v>
                </c:pt>
                <c:pt idx="110">
                  <c:v>5252.0657142857135</c:v>
                </c:pt>
                <c:pt idx="111">
                  <c:v>4671.5266666666666</c:v>
                </c:pt>
                <c:pt idx="112">
                  <c:v>4138.9685714285715</c:v>
                </c:pt>
                <c:pt idx="113">
                  <c:v>4023.586595238095</c:v>
                </c:pt>
                <c:pt idx="114">
                  <c:v>4279.9109126984131</c:v>
                </c:pt>
                <c:pt idx="115">
                  <c:v>4250.3038888888887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236-4A38-8729-526BA7A69CA0}"/>
            </c:ext>
          </c:extLst>
        </c:ser>
        <c:ser>
          <c:idx val="2"/>
          <c:order val="2"/>
          <c:tx>
            <c:strRef>
              <c:f>Planilha2!$D$1</c:f>
              <c:strCache>
                <c:ptCount val="1"/>
                <c:pt idx="0">
                  <c:v> KCL 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Planilha2!$A$2:$A$117</c:f>
              <c:numCache>
                <c:formatCode>[$-416]mmm\-yy;@</c:formatCode>
                <c:ptCount val="116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  <c:pt idx="30">
                  <c:v>42370</c:v>
                </c:pt>
                <c:pt idx="31">
                  <c:v>42401</c:v>
                </c:pt>
                <c:pt idx="32">
                  <c:v>42430</c:v>
                </c:pt>
                <c:pt idx="33">
                  <c:v>42461</c:v>
                </c:pt>
                <c:pt idx="34">
                  <c:v>42491</c:v>
                </c:pt>
                <c:pt idx="35">
                  <c:v>42522</c:v>
                </c:pt>
                <c:pt idx="36">
                  <c:v>42552</c:v>
                </c:pt>
                <c:pt idx="37">
                  <c:v>42583</c:v>
                </c:pt>
                <c:pt idx="38">
                  <c:v>42614</c:v>
                </c:pt>
                <c:pt idx="39">
                  <c:v>42644</c:v>
                </c:pt>
                <c:pt idx="40">
                  <c:v>42675</c:v>
                </c:pt>
                <c:pt idx="41">
                  <c:v>42705</c:v>
                </c:pt>
                <c:pt idx="42">
                  <c:v>42736</c:v>
                </c:pt>
                <c:pt idx="43">
                  <c:v>42767</c:v>
                </c:pt>
                <c:pt idx="44">
                  <c:v>42795</c:v>
                </c:pt>
                <c:pt idx="45">
                  <c:v>42826</c:v>
                </c:pt>
                <c:pt idx="46">
                  <c:v>42856</c:v>
                </c:pt>
                <c:pt idx="47">
                  <c:v>42887</c:v>
                </c:pt>
                <c:pt idx="48">
                  <c:v>42917</c:v>
                </c:pt>
                <c:pt idx="49">
                  <c:v>42948</c:v>
                </c:pt>
                <c:pt idx="50">
                  <c:v>42979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  <c:pt idx="85">
                  <c:v>44044</c:v>
                </c:pt>
                <c:pt idx="86">
                  <c:v>44075</c:v>
                </c:pt>
                <c:pt idx="87">
                  <c:v>44105</c:v>
                </c:pt>
                <c:pt idx="88">
                  <c:v>44136</c:v>
                </c:pt>
                <c:pt idx="89">
                  <c:v>44166</c:v>
                </c:pt>
                <c:pt idx="90">
                  <c:v>44197</c:v>
                </c:pt>
                <c:pt idx="91">
                  <c:v>44228</c:v>
                </c:pt>
                <c:pt idx="92">
                  <c:v>44256</c:v>
                </c:pt>
                <c:pt idx="93">
                  <c:v>44287</c:v>
                </c:pt>
                <c:pt idx="94">
                  <c:v>44317</c:v>
                </c:pt>
                <c:pt idx="95">
                  <c:v>44348</c:v>
                </c:pt>
                <c:pt idx="96">
                  <c:v>44378</c:v>
                </c:pt>
                <c:pt idx="97">
                  <c:v>44409</c:v>
                </c:pt>
                <c:pt idx="98">
                  <c:v>44440</c:v>
                </c:pt>
                <c:pt idx="99">
                  <c:v>44470</c:v>
                </c:pt>
                <c:pt idx="100">
                  <c:v>44501</c:v>
                </c:pt>
                <c:pt idx="101">
                  <c:v>44531</c:v>
                </c:pt>
                <c:pt idx="102">
                  <c:v>44562</c:v>
                </c:pt>
                <c:pt idx="103">
                  <c:v>44593</c:v>
                </c:pt>
                <c:pt idx="104">
                  <c:v>44621</c:v>
                </c:pt>
                <c:pt idx="105">
                  <c:v>44652</c:v>
                </c:pt>
                <c:pt idx="106">
                  <c:v>44682</c:v>
                </c:pt>
                <c:pt idx="107">
                  <c:v>44713</c:v>
                </c:pt>
                <c:pt idx="108">
                  <c:v>44743</c:v>
                </c:pt>
                <c:pt idx="109">
                  <c:v>44774</c:v>
                </c:pt>
                <c:pt idx="110">
                  <c:v>44805</c:v>
                </c:pt>
                <c:pt idx="111">
                  <c:v>44835</c:v>
                </c:pt>
                <c:pt idx="112">
                  <c:v>44866</c:v>
                </c:pt>
                <c:pt idx="113">
                  <c:v>44896</c:v>
                </c:pt>
                <c:pt idx="114">
                  <c:v>44927</c:v>
                </c:pt>
                <c:pt idx="115">
                  <c:v>44958</c:v>
                </c:pt>
              </c:numCache>
            </c:numRef>
          </c:cat>
          <c:val>
            <c:numRef>
              <c:f>Planilha2!$D$2:$D$117</c:f>
              <c:numCache>
                <c:formatCode>_("R$"* #,##0.00_);_("R$"* \(#,##0.00\);_("R$"* "-"??_);_(@_)</c:formatCode>
                <c:ptCount val="116"/>
                <c:pt idx="0">
                  <c:v>1275.5852631578948</c:v>
                </c:pt>
                <c:pt idx="1">
                  <c:v>1268.5214999999996</c:v>
                </c:pt>
                <c:pt idx="2">
                  <c:v>1213.6105</c:v>
                </c:pt>
                <c:pt idx="3">
                  <c:v>1144.6352631578948</c:v>
                </c:pt>
                <c:pt idx="4">
                  <c:v>1136.5245000000002</c:v>
                </c:pt>
                <c:pt idx="5">
                  <c:v>1109.8663157894737</c:v>
                </c:pt>
                <c:pt idx="6">
                  <c:v>1169.2995000000003</c:v>
                </c:pt>
                <c:pt idx="7">
                  <c:v>1209.1990476190481</c:v>
                </c:pt>
                <c:pt idx="8">
                  <c:v>1181.5184999999997</c:v>
                </c:pt>
                <c:pt idx="9">
                  <c:v>1139.1652380952382</c:v>
                </c:pt>
                <c:pt idx="10">
                  <c:v>1097.0076190476188</c:v>
                </c:pt>
                <c:pt idx="11">
                  <c:v>1145.3485714285714</c:v>
                </c:pt>
                <c:pt idx="12">
                  <c:v>1144.5275000000001</c:v>
                </c:pt>
                <c:pt idx="13">
                  <c:v>1163.915</c:v>
                </c:pt>
                <c:pt idx="14">
                  <c:v>1222.5489999999998</c:v>
                </c:pt>
                <c:pt idx="15">
                  <c:v>1282.8165000000001</c:v>
                </c:pt>
                <c:pt idx="16">
                  <c:v>1299.482857142857</c:v>
                </c:pt>
                <c:pt idx="17">
                  <c:v>1316.4259999999999</c:v>
                </c:pt>
                <c:pt idx="18">
                  <c:v>1337.2344999999998</c:v>
                </c:pt>
                <c:pt idx="19">
                  <c:v>1376.3173684210526</c:v>
                </c:pt>
                <c:pt idx="20">
                  <c:v>1486.6694999999995</c:v>
                </c:pt>
                <c:pt idx="21">
                  <c:v>1384.6514285714286</c:v>
                </c:pt>
                <c:pt idx="22">
                  <c:v>1379.6761904761904</c:v>
                </c:pt>
                <c:pt idx="23">
                  <c:v>1428.96</c:v>
                </c:pt>
                <c:pt idx="24">
                  <c:v>1466.7823809523809</c:v>
                </c:pt>
                <c:pt idx="25">
                  <c:v>1514.6974999999998</c:v>
                </c:pt>
                <c:pt idx="26">
                  <c:v>1620.8235</c:v>
                </c:pt>
                <c:pt idx="27">
                  <c:v>1547.5571428571427</c:v>
                </c:pt>
                <c:pt idx="28">
                  <c:v>1478.076</c:v>
                </c:pt>
                <c:pt idx="29">
                  <c:v>1438.9547368421051</c:v>
                </c:pt>
                <c:pt idx="30">
                  <c:v>1455.6814999999999</c:v>
                </c:pt>
                <c:pt idx="31">
                  <c:v>1396.3020000000001</c:v>
                </c:pt>
                <c:pt idx="32">
                  <c:v>1294.9694999999999</c:v>
                </c:pt>
                <c:pt idx="33">
                  <c:v>1228.4342857142856</c:v>
                </c:pt>
                <c:pt idx="34">
                  <c:v>1204.8633333333335</c:v>
                </c:pt>
                <c:pt idx="35">
                  <c:v>1170.1819047619047</c:v>
                </c:pt>
                <c:pt idx="36">
                  <c:v>1115.3030000000003</c:v>
                </c:pt>
                <c:pt idx="37">
                  <c:v>1099.3790000000001</c:v>
                </c:pt>
                <c:pt idx="38">
                  <c:v>1142.1509999999998</c:v>
                </c:pt>
                <c:pt idx="39">
                  <c:v>1138.2333333333333</c:v>
                </c:pt>
                <c:pt idx="40">
                  <c:v>1192.2224999999999</c:v>
                </c:pt>
                <c:pt idx="41">
                  <c:v>1233.8833333333332</c:v>
                </c:pt>
                <c:pt idx="42">
                  <c:v>1209.471</c:v>
                </c:pt>
                <c:pt idx="43">
                  <c:v>1182.6628571428571</c:v>
                </c:pt>
                <c:pt idx="44">
                  <c:v>1167.6580952380953</c:v>
                </c:pt>
                <c:pt idx="45">
                  <c:v>1168.2761904761905</c:v>
                </c:pt>
                <c:pt idx="46">
                  <c:v>1186.4064999999998</c:v>
                </c:pt>
                <c:pt idx="47">
                  <c:v>1228.0745000000002</c:v>
                </c:pt>
                <c:pt idx="48">
                  <c:v>1248.2670000000001</c:v>
                </c:pt>
                <c:pt idx="49">
                  <c:v>1250.8335</c:v>
                </c:pt>
                <c:pt idx="50">
                  <c:v>1229.4884999999999</c:v>
                </c:pt>
                <c:pt idx="51">
                  <c:v>1267.732</c:v>
                </c:pt>
                <c:pt idx="52">
                  <c:v>1324.3319999999999</c:v>
                </c:pt>
                <c:pt idx="53">
                  <c:v>1335.3405000000002</c:v>
                </c:pt>
                <c:pt idx="54">
                  <c:v>1353.2240000000002</c:v>
                </c:pt>
                <c:pt idx="55">
                  <c:v>1337.8394999999998</c:v>
                </c:pt>
                <c:pt idx="56">
                  <c:v>1365.8724999999999</c:v>
                </c:pt>
                <c:pt idx="57">
                  <c:v>1426.3390476190477</c:v>
                </c:pt>
                <c:pt idx="58">
                  <c:v>1516.5075000000002</c:v>
                </c:pt>
                <c:pt idx="59">
                  <c:v>1664.1290476190475</c:v>
                </c:pt>
                <c:pt idx="60">
                  <c:v>1691.4604761904764</c:v>
                </c:pt>
                <c:pt idx="61">
                  <c:v>1840.3494999999998</c:v>
                </c:pt>
                <c:pt idx="62">
                  <c:v>1966.4480952380954</c:v>
                </c:pt>
                <c:pt idx="63">
                  <c:v>1854.0880952380951</c:v>
                </c:pt>
                <c:pt idx="64">
                  <c:v>1861.4939999999999</c:v>
                </c:pt>
                <c:pt idx="65">
                  <c:v>1887.7342857142855</c:v>
                </c:pt>
                <c:pt idx="66">
                  <c:v>1847.0990476190473</c:v>
                </c:pt>
                <c:pt idx="67">
                  <c:v>1814.8744999999999</c:v>
                </c:pt>
                <c:pt idx="68">
                  <c:v>1815.4766666666667</c:v>
                </c:pt>
                <c:pt idx="69">
                  <c:v>1843.1023809523806</c:v>
                </c:pt>
                <c:pt idx="70">
                  <c:v>1847.7060000000001</c:v>
                </c:pt>
                <c:pt idx="71">
                  <c:v>1803.5271428571427</c:v>
                </c:pt>
                <c:pt idx="72">
                  <c:v>1774.2395238095237</c:v>
                </c:pt>
                <c:pt idx="73">
                  <c:v>1797.2380000000001</c:v>
                </c:pt>
                <c:pt idx="74">
                  <c:v>1802.5245000000002</c:v>
                </c:pt>
                <c:pt idx="75">
                  <c:v>1803.4755</c:v>
                </c:pt>
                <c:pt idx="76">
                  <c:v>1756.384</c:v>
                </c:pt>
                <c:pt idx="77">
                  <c:v>1704.4360000000001</c:v>
                </c:pt>
                <c:pt idx="78">
                  <c:v>1648.9435000000005</c:v>
                </c:pt>
                <c:pt idx="79">
                  <c:v>1634.088</c:v>
                </c:pt>
                <c:pt idx="80">
                  <c:v>1694.0005000000001</c:v>
                </c:pt>
                <c:pt idx="81">
                  <c:v>1706.8275000000001</c:v>
                </c:pt>
                <c:pt idx="82">
                  <c:v>1827.2644999999998</c:v>
                </c:pt>
                <c:pt idx="83">
                  <c:v>1690.3515</c:v>
                </c:pt>
                <c:pt idx="84">
                  <c:v>1736.5264999999999</c:v>
                </c:pt>
                <c:pt idx="85">
                  <c:v>1800.2468421052633</c:v>
                </c:pt>
                <c:pt idx="86">
                  <c:v>1852.6299999999997</c:v>
                </c:pt>
                <c:pt idx="87">
                  <c:v>1864.182</c:v>
                </c:pt>
                <c:pt idx="88">
                  <c:v>1878.2957142857142</c:v>
                </c:pt>
                <c:pt idx="89">
                  <c:v>1823.1190476190477</c:v>
                </c:pt>
                <c:pt idx="90">
                  <c:v>1880.5757142857142</c:v>
                </c:pt>
                <c:pt idx="91">
                  <c:v>2169.4461904761911</c:v>
                </c:pt>
                <c:pt idx="92">
                  <c:v>2409.629523809524</c:v>
                </c:pt>
                <c:pt idx="93">
                  <c:v>2532.2290476190474</c:v>
                </c:pt>
                <c:pt idx="94">
                  <c:v>2580.3909523809521</c:v>
                </c:pt>
                <c:pt idx="95">
                  <c:v>2994.7376190476189</c:v>
                </c:pt>
                <c:pt idx="96">
                  <c:v>3608.1690476190479</c:v>
                </c:pt>
                <c:pt idx="97">
                  <c:v>4396.8414285714289</c:v>
                </c:pt>
                <c:pt idx="98">
                  <c:v>4750.1319047619054</c:v>
                </c:pt>
                <c:pt idx="99">
                  <c:v>5193.3833333333341</c:v>
                </c:pt>
                <c:pt idx="100">
                  <c:v>5355.0519047619046</c:v>
                </c:pt>
                <c:pt idx="101">
                  <c:v>5521.9504761904755</c:v>
                </c:pt>
                <c:pt idx="102">
                  <c:v>5499.1338095238098</c:v>
                </c:pt>
                <c:pt idx="103">
                  <c:v>4981.6766666666672</c:v>
                </c:pt>
                <c:pt idx="104">
                  <c:v>6258.4414285714292</c:v>
                </c:pt>
                <c:pt idx="105">
                  <c:v>6757.3852380952376</c:v>
                </c:pt>
                <c:pt idx="106">
                  <c:v>6906.1785714285716</c:v>
                </c:pt>
                <c:pt idx="107">
                  <c:v>6515.0585000000001</c:v>
                </c:pt>
                <c:pt idx="108">
                  <c:v>6397.4252380952375</c:v>
                </c:pt>
                <c:pt idx="109">
                  <c:v>5788.2633333333342</c:v>
                </c:pt>
                <c:pt idx="110">
                  <c:v>5248.4928571428563</c:v>
                </c:pt>
                <c:pt idx="111">
                  <c:v>4575.703333333332</c:v>
                </c:pt>
                <c:pt idx="112">
                  <c:v>3968.405238095238</c:v>
                </c:pt>
                <c:pt idx="113">
                  <c:v>3673.4485952380955</c:v>
                </c:pt>
                <c:pt idx="114">
                  <c:v>3619.7271825396815</c:v>
                </c:pt>
                <c:pt idx="115">
                  <c:v>3546.8736944444445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7236-4A38-8729-526BA7A69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3990048"/>
        <c:axId val="413990440"/>
      </c:lineChart>
      <c:lineChart>
        <c:grouping val="standard"/>
        <c:varyColors val="0"/>
        <c:ser>
          <c:idx val="3"/>
          <c:order val="3"/>
          <c:tx>
            <c:strRef>
              <c:f>Planilha2!$E$1</c:f>
              <c:strCache>
                <c:ptCount val="1"/>
                <c:pt idx="0">
                  <c:v> Valor médio dos contratos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Planilha2!$A$2:$A$117</c:f>
              <c:numCache>
                <c:formatCode>[$-416]mmm\-yy;@</c:formatCode>
                <c:ptCount val="116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  <c:pt idx="30">
                  <c:v>42370</c:v>
                </c:pt>
                <c:pt idx="31">
                  <c:v>42401</c:v>
                </c:pt>
                <c:pt idx="32">
                  <c:v>42430</c:v>
                </c:pt>
                <c:pt idx="33">
                  <c:v>42461</c:v>
                </c:pt>
                <c:pt idx="34">
                  <c:v>42491</c:v>
                </c:pt>
                <c:pt idx="35">
                  <c:v>42522</c:v>
                </c:pt>
                <c:pt idx="36">
                  <c:v>42552</c:v>
                </c:pt>
                <c:pt idx="37">
                  <c:v>42583</c:v>
                </c:pt>
                <c:pt idx="38">
                  <c:v>42614</c:v>
                </c:pt>
                <c:pt idx="39">
                  <c:v>42644</c:v>
                </c:pt>
                <c:pt idx="40">
                  <c:v>42675</c:v>
                </c:pt>
                <c:pt idx="41">
                  <c:v>42705</c:v>
                </c:pt>
                <c:pt idx="42">
                  <c:v>42736</c:v>
                </c:pt>
                <c:pt idx="43">
                  <c:v>42767</c:v>
                </c:pt>
                <c:pt idx="44">
                  <c:v>42795</c:v>
                </c:pt>
                <c:pt idx="45">
                  <c:v>42826</c:v>
                </c:pt>
                <c:pt idx="46">
                  <c:v>42856</c:v>
                </c:pt>
                <c:pt idx="47">
                  <c:v>42887</c:v>
                </c:pt>
                <c:pt idx="48">
                  <c:v>42917</c:v>
                </c:pt>
                <c:pt idx="49">
                  <c:v>42948</c:v>
                </c:pt>
                <c:pt idx="50">
                  <c:v>42979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  <c:pt idx="72">
                  <c:v>43647</c:v>
                </c:pt>
                <c:pt idx="73">
                  <c:v>43678</c:v>
                </c:pt>
                <c:pt idx="74">
                  <c:v>43709</c:v>
                </c:pt>
                <c:pt idx="75">
                  <c:v>43739</c:v>
                </c:pt>
                <c:pt idx="76">
                  <c:v>43770</c:v>
                </c:pt>
                <c:pt idx="77">
                  <c:v>43800</c:v>
                </c:pt>
                <c:pt idx="78">
                  <c:v>43831</c:v>
                </c:pt>
                <c:pt idx="79">
                  <c:v>43862</c:v>
                </c:pt>
                <c:pt idx="80">
                  <c:v>43891</c:v>
                </c:pt>
                <c:pt idx="81">
                  <c:v>43922</c:v>
                </c:pt>
                <c:pt idx="82">
                  <c:v>43952</c:v>
                </c:pt>
                <c:pt idx="83">
                  <c:v>43983</c:v>
                </c:pt>
                <c:pt idx="84">
                  <c:v>44013</c:v>
                </c:pt>
                <c:pt idx="85">
                  <c:v>44044</c:v>
                </c:pt>
                <c:pt idx="86">
                  <c:v>44075</c:v>
                </c:pt>
                <c:pt idx="87">
                  <c:v>44105</c:v>
                </c:pt>
                <c:pt idx="88">
                  <c:v>44136</c:v>
                </c:pt>
                <c:pt idx="89">
                  <c:v>44166</c:v>
                </c:pt>
                <c:pt idx="90">
                  <c:v>44197</c:v>
                </c:pt>
                <c:pt idx="91">
                  <c:v>44228</c:v>
                </c:pt>
                <c:pt idx="92">
                  <c:v>44256</c:v>
                </c:pt>
                <c:pt idx="93">
                  <c:v>44287</c:v>
                </c:pt>
                <c:pt idx="94">
                  <c:v>44317</c:v>
                </c:pt>
                <c:pt idx="95">
                  <c:v>44348</c:v>
                </c:pt>
                <c:pt idx="96">
                  <c:v>44378</c:v>
                </c:pt>
                <c:pt idx="97">
                  <c:v>44409</c:v>
                </c:pt>
                <c:pt idx="98">
                  <c:v>44440</c:v>
                </c:pt>
                <c:pt idx="99">
                  <c:v>44470</c:v>
                </c:pt>
                <c:pt idx="100">
                  <c:v>44501</c:v>
                </c:pt>
                <c:pt idx="101">
                  <c:v>44531</c:v>
                </c:pt>
                <c:pt idx="102">
                  <c:v>44562</c:v>
                </c:pt>
                <c:pt idx="103">
                  <c:v>44593</c:v>
                </c:pt>
                <c:pt idx="104">
                  <c:v>44621</c:v>
                </c:pt>
                <c:pt idx="105">
                  <c:v>44652</c:v>
                </c:pt>
                <c:pt idx="106">
                  <c:v>44682</c:v>
                </c:pt>
                <c:pt idx="107">
                  <c:v>44713</c:v>
                </c:pt>
                <c:pt idx="108">
                  <c:v>44743</c:v>
                </c:pt>
                <c:pt idx="109">
                  <c:v>44774</c:v>
                </c:pt>
                <c:pt idx="110">
                  <c:v>44805</c:v>
                </c:pt>
                <c:pt idx="111">
                  <c:v>44835</c:v>
                </c:pt>
                <c:pt idx="112">
                  <c:v>44866</c:v>
                </c:pt>
                <c:pt idx="113">
                  <c:v>44896</c:v>
                </c:pt>
                <c:pt idx="114">
                  <c:v>44927</c:v>
                </c:pt>
                <c:pt idx="115">
                  <c:v>44958</c:v>
                </c:pt>
              </c:numCache>
            </c:numRef>
          </c:cat>
          <c:val>
            <c:numRef>
              <c:f>Planilha2!$E$2:$E$117</c:f>
              <c:numCache>
                <c:formatCode>_("R$"* #,##0.00_);_("R$"* \(#,##0.00\);_("R$"* "-"??_);_(@_)</c:formatCode>
                <c:ptCount val="116"/>
                <c:pt idx="0">
                  <c:v>44648.64522461978</c:v>
                </c:pt>
                <c:pt idx="1">
                  <c:v>45633.307351649324</c:v>
                </c:pt>
                <c:pt idx="2">
                  <c:v>49147.881935667399</c:v>
                </c:pt>
                <c:pt idx="3">
                  <c:v>52666.717255485455</c:v>
                </c:pt>
                <c:pt idx="4">
                  <c:v>56494.801526236399</c:v>
                </c:pt>
                <c:pt idx="5">
                  <c:v>60485.823572538437</c:v>
                </c:pt>
                <c:pt idx="6">
                  <c:v>54526.992998194481</c:v>
                </c:pt>
                <c:pt idx="7">
                  <c:v>62512.137422690023</c:v>
                </c:pt>
                <c:pt idx="8">
                  <c:v>69596.088751052084</c:v>
                </c:pt>
                <c:pt idx="9">
                  <c:v>67620.490153786799</c:v>
                </c:pt>
                <c:pt idx="10">
                  <c:v>78625.435392745901</c:v>
                </c:pt>
                <c:pt idx="11">
                  <c:v>94919.956913719114</c:v>
                </c:pt>
                <c:pt idx="12">
                  <c:v>59943.16070819275</c:v>
                </c:pt>
                <c:pt idx="13">
                  <c:v>52500.892561516077</c:v>
                </c:pt>
                <c:pt idx="14">
                  <c:v>54685.484612413376</c:v>
                </c:pt>
                <c:pt idx="15">
                  <c:v>50108.424515263905</c:v>
                </c:pt>
                <c:pt idx="16">
                  <c:v>61113.101758654928</c:v>
                </c:pt>
                <c:pt idx="17">
                  <c:v>73098.894066309513</c:v>
                </c:pt>
                <c:pt idx="18">
                  <c:v>49122.726111193653</c:v>
                </c:pt>
                <c:pt idx="19">
                  <c:v>51972.65104786319</c:v>
                </c:pt>
                <c:pt idx="20">
                  <c:v>56052.795274073032</c:v>
                </c:pt>
                <c:pt idx="21">
                  <c:v>57007.872145856927</c:v>
                </c:pt>
                <c:pt idx="22">
                  <c:v>65904.255061207077</c:v>
                </c:pt>
                <c:pt idx="23">
                  <c:v>99514.582751577211</c:v>
                </c:pt>
                <c:pt idx="24">
                  <c:v>73271.112719261771</c:v>
                </c:pt>
                <c:pt idx="25">
                  <c:v>62053.700787273177</c:v>
                </c:pt>
                <c:pt idx="26">
                  <c:v>62916.964878328843</c:v>
                </c:pt>
                <c:pt idx="27">
                  <c:v>61696.792599462773</c:v>
                </c:pt>
                <c:pt idx="28">
                  <c:v>67255.831651081753</c:v>
                </c:pt>
                <c:pt idx="29">
                  <c:v>76253.120934546023</c:v>
                </c:pt>
                <c:pt idx="30">
                  <c:v>49543.916787948503</c:v>
                </c:pt>
                <c:pt idx="31">
                  <c:v>78981.587410832944</c:v>
                </c:pt>
                <c:pt idx="32">
                  <c:v>143774.97865682753</c:v>
                </c:pt>
                <c:pt idx="33">
                  <c:v>164342.32557755517</c:v>
                </c:pt>
                <c:pt idx="34">
                  <c:v>171806.02366316528</c:v>
                </c:pt>
                <c:pt idx="35">
                  <c:v>94325.67744600038</c:v>
                </c:pt>
                <c:pt idx="36">
                  <c:v>57511.746185429663</c:v>
                </c:pt>
                <c:pt idx="37">
                  <c:v>64218.250642405175</c:v>
                </c:pt>
                <c:pt idx="38">
                  <c:v>63750.64101065947</c:v>
                </c:pt>
                <c:pt idx="39">
                  <c:v>65155.821835065282</c:v>
                </c:pt>
                <c:pt idx="40">
                  <c:v>78168.620609531776</c:v>
                </c:pt>
                <c:pt idx="41">
                  <c:v>85434.64189610898</c:v>
                </c:pt>
                <c:pt idx="42">
                  <c:v>71756.995272030181</c:v>
                </c:pt>
                <c:pt idx="43">
                  <c:v>80635.390360201258</c:v>
                </c:pt>
                <c:pt idx="44">
                  <c:v>86634.449696649841</c:v>
                </c:pt>
                <c:pt idx="45">
                  <c:v>79309.304808952642</c:v>
                </c:pt>
                <c:pt idx="46">
                  <c:v>97507.774079458235</c:v>
                </c:pt>
                <c:pt idx="47">
                  <c:v>93984.295310662463</c:v>
                </c:pt>
                <c:pt idx="48">
                  <c:v>71225.911721590426</c:v>
                </c:pt>
                <c:pt idx="49">
                  <c:v>66315.837693691501</c:v>
                </c:pt>
                <c:pt idx="50">
                  <c:v>75739.697987092775</c:v>
                </c:pt>
                <c:pt idx="51">
                  <c:v>74138.571513621442</c:v>
                </c:pt>
                <c:pt idx="52">
                  <c:v>87369.269863535796</c:v>
                </c:pt>
                <c:pt idx="53">
                  <c:v>94563.219579081488</c:v>
                </c:pt>
                <c:pt idx="54">
                  <c:v>69047.460758025656</c:v>
                </c:pt>
                <c:pt idx="55">
                  <c:v>85876.240549326394</c:v>
                </c:pt>
                <c:pt idx="56">
                  <c:v>93733.990347227285</c:v>
                </c:pt>
                <c:pt idx="57">
                  <c:v>95334.719365173238</c:v>
                </c:pt>
                <c:pt idx="58">
                  <c:v>97028.362081228595</c:v>
                </c:pt>
                <c:pt idx="59">
                  <c:v>101659.79806278198</c:v>
                </c:pt>
                <c:pt idx="60">
                  <c:v>91842.256466128252</c:v>
                </c:pt>
                <c:pt idx="61">
                  <c:v>89922.902774644986</c:v>
                </c:pt>
                <c:pt idx="62">
                  <c:v>85451.199246118777</c:v>
                </c:pt>
                <c:pt idx="63">
                  <c:v>83409.768195156008</c:v>
                </c:pt>
                <c:pt idx="64">
                  <c:v>82920.298203701197</c:v>
                </c:pt>
                <c:pt idx="65">
                  <c:v>90949.256206070437</c:v>
                </c:pt>
                <c:pt idx="66">
                  <c:v>80509.769964946769</c:v>
                </c:pt>
                <c:pt idx="67">
                  <c:v>96403.921031129212</c:v>
                </c:pt>
                <c:pt idx="68">
                  <c:v>95037.29356306768</c:v>
                </c:pt>
                <c:pt idx="69">
                  <c:v>92937.866730059366</c:v>
                </c:pt>
                <c:pt idx="70">
                  <c:v>123984.27496039978</c:v>
                </c:pt>
                <c:pt idx="71">
                  <c:v>95447.191213805898</c:v>
                </c:pt>
                <c:pt idx="72">
                  <c:v>86866.867773482198</c:v>
                </c:pt>
                <c:pt idx="73">
                  <c:v>103795.26867000053</c:v>
                </c:pt>
                <c:pt idx="74">
                  <c:v>96873.480550622364</c:v>
                </c:pt>
                <c:pt idx="75">
                  <c:v>89204.48860665079</c:v>
                </c:pt>
                <c:pt idx="76">
                  <c:v>91759.789572008071</c:v>
                </c:pt>
                <c:pt idx="77">
                  <c:v>84768.269752527645</c:v>
                </c:pt>
                <c:pt idx="78">
                  <c:v>81603.76865407989</c:v>
                </c:pt>
                <c:pt idx="79">
                  <c:v>105545.71128714703</c:v>
                </c:pt>
                <c:pt idx="80">
                  <c:v>142038.0513924906</c:v>
                </c:pt>
                <c:pt idx="81">
                  <c:v>123376.12038038725</c:v>
                </c:pt>
                <c:pt idx="82">
                  <c:v>105298.79071178791</c:v>
                </c:pt>
                <c:pt idx="83">
                  <c:v>110207.24266679787</c:v>
                </c:pt>
                <c:pt idx="84">
                  <c:v>103502.90907017863</c:v>
                </c:pt>
                <c:pt idx="85">
                  <c:v>120578.77811527734</c:v>
                </c:pt>
                <c:pt idx="86">
                  <c:v>104133.96700632598</c:v>
                </c:pt>
                <c:pt idx="87">
                  <c:v>100330.6460627444</c:v>
                </c:pt>
                <c:pt idx="88">
                  <c:v>102468.017514769</c:v>
                </c:pt>
                <c:pt idx="89">
                  <c:v>84566.469524443324</c:v>
                </c:pt>
                <c:pt idx="90">
                  <c:v>101334.57831581205</c:v>
                </c:pt>
                <c:pt idx="91">
                  <c:v>141426.59239390396</c:v>
                </c:pt>
                <c:pt idx="92">
                  <c:v>155218.06687656208</c:v>
                </c:pt>
                <c:pt idx="93">
                  <c:v>165228.1900580214</c:v>
                </c:pt>
                <c:pt idx="94">
                  <c:v>185026.15076157445</c:v>
                </c:pt>
                <c:pt idx="95">
                  <c:v>124339.55212928315</c:v>
                </c:pt>
                <c:pt idx="96">
                  <c:v>148711.3614219646</c:v>
                </c:pt>
                <c:pt idx="97">
                  <c:v>165399.62605957015</c:v>
                </c:pt>
                <c:pt idx="98">
                  <c:v>169014.83940563354</c:v>
                </c:pt>
                <c:pt idx="99">
                  <c:v>175556.14817319068</c:v>
                </c:pt>
                <c:pt idx="100">
                  <c:v>152212.34973826469</c:v>
                </c:pt>
                <c:pt idx="101">
                  <c:v>120700.21597464167</c:v>
                </c:pt>
                <c:pt idx="102">
                  <c:v>142379.5493351206</c:v>
                </c:pt>
                <c:pt idx="103">
                  <c:v>152684.6902450487</c:v>
                </c:pt>
                <c:pt idx="104">
                  <c:v>172706.16728894462</c:v>
                </c:pt>
                <c:pt idx="105">
                  <c:v>197458.65051540441</c:v>
                </c:pt>
                <c:pt idx="106">
                  <c:v>244353.25017962811</c:v>
                </c:pt>
                <c:pt idx="107">
                  <c:v>207497.16397000616</c:v>
                </c:pt>
                <c:pt idx="108">
                  <c:v>179888.97529083301</c:v>
                </c:pt>
                <c:pt idx="109">
                  <c:v>191848.54416773468</c:v>
                </c:pt>
                <c:pt idx="110">
                  <c:v>173036.47519501782</c:v>
                </c:pt>
                <c:pt idx="111">
                  <c:v>175122.384456806</c:v>
                </c:pt>
                <c:pt idx="112">
                  <c:v>158487.3210392739</c:v>
                </c:pt>
                <c:pt idx="113">
                  <c:v>145583.61432269617</c:v>
                </c:pt>
                <c:pt idx="114">
                  <c:v>213181.39807075475</c:v>
                </c:pt>
                <c:pt idx="115">
                  <c:v>248233.9210690328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7236-4A38-8729-526BA7A69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041736"/>
        <c:axId val="426042912"/>
      </c:lineChart>
      <c:dateAx>
        <c:axId val="413990048"/>
        <c:scaling>
          <c:orientation val="minMax"/>
        </c:scaling>
        <c:delete val="0"/>
        <c:axPos val="b"/>
        <c:numFmt formatCode="[$-416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13990440"/>
        <c:crosses val="autoZero"/>
        <c:auto val="1"/>
        <c:lblOffset val="100"/>
        <c:baseTimeUnit val="months"/>
      </c:dateAx>
      <c:valAx>
        <c:axId val="413990440"/>
        <c:scaling>
          <c:orientation val="minMax"/>
        </c:scaling>
        <c:delete val="0"/>
        <c:axPos val="l"/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13990048"/>
        <c:crosses val="autoZero"/>
        <c:crossBetween val="between"/>
      </c:valAx>
      <c:valAx>
        <c:axId val="426042912"/>
        <c:scaling>
          <c:orientation val="minMax"/>
        </c:scaling>
        <c:delete val="0"/>
        <c:axPos val="r"/>
        <c:numFmt formatCode="_(&quot;R$&quot;* #,##0.00_);_(&quot;R$&quot;* \(#,##0.00\);_(&quot;R$&quot;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26041736"/>
        <c:crosses val="max"/>
        <c:crossBetween val="between"/>
      </c:valAx>
      <c:dateAx>
        <c:axId val="426041736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42604291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pt-BR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60849807716077E-2"/>
          <c:y val="2.5835862482688501E-2"/>
          <c:w val="0.9755788315143904"/>
          <c:h val="0.75301932626490053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Selic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highlight>
                      <a:srgbClr val="FFFF00"/>
                    </a:highligh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</c:strCache>
            </c:strRef>
          </c:cat>
          <c:val>
            <c:numRef>
              <c:f>Planilha1!$B$2:$B$8</c:f>
              <c:numCache>
                <c:formatCode>General</c:formatCode>
                <c:ptCount val="7"/>
                <c:pt idx="0">
                  <c:v>14.25</c:v>
                </c:pt>
                <c:pt idx="1">
                  <c:v>10.25</c:v>
                </c:pt>
                <c:pt idx="2">
                  <c:v>6.5</c:v>
                </c:pt>
                <c:pt idx="3">
                  <c:v>6.5</c:v>
                </c:pt>
                <c:pt idx="4">
                  <c:v>2.25</c:v>
                </c:pt>
                <c:pt idx="5">
                  <c:v>4.25</c:v>
                </c:pt>
                <c:pt idx="6">
                  <c:v>13.25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C7C-4E6E-95EC-C90B6A271CB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Pronaf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</c:strCache>
            </c:strRef>
          </c:cat>
          <c:val>
            <c:numRef>
              <c:f>Planilha1!$C$2:$C$8</c:f>
              <c:numCache>
                <c:formatCode>General</c:formatCode>
                <c:ptCount val="7"/>
                <c:pt idx="0">
                  <c:v>5.5</c:v>
                </c:pt>
                <c:pt idx="1">
                  <c:v>5.5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</c:v>
                </c:pt>
                <c:pt idx="5">
                  <c:v>4.5</c:v>
                </c:pt>
                <c:pt idx="6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7C-4E6E-95EC-C90B6A271CB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Pronamp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</c:strCache>
            </c:strRef>
          </c:cat>
          <c:val>
            <c:numRef>
              <c:f>Planilha1!$D$2:$D$8</c:f>
              <c:numCache>
                <c:formatCode>General</c:formatCode>
                <c:ptCount val="7"/>
                <c:pt idx="0">
                  <c:v>8.5</c:v>
                </c:pt>
                <c:pt idx="1">
                  <c:v>7.5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5.5</c:v>
                </c:pt>
                <c:pt idx="6">
                  <c:v>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C7C-4E6E-95EC-C90B6A271CBE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Demais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2016/2017</c:v>
                </c:pt>
                <c:pt idx="1">
                  <c:v>2017/2018</c:v>
                </c:pt>
                <c:pt idx="2">
                  <c:v>2018/2019</c:v>
                </c:pt>
                <c:pt idx="3">
                  <c:v>2019/2020</c:v>
                </c:pt>
                <c:pt idx="4">
                  <c:v>2020/2021</c:v>
                </c:pt>
                <c:pt idx="5">
                  <c:v>2021/2022</c:v>
                </c:pt>
                <c:pt idx="6">
                  <c:v>2022/2023</c:v>
                </c:pt>
              </c:strCache>
            </c:strRef>
          </c:cat>
          <c:val>
            <c:numRef>
              <c:f>Planilha1!$E$2:$E$8</c:f>
              <c:numCache>
                <c:formatCode>General</c:formatCode>
                <c:ptCount val="7"/>
                <c:pt idx="0">
                  <c:v>9.5</c:v>
                </c:pt>
                <c:pt idx="1">
                  <c:v>8.5</c:v>
                </c:pt>
                <c:pt idx="2">
                  <c:v>7</c:v>
                </c:pt>
                <c:pt idx="3">
                  <c:v>8</c:v>
                </c:pt>
                <c:pt idx="4">
                  <c:v>6</c:v>
                </c:pt>
                <c:pt idx="5">
                  <c:v>7.5</c:v>
                </c:pt>
                <c:pt idx="6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C7C-4E6E-95EC-C90B6A271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039776"/>
        <c:axId val="426042128"/>
      </c:lineChart>
      <c:catAx>
        <c:axId val="42603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426042128"/>
        <c:crosses val="autoZero"/>
        <c:auto val="1"/>
        <c:lblAlgn val="ctr"/>
        <c:lblOffset val="100"/>
        <c:noMultiLvlLbl val="0"/>
      </c:catAx>
      <c:valAx>
        <c:axId val="426042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603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1A729-AB90-4DCE-80B1-BB8AAEA14441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1211A-072D-494F-A7F4-58A208F1D1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02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1211A-072D-494F-A7F4-58A208F1D13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75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1211A-072D-494F-A7F4-58A208F1D13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54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Confederação da Agricultura e Pecuária do Brasil (CNA) estima que, para o PAP 2023/2024, seriam necessários R$ 403,88 bilhões em operações de crédito rural, sendo direcionados para custeio/comercialização R$ 290,79 bilhões e para investimentos R$ 113,09 bilhões, priorizando os pequenos e médios produtores rurais. Tais valores são projetados com base na estimativa de ampliação da produção e produtividade em função da melhoria do clima e da necessidade de maior escala para manter a rentabilidade. A aplicação desses recursos traria impactos positivos no mercado de trabalho (emprego/renda), no consumo das famílias, nas exportações, na arrecadação, no PIB, na produtividade setorial e na redução dos preços dos alimentos.</a:t>
            </a:r>
          </a:p>
          <a:p>
            <a:r>
              <a:rPr lang="pt-BR" dirty="0"/>
              <a:t>NECESSÁRIO PREVISIBILIDADE.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1211A-072D-494F-A7F4-58A208F1D13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53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OOC – Operações Oficiais de Crédito.</a:t>
            </a:r>
          </a:p>
          <a:p>
            <a:r>
              <a:rPr lang="pt-BR" dirty="0"/>
              <a:t>Governo anunciou suplementação de R$ 200 milhões há alguns dias. Irá garantir aproximadamente R$ 8 bilhões em crédito. Ainda assim não é suficiente. </a:t>
            </a:r>
          </a:p>
          <a:p>
            <a:endParaRPr lang="pt-BR" dirty="0"/>
          </a:p>
          <a:p>
            <a:r>
              <a:rPr lang="pt-BR" dirty="0"/>
              <a:t>Para o ideal desenvolvimento do Plano Agrícola e Pecuário 2023/2024, seriam necessários R$ 25 bilhões em equalização de taxas de juros. Esse valor representa um aumento de 82% em relação ao valor disponibilizado em 2022, quando atualizados pela taxa do Sistema Especial de Liquidação e de Custódia (Selic), pelo Índice Nacional de Preços ao Consumidor Amplo (IPCA) e pelos custos de produção. Com esse montante, teríamos um plano sem interrupções, dentro do percentual histórico de participação do </a:t>
            </a:r>
            <a:r>
              <a:rPr lang="pt-BR" dirty="0" err="1"/>
              <a:t>funding</a:t>
            </a:r>
            <a:r>
              <a:rPr lang="pt-BR" dirty="0"/>
              <a:t> do setor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1211A-072D-494F-A7F4-58A208F1D13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35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Já são 3 safras sem atualização do enquadramento. Muitos produtores se desenquadraram por conta disso.  Embora não tenham ganhado mais dinheiro. O ticket médio dos contratos vem aumentando a cada safra.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1211A-072D-494F-A7F4-58A208F1D13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54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Embora tenhamos o anuncio de taxas mais baixas, o produtor paga muito mais do que o apenas anunciado.</a:t>
            </a:r>
          </a:p>
          <a:p>
            <a:r>
              <a:rPr lang="pt-BR" dirty="0"/>
              <a:t>Por isso, a CNA demanda não só a redução das taxas, mas a efetiva fiscalização das instituições.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1211A-072D-494F-A7F4-58A208F1D1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3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Desde a publicação da Lei do Agro (Lei 13.986/2020) tivemos um expressivo aumento na utilização dos instrumentos privados de crédito. A norma trouxe a segurança jurídica necessária para que os credores aportassem recursos no setor. Além disso, nos últimos três anos a agropecuária sofreu com a falta de recursos e interrupções dos programas oficiais de crédito, o que aumentou a procura do setor por fontes alternativas de crédito.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61211A-072D-494F-A7F4-58A208F1D13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352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7FAE0C-FE11-44C5-B84F-DAC63EBE7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0994EF8-71A8-48BD-A4C9-087F9A2A8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4B14B28-500D-473D-8878-393C4905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66122E4-EE83-4675-8628-38BAE61D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F2465E-7E83-4C15-83F0-6048E8AB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6A26E8-19E5-427E-A3FC-A5FE749F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82ED7DC-B357-4E8B-BAA9-6F8B0EB55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F36173B-5A17-488F-B95D-6C361087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2DDB456-D22B-4066-91D2-D37BE8AA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1EED406-2E92-4B66-BB97-013A1A22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03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17C768D-0CF3-4C07-87DD-A47D7CD0D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AA31ABDD-11D1-400F-AE7E-BFCAA1524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B8DEEE-DACC-4659-9A53-1190654E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404C8B6-D836-46EB-9583-9377AC89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A7C41A8-4BC2-4F20-A7EC-A0F337EA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6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CA36C7-2A9F-4A55-89F0-E2C585E69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BFB7B1-5093-4380-8678-7CD570D6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B8ED0C0-EC7B-4635-80C2-64911C33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E8C6D68-A0DD-43EA-BE16-E0371D2E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5DF1FAB-788F-49EA-A209-5DCD9824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25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C4233A-E11D-4F1D-90B9-90B9889C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6F7DF2C7-E9BB-4B87-9A6F-4A8D8F19A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BB55349-302F-4B25-B894-ABE52880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58D8F7B-A048-495F-A8CF-95B42172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87F0FCD-A241-43CF-86FC-C4DB71C3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65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37D3C8-D93E-4D9A-B98C-476718C8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47EB5B4-2867-4EF5-B971-99758BD2A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9EA8A5E-3B4C-4BD1-BD7B-1341F8C90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618A981-FA3B-4580-B392-77073006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F39F2A6-91E5-47B9-8F49-97DF5151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D9C0F93-AE07-48C7-8024-2161694F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2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BEBEE5-E056-4C4A-BC2E-D284E7AF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AD4FFB8-CCF6-4F58-B4CA-D2B992CA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709A8EA-463C-4C5D-82B4-4BD37385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1C5C26B-1012-4F13-A9A2-1C8477AB5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7F177D8-3394-4D3D-B381-D484B77A5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22FAD498-CA7F-4ACC-85C8-D249EF43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89A510C8-AFF5-41DE-A99F-43A31E85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45765C9-4855-4E88-A52C-6AC48D04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76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255769-4842-427D-ABCE-692E7777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813C05E4-060E-4E96-8CBB-D14CF8CF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AEF3A38-4612-49B5-8CC7-EE213C87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7F899B65-21EC-40E0-8621-1F8F1AA4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34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BD651FBE-7D7D-4985-B421-F5A50E89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EF2DAE8-DB83-48FD-B67E-AE2C5617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DC9EDE4-DFED-4901-A86F-BD54CE76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28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47D321-D719-4FC5-8EAA-A3F85127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152D35F-773F-4CCC-A651-07F9487D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52865E0-D080-41B4-B68F-35DA01022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8D86616-2538-43FB-BD77-300674068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4037EA9-732B-4CF2-A57D-B50FFA21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54307C7-AE67-47C9-BF6B-0AA44B78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42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3D05AC-7E7C-497D-9FA7-31CBD39A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A961BAD2-8D53-4CE3-A8FA-E0DFD5CE1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EAC40AD-F1C7-43CE-89E2-B19CDBAE3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8BED818-B662-4B95-9CC4-740B3B16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DC423A3-9819-44F6-8C80-012763CE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9A08359-38B4-4524-85B1-F9C7DED7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05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A58A892-E579-417D-BAAA-CE3970FB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C14FD17-D251-471D-B731-0CDCC5756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320F66E-0CE0-4BE8-AB03-7DD52C3A5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971AB-A4E4-4F8D-BA70-A80A95CB465B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32C071B-5B36-4320-A9AE-E1F14F849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F457144-B635-4091-90D1-8934D69EC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9CF7-2007-4F6F-82ED-9F26DBE966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6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452773C-B4A8-48F8-9291-BDE1F6E35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xmlns="" id="{5B829F3E-DB22-496E-9DCF-AA6A9EDB10C3}"/>
              </a:ext>
            </a:extLst>
          </p:cNvPr>
          <p:cNvSpPr/>
          <p:nvPr/>
        </p:nvSpPr>
        <p:spPr>
          <a:xfrm rot="18488228">
            <a:off x="9815890" y="2006249"/>
            <a:ext cx="3704478" cy="3974799"/>
          </a:xfrm>
          <a:prstGeom prst="roundRect">
            <a:avLst/>
          </a:prstGeom>
          <a:noFill/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DABB2433-2A18-4DE3-B7B8-D7D9F893F8C0}"/>
              </a:ext>
            </a:extLst>
          </p:cNvPr>
          <p:cNvSpPr/>
          <p:nvPr/>
        </p:nvSpPr>
        <p:spPr>
          <a:xfrm rot="18488228">
            <a:off x="9559577" y="-355631"/>
            <a:ext cx="3704478" cy="39747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xmlns="" id="{11DF36B6-3BEC-4BB6-8227-BA1D357C771A}"/>
              </a:ext>
            </a:extLst>
          </p:cNvPr>
          <p:cNvSpPr/>
          <p:nvPr/>
        </p:nvSpPr>
        <p:spPr>
          <a:xfrm rot="18488228">
            <a:off x="-105819" y="144731"/>
            <a:ext cx="6159727" cy="640755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xmlns="" id="{8FE53F70-C12A-48AC-AA8F-ED944E6EA2D0}"/>
              </a:ext>
            </a:extLst>
          </p:cNvPr>
          <p:cNvSpPr/>
          <p:nvPr/>
        </p:nvSpPr>
        <p:spPr>
          <a:xfrm rot="18488228">
            <a:off x="315208" y="808644"/>
            <a:ext cx="5051577" cy="524071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7E64E114-CC30-4EDE-9EE1-65CE5FDB920F}"/>
              </a:ext>
            </a:extLst>
          </p:cNvPr>
          <p:cNvSpPr txBox="1"/>
          <p:nvPr/>
        </p:nvSpPr>
        <p:spPr>
          <a:xfrm>
            <a:off x="815450" y="1309487"/>
            <a:ext cx="405109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7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PROPOSTAS DO SISTEMA CNA PARA O </a:t>
            </a:r>
            <a:r>
              <a:rPr lang="pt-BR" sz="37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PLANO AGRÍCOLA E PECUÁRIO </a:t>
            </a:r>
          </a:p>
          <a:p>
            <a:pPr algn="ctr"/>
            <a:endParaRPr lang="pt-BR" sz="37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7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2023/2024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FC37F671-FF3F-4920-8B43-7BFD4C4CC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7" t="34145" r="52336" b="36315"/>
          <a:stretch/>
        </p:blipFill>
        <p:spPr bwMode="auto">
          <a:xfrm>
            <a:off x="10947844" y="165826"/>
            <a:ext cx="927947" cy="97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48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886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GESTÃO DE RISCOS </a:t>
            </a:r>
            <a:endParaRPr lang="pt-BR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8783D792-91C2-4A4D-89C6-CD24F81394B8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A614CB4E-1A45-470A-8697-FD7E83CD9008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2B7866EB-D372-4B25-BE67-755D826DB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978924"/>
              </p:ext>
            </p:extLst>
          </p:nvPr>
        </p:nvGraphicFramePr>
        <p:xfrm>
          <a:off x="536277" y="1168830"/>
          <a:ext cx="11039616" cy="2133600"/>
        </p:xfrm>
        <a:graphic>
          <a:graphicData uri="http://schemas.openxmlformats.org/drawingml/2006/table">
            <a:tbl>
              <a:tblPr firstRow="1" bandRow="1"/>
              <a:tblGrid>
                <a:gridCol w="11039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2800" dirty="0">
                          <a:latin typeface="+mn-lt"/>
                        </a:rPr>
                        <a:t>Orçamento 2023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latin typeface="+mn-lt"/>
                        </a:rPr>
                        <a:t>Subvenção Econômica ao Prêmio do Seguro Rural – </a:t>
                      </a: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R$ 1,1 bilhão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latin typeface="+mn-lt"/>
                        </a:rPr>
                        <a:t>. 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latin typeface="+mn-lt"/>
                        </a:rPr>
                        <a:t>- Necessária </a:t>
                      </a: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suplementação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latin typeface="+mn-lt"/>
                        </a:rPr>
                        <a:t> de </a:t>
                      </a:r>
                      <a:r>
                        <a:rPr lang="pt-BR" sz="2800" u="sng" dirty="0">
                          <a:solidFill>
                            <a:schemeClr val="tx1"/>
                          </a:solidFill>
                          <a:latin typeface="+mn-lt"/>
                        </a:rPr>
                        <a:t>ao menos </a:t>
                      </a: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R$ 1,0 bilhão </a:t>
                      </a:r>
                      <a:r>
                        <a:rPr lang="pt-BR" sz="2800" dirty="0">
                          <a:solidFill>
                            <a:schemeClr val="tx1"/>
                          </a:solidFill>
                          <a:latin typeface="+mn-lt"/>
                        </a:rPr>
                        <a:t>para o PSR.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65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39D5BCB0-144C-4587-A375-1E6B715F5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220620"/>
              </p:ext>
            </p:extLst>
          </p:nvPr>
        </p:nvGraphicFramePr>
        <p:xfrm>
          <a:off x="536277" y="3568845"/>
          <a:ext cx="547850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029">
                  <a:extLst>
                    <a:ext uri="{9D8B030D-6E8A-4147-A177-3AD203B41FA5}">
                      <a16:colId xmlns:a16="http://schemas.microsoft.com/office/drawing/2014/main" xmlns="" val="428460486"/>
                    </a:ext>
                  </a:extLst>
                </a:gridCol>
                <a:gridCol w="2364930">
                  <a:extLst>
                    <a:ext uri="{9D8B030D-6E8A-4147-A177-3AD203B41FA5}">
                      <a16:colId xmlns:a16="http://schemas.microsoft.com/office/drawing/2014/main" xmlns="" val="1851707374"/>
                    </a:ext>
                  </a:extLst>
                </a:gridCol>
                <a:gridCol w="1888545">
                  <a:extLst>
                    <a:ext uri="{9D8B030D-6E8A-4147-A177-3AD203B41FA5}">
                      <a16:colId xmlns:a16="http://schemas.microsoft.com/office/drawing/2014/main" xmlns="" val="3889733748"/>
                    </a:ext>
                  </a:extLst>
                </a:gridCol>
              </a:tblGrid>
              <a:tr h="37861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ANO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Área Segurada (mi ha)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Subvenção ao PSR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37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2020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13,27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R$ 856,33 mi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837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2021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13,73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R$ 1,16 bi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516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2022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C00000"/>
                          </a:solidFill>
                        </a:rPr>
                        <a:t>7,29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R$ 1,11 bi</a:t>
                      </a:r>
                    </a:p>
                  </a:txBody>
                  <a:tcPr anchor="ctr">
                    <a:solidFill>
                      <a:srgbClr val="CBE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816739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485F5FEA-C736-483E-A59A-AFDB952D2953}"/>
              </a:ext>
            </a:extLst>
          </p:cNvPr>
          <p:cNvSpPr txBox="1"/>
          <p:nvPr/>
        </p:nvSpPr>
        <p:spPr>
          <a:xfrm>
            <a:off x="6729084" y="4083733"/>
            <a:ext cx="5195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REDUÇÃO DE </a:t>
            </a:r>
            <a:r>
              <a:rPr lang="pt-BR" sz="3200" b="1" dirty="0">
                <a:solidFill>
                  <a:srgbClr val="C00000"/>
                </a:solidFill>
              </a:rPr>
              <a:t>MAIS DE 50% </a:t>
            </a:r>
            <a:r>
              <a:rPr lang="pt-BR" sz="3200" b="1" dirty="0"/>
              <a:t>NA ÁREA COBERTA EM 2022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xmlns="" id="{FE876E0A-5E13-454C-B286-59186D70F39B}"/>
              </a:ext>
            </a:extLst>
          </p:cNvPr>
          <p:cNvCxnSpPr/>
          <p:nvPr/>
        </p:nvCxnSpPr>
        <p:spPr>
          <a:xfrm>
            <a:off x="6517441" y="4083733"/>
            <a:ext cx="0" cy="107721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3">
            <a:extLst>
              <a:ext uri="{FF2B5EF4-FFF2-40B4-BE49-F238E27FC236}">
                <a16:creationId xmlns:a16="http://schemas.microsoft.com/office/drawing/2014/main" xmlns="" id="{ED6DD13A-6CD5-4E98-9DAF-FB0A41568110}"/>
              </a:ext>
            </a:extLst>
          </p:cNvPr>
          <p:cNvSpPr txBox="1"/>
          <p:nvPr/>
        </p:nvSpPr>
        <p:spPr>
          <a:xfrm>
            <a:off x="1831602" y="5823499"/>
            <a:ext cx="9371678" cy="461665"/>
          </a:xfrm>
          <a:prstGeom prst="rect">
            <a:avLst/>
          </a:prstGeom>
          <a:solidFill>
            <a:srgbClr val="5FB55A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Fundo Catástrofe – Lei Complementar 137/2010 </a:t>
            </a:r>
          </a:p>
        </p:txBody>
      </p:sp>
    </p:spTree>
    <p:extLst>
      <p:ext uri="{BB962C8B-B14F-4D97-AF65-F5344CB8AC3E}">
        <p14:creationId xmlns:p14="http://schemas.microsoft.com/office/powerpoint/2010/main" val="2839627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10357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MERCADO PRIVADO DE CRÉDITO – MERCADO DE CAPITAIS</a:t>
            </a:r>
            <a:endParaRPr lang="pt-BR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A3F36D5F-4229-4CA5-979C-B6F625B056B8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0EE8BEA6-3878-4397-BB7E-702B4D1AE72B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F2B5D19-5469-4439-8BB1-0E09C7562A95}"/>
              </a:ext>
            </a:extLst>
          </p:cNvPr>
          <p:cNvSpPr txBox="1"/>
          <p:nvPr/>
        </p:nvSpPr>
        <p:spPr>
          <a:xfrm>
            <a:off x="536277" y="1082224"/>
            <a:ext cx="49657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/>
              <a:t>Necessário Edição de uma </a:t>
            </a:r>
            <a:r>
              <a:rPr lang="pt-BR" sz="2600" b="1" dirty="0"/>
              <a:t>norma específica</a:t>
            </a:r>
            <a:r>
              <a:rPr lang="pt-BR" sz="2600" dirty="0"/>
              <a:t> para disciplinar a constituição e o funcionamento dos </a:t>
            </a:r>
            <a:r>
              <a:rPr lang="pt-BR" sz="2600" dirty="0" err="1"/>
              <a:t>Fiagros</a:t>
            </a:r>
            <a:r>
              <a:rPr lang="pt-BR" sz="2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b="1" dirty="0"/>
              <a:t>Popularizar</a:t>
            </a:r>
            <a:r>
              <a:rPr lang="pt-BR" sz="2600" dirty="0"/>
              <a:t> instrumento entre os produtores.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600" dirty="0"/>
              <a:t>Estimular criação de ferramentas para atender </a:t>
            </a:r>
            <a:r>
              <a:rPr lang="pt-BR" sz="2600" b="1" dirty="0"/>
              <a:t>pequenos e médios produtores.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A4FEA45D-F4C5-4DC1-90BF-20FDC8AFE459}"/>
              </a:ext>
            </a:extLst>
          </p:cNvPr>
          <p:cNvSpPr/>
          <p:nvPr/>
        </p:nvSpPr>
        <p:spPr>
          <a:xfrm>
            <a:off x="6348314" y="1811291"/>
            <a:ext cx="2556000" cy="4212000"/>
          </a:xfrm>
          <a:prstGeom prst="rect">
            <a:avLst/>
          </a:prstGeom>
          <a:gradFill flip="none" rotWithShape="1">
            <a:gsLst>
              <a:gs pos="0">
                <a:srgbClr val="23C35E">
                  <a:shade val="30000"/>
                  <a:satMod val="115000"/>
                </a:srgbClr>
              </a:gs>
              <a:gs pos="50000">
                <a:srgbClr val="23C35E">
                  <a:shade val="67500"/>
                  <a:satMod val="115000"/>
                </a:srgbClr>
              </a:gs>
              <a:gs pos="100000">
                <a:srgbClr val="23C35E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xmlns="" id="{6D9F1F2B-409D-4F12-A1A7-1B3999374AFC}"/>
              </a:ext>
            </a:extLst>
          </p:cNvPr>
          <p:cNvSpPr/>
          <p:nvPr/>
        </p:nvSpPr>
        <p:spPr>
          <a:xfrm>
            <a:off x="9438898" y="1811291"/>
            <a:ext cx="2556000" cy="4212000"/>
          </a:xfrm>
          <a:prstGeom prst="rect">
            <a:avLst/>
          </a:prstGeom>
          <a:gradFill flip="none" rotWithShape="1">
            <a:gsLst>
              <a:gs pos="0">
                <a:srgbClr val="159596">
                  <a:shade val="30000"/>
                  <a:satMod val="115000"/>
                </a:srgbClr>
              </a:gs>
              <a:gs pos="50000">
                <a:srgbClr val="159596">
                  <a:shade val="67500"/>
                  <a:satMod val="115000"/>
                </a:srgbClr>
              </a:gs>
              <a:gs pos="100000">
                <a:srgbClr val="159596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82843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488BEECC-96B6-4439-8F84-03525168AB5C}"/>
              </a:ext>
            </a:extLst>
          </p:cNvPr>
          <p:cNvSpPr txBox="1"/>
          <p:nvPr/>
        </p:nvSpPr>
        <p:spPr>
          <a:xfrm>
            <a:off x="6348314" y="1990165"/>
            <a:ext cx="255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FIAGROS</a:t>
            </a:r>
          </a:p>
          <a:p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 bilhões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estoque em 2023.</a:t>
            </a:r>
          </a:p>
          <a:p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uma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produtor.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6491FED-32CB-46E1-8C9C-80F3022C519B}"/>
              </a:ext>
            </a:extLst>
          </p:cNvPr>
          <p:cNvSpPr txBox="1"/>
          <p:nvPr/>
        </p:nvSpPr>
        <p:spPr>
          <a:xfrm>
            <a:off x="9438898" y="1996934"/>
            <a:ext cx="255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exigibilidade dos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depósitos a vista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instrumento.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prejudicar o já direcionado ao Crédito Oficial.</a:t>
            </a:r>
          </a:p>
          <a:p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IF’S não participantes do Plano Safra.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xmlns="" id="{93A91823-88DF-4708-975C-BD74909F8BC1}"/>
              </a:ext>
            </a:extLst>
          </p:cNvPr>
          <p:cNvCxnSpPr>
            <a:cxnSpLocks/>
          </p:cNvCxnSpPr>
          <p:nvPr/>
        </p:nvCxnSpPr>
        <p:spPr>
          <a:xfrm>
            <a:off x="6096000" y="1600861"/>
            <a:ext cx="0" cy="4783700"/>
          </a:xfrm>
          <a:prstGeom prst="line">
            <a:avLst/>
          </a:prstGeom>
          <a:ln w="63500" cap="rnd"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3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886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10 </a:t>
            </a:r>
            <a:r>
              <a:rPr lang="en-US" sz="32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Propostas</a:t>
            </a:r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en-US" sz="32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Prioritárias</a:t>
            </a:r>
            <a:endParaRPr lang="pt-BR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A3F36D5F-4229-4CA5-979C-B6F625B056B8}"/>
              </a:ext>
            </a:extLst>
          </p:cNvPr>
          <p:cNvSpPr/>
          <p:nvPr/>
        </p:nvSpPr>
        <p:spPr>
          <a:xfrm rot="18488228">
            <a:off x="11518627" y="113348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0EE8BEA6-3878-4397-BB7E-702B4D1AE72B}"/>
              </a:ext>
            </a:extLst>
          </p:cNvPr>
          <p:cNvSpPr/>
          <p:nvPr/>
        </p:nvSpPr>
        <p:spPr>
          <a:xfrm rot="18488228">
            <a:off x="11851995" y="113349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63CECB6-9558-43C6-B2F4-3ECBFC2B56FD}"/>
              </a:ext>
            </a:extLst>
          </p:cNvPr>
          <p:cNvSpPr txBox="1"/>
          <p:nvPr/>
        </p:nvSpPr>
        <p:spPr>
          <a:xfrm>
            <a:off x="430590" y="610136"/>
            <a:ext cx="116630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/>
              <a:t>1. Garantir que os recursos anunciados no Plano Agrícola e Pecuário estejam disponíveis ao longo de toda a safra.</a:t>
            </a:r>
            <a:endParaRPr lang="pt-BR" sz="1600" dirty="0"/>
          </a:p>
          <a:p>
            <a:r>
              <a:rPr lang="pt-BR" sz="1600" dirty="0"/>
              <a:t> </a:t>
            </a:r>
          </a:p>
          <a:p>
            <a:pPr lvl="0"/>
            <a:r>
              <a:rPr lang="pt-BR" sz="1600" b="1" dirty="0"/>
              <a:t>2. Disponibilizar R$ 25 bilhões ao orçamento para subvenção às Operações de Crédito Rural do Plano Agrícola e Pecuário 2023/2024.</a:t>
            </a:r>
            <a:endParaRPr lang="pt-BR" sz="1600" dirty="0"/>
          </a:p>
          <a:p>
            <a:r>
              <a:rPr lang="pt-BR" sz="1600" dirty="0"/>
              <a:t> </a:t>
            </a:r>
          </a:p>
          <a:p>
            <a:pPr lvl="0"/>
            <a:r>
              <a:rPr lang="pt-BR" sz="1600" b="1" dirty="0"/>
              <a:t>3. Garantir redução nas Taxas de Juros das operações de Crédito Rural.</a:t>
            </a:r>
          </a:p>
          <a:p>
            <a:pPr lvl="0"/>
            <a:endParaRPr lang="pt-BR" sz="1600" b="1" dirty="0"/>
          </a:p>
          <a:p>
            <a:pPr lvl="0"/>
            <a:r>
              <a:rPr lang="pt-BR" sz="1600" b="1" dirty="0"/>
              <a:t>4. Garantir orçamento de R$ 2,0 bilhões para a subvenção ao prêmio de seguro rural em 2023 e R$ 3,0 bilhões para 2024</a:t>
            </a:r>
            <a:r>
              <a:rPr lang="pt-BR" sz="1600" dirty="0"/>
              <a:t>.</a:t>
            </a:r>
          </a:p>
          <a:p>
            <a:r>
              <a:rPr lang="pt-BR" sz="1600" dirty="0"/>
              <a:t> </a:t>
            </a:r>
          </a:p>
          <a:p>
            <a:pPr lvl="0"/>
            <a:r>
              <a:rPr lang="pt-BR" sz="1600" b="1" dirty="0"/>
              <a:t>5. Aumentar o limite de Renda Bruta Agropecuária para enquadramento dos produtores nos programas de crédito rural (Pronaf, </a:t>
            </a:r>
            <a:r>
              <a:rPr lang="pt-BR" sz="1600" b="1" dirty="0" err="1"/>
              <a:t>Pronamp</a:t>
            </a:r>
            <a:r>
              <a:rPr lang="pt-BR" sz="1600" b="1" dirty="0"/>
              <a:t> e Demais).</a:t>
            </a:r>
            <a:r>
              <a:rPr lang="pt-BR" sz="1600" dirty="0"/>
              <a:t> </a:t>
            </a:r>
          </a:p>
          <a:p>
            <a:r>
              <a:rPr lang="pt-BR" sz="1600" dirty="0"/>
              <a:t> </a:t>
            </a:r>
          </a:p>
          <a:p>
            <a:pPr lvl="0"/>
            <a:r>
              <a:rPr lang="pt-BR" sz="1600" b="1" dirty="0"/>
              <a:t>6. Priorizar recursos para as finalidades de investimento, especialmente para pequenos e médios produtores (Pronaf e </a:t>
            </a:r>
            <a:r>
              <a:rPr lang="pt-BR" sz="1600" b="1" dirty="0" err="1"/>
              <a:t>Pronamp</a:t>
            </a:r>
            <a:r>
              <a:rPr lang="pt-BR" sz="1600" dirty="0"/>
              <a:t>), e para os programas para </a:t>
            </a:r>
            <a:r>
              <a:rPr lang="pt-BR" sz="1600" b="1" dirty="0"/>
              <a:t>construção de armazéns (PCA)</a:t>
            </a:r>
            <a:r>
              <a:rPr lang="pt-BR" sz="1600" dirty="0"/>
              <a:t>, irrigação </a:t>
            </a:r>
            <a:r>
              <a:rPr lang="pt-BR" sz="1600" b="1" dirty="0"/>
              <a:t>(</a:t>
            </a:r>
            <a:r>
              <a:rPr lang="pt-BR" sz="1600" b="1" dirty="0" err="1"/>
              <a:t>Proirriga</a:t>
            </a:r>
            <a:r>
              <a:rPr lang="pt-BR" sz="1600" b="1" dirty="0"/>
              <a:t>), </a:t>
            </a:r>
            <a:r>
              <a:rPr lang="pt-BR" sz="1600" dirty="0"/>
              <a:t>investimentos necessários à incorporação de inovações tecnológicas nas propriedades rurais </a:t>
            </a:r>
            <a:r>
              <a:rPr lang="pt-BR" sz="1600" b="1" dirty="0"/>
              <a:t>(</a:t>
            </a:r>
            <a:r>
              <a:rPr lang="pt-BR" sz="1600" b="1" dirty="0" err="1"/>
              <a:t>Inovagro</a:t>
            </a:r>
            <a:r>
              <a:rPr lang="pt-BR" sz="1600" b="1" dirty="0"/>
              <a:t>)</a:t>
            </a:r>
            <a:r>
              <a:rPr lang="pt-BR" sz="1600" dirty="0"/>
              <a:t> e o </a:t>
            </a:r>
            <a:r>
              <a:rPr lang="pt-BR" sz="1600" b="1" dirty="0"/>
              <a:t>Programa ABC+.</a:t>
            </a:r>
            <a:endParaRPr lang="pt-BR" sz="1600" dirty="0"/>
          </a:p>
          <a:p>
            <a:r>
              <a:rPr lang="pt-BR" sz="1600" dirty="0"/>
              <a:t> </a:t>
            </a:r>
          </a:p>
          <a:p>
            <a:pPr lvl="0"/>
            <a:r>
              <a:rPr lang="pt-BR" sz="1600" b="1" dirty="0"/>
              <a:t>7. Possibilitar a utilização de parte da exigibilidade de recursos dos depósitos à vista em subvenção aos Fundos de Investimento das Cadeias Agroindustriais (</a:t>
            </a:r>
            <a:r>
              <a:rPr lang="pt-BR" sz="1600" b="1" dirty="0" err="1"/>
              <a:t>Fiagros</a:t>
            </a:r>
            <a:r>
              <a:rPr lang="pt-BR" sz="1600" b="1" dirty="0"/>
              <a:t>)</a:t>
            </a:r>
            <a:r>
              <a:rPr lang="pt-BR" sz="1600" dirty="0"/>
              <a:t>.</a:t>
            </a:r>
          </a:p>
          <a:p>
            <a:r>
              <a:rPr lang="pt-BR" sz="1600" dirty="0"/>
              <a:t> </a:t>
            </a:r>
          </a:p>
          <a:p>
            <a:pPr lvl="0"/>
            <a:r>
              <a:rPr lang="pt-BR" sz="1600" b="1" dirty="0"/>
              <a:t>8. Aumentar limite de financiamento de custeio para todos os enquadramentos. </a:t>
            </a:r>
          </a:p>
          <a:p>
            <a:pPr lvl="0"/>
            <a:r>
              <a:rPr lang="pt-BR" sz="1600" dirty="0"/>
              <a:t> </a:t>
            </a:r>
          </a:p>
          <a:p>
            <a:pPr lvl="0"/>
            <a:r>
              <a:rPr lang="pt-BR" sz="1600" b="1" dirty="0"/>
              <a:t>9. Regulamentar a Lei Complementar 137/2010 que criou o Fundo de Catástrofe</a:t>
            </a:r>
            <a:r>
              <a:rPr lang="pt-BR" sz="1600" dirty="0"/>
              <a:t>.</a:t>
            </a:r>
          </a:p>
          <a:p>
            <a:r>
              <a:rPr lang="pt-BR" sz="1600" dirty="0"/>
              <a:t> </a:t>
            </a:r>
          </a:p>
          <a:p>
            <a:pPr lvl="0"/>
            <a:r>
              <a:rPr lang="pt-BR" sz="1600" b="1" dirty="0"/>
              <a:t>10. Fomentar linhas de crédito públicas ou privadas para promover a agricultura regenerativa</a:t>
            </a:r>
            <a:r>
              <a:rPr lang="pt-BR" sz="1600" dirty="0"/>
              <a:t>.</a:t>
            </a:r>
          </a:p>
          <a:p>
            <a:r>
              <a:rPr lang="pt-BR" sz="1600" dirty="0"/>
              <a:t> 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5431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A880F29-0295-433C-849F-032633B89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8" y="0"/>
            <a:ext cx="12269118" cy="68580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xmlns="" id="{B97B5993-D4AC-4AB9-9447-20617FAFB63A}"/>
              </a:ext>
            </a:extLst>
          </p:cNvPr>
          <p:cNvSpPr/>
          <p:nvPr/>
        </p:nvSpPr>
        <p:spPr>
          <a:xfrm rot="18488228">
            <a:off x="-845804" y="881341"/>
            <a:ext cx="4828759" cy="502484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xmlns="" id="{5635435F-A128-4F41-8FE9-CFE880726750}"/>
              </a:ext>
            </a:extLst>
          </p:cNvPr>
          <p:cNvSpPr/>
          <p:nvPr/>
        </p:nvSpPr>
        <p:spPr>
          <a:xfrm rot="18488228">
            <a:off x="-391342" y="1326018"/>
            <a:ext cx="3960054" cy="4109797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1907FB3-F9D5-499E-A43A-57ADBE39B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0" t="38235" r="29800" b="37647"/>
          <a:stretch/>
        </p:blipFill>
        <p:spPr>
          <a:xfrm>
            <a:off x="-77118" y="2447364"/>
            <a:ext cx="3953435" cy="165398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A01C11A-1B2A-483B-AFF0-9623F30D24FA}"/>
              </a:ext>
            </a:extLst>
          </p:cNvPr>
          <p:cNvSpPr txBox="1"/>
          <p:nvPr/>
        </p:nvSpPr>
        <p:spPr>
          <a:xfrm>
            <a:off x="5035673" y="4637611"/>
            <a:ext cx="6387353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Bruno Lucchi 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Diretor Técnico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</a:rPr>
              <a:t>bruno.lucchi@cna.org.br</a:t>
            </a:r>
          </a:p>
        </p:txBody>
      </p:sp>
    </p:spTree>
    <p:extLst>
      <p:ext uri="{BB962C8B-B14F-4D97-AF65-F5344CB8AC3E}">
        <p14:creationId xmlns:p14="http://schemas.microsoft.com/office/powerpoint/2010/main" val="140721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8860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CUSTOS DE PRODUÇÃO</a:t>
            </a:r>
          </a:p>
          <a:p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Evolução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dos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preços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da arroba do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boi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dos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insumos</a:t>
            </a:r>
            <a:endParaRPr lang="pt-BR" sz="20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E2807FC0-63E8-4A60-A8AF-35CDAD0E2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684493"/>
              </p:ext>
            </p:extLst>
          </p:nvPr>
        </p:nvGraphicFramePr>
        <p:xfrm>
          <a:off x="694063" y="1269240"/>
          <a:ext cx="10933093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CA0961EA-7438-4ACE-A089-1ED44BBB92FA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1D0BB316-925D-427D-8193-8A8222E5BCE3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AA5A2EA6-7790-44C7-9307-33F9959BE19D}"/>
              </a:ext>
            </a:extLst>
          </p:cNvPr>
          <p:cNvSpPr txBox="1"/>
          <p:nvPr/>
        </p:nvSpPr>
        <p:spPr>
          <a:xfrm>
            <a:off x="1951363" y="6491067"/>
            <a:ext cx="529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Painel Campo Futuro/ Sistema CNA - 2023</a:t>
            </a:r>
          </a:p>
        </p:txBody>
      </p:sp>
    </p:spTree>
    <p:extLst>
      <p:ext uri="{BB962C8B-B14F-4D97-AF65-F5344CB8AC3E}">
        <p14:creationId xmlns:p14="http://schemas.microsoft.com/office/powerpoint/2010/main" val="266723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BE1E40A7-6A69-4A04-94F6-80FA028DD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088794"/>
              </p:ext>
            </p:extLst>
          </p:nvPr>
        </p:nvGraphicFramePr>
        <p:xfrm>
          <a:off x="536277" y="1259982"/>
          <a:ext cx="11250055" cy="530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FCEFC935-AF25-4E18-B514-39958E30FA27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xmlns="" id="{0BE620F6-7298-4712-A09C-62B38AC1462A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36">
            <a:extLst>
              <a:ext uri="{FF2B5EF4-FFF2-40B4-BE49-F238E27FC236}">
                <a16:creationId xmlns:a16="http://schemas.microsoft.com/office/drawing/2014/main" xmlns="" id="{81899416-A174-4222-9582-D69394F0D21C}"/>
              </a:ext>
            </a:extLst>
          </p:cNvPr>
          <p:cNvSpPr txBox="1"/>
          <p:nvPr/>
        </p:nvSpPr>
        <p:spPr>
          <a:xfrm>
            <a:off x="536276" y="152509"/>
            <a:ext cx="9952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CUSTOS DE PRODUÇÃO E PREÇO DAS COMMODITIES</a:t>
            </a:r>
          </a:p>
          <a:p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Evolução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dos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preços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de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insumos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e de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Soja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e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Milho</a:t>
            </a:r>
            <a:endParaRPr lang="pt-BR" sz="20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BD212E36-CE65-4FBE-8DD4-F96BB6E2F18F}"/>
              </a:ext>
            </a:extLst>
          </p:cNvPr>
          <p:cNvSpPr txBox="1"/>
          <p:nvPr/>
        </p:nvSpPr>
        <p:spPr>
          <a:xfrm>
            <a:off x="1951363" y="6491067"/>
            <a:ext cx="529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Painel Campo Futuro/ Sistema CNA - 2023</a:t>
            </a:r>
          </a:p>
        </p:txBody>
      </p:sp>
    </p:spTree>
    <p:extLst>
      <p:ext uri="{BB962C8B-B14F-4D97-AF65-F5344CB8AC3E}">
        <p14:creationId xmlns:p14="http://schemas.microsoft.com/office/powerpoint/2010/main" val="27500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10357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VOLUME DE CRÉDITO NO PLANO AGRÍCOLA E PECUÁRIO</a:t>
            </a:r>
          </a:p>
          <a:p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Panorama do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anúncio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e do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efetivo</a:t>
            </a:r>
            <a:r>
              <a:rPr lang="en-US" sz="20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 </a:t>
            </a:r>
            <a:r>
              <a:rPr lang="en-US" sz="2000" b="1" dirty="0" err="1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contratado</a:t>
            </a:r>
            <a:endParaRPr lang="en-US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  <a:p>
            <a:endParaRPr lang="pt-BR" sz="28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036001D0-FB20-49FF-B81B-7F9C565B5215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6D3DB9E4-8663-4E9F-9737-73B62E795D1E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43F01CD1-C5D5-47C1-A45D-45DC45BB6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554428"/>
              </p:ext>
            </p:extLst>
          </p:nvPr>
        </p:nvGraphicFramePr>
        <p:xfrm>
          <a:off x="471890" y="938542"/>
          <a:ext cx="11169387" cy="426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D7609F76-879B-4BDE-9A24-60DB0445D2D5}"/>
              </a:ext>
            </a:extLst>
          </p:cNvPr>
          <p:cNvSpPr txBox="1"/>
          <p:nvPr/>
        </p:nvSpPr>
        <p:spPr>
          <a:xfrm>
            <a:off x="845730" y="5249040"/>
            <a:ext cx="10500540" cy="707886"/>
          </a:xfrm>
          <a:prstGeom prst="rect">
            <a:avLst/>
          </a:prstGeom>
          <a:solidFill>
            <a:srgbClr val="5FB55A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 2023/2024 – R$ 403,88 BILHÕES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82A427E-5A30-4939-83B4-FB7C800FA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717" t="34145" r="52336" b="36315"/>
          <a:stretch/>
        </p:blipFill>
        <p:spPr bwMode="auto">
          <a:xfrm>
            <a:off x="940637" y="5287674"/>
            <a:ext cx="562017" cy="58869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B46D9C72-5C79-46EB-AE49-3AA194620E02}"/>
              </a:ext>
            </a:extLst>
          </p:cNvPr>
          <p:cNvSpPr txBox="1"/>
          <p:nvPr/>
        </p:nvSpPr>
        <p:spPr>
          <a:xfrm>
            <a:off x="1967691" y="6182271"/>
            <a:ext cx="529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2022/2023 – até abril/2023</a:t>
            </a:r>
          </a:p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Banco Central do Brasil e Ministério da Agricultura, 2023.</a:t>
            </a:r>
          </a:p>
        </p:txBody>
      </p:sp>
    </p:spTree>
    <p:extLst>
      <p:ext uri="{BB962C8B-B14F-4D97-AF65-F5344CB8AC3E}">
        <p14:creationId xmlns:p14="http://schemas.microsoft.com/office/powerpoint/2010/main" val="307697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886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ORÇAMENTO DE OOC - EQUALIZAÇÕES</a:t>
            </a:r>
            <a:endParaRPr lang="pt-BR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0EBB5523-8A58-4184-A480-CDA050C0EA27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1CE78F39-C27C-48C7-A319-EF07E21D2094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xmlns="" id="{751C205C-D344-4650-8618-7C6FD287E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06881"/>
              </p:ext>
            </p:extLst>
          </p:nvPr>
        </p:nvGraphicFramePr>
        <p:xfrm>
          <a:off x="399591" y="1732493"/>
          <a:ext cx="11386741" cy="2607945"/>
        </p:xfrm>
        <a:graphic>
          <a:graphicData uri="http://schemas.openxmlformats.org/drawingml/2006/table">
            <a:tbl>
              <a:tblPr/>
              <a:tblGrid>
                <a:gridCol w="6851741">
                  <a:extLst>
                    <a:ext uri="{9D8B030D-6E8A-4147-A177-3AD203B41FA5}">
                      <a16:colId xmlns:a16="http://schemas.microsoft.com/office/drawing/2014/main" xmlns="" val="1100318028"/>
                    </a:ext>
                  </a:extLst>
                </a:gridCol>
                <a:gridCol w="2269844">
                  <a:extLst>
                    <a:ext uri="{9D8B030D-6E8A-4147-A177-3AD203B41FA5}">
                      <a16:colId xmlns:a16="http://schemas.microsoft.com/office/drawing/2014/main" xmlns="" val="2313989618"/>
                    </a:ext>
                  </a:extLst>
                </a:gridCol>
                <a:gridCol w="2265156">
                  <a:extLst>
                    <a:ext uri="{9D8B030D-6E8A-4147-A177-3AD203B41FA5}">
                      <a16:colId xmlns:a16="http://schemas.microsoft.com/office/drawing/2014/main" xmlns="" val="3323818173"/>
                    </a:ext>
                  </a:extLst>
                </a:gridCol>
              </a:tblGrid>
              <a:tr h="192992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4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AÇÃO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1407829"/>
                  </a:ext>
                </a:extLst>
              </a:tr>
              <a:tr h="3795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Dotação Atualizada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Empenhado até 13/04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9259160"/>
                  </a:ext>
                </a:extLst>
              </a:tr>
              <a:tr h="38339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SUBVENCAO ECONOMICA EM OPERACOES NO AMBITO DO PROGRAMA NACIONAL DE FORTALECIMENTO DA AGRICULTURA FAMILIAR - 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PRONAF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(LEI N. 8.427, DE 1992).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6.475.396.317,00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701966"/>
                  </a:ext>
                </a:extLst>
              </a:tr>
              <a:tr h="395005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SUBVENCAO ECONOMICA EM OPERACOES DE 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 RURAL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AGROINDUSTRIAL (LEI N. 8.427, DE 1992).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4.038.582.861,00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9942471"/>
                  </a:ext>
                </a:extLst>
              </a:tr>
              <a:tr h="3633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SUBVENCAO ECONOMICA NAS OPERACOES DE </a:t>
                      </a:r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CUSTEIO AGROPECUARIO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(LEI N. 8.427, DE 1992).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1.934.807.954,00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294619"/>
                  </a:ext>
                </a:extLst>
              </a:tr>
            </a:tbl>
          </a:graphicData>
        </a:graphic>
      </p:graphicFrame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725C91D9-9636-4B62-9CC1-9E7009E6BE74}"/>
              </a:ext>
            </a:extLst>
          </p:cNvPr>
          <p:cNvGrpSpPr/>
          <p:nvPr/>
        </p:nvGrpSpPr>
        <p:grpSpPr>
          <a:xfrm>
            <a:off x="842691" y="5024448"/>
            <a:ext cx="10500540" cy="707886"/>
            <a:chOff x="773552" y="4870813"/>
            <a:chExt cx="10500540" cy="707886"/>
          </a:xfrm>
        </p:grpSpPr>
        <p:sp>
          <p:nvSpPr>
            <p:cNvPr id="15" name="CaixaDeTexto 13">
              <a:extLst>
                <a:ext uri="{FF2B5EF4-FFF2-40B4-BE49-F238E27FC236}">
                  <a16:creationId xmlns:a16="http://schemas.microsoft.com/office/drawing/2014/main" xmlns="" id="{6817D93D-32C4-4DCF-BBEB-8ED4A7B418CE}"/>
                </a:ext>
              </a:extLst>
            </p:cNvPr>
            <p:cNvSpPr txBox="1"/>
            <p:nvPr/>
          </p:nvSpPr>
          <p:spPr>
            <a:xfrm>
              <a:off x="773552" y="4870813"/>
              <a:ext cx="10500540" cy="707886"/>
            </a:xfrm>
            <a:prstGeom prst="rect">
              <a:avLst/>
            </a:prstGeom>
            <a:solidFill>
              <a:srgbClr val="5FB55A"/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 2023/2024 – R$ 25 BILHÕES</a:t>
              </a:r>
            </a:p>
          </p:txBody>
        </p: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xmlns="" id="{C4CE279B-6B61-4290-AC46-0BB90A3C39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717" t="34145" r="52336" b="36315"/>
            <a:stretch/>
          </p:blipFill>
          <p:spPr bwMode="auto">
            <a:xfrm>
              <a:off x="1025735" y="4927435"/>
              <a:ext cx="562017" cy="58869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59A1A688-C332-4AD8-A08D-3D2F539E7004}"/>
              </a:ext>
            </a:extLst>
          </p:cNvPr>
          <p:cNvSpPr/>
          <p:nvPr/>
        </p:nvSpPr>
        <p:spPr>
          <a:xfrm>
            <a:off x="9833153" y="2732939"/>
            <a:ext cx="1596732" cy="154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1F40D921-FBD1-49BB-B132-C47E732E8E4F}"/>
              </a:ext>
            </a:extLst>
          </p:cNvPr>
          <p:cNvSpPr txBox="1"/>
          <p:nvPr/>
        </p:nvSpPr>
        <p:spPr>
          <a:xfrm>
            <a:off x="1951363" y="6491067"/>
            <a:ext cx="529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Contas Abertas, 2023.</a:t>
            </a:r>
          </a:p>
        </p:txBody>
      </p:sp>
    </p:spTree>
    <p:extLst>
      <p:ext uri="{BB962C8B-B14F-4D97-AF65-F5344CB8AC3E}">
        <p14:creationId xmlns:p14="http://schemas.microsoft.com/office/powerpoint/2010/main" val="180254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886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PROGRAMAS PRIORITÁRIOS</a:t>
            </a:r>
            <a:endParaRPr lang="pt-BR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A3F36D5F-4229-4CA5-979C-B6F625B056B8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0EE8BEA6-3878-4397-BB7E-702B4D1AE72B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C24F121E-AE3D-489F-A2F8-FF7629E67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214688"/>
              </p:ext>
            </p:extLst>
          </p:nvPr>
        </p:nvGraphicFramePr>
        <p:xfrm>
          <a:off x="399591" y="1875722"/>
          <a:ext cx="11386741" cy="1297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746">
                  <a:extLst>
                    <a:ext uri="{9D8B030D-6E8A-4147-A177-3AD203B41FA5}">
                      <a16:colId xmlns:a16="http://schemas.microsoft.com/office/drawing/2014/main" xmlns="" val="1754094289"/>
                    </a:ext>
                  </a:extLst>
                </a:gridCol>
                <a:gridCol w="1148057">
                  <a:extLst>
                    <a:ext uri="{9D8B030D-6E8A-4147-A177-3AD203B41FA5}">
                      <a16:colId xmlns:a16="http://schemas.microsoft.com/office/drawing/2014/main" xmlns="" val="3313657988"/>
                    </a:ext>
                  </a:extLst>
                </a:gridCol>
                <a:gridCol w="1109421">
                  <a:extLst>
                    <a:ext uri="{9D8B030D-6E8A-4147-A177-3AD203B41FA5}">
                      <a16:colId xmlns:a16="http://schemas.microsoft.com/office/drawing/2014/main" xmlns="" val="377093537"/>
                    </a:ext>
                  </a:extLst>
                </a:gridCol>
                <a:gridCol w="1440591">
                  <a:extLst>
                    <a:ext uri="{9D8B030D-6E8A-4147-A177-3AD203B41FA5}">
                      <a16:colId xmlns:a16="http://schemas.microsoft.com/office/drawing/2014/main" xmlns="" val="1082492169"/>
                    </a:ext>
                  </a:extLst>
                </a:gridCol>
                <a:gridCol w="1876632">
                  <a:extLst>
                    <a:ext uri="{9D8B030D-6E8A-4147-A177-3AD203B41FA5}">
                      <a16:colId xmlns:a16="http://schemas.microsoft.com/office/drawing/2014/main" xmlns="" val="4230318253"/>
                    </a:ext>
                  </a:extLst>
                </a:gridCol>
                <a:gridCol w="2053256">
                  <a:extLst>
                    <a:ext uri="{9D8B030D-6E8A-4147-A177-3AD203B41FA5}">
                      <a16:colId xmlns:a16="http://schemas.microsoft.com/office/drawing/2014/main" xmlns="" val="4283819999"/>
                    </a:ext>
                  </a:extLst>
                </a:gridCol>
                <a:gridCol w="2699038">
                  <a:extLst>
                    <a:ext uri="{9D8B030D-6E8A-4147-A177-3AD203B41FA5}">
                      <a16:colId xmlns:a16="http://schemas.microsoft.com/office/drawing/2014/main" xmlns="" val="928982906"/>
                    </a:ext>
                  </a:extLst>
                </a:gridCol>
              </a:tblGrid>
              <a:tr h="50426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Safra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Ticket Médio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Contratado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Anunciado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Contratado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622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2022/2023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R$ 1,37 MI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R$ 2,36 BI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R$ 5,13 BI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70060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ABC +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2022/2023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R$ 1,33 MI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R$ 3,59 BI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R$ 6,19 BI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7927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Inovagro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2022/2023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R$ 399,87 mil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R$ 2,10 BI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R$ 3,51 BI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4998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Proirriga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2022/2023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R$ 840,42 mil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R$ 795,04 MI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R$ 1.95 BI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pt-BR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548291"/>
                  </a:ext>
                </a:extLst>
              </a:tr>
            </a:tbl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1121AF34-8CDA-4148-84E6-F7A987BC133D}"/>
              </a:ext>
            </a:extLst>
          </p:cNvPr>
          <p:cNvSpPr txBox="1"/>
          <p:nvPr/>
        </p:nvSpPr>
        <p:spPr>
          <a:xfrm>
            <a:off x="399591" y="3878678"/>
            <a:ext cx="6065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Diversas </a:t>
            </a:r>
            <a:r>
              <a:rPr lang="pt-BR" sz="3200" b="1" dirty="0">
                <a:solidFill>
                  <a:srgbClr val="C00000"/>
                </a:solidFill>
              </a:rPr>
              <a:t>suspensões</a:t>
            </a:r>
            <a:r>
              <a:rPr lang="pt-BR" sz="3200" b="1" dirty="0"/>
              <a:t> ao longo da Safra 2022/2023.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/>
              <a:t>Itens que são gargalos do setor. </a:t>
            </a: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xmlns="" id="{DBDF754C-0957-47C1-AA57-924389E85C09}"/>
              </a:ext>
            </a:extLst>
          </p:cNvPr>
          <p:cNvCxnSpPr>
            <a:cxnSpLocks/>
          </p:cNvCxnSpPr>
          <p:nvPr/>
        </p:nvCxnSpPr>
        <p:spPr>
          <a:xfrm>
            <a:off x="6741459" y="3721387"/>
            <a:ext cx="0" cy="2233466"/>
          </a:xfrm>
          <a:prstGeom prst="line">
            <a:avLst/>
          </a:prstGeom>
          <a:ln w="63500" cap="rnd">
            <a:solidFill>
              <a:schemeClr val="bg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1C01B55F-277A-4F1B-9F43-EBBD556C97B6}"/>
              </a:ext>
            </a:extLst>
          </p:cNvPr>
          <p:cNvSpPr txBox="1"/>
          <p:nvPr/>
        </p:nvSpPr>
        <p:spPr>
          <a:xfrm>
            <a:off x="7119598" y="3755383"/>
            <a:ext cx="46667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Das linhas definidas como prioritárias pelo setor, </a:t>
            </a:r>
            <a:r>
              <a:rPr lang="pt-BR" sz="3200" b="1" dirty="0">
                <a:solidFill>
                  <a:srgbClr val="C00000"/>
                </a:solidFill>
              </a:rPr>
              <a:t>55% ainda não foram contratados </a:t>
            </a:r>
            <a:r>
              <a:rPr lang="pt-BR" sz="3200" dirty="0"/>
              <a:t>na safra 22/23. </a:t>
            </a:r>
          </a:p>
        </p:txBody>
      </p:sp>
    </p:spTree>
    <p:extLst>
      <p:ext uri="{BB962C8B-B14F-4D97-AF65-F5344CB8AC3E}">
        <p14:creationId xmlns:p14="http://schemas.microsoft.com/office/powerpoint/2010/main" val="131023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886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ALTERAÇÃO DO ENQUADRAMENTO E LIMITES</a:t>
            </a:r>
            <a:endParaRPr lang="pt-BR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2663E36B-056A-4A32-94F1-DA5C7151710A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9C80E5BF-4116-46FA-991C-A8849D83524C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xmlns="" id="{1F5067F1-AFFC-4A06-AA14-254529BD6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40442"/>
              </p:ext>
            </p:extLst>
          </p:nvPr>
        </p:nvGraphicFramePr>
        <p:xfrm>
          <a:off x="425868" y="1243546"/>
          <a:ext cx="11525022" cy="1531432"/>
        </p:xfrm>
        <a:graphic>
          <a:graphicData uri="http://schemas.openxmlformats.org/drawingml/2006/table">
            <a:tbl>
              <a:tblPr firstRow="1" firstCol="1" bandRow="1"/>
              <a:tblGrid>
                <a:gridCol w="2046843">
                  <a:extLst>
                    <a:ext uri="{9D8B030D-6E8A-4147-A177-3AD203B41FA5}">
                      <a16:colId xmlns:a16="http://schemas.microsoft.com/office/drawing/2014/main" xmlns="" val="500102468"/>
                    </a:ext>
                  </a:extLst>
                </a:gridCol>
                <a:gridCol w="1737972">
                  <a:extLst>
                    <a:ext uri="{9D8B030D-6E8A-4147-A177-3AD203B41FA5}">
                      <a16:colId xmlns:a16="http://schemas.microsoft.com/office/drawing/2014/main" xmlns="" val="3246214774"/>
                    </a:ext>
                  </a:extLst>
                </a:gridCol>
                <a:gridCol w="1084697">
                  <a:extLst>
                    <a:ext uri="{9D8B030D-6E8A-4147-A177-3AD203B41FA5}">
                      <a16:colId xmlns:a16="http://schemas.microsoft.com/office/drawing/2014/main" xmlns="" val="2370294450"/>
                    </a:ext>
                  </a:extLst>
                </a:gridCol>
                <a:gridCol w="1200839">
                  <a:extLst>
                    <a:ext uri="{9D8B030D-6E8A-4147-A177-3AD203B41FA5}">
                      <a16:colId xmlns:a16="http://schemas.microsoft.com/office/drawing/2014/main" xmlns="" val="1552492239"/>
                    </a:ext>
                  </a:extLst>
                </a:gridCol>
                <a:gridCol w="1222872">
                  <a:extLst>
                    <a:ext uri="{9D8B030D-6E8A-4147-A177-3AD203B41FA5}">
                      <a16:colId xmlns:a16="http://schemas.microsoft.com/office/drawing/2014/main" xmlns="" val="779214680"/>
                    </a:ext>
                  </a:extLst>
                </a:gridCol>
                <a:gridCol w="1277957">
                  <a:extLst>
                    <a:ext uri="{9D8B030D-6E8A-4147-A177-3AD203B41FA5}">
                      <a16:colId xmlns:a16="http://schemas.microsoft.com/office/drawing/2014/main" xmlns="" val="4050907506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xmlns="" val="3028854526"/>
                    </a:ext>
                  </a:extLst>
                </a:gridCol>
                <a:gridCol w="1620801">
                  <a:extLst>
                    <a:ext uri="{9D8B030D-6E8A-4147-A177-3AD203B41FA5}">
                      <a16:colId xmlns:a16="http://schemas.microsoft.com/office/drawing/2014/main" xmlns="" val="262782279"/>
                    </a:ext>
                  </a:extLst>
                </a:gridCol>
              </a:tblGrid>
              <a:tr h="32064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CONDIÇÕES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FINALIDADES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ATUAL</a:t>
                      </a:r>
                      <a:endParaRPr lang="pt-BR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PROPOSTA CNA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7182774"/>
                  </a:ext>
                </a:extLst>
              </a:tr>
              <a:tr h="3206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PRONAF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PRONAMP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DEMAIS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PRONAF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PRONAMP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DEMAIS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3155195"/>
                  </a:ext>
                </a:extLst>
              </a:tr>
              <a:tr h="32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RBA para enquadramento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Independentemente da finalidade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R$ 500 mil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R$ 2,4 milhões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Acima de R$ 2,4 milhões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R$ 675 mil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(+35%)</a:t>
                      </a:r>
                      <a:endParaRPr lang="pt-BR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R$ 3,2 milhões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(+35%)</a:t>
                      </a:r>
                      <a:endParaRPr lang="pt-BR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Acima de R$ 3,2 milhões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(+35%)</a:t>
                      </a:r>
                      <a:endParaRPr lang="pt-BR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7521963"/>
                  </a:ext>
                </a:extLst>
              </a:tr>
              <a:tr h="320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Limite de crédito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Custeio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250 mil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R$ 1,5 milhão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R$ 3 milhões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Até R$ 350 mil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(+40%)</a:t>
                      </a:r>
                      <a:endParaRPr lang="pt-BR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R$ 1,95 milhão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(+30%)</a:t>
                      </a:r>
                      <a:endParaRPr lang="pt-BR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R$ 3,9 milhões </a:t>
                      </a:r>
                      <a:r>
                        <a:rPr lang="pt-BR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(+30%)</a:t>
                      </a:r>
                      <a:endParaRPr lang="pt-BR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0" marR="440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9536071"/>
                  </a:ext>
                </a:extLst>
              </a:tr>
            </a:tbl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7E3EBC6C-E8A7-44B5-9FF8-3936715AF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510019"/>
              </p:ext>
            </p:extLst>
          </p:nvPr>
        </p:nvGraphicFramePr>
        <p:xfrm>
          <a:off x="478429" y="3138655"/>
          <a:ext cx="11472461" cy="237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CaixaDeTexto 13">
            <a:extLst>
              <a:ext uri="{FF2B5EF4-FFF2-40B4-BE49-F238E27FC236}">
                <a16:creationId xmlns:a16="http://schemas.microsoft.com/office/drawing/2014/main" xmlns="" id="{2BEECA7C-3A4C-42F8-B284-111D3746EB0C}"/>
              </a:ext>
            </a:extLst>
          </p:cNvPr>
          <p:cNvSpPr txBox="1"/>
          <p:nvPr/>
        </p:nvSpPr>
        <p:spPr>
          <a:xfrm>
            <a:off x="3224819" y="5614454"/>
            <a:ext cx="5742362" cy="830997"/>
          </a:xfrm>
          <a:prstGeom prst="rect">
            <a:avLst/>
          </a:prstGeom>
          <a:solidFill>
            <a:srgbClr val="5FB55A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dos contratos vem aumentando em média 20 % nas últimas 4 safras.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9624D7D4-6CC2-405A-A6E7-E57FD050EBA3}"/>
              </a:ext>
            </a:extLst>
          </p:cNvPr>
          <p:cNvSpPr txBox="1"/>
          <p:nvPr/>
        </p:nvSpPr>
        <p:spPr>
          <a:xfrm>
            <a:off x="1547951" y="6518889"/>
            <a:ext cx="529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Painel Campo Futuro/ Sistema CNA - 2023</a:t>
            </a:r>
          </a:p>
        </p:txBody>
      </p:sp>
    </p:spTree>
    <p:extLst>
      <p:ext uri="{BB962C8B-B14F-4D97-AF65-F5344CB8AC3E}">
        <p14:creationId xmlns:p14="http://schemas.microsoft.com/office/powerpoint/2010/main" val="156508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886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TAXA DE JUROS – CRÉDITO RURAL</a:t>
            </a:r>
            <a:endParaRPr lang="pt-BR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xmlns="" id="{A3F36D5F-4229-4CA5-979C-B6F625B056B8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0EE8BEA6-3878-4397-BB7E-702B4D1AE72B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16CA7339-4353-4705-9F20-268BC8F35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085954"/>
              </p:ext>
            </p:extLst>
          </p:nvPr>
        </p:nvGraphicFramePr>
        <p:xfrm>
          <a:off x="375553" y="1357575"/>
          <a:ext cx="11440894" cy="442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E076BD12-0EE7-4806-B3BD-4EB9E94F8E37}"/>
              </a:ext>
            </a:extLst>
          </p:cNvPr>
          <p:cNvSpPr txBox="1"/>
          <p:nvPr/>
        </p:nvSpPr>
        <p:spPr>
          <a:xfrm>
            <a:off x="1951363" y="6491067"/>
            <a:ext cx="529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MAP e BACEN, 2023.</a:t>
            </a:r>
          </a:p>
        </p:txBody>
      </p:sp>
    </p:spTree>
    <p:extLst>
      <p:ext uri="{BB962C8B-B14F-4D97-AF65-F5344CB8AC3E}">
        <p14:creationId xmlns:p14="http://schemas.microsoft.com/office/powerpoint/2010/main" val="226827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xmlns="" id="{55847037-34F8-4098-A2D5-44D97B5475C6}"/>
              </a:ext>
            </a:extLst>
          </p:cNvPr>
          <p:cNvSpPr/>
          <p:nvPr/>
        </p:nvSpPr>
        <p:spPr>
          <a:xfrm rot="18488228">
            <a:off x="11449488" y="546204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xmlns="" id="{07922E8D-C954-4981-87BF-511AFACFEFF8}"/>
              </a:ext>
            </a:extLst>
          </p:cNvPr>
          <p:cNvSpPr/>
          <p:nvPr/>
        </p:nvSpPr>
        <p:spPr>
          <a:xfrm rot="18488228">
            <a:off x="11830203" y="546205"/>
            <a:ext cx="1055367" cy="99357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F502DB0-F17B-4780-8F5C-AB586B6B98A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1" y="6133991"/>
            <a:ext cx="1257300" cy="571500"/>
          </a:xfrm>
          <a:prstGeom prst="rect">
            <a:avLst/>
          </a:prstGeom>
          <a:noFill/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0C142748-3FF2-4AAE-85CA-0A19D3861533}"/>
              </a:ext>
            </a:extLst>
          </p:cNvPr>
          <p:cNvGrpSpPr/>
          <p:nvPr/>
        </p:nvGrpSpPr>
        <p:grpSpPr>
          <a:xfrm>
            <a:off x="10893967" y="6378430"/>
            <a:ext cx="1030644" cy="599713"/>
            <a:chOff x="10307887" y="6269303"/>
            <a:chExt cx="1030644" cy="599713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xmlns="" id="{51C904B0-1FE1-437E-B825-B88FA2E62496}"/>
                </a:ext>
              </a:extLst>
            </p:cNvPr>
            <p:cNvSpPr/>
            <p:nvPr/>
          </p:nvSpPr>
          <p:spPr>
            <a:xfrm>
              <a:off x="10307887" y="6269303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12CC69E2-0DF6-4A2B-9B0F-C57729B85589}"/>
                </a:ext>
              </a:extLst>
            </p:cNvPr>
            <p:cNvSpPr/>
            <p:nvPr/>
          </p:nvSpPr>
          <p:spPr>
            <a:xfrm>
              <a:off x="1060534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F008914B-52F3-4FE4-A0A1-481C793BEC8E}"/>
                </a:ext>
              </a:extLst>
            </p:cNvPr>
            <p:cNvSpPr/>
            <p:nvPr/>
          </p:nvSpPr>
          <p:spPr>
            <a:xfrm>
              <a:off x="10902797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785B888-30E8-4BF6-A25C-2053FB1986E7}"/>
                </a:ext>
              </a:extLst>
            </p:cNvPr>
            <p:cNvSpPr/>
            <p:nvPr/>
          </p:nvSpPr>
          <p:spPr>
            <a:xfrm>
              <a:off x="11200252" y="6280319"/>
              <a:ext cx="138279" cy="588697"/>
            </a:xfrm>
            <a:prstGeom prst="rect">
              <a:avLst/>
            </a:prstGeom>
            <a:solidFill>
              <a:srgbClr val="5FB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6C1248E-EC97-4B74-93D8-30DD92BB7E3E}"/>
              </a:ext>
            </a:extLst>
          </p:cNvPr>
          <p:cNvSpPr/>
          <p:nvPr/>
        </p:nvSpPr>
        <p:spPr>
          <a:xfrm>
            <a:off x="261543" y="168761"/>
            <a:ext cx="138279" cy="588697"/>
          </a:xfrm>
          <a:prstGeom prst="rect">
            <a:avLst/>
          </a:prstGeom>
          <a:solidFill>
            <a:srgbClr val="5FB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" name="CaixaDeTexto 36">
            <a:extLst>
              <a:ext uri="{FF2B5EF4-FFF2-40B4-BE49-F238E27FC236}">
                <a16:creationId xmlns:a16="http://schemas.microsoft.com/office/drawing/2014/main" xmlns="" id="{E02CD49D-A99A-4CE3-B0DB-243A0F40D3DF}"/>
              </a:ext>
            </a:extLst>
          </p:cNvPr>
          <p:cNvSpPr txBox="1"/>
          <p:nvPr/>
        </p:nvSpPr>
        <p:spPr>
          <a:xfrm>
            <a:off x="536277" y="152509"/>
            <a:ext cx="886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006C4C"/>
                </a:solidFill>
                <a:latin typeface="Ubuntu" charset="0"/>
                <a:ea typeface="Ubuntu" charset="0"/>
                <a:cs typeface="Ubuntu" charset="0"/>
              </a:rPr>
              <a:t>CUSTO EFETIVO DO CRÉDITO RURAL</a:t>
            </a:r>
            <a:endParaRPr lang="pt-BR" sz="3200" b="1" dirty="0">
              <a:solidFill>
                <a:srgbClr val="006C4C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4651A86F-FA90-4A7C-A741-F3F7065E5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914524"/>
              </p:ext>
            </p:extLst>
          </p:nvPr>
        </p:nvGraphicFramePr>
        <p:xfrm>
          <a:off x="399591" y="962702"/>
          <a:ext cx="11369183" cy="4925697"/>
        </p:xfrm>
        <a:graphic>
          <a:graphicData uri="http://schemas.openxmlformats.org/drawingml/2006/table">
            <a:tbl>
              <a:tblPr firstRow="1" bandRow="1"/>
              <a:tblGrid>
                <a:gridCol w="7687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1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Empréstimo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4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R$ 100.000,00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0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Taxa de juros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B55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5,0 % ao ano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FB5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Período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ano</a:t>
                      </a:r>
                      <a:endParaRPr lang="pt-BR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(I) Juros Efetivos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R$ 5.000,00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(II)  Registro da Cédula em Cartório (Bahia) 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R$ 1.344,40</a:t>
                      </a:r>
                      <a:endParaRPr lang="pt-BR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(III) IOF </a:t>
                      </a:r>
                      <a:r>
                        <a:rPr lang="pt-BR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(0,38%)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R$ 380,00</a:t>
                      </a:r>
                      <a:endParaRPr lang="pt-BR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(IV) Custo com Projeto Técnico </a:t>
                      </a:r>
                      <a:r>
                        <a:rPr lang="pt-BR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(2%)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R$ 2.000,00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(V) </a:t>
                      </a:r>
                      <a:r>
                        <a:rPr lang="pt-BR" sz="20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Proagro</a:t>
                      </a: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(6,1 %)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R$ 6.100,00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(VI) Seguro de Vida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R$ 1.000,00</a:t>
                      </a:r>
                      <a:endParaRPr lang="pt-BR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(VII) Título de capitalização </a:t>
                      </a:r>
                      <a:r>
                        <a:rPr lang="pt-BR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(2% do valor do financiamento)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R$ 2.000,00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3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Anos do título de capitalização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ano</a:t>
                      </a:r>
                      <a:endParaRPr lang="pt-BR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7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 Total do Empréstimo (I + II + III + IV + V + VI + VII)</a:t>
                      </a:r>
                      <a:endParaRPr lang="pt-BR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R$ 17.824,40</a:t>
                      </a:r>
                      <a:endParaRPr lang="pt-BR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Custo Total de Operação</a:t>
                      </a:r>
                      <a:endParaRPr lang="pt-BR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C00000"/>
                          </a:solidFill>
                          <a:effectLst/>
                          <a:latin typeface="Ubuntu" panose="020B05040306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17,82% ao ano</a:t>
                      </a:r>
                      <a:endParaRPr lang="pt-BR" sz="2400" dirty="0">
                        <a:solidFill>
                          <a:srgbClr val="C00000"/>
                        </a:solidFill>
                        <a:effectLst/>
                        <a:latin typeface="Ubuntu" panose="020B05040306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6350" marT="635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CE42EF22-9EE3-40E6-8757-9D37D7D6E647}"/>
              </a:ext>
            </a:extLst>
          </p:cNvPr>
          <p:cNvSpPr txBox="1"/>
          <p:nvPr/>
        </p:nvSpPr>
        <p:spPr>
          <a:xfrm>
            <a:off x="1951363" y="6491067"/>
            <a:ext cx="529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65000"/>
                  </a:schemeClr>
                </a:solidFill>
              </a:rPr>
              <a:t>Fonte: CNA, 2023.</a:t>
            </a:r>
          </a:p>
        </p:txBody>
      </p:sp>
    </p:spTree>
    <p:extLst>
      <p:ext uri="{BB962C8B-B14F-4D97-AF65-F5344CB8AC3E}">
        <p14:creationId xmlns:p14="http://schemas.microsoft.com/office/powerpoint/2010/main" val="3652325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1189</Words>
  <Application>Microsoft Office PowerPoint</Application>
  <PresentationFormat>Widescreen</PresentationFormat>
  <Paragraphs>203</Paragraphs>
  <Slides>13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Ubuntu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Augusto Costa Rios</dc:creator>
  <cp:lastModifiedBy>Jivago Spinola Gonçalves Ferreira</cp:lastModifiedBy>
  <cp:revision>30</cp:revision>
  <cp:lastPrinted>2023-05-17T11:29:22Z</cp:lastPrinted>
  <dcterms:created xsi:type="dcterms:W3CDTF">2023-05-16T11:14:12Z</dcterms:created>
  <dcterms:modified xsi:type="dcterms:W3CDTF">2023-05-17T13:28:43Z</dcterms:modified>
</cp:coreProperties>
</file>