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76" r:id="rId2"/>
    <p:sldId id="739" r:id="rId3"/>
    <p:sldId id="740" r:id="rId4"/>
    <p:sldId id="741" r:id="rId5"/>
    <p:sldId id="744" r:id="rId6"/>
    <p:sldId id="742" r:id="rId7"/>
    <p:sldId id="743" r:id="rId8"/>
    <p:sldId id="737" r:id="rId9"/>
    <p:sldId id="738" r:id="rId10"/>
    <p:sldId id="745" r:id="rId11"/>
    <p:sldId id="746" r:id="rId12"/>
    <p:sldId id="444" r:id="rId13"/>
    <p:sldId id="748" r:id="rId14"/>
    <p:sldId id="749" r:id="rId15"/>
    <p:sldId id="750" r:id="rId16"/>
    <p:sldId id="724" r:id="rId17"/>
    <p:sldId id="733" r:id="rId18"/>
    <p:sldId id="734" r:id="rId19"/>
    <p:sldId id="735" r:id="rId20"/>
    <p:sldId id="729" r:id="rId21"/>
    <p:sldId id="73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803B547-E196-460F-9C39-28088CE343AA}">
          <p14:sldIdLst>
            <p14:sldId id="676"/>
            <p14:sldId id="739"/>
            <p14:sldId id="740"/>
            <p14:sldId id="741"/>
            <p14:sldId id="744"/>
            <p14:sldId id="742"/>
            <p14:sldId id="743"/>
            <p14:sldId id="737"/>
            <p14:sldId id="738"/>
            <p14:sldId id="745"/>
            <p14:sldId id="746"/>
            <p14:sldId id="444"/>
            <p14:sldId id="748"/>
            <p14:sldId id="749"/>
            <p14:sldId id="750"/>
            <p14:sldId id="724"/>
            <p14:sldId id="733"/>
            <p14:sldId id="734"/>
            <p14:sldId id="735"/>
            <p14:sldId id="729"/>
            <p14:sldId id="730"/>
          </p14:sldIdLst>
        </p14:section>
        <p14:section name="Seção sem Título" id="{919DB9BB-AF02-4AE8-92AE-F117692F800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___Trabalho\___Nova%20SESAN\_DEPAD\PAA_consolidac&#807;a&#771;o_2003%20a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chemeClr val="accent2"/>
                </a:solidFill>
              </a:rPr>
              <a:t>PAA - Entidades recebedoras 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4771653543307092E-2"/>
          <c:y val="7.8225296162304031E-2"/>
          <c:w val="0.91510256029317094"/>
          <c:h val="0.87895169184932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AF_ton_ent!$M$30</c:f>
              <c:strCache>
                <c:ptCount val="1"/>
                <c:pt idx="0">
                  <c:v>Entidades recebedoras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AF_ton_ent!$L$31:$L$42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AF_ton_ent!$M$31:$M$42</c:f>
              <c:numCache>
                <c:formatCode>_-* #,##0_-;\-* #,##0_-;_-* "-"??_-;_-@_-</c:formatCode>
                <c:ptCount val="12"/>
                <c:pt idx="0">
                  <c:v>25361</c:v>
                </c:pt>
                <c:pt idx="1">
                  <c:v>23878</c:v>
                </c:pt>
                <c:pt idx="2">
                  <c:v>17768</c:v>
                </c:pt>
                <c:pt idx="3">
                  <c:v>14647</c:v>
                </c:pt>
                <c:pt idx="4">
                  <c:v>13756</c:v>
                </c:pt>
                <c:pt idx="5">
                  <c:v>14560</c:v>
                </c:pt>
                <c:pt idx="6">
                  <c:v>14905</c:v>
                </c:pt>
                <c:pt idx="7">
                  <c:v>14830</c:v>
                </c:pt>
                <c:pt idx="8">
                  <c:v>13591</c:v>
                </c:pt>
                <c:pt idx="9">
                  <c:v>12860</c:v>
                </c:pt>
                <c:pt idx="10">
                  <c:v>12149</c:v>
                </c:pt>
                <c:pt idx="11">
                  <c:v>7006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D-4A71-947A-3DAFF48AA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751480"/>
        <c:axId val="379755008"/>
      </c:barChart>
      <c:catAx>
        <c:axId val="37975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9755008"/>
        <c:crosses val="autoZero"/>
        <c:auto val="1"/>
        <c:lblAlgn val="ctr"/>
        <c:lblOffset val="100"/>
        <c:noMultiLvlLbl val="0"/>
      </c:catAx>
      <c:valAx>
        <c:axId val="37975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975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AD6C-BDC4-4620-ABE1-869BEEB57F3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A2DD-11B5-4152-8D9F-86BDBC044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1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CE658-2211-4372-AE06-9D6F7ECC6D1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97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67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8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17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9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5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15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66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32F6-ADB5-4DAA-91A6-D81C47CF0A8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4" Type="http://schemas.openxmlformats.org/officeDocument/2006/relationships/package" Target="../embeddings/Planilha_do_Microsoft_Excel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ilian.rahal@cidadania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41392F-819E-7189-9747-D751DA42E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258" y="960552"/>
            <a:ext cx="10032694" cy="1620838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accent2"/>
                </a:solidFill>
                <a:latin typeface="+mn-lt"/>
              </a:rPr>
              <a:t>Audiência Pública CAPADR:</a:t>
            </a:r>
            <a:r>
              <a:rPr lang="pt-BR" sz="3600" dirty="0">
                <a:solidFill>
                  <a:schemeClr val="accent2"/>
                </a:solidFill>
              </a:rPr>
              <a:t/>
            </a:r>
            <a:br>
              <a:rPr lang="pt-BR" sz="3600" dirty="0">
                <a:solidFill>
                  <a:schemeClr val="accent2"/>
                </a:solidFill>
              </a:rPr>
            </a:br>
            <a:r>
              <a:rPr lang="pt-BR" sz="3600" dirty="0">
                <a:solidFill>
                  <a:schemeClr val="accent2"/>
                </a:solidFill>
              </a:rPr>
              <a:t>“</a:t>
            </a:r>
            <a:r>
              <a:rPr lang="pt-BR" sz="3200" b="1" dirty="0">
                <a:solidFill>
                  <a:schemeClr val="accent2"/>
                </a:solidFill>
                <a:latin typeface="+mn-lt"/>
              </a:rPr>
              <a:t>Melhorias e ampliação do Programa de Aquisição de Alimentos – PAA, como instrumento de fortalecimento da agricultura familiar”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886E1C9-3F8A-8C91-F8AC-E18CF904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547" y="4747793"/>
            <a:ext cx="8964116" cy="7936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Brasília/DF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11/05/2023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538" y="3163057"/>
            <a:ext cx="5640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600" b="1" dirty="0"/>
              <a:t>LILIAN DOS SANTOS RAHAL</a:t>
            </a:r>
          </a:p>
          <a:p>
            <a:pPr algn="ctr"/>
            <a:r>
              <a:rPr lang="pt-BR" b="1" dirty="0"/>
              <a:t>Secretária Nacional de Segurança Alimentar e Nutricional</a:t>
            </a:r>
          </a:p>
        </p:txBody>
      </p:sp>
    </p:spTree>
    <p:extLst>
      <p:ext uri="{BB962C8B-B14F-4D97-AF65-F5344CB8AC3E}">
        <p14:creationId xmlns:p14="http://schemas.microsoft.com/office/powerpoint/2010/main" val="415920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901382" y="5878977"/>
            <a:ext cx="1858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Depad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Sesan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/MDS.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9563" y="434757"/>
          <a:ext cx="9431428" cy="590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10151317" imgH="6356748" progId="Excel.Sheet.12">
                  <p:embed/>
                </p:oleObj>
              </mc:Choice>
              <mc:Fallback>
                <p:oleObj name="Worksheet" r:id="rId4" imgW="10151317" imgH="6356748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563" y="434757"/>
                        <a:ext cx="9431428" cy="5905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9901382" y="1296555"/>
          <a:ext cx="173355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7" imgW="1733494" imgH="4391089" progId="Excel.Sheet.12">
                  <p:embed/>
                </p:oleObj>
              </mc:Choice>
              <mc:Fallback>
                <p:oleObj name="Worksheet" r:id="rId7" imgW="1733494" imgH="4391089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1382" y="1296555"/>
                        <a:ext cx="1733550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04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712594" y="4795491"/>
            <a:ext cx="1933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Depad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Sesan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/MDS.</a:t>
            </a:r>
          </a:p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* Informação começou a ser coletada e sistematizada a partir de 2011.</a:t>
            </a:r>
          </a:p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** O dado de 2022 é sem repetição.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728831"/>
              </p:ext>
            </p:extLst>
          </p:nvPr>
        </p:nvGraphicFramePr>
        <p:xfrm>
          <a:off x="871269" y="474453"/>
          <a:ext cx="8358996" cy="5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9712594" y="1774577"/>
          <a:ext cx="159067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lanilha" r:id="rId4" imgW="1590740" imgH="2867140" progId="Excel.Sheet.12">
                  <p:embed/>
                </p:oleObj>
              </mc:Choice>
              <mc:Fallback>
                <p:oleObj name="Planilha" r:id="rId4" imgW="1590740" imgH="2867140" progId="Excel.Sheet.12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2594" y="1774577"/>
                        <a:ext cx="159067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8900570" y="448771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8408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97607" y="5507107"/>
            <a:ext cx="11505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Avaliação do Programa de Aquisição de Alimentos – Parte 3 – Análises de produtos, acesso e impactos. Relatório de Pesquisa – IPEA, 2020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1585" y="714051"/>
            <a:ext cx="11072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PAA – Modalidade Compra com Doação Simultânea</a:t>
            </a:r>
          </a:p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Percentuais do valor de compras, quantidade de kg e variedade de alimentos</a:t>
            </a:r>
          </a:p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Período 2011-2018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339596" y="2086470"/>
            <a:ext cx="11156454" cy="3111173"/>
            <a:chOff x="128922" y="1545048"/>
            <a:chExt cx="11156454" cy="3111173"/>
          </a:xfrm>
        </p:grpSpPr>
        <p:pic>
          <p:nvPicPr>
            <p:cNvPr id="11" name="Imagem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4" t="16058" r="56684" b="11613"/>
            <a:stretch/>
          </p:blipFill>
          <p:spPr bwMode="auto">
            <a:xfrm>
              <a:off x="128922" y="1680941"/>
              <a:ext cx="3741576" cy="2975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m 1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1" t="17433" r="57551" b="13111"/>
            <a:stretch/>
          </p:blipFill>
          <p:spPr bwMode="auto">
            <a:xfrm>
              <a:off x="3870498" y="1545048"/>
              <a:ext cx="3673302" cy="3111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m 1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5" t="9117" r="57716" b="24911"/>
            <a:stretch/>
          </p:blipFill>
          <p:spPr bwMode="auto">
            <a:xfrm>
              <a:off x="7543800" y="1680941"/>
              <a:ext cx="3741576" cy="2975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930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5" y="180399"/>
            <a:ext cx="10515600" cy="78942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/>
                </a:solidFill>
                <a:latin typeface="+mn-lt"/>
              </a:rPr>
              <a:t>PAA Termo de Adesão - 2022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0" b="49830"/>
          <a:stretch/>
        </p:blipFill>
        <p:spPr bwMode="auto">
          <a:xfrm>
            <a:off x="671945" y="4012017"/>
            <a:ext cx="3235036" cy="2555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4"/>
          <a:stretch/>
        </p:blipFill>
        <p:spPr bwMode="auto">
          <a:xfrm>
            <a:off x="671945" y="1010198"/>
            <a:ext cx="11049000" cy="296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66401" y="6320834"/>
            <a:ext cx="6057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DEPAD/SESAN/MDS (2023). Números preliminares sujeitos à alteração.</a:t>
            </a:r>
          </a:p>
        </p:txBody>
      </p:sp>
    </p:spTree>
    <p:extLst>
      <p:ext uri="{BB962C8B-B14F-4D97-AF65-F5344CB8AC3E}">
        <p14:creationId xmlns:p14="http://schemas.microsoft.com/office/powerpoint/2010/main" val="419548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5" y="180399"/>
            <a:ext cx="10515600" cy="78942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/>
                </a:solidFill>
                <a:latin typeface="+mn-lt"/>
              </a:rPr>
              <a:t>PAA Leite - 2022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" y="826599"/>
            <a:ext cx="9845893" cy="5540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1945" y="6366819"/>
            <a:ext cx="6057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DEPAD/SESAN/MDS (2023). Números preliminares sujeitos à alteração.</a:t>
            </a:r>
          </a:p>
        </p:txBody>
      </p:sp>
    </p:spTree>
    <p:extLst>
      <p:ext uri="{BB962C8B-B14F-4D97-AF65-F5344CB8AC3E}">
        <p14:creationId xmlns:p14="http://schemas.microsoft.com/office/powerpoint/2010/main" val="238744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5" y="180399"/>
            <a:ext cx="10515600" cy="78942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PAA Conab - 2022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" y="895927"/>
            <a:ext cx="10242049" cy="5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22123" y="1039487"/>
            <a:ext cx="1073541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Com a recriação do</a:t>
            </a:r>
            <a:r>
              <a:rPr lang="pt-BR" sz="2600" b="1" dirty="0"/>
              <a:t> Programa de Aquisição de Alimentos (PAA):</a:t>
            </a:r>
            <a:r>
              <a:rPr lang="pt-BR" sz="2600" dirty="0"/>
              <a:t>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Consolidamos num único instrumento legal todo o normativo do programa (</a:t>
            </a:r>
            <a:r>
              <a:rPr lang="pt-BR" sz="2400" b="1" dirty="0"/>
              <a:t>MEDIDA PROVISÓRIA 1166/2023 e DECRETO 11476/2023</a:t>
            </a:r>
            <a:r>
              <a:rPr lang="pt-BR" sz="2400" dirty="0"/>
              <a:t>);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Entre outros ajustes e inovações, iremos atender os grupos mais marginalizados nos últimos anos como as famílias rurais de baixa renda, os </a:t>
            </a:r>
            <a:r>
              <a:rPr lang="pt-BR" sz="2400" b="1" dirty="0"/>
              <a:t>povos indígenas e outros povos e comunidades tradicionais</a:t>
            </a:r>
            <a:r>
              <a:rPr lang="pt-BR" sz="2400" dirty="0"/>
              <a:t>, que contarão com incentivos diferenciados para sua participação;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Buscaremos integrar o Programa com a demanda de equipamentos públicos locais por alimentos saudáveis, </a:t>
            </a:r>
            <a:r>
              <a:rPr lang="pt-BR" sz="2400" b="1" dirty="0"/>
              <a:t>orientando parte das aquisições a partir da demanda de equipamentos urbanos de alimentação, como as cozinhas solidárias</a:t>
            </a:r>
            <a:r>
              <a:rPr lang="pt-BR" sz="2400" dirty="0"/>
              <a:t>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Retomamos o </a:t>
            </a:r>
            <a:r>
              <a:rPr lang="pt-BR" sz="2400" b="1" dirty="0"/>
              <a:t>Grupo Gestor do PAA </a:t>
            </a:r>
            <a:r>
              <a:rPr lang="pt-BR" sz="2400" dirty="0"/>
              <a:t>e criamos o </a:t>
            </a:r>
            <a:r>
              <a:rPr lang="pt-BR" sz="2400" b="1" dirty="0"/>
              <a:t>Comitê de Assessoramento </a:t>
            </a:r>
            <a:r>
              <a:rPr lang="pt-BR" sz="2400" dirty="0"/>
              <a:t>do programa, que permitirá a participação e o controle social.</a:t>
            </a:r>
          </a:p>
        </p:txBody>
      </p:sp>
      <p:sp>
        <p:nvSpPr>
          <p:cNvPr id="4" name="Título de Slide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 txBox="1">
            <a:spLocks/>
          </p:cNvSpPr>
          <p:nvPr/>
        </p:nvSpPr>
        <p:spPr>
          <a:xfrm>
            <a:off x="2038120" y="253388"/>
            <a:ext cx="7888077" cy="786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chemeClr val="accent2"/>
                </a:solidFill>
              </a:rPr>
              <a:t>Algumas ações e perspectivas</a:t>
            </a:r>
          </a:p>
        </p:txBody>
      </p:sp>
    </p:spTree>
    <p:extLst>
      <p:ext uri="{BB962C8B-B14F-4D97-AF65-F5344CB8AC3E}">
        <p14:creationId xmlns:p14="http://schemas.microsoft.com/office/powerpoint/2010/main" val="148735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4904" y="274530"/>
            <a:ext cx="10685443" cy="63387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3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Alterações/ajustes – Medida Provisória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Inclui a finalidade: IX - fomentar a produção familiar de povos indígenas, comunidades quilombolas e tradicionais e assentados da reforma agrária, negros, mulheres e juventude rural.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Permite estabelecimento de regras específicas para a participação de povos indígenas e demais povos em comunidades tradicionais de acordo com suas próprias realidades socioculturais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Traz para o texto da Lei a obrigatoriedade de compra de percentual mínimo de produtos da agricultura familiar por parte de órgãos federais, estendendo essa possibilidade inclusive para órgãos estaduais e municipais.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Inclui a necessidade de participação social no âmbito do GGPAA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Permite a execução descentralizada pela Conab de forma mais ágil, com dispensa de celebração de instrumento específico.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Consolida no texto da lei a garantia de pagamento aos agricultores livre da incidência de impostos e contribuição previdenciária que, quando devida, é arcada pela União.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400" dirty="0"/>
              <a:t>Restitui o papel do CONSEA como controle social do Programa</a:t>
            </a:r>
          </a:p>
        </p:txBody>
      </p:sp>
    </p:spTree>
    <p:extLst>
      <p:ext uri="{BB962C8B-B14F-4D97-AF65-F5344CB8AC3E}">
        <p14:creationId xmlns:p14="http://schemas.microsoft.com/office/powerpoint/2010/main" val="26056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6431" y="376130"/>
            <a:ext cx="10685443" cy="613550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Alterações/ajustes – Decreto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Permite a participação no Programa de maneira coletiva, com dispensa de CAF e DAP para povos indígenas e demais povos e comunidades tradicionais;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Permite que o GGPAA defina outros instrumentos para a qualificação de beneficiários e organizações que não somente a DAP/CAF;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Deixa clara a possibilidade da modalidade Compra com Doação Simultânea adquirir sementes e materiais propagativos;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Altera o nome da modalidade Leite para  PAA-Leite;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Amplia o escopo da modalidade Compra Direta para permitir compra para formação de estoque ou atendimento à situações de emergência ou calamidade;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Incorpora o texto do Decreto 8.473/2015 (compra institucional) e estabelece a obrigatoriedade de aplicação do percentual também para as compras terceirizadas;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Cria a possibilidade de execução do PAA-Leite por Termo de Adesão através do credenciamento dos laticínios;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Retomada o pagamento em produto na modalidade Formação de Estoques;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Amplia o limite individual nas modalidades CDS, CD, e FE de R$ 12 mil para R$ 15 mil;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Reduz o limite de participação das organizações nas modalidades CDS, CD e FE de R$ 2 milhões para R$ 1,5 milhão;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Dispensa o controle de limite individual de participação nas vendas coletivas realizadas por organizações indígenas;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000" dirty="0"/>
              <a:t>Estabelece o percentual mínimo de 50% de mulheres no conjunto das modalidades;</a:t>
            </a:r>
          </a:p>
        </p:txBody>
      </p:sp>
    </p:spTree>
    <p:extLst>
      <p:ext uri="{BB962C8B-B14F-4D97-AF65-F5344CB8AC3E}">
        <p14:creationId xmlns:p14="http://schemas.microsoft.com/office/powerpoint/2010/main" val="106536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6431" y="376130"/>
            <a:ext cx="10685443" cy="58953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Alterações/ajustes – Decreto (continuação)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100" dirty="0"/>
              <a:t>Incorpora a possibilidade de doação de alimentos também para equipamentos sociais de alimentação e nutrição;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pt-BR" sz="2100" dirty="0"/>
              <a:t>Acrescenta a possibilidade de destinação dos alimentos para assistência humanitária nacional e internacional;</a:t>
            </a:r>
            <a:endParaRPr lang="pt-BR" sz="2100" dirty="0"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Estabelece que a DAP deve estar vigente no momento da venda, flexibilizando o momento do pagamento;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Inclui as operações com a CONAB no rol de dispensas de TED com alteração do Decreto 10.426/2020;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Estabelece a necessidade de compartilhamento da base de dados da Conab com MDA e MDS;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Cria duas instâncias de gestão do PAA: O GGPAA e seu Comitê de Assessoramento, com participação social;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O GGPAA passa a ser composto por: MDS, MDA, MF e Conab e inclui convidados permanentes que aportem recursos para execução do Programa;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Cria o Comitê de Assessoramento composto por 12 órgãos federais e 5 conselhos, cujos representantes devem ser da sociedade civil. O Comitê de Assessoramento tem como objetivo orientar e acompanhar o funcionamento do Programa estabelecendo diretrizes de planejamento e priorização da política bem como sugerindo o formato de avaliação e  monitoramento do Programa;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Cria a possibilidade de instituição de comitês locais do PAA nos Estados e municípios onde não exista Consea atuante;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100" dirty="0"/>
              <a:t>Estabelece prazo de 1 ano para que o GGPAA estabelece critérios de monitoramento e avaliação do Programa.</a:t>
            </a:r>
          </a:p>
        </p:txBody>
      </p:sp>
    </p:spTree>
    <p:extLst>
      <p:ext uri="{BB962C8B-B14F-4D97-AF65-F5344CB8AC3E}">
        <p14:creationId xmlns:p14="http://schemas.microsoft.com/office/powerpoint/2010/main" val="307724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4801" y="1088313"/>
            <a:ext cx="11887200" cy="1861214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+mn-lt"/>
                <a:cs typeface="HELVETICA" panose="020B0604020202020204" pitchFamily="34" charset="0"/>
              </a:rPr>
              <a:t>- O Programa de Aquisição de Alimentos (PAA) é um programa de segurança alimentar e nutricional </a:t>
            </a:r>
            <a:r>
              <a:rPr lang="pt-BR" sz="2400" dirty="0">
                <a:latin typeface="+mn-lt"/>
                <a:cs typeface="HELVETICA" panose="020B0604020202020204" pitchFamily="34" charset="0"/>
              </a:rPr>
              <a:t>instituído originalmente pelo art. 19 da Lei nº 10.696/2003, no contexto do FOME ZERO;</a:t>
            </a:r>
            <a:br>
              <a:rPr lang="pt-BR" sz="2400" dirty="0">
                <a:latin typeface="+mn-lt"/>
                <a:cs typeface="HELVETICA" panose="020B0604020202020204" pitchFamily="34" charset="0"/>
              </a:rPr>
            </a:br>
            <a:r>
              <a:rPr lang="pt-BR" sz="2400" dirty="0">
                <a:latin typeface="+mn-lt"/>
                <a:cs typeface="HELVETICA" panose="020B0604020202020204" pitchFamily="34" charset="0"/>
              </a:rPr>
              <a:t/>
            </a:r>
            <a:br>
              <a:rPr lang="pt-BR" sz="2400" dirty="0">
                <a:latin typeface="+mn-lt"/>
                <a:cs typeface="HELVETICA" panose="020B0604020202020204" pitchFamily="34" charset="0"/>
              </a:rPr>
            </a:br>
            <a:r>
              <a:rPr lang="pt-BR" sz="2400" dirty="0">
                <a:latin typeface="+mn-lt"/>
                <a:cs typeface="HELVETICA" panose="020B0604020202020204" pitchFamily="34" charset="0"/>
              </a:rPr>
              <a:t>- Foi substituído pelo Programa Alimenta Brasil (Lei nº 14.284/2021);</a:t>
            </a:r>
            <a:br>
              <a:rPr lang="pt-BR" sz="2400" dirty="0">
                <a:latin typeface="+mn-lt"/>
                <a:cs typeface="HELVETICA" panose="020B0604020202020204" pitchFamily="34" charset="0"/>
              </a:rPr>
            </a:br>
            <a:r>
              <a:rPr lang="pt-BR" sz="2400" dirty="0">
                <a:latin typeface="+mn-lt"/>
                <a:cs typeface="HELVETICA" panose="020B0604020202020204" pitchFamily="34" charset="0"/>
              </a:rPr>
              <a:t/>
            </a:r>
            <a:br>
              <a:rPr lang="pt-BR" sz="2400" dirty="0">
                <a:latin typeface="+mn-lt"/>
                <a:cs typeface="HELVETICA" panose="020B0604020202020204" pitchFamily="34" charset="0"/>
              </a:rPr>
            </a:br>
            <a:r>
              <a:rPr lang="pt-BR" sz="2400" dirty="0">
                <a:latin typeface="+mn-lt"/>
                <a:cs typeface="HELVETICA" panose="020B0604020202020204" pitchFamily="34" charset="0"/>
              </a:rPr>
              <a:t>- Agora foi recriado por meio da Medida Provisória 1166/2023 e pelo Decreto 11476/2023.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836834" y="3073488"/>
            <a:ext cx="10406781" cy="2995699"/>
            <a:chOff x="1987992" y="2273534"/>
            <a:chExt cx="8175252" cy="2823561"/>
          </a:xfrm>
        </p:grpSpPr>
        <p:sp>
          <p:nvSpPr>
            <p:cNvPr id="7" name="Elipse 6"/>
            <p:cNvSpPr/>
            <p:nvPr/>
          </p:nvSpPr>
          <p:spPr>
            <a:xfrm>
              <a:off x="1987992" y="2298217"/>
              <a:ext cx="2304256" cy="27005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325512" y="2778087"/>
              <a:ext cx="1777543" cy="1740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accent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Fortalece a Agricultura Familiar</a:t>
              </a:r>
            </a:p>
            <a:p>
              <a:pPr algn="ctr"/>
              <a:endParaRPr lang="pt-BR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/>
              <a:r>
                <a:rPr lang="pt-BR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Gera emprego, renda e desenvolve a economia local</a:t>
              </a:r>
            </a:p>
            <a:p>
              <a:pPr algn="ctr"/>
              <a:endParaRPr lang="pt-B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o explicativo em seta para a esquerda e para a direita 11"/>
            <p:cNvSpPr/>
            <p:nvPr/>
          </p:nvSpPr>
          <p:spPr>
            <a:xfrm>
              <a:off x="4295800" y="2433672"/>
              <a:ext cx="3600400" cy="2663423"/>
            </a:xfrm>
            <a:prstGeom prst="leftRightArrowCallout">
              <a:avLst/>
            </a:prstGeom>
            <a:solidFill>
              <a:srgbClr val="F56A48"/>
            </a:solidFill>
            <a:ln>
              <a:solidFill>
                <a:srgbClr val="F469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268055" y="3088274"/>
              <a:ext cx="1728192" cy="1392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PROGRAMA DE AQUISIÇÃO DE ALIMENTOS (PAA)</a:t>
              </a:r>
            </a:p>
            <a:p>
              <a:endParaRPr lang="pt-B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7862539" y="2273534"/>
              <a:ext cx="2300705" cy="27499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8128432" y="2778087"/>
              <a:ext cx="1802579" cy="171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b="1" dirty="0">
                  <a:solidFill>
                    <a:schemeClr val="accent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Promove o acesso aos alimentos </a:t>
              </a:r>
            </a:p>
            <a:p>
              <a:pPr algn="just"/>
              <a:endParaRPr lang="pt-BR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/>
              <a:r>
                <a:rPr lang="pt-BR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Contribui para reduzir a insegurança alimentar e nutricional (INSAN)</a:t>
              </a:r>
            </a:p>
          </p:txBody>
        </p:sp>
      </p:grpSp>
      <p:sp>
        <p:nvSpPr>
          <p:cNvPr id="13" name="Título de Slide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 txBox="1">
            <a:spLocks/>
          </p:cNvSpPr>
          <p:nvPr/>
        </p:nvSpPr>
        <p:spPr>
          <a:xfrm>
            <a:off x="1520328" y="329751"/>
            <a:ext cx="8791461" cy="61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accent2"/>
                </a:solidFill>
              </a:rPr>
              <a:t>Programa de Aquisição de Alimentos (PAA)</a:t>
            </a:r>
          </a:p>
        </p:txBody>
      </p:sp>
    </p:spTree>
    <p:extLst>
      <p:ext uri="{BB962C8B-B14F-4D97-AF65-F5344CB8AC3E}">
        <p14:creationId xmlns:p14="http://schemas.microsoft.com/office/powerpoint/2010/main" val="148201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84233" y="1204739"/>
            <a:ext cx="105941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A reconstrução das políticas públicas de promoção da SAN passa pela retomada de programas exitosos, mas também pela elaboração de uma </a:t>
            </a:r>
            <a:r>
              <a:rPr lang="pt-BR" sz="2400" b="1" dirty="0">
                <a:cs typeface="Arial" panose="020B0604020202020204" pitchFamily="34" charset="0"/>
              </a:rPr>
              <a:t>nova geração de políticas que promovam sistemas alimentares saudáveis, sustentáveis e inclusivos</a:t>
            </a:r>
            <a:r>
              <a:rPr lang="pt-BR" sz="2400" dirty="0"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Esta mudança de perspectiva só acontecerá se formos capazes de planejar e estruturar instrumentos capazes de dar respostas à altura dos desafios enfrentados, articulando e mobilizando o governo federal, estados, municípios, organizações da sociedade civil, movimentos sociais, setor privado, a população em geral.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Os </a:t>
            </a:r>
            <a:r>
              <a:rPr lang="pt-BR" sz="2400" b="1" dirty="0">
                <a:cs typeface="Arial" panose="020B0604020202020204" pitchFamily="34" charset="0"/>
              </a:rPr>
              <a:t>programas de compras públicas de alimentos estão sendo retomados nessa perspectiva </a:t>
            </a:r>
            <a:r>
              <a:rPr lang="pt-BR" sz="2400" dirty="0">
                <a:cs typeface="Arial" panose="020B0604020202020204" pitchFamily="34" charset="0"/>
              </a:rPr>
              <a:t>e serão importantes para a superação da fome, a promoção de novos sistemas alimentares e o fortalecimento da agricultura familiar.</a:t>
            </a:r>
          </a:p>
        </p:txBody>
      </p:sp>
      <p:sp>
        <p:nvSpPr>
          <p:cNvPr id="4" name="Título de Slide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 txBox="1">
            <a:spLocks/>
          </p:cNvSpPr>
          <p:nvPr/>
        </p:nvSpPr>
        <p:spPr>
          <a:xfrm>
            <a:off x="2137272" y="275422"/>
            <a:ext cx="7888077" cy="786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chemeClr val="accent2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30588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E019D1-BFAE-2DED-901F-23DDB6E4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6" y="1721864"/>
            <a:ext cx="10515600" cy="848452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Obrigada!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3A1105D-755C-9EE0-E89D-519EAEC4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07" y="2570316"/>
            <a:ext cx="10515600" cy="272835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pt-BR" b="1" dirty="0"/>
              <a:t>LILIAN DOS SANTOS RAHAL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b="1" dirty="0"/>
              <a:t>Secretária Nacional de Segurança Alimentar e Nutricional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600" b="1" dirty="0"/>
              <a:t>Ministério do Desenvolvimento e Assistência Social, Família e Combate à Fome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400" dirty="0">
                <a:hlinkClick r:id="rId2"/>
              </a:rPr>
              <a:t>lilian.rahal@cidadania.gov.br</a:t>
            </a:r>
            <a:r>
              <a:rPr lang="pt-BR" sz="24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400" dirty="0"/>
              <a:t>(61) 2030-1119</a:t>
            </a:r>
          </a:p>
        </p:txBody>
      </p:sp>
    </p:spTree>
    <p:extLst>
      <p:ext uri="{BB962C8B-B14F-4D97-AF65-F5344CB8AC3E}">
        <p14:creationId xmlns:p14="http://schemas.microsoft.com/office/powerpoint/2010/main" val="257022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031" y="727113"/>
            <a:ext cx="10685443" cy="535419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 quem o PAA adquire alimentos?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De agricultores familiares detentores da Declaração de Aptidão ao Pronaf (DAP) ou CAF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Para quem os alimentos são destinados?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Para pessoas em situação de insegurança alimentar e nutricional;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Entidades da rede socioassistencial;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Equipamentos de alimentação e nutrição (restaurantes populares, cozinhas comunitárias, bancos de alimentos);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Rede pública e filantrópica de saúde, educação e justiça.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  <a:buNone/>
            </a:pPr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  <a:buNone/>
            </a:pP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Como a aquisição é feita?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438086"/>
              </a:buClr>
              <a:buNone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Por meio de edital de chamada pública, a preços compatíveis com os praticados nos mercados regionais.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67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693" y="418642"/>
            <a:ext cx="11159170" cy="6004191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BR" sz="3800" b="1" dirty="0">
                <a:latin typeface="Calibri" panose="020F0502020204030204" pitchFamily="34" charset="0"/>
                <a:cs typeface="Calibri" panose="020F0502020204030204" pitchFamily="34" charset="0"/>
              </a:rPr>
              <a:t>Por que o PAA promove a inclusão social e produtiva?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Porque representa, para famílias que recebem até 1 salário mínimo, mais 1 salário por mês; 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É porta de entrada para comercialização e acesso a mercados para agricultores familiares.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Atende em média cerca de 15 mil entidades por ano (rede socioassistencial, escolas e outras);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Mais de 50% dos recursos são destinados a municípios entre 10 mil e 50 mil habitantes;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Fortalece redes locais de comercialização (impactos ambientais) e fomenta </a:t>
            </a:r>
            <a:r>
              <a:rPr lang="pt-BR" sz="3500" dirty="0">
                <a:latin typeface="Calibri" panose="020F0502020204030204" pitchFamily="34" charset="0"/>
                <a:cs typeface="HELVETICA" panose="020B0604020202020204" pitchFamily="34" charset="0"/>
              </a:rPr>
              <a:t>a produção de </a:t>
            </a:r>
            <a:r>
              <a:rPr lang="pt-BR" sz="35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alimentos em âmbito local (combate desertos alimentares) e garante melhores condições de alimentação dos produtores e demais famílias do município;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Hoje conta com 46% de agricultores familiares mulheres (com novo decreto, % mínimo será de 50%).</a:t>
            </a:r>
          </a:p>
          <a:p>
            <a:pPr marL="0" lvl="0" indent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pt-BR" sz="38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Estudo do IPEA apontou que o PAA, entre outras coisas: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Aumenta a renda de agricultores mais pobres;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Amplia a diversidade da produção;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3500" dirty="0">
                <a:latin typeface="Calibri" panose="020F0502020204030204" pitchFamily="34" charset="0"/>
                <a:cs typeface="Calibri" panose="020F0502020204030204" pitchFamily="34" charset="0"/>
              </a:rPr>
              <a:t>Impacta positivamente no crescimento do PIB dos municípios com menor IDH.</a:t>
            </a:r>
          </a:p>
        </p:txBody>
      </p:sp>
    </p:spTree>
    <p:extLst>
      <p:ext uri="{BB962C8B-B14F-4D97-AF65-F5344CB8AC3E}">
        <p14:creationId xmlns:p14="http://schemas.microsoft.com/office/powerpoint/2010/main" val="402239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2936" y="672029"/>
            <a:ext cx="8471054" cy="524402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pt-BR" sz="2700" b="1" dirty="0">
              <a:solidFill>
                <a:srgbClr val="2C2C2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pt-BR" sz="2700" b="1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Compra com Doação Simultânea</a:t>
            </a:r>
          </a:p>
          <a:p>
            <a:pPr marL="628650" lvl="1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pt-BR" sz="2300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Termo de Adesão (agricultores pessoas físicas)</a:t>
            </a:r>
          </a:p>
          <a:p>
            <a:pPr marL="628650" lvl="1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pt-BR" sz="2300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Parceria com Conab (organizações da agricultura familiar)	</a:t>
            </a: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pt-BR" sz="2700" b="1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PAA Leite</a:t>
            </a:r>
          </a:p>
          <a:p>
            <a:pPr marL="628650" lvl="1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pt-BR" sz="2300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Convênios com Estados (Semiárido)</a:t>
            </a: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pt-BR" sz="2700" b="1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Compra Direta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pt-BR" sz="2700" dirty="0">
              <a:solidFill>
                <a:srgbClr val="2C2C2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pt-BR" sz="2700" dirty="0">
              <a:solidFill>
                <a:srgbClr val="2C2C2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BR" sz="2700" b="1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Apoio à Formação de Estoques</a:t>
            </a: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BR" sz="2700" b="1" dirty="0">
                <a:solidFill>
                  <a:srgbClr val="2C2C2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Compra Institucional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9744418" y="1035581"/>
            <a:ext cx="528809" cy="2985575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361821" y="2213773"/>
            <a:ext cx="826265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MDS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6742320" y="4597706"/>
            <a:ext cx="451693" cy="1318352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299132" y="5019404"/>
            <a:ext cx="826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MDA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780328" y="4219460"/>
            <a:ext cx="8228494" cy="110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59233" y="1641513"/>
            <a:ext cx="553998" cy="36025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/>
                </a:solidFill>
              </a:rPr>
              <a:t>MODALIDADES DO PAA</a:t>
            </a:r>
          </a:p>
        </p:txBody>
      </p:sp>
    </p:spTree>
    <p:extLst>
      <p:ext uri="{BB962C8B-B14F-4D97-AF65-F5344CB8AC3E}">
        <p14:creationId xmlns:p14="http://schemas.microsoft.com/office/powerpoint/2010/main" val="141414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439" y="511007"/>
            <a:ext cx="11416452" cy="600419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000" b="1" dirty="0">
                <a:solidFill>
                  <a:schemeClr val="accent2"/>
                </a:solidFill>
              </a:rPr>
              <a:t>Por que o PAA permanece um programa inovador, mesmo ao completar 20 anos de existência em 2023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000" b="1" dirty="0"/>
              <a:t>PAA NASCEU INTERSETORIAL </a:t>
            </a:r>
            <a:r>
              <a:rPr lang="pt-BR" sz="2000" dirty="0"/>
              <a:t>– desde o princípio, um programa concebido e gerenciado por diferentes áreas do governo federal e com participação da sociedade, das organizações e de instâncias de participação, como o CONSEA. 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t-BR" sz="2000" b="1" dirty="0"/>
              <a:t>OS DOIS LADOS DA MOEDA </a:t>
            </a:r>
            <a:r>
              <a:rPr lang="pt-BR" sz="2000" dirty="0"/>
              <a:t>– concepção inovadora  ao propiciar, ao mesmo tempo, o fortalecimento da agricultura familiar e a promoção do acesso à alimentação das populações em insegurança alimentar, contribuindo para o desenvolvimento local ao dinamizar as economias rurais de milhares de municípios.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000" b="1" dirty="0"/>
              <a:t>ÊNFASE NO ASSOCIATIVISMO </a:t>
            </a:r>
            <a:r>
              <a:rPr lang="pt-BR" sz="2000" dirty="0"/>
              <a:t>– permitiu o fortalecimento do cooperativismo e do associativismo na comercialização de seus produtos junto ao governo federal, gerando um processo de aprendizagem em relação ao planejamento da produção, regularidade de fornecimento, formalização, qualidade, preços, etc.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000" b="1" dirty="0"/>
              <a:t>PASSO ADIANTE </a:t>
            </a:r>
            <a:r>
              <a:rPr lang="pt-BR" sz="2000" dirty="0"/>
              <a:t>– o aprendizado das compras públicas abriu portas também para as compras privadas, tanto nos mercados locais, como nos regionais, nacionais e até internacionais. Inclusive, o Programa fomentou a determinação de que o PNAE adquirisse parte dos alimentos para a merenda escolar da agricultura familiar.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000" b="1" dirty="0"/>
              <a:t>COLABORA COM O DESENVOLVIMENTO REGIONAL </a:t>
            </a:r>
            <a:r>
              <a:rPr lang="pt-BR" sz="2000" dirty="0"/>
              <a:t>– garantindo a participação de todas as regiões, em particular o Nordeste, principal região fornecedora e beneficiária do programa.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000" b="1" dirty="0"/>
              <a:t>DIVERSIDADE DE PÚBLICO </a:t>
            </a:r>
            <a:r>
              <a:rPr lang="pt-BR" sz="2000" dirty="0"/>
              <a:t>– o PAA compra de agricultores familiares, assentados da Reforma Agrária, extrativistas, indígenas, comunidades quilombolas e pescadores artesanais.</a:t>
            </a:r>
          </a:p>
          <a:p>
            <a:pPr lvl="0"/>
            <a:endParaRPr lang="pt-BR" sz="2000" dirty="0"/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B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1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966" y="455589"/>
            <a:ext cx="11268670" cy="616087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pt-BR" sz="2400" b="1" dirty="0">
                <a:solidFill>
                  <a:schemeClr val="accent2"/>
                </a:solidFill>
              </a:rPr>
              <a:t>Por que o PAA permanece um programa inovador, mesmo ao completar 20 anos de existência em 2023</a:t>
            </a:r>
          </a:p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pt-BR" sz="2000" b="1" dirty="0"/>
              <a:t>PROMOÇÃO E VALORIZAÇÃO DA PRODUÇÃO SUSTENTÁVEL </a:t>
            </a:r>
            <a:r>
              <a:rPr lang="pt-BR" sz="2000" dirty="0"/>
              <a:t>– o PAA compra produtos orgânicos, agroecológicos e da sociobiodiversidade, contribuindo para a estruturação de cadeias de produtos sustentáveis de todos os biomas brasileiros. </a:t>
            </a:r>
          </a:p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pt-BR" sz="2000" b="1" dirty="0"/>
              <a:t>EXPANSÃO PARA OUTROS PAÍSES </a:t>
            </a:r>
            <a:r>
              <a:rPr lang="pt-BR" sz="2000" dirty="0"/>
              <a:t>– muitos países africanos e latino-americanos buscaram cooperação para implementação de programas de compras públicas da agricultura familiar. Segundo o ex-Diretor Geral da FAO, José Graziano, em artigo em que escreveu sobre os 10 anos do PAA: “</a:t>
            </a:r>
            <a:r>
              <a:rPr lang="pt-BR" sz="2000" i="1" dirty="0"/>
              <a:t>o êxito do programa ultrapassou as fronteiras do país</a:t>
            </a:r>
            <a:r>
              <a:rPr lang="pt-BR" sz="2000" dirty="0"/>
              <a:t>”. Alguns exemplos: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pt-BR" sz="2000" b="1" dirty="0"/>
              <a:t>CONTROLE SOCIAL e TRANSPARÊNCIA </a:t>
            </a:r>
            <a:r>
              <a:rPr lang="pt-BR" sz="2000" dirty="0"/>
              <a:t>– De acordo com Graziano, no artigo acima referido: “</a:t>
            </a:r>
            <a:r>
              <a:rPr lang="pt-BR" sz="2000" i="1" dirty="0"/>
              <a:t>Um último aprendizado remete ao controle democrático da cidadania sobre o programa, através do Conselho Nacional de Segurança Alimentar e Nutricional (Consea) e de uma miríade de movimentos sociais organizados, ONGs, representações e ouvidorias</a:t>
            </a:r>
            <a:r>
              <a:rPr lang="pt-BR" sz="2000" dirty="0"/>
              <a:t>”.</a:t>
            </a:r>
          </a:p>
          <a:p>
            <a:pPr marL="176213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t-BR" sz="1400" b="1" dirty="0"/>
              <a:t>25-11-2010 – Trechos do Discurso do Presidente da República, Luiz Inácio Lula da Silva, durante o 3º Seminário Nacional do Programa de Aquisição de Alimentos (PAA) </a:t>
            </a:r>
            <a:endParaRPr lang="pt-BR" sz="1400" dirty="0"/>
          </a:p>
          <a:p>
            <a:pPr marL="2682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400" dirty="0"/>
              <a:t>“(...) o Programa de Aquisição de Alimentos simboliza os mais importantes legados das transformações sociais e políticas que a sociedade brasileira experimentou nos últimos oito anos. Esse Programa foi, certamente, um dos principais responsáveis pelo sucesso do Brasil no combate à fome e à miséria. </a:t>
            </a:r>
          </a:p>
          <a:p>
            <a:pPr marL="2682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400" dirty="0"/>
              <a:t>(...) Esses resultados já reservam ao programa um capítulo especial na história dos esforços de construção de uma sociedade mais justa e igualitária. Não é apenas pelos resultados, contudo, que ele deve ser medido. A forma pela qual foi elaborado, gerido e acompanhado indica um Brasil diferente, caracterizado por uma nova relação entre o Estado brasileiro e a sociedade. </a:t>
            </a:r>
          </a:p>
          <a:p>
            <a:pPr marL="2682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400" dirty="0"/>
              <a:t>(...) O Programa de Aquisição de Alimentos, como sabemos, foi concebido no Conselho de Segurança Alimentar – um foro de participação social que havia sido extinto em 1995, e que nós reativamos logo no início de 2003. Seu sucesso, portanto, é também decorrente da decisão de fortalecer o diálogo do governo com a sociedade, de modo a possibilitar a efetiva participação de todos no processo de formulação de políticas públicas. Esse mesmo diálogo construiu o projeto que mais tarde se transformou na Lei Orgânica de Segurança Alimentar e Nutricional.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04066" y="2419594"/>
          <a:ext cx="10306469" cy="937895"/>
        </p:xfrm>
        <a:graphic>
          <a:graphicData uri="http://schemas.openxmlformats.org/drawingml/2006/table">
            <a:tbl>
              <a:tblPr firstRow="1" firstCol="1" bandRow="1"/>
              <a:tblGrid>
                <a:gridCol w="1136016">
                  <a:extLst>
                    <a:ext uri="{9D8B030D-6E8A-4147-A177-3AD203B41FA5}">
                      <a16:colId xmlns:a16="http://schemas.microsoft.com/office/drawing/2014/main" xmlns="" val="3770988369"/>
                    </a:ext>
                  </a:extLst>
                </a:gridCol>
                <a:gridCol w="9170453">
                  <a:extLst>
                    <a:ext uri="{9D8B030D-6E8A-4147-A177-3AD203B41FA5}">
                      <a16:colId xmlns:a16="http://schemas.microsoft.com/office/drawing/2014/main" xmlns="" val="4170251990"/>
                    </a:ext>
                  </a:extLst>
                </a:gridCol>
              </a:tblGrid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Costa Rica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Programa de compras públicas em Costa Rica, realizado pelo Conselho Nacional de Produção, denominado Programa de Abastecimento </a:t>
                      </a:r>
                      <a:r>
                        <a:rPr lang="pt-BR" sz="1000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Alimentário</a:t>
                      </a:r>
                      <a:r>
                        <a:rPr lang="pt-BR" sz="1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(PAI)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75897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Colômbia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Programa de Compras Públicas da agricultura familiar, implementado pelo Ministério de Agricultura e Desenvolvimento Rural e a Secretaria de Desenvolvimento Econômico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91829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Honduras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Compras de grãos básicos para programas de abastecimento alimentar, coordenados pelo Instituto Hondurenho de Mercados Agropecuários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267241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México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Secretaria de Agricultura e Desenvolvimento Rural (SADER) compra alimentos da agricultura familiar para cestas de alimentos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161326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Etiópia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PAA Africa a partir de uma aliança entre a FAO, Programa Mundial de Alimentos e o Governo Brasileiro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31972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Zâmbia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Purchase</a:t>
                      </a:r>
                      <a:r>
                        <a:rPr lang="pt-BR" sz="1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pt-BR" sz="1000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Progress</a:t>
                      </a:r>
                      <a:r>
                        <a:rPr lang="pt-BR" sz="1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(P4P), é um programa que conta com o apoio do PMA e compra alimentos básicos diretamente da agricultura familiar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185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58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040668" y="5470297"/>
            <a:ext cx="255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Sispoad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/MDS.</a:t>
            </a:r>
          </a:p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* Nos anos de 2020 e 2022, houve crédito extraordinário no valor de R$ 500 milhões.</a:t>
            </a:r>
            <a:endParaRPr lang="pt-BR" sz="12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4375" y="751110"/>
          <a:ext cx="8688613" cy="555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lanilha" r:id="rId3" imgW="8333542" imgH="5323511" progId="Excel.Sheet.12">
                  <p:embed/>
                </p:oleObj>
              </mc:Choice>
              <mc:Fallback>
                <p:oleObj name="Planilha" r:id="rId3" imgW="8333542" imgH="5323511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75" y="751110"/>
                        <a:ext cx="8688613" cy="5550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7774463" y="228797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8590028" y="266661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pt-BR" sz="14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9040668" y="1323248"/>
          <a:ext cx="255270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lanilha" r:id="rId5" imgW="2552614" imgH="4010140" progId="Excel.Sheet.12">
                  <p:embed/>
                </p:oleObj>
              </mc:Choice>
              <mc:Fallback>
                <p:oleObj name="Planilha" r:id="rId5" imgW="2552614" imgH="4010140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40668" y="1323248"/>
                        <a:ext cx="2552700" cy="401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10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901382" y="5878977"/>
            <a:ext cx="1858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Depad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Sesan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/MDS.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47161" y="908919"/>
          <a:ext cx="8896350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lanilha" r:id="rId3" imgW="8895904" imgH="5419635" progId="Excel.Sheet.12">
                  <p:embed/>
                </p:oleObj>
              </mc:Choice>
              <mc:Fallback>
                <p:oleObj name="Planilha" r:id="rId3" imgW="8895904" imgH="5419635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161" y="908919"/>
                        <a:ext cx="8896350" cy="541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9901382" y="1318164"/>
          <a:ext cx="16383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lanilha" r:id="rId5" imgW="1638214" imgH="4390910" progId="Excel.Sheet.12">
                  <p:embed/>
                </p:oleObj>
              </mc:Choice>
              <mc:Fallback>
                <p:oleObj name="Planilha" r:id="rId5" imgW="1638214" imgH="4390910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1382" y="1318164"/>
                        <a:ext cx="1638300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258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2109</Words>
  <Application>Microsoft Office PowerPoint</Application>
  <PresentationFormat>Widescreen</PresentationFormat>
  <Paragraphs>151</Paragraphs>
  <Slides>21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Times New Roman</vt:lpstr>
      <vt:lpstr>Tema do Office</vt:lpstr>
      <vt:lpstr>Planilha</vt:lpstr>
      <vt:lpstr>Worksheet</vt:lpstr>
      <vt:lpstr>Audiência Pública CAPADR: “Melhorias e ampliação do Programa de Aquisição de Alimentos – PAA, como instrumento de fortalecimento da agricultura familiar”</vt:lpstr>
      <vt:lpstr>- O Programa de Aquisição de Alimentos (PAA) é um programa de segurança alimentar e nutricional instituído originalmente pelo art. 19 da Lei nº 10.696/2003, no contexto do FOME ZERO;  - Foi substituído pelo Programa Alimenta Brasil (Lei nº 14.284/2021);  - Agora foi recriado por meio da Medida Provisória 1166/2023 e pelo Decreto 11476/2023.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PAA Termo de Adesão - 2022</vt:lpstr>
      <vt:lpstr>PAA Leite - 2022</vt:lpstr>
      <vt:lpstr>PAA Conab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dos Santos Rahal</dc:creator>
  <cp:lastModifiedBy>Jivago Spinola Gonçalves Ferreira</cp:lastModifiedBy>
  <cp:revision>116</cp:revision>
  <dcterms:created xsi:type="dcterms:W3CDTF">2022-05-10T18:56:27Z</dcterms:created>
  <dcterms:modified xsi:type="dcterms:W3CDTF">2023-05-11T12:46:44Z</dcterms:modified>
</cp:coreProperties>
</file>