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301" r:id="rId4"/>
    <p:sldId id="341" r:id="rId5"/>
    <p:sldId id="337" r:id="rId6"/>
    <p:sldId id="332" r:id="rId7"/>
    <p:sldId id="313" r:id="rId8"/>
    <p:sldId id="330" r:id="rId9"/>
    <p:sldId id="258" r:id="rId10"/>
    <p:sldId id="300" r:id="rId11"/>
    <p:sldId id="312" r:id="rId12"/>
    <p:sldId id="338" r:id="rId13"/>
    <p:sldId id="333" r:id="rId14"/>
    <p:sldId id="334" r:id="rId15"/>
    <p:sldId id="328" r:id="rId16"/>
    <p:sldId id="339" r:id="rId17"/>
    <p:sldId id="267" r:id="rId18"/>
    <p:sldId id="331" r:id="rId19"/>
    <p:sldId id="329" r:id="rId20"/>
    <p:sldId id="317" r:id="rId21"/>
    <p:sldId id="335" r:id="rId22"/>
    <p:sldId id="314" r:id="rId23"/>
    <p:sldId id="326" r:id="rId24"/>
    <p:sldId id="321" r:id="rId25"/>
    <p:sldId id="304" r:id="rId26"/>
    <p:sldId id="296" r:id="rId27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3KevHrueavwyLkzI/CPR7y+lb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434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9044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65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51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37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69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85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faa023e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d4faa023e0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080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54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768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350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4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814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837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faa023e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d4faa023e0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33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66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87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03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5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19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4648b055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d24648b055_2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73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faa023e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d4faa023e0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11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faa023e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8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d4faa023e0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74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457200" y="345466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subTitle" idx="1"/>
          </p:nvPr>
        </p:nvSpPr>
        <p:spPr>
          <a:xfrm>
            <a:off x="457200" y="2789053"/>
            <a:ext cx="822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D351D-B281-40C5-9061-6085C42BB37D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5AADBA-3E7E-4D7D-A06A-154B99560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99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subTitle" idx="1"/>
          </p:nvPr>
        </p:nvSpPr>
        <p:spPr>
          <a:xfrm>
            <a:off x="457200" y="278902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57200" y="707503"/>
            <a:ext cx="8229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7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31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3543480"/>
            <a:ext cx="9143640" cy="331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3360" y="4912560"/>
            <a:ext cx="3302280" cy="74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1"/>
          <p:cNvSpPr txBox="1"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3640" cy="113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07640" y="234000"/>
            <a:ext cx="2242800" cy="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l.rr.leg.br/2023/03/17/br-174-comissao-de-obras-da-ale-rr-inspeciona-condicoes-da-rodovia-sentido-pacaraim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repositorio.ipea.gov.br/bitstream/11058/11051/2/NT_48_Dinte_A_Dinamica_recente.pdf" TargetMode="External"/><Relationship Id="rId18" Type="http://schemas.openxmlformats.org/officeDocument/2006/relationships/image" Target="../media/image23.png"/><Relationship Id="rId3" Type="http://schemas.openxmlformats.org/officeDocument/2006/relationships/hyperlink" Target="https://repositorio.ipea.gov.br/handle/11058/10598" TargetMode="External"/><Relationship Id="rId7" Type="http://schemas.openxmlformats.org/officeDocument/2006/relationships/hyperlink" Target="https://repositorio.ipea.gov.br/bitstream/11058/10771/1/NT_35_Dinte_APonte_do_Abuna.pdf" TargetMode="External"/><Relationship Id="rId12" Type="http://schemas.openxmlformats.org/officeDocument/2006/relationships/image" Target="../media/image20.png"/><Relationship Id="rId17" Type="http://schemas.openxmlformats.org/officeDocument/2006/relationships/hyperlink" Target="https://repositorio.esg.br/bitstream/123456789/1562/1/36%20TCC%20CAED%20-%20Barros_Marcelino.pdf" TargetMode="Externa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hyperlink" Target="https://repositorio.ipea.gov.br/bitstream/11058/10899/2/NT_44_Dinte_Integracao_Econ_Bilateral_Argentina_Brasil.pdf" TargetMode="External"/><Relationship Id="rId5" Type="http://schemas.openxmlformats.org/officeDocument/2006/relationships/hyperlink" Target="https://www.observatorioasiapacifico.org/images/2021/DT_00321_Silva_1.pdf" TargetMode="External"/><Relationship Id="rId15" Type="http://schemas.openxmlformats.org/officeDocument/2006/relationships/hyperlink" Target="https://repositorio.cepal.org/bitstream/handle/11362/48028/S2200573_es.pdf?sequence=1&amp;isAllowed=y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s://repositorio.ipea.gov.br/handle/11058/11153" TargetMode="External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/>
          <p:nvPr/>
        </p:nvSpPr>
        <p:spPr>
          <a:xfrm>
            <a:off x="760491" y="873994"/>
            <a:ext cx="7659232" cy="25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algn="ctr">
              <a:lnSpc>
                <a:spcPct val="120000"/>
              </a:lnSpc>
              <a:buSzPts val="3200"/>
            </a:pPr>
            <a:r>
              <a:rPr lang="pt-BR" sz="2400" b="1" dirty="0">
                <a:latin typeface="Times New Roman"/>
                <a:ea typeface="Times New Roman"/>
                <a:cs typeface="Times New Roman"/>
                <a:sym typeface="Times New Roman"/>
              </a:rPr>
              <a:t>As Rodovias de Roraima e a Integração do                     Norte do Brasil com a Guiana e a Venezuela:                                                                                   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caminhos para o desenvolvimento</a:t>
            </a:r>
            <a:endParaRPr lang="pt-BR" sz="10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endParaRPr lang="es-AR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endParaRPr lang="es-AR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Brasília-DF, 25 de maio de 2023</a:t>
            </a:r>
          </a:p>
          <a:p>
            <a:pPr algn="ctr">
              <a:lnSpc>
                <a:spcPct val="120000"/>
              </a:lnSpc>
              <a:buSzPts val="3200"/>
            </a:pPr>
            <a:endParaRPr lang="es-A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Audiência Pública – Câmara dos Deputados</a:t>
            </a:r>
          </a:p>
          <a:p>
            <a:pPr algn="ctr">
              <a:lnSpc>
                <a:spcPct val="120000"/>
              </a:lnSpc>
              <a:buSzPts val="3200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Comissão de Agricultura, Pecuária, Abastecimento e Desenvolvimento Rural</a:t>
            </a:r>
          </a:p>
          <a:p>
            <a:pPr algn="ctr">
              <a:lnSpc>
                <a:spcPct val="120000"/>
              </a:lnSpc>
              <a:buSzPts val="3200"/>
            </a:pPr>
            <a:endParaRPr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5721690" y="5193621"/>
            <a:ext cx="3422310" cy="58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>
              <a:buSzPts val="1800"/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Pedro Silva Barros</a:t>
            </a:r>
          </a:p>
          <a:p>
            <a:pPr>
              <a:buSzPts val="1800"/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Técnico de Planejamento e Pesquisa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es-AR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Roraima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3521" y="1222217"/>
            <a:ext cx="8608876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EXPORTAÇÕES: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Atualmente, a pauta de bens exportados por Roraima concentra-se em produtos do                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alimentício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2022, os principais produtos vendidos pelo estado para o mundo, segundo a classificação por posição do Sistema Harmonizado (SH4), foram: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Soja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(29% do total)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Enchidos de carne e miudezas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(15%)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Margarina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(11%)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Extratos de malte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(10%)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Açúcares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(8%)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Óleo de soja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(6%).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análise das exportações roraimenses nas duas últimas décadas, permite identificar uma         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 mudança na composição da pauta de exportação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estado ao longo dos anos.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96696" y="3521797"/>
            <a:ext cx="3313568" cy="2037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95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Reconfiguração da pauta de exportação de Roraima</a:t>
            </a:r>
            <a:endParaRPr lang="pt-BR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3520" y="1318783"/>
            <a:ext cx="860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Antes, a principal atividade exportadora de Roraima era a venda de madeira (e derivados) para o exterior. Contudo, nos últimos anos, o estado passou a destacar-se como um importante e competitivo exportador de gêneros alimentícios.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00097"/>
              </p:ext>
            </p:extLst>
          </p:nvPr>
        </p:nvGraphicFramePr>
        <p:xfrm>
          <a:off x="439093" y="3231452"/>
          <a:ext cx="8229601" cy="2570617"/>
        </p:xfrm>
        <a:graphic>
          <a:graphicData uri="http://schemas.openxmlformats.org/drawingml/2006/table">
            <a:tbl>
              <a:tblPr/>
              <a:tblGrid>
                <a:gridCol w="843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4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9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93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37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6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93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37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37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6936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375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7634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Descrição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3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US$ milhões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Participação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US$ milhões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Participação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US$ milhões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Participação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US$ milhões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Participação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SH2 44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Madeira e derivados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2,28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88,2%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4,78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0,26%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SH4 12.01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Soja, mesmo triturada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124,2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29,2%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SH4 16.01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Enchidos de carne e derivados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63,8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SH4 15.17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Margarina e derivados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0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SH4 19.01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Extratos de malte; preparações alimentícias de farinhas, amidos e outros</a:t>
                      </a:r>
                    </a:p>
                  </a:txBody>
                  <a:tcPr marL="6783" marR="6783" marT="67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SH4 17.01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Açúcares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30,5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SH4 15.07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Óleo de soja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5,7%</a:t>
                      </a:r>
                    </a:p>
                  </a:txBody>
                  <a:tcPr marL="6783" marR="6783" marT="6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72162" y="2855387"/>
            <a:ext cx="8608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das exportações roraimenses, por produto selecionado, em US$ milhões (FOB) e participação (%).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2162" y="5867342"/>
            <a:ext cx="283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</p:spTree>
    <p:extLst>
      <p:ext uri="{BB962C8B-B14F-4D97-AF65-F5344CB8AC3E}">
        <p14:creationId xmlns:p14="http://schemas.microsoft.com/office/powerpoint/2010/main" val="287098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Reconfiguração da pauta de exportação de Roraima</a:t>
            </a:r>
            <a:endParaRPr lang="pt-BR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9734" y="1207656"/>
            <a:ext cx="8608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das exportações roraimenses, em participação (%), por produto selecionado, entre 2000 e 2022.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2199" y="6611779"/>
            <a:ext cx="283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55" y="1588540"/>
            <a:ext cx="5360037" cy="49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Reconfiguração da pauta de exportação de Roraima</a:t>
            </a:r>
            <a:endParaRPr lang="pt-BR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9734" y="1207656"/>
            <a:ext cx="8608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das exportações roraimenses, em participação (%), por produto selecionado, entre 2000 e 2022.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29770" y="6539351"/>
            <a:ext cx="283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29" y="1549029"/>
            <a:ext cx="5396250" cy="50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7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BR-174: dinamismo unidirecional do comércio exterior brasileiro via URF de Pacaraima</a:t>
            </a:r>
            <a:endParaRPr lang="pt-BR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8352" y="1356718"/>
            <a:ext cx="837445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Vendas brasileiras registradas em Pacaraima em 2022: </a:t>
            </a: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US$ 776,6 milhões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Compras brasileiras registradas em Pacaraima em 2022: </a:t>
            </a: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US$ 832 mil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2018 e 2022, as exportações brasileiras que foram registradas na Unidade da Receita Federal (URF) de Pacaraima-RR, cresceram mais de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vezes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 valores nominais), saltando de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US$ 45,6 milhões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US$ 776,6 milhões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exportações de Roraima registradas na URF de Pacaraima-RR, em 2022, totalizaram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US$ 275,2 milhões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2829" y="4154554"/>
            <a:ext cx="4255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</a:t>
            </a:r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da participação dos estados selecionados nas exportações brasileiras que fizeram registro na URF de Pacaraima-RR, entre 2015 e 2022.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2829" y="6521264"/>
            <a:ext cx="3027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45259" y="1457608"/>
            <a:ext cx="5549775" cy="570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14256"/>
              </p:ext>
            </p:extLst>
          </p:nvPr>
        </p:nvGraphicFramePr>
        <p:xfrm>
          <a:off x="399170" y="4783230"/>
          <a:ext cx="4154723" cy="1712177"/>
        </p:xfrm>
        <a:graphic>
          <a:graphicData uri="http://schemas.openxmlformats.org/drawingml/2006/table">
            <a:tbl>
              <a:tblPr/>
              <a:tblGrid>
                <a:gridCol w="1311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1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9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55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UF do Produto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   US$ milhões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Roraima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35,4%   (US$ 275,2)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Mato Grosso do Sul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15,7%   (US$ 121,7)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Amazonas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14,4%   (US$ 111,6)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Mato Grosso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10,8%   (US$ 83,85)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Rio Grande do Sul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      (US$ 58)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São Paulo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4,5%    (US$ 34,9)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55215" y="6488668"/>
            <a:ext cx="3027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55214" y="3624736"/>
            <a:ext cx="4117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das exportações brasileiras via URF de Pacaraima (cód. 0260151)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43" y="4074225"/>
            <a:ext cx="4018851" cy="24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83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4faa023e0_0_2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419" y="5956354"/>
            <a:ext cx="820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ALE-RR</a:t>
            </a:r>
          </a:p>
          <a:p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de acesso:  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https://al.rr.leg.br/2023/03/17/br-174-comissao-de-obras-da-ale-rr-inspeciona-condicoes-da-rodovia-sentido-pacaraima/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6604" y="1609099"/>
            <a:ext cx="8355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 174 - Comissão de Obras da ALE-RR inspeciona condições da rodovia sentido Pacaraima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3" y="2326740"/>
            <a:ext cx="7807397" cy="350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5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es-AR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Roraima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2039" y="1155547"/>
            <a:ext cx="877183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IMPORTAÇÕES: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Comparativamente, as importações de Roraima apresentaram um crescimento mais modesto em relação ao das exportações realizadas.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2000 e 2022 o estado de Roraima multiplicou por pouco mais de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vezes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suas importações.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US$ 3,7 milhões para US$ 39,8 milhões)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importações do estado concentram-se em produtos como:</a:t>
            </a: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Caldeiras à vapor (SH4 84.02)</a:t>
            </a: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Fertilizantes (SH2 31)</a:t>
            </a: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Máquinas de ar condicionado (SH4 84.15)</a:t>
            </a: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Pneus (SH4 40.11)</a:t>
            </a: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diversas outras máquinas.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últimos anos, os principais fornecedores de bens para a economia roraimense foram:                                Israel, Suécia, Finlândia e China.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produtos comprados por Roraima foram registrados, majoritariamente, na URF do </a:t>
            </a:r>
            <a:r>
              <a:rPr lang="pt-BR" sz="1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 de Manaus-AM</a:t>
            </a: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41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es-AR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Panorama comercial Roraima - Venezuela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7149" y="1204110"/>
            <a:ext cx="84016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2000 e 2022, o estado de Roraima multiplicou em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130,9 vezes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suas exportações para a Venezuela. As vendas externas saltaram de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US$ 2,1 milhões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US$ 275 milhões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concentrando-se em produtos do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gênero alimentício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mesmo período considerado, o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superávit comercial acumulado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Roraima com o país vizinho totalizou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US$ 793,2 milhões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valores nominais), entre 2000 e 2022. 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Cabe destaque que o saldo comercial roraimense em relação ao seu vizinho vem sendo crescentemente positivo, dado o incremento anual das exportações e as baixas importações de origem venezuelana.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Frete de retorno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(exemplo: ureia, cal </a:t>
            </a:r>
            <a:r>
              <a:rPr lang="pt-B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dolomítica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Livre circulação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caminhões até Boa Vista-RR.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(Potencializando a capital roraimense como um nó logístico da região Norte)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4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Roraima - Venezuela</a:t>
            </a:r>
            <a:endParaRPr lang="pt-BR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7131" y="5701681"/>
            <a:ext cx="283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8764" y="1605055"/>
            <a:ext cx="626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das exportações roraimenses para a Venezuela, entre 2000 e 2022.  Em US$ (FOB) milhões (nominais).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35338"/>
              </p:ext>
            </p:extLst>
          </p:nvPr>
        </p:nvGraphicFramePr>
        <p:xfrm>
          <a:off x="6879749" y="1475391"/>
          <a:ext cx="1702938" cy="4699072"/>
        </p:xfrm>
        <a:graphic>
          <a:graphicData uri="http://schemas.openxmlformats.org/drawingml/2006/table">
            <a:tbl>
              <a:tblPr/>
              <a:tblGrid>
                <a:gridCol w="401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Ano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**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0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5927" marR="5927" marT="5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817259" y="6231574"/>
            <a:ext cx="181069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Evolução da participação da Venezuela como destino das exportações totais roraimenses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0" y="2145672"/>
            <a:ext cx="6137446" cy="34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5BC9D50-6A5E-4B5B-82D7-C800185F0E2F}"/>
              </a:ext>
            </a:extLst>
          </p:cNvPr>
          <p:cNvSpPr txBox="1"/>
          <p:nvPr/>
        </p:nvSpPr>
        <p:spPr>
          <a:xfrm>
            <a:off x="792533" y="1387223"/>
            <a:ext cx="76313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exportações roraimenses para a Guiana, em 2022, totalizaram  </a:t>
            </a:r>
            <a:r>
              <a:rPr lang="pt-BR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US$ 11,6 milhões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 destaque para as vendas de carnes e miudezas de aves, milho, minérios de estanho, óleo de soja, entre outros bens majoritariamente registrados na aduana de Bonfim-RR.</a:t>
            </a: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endParaRPr lang="pt-B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Poucos anos atrás o Roraima sequer exportava para o país vizinho.</a:t>
            </a: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20000"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Desafios e potencialidades: </a:t>
            </a:r>
          </a:p>
          <a:p>
            <a:pPr marL="285750" lvl="0" indent="-28575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infraestrutura permanente e 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projetos estruturantes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hidrelétricas, linhões de transmissão de energia elétrica, estradas (conexão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Linden-Lethem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fácil acesso aos portos caribenhos.</a:t>
            </a:r>
          </a:p>
          <a:p>
            <a:pPr marL="285750" lvl="0" indent="-285750" algn="just">
              <a:buSzPct val="120000"/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intercâmbios comerciais entre o Brasil e a Guiana podem crescer em ritmos acelerados, em razão do acelerado crescimento do país vizinho.</a:t>
            </a:r>
          </a:p>
          <a:p>
            <a:pPr marL="285750" lvl="0" indent="-285750" algn="just">
              <a:buSzPct val="120000"/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projetos devem estimular o ganho de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interdependência econômica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estruturação de um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mercado sul americano de energia.</a:t>
            </a:r>
          </a:p>
          <a:p>
            <a:pPr marL="285750" lvl="0" indent="-285750" algn="just">
              <a:buSzPct val="120000"/>
              <a:buFont typeface="Arial" panose="020B0604020202020204" pitchFamily="34" charset="0"/>
              <a:buChar char="•"/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 haver uma política de aproximar a presença de órgãos federais e estaduais brasileiros, estimulando a abertura de escritórios temáticos                                                (comércio, produção, investimento, fiscalização e outros).</a:t>
            </a:r>
          </a:p>
        </p:txBody>
      </p:sp>
      <p:sp>
        <p:nvSpPr>
          <p:cNvPr id="14" name="Google Shape;129;gd4faa023e0_0_20"/>
          <p:cNvSpPr/>
          <p:nvPr/>
        </p:nvSpPr>
        <p:spPr>
          <a:xfrm>
            <a:off x="293629" y="282805"/>
            <a:ext cx="5690711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s-419" sz="2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Roraima e Guiana: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s-419" sz="2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comércio, desafios e potencialidades</a:t>
            </a:r>
          </a:p>
        </p:txBody>
      </p:sp>
    </p:spTree>
    <p:extLst>
      <p:ext uri="{BB962C8B-B14F-4D97-AF65-F5344CB8AC3E}">
        <p14:creationId xmlns:p14="http://schemas.microsoft.com/office/powerpoint/2010/main" val="220633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6028638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Roraima:</a:t>
            </a:r>
          </a:p>
          <a:p>
            <a:pPr>
              <a:lnSpc>
                <a:spcPct val="90000"/>
              </a:lnSpc>
              <a:buSzPts val="2800"/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predomínio de exportações rodoviárias e fronteiriças</a:t>
            </a:r>
            <a:endParaRPr lang="pt-BR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8887" y="1312753"/>
            <a:ext cx="81028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Roraima é o estado brasileiro que apresentou o maior crescimento exportador dos últimos cinco anos. As exportações roraimenses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deram: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Predominantemente,  por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 rodoviário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pelas rodovias federais:</a:t>
            </a: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BR 401: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trecho Boa Vista-RR – Bonfim-RR (127 km)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Ponte sobre o rio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Tacutu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(2009)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BR 174: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trecho Manaus-AM – Pacaraima-RR (958 km)</a:t>
            </a: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de La </a:t>
            </a:r>
            <a:r>
              <a:rPr lang="pt-B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Guzmania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(1994)</a:t>
            </a: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previa a pavimentação da </a:t>
            </a:r>
            <a:r>
              <a:rPr lang="pt-B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Troncal</a:t>
            </a: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da BR 174</a:t>
            </a:r>
          </a:p>
          <a:p>
            <a:pPr algn="just">
              <a:lnSpc>
                <a:spcPct val="150000"/>
              </a:lnSpc>
            </a:pPr>
            <a:endParaRPr lang="pt-B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Majoritariamente destinado aos vizinhos Guiana e Venezuela</a:t>
            </a:r>
          </a:p>
        </p:txBody>
      </p:sp>
    </p:spTree>
    <p:extLst>
      <p:ext uri="{BB962C8B-B14F-4D97-AF65-F5344CB8AC3E}">
        <p14:creationId xmlns:p14="http://schemas.microsoft.com/office/powerpoint/2010/main" val="200900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BR-401: exportações brasileiras                              via URF de Bonfim</a:t>
            </a:r>
            <a:endParaRPr lang="pt-BR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31272" y="6352866"/>
            <a:ext cx="3736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06257" y="1632974"/>
            <a:ext cx="5873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das exportações brasileiras via URF de Bonfim (cód. 0260152)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92" y="2284728"/>
            <a:ext cx="6759003" cy="39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Avanços na conexão de infraestrutura</a:t>
            </a:r>
            <a:endParaRPr lang="pt-BR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1025" y="1387460"/>
            <a:ext cx="769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Figura: </a:t>
            </a:r>
          </a:p>
          <a:p>
            <a:pPr algn="just"/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Pavimentação do trecho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Linden-Mabura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Hill pela construtora brasileira Queiroz Galvão (122 km)</a:t>
            </a:r>
          </a:p>
          <a:p>
            <a:pPr marL="171446" indent="-171446" algn="just">
              <a:buFontTx/>
              <a:buChar char="-"/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7769" t="32716" r="41009" b="18764"/>
          <a:stretch/>
        </p:blipFill>
        <p:spPr>
          <a:xfrm>
            <a:off x="1439501" y="1986704"/>
            <a:ext cx="6338932" cy="4196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349719" y="6183515"/>
            <a:ext cx="6518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Departamento de Informação Pública da República Cooperativa da Guiana.</a:t>
            </a:r>
          </a:p>
          <a:p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em: https://dpi.gov.gy/usd190m-linden-to-mabura-hill-road-contract-signed/</a:t>
            </a:r>
          </a:p>
        </p:txBody>
      </p:sp>
    </p:spTree>
    <p:extLst>
      <p:ext uri="{BB962C8B-B14F-4D97-AF65-F5344CB8AC3E}">
        <p14:creationId xmlns:p14="http://schemas.microsoft.com/office/powerpoint/2010/main" val="2758861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5BC9D50-6A5E-4B5B-82D7-C800185F0E2F}"/>
              </a:ext>
            </a:extLst>
          </p:cNvPr>
          <p:cNvSpPr txBox="1"/>
          <p:nvPr/>
        </p:nvSpPr>
        <p:spPr>
          <a:xfrm>
            <a:off x="606582" y="1293047"/>
            <a:ext cx="78674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ct val="120000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Brasil pode estabelecer um agenda positiva de integração fronteiriça com a Guiana, que é um dos países que mais crescem no mundo contemporaneamente.</a:t>
            </a:r>
          </a:p>
          <a:p>
            <a:pPr lvl="0" algn="just">
              <a:buSzPct val="120000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20000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importante destacar que houve avanços bilaterais em 2022: reunião dos Chefes de Estado do Brasil e da Guiana, em Georgetown, com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declaração presidencial conjunta.</a:t>
            </a:r>
          </a:p>
          <a:p>
            <a:pPr lvl="0" algn="just">
              <a:buSzPct val="120000"/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20000"/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SzPct val="120000"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tratados: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 de conexão, logística e energia.</a:t>
            </a:r>
          </a:p>
          <a:p>
            <a:pPr lvl="0" algn="just">
              <a:buSzPct val="120000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20000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20000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estado de Roraima e o conjunto dos atores que o compõem poderão desempenhar um papel central na integração econômica, logística e energética do Arco-Norte.</a:t>
            </a:r>
          </a:p>
          <a:p>
            <a:pPr lvl="0" algn="just">
              <a:buSzPct val="120000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20000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20000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concertação de uma agenda positiva de integração é base fundamental para a concretização de projetos estruturantes que garantam interdependência econômica perene entre as economias brasileira e guianense, catalisada pela dinâmica econômica do estado fronteiriço de Roraima (e adjacências) e estimulada pelo Governo Federal e demais atores subnacionais.</a:t>
            </a:r>
          </a:p>
          <a:p>
            <a:pPr lvl="0" algn="just">
              <a:buSzPct val="120000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20000"/>
            </a:pP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4" name="Google Shape;129;gd4faa023e0_0_20"/>
          <p:cNvSpPr/>
          <p:nvPr/>
        </p:nvSpPr>
        <p:spPr>
          <a:xfrm>
            <a:off x="293630" y="282805"/>
            <a:ext cx="5772192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s-419" sz="2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papel central do estado de Roraima na agenda de integração entre o Brasil e a Guiana</a:t>
            </a:r>
          </a:p>
        </p:txBody>
      </p:sp>
    </p:spTree>
    <p:extLst>
      <p:ext uri="{BB962C8B-B14F-4D97-AF65-F5344CB8AC3E}">
        <p14:creationId xmlns:p14="http://schemas.microsoft.com/office/powerpoint/2010/main" val="1150163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5BC9D50-6A5E-4B5B-82D7-C800185F0E2F}"/>
              </a:ext>
            </a:extLst>
          </p:cNvPr>
          <p:cNvSpPr txBox="1"/>
          <p:nvPr/>
        </p:nvSpPr>
        <p:spPr>
          <a:xfrm>
            <a:off x="791777" y="1377194"/>
            <a:ext cx="7502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ct val="120000"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Guiana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 cenário de acelerado crescimento econômico, crescente interesses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extrarregionais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limitada institucionalidade pode configurar condições suficientes para que ocorra uma escalada militar, capaz de internalizar conflitos geopolíticos de potências extrarregionais em uma porção da Amazônia sul-americana. </a:t>
            </a:r>
          </a:p>
          <a:p>
            <a:pPr lvl="0" algn="just">
              <a:buSzPct val="120000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omissão político-diplomática brasileira e a ausência de projetos econômicos bilaterais podem permitir que naquela região se gestem ameaças à Defesa Nacional do Brasil.</a:t>
            </a: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 ao Brasil, se antecipar aos possíveis cenários adversos do reclamo de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Essequibo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SzPct val="120000"/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Brasil deve contornar quaisquer conflitos bélicos regionais (com a participação ou não de terceiros envolvidos), que possam incidir sobre os limites nacionais.</a:t>
            </a: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Estado brasileiro deve induzir o aumento da sua presença na Guiana, e Roraima pode ser a conexão facilitadora entre Brasília e Georgetown. </a:t>
            </a: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20000"/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Portanto, levar adiante uma agenda de cooperação bilateral, ampliar os intercâmbios fronteiriços, cooperar militarmente, desenvolver infraestrutura de conexão e a faixa de fronteira compartilhada, com especial atenção às cidades lindeiras de Bonfim-RR 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Lethem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Guiana, é fundamental.</a:t>
            </a:r>
          </a:p>
        </p:txBody>
      </p:sp>
      <p:sp>
        <p:nvSpPr>
          <p:cNvPr id="9" name="Google Shape;129;gd4faa023e0_0_20"/>
          <p:cNvSpPr/>
          <p:nvPr/>
        </p:nvSpPr>
        <p:spPr>
          <a:xfrm>
            <a:off x="293629" y="282805"/>
            <a:ext cx="5880833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s-419" sz="2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Aumento da presença extrarregional Guiana: impactos para a política de defesa nacional</a:t>
            </a:r>
          </a:p>
        </p:txBody>
      </p:sp>
    </p:spTree>
    <p:extLst>
      <p:ext uri="{BB962C8B-B14F-4D97-AF65-F5344CB8AC3E}">
        <p14:creationId xmlns:p14="http://schemas.microsoft.com/office/powerpoint/2010/main" val="4283803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6364" y="4001632"/>
            <a:ext cx="3920151" cy="25440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Google Shape;129;gd4faa023e0_0_20"/>
          <p:cNvSpPr/>
          <p:nvPr/>
        </p:nvSpPr>
        <p:spPr>
          <a:xfrm>
            <a:off x="293630" y="282805"/>
            <a:ext cx="43146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s-419" sz="2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Publicações recentes</a:t>
            </a:r>
            <a:endParaRPr lang="es-419" sz="21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agem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3929" t="15215" r="35561" b="7505"/>
          <a:stretch/>
        </p:blipFill>
        <p:spPr>
          <a:xfrm>
            <a:off x="2185906" y="1559515"/>
            <a:ext cx="1642237" cy="233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3010" t="15771" r="35881" b="4957"/>
          <a:stretch/>
        </p:blipFill>
        <p:spPr>
          <a:xfrm>
            <a:off x="6059120" y="1557546"/>
            <a:ext cx="1649913" cy="2344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31850" t="14571" r="36054" b="4750"/>
          <a:stretch/>
        </p:blipFill>
        <p:spPr>
          <a:xfrm>
            <a:off x="4114313" y="1546551"/>
            <a:ext cx="1658636" cy="2345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36667" t="15061" r="37785" b="20444"/>
          <a:stretch/>
        </p:blipFill>
        <p:spPr>
          <a:xfrm>
            <a:off x="4101283" y="4152532"/>
            <a:ext cx="1664302" cy="2297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>
            <a:hlinkClick r:id="rId11"/>
          </p:cNvPr>
          <p:cNvPicPr>
            <a:picLocks noChangeAspect="1"/>
          </p:cNvPicPr>
          <p:nvPr/>
        </p:nvPicPr>
        <p:blipFill rotWithShape="1">
          <a:blip r:embed="rId12"/>
          <a:srcRect l="36605" t="15227" r="37701" b="20477"/>
          <a:stretch/>
        </p:blipFill>
        <p:spPr>
          <a:xfrm>
            <a:off x="293630" y="4107266"/>
            <a:ext cx="1646793" cy="2297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hlinkClick r:id="rId13"/>
          </p:cNvPr>
          <p:cNvPicPr>
            <a:picLocks noChangeAspect="1"/>
          </p:cNvPicPr>
          <p:nvPr/>
        </p:nvPicPr>
        <p:blipFill rotWithShape="1">
          <a:blip r:embed="rId14"/>
          <a:srcRect l="36272" t="15192" r="37330" b="17866"/>
          <a:stretch/>
        </p:blipFill>
        <p:spPr>
          <a:xfrm>
            <a:off x="2176871" y="4117513"/>
            <a:ext cx="1649913" cy="230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l="32607" t="15372" r="33379" b="4968"/>
          <a:stretch/>
        </p:blipFill>
        <p:spPr>
          <a:xfrm>
            <a:off x="293630" y="1546551"/>
            <a:ext cx="1646793" cy="2336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m 1">
            <a:hlinkClick r:id="rId17"/>
          </p:cNvPr>
          <p:cNvPicPr>
            <a:picLocks noChangeAspect="1"/>
          </p:cNvPicPr>
          <p:nvPr/>
        </p:nvPicPr>
        <p:blipFill rotWithShape="1">
          <a:blip r:embed="rId18"/>
          <a:srcRect l="36560" t="15383" r="37498" b="24206"/>
          <a:stretch/>
        </p:blipFill>
        <p:spPr>
          <a:xfrm>
            <a:off x="6056769" y="4128380"/>
            <a:ext cx="1686370" cy="2272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6092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1330311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5003" y="4519247"/>
            <a:ext cx="8599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Contato: pedro.barros@ipea.gov.br</a:t>
            </a: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Muito obrigado!</a:t>
            </a:r>
          </a:p>
        </p:txBody>
      </p:sp>
      <p:sp>
        <p:nvSpPr>
          <p:cNvPr id="4" name="Google Shape;152;gd883da5413_0_7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18;p1"/>
          <p:cNvSpPr/>
          <p:nvPr/>
        </p:nvSpPr>
        <p:spPr>
          <a:xfrm>
            <a:off x="669956" y="1965050"/>
            <a:ext cx="7767874" cy="25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 algn="ctr">
              <a:lnSpc>
                <a:spcPct val="120000"/>
              </a:lnSpc>
              <a:buSzPts val="3200"/>
            </a:pPr>
            <a:r>
              <a:rPr lang="pt-BR" sz="2400" b="1" dirty="0">
                <a:latin typeface="Times New Roman"/>
                <a:ea typeface="Times New Roman"/>
                <a:cs typeface="Times New Roman"/>
                <a:sym typeface="Times New Roman"/>
              </a:rPr>
              <a:t>As Rodovias de Roraima e a Integração do                     Norte do Brasil com a Guiana e a Venezuela:                                                                                   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caminhos para o desenvolvimento</a:t>
            </a:r>
            <a:endParaRPr lang="pt-BR" sz="10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endParaRPr lang="pt-BR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endParaRPr lang="pt-BR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Brasília-DF, 25 de maio de 2023</a:t>
            </a:r>
          </a:p>
          <a:p>
            <a:pPr algn="ctr">
              <a:lnSpc>
                <a:spcPct val="120000"/>
              </a:lnSpc>
              <a:buSzPts val="3200"/>
            </a:pPr>
            <a:endParaRPr lang="pt-BR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Audiência Pública – Câmara dos Deputados</a:t>
            </a:r>
          </a:p>
          <a:p>
            <a:pPr algn="ctr">
              <a:lnSpc>
                <a:spcPct val="120000"/>
              </a:lnSpc>
              <a:buSzPts val="3200"/>
            </a:pP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Comissão de Agricultura, Pecuária, Abastecimento e Desenvolvimento Rural</a:t>
            </a:r>
          </a:p>
          <a:p>
            <a:pPr algn="ctr">
              <a:lnSpc>
                <a:spcPct val="120000"/>
              </a:lnSpc>
              <a:buSzPts val="3200"/>
            </a:pPr>
            <a:endParaRPr lang="pt-BR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buSzPts val="3200"/>
            </a:pPr>
            <a:endParaRPr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87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8352" y="518328"/>
            <a:ext cx="7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Mapa: Ilha das Guianas  </a:t>
            </a:r>
            <a:endParaRPr lang="pt-BR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6555" y="6581001"/>
            <a:ext cx="769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Projeto “Integração Regional: o Brasil e a América do Sul”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Dinte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/Ipea.</a:t>
            </a: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7" y="1147594"/>
            <a:ext cx="7722606" cy="5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Roraima:</a:t>
            </a:r>
          </a:p>
          <a:p>
            <a:pPr>
              <a:lnSpc>
                <a:spcPct val="90000"/>
              </a:lnSpc>
              <a:buSzPts val="2800"/>
            </a:pPr>
            <a:r>
              <a:rPr lang="pt-BR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Boom</a:t>
            </a:r>
            <a:r>
              <a:rPr lang="pt-BR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exportador</a:t>
            </a:r>
            <a:endParaRPr lang="pt-BR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5828" y="1303700"/>
            <a:ext cx="8744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Segundo as estimativas do estudo Brasil Macro 2022, do banco Santander, o estado de Roraima liderou, em 2021 e 2022, o crescimento do PIB estadual brasileiro, alcançando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8,5%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respectivamente.</a:t>
            </a:r>
          </a:p>
          <a:p>
            <a:pPr algn="ctr">
              <a:lnSpc>
                <a:spcPct val="150000"/>
              </a:lnSpc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setor produtivo do estado vem apresentando um forte dinamismo econômico e um incontestável                   </a:t>
            </a:r>
            <a:r>
              <a:rPr lang="pt-BR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boom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exportador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sobretudo, a partir de 2019.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814" y="3328260"/>
            <a:ext cx="4916033" cy="33816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0593" y="3066708"/>
            <a:ext cx="5898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pt-B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Panorama comercial de Roraima, entre 2000 e 2022. Em US$ (FOB) milhões (nominais).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28385" y="6692350"/>
            <a:ext cx="2833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</p:spTree>
    <p:extLst>
      <p:ext uri="{BB962C8B-B14F-4D97-AF65-F5344CB8AC3E}">
        <p14:creationId xmlns:p14="http://schemas.microsoft.com/office/powerpoint/2010/main" val="396193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Roraima:</a:t>
            </a:r>
          </a:p>
          <a:p>
            <a:pPr>
              <a:lnSpc>
                <a:spcPct val="90000"/>
              </a:lnSpc>
              <a:buSzPts val="2800"/>
            </a:pPr>
            <a:r>
              <a:rPr lang="pt-BR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Geopolítica e desafios futuros</a:t>
            </a:r>
            <a:endParaRPr lang="pt-BR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5828" y="1312753"/>
            <a:ext cx="8826156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Fatores geopolíticos contribuíram para o acelerado crescimento econômico do estado nos últimos anos: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*Sanções econômicas na Venezuela </a:t>
            </a:r>
          </a:p>
          <a:p>
            <a:pPr algn="just">
              <a:lnSpc>
                <a:spcPct val="15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 apresentaram recentemente alguns sinais de flexibilização, p.e. Visita da Delegação dos EUA, Chevron ...). 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*Rompimento das relações e fechamento de fronteira entre a Colômbia e a Venezuela</a:t>
            </a:r>
          </a:p>
          <a:p>
            <a:pPr algn="just">
              <a:lnSpc>
                <a:spcPct val="15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(Reestabelecidas pelo governo de Gustavo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pt-B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Desafios futuros: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projetos de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estruturação aduaneira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(nas URF de Pacaraima-RR e Bonfim-RR) e                  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recuperação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trechos da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BR-401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principalmente da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BR-174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principal corredor das exportações do estado e importante interconexão entre o Norte do Brasil e o Caribe.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Estimular a reconfiguração da pauta de exportação de Roraima em termos de valor agregado (agroindústria).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 uma agenda fronteiriça positiva e pragmática com os países vizinhos, e levar adiante uma política de integração de infraestrutura logística e energética no espaço conhecido como Ilha das Guianas. </a:t>
            </a:r>
          </a:p>
        </p:txBody>
      </p:sp>
    </p:spTree>
    <p:extLst>
      <p:ext uri="{BB962C8B-B14F-4D97-AF65-F5344CB8AC3E}">
        <p14:creationId xmlns:p14="http://schemas.microsoft.com/office/powerpoint/2010/main" val="429477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308787" y="307817"/>
            <a:ext cx="5358682" cy="63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Mudanças recentes no                      comércio exterior de Roraima</a:t>
            </a:r>
            <a:endParaRPr lang="pt-BR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34696" y="1506421"/>
            <a:ext cx="3774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mensal das exportações roraimenses para a Guiana, entre 2022-2023, em US$ milhões (FOB).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97659" y="6437710"/>
            <a:ext cx="283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48" y="2298498"/>
            <a:ext cx="2993579" cy="40751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968" y="2285374"/>
            <a:ext cx="2873935" cy="405766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86289" y="6445254"/>
            <a:ext cx="283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78058" y="1568286"/>
            <a:ext cx="3774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Evolução mensal das exportações roraimenses para a Venezuela, entre 2022-2023, em US$ milhões (FOB).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3920150" y="3739081"/>
            <a:ext cx="9053" cy="2716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8003264" y="3711923"/>
            <a:ext cx="9053" cy="23538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4648b055_2_6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es-AR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Roraima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3521" y="1222217"/>
            <a:ext cx="860887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EXPORTAÇÕES: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2000 e 2022 Roraima multiplicou por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164,7 vezes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suas exportações, em valores nominais.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US$ 2,59 milhões para US$ 425,9 milhões)</a:t>
            </a:r>
          </a:p>
          <a:p>
            <a:pPr algn="just">
              <a:lnSpc>
                <a:spcPct val="150000"/>
              </a:lnSpc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vendas externas do estado destinam-se majoritariamente para o abastecimento da economia venezuelana, através da rodovia federal BR-174, que vai até a fronteira do estado, entre  Pacaraima-RR e Santa Elena de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Uairén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-VEN.</a:t>
            </a:r>
            <a:endParaRPr lang="pt-B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2000 e 2022, Roraima logrou um </a:t>
            </a:r>
            <a:r>
              <a:rPr lang="pt-BR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superávit comercial acumulado </a:t>
            </a: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pouco mais de </a:t>
            </a:r>
            <a:r>
              <a:rPr lang="pt-BR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US$ 1,11 bilhão</a:t>
            </a: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dos quais </a:t>
            </a:r>
            <a:r>
              <a:rPr lang="pt-BR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87,6% </a:t>
            </a: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saldo positivo acumulado do período de 2000-2022 (ou </a:t>
            </a:r>
            <a:r>
              <a:rPr lang="pt-BR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US$ 975,4 milhões</a:t>
            </a: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foram gerados entre 2019 e 2022, fato que reforça a pujante dinâmica econômica do estado nos últimos anos.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3519" y="5106153"/>
            <a:ext cx="8608877" cy="1173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95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4faa023e0_0_2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61422" y="6611779"/>
            <a:ext cx="28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520" y="223920"/>
            <a:ext cx="5898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Panorama comercial de Roraima, entre 2000 e 2022. Em US$ (FOB) milhões (nominais).</a:t>
            </a: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saldo anual e B = Saldo acumulado)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02" y="1162207"/>
            <a:ext cx="6835282" cy="543663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95057" y="5513559"/>
            <a:ext cx="6844420" cy="77859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4faa023e0_0_20"/>
          <p:cNvSpPr/>
          <p:nvPr/>
        </p:nvSpPr>
        <p:spPr>
          <a:xfrm>
            <a:off x="263520" y="223920"/>
            <a:ext cx="5752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SzPts val="2800"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6702" y="6492031"/>
            <a:ext cx="283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Comex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-MDIC. Elaborado pelo autor.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520" y="223920"/>
            <a:ext cx="589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Panorama comercial de Roraima, entre 2000 e 2022. Em US$ (FOB) milhões (nominais).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20" y="1231580"/>
            <a:ext cx="7595564" cy="52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11850</TotalTime>
  <Words>2035</Words>
  <Application>Microsoft Office PowerPoint</Application>
  <PresentationFormat>Apresentação na tela (4:3)</PresentationFormat>
  <Paragraphs>383</Paragraphs>
  <Slides>25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de Oliveira Ayres</dc:creator>
  <cp:lastModifiedBy>Jivago Spinola Gonçalves Ferreira</cp:lastModifiedBy>
  <cp:revision>216</cp:revision>
  <dcterms:created xsi:type="dcterms:W3CDTF">2016-11-22T16:35:49Z</dcterms:created>
  <dcterms:modified xsi:type="dcterms:W3CDTF">2023-05-24T15:26:30Z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