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5143500" type="screen16x9"/>
  <p:notesSz cx="6858000" cy="9144000"/>
  <p:embeddedFontLst>
    <p:embeddedFont>
      <p:font typeface="Raleway" panose="020B0604020202020204" charset="0"/>
      <p:regular r:id="rId22"/>
      <p:bold r:id="rId23"/>
      <p:italic r:id="rId24"/>
      <p:boldItalic r:id="rId25"/>
    </p:embeddedFont>
    <p:embeddedFont>
      <p:font typeface="Raleway Medium" panose="020B0604020202020204" charset="0"/>
      <p:regular r:id="rId26"/>
      <p:bold r:id="rId27"/>
      <p:italic r:id="rId28"/>
      <p:boldItalic r:id="rId29"/>
    </p:embeddedFont>
    <p:embeddedFont>
      <p:font typeface="Montserrat" panose="020B0604020202020204" charset="0"/>
      <p:regular r:id="rId30"/>
      <p:bold r:id="rId31"/>
      <p:italic r:id="rId32"/>
      <p:boldItalic r:id="rId33"/>
    </p:embeddedFont>
    <p:embeddedFont>
      <p:font typeface="Raleway ExtraBold" panose="020B0604020202020204" charset="0"/>
      <p:bold r:id="rId34"/>
      <p:boldItalic r:id="rId35"/>
    </p:embeddedFont>
    <p:embeddedFont>
      <p:font typeface="Raleway SemiBold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ontserrat ExtraBold" panose="020B0604020202020204" charset="0"/>
      <p:bold r:id="rId44"/>
      <p:boldItalic r:id="rId45"/>
    </p:embeddedFont>
    <p:embeddedFont>
      <p:font typeface="Nunito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3675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13e818286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13e818286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710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e9710c31f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e9710c31f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339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e9710c31f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e9710c31f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48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e971f3c4c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e971f3c4cf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747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9112d40ad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9112d40ad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618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90dab8e50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90dab8e50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57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910c3c0b10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g2910c3c0b1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7948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e9710c31f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e9710c31f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129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e9710c31f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e9710c31f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8988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cf7e0509d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cf7e0509d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295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e9710c31f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e9710c31f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485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90dab8e50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90dab8e50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5323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9710c31f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e9710c31f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935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e9710c31f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e9710c31f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48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9710c31f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9710c31f6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894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e971f3c4c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e971f3c4c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859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e971f3c4c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e971f3c4c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082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e971f3c4c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e971f3c4c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852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escura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50" y="150"/>
            <a:ext cx="9144000" cy="5143500"/>
          </a:xfrm>
          <a:prstGeom prst="rect">
            <a:avLst/>
          </a:prstGeom>
          <a:solidFill>
            <a:srgbClr val="009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7275" y="3486767"/>
            <a:ext cx="1024548" cy="88997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74250" y="297800"/>
            <a:ext cx="6013200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74250" y="1679000"/>
            <a:ext cx="6013200" cy="10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leway Medium"/>
              <a:buNone/>
              <a:defRPr sz="2400" b="0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3">
            <a:alphaModFix amt="20000"/>
          </a:blip>
          <a:srcRect l="10128" t="1051" b="10617"/>
          <a:stretch/>
        </p:blipFill>
        <p:spPr>
          <a:xfrm>
            <a:off x="-39300" y="2720000"/>
            <a:ext cx="8217898" cy="242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2557" y="0"/>
            <a:ext cx="86143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 hasCustomPrompt="1"/>
          </p:nvPr>
        </p:nvSpPr>
        <p:spPr>
          <a:xfrm>
            <a:off x="552525" y="600075"/>
            <a:ext cx="7011600" cy="16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552450" y="2397675"/>
            <a:ext cx="70116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53" name="Google Shape;53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0053" y="0"/>
            <a:ext cx="86394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escur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562267" y="4684288"/>
            <a:ext cx="3405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150" y="0"/>
            <a:ext cx="9144000" cy="5143500"/>
          </a:xfrm>
          <a:prstGeom prst="rect">
            <a:avLst/>
          </a:prstGeom>
          <a:solidFill>
            <a:srgbClr val="009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2">
            <a:alphaModFix amt="20000"/>
          </a:blip>
          <a:srcRect l="10128" t="1051" b="10617"/>
          <a:stretch/>
        </p:blipFill>
        <p:spPr>
          <a:xfrm>
            <a:off x="-39300" y="2720000"/>
            <a:ext cx="8217898" cy="242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oogle Shape;58;p13"/>
          <p:cNvGrpSpPr/>
          <p:nvPr/>
        </p:nvGrpSpPr>
        <p:grpSpPr>
          <a:xfrm>
            <a:off x="2562708" y="1568643"/>
            <a:ext cx="4018882" cy="968928"/>
            <a:chOff x="2181800" y="2343150"/>
            <a:chExt cx="4780400" cy="1152525"/>
          </a:xfrm>
        </p:grpSpPr>
        <p:pic>
          <p:nvPicPr>
            <p:cNvPr id="59" name="Google Shape;59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72000" y="2343150"/>
              <a:ext cx="2390200" cy="1152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81800" y="2343150"/>
              <a:ext cx="2390200" cy="11525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escuro 1">
  <p:cSld name="BLANK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150" y="15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2">
            <a:alphaModFix amt="20000"/>
          </a:blip>
          <a:srcRect l="10128" t="1051" b="10617"/>
          <a:stretch/>
        </p:blipFill>
        <p:spPr>
          <a:xfrm>
            <a:off x="-39300" y="2720000"/>
            <a:ext cx="8217898" cy="242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8252" y="1822248"/>
            <a:ext cx="3127798" cy="7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e Conteúdo">
  <p:cSld name="1_Título e Conteúd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3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590500" y="-25"/>
            <a:ext cx="3609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72200" y="340750"/>
            <a:ext cx="8197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72200" y="1174250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869800" y="1174250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8590500" y="-25"/>
            <a:ext cx="3609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8590500" y="-25"/>
            <a:ext cx="3609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672200" y="340750"/>
            <a:ext cx="8197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body" idx="1"/>
          </p:nvPr>
        </p:nvSpPr>
        <p:spPr>
          <a:xfrm>
            <a:off x="672200" y="1152475"/>
            <a:ext cx="8160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ldNum" idx="12"/>
          </p:nvPr>
        </p:nvSpPr>
        <p:spPr>
          <a:xfrm>
            <a:off x="8590500" y="-25"/>
            <a:ext cx="3609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 txBox="1">
            <a:spLocks noGrp="1"/>
          </p:cNvSpPr>
          <p:nvPr>
            <p:ph type="title"/>
          </p:nvPr>
        </p:nvSpPr>
        <p:spPr>
          <a:xfrm>
            <a:off x="672200" y="340750"/>
            <a:ext cx="8197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ldNum" idx="12"/>
          </p:nvPr>
        </p:nvSpPr>
        <p:spPr>
          <a:xfrm>
            <a:off x="8590500" y="-25"/>
            <a:ext cx="3609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clara">
  <p:cSld name="TITLE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150" y="15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4250" y="297800"/>
            <a:ext cx="6013200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9500"/>
              </a:buClr>
              <a:buSzPts val="3200"/>
              <a:buNone/>
              <a:defRPr sz="3200">
                <a:solidFill>
                  <a:srgbClr val="0095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4250" y="1679000"/>
            <a:ext cx="6013200" cy="10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500"/>
              </a:buClr>
              <a:buSzPts val="2400"/>
              <a:buFont typeface="Raleway Medium"/>
              <a:buNone/>
              <a:defRPr sz="2400" b="0">
                <a:solidFill>
                  <a:srgbClr val="009500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2">
            <a:alphaModFix amt="20000"/>
          </a:blip>
          <a:srcRect l="10128" t="1051" b="10617"/>
          <a:stretch/>
        </p:blipFill>
        <p:spPr>
          <a:xfrm>
            <a:off x="-39300" y="2720000"/>
            <a:ext cx="8217898" cy="242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7277" y="3486363"/>
            <a:ext cx="1024552" cy="89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 txBox="1">
            <a:spLocks noGrp="1"/>
          </p:cNvSpPr>
          <p:nvPr>
            <p:ph type="title"/>
          </p:nvPr>
        </p:nvSpPr>
        <p:spPr>
          <a:xfrm>
            <a:off x="753975" y="331000"/>
            <a:ext cx="29358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body" idx="1"/>
          </p:nvPr>
        </p:nvSpPr>
        <p:spPr>
          <a:xfrm>
            <a:off x="753975" y="1400475"/>
            <a:ext cx="36267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●"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○"/>
              <a:defRPr sz="1200"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■"/>
              <a:defRPr sz="1200"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sldNum" idx="12"/>
          </p:nvPr>
        </p:nvSpPr>
        <p:spPr>
          <a:xfrm>
            <a:off x="8590500" y="-25"/>
            <a:ext cx="3609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sldNum" idx="12"/>
          </p:nvPr>
        </p:nvSpPr>
        <p:spPr>
          <a:xfrm>
            <a:off x="8590500" y="-25"/>
            <a:ext cx="3609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ldNum" idx="12"/>
          </p:nvPr>
        </p:nvSpPr>
        <p:spPr>
          <a:xfrm>
            <a:off x="8590500" y="-25"/>
            <a:ext cx="3609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sldNum" idx="12"/>
          </p:nvPr>
        </p:nvSpPr>
        <p:spPr>
          <a:xfrm>
            <a:off x="8590500" y="-25"/>
            <a:ext cx="3609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>
            <a:spLocks noGrp="1"/>
          </p:cNvSpPr>
          <p:nvPr>
            <p:ph type="title" hasCustomPrompt="1"/>
          </p:nvPr>
        </p:nvSpPr>
        <p:spPr>
          <a:xfrm>
            <a:off x="751125" y="790450"/>
            <a:ext cx="7839300" cy="17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1" name="Google Shape;111;p26"/>
          <p:cNvSpPr txBox="1">
            <a:spLocks noGrp="1"/>
          </p:cNvSpPr>
          <p:nvPr>
            <p:ph type="body" idx="1"/>
          </p:nvPr>
        </p:nvSpPr>
        <p:spPr>
          <a:xfrm>
            <a:off x="311700" y="2803875"/>
            <a:ext cx="8520600" cy="20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590500" y="-25"/>
            <a:ext cx="3609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sldNum" idx="12"/>
          </p:nvPr>
        </p:nvSpPr>
        <p:spPr>
          <a:xfrm>
            <a:off x="8590500" y="-25"/>
            <a:ext cx="3609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inas">
  <p:cSld name="pagina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 txBox="1">
            <a:spLocks noGrp="1"/>
          </p:cNvSpPr>
          <p:nvPr>
            <p:ph type="title"/>
          </p:nvPr>
        </p:nvSpPr>
        <p:spPr>
          <a:xfrm>
            <a:off x="2155971" y="297912"/>
            <a:ext cx="66813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400"/>
              <a:buFont typeface="Calibri"/>
              <a:buNone/>
              <a:defRPr sz="2400" b="1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body" idx="1"/>
          </p:nvPr>
        </p:nvSpPr>
        <p:spPr>
          <a:xfrm>
            <a:off x="444617" y="1321266"/>
            <a:ext cx="8392800" cy="3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48135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575"/>
            <a:ext cx="9144000" cy="513435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9"/>
          <p:cNvSpPr txBox="1">
            <a:spLocks noGrp="1"/>
          </p:cNvSpPr>
          <p:nvPr>
            <p:ph type="title"/>
          </p:nvPr>
        </p:nvSpPr>
        <p:spPr>
          <a:xfrm>
            <a:off x="629841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2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Layout Personalizado">
  <p:cSld name="8_Layout Personalizado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3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1"/>
            <a:ext cx="9144000" cy="5143500"/>
          </a:xfrm>
          <a:prstGeom prst="rect">
            <a:avLst/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1"/>
          <p:cNvSpPr txBox="1">
            <a:spLocks noGrp="1"/>
          </p:cNvSpPr>
          <p:nvPr>
            <p:ph type="title"/>
          </p:nvPr>
        </p:nvSpPr>
        <p:spPr>
          <a:xfrm>
            <a:off x="533401" y="61913"/>
            <a:ext cx="82281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5100" rIns="67500" bIns="351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1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8228100" cy="3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5100" rIns="67500" bIns="35100" anchor="t" anchorCtr="0">
            <a:normAutofit/>
          </a:bodyPr>
          <a:lstStyle>
            <a:lvl1pPr marL="457200" lvl="0" indent="-228600" algn="l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3" name="Google Shape;133;p31"/>
          <p:cNvSpPr txBox="1">
            <a:spLocks noGrp="1"/>
          </p:cNvSpPr>
          <p:nvPr>
            <p:ph type="dt" idx="10"/>
          </p:nvPr>
        </p:nvSpPr>
        <p:spPr>
          <a:xfrm>
            <a:off x="457201" y="4764882"/>
            <a:ext cx="21321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4" name="Google Shape;134;p31"/>
          <p:cNvSpPr txBox="1">
            <a:spLocks noGrp="1"/>
          </p:cNvSpPr>
          <p:nvPr>
            <p:ph type="sldNum" idx="12"/>
          </p:nvPr>
        </p:nvSpPr>
        <p:spPr>
          <a:xfrm>
            <a:off x="6553201" y="4764882"/>
            <a:ext cx="21321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5100" rIns="67500" bIns="351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4525" y="2150850"/>
            <a:ext cx="6153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Raleway ExtraBold"/>
              <a:buNone/>
              <a:defRPr sz="3600"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2557" y="0"/>
            <a:ext cx="86143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 1">
  <p:cSld name="OBJECT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9" name="Google Shape;139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de Título">
  <p:cSld name="1_Slide de Título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3" name="Google Shape;143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4" name="Google Shape;144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00375" y="197125"/>
            <a:ext cx="75318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00375" y="1152475"/>
            <a:ext cx="767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Char char="○"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Char char="■"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Char char="●"/>
              <a:defRPr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Char char="○"/>
              <a:defRPr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Char char="■"/>
              <a:defRPr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Raleway Medium"/>
              <a:buChar char="●"/>
              <a:defRPr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2557" y="0"/>
            <a:ext cx="86143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00375" y="197125"/>
            <a:ext cx="75318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300375" y="1174250"/>
            <a:ext cx="369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4132575" y="1174250"/>
            <a:ext cx="369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31" name="Google Shape;3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0056" y="0"/>
            <a:ext cx="86394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00375" y="197125"/>
            <a:ext cx="75318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0051" y="0"/>
            <a:ext cx="86394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753975" y="331000"/>
            <a:ext cx="2935800" cy="8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753975" y="1400475"/>
            <a:ext cx="3626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●"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○"/>
              <a:defRPr sz="1200"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■"/>
              <a:defRPr sz="1200"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38" name="Google Shape;3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0053" y="0"/>
            <a:ext cx="86394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9500"/>
              </a:buClr>
              <a:buSzPts val="4800"/>
              <a:buNone/>
              <a:defRPr sz="4800">
                <a:solidFill>
                  <a:srgbClr val="0095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41" name="Google Shape;4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0053" y="0"/>
            <a:ext cx="86394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00375" y="197125"/>
            <a:ext cx="75318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9500"/>
              </a:buClr>
              <a:buSzPts val="2000"/>
              <a:buFont typeface="Raleway ExtraBold"/>
              <a:buNone/>
              <a:defRPr sz="2000">
                <a:solidFill>
                  <a:srgbClr val="0095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8850" y="1152475"/>
            <a:ext cx="8217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500"/>
              </a:buClr>
              <a:buSzPts val="1800"/>
              <a:buFont typeface="Raleway"/>
              <a:buChar char="●"/>
              <a:defRPr sz="1800" b="1">
                <a:solidFill>
                  <a:srgbClr val="0095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72200" y="340750"/>
            <a:ext cx="8197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Font typeface="Montserrat ExtraBold"/>
              <a:buNone/>
              <a:defRPr sz="2000" b="0" i="0" u="none" strike="noStrike" cap="none">
                <a:solidFill>
                  <a:srgbClr val="38761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672200" y="1152475"/>
            <a:ext cx="8160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Font typeface="Nunito"/>
              <a:buChar char="●"/>
              <a:defRPr sz="1800" b="0" i="0" u="none" strike="noStrike" cap="none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/>
          <p:nvPr/>
        </p:nvSpPr>
        <p:spPr>
          <a:xfrm>
            <a:off x="0" y="0"/>
            <a:ext cx="9144000" cy="248650"/>
          </a:xfrm>
          <a:prstGeom prst="flowChartProcess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6"/>
          <p:cNvSpPr txBox="1"/>
          <p:nvPr/>
        </p:nvSpPr>
        <p:spPr>
          <a:xfrm>
            <a:off x="672200" y="-29575"/>
            <a:ext cx="376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Ministério da Agricultura, Pecuária e Abastecimento – MAPA</a:t>
            </a:r>
            <a:endParaRPr sz="800" b="0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590500" y="-25"/>
            <a:ext cx="3609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9650" y="40100"/>
            <a:ext cx="622549" cy="62413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 txBox="1">
            <a:spLocks noGrp="1"/>
          </p:cNvSpPr>
          <p:nvPr>
            <p:ph type="ctrTitle"/>
          </p:nvPr>
        </p:nvSpPr>
        <p:spPr>
          <a:xfrm>
            <a:off x="831350" y="603050"/>
            <a:ext cx="7089900" cy="19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/>
              <a:t>IMPORTÂNCIA DAS ESPÉCIES EXÓTICAS INVASORAS (JAVALI) NO STATUS SANITÁRIO DO BRASIL</a:t>
            </a:r>
            <a:endParaRPr sz="3100"/>
          </a:p>
        </p:txBody>
      </p:sp>
      <p:sp>
        <p:nvSpPr>
          <p:cNvPr id="150" name="Google Shape;150;p34"/>
          <p:cNvSpPr txBox="1"/>
          <p:nvPr/>
        </p:nvSpPr>
        <p:spPr>
          <a:xfrm>
            <a:off x="2136775" y="4548250"/>
            <a:ext cx="570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latin typeface="Raleway"/>
                <a:ea typeface="Raleway"/>
                <a:cs typeface="Raleway"/>
                <a:sym typeface="Raleway"/>
              </a:rPr>
              <a:t>Audiência Pública - Espécies exóticas invasoras - 19/10/2023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1" name="Google Shape;151;p34"/>
          <p:cNvSpPr txBox="1"/>
          <p:nvPr/>
        </p:nvSpPr>
        <p:spPr>
          <a:xfrm>
            <a:off x="2155250" y="3121350"/>
            <a:ext cx="444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Guilherme Zaha Takeda</a:t>
            </a: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Departamento de Saúde Animal - DSA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3"/>
          <p:cNvSpPr txBox="1">
            <a:spLocks noGrp="1"/>
          </p:cNvSpPr>
          <p:nvPr>
            <p:ph type="title"/>
          </p:nvPr>
        </p:nvSpPr>
        <p:spPr>
          <a:xfrm>
            <a:off x="300375" y="197125"/>
            <a:ext cx="7531800" cy="8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Prejuízos causados pela peste suína clássica e pela peste suína africana</a:t>
            </a:r>
            <a:endParaRPr/>
          </a:p>
        </p:txBody>
      </p:sp>
      <p:sp>
        <p:nvSpPr>
          <p:cNvPr id="215" name="Google Shape;215;p43"/>
          <p:cNvSpPr txBox="1">
            <a:spLocks noGrp="1"/>
          </p:cNvSpPr>
          <p:nvPr>
            <p:ph type="body" idx="1"/>
          </p:nvPr>
        </p:nvSpPr>
        <p:spPr>
          <a:xfrm>
            <a:off x="300375" y="1152475"/>
            <a:ext cx="767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Diretos: Mortalidade e redução da produtividade</a:t>
            </a:r>
            <a:endParaRPr>
              <a:solidFill>
                <a:schemeClr val="dk1"/>
              </a:solidFill>
            </a:endParaRPr>
          </a:p>
          <a:p>
            <a:pPr marL="457200" lvl="0" indent="-325755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pt-BR">
                <a:solidFill>
                  <a:schemeClr val="dk1"/>
                </a:solidFill>
              </a:rPr>
              <a:t>associadas à morbidade e mortalidade de suínos, além da queda de produtividade e fertilidade, agregando custos à produção e impactos econômicos à sociedade.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Indiretas: Mercados e programas de erradicação</a:t>
            </a:r>
            <a:endParaRPr>
              <a:solidFill>
                <a:schemeClr val="dk1"/>
              </a:solidFill>
            </a:endParaRPr>
          </a:p>
          <a:p>
            <a:pPr marL="457200" lvl="0" indent="-325755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pt-BR">
                <a:solidFill>
                  <a:schemeClr val="dk1"/>
                </a:solidFill>
              </a:rPr>
              <a:t>relacionadas aos custos dos programas de controle e erradicação e restrições de acesso a mercados de suínos e seus produtos quando originários ou procedentes de áreas com a doença, tanto no âmbito nacional como internacional.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Doenças de notificação obrigatória ao Serviço Veterinário Oficial e à OMSA.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4"/>
          <p:cNvSpPr txBox="1">
            <a:spLocks noGrp="1"/>
          </p:cNvSpPr>
          <p:nvPr>
            <p:ph type="title"/>
          </p:nvPr>
        </p:nvSpPr>
        <p:spPr>
          <a:xfrm>
            <a:off x="300375" y="197125"/>
            <a:ext cx="7531800" cy="8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Diretrizes da Organização Mundial de Saúde Animal</a:t>
            </a:r>
            <a:endParaRPr/>
          </a:p>
        </p:txBody>
      </p:sp>
      <p:sp>
        <p:nvSpPr>
          <p:cNvPr id="221" name="Google Shape;221;p44"/>
          <p:cNvSpPr txBox="1">
            <a:spLocks noGrp="1"/>
          </p:cNvSpPr>
          <p:nvPr>
            <p:ph type="body" idx="1"/>
          </p:nvPr>
        </p:nvSpPr>
        <p:spPr>
          <a:xfrm>
            <a:off x="300375" y="1152475"/>
            <a:ext cx="767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</a:rPr>
              <a:t>Reconhecimento de um país, zona ou compartimento livre da PSC.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pt-BR" sz="1400">
                <a:solidFill>
                  <a:schemeClr val="dk1"/>
                </a:solidFill>
              </a:rPr>
              <a:t>demonstrar que a infecção pela PSC não está presente em suínos asselvajados, ou estimar a distribuição e prevalência da infecção, se a presença for conhecida;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pt-BR" sz="1400">
                <a:solidFill>
                  <a:schemeClr val="dk1"/>
                </a:solidFill>
              </a:rPr>
              <a:t>determinação da distribuição, tamanho e padrões de movimento da população de suínos asselvajados;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pt-BR" sz="1400">
                <a:solidFill>
                  <a:schemeClr val="dk1"/>
                </a:solidFill>
              </a:rPr>
              <a:t>avaliar a distribuição geográfica e o tamanho estimado das populações de suínos asselvajados. Entre as fontes de informação que podem ser utilizadas estão as geradas pelas agências governamentais e não-governamentais;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pt-BR" sz="1400">
                <a:solidFill>
                  <a:schemeClr val="dk1"/>
                </a:solidFill>
              </a:rPr>
              <a:t>O programa de vigilância exigirá testes serológicos e virológicos e incluirá, suínos asselvajados objeto de controle populacional, encontrados mortos ou que morrem nas estradas, bem como aqueles que apresentam comportamento anormal ou lesões sugestivas.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5"/>
          <p:cNvSpPr txBox="1">
            <a:spLocks noGrp="1"/>
          </p:cNvSpPr>
          <p:nvPr>
            <p:ph type="title"/>
          </p:nvPr>
        </p:nvSpPr>
        <p:spPr>
          <a:xfrm>
            <a:off x="300375" y="197125"/>
            <a:ext cx="7531800" cy="8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Ações realizadas no Brasil para monitoramento da condição sanitária dos suínos asselvajados</a:t>
            </a:r>
            <a:endParaRPr/>
          </a:p>
        </p:txBody>
      </p:sp>
      <p:sp>
        <p:nvSpPr>
          <p:cNvPr id="227" name="Google Shape;227;p45"/>
          <p:cNvSpPr txBox="1">
            <a:spLocks noGrp="1"/>
          </p:cNvSpPr>
          <p:nvPr>
            <p:ph type="body" idx="1"/>
          </p:nvPr>
        </p:nvSpPr>
        <p:spPr>
          <a:xfrm>
            <a:off x="300375" y="1152475"/>
            <a:ext cx="767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Desde 2014 o MAPA possui um plano de vigilância para suínos asselvajados;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Participa junto com a Embrapa Suínos e Aves na pesquisa de doenças de interesse da saúde animal (Doença de Aujeszky e Síndrome Reprodutiva e Respiratória dos Suínos) e outras de interesse de saúde pública;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Participou da construção e da execução do “Plano Javali - 2017/2022”, com ações voltadas para a Defesa Sanitária Animal;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pt-BR">
                <a:solidFill>
                  <a:schemeClr val="dk1"/>
                </a:solidFill>
              </a:rPr>
              <a:t>Objetivo geral: conter a expansão territorial e demográfica do javali no Brasil e reduzir os seus impactos, especialmente em áreas prioritárias de interesse ambiental, social e econômico. (Portaria 232/2017).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6"/>
          <p:cNvSpPr txBox="1">
            <a:spLocks noGrp="1"/>
          </p:cNvSpPr>
          <p:nvPr>
            <p:ph type="title"/>
          </p:nvPr>
        </p:nvSpPr>
        <p:spPr>
          <a:xfrm>
            <a:off x="300375" y="197125"/>
            <a:ext cx="75318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Antecedentes</a:t>
            </a:r>
            <a:endParaRPr/>
          </a:p>
        </p:txBody>
      </p:sp>
      <p:pic>
        <p:nvPicPr>
          <p:cNvPr id="233" name="Google Shape;23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838" y="878150"/>
            <a:ext cx="7500324" cy="405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9050" y="152401"/>
            <a:ext cx="4692074" cy="149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1492" y="1804151"/>
            <a:ext cx="3758086" cy="318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7"/>
          <p:cNvPicPr preferRelativeResize="0"/>
          <p:nvPr/>
        </p:nvPicPr>
        <p:blipFill rotWithShape="1">
          <a:blip r:embed="rId5">
            <a:alphaModFix/>
          </a:blip>
          <a:srcRect l="16948" t="12335" r="67345" b="9740"/>
          <a:stretch/>
        </p:blipFill>
        <p:spPr>
          <a:xfrm>
            <a:off x="0" y="0"/>
            <a:ext cx="36862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8"/>
          <p:cNvPicPr preferRelativeResize="0"/>
          <p:nvPr/>
        </p:nvPicPr>
        <p:blipFill rotWithShape="1">
          <a:blip r:embed="rId3">
            <a:alphaModFix/>
          </a:blip>
          <a:srcRect l="6399" r="19101"/>
          <a:stretch/>
        </p:blipFill>
        <p:spPr>
          <a:xfrm>
            <a:off x="2454528" y="735238"/>
            <a:ext cx="4315280" cy="4315282"/>
          </a:xfrm>
          <a:custGeom>
            <a:avLst/>
            <a:gdLst/>
            <a:ahLst/>
            <a:cxnLst/>
            <a:rect l="l" t="t" r="r" b="b"/>
            <a:pathLst>
              <a:path w="4627646" h="4627648" extrusionOk="0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46" name="Google Shape;246;p48"/>
          <p:cNvSpPr txBox="1"/>
          <p:nvPr/>
        </p:nvSpPr>
        <p:spPr>
          <a:xfrm>
            <a:off x="5168870" y="272150"/>
            <a:ext cx="38850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Componente 5. Sorologia em Suínos Asselvajados</a:t>
            </a:r>
            <a:endParaRPr sz="18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48"/>
          <p:cNvPicPr preferRelativeResize="0"/>
          <p:nvPr/>
        </p:nvPicPr>
        <p:blipFill rotWithShape="1">
          <a:blip r:embed="rId4">
            <a:alphaModFix/>
          </a:blip>
          <a:srcRect l="5496" t="6446" r="35780" b="8958"/>
          <a:stretch/>
        </p:blipFill>
        <p:spPr>
          <a:xfrm>
            <a:off x="0" y="-92975"/>
            <a:ext cx="50463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8"/>
          <p:cNvSpPr txBox="1"/>
          <p:nvPr/>
        </p:nvSpPr>
        <p:spPr>
          <a:xfrm>
            <a:off x="5078425" y="975725"/>
            <a:ext cx="4065900" cy="31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54000" marR="0" lvl="0" indent="-273050" algn="just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pt-BR" sz="19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vigilância em suínos asselvajados tem função complementar para validação da condição de ausência das doenças;</a:t>
            </a:r>
            <a:endParaRPr sz="1500"/>
          </a:p>
          <a:p>
            <a:pPr marL="254000" marR="0" lvl="0" indent="-273050" algn="just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pt-BR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Amostras de suínos asselvajados testadas: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85750" algn="just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pt-BR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no PR;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85750" algn="just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pt-BR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1.394 em RS e SC;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85750" algn="just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pt-BR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375 nas demais UFs da ZL;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26" y="798100"/>
            <a:ext cx="7848524" cy="430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9"/>
          <p:cNvSpPr txBox="1">
            <a:spLocks noGrp="1"/>
          </p:cNvSpPr>
          <p:nvPr>
            <p:ph type="title"/>
          </p:nvPr>
        </p:nvSpPr>
        <p:spPr>
          <a:xfrm>
            <a:off x="300375" y="197125"/>
            <a:ext cx="7531800" cy="8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Vigilância sorológica de suídeos asselvajados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8978" y="0"/>
            <a:ext cx="69860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1"/>
          <p:cNvSpPr txBox="1"/>
          <p:nvPr/>
        </p:nvSpPr>
        <p:spPr>
          <a:xfrm>
            <a:off x="1523100" y="3301700"/>
            <a:ext cx="6097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Coordenação-Geral de Prevenção e Vigilância de Saúde Animal</a:t>
            </a:r>
            <a:endParaRPr sz="17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Departamento de Saúde Animal - DSA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300375" y="197125"/>
            <a:ext cx="7531800" cy="8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Roteiro</a:t>
            </a:r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body" idx="1"/>
          </p:nvPr>
        </p:nvSpPr>
        <p:spPr>
          <a:xfrm>
            <a:off x="300375" y="1152475"/>
            <a:ext cx="767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Situação da peste suína clássica (PSC) e peste suína africana (PSA) no Brasil e no mundo;</a:t>
            </a:r>
            <a:endParaRPr>
              <a:solidFill>
                <a:schemeClr val="dk1"/>
              </a:solidFill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Envolvimento do javali na disseminação da PSC e PSA;</a:t>
            </a:r>
            <a:endParaRPr>
              <a:solidFill>
                <a:schemeClr val="dk1"/>
              </a:solidFill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Diretrizes da Organização Mundial de Saúde Animal;</a:t>
            </a:r>
            <a:endParaRPr>
              <a:solidFill>
                <a:schemeClr val="dk1"/>
              </a:solidFill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Ações realizadas no Brasil para monitoramento da condição sanitária dos suínos asselvajados.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200"/>
            <a:ext cx="9143998" cy="506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6775" y="-425"/>
            <a:ext cx="69494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7"/>
          <p:cNvSpPr txBox="1">
            <a:spLocks noGrp="1"/>
          </p:cNvSpPr>
          <p:nvPr>
            <p:ph type="title"/>
          </p:nvPr>
        </p:nvSpPr>
        <p:spPr>
          <a:xfrm>
            <a:off x="300375" y="197125"/>
            <a:ext cx="75318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7"/>
          <p:cNvSpPr txBox="1">
            <a:spLocks noGrp="1"/>
          </p:cNvSpPr>
          <p:nvPr>
            <p:ph type="body" idx="1"/>
          </p:nvPr>
        </p:nvSpPr>
        <p:spPr>
          <a:xfrm>
            <a:off x="300375" y="1152475"/>
            <a:ext cx="767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0" name="Google Shape;17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1027"/>
            <a:ext cx="9144001" cy="496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21056"/>
            <a:ext cx="9144000" cy="1501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8"/>
          <p:cNvSpPr txBox="1">
            <a:spLocks noGrp="1"/>
          </p:cNvSpPr>
          <p:nvPr>
            <p:ph type="title"/>
          </p:nvPr>
        </p:nvSpPr>
        <p:spPr>
          <a:xfrm>
            <a:off x="300375" y="197125"/>
            <a:ext cx="7531800" cy="8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Resumo da situação da PSA por região mundial (2021-2023)</a:t>
            </a:r>
            <a:endParaRPr/>
          </a:p>
        </p:txBody>
      </p:sp>
      <p:sp>
        <p:nvSpPr>
          <p:cNvPr id="177" name="Google Shape;177;p38"/>
          <p:cNvSpPr txBox="1">
            <a:spLocks noGrp="1"/>
          </p:cNvSpPr>
          <p:nvPr>
            <p:ph type="body" idx="1"/>
          </p:nvPr>
        </p:nvSpPr>
        <p:spPr>
          <a:xfrm>
            <a:off x="300375" y="1152475"/>
            <a:ext cx="767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Globalmente, desde 2021 e até setembro de 2023, a PSA foi notificada em 52 países.</a:t>
            </a:r>
            <a:endParaRPr>
              <a:solidFill>
                <a:schemeClr val="dk1"/>
              </a:solidFill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Desde Janeiro de 2021, a PSA está presente em 52 países de cinnco continentes, afetando mais de 974.000 suínos e mais de 29.300 javalis, com a perda de mais de 1.562.000 e animais.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8" name="Google Shape;17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1125" y="3066463"/>
            <a:ext cx="6181725" cy="19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9"/>
          <p:cNvSpPr txBox="1">
            <a:spLocks noGrp="1"/>
          </p:cNvSpPr>
          <p:nvPr>
            <p:ph type="title"/>
          </p:nvPr>
        </p:nvSpPr>
        <p:spPr>
          <a:xfrm>
            <a:off x="300375" y="197125"/>
            <a:ext cx="75318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9"/>
          <p:cNvSpPr txBox="1">
            <a:spLocks noGrp="1"/>
          </p:cNvSpPr>
          <p:nvPr>
            <p:ph type="body" idx="1"/>
          </p:nvPr>
        </p:nvSpPr>
        <p:spPr>
          <a:xfrm>
            <a:off x="300375" y="1152475"/>
            <a:ext cx="767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5" name="Google Shape;18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0"/>
          <p:cNvSpPr txBox="1">
            <a:spLocks noGrp="1"/>
          </p:cNvSpPr>
          <p:nvPr>
            <p:ph type="title"/>
          </p:nvPr>
        </p:nvSpPr>
        <p:spPr>
          <a:xfrm>
            <a:off x="300375" y="197125"/>
            <a:ext cx="7531800" cy="87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Formas de transmissão da peste suína clássica</a:t>
            </a:r>
            <a:endParaRPr/>
          </a:p>
        </p:txBody>
      </p:sp>
      <p:sp>
        <p:nvSpPr>
          <p:cNvPr id="191" name="Google Shape;191;p40"/>
          <p:cNvSpPr txBox="1">
            <a:spLocks noGrp="1"/>
          </p:cNvSpPr>
          <p:nvPr>
            <p:ph type="body" idx="1"/>
          </p:nvPr>
        </p:nvSpPr>
        <p:spPr>
          <a:xfrm>
            <a:off x="300375" y="1152475"/>
            <a:ext cx="767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Direta: entre animal/animal (principal via);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O modo de transmissão mais comum é o contato direto entre suínos saudáveis ​​e aqueles infectados com o vírus da peste suína. O vírus é excretado na saliva, secreções nasais, urina e fezes.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algumas partes da Europa e no Japão a população de javalis desempenha um papel importante na epidemiologia da doença.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Indireta: por ingestão de água e alimentos contaminados, trânsito de animais, pessoas, vetores (insetos em geral) e equipamentos.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1"/>
          <p:cNvSpPr txBox="1">
            <a:spLocks noGrp="1"/>
          </p:cNvSpPr>
          <p:nvPr>
            <p:ph type="title"/>
          </p:nvPr>
        </p:nvSpPr>
        <p:spPr>
          <a:xfrm>
            <a:off x="300375" y="44725"/>
            <a:ext cx="7531800" cy="6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Formas de transmissão da peste suína africana</a:t>
            </a:r>
            <a:endParaRPr/>
          </a:p>
        </p:txBody>
      </p:sp>
      <p:pic>
        <p:nvPicPr>
          <p:cNvPr id="197" name="Google Shape;19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9150" y="732496"/>
            <a:ext cx="5684851" cy="316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1"/>
          <p:cNvSpPr txBox="1">
            <a:spLocks noGrp="1"/>
          </p:cNvSpPr>
          <p:nvPr>
            <p:ph type="body" idx="1"/>
          </p:nvPr>
        </p:nvSpPr>
        <p:spPr>
          <a:xfrm>
            <a:off x="3459175" y="3715375"/>
            <a:ext cx="5685000" cy="1428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4 ciclos epidemiológicos da PSA: 1) Ciclo silvestre: o javali comum e carrapatos do gênero </a:t>
            </a:r>
            <a:r>
              <a:rPr lang="pt-BR" sz="1400" b="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Ornithodoros spp</a:t>
            </a:r>
            <a:r>
              <a:rPr lang="pt-BR" sz="14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2) Ciclo carrapato-porco: carrapatos do gênero </a:t>
            </a:r>
            <a:r>
              <a:rPr lang="pt-BR" sz="1400" b="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Ornithodoros spp </a:t>
            </a:r>
            <a:r>
              <a:rPr lang="pt-BR" sz="14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porcos domésticos. 3) Ciclo doméstico: suínos domésticos e produtos de suínos (carne, sangue, gordura, banha, ossos, couros, etc.). 4) Ciclo javali-habitat: javali (</a:t>
            </a:r>
            <a:r>
              <a:rPr lang="pt-BR" sz="1400" b="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S. scrofa</a:t>
            </a:r>
            <a:r>
              <a:rPr lang="pt-BR" sz="14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produtos e carcaças de suínos e javalis e o habitat. (Source: Chenais et al., 2018) </a:t>
            </a:r>
            <a:endParaRPr sz="1600"/>
          </a:p>
        </p:txBody>
      </p:sp>
      <p:sp>
        <p:nvSpPr>
          <p:cNvPr id="199" name="Google Shape;199;p41"/>
          <p:cNvSpPr txBox="1"/>
          <p:nvPr/>
        </p:nvSpPr>
        <p:spPr>
          <a:xfrm>
            <a:off x="56500" y="1205800"/>
            <a:ext cx="32895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Contato direto: contato oronasal entre os animais, aerossóis, secreções, excreções, sangue e sêmen.</a:t>
            </a:r>
            <a:endParaRPr sz="13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7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Indireto: por ingestão de água e alimentos contaminados, fômites, trânsito de pessoas, equipamentos, materiais, veículos, vestuários, produtos e alimentos de origem animal. Picada: carrapatos infectados / Mecanicamente: picada mosquitos</a:t>
            </a:r>
            <a:endParaRPr sz="13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146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770058"/>
            <a:ext cx="74771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186700"/>
            <a:ext cx="754380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325" y="207450"/>
            <a:ext cx="760095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2" y="2022517"/>
            <a:ext cx="9144001" cy="130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5475" y="3449188"/>
            <a:ext cx="7419975" cy="17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p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p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825</Words>
  <Application>Microsoft Office PowerPoint</Application>
  <PresentationFormat>Apresentação na tela (16:9)</PresentationFormat>
  <Paragraphs>49</Paragraphs>
  <Slides>18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18</vt:i4>
      </vt:variant>
    </vt:vector>
  </HeadingPairs>
  <TitlesOfParts>
    <vt:vector size="29" baseType="lpstr">
      <vt:lpstr>Raleway</vt:lpstr>
      <vt:lpstr>Raleway Medium</vt:lpstr>
      <vt:lpstr>Arial</vt:lpstr>
      <vt:lpstr>Montserrat</vt:lpstr>
      <vt:lpstr>Raleway ExtraBold</vt:lpstr>
      <vt:lpstr>Raleway SemiBold</vt:lpstr>
      <vt:lpstr>Calibri</vt:lpstr>
      <vt:lpstr>Montserrat ExtraBold</vt:lpstr>
      <vt:lpstr>Nunito</vt:lpstr>
      <vt:lpstr>Mapa</vt:lpstr>
      <vt:lpstr>Mapa</vt:lpstr>
      <vt:lpstr>IMPORTÂNCIA DAS ESPÉCIES EXÓTICAS INVASORAS (JAVALI) NO STATUS SANITÁRIO DO BRASIL</vt:lpstr>
      <vt:lpstr>Roteiro</vt:lpstr>
      <vt:lpstr>Apresentação do PowerPoint</vt:lpstr>
      <vt:lpstr>Apresentação do PowerPoint</vt:lpstr>
      <vt:lpstr>Resumo da situação da PSA por região mundial (2021-2023)</vt:lpstr>
      <vt:lpstr>Apresentação do PowerPoint</vt:lpstr>
      <vt:lpstr>Formas de transmissão da peste suína clássica</vt:lpstr>
      <vt:lpstr>Formas de transmissão da peste suína africana</vt:lpstr>
      <vt:lpstr>Apresentação do PowerPoint</vt:lpstr>
      <vt:lpstr>Prejuízos causados pela peste suína clássica e pela peste suína africana</vt:lpstr>
      <vt:lpstr>Diretrizes da Organização Mundial de Saúde Animal</vt:lpstr>
      <vt:lpstr>Ações realizadas no Brasil para monitoramento da condição sanitária dos suínos asselvajados</vt:lpstr>
      <vt:lpstr>Antecedentes</vt:lpstr>
      <vt:lpstr>Apresentação do PowerPoint</vt:lpstr>
      <vt:lpstr>Apresentação do PowerPoint</vt:lpstr>
      <vt:lpstr>Vigilância sorológica de suídeos asselvajados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IMPORTÂNCIA DAS ESPÉCIES EXÓTICAS INVASORAS (JAVALI) NO STATUS SANITÁRIO DO BRASIL</dc:title>
  <dc:creator>Lia Treptow Coswig</dc:creator>
  <cp:lastModifiedBy>Jivago Spinola Gonçalves Ferreira</cp:lastModifiedBy>
  <cp:revision>1</cp:revision>
  <dcterms:modified xsi:type="dcterms:W3CDTF">2023-10-19T13:06:53Z</dcterms:modified>
</cp:coreProperties>
</file>