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slides/slide4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1" r:id="rId6"/>
    <p:sldId id="260" r:id="rId7"/>
    <p:sldId id="262" r:id="rId8"/>
    <p:sldId id="263" r:id="rId9"/>
    <p:sldId id="267" r:id="rId10"/>
    <p:sldId id="270" r:id="rId11"/>
    <p:sldId id="276" r:id="rId12"/>
    <p:sldId id="275" r:id="rId13"/>
    <p:sldId id="272" r:id="rId14"/>
    <p:sldId id="274" r:id="rId15"/>
    <p:sldId id="269" r:id="rId16"/>
    <p:sldId id="268" r:id="rId17"/>
    <p:sldId id="273" r:id="rId18"/>
    <p:sldId id="277" r:id="rId19"/>
    <p:sldId id="281" r:id="rId20"/>
    <p:sldId id="271" r:id="rId21"/>
    <p:sldId id="280" r:id="rId22"/>
    <p:sldId id="279" r:id="rId23"/>
    <p:sldId id="278" r:id="rId24"/>
    <p:sldId id="282" r:id="rId25"/>
    <p:sldId id="283" r:id="rId26"/>
    <p:sldId id="284" r:id="rId27"/>
    <p:sldId id="285" r:id="rId28"/>
    <p:sldId id="286" r:id="rId29"/>
    <p:sldId id="287" r:id="rId30"/>
    <p:sldId id="288" r:id="rId31"/>
    <p:sldId id="289" r:id="rId32"/>
    <p:sldId id="290" r:id="rId33"/>
    <p:sldId id="291" r:id="rId34"/>
    <p:sldId id="295" r:id="rId35"/>
    <p:sldId id="294" r:id="rId36"/>
    <p:sldId id="293" r:id="rId37"/>
    <p:sldId id="292" r:id="rId38"/>
    <p:sldId id="296" r:id="rId39"/>
    <p:sldId id="297" r:id="rId40"/>
    <p:sldId id="299" r:id="rId41"/>
    <p:sldId id="298" r:id="rId42"/>
    <p:sldId id="264" r:id="rId43"/>
    <p:sldId id="266" r:id="rId44"/>
  </p:sldIdLst>
  <p:sldSz cx="9144000" cy="6858000" type="screen4x3"/>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2CC5C"/>
    <a:srgbClr val="CC99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41" autoAdjust="0"/>
    <p:restoredTop sz="94660"/>
  </p:normalViewPr>
  <p:slideViewPr>
    <p:cSldViewPr>
      <p:cViewPr varScale="1">
        <p:scale>
          <a:sx n="68" d="100"/>
          <a:sy n="68" d="100"/>
        </p:scale>
        <p:origin x="-1452" y="-96"/>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pt-BR" smtClean="0"/>
              <a:t>Clique para editar o estilo do título mestre</a:t>
            </a:r>
            <a:endParaRPr lang="pt-BR"/>
          </a:p>
        </p:txBody>
      </p:sp>
      <p:sp>
        <p:nvSpPr>
          <p:cNvPr id="3" name="Subtítu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smtClean="0"/>
              <a:t>Clique para editar o estilo do subtítulo mestre</a:t>
            </a:r>
            <a:endParaRPr lang="pt-BR"/>
          </a:p>
        </p:txBody>
      </p:sp>
      <p:sp>
        <p:nvSpPr>
          <p:cNvPr id="4" name="Espaço Reservado para Data 3"/>
          <p:cNvSpPr>
            <a:spLocks noGrp="1"/>
          </p:cNvSpPr>
          <p:nvPr>
            <p:ph type="dt" sz="half" idx="10"/>
          </p:nvPr>
        </p:nvSpPr>
        <p:spPr/>
        <p:txBody>
          <a:bodyPr/>
          <a:lstStyle/>
          <a:p>
            <a:fld id="{A45089E0-E901-41E5-97D9-0A032F93AF46}" type="datetimeFigureOut">
              <a:rPr lang="pt-BR" smtClean="0"/>
              <a:pPr/>
              <a:t>02/09/2013</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CEE793E0-0E35-4391-A785-4BE036DA7D0E}" type="slidenum">
              <a:rPr lang="pt-BR" smtClean="0"/>
              <a:pPr/>
              <a:t>‹nº›</a:t>
            </a:fld>
            <a:endParaRPr lang="pt-B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A45089E0-E901-41E5-97D9-0A032F93AF46}" type="datetimeFigureOut">
              <a:rPr lang="pt-BR" smtClean="0"/>
              <a:pPr/>
              <a:t>02/09/2013</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CEE793E0-0E35-4391-A785-4BE036DA7D0E}" type="slidenum">
              <a:rPr lang="pt-BR" smtClean="0"/>
              <a:pPr/>
              <a:t>‹nº›</a:t>
            </a:fld>
            <a:endParaRPr lang="pt-B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a:xfrm>
            <a:off x="457200" y="274638"/>
            <a:ext cx="6019800" cy="5851525"/>
          </a:xfrm>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A45089E0-E901-41E5-97D9-0A032F93AF46}" type="datetimeFigureOut">
              <a:rPr lang="pt-BR" smtClean="0"/>
              <a:pPr/>
              <a:t>02/09/2013</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CEE793E0-0E35-4391-A785-4BE036DA7D0E}" type="slidenum">
              <a:rPr lang="pt-BR" smtClean="0"/>
              <a:pPr/>
              <a:t>‹nº›</a:t>
            </a:fld>
            <a:endParaRPr lang="pt-B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idx="1"/>
          </p:nvPr>
        </p:nvSpPr>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A45089E0-E901-41E5-97D9-0A032F93AF46}" type="datetimeFigureOut">
              <a:rPr lang="pt-BR" smtClean="0"/>
              <a:pPr/>
              <a:t>02/09/2013</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CEE793E0-0E35-4391-A785-4BE036DA7D0E}" type="slidenum">
              <a:rPr lang="pt-BR" smtClean="0"/>
              <a:pPr/>
              <a:t>‹nº›</a:t>
            </a:fld>
            <a:endParaRPr lang="pt-B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smtClean="0"/>
              <a:t>Clique para editar os estilos do texto mestre</a:t>
            </a:r>
          </a:p>
        </p:txBody>
      </p:sp>
      <p:sp>
        <p:nvSpPr>
          <p:cNvPr id="4" name="Espaço Reservado para Data 3"/>
          <p:cNvSpPr>
            <a:spLocks noGrp="1"/>
          </p:cNvSpPr>
          <p:nvPr>
            <p:ph type="dt" sz="half" idx="10"/>
          </p:nvPr>
        </p:nvSpPr>
        <p:spPr/>
        <p:txBody>
          <a:bodyPr/>
          <a:lstStyle/>
          <a:p>
            <a:fld id="{A45089E0-E901-41E5-97D9-0A032F93AF46}" type="datetimeFigureOut">
              <a:rPr lang="pt-BR" smtClean="0"/>
              <a:pPr/>
              <a:t>02/09/2013</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CEE793E0-0E35-4391-A785-4BE036DA7D0E}" type="slidenum">
              <a:rPr lang="pt-BR" smtClean="0"/>
              <a:pPr/>
              <a:t>‹nº›</a:t>
            </a:fld>
            <a:endParaRPr lang="pt-B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Data 4"/>
          <p:cNvSpPr>
            <a:spLocks noGrp="1"/>
          </p:cNvSpPr>
          <p:nvPr>
            <p:ph type="dt" sz="half" idx="10"/>
          </p:nvPr>
        </p:nvSpPr>
        <p:spPr/>
        <p:txBody>
          <a:bodyPr/>
          <a:lstStyle/>
          <a:p>
            <a:fld id="{A45089E0-E901-41E5-97D9-0A032F93AF46}" type="datetimeFigureOut">
              <a:rPr lang="pt-BR" smtClean="0"/>
              <a:pPr/>
              <a:t>02/09/2013</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CEE793E0-0E35-4391-A785-4BE036DA7D0E}" type="slidenum">
              <a:rPr lang="pt-BR" smtClean="0"/>
              <a:pPr/>
              <a:t>‹nº›</a:t>
            </a:fld>
            <a:endParaRPr lang="pt-B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4" name="Espaço Reservado para Conteú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6" name="Espaço Reservado para Conteú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7" name="Espaço Reservado para Data 6"/>
          <p:cNvSpPr>
            <a:spLocks noGrp="1"/>
          </p:cNvSpPr>
          <p:nvPr>
            <p:ph type="dt" sz="half" idx="10"/>
          </p:nvPr>
        </p:nvSpPr>
        <p:spPr/>
        <p:txBody>
          <a:bodyPr/>
          <a:lstStyle/>
          <a:p>
            <a:fld id="{A45089E0-E901-41E5-97D9-0A032F93AF46}" type="datetimeFigureOut">
              <a:rPr lang="pt-BR" smtClean="0"/>
              <a:pPr/>
              <a:t>02/09/2013</a:t>
            </a:fld>
            <a:endParaRPr lang="pt-BR"/>
          </a:p>
        </p:txBody>
      </p:sp>
      <p:sp>
        <p:nvSpPr>
          <p:cNvPr id="8" name="Espaço Reservado para Rodapé 7"/>
          <p:cNvSpPr>
            <a:spLocks noGrp="1"/>
          </p:cNvSpPr>
          <p:nvPr>
            <p:ph type="ftr" sz="quarter" idx="11"/>
          </p:nvPr>
        </p:nvSpPr>
        <p:spPr/>
        <p:txBody>
          <a:bodyPr/>
          <a:lstStyle/>
          <a:p>
            <a:endParaRPr lang="pt-BR"/>
          </a:p>
        </p:txBody>
      </p:sp>
      <p:sp>
        <p:nvSpPr>
          <p:cNvPr id="9" name="Espaço Reservado para Número de Slide 8"/>
          <p:cNvSpPr>
            <a:spLocks noGrp="1"/>
          </p:cNvSpPr>
          <p:nvPr>
            <p:ph type="sldNum" sz="quarter" idx="12"/>
          </p:nvPr>
        </p:nvSpPr>
        <p:spPr/>
        <p:txBody>
          <a:bodyPr/>
          <a:lstStyle/>
          <a:p>
            <a:fld id="{CEE793E0-0E35-4391-A785-4BE036DA7D0E}" type="slidenum">
              <a:rPr lang="pt-BR" smtClean="0"/>
              <a:pPr/>
              <a:t>‹nº›</a:t>
            </a:fld>
            <a:endParaRPr lang="pt-B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Data 2"/>
          <p:cNvSpPr>
            <a:spLocks noGrp="1"/>
          </p:cNvSpPr>
          <p:nvPr>
            <p:ph type="dt" sz="half" idx="10"/>
          </p:nvPr>
        </p:nvSpPr>
        <p:spPr/>
        <p:txBody>
          <a:bodyPr/>
          <a:lstStyle/>
          <a:p>
            <a:fld id="{A45089E0-E901-41E5-97D9-0A032F93AF46}" type="datetimeFigureOut">
              <a:rPr lang="pt-BR" smtClean="0"/>
              <a:pPr/>
              <a:t>02/09/2013</a:t>
            </a:fld>
            <a:endParaRPr lang="pt-BR"/>
          </a:p>
        </p:txBody>
      </p:sp>
      <p:sp>
        <p:nvSpPr>
          <p:cNvPr id="4" name="Espaço Reservado para Rodapé 3"/>
          <p:cNvSpPr>
            <a:spLocks noGrp="1"/>
          </p:cNvSpPr>
          <p:nvPr>
            <p:ph type="ftr" sz="quarter" idx="11"/>
          </p:nvPr>
        </p:nvSpPr>
        <p:spPr/>
        <p:txBody>
          <a:bodyPr/>
          <a:lstStyle/>
          <a:p>
            <a:endParaRPr lang="pt-BR"/>
          </a:p>
        </p:txBody>
      </p:sp>
      <p:sp>
        <p:nvSpPr>
          <p:cNvPr id="5" name="Espaço Reservado para Número de Slide 4"/>
          <p:cNvSpPr>
            <a:spLocks noGrp="1"/>
          </p:cNvSpPr>
          <p:nvPr>
            <p:ph type="sldNum" sz="quarter" idx="12"/>
          </p:nvPr>
        </p:nvSpPr>
        <p:spPr/>
        <p:txBody>
          <a:bodyPr/>
          <a:lstStyle/>
          <a:p>
            <a:fld id="{CEE793E0-0E35-4391-A785-4BE036DA7D0E}" type="slidenum">
              <a:rPr lang="pt-BR" smtClean="0"/>
              <a:pPr/>
              <a:t>‹nº›</a:t>
            </a:fld>
            <a:endParaRPr lang="pt-B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A45089E0-E901-41E5-97D9-0A032F93AF46}" type="datetimeFigureOut">
              <a:rPr lang="pt-BR" smtClean="0"/>
              <a:pPr/>
              <a:t>02/09/2013</a:t>
            </a:fld>
            <a:endParaRPr lang="pt-BR"/>
          </a:p>
        </p:txBody>
      </p:sp>
      <p:sp>
        <p:nvSpPr>
          <p:cNvPr id="3" name="Espaço Reservado para Rodapé 2"/>
          <p:cNvSpPr>
            <a:spLocks noGrp="1"/>
          </p:cNvSpPr>
          <p:nvPr>
            <p:ph type="ftr" sz="quarter" idx="11"/>
          </p:nvPr>
        </p:nvSpPr>
        <p:spPr/>
        <p:txBody>
          <a:bodyPr/>
          <a:lstStyle/>
          <a:p>
            <a:endParaRPr lang="pt-BR"/>
          </a:p>
        </p:txBody>
      </p:sp>
      <p:sp>
        <p:nvSpPr>
          <p:cNvPr id="4" name="Espaço Reservado para Número de Slide 3"/>
          <p:cNvSpPr>
            <a:spLocks noGrp="1"/>
          </p:cNvSpPr>
          <p:nvPr>
            <p:ph type="sldNum" sz="quarter" idx="12"/>
          </p:nvPr>
        </p:nvSpPr>
        <p:spPr/>
        <p:txBody>
          <a:bodyPr/>
          <a:lstStyle/>
          <a:p>
            <a:fld id="{CEE793E0-0E35-4391-A785-4BE036DA7D0E}" type="slidenum">
              <a:rPr lang="pt-BR" smtClean="0"/>
              <a:pPr/>
              <a:t>‹nº›</a:t>
            </a:fld>
            <a:endParaRPr lang="pt-B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pt-BR" smtClean="0"/>
              <a:t>Clique para editar o estilo do título mestre</a:t>
            </a:r>
            <a:endParaRPr lang="pt-BR"/>
          </a:p>
        </p:txBody>
      </p:sp>
      <p:sp>
        <p:nvSpPr>
          <p:cNvPr id="3" name="Espaço Reservado para Conteú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Espaço Reservado para Data 4"/>
          <p:cNvSpPr>
            <a:spLocks noGrp="1"/>
          </p:cNvSpPr>
          <p:nvPr>
            <p:ph type="dt" sz="half" idx="10"/>
          </p:nvPr>
        </p:nvSpPr>
        <p:spPr/>
        <p:txBody>
          <a:bodyPr/>
          <a:lstStyle/>
          <a:p>
            <a:fld id="{A45089E0-E901-41E5-97D9-0A032F93AF46}" type="datetimeFigureOut">
              <a:rPr lang="pt-BR" smtClean="0"/>
              <a:pPr/>
              <a:t>02/09/2013</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CEE793E0-0E35-4391-A785-4BE036DA7D0E}" type="slidenum">
              <a:rPr lang="pt-BR" smtClean="0"/>
              <a:pPr/>
              <a:t>‹nº›</a:t>
            </a:fld>
            <a:endParaRPr lang="pt-B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pt-BR" smtClean="0"/>
              <a:t>Clique para editar o estilo do título mestre</a:t>
            </a:r>
            <a:endParaRPr lang="pt-BR"/>
          </a:p>
        </p:txBody>
      </p:sp>
      <p:sp>
        <p:nvSpPr>
          <p:cNvPr id="3" name="Espaço Reservado para Imagem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Espaço Reservado para Data 4"/>
          <p:cNvSpPr>
            <a:spLocks noGrp="1"/>
          </p:cNvSpPr>
          <p:nvPr>
            <p:ph type="dt" sz="half" idx="10"/>
          </p:nvPr>
        </p:nvSpPr>
        <p:spPr/>
        <p:txBody>
          <a:bodyPr/>
          <a:lstStyle/>
          <a:p>
            <a:fld id="{A45089E0-E901-41E5-97D9-0A032F93AF46}" type="datetimeFigureOut">
              <a:rPr lang="pt-BR" smtClean="0"/>
              <a:pPr/>
              <a:t>02/09/2013</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CEE793E0-0E35-4391-A785-4BE036DA7D0E}" type="slidenum">
              <a:rPr lang="pt-BR" smtClean="0"/>
              <a:pPr/>
              <a:t>‹nº›</a:t>
            </a:fld>
            <a:endParaRPr lang="pt-B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email">
            <a:lum/>
          </a:blip>
          <a:srcRect/>
          <a:stretch>
            <a:fillRect t="-1000" b="-1000"/>
          </a:stretch>
        </a:blipFill>
        <a:effectLst/>
      </p:bgPr>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45089E0-E901-41E5-97D9-0A032F93AF46}" type="datetimeFigureOut">
              <a:rPr lang="pt-BR" smtClean="0"/>
              <a:pPr/>
              <a:t>02/09/2013</a:t>
            </a:fld>
            <a:endParaRPr lang="pt-BR"/>
          </a:p>
        </p:txBody>
      </p:sp>
      <p:sp>
        <p:nvSpPr>
          <p:cNvPr id="5" name="Espaço Reservado para Rodapé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E793E0-0E35-4391-A785-4BE036DA7D0E}" type="slidenum">
              <a:rPr lang="pt-BR" smtClean="0"/>
              <a:pPr/>
              <a:t>‹nº›</a:t>
            </a:fld>
            <a:endParaRPr lang="pt-B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blip>
          <a:srcRect/>
          <a:stretch>
            <a:fillRect t="-1000" b="-1000"/>
          </a:stretch>
        </a:blipFill>
        <a:effectLst/>
      </p:bgPr>
    </p:bg>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539552" y="1614279"/>
            <a:ext cx="7920880" cy="1569660"/>
          </a:xfrm>
          <a:prstGeom prst="rect">
            <a:avLst/>
          </a:prstGeom>
        </p:spPr>
        <p:txBody>
          <a:bodyPr wrap="square">
            <a:spAutoFit/>
          </a:bodyPr>
          <a:lstStyle/>
          <a:p>
            <a:pPr algn="just"/>
            <a:r>
              <a:rPr lang="pt-BR" sz="1600" dirty="0" smtClean="0">
                <a:solidFill>
                  <a:schemeClr val="bg1"/>
                </a:solidFill>
                <a:latin typeface="Humnst777 BT" pitchFamily="34" charset="0"/>
              </a:rPr>
              <a:t>Primeira representação parlamentar de deputados brasileiros escolhidos no Brasil, presentes nas Cortes Gerais, Extraordinárias e Constituintes da Nação Portuguesa. Foram eleitos 75 deputados brasileiros, mas apenas 53 compareceram. Os representantes de Minas Gerais, de Mato Grosso e de São Pedro do Rio Grande do Sul permanecem no Brasil, acompanhando os fatos que desencadearam a independência do país.</a:t>
            </a:r>
            <a:endParaRPr lang="pt-BR" sz="1600" dirty="0">
              <a:solidFill>
                <a:schemeClr val="bg1"/>
              </a:solidFill>
              <a:latin typeface="Humnst777 BT" pitchFamily="34" charset="0"/>
            </a:endParaRPr>
          </a:p>
        </p:txBody>
      </p:sp>
      <p:sp>
        <p:nvSpPr>
          <p:cNvPr id="3" name="CaixaDeTexto 2"/>
          <p:cNvSpPr txBox="1"/>
          <p:nvPr/>
        </p:nvSpPr>
        <p:spPr>
          <a:xfrm>
            <a:off x="504056" y="581779"/>
            <a:ext cx="1547664" cy="830997"/>
          </a:xfrm>
          <a:prstGeom prst="rect">
            <a:avLst/>
          </a:prstGeom>
          <a:noFill/>
        </p:spPr>
        <p:txBody>
          <a:bodyPr wrap="square" rtlCol="0">
            <a:spAutoFit/>
          </a:bodyPr>
          <a:lstStyle/>
          <a:p>
            <a:r>
              <a:rPr lang="pt-BR" sz="4800" dirty="0" smtClean="0">
                <a:solidFill>
                  <a:schemeClr val="accent3">
                    <a:lumMod val="60000"/>
                    <a:lumOff val="40000"/>
                  </a:schemeClr>
                </a:solidFill>
                <a:latin typeface="News706 BT" pitchFamily="18" charset="0"/>
              </a:rPr>
              <a:t>1821</a:t>
            </a:r>
            <a:endParaRPr lang="pt-BR" sz="4800" dirty="0">
              <a:solidFill>
                <a:schemeClr val="accent3">
                  <a:lumMod val="60000"/>
                  <a:lumOff val="40000"/>
                </a:schemeClr>
              </a:solidFill>
              <a:latin typeface="Humnst777 BT" pitchFamily="34" charset="0"/>
            </a:endParaRPr>
          </a:p>
        </p:txBody>
      </p:sp>
      <p:sp>
        <p:nvSpPr>
          <p:cNvPr id="4" name="CaixaDeTexto 3"/>
          <p:cNvSpPr txBox="1"/>
          <p:nvPr/>
        </p:nvSpPr>
        <p:spPr>
          <a:xfrm>
            <a:off x="2016224" y="817548"/>
            <a:ext cx="5292080" cy="523220"/>
          </a:xfrm>
          <a:prstGeom prst="rect">
            <a:avLst/>
          </a:prstGeom>
          <a:noFill/>
        </p:spPr>
        <p:txBody>
          <a:bodyPr wrap="square" rtlCol="0">
            <a:spAutoFit/>
          </a:bodyPr>
          <a:lstStyle/>
          <a:p>
            <a:r>
              <a:rPr lang="pt-BR" sz="2800" dirty="0" smtClean="0">
                <a:solidFill>
                  <a:srgbClr val="92D050"/>
                </a:solidFill>
                <a:latin typeface="News706 BT" pitchFamily="18" charset="0"/>
              </a:rPr>
              <a:t>As Cortes de Lisboa</a:t>
            </a:r>
            <a:endParaRPr lang="pt-BR" sz="2800" dirty="0">
              <a:solidFill>
                <a:srgbClr val="92D050"/>
              </a:solidFill>
              <a:latin typeface="Humnst777 BT" pitchFamily="34" charset="0"/>
            </a:endParaRPr>
          </a:p>
        </p:txBody>
      </p:sp>
      <p:sp>
        <p:nvSpPr>
          <p:cNvPr id="5" name="Retângulo 4"/>
          <p:cNvSpPr/>
          <p:nvPr/>
        </p:nvSpPr>
        <p:spPr>
          <a:xfrm>
            <a:off x="611560" y="1340767"/>
            <a:ext cx="7704856" cy="45719"/>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2050" name="Picture 2" descr="H:\190 anos\Apresentação\1821.png"/>
          <p:cNvPicPr>
            <a:picLocks noChangeAspect="1" noChangeArrowheads="1"/>
          </p:cNvPicPr>
          <p:nvPr/>
        </p:nvPicPr>
        <p:blipFill>
          <a:blip r:embed="rId2" cstate="email"/>
          <a:srcRect/>
          <a:stretch>
            <a:fillRect/>
          </a:stretch>
        </p:blipFill>
        <p:spPr bwMode="auto">
          <a:xfrm>
            <a:off x="0" y="3068960"/>
            <a:ext cx="9170208" cy="3024336"/>
          </a:xfrm>
          <a:prstGeom prst="rect">
            <a:avLst/>
          </a:prstGeom>
          <a:noFill/>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539552" y="1614279"/>
            <a:ext cx="8136904" cy="584775"/>
          </a:xfrm>
          <a:prstGeom prst="rect">
            <a:avLst/>
          </a:prstGeom>
        </p:spPr>
        <p:txBody>
          <a:bodyPr wrap="square">
            <a:spAutoFit/>
          </a:bodyPr>
          <a:lstStyle/>
          <a:p>
            <a:pPr algn="just"/>
            <a:r>
              <a:rPr lang="pt-BR" sz="1600" dirty="0" smtClean="0">
                <a:solidFill>
                  <a:schemeClr val="bg1"/>
                </a:solidFill>
                <a:latin typeface="Humnst777 BT" pitchFamily="34" charset="0"/>
              </a:rPr>
              <a:t>Convocação da Assembleia Geral Constituinte e Legislativa do Império pelo regente Pedro. Em 07 de setembro, ocorre o rompimento definitivo do Brasil com Portugal.</a:t>
            </a:r>
            <a:endParaRPr lang="pt-BR" sz="1600" dirty="0">
              <a:solidFill>
                <a:schemeClr val="bg1"/>
              </a:solidFill>
              <a:latin typeface="Humnst777 BT" pitchFamily="34" charset="0"/>
            </a:endParaRPr>
          </a:p>
        </p:txBody>
      </p:sp>
      <p:sp>
        <p:nvSpPr>
          <p:cNvPr id="3" name="CaixaDeTexto 2"/>
          <p:cNvSpPr txBox="1"/>
          <p:nvPr/>
        </p:nvSpPr>
        <p:spPr>
          <a:xfrm>
            <a:off x="504056" y="581779"/>
            <a:ext cx="1547664" cy="830997"/>
          </a:xfrm>
          <a:prstGeom prst="rect">
            <a:avLst/>
          </a:prstGeom>
          <a:noFill/>
        </p:spPr>
        <p:txBody>
          <a:bodyPr wrap="square" rtlCol="0">
            <a:spAutoFit/>
          </a:bodyPr>
          <a:lstStyle/>
          <a:p>
            <a:r>
              <a:rPr lang="pt-BR" sz="4800" dirty="0" smtClean="0">
                <a:solidFill>
                  <a:schemeClr val="accent3">
                    <a:lumMod val="60000"/>
                    <a:lumOff val="40000"/>
                  </a:schemeClr>
                </a:solidFill>
                <a:latin typeface="News706 BT" pitchFamily="18" charset="0"/>
              </a:rPr>
              <a:t>1822</a:t>
            </a:r>
            <a:endParaRPr lang="pt-BR" sz="4800" dirty="0">
              <a:solidFill>
                <a:schemeClr val="accent3">
                  <a:lumMod val="60000"/>
                  <a:lumOff val="40000"/>
                </a:schemeClr>
              </a:solidFill>
              <a:latin typeface="Humnst777 BT" pitchFamily="34" charset="0"/>
            </a:endParaRPr>
          </a:p>
        </p:txBody>
      </p:sp>
      <p:sp>
        <p:nvSpPr>
          <p:cNvPr id="4" name="CaixaDeTexto 3"/>
          <p:cNvSpPr txBox="1"/>
          <p:nvPr/>
        </p:nvSpPr>
        <p:spPr>
          <a:xfrm>
            <a:off x="2016224" y="817548"/>
            <a:ext cx="5292080" cy="523220"/>
          </a:xfrm>
          <a:prstGeom prst="rect">
            <a:avLst/>
          </a:prstGeom>
          <a:noFill/>
        </p:spPr>
        <p:txBody>
          <a:bodyPr wrap="square" rtlCol="0">
            <a:spAutoFit/>
          </a:bodyPr>
          <a:lstStyle/>
          <a:p>
            <a:r>
              <a:rPr lang="pt-BR" sz="2800" dirty="0" smtClean="0">
                <a:solidFill>
                  <a:srgbClr val="92D050"/>
                </a:solidFill>
                <a:latin typeface="News706 BT" pitchFamily="18" charset="0"/>
              </a:rPr>
              <a:t>Independência do Brasil</a:t>
            </a:r>
            <a:endParaRPr lang="pt-BR" sz="2800" dirty="0">
              <a:solidFill>
                <a:srgbClr val="92D050"/>
              </a:solidFill>
              <a:latin typeface="Humnst777 BT" pitchFamily="34" charset="0"/>
            </a:endParaRPr>
          </a:p>
        </p:txBody>
      </p:sp>
      <p:sp>
        <p:nvSpPr>
          <p:cNvPr id="5" name="Retângulo 4"/>
          <p:cNvSpPr/>
          <p:nvPr/>
        </p:nvSpPr>
        <p:spPr>
          <a:xfrm>
            <a:off x="611560" y="1340768"/>
            <a:ext cx="7920880" cy="360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027" name="Picture 3" descr="H:\190 anos\Apresentação\1822.png"/>
          <p:cNvPicPr>
            <a:picLocks noChangeAspect="1" noChangeArrowheads="1"/>
          </p:cNvPicPr>
          <p:nvPr/>
        </p:nvPicPr>
        <p:blipFill>
          <a:blip r:embed="rId2" cstate="email"/>
          <a:srcRect/>
          <a:stretch>
            <a:fillRect/>
          </a:stretch>
        </p:blipFill>
        <p:spPr bwMode="auto">
          <a:xfrm>
            <a:off x="0" y="2276872"/>
            <a:ext cx="9170466" cy="3816424"/>
          </a:xfrm>
          <a:prstGeom prst="rect">
            <a:avLst/>
          </a:prstGeom>
          <a:noFill/>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539552" y="1614279"/>
            <a:ext cx="8136904" cy="1077218"/>
          </a:xfrm>
          <a:prstGeom prst="rect">
            <a:avLst/>
          </a:prstGeom>
        </p:spPr>
        <p:txBody>
          <a:bodyPr wrap="square">
            <a:spAutoFit/>
          </a:bodyPr>
          <a:lstStyle/>
          <a:p>
            <a:pPr algn="just"/>
            <a:r>
              <a:rPr lang="pt-BR" sz="1600" dirty="0" smtClean="0">
                <a:solidFill>
                  <a:schemeClr val="bg1"/>
                </a:solidFill>
                <a:latin typeface="Humnst777 BT" pitchFamily="34" charset="0"/>
              </a:rPr>
              <a:t>Instalação da primeira Assembleia Constituinte de nossa história, no dia 03 de maio, marcando o início da vida parlamentar brasileira. Contou com a participação de 84 deputados, de 14 províncias, que representavam a elite política e intelectual da época. Após seis meses de funcionamento, é dissolvida pelo imperador Pedro I.</a:t>
            </a:r>
            <a:endParaRPr lang="pt-BR" sz="1600" dirty="0">
              <a:solidFill>
                <a:schemeClr val="bg1"/>
              </a:solidFill>
              <a:latin typeface="Humnst777 BT" pitchFamily="34" charset="0"/>
            </a:endParaRPr>
          </a:p>
        </p:txBody>
      </p:sp>
      <p:sp>
        <p:nvSpPr>
          <p:cNvPr id="3" name="CaixaDeTexto 2"/>
          <p:cNvSpPr txBox="1"/>
          <p:nvPr/>
        </p:nvSpPr>
        <p:spPr>
          <a:xfrm>
            <a:off x="504056" y="581779"/>
            <a:ext cx="1547664" cy="830997"/>
          </a:xfrm>
          <a:prstGeom prst="rect">
            <a:avLst/>
          </a:prstGeom>
          <a:noFill/>
        </p:spPr>
        <p:txBody>
          <a:bodyPr wrap="square" rtlCol="0">
            <a:spAutoFit/>
          </a:bodyPr>
          <a:lstStyle/>
          <a:p>
            <a:r>
              <a:rPr lang="pt-BR" sz="4800" dirty="0" smtClean="0">
                <a:solidFill>
                  <a:schemeClr val="accent3">
                    <a:lumMod val="60000"/>
                    <a:lumOff val="40000"/>
                  </a:schemeClr>
                </a:solidFill>
                <a:latin typeface="News706 BT" pitchFamily="18" charset="0"/>
              </a:rPr>
              <a:t>1823</a:t>
            </a:r>
            <a:endParaRPr lang="pt-BR" sz="4800" dirty="0">
              <a:solidFill>
                <a:schemeClr val="accent3">
                  <a:lumMod val="60000"/>
                  <a:lumOff val="40000"/>
                </a:schemeClr>
              </a:solidFill>
              <a:latin typeface="Humnst777 BT" pitchFamily="34" charset="0"/>
            </a:endParaRPr>
          </a:p>
        </p:txBody>
      </p:sp>
      <p:sp>
        <p:nvSpPr>
          <p:cNvPr id="4" name="CaixaDeTexto 3"/>
          <p:cNvSpPr txBox="1"/>
          <p:nvPr/>
        </p:nvSpPr>
        <p:spPr>
          <a:xfrm>
            <a:off x="2016224" y="817548"/>
            <a:ext cx="6516216" cy="523220"/>
          </a:xfrm>
          <a:prstGeom prst="rect">
            <a:avLst/>
          </a:prstGeom>
          <a:noFill/>
        </p:spPr>
        <p:txBody>
          <a:bodyPr wrap="square" rtlCol="0">
            <a:spAutoFit/>
          </a:bodyPr>
          <a:lstStyle/>
          <a:p>
            <a:r>
              <a:rPr lang="pt-BR" sz="2800" dirty="0" smtClean="0">
                <a:solidFill>
                  <a:srgbClr val="92D050"/>
                </a:solidFill>
                <a:latin typeface="News706 BT" pitchFamily="18" charset="0"/>
              </a:rPr>
              <a:t>Assembleia Constituinte do Império</a:t>
            </a:r>
            <a:endParaRPr lang="pt-BR" sz="2800" dirty="0">
              <a:solidFill>
                <a:srgbClr val="92D050"/>
              </a:solidFill>
              <a:latin typeface="Humnst777 BT" pitchFamily="34" charset="0"/>
            </a:endParaRPr>
          </a:p>
        </p:txBody>
      </p:sp>
      <p:sp>
        <p:nvSpPr>
          <p:cNvPr id="5" name="Retângulo 4"/>
          <p:cNvSpPr/>
          <p:nvPr/>
        </p:nvSpPr>
        <p:spPr>
          <a:xfrm>
            <a:off x="611560" y="1340768"/>
            <a:ext cx="7920880" cy="360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3074" name="Picture 2" descr="H:\190 anos\Apresentação\1823.png"/>
          <p:cNvPicPr>
            <a:picLocks noChangeAspect="1" noChangeArrowheads="1"/>
          </p:cNvPicPr>
          <p:nvPr/>
        </p:nvPicPr>
        <p:blipFill>
          <a:blip r:embed="rId2" cstate="email"/>
          <a:srcRect/>
          <a:stretch>
            <a:fillRect/>
          </a:stretch>
        </p:blipFill>
        <p:spPr bwMode="auto">
          <a:xfrm>
            <a:off x="0" y="2492896"/>
            <a:ext cx="9144000" cy="3630785"/>
          </a:xfrm>
          <a:prstGeom prst="rect">
            <a:avLst/>
          </a:prstGeo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0" y="2085816"/>
            <a:ext cx="9144000" cy="1631216"/>
          </a:xfrm>
          <a:prstGeom prst="rect">
            <a:avLst/>
          </a:prstGeom>
          <a:noFill/>
        </p:spPr>
        <p:txBody>
          <a:bodyPr wrap="square" rtlCol="0">
            <a:spAutoFit/>
          </a:bodyPr>
          <a:lstStyle/>
          <a:p>
            <a:pPr algn="ctr"/>
            <a:r>
              <a:rPr lang="pt-BR" sz="4800" dirty="0" smtClean="0">
                <a:solidFill>
                  <a:srgbClr val="92D050"/>
                </a:solidFill>
                <a:latin typeface="News706 BT" pitchFamily="18" charset="0"/>
              </a:rPr>
              <a:t>NO IMPÉRIO,</a:t>
            </a:r>
          </a:p>
          <a:p>
            <a:pPr algn="ctr"/>
            <a:r>
              <a:rPr lang="pt-BR" sz="4800" dirty="0" smtClean="0">
                <a:solidFill>
                  <a:srgbClr val="92D050"/>
                </a:solidFill>
                <a:latin typeface="News706 BT" pitchFamily="18" charset="0"/>
              </a:rPr>
              <a:t>A ASSEMBLEIA GERAL</a:t>
            </a:r>
            <a:endParaRPr lang="pt-BR" sz="4800" dirty="0">
              <a:solidFill>
                <a:schemeClr val="bg1"/>
              </a:solidFill>
              <a:latin typeface="Humnst777 BT" pitchFamily="34"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190 anos\Apresentação\1824.png"/>
          <p:cNvPicPr>
            <a:picLocks noChangeAspect="1" noChangeArrowheads="1"/>
          </p:cNvPicPr>
          <p:nvPr/>
        </p:nvPicPr>
        <p:blipFill>
          <a:blip r:embed="rId2" cstate="email"/>
          <a:srcRect/>
          <a:stretch>
            <a:fillRect/>
          </a:stretch>
        </p:blipFill>
        <p:spPr bwMode="auto">
          <a:xfrm>
            <a:off x="0" y="2636912"/>
            <a:ext cx="9144000" cy="3456384"/>
          </a:xfrm>
          <a:prstGeom prst="rect">
            <a:avLst/>
          </a:prstGeom>
          <a:noFill/>
        </p:spPr>
      </p:pic>
      <p:sp>
        <p:nvSpPr>
          <p:cNvPr id="3" name="Retângulo 2"/>
          <p:cNvSpPr/>
          <p:nvPr/>
        </p:nvSpPr>
        <p:spPr>
          <a:xfrm>
            <a:off x="539552" y="1614279"/>
            <a:ext cx="7992888" cy="854080"/>
          </a:xfrm>
          <a:prstGeom prst="rect">
            <a:avLst/>
          </a:prstGeom>
        </p:spPr>
        <p:txBody>
          <a:bodyPr wrap="square">
            <a:spAutoFit/>
          </a:bodyPr>
          <a:lstStyle/>
          <a:p>
            <a:pPr algn="just"/>
            <a:r>
              <a:rPr lang="pt-BR" sz="1650" dirty="0" smtClean="0">
                <a:solidFill>
                  <a:schemeClr val="bg1"/>
                </a:solidFill>
                <a:latin typeface="Humnst777 BT" pitchFamily="34" charset="0"/>
              </a:rPr>
              <a:t>D. Pedro I outorga a primeira Constituição do País. Nela estão criados, formalmente, a Câmara de Deputados e a Câmara de Senadores, que juntas formam a Assembleia Geral.</a:t>
            </a:r>
            <a:endParaRPr lang="pt-BR" sz="1650" dirty="0">
              <a:solidFill>
                <a:schemeClr val="bg1"/>
              </a:solidFill>
              <a:latin typeface="Humnst777 BT" pitchFamily="34" charset="0"/>
            </a:endParaRPr>
          </a:p>
        </p:txBody>
      </p:sp>
      <p:sp>
        <p:nvSpPr>
          <p:cNvPr id="4" name="CaixaDeTexto 3"/>
          <p:cNvSpPr txBox="1"/>
          <p:nvPr/>
        </p:nvSpPr>
        <p:spPr>
          <a:xfrm>
            <a:off x="504056" y="581779"/>
            <a:ext cx="1547664" cy="830997"/>
          </a:xfrm>
          <a:prstGeom prst="rect">
            <a:avLst/>
          </a:prstGeom>
          <a:noFill/>
        </p:spPr>
        <p:txBody>
          <a:bodyPr wrap="square" rtlCol="0">
            <a:spAutoFit/>
          </a:bodyPr>
          <a:lstStyle/>
          <a:p>
            <a:r>
              <a:rPr lang="pt-BR" sz="4800" dirty="0" smtClean="0">
                <a:solidFill>
                  <a:schemeClr val="accent3">
                    <a:lumMod val="60000"/>
                    <a:lumOff val="40000"/>
                  </a:schemeClr>
                </a:solidFill>
                <a:latin typeface="News706 BT" pitchFamily="18" charset="0"/>
              </a:rPr>
              <a:t>1824</a:t>
            </a:r>
            <a:endParaRPr lang="pt-BR" sz="4800" dirty="0">
              <a:solidFill>
                <a:schemeClr val="accent3">
                  <a:lumMod val="60000"/>
                  <a:lumOff val="40000"/>
                </a:schemeClr>
              </a:solidFill>
              <a:latin typeface="Humnst777 BT" pitchFamily="34" charset="0"/>
            </a:endParaRPr>
          </a:p>
        </p:txBody>
      </p:sp>
      <p:sp>
        <p:nvSpPr>
          <p:cNvPr id="5" name="CaixaDeTexto 4"/>
          <p:cNvSpPr txBox="1"/>
          <p:nvPr/>
        </p:nvSpPr>
        <p:spPr>
          <a:xfrm>
            <a:off x="2016224" y="817548"/>
            <a:ext cx="6516216" cy="523220"/>
          </a:xfrm>
          <a:prstGeom prst="rect">
            <a:avLst/>
          </a:prstGeom>
          <a:noFill/>
        </p:spPr>
        <p:txBody>
          <a:bodyPr wrap="square" rtlCol="0">
            <a:spAutoFit/>
          </a:bodyPr>
          <a:lstStyle/>
          <a:p>
            <a:r>
              <a:rPr lang="pt-BR" sz="2800" dirty="0" smtClean="0">
                <a:solidFill>
                  <a:srgbClr val="92D050"/>
                </a:solidFill>
                <a:latin typeface="News706 BT" pitchFamily="18" charset="0"/>
              </a:rPr>
              <a:t>A Constituição do Império</a:t>
            </a:r>
            <a:endParaRPr lang="pt-BR" sz="2800" dirty="0">
              <a:solidFill>
                <a:srgbClr val="92D050"/>
              </a:solidFill>
              <a:latin typeface="Humnst777 BT" pitchFamily="34" charset="0"/>
            </a:endParaRPr>
          </a:p>
        </p:txBody>
      </p:sp>
      <p:sp>
        <p:nvSpPr>
          <p:cNvPr id="6" name="Retângulo 5"/>
          <p:cNvSpPr/>
          <p:nvPr/>
        </p:nvSpPr>
        <p:spPr>
          <a:xfrm>
            <a:off x="611560" y="1340768"/>
            <a:ext cx="7920880" cy="360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539552" y="1614279"/>
            <a:ext cx="7992888" cy="830997"/>
          </a:xfrm>
          <a:prstGeom prst="rect">
            <a:avLst/>
          </a:prstGeom>
        </p:spPr>
        <p:txBody>
          <a:bodyPr wrap="square">
            <a:spAutoFit/>
          </a:bodyPr>
          <a:lstStyle/>
          <a:p>
            <a:pPr algn="just"/>
            <a:r>
              <a:rPr lang="pt-BR" sz="1600" dirty="0" smtClean="0">
                <a:solidFill>
                  <a:schemeClr val="bg1"/>
                </a:solidFill>
                <a:latin typeface="Humnst777 BT" pitchFamily="34" charset="0"/>
              </a:rPr>
              <a:t>Início da primeira legislatura na Câmara dos Deputados que funcionou no prédio da Cadeia Velha durante todo o período monárquico. Os deputados são eleitos para um mandato de quatro anos, enquanto o Senado é composto de membros vitalícios.</a:t>
            </a:r>
            <a:endParaRPr lang="pt-BR" sz="1600" dirty="0">
              <a:solidFill>
                <a:schemeClr val="bg1"/>
              </a:solidFill>
              <a:latin typeface="Humnst777 BT" pitchFamily="34" charset="0"/>
            </a:endParaRPr>
          </a:p>
        </p:txBody>
      </p:sp>
      <p:sp>
        <p:nvSpPr>
          <p:cNvPr id="3" name="CaixaDeTexto 2"/>
          <p:cNvSpPr txBox="1"/>
          <p:nvPr/>
        </p:nvSpPr>
        <p:spPr>
          <a:xfrm>
            <a:off x="504056" y="581779"/>
            <a:ext cx="1547664" cy="830997"/>
          </a:xfrm>
          <a:prstGeom prst="rect">
            <a:avLst/>
          </a:prstGeom>
          <a:noFill/>
        </p:spPr>
        <p:txBody>
          <a:bodyPr wrap="square" rtlCol="0">
            <a:spAutoFit/>
          </a:bodyPr>
          <a:lstStyle/>
          <a:p>
            <a:r>
              <a:rPr lang="pt-BR" sz="4800" dirty="0" smtClean="0">
                <a:solidFill>
                  <a:schemeClr val="accent3">
                    <a:lumMod val="60000"/>
                    <a:lumOff val="40000"/>
                  </a:schemeClr>
                </a:solidFill>
                <a:latin typeface="News706 BT" pitchFamily="18" charset="0"/>
              </a:rPr>
              <a:t>1826</a:t>
            </a:r>
            <a:endParaRPr lang="pt-BR" sz="4800" dirty="0">
              <a:solidFill>
                <a:schemeClr val="accent3">
                  <a:lumMod val="60000"/>
                  <a:lumOff val="40000"/>
                </a:schemeClr>
              </a:solidFill>
              <a:latin typeface="Humnst777 BT" pitchFamily="34" charset="0"/>
            </a:endParaRPr>
          </a:p>
        </p:txBody>
      </p:sp>
      <p:sp>
        <p:nvSpPr>
          <p:cNvPr id="4" name="CaixaDeTexto 3"/>
          <p:cNvSpPr txBox="1"/>
          <p:nvPr/>
        </p:nvSpPr>
        <p:spPr>
          <a:xfrm>
            <a:off x="2016224" y="817548"/>
            <a:ext cx="7127776" cy="492443"/>
          </a:xfrm>
          <a:prstGeom prst="rect">
            <a:avLst/>
          </a:prstGeom>
          <a:noFill/>
        </p:spPr>
        <p:txBody>
          <a:bodyPr wrap="square" rtlCol="0">
            <a:spAutoFit/>
          </a:bodyPr>
          <a:lstStyle/>
          <a:p>
            <a:r>
              <a:rPr lang="pt-BR" sz="2600" dirty="0" smtClean="0">
                <a:solidFill>
                  <a:srgbClr val="92D050"/>
                </a:solidFill>
                <a:latin typeface="News706 BT" pitchFamily="18" charset="0"/>
              </a:rPr>
              <a:t>Câmara dos Deputados na Cadeia Velha</a:t>
            </a:r>
            <a:endParaRPr lang="pt-BR" sz="2600" dirty="0">
              <a:solidFill>
                <a:srgbClr val="92D050"/>
              </a:solidFill>
              <a:latin typeface="Humnst777 BT" pitchFamily="34" charset="0"/>
            </a:endParaRPr>
          </a:p>
        </p:txBody>
      </p:sp>
      <p:sp>
        <p:nvSpPr>
          <p:cNvPr id="5" name="Retângulo 4"/>
          <p:cNvSpPr/>
          <p:nvPr/>
        </p:nvSpPr>
        <p:spPr>
          <a:xfrm>
            <a:off x="611560" y="1340768"/>
            <a:ext cx="7920880" cy="360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5122" name="Picture 2" descr="H:\190 anos\Apresentação\1826.png"/>
          <p:cNvPicPr>
            <a:picLocks noChangeAspect="1" noChangeArrowheads="1"/>
          </p:cNvPicPr>
          <p:nvPr/>
        </p:nvPicPr>
        <p:blipFill>
          <a:blip r:embed="rId2" cstate="email"/>
          <a:srcRect/>
          <a:stretch>
            <a:fillRect/>
          </a:stretch>
        </p:blipFill>
        <p:spPr bwMode="auto">
          <a:xfrm>
            <a:off x="1043608" y="2708920"/>
            <a:ext cx="6552728" cy="3379695"/>
          </a:xfrm>
          <a:prstGeom prst="rect">
            <a:avLst/>
          </a:prstGeom>
          <a:noFill/>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539552" y="1614279"/>
            <a:ext cx="7992888" cy="1046440"/>
          </a:xfrm>
          <a:prstGeom prst="rect">
            <a:avLst/>
          </a:prstGeom>
        </p:spPr>
        <p:txBody>
          <a:bodyPr wrap="square">
            <a:spAutoFit/>
          </a:bodyPr>
          <a:lstStyle/>
          <a:p>
            <a:pPr algn="just"/>
            <a:r>
              <a:rPr lang="pt-BR" sz="1550" dirty="0" smtClean="0">
                <a:solidFill>
                  <a:schemeClr val="bg1"/>
                </a:solidFill>
                <a:latin typeface="Humnst777 BT" pitchFamily="34" charset="0"/>
              </a:rPr>
              <a:t>D. Pedro I abdica do trono em favor de seu filho que à época era menor de idade. O Brasil passa a ser governado por regentes e há ameaças à integridade territorial do país, em virtude de várias rebeliões nas províncias. O Parlamento encabeça movimento pela antecipação da maioridade de </a:t>
            </a:r>
            <a:r>
              <a:rPr lang="pt-BR" sz="1550" dirty="0" smtClean="0">
                <a:solidFill>
                  <a:schemeClr val="bg1"/>
                </a:solidFill>
                <a:latin typeface="Humnst777 BT" pitchFamily="34" charset="0"/>
              </a:rPr>
              <a:t>d</a:t>
            </a:r>
            <a:r>
              <a:rPr lang="pt-BR" sz="1550" dirty="0" smtClean="0">
                <a:solidFill>
                  <a:schemeClr val="bg1"/>
                </a:solidFill>
                <a:latin typeface="Humnst777 BT" pitchFamily="34" charset="0"/>
              </a:rPr>
              <a:t>. Pedro, que assume o poder com 16 anos.</a:t>
            </a:r>
            <a:endParaRPr lang="pt-BR" sz="1550" dirty="0">
              <a:solidFill>
                <a:schemeClr val="bg1"/>
              </a:solidFill>
              <a:latin typeface="Humnst777 BT" pitchFamily="34" charset="0"/>
            </a:endParaRPr>
          </a:p>
        </p:txBody>
      </p:sp>
      <p:sp>
        <p:nvSpPr>
          <p:cNvPr id="3" name="CaixaDeTexto 2"/>
          <p:cNvSpPr txBox="1"/>
          <p:nvPr/>
        </p:nvSpPr>
        <p:spPr>
          <a:xfrm>
            <a:off x="504056" y="581779"/>
            <a:ext cx="1547664" cy="830997"/>
          </a:xfrm>
          <a:prstGeom prst="rect">
            <a:avLst/>
          </a:prstGeom>
          <a:noFill/>
        </p:spPr>
        <p:txBody>
          <a:bodyPr wrap="square" rtlCol="0">
            <a:spAutoFit/>
          </a:bodyPr>
          <a:lstStyle/>
          <a:p>
            <a:r>
              <a:rPr lang="pt-BR" sz="4800" dirty="0" smtClean="0">
                <a:solidFill>
                  <a:schemeClr val="accent3">
                    <a:lumMod val="60000"/>
                    <a:lumOff val="40000"/>
                  </a:schemeClr>
                </a:solidFill>
                <a:latin typeface="News706 BT" pitchFamily="18" charset="0"/>
              </a:rPr>
              <a:t>1831</a:t>
            </a:r>
            <a:endParaRPr lang="pt-BR" sz="4800" dirty="0">
              <a:solidFill>
                <a:schemeClr val="accent3">
                  <a:lumMod val="60000"/>
                  <a:lumOff val="40000"/>
                </a:schemeClr>
              </a:solidFill>
              <a:latin typeface="Humnst777 BT" pitchFamily="34" charset="0"/>
            </a:endParaRPr>
          </a:p>
        </p:txBody>
      </p:sp>
      <p:sp>
        <p:nvSpPr>
          <p:cNvPr id="4" name="CaixaDeTexto 3"/>
          <p:cNvSpPr txBox="1"/>
          <p:nvPr/>
        </p:nvSpPr>
        <p:spPr>
          <a:xfrm>
            <a:off x="2016224" y="817548"/>
            <a:ext cx="7127776" cy="492443"/>
          </a:xfrm>
          <a:prstGeom prst="rect">
            <a:avLst/>
          </a:prstGeom>
          <a:noFill/>
        </p:spPr>
        <p:txBody>
          <a:bodyPr wrap="square" rtlCol="0">
            <a:spAutoFit/>
          </a:bodyPr>
          <a:lstStyle/>
          <a:p>
            <a:r>
              <a:rPr lang="pt-BR" sz="2600" dirty="0" smtClean="0">
                <a:solidFill>
                  <a:srgbClr val="92D050"/>
                </a:solidFill>
                <a:latin typeface="News706 BT" pitchFamily="18" charset="0"/>
              </a:rPr>
              <a:t>Abdicação de D. Pedro I</a:t>
            </a:r>
            <a:endParaRPr lang="pt-BR" sz="2600" dirty="0">
              <a:solidFill>
                <a:srgbClr val="92D050"/>
              </a:solidFill>
              <a:latin typeface="Humnst777 BT" pitchFamily="34" charset="0"/>
            </a:endParaRPr>
          </a:p>
        </p:txBody>
      </p:sp>
      <p:sp>
        <p:nvSpPr>
          <p:cNvPr id="5" name="Retângulo 4"/>
          <p:cNvSpPr/>
          <p:nvPr/>
        </p:nvSpPr>
        <p:spPr>
          <a:xfrm>
            <a:off x="611560" y="1340768"/>
            <a:ext cx="7920880" cy="360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6146" name="Picture 2" descr="H:\190 anos\Apresentação\1831.png"/>
          <p:cNvPicPr>
            <a:picLocks noChangeAspect="1" noChangeArrowheads="1"/>
          </p:cNvPicPr>
          <p:nvPr/>
        </p:nvPicPr>
        <p:blipFill>
          <a:blip r:embed="rId2" cstate="email"/>
          <a:srcRect/>
          <a:stretch>
            <a:fillRect/>
          </a:stretch>
        </p:blipFill>
        <p:spPr bwMode="auto">
          <a:xfrm>
            <a:off x="467544" y="2420888"/>
            <a:ext cx="7776864" cy="3682710"/>
          </a:xfrm>
          <a:prstGeom prst="rect">
            <a:avLst/>
          </a:prstGeom>
          <a:noFill/>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539552" y="1614279"/>
            <a:ext cx="7992888" cy="1046440"/>
          </a:xfrm>
          <a:prstGeom prst="rect">
            <a:avLst/>
          </a:prstGeom>
        </p:spPr>
        <p:txBody>
          <a:bodyPr wrap="square">
            <a:spAutoFit/>
          </a:bodyPr>
          <a:lstStyle/>
          <a:p>
            <a:pPr algn="just"/>
            <a:r>
              <a:rPr lang="pt-BR" sz="1550" dirty="0" smtClean="0">
                <a:solidFill>
                  <a:schemeClr val="bg1"/>
                </a:solidFill>
                <a:latin typeface="Humnst777 BT" pitchFamily="34" charset="0"/>
              </a:rPr>
              <a:t>A Assembleia Geral aprova nova lei eleitoral, conhecida como Lei Saraiva, que elimina a eleição indireta dos Deputados, em que os votantes escolhiam os eleitores que, por sua vez, escolhiam os parlamentares. Neste período, ocorre um amplo debate nas duas casas legislativas sobre o fim do trabalho escravo.</a:t>
            </a:r>
            <a:endParaRPr lang="pt-BR" sz="1550" dirty="0">
              <a:solidFill>
                <a:schemeClr val="bg1"/>
              </a:solidFill>
              <a:latin typeface="Humnst777 BT" pitchFamily="34" charset="0"/>
            </a:endParaRPr>
          </a:p>
        </p:txBody>
      </p:sp>
      <p:sp>
        <p:nvSpPr>
          <p:cNvPr id="3" name="CaixaDeTexto 2"/>
          <p:cNvSpPr txBox="1"/>
          <p:nvPr/>
        </p:nvSpPr>
        <p:spPr>
          <a:xfrm>
            <a:off x="504056" y="581779"/>
            <a:ext cx="1547664" cy="830997"/>
          </a:xfrm>
          <a:prstGeom prst="rect">
            <a:avLst/>
          </a:prstGeom>
          <a:noFill/>
        </p:spPr>
        <p:txBody>
          <a:bodyPr wrap="square" rtlCol="0">
            <a:spAutoFit/>
          </a:bodyPr>
          <a:lstStyle/>
          <a:p>
            <a:r>
              <a:rPr lang="pt-BR" sz="4800" dirty="0" smtClean="0">
                <a:solidFill>
                  <a:schemeClr val="accent3">
                    <a:lumMod val="60000"/>
                    <a:lumOff val="40000"/>
                  </a:schemeClr>
                </a:solidFill>
                <a:latin typeface="News706 BT" pitchFamily="18" charset="0"/>
              </a:rPr>
              <a:t>1881</a:t>
            </a:r>
            <a:endParaRPr lang="pt-BR" sz="4800" dirty="0">
              <a:solidFill>
                <a:schemeClr val="accent3">
                  <a:lumMod val="60000"/>
                  <a:lumOff val="40000"/>
                </a:schemeClr>
              </a:solidFill>
              <a:latin typeface="Humnst777 BT" pitchFamily="34" charset="0"/>
            </a:endParaRPr>
          </a:p>
        </p:txBody>
      </p:sp>
      <p:sp>
        <p:nvSpPr>
          <p:cNvPr id="4" name="CaixaDeTexto 3"/>
          <p:cNvSpPr txBox="1"/>
          <p:nvPr/>
        </p:nvSpPr>
        <p:spPr>
          <a:xfrm>
            <a:off x="2016224" y="817548"/>
            <a:ext cx="7127776" cy="492443"/>
          </a:xfrm>
          <a:prstGeom prst="rect">
            <a:avLst/>
          </a:prstGeom>
          <a:noFill/>
        </p:spPr>
        <p:txBody>
          <a:bodyPr wrap="square" rtlCol="0">
            <a:spAutoFit/>
          </a:bodyPr>
          <a:lstStyle/>
          <a:p>
            <a:r>
              <a:rPr lang="pt-BR" sz="2600" dirty="0" smtClean="0">
                <a:solidFill>
                  <a:srgbClr val="92D050"/>
                </a:solidFill>
                <a:latin typeface="News706 BT" pitchFamily="18" charset="0"/>
              </a:rPr>
              <a:t>Lei Saraiva e o debate abolicionista</a:t>
            </a:r>
            <a:endParaRPr lang="pt-BR" sz="2600" dirty="0">
              <a:solidFill>
                <a:srgbClr val="92D050"/>
              </a:solidFill>
              <a:latin typeface="Humnst777 BT" pitchFamily="34" charset="0"/>
            </a:endParaRPr>
          </a:p>
        </p:txBody>
      </p:sp>
      <p:sp>
        <p:nvSpPr>
          <p:cNvPr id="5" name="Retângulo 4"/>
          <p:cNvSpPr/>
          <p:nvPr/>
        </p:nvSpPr>
        <p:spPr>
          <a:xfrm>
            <a:off x="611560" y="1340768"/>
            <a:ext cx="7920880" cy="360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7170" name="Picture 2" descr="H:\190 anos\Apresentação\1881.png"/>
          <p:cNvPicPr>
            <a:picLocks noChangeAspect="1" noChangeArrowheads="1"/>
          </p:cNvPicPr>
          <p:nvPr/>
        </p:nvPicPr>
        <p:blipFill>
          <a:blip r:embed="rId2" cstate="email"/>
          <a:srcRect/>
          <a:stretch>
            <a:fillRect/>
          </a:stretch>
        </p:blipFill>
        <p:spPr bwMode="auto">
          <a:xfrm>
            <a:off x="485997" y="2564904"/>
            <a:ext cx="8010005" cy="3560410"/>
          </a:xfrm>
          <a:prstGeom prst="rect">
            <a:avLst/>
          </a:prstGeom>
          <a:noFill/>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p:cNvSpPr/>
          <p:nvPr/>
        </p:nvSpPr>
        <p:spPr>
          <a:xfrm>
            <a:off x="539552" y="1614279"/>
            <a:ext cx="7992888" cy="569387"/>
          </a:xfrm>
          <a:prstGeom prst="rect">
            <a:avLst/>
          </a:prstGeom>
        </p:spPr>
        <p:txBody>
          <a:bodyPr wrap="square">
            <a:spAutoFit/>
          </a:bodyPr>
          <a:lstStyle/>
          <a:p>
            <a:pPr algn="just"/>
            <a:r>
              <a:rPr lang="pt-BR" sz="1550" dirty="0" smtClean="0">
                <a:solidFill>
                  <a:schemeClr val="bg1"/>
                </a:solidFill>
                <a:latin typeface="Humnst777 BT" pitchFamily="34" charset="0"/>
              </a:rPr>
              <a:t>Após ampla discussão nas duas Casas Legislativas, é promulgada a Lei Áurea que põe fim ao trabalho escravo no país.</a:t>
            </a:r>
            <a:endParaRPr lang="pt-BR" sz="1550" dirty="0">
              <a:solidFill>
                <a:schemeClr val="bg1"/>
              </a:solidFill>
              <a:latin typeface="Humnst777 BT" pitchFamily="34" charset="0"/>
            </a:endParaRPr>
          </a:p>
        </p:txBody>
      </p:sp>
      <p:sp>
        <p:nvSpPr>
          <p:cNvPr id="5" name="CaixaDeTexto 4"/>
          <p:cNvSpPr txBox="1"/>
          <p:nvPr/>
        </p:nvSpPr>
        <p:spPr>
          <a:xfrm>
            <a:off x="504056" y="581779"/>
            <a:ext cx="1547664" cy="830997"/>
          </a:xfrm>
          <a:prstGeom prst="rect">
            <a:avLst/>
          </a:prstGeom>
          <a:noFill/>
        </p:spPr>
        <p:txBody>
          <a:bodyPr wrap="square" rtlCol="0">
            <a:spAutoFit/>
          </a:bodyPr>
          <a:lstStyle/>
          <a:p>
            <a:r>
              <a:rPr lang="pt-BR" sz="4800" dirty="0" smtClean="0">
                <a:solidFill>
                  <a:schemeClr val="accent3">
                    <a:lumMod val="60000"/>
                    <a:lumOff val="40000"/>
                  </a:schemeClr>
                </a:solidFill>
                <a:latin typeface="News706 BT" pitchFamily="18" charset="0"/>
              </a:rPr>
              <a:t>1888</a:t>
            </a:r>
            <a:endParaRPr lang="pt-BR" sz="4800" dirty="0">
              <a:solidFill>
                <a:schemeClr val="accent3">
                  <a:lumMod val="60000"/>
                  <a:lumOff val="40000"/>
                </a:schemeClr>
              </a:solidFill>
              <a:latin typeface="Humnst777 BT" pitchFamily="34" charset="0"/>
            </a:endParaRPr>
          </a:p>
        </p:txBody>
      </p:sp>
      <p:sp>
        <p:nvSpPr>
          <p:cNvPr id="6" name="CaixaDeTexto 5"/>
          <p:cNvSpPr txBox="1"/>
          <p:nvPr/>
        </p:nvSpPr>
        <p:spPr>
          <a:xfrm>
            <a:off x="2016224" y="817548"/>
            <a:ext cx="7127776" cy="492443"/>
          </a:xfrm>
          <a:prstGeom prst="rect">
            <a:avLst/>
          </a:prstGeom>
          <a:noFill/>
        </p:spPr>
        <p:txBody>
          <a:bodyPr wrap="square" rtlCol="0">
            <a:spAutoFit/>
          </a:bodyPr>
          <a:lstStyle/>
          <a:p>
            <a:r>
              <a:rPr lang="pt-BR" sz="2600" dirty="0" smtClean="0">
                <a:solidFill>
                  <a:srgbClr val="92D050"/>
                </a:solidFill>
                <a:latin typeface="News706 BT" pitchFamily="18" charset="0"/>
              </a:rPr>
              <a:t>Abolição da Escravatura</a:t>
            </a:r>
            <a:endParaRPr lang="pt-BR" sz="2600" dirty="0">
              <a:solidFill>
                <a:srgbClr val="92D050"/>
              </a:solidFill>
              <a:latin typeface="Humnst777 BT" pitchFamily="34" charset="0"/>
            </a:endParaRPr>
          </a:p>
        </p:txBody>
      </p:sp>
      <p:sp>
        <p:nvSpPr>
          <p:cNvPr id="7" name="Retângulo 6"/>
          <p:cNvSpPr/>
          <p:nvPr/>
        </p:nvSpPr>
        <p:spPr>
          <a:xfrm>
            <a:off x="611560" y="1340768"/>
            <a:ext cx="7920880" cy="360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8194" name="Picture 2" descr="H:\190 anos\Apresentação\1888.png"/>
          <p:cNvPicPr>
            <a:picLocks noChangeAspect="1" noChangeArrowheads="1"/>
          </p:cNvPicPr>
          <p:nvPr/>
        </p:nvPicPr>
        <p:blipFill>
          <a:blip r:embed="rId2" cstate="email"/>
          <a:srcRect/>
          <a:stretch>
            <a:fillRect/>
          </a:stretch>
        </p:blipFill>
        <p:spPr bwMode="auto">
          <a:xfrm>
            <a:off x="0" y="1988840"/>
            <a:ext cx="9144000" cy="4104456"/>
          </a:xfrm>
          <a:prstGeom prst="rect">
            <a:avLst/>
          </a:prstGeom>
          <a:noFill/>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539552" y="1614279"/>
            <a:ext cx="7992888" cy="807913"/>
          </a:xfrm>
          <a:prstGeom prst="rect">
            <a:avLst/>
          </a:prstGeom>
        </p:spPr>
        <p:txBody>
          <a:bodyPr wrap="square">
            <a:spAutoFit/>
          </a:bodyPr>
          <a:lstStyle/>
          <a:p>
            <a:pPr algn="just"/>
            <a:r>
              <a:rPr lang="pt-BR" sz="1550" dirty="0" smtClean="0">
                <a:solidFill>
                  <a:schemeClr val="bg1"/>
                </a:solidFill>
                <a:latin typeface="Humnst777 BT" pitchFamily="34" charset="0"/>
              </a:rPr>
              <a:t>Em 15 de novembro, o marechal Deodoro da Fonseca proclama a República e se torna o primeiro presidente do Brasil. O começo da República foi marcado por governos militares e centralizadores.</a:t>
            </a:r>
            <a:endParaRPr lang="pt-BR" sz="1550" dirty="0">
              <a:solidFill>
                <a:schemeClr val="bg1"/>
              </a:solidFill>
              <a:latin typeface="Humnst777 BT" pitchFamily="34" charset="0"/>
            </a:endParaRPr>
          </a:p>
        </p:txBody>
      </p:sp>
      <p:sp>
        <p:nvSpPr>
          <p:cNvPr id="3" name="CaixaDeTexto 2"/>
          <p:cNvSpPr txBox="1"/>
          <p:nvPr/>
        </p:nvSpPr>
        <p:spPr>
          <a:xfrm>
            <a:off x="504056" y="581779"/>
            <a:ext cx="1547664" cy="830997"/>
          </a:xfrm>
          <a:prstGeom prst="rect">
            <a:avLst/>
          </a:prstGeom>
          <a:noFill/>
        </p:spPr>
        <p:txBody>
          <a:bodyPr wrap="square" rtlCol="0">
            <a:spAutoFit/>
          </a:bodyPr>
          <a:lstStyle/>
          <a:p>
            <a:r>
              <a:rPr lang="pt-BR" sz="4800" dirty="0" smtClean="0">
                <a:solidFill>
                  <a:schemeClr val="accent3">
                    <a:lumMod val="60000"/>
                    <a:lumOff val="40000"/>
                  </a:schemeClr>
                </a:solidFill>
                <a:latin typeface="News706 BT" pitchFamily="18" charset="0"/>
              </a:rPr>
              <a:t>1889</a:t>
            </a:r>
            <a:endParaRPr lang="pt-BR" sz="4800" dirty="0">
              <a:solidFill>
                <a:schemeClr val="accent3">
                  <a:lumMod val="60000"/>
                  <a:lumOff val="40000"/>
                </a:schemeClr>
              </a:solidFill>
              <a:latin typeface="Humnst777 BT" pitchFamily="34" charset="0"/>
            </a:endParaRPr>
          </a:p>
        </p:txBody>
      </p:sp>
      <p:sp>
        <p:nvSpPr>
          <p:cNvPr id="4" name="CaixaDeTexto 3"/>
          <p:cNvSpPr txBox="1"/>
          <p:nvPr/>
        </p:nvSpPr>
        <p:spPr>
          <a:xfrm>
            <a:off x="2016224" y="817548"/>
            <a:ext cx="7127776" cy="492443"/>
          </a:xfrm>
          <a:prstGeom prst="rect">
            <a:avLst/>
          </a:prstGeom>
          <a:noFill/>
        </p:spPr>
        <p:txBody>
          <a:bodyPr wrap="square" rtlCol="0">
            <a:spAutoFit/>
          </a:bodyPr>
          <a:lstStyle/>
          <a:p>
            <a:r>
              <a:rPr lang="pt-BR" sz="2600" dirty="0" smtClean="0">
                <a:solidFill>
                  <a:srgbClr val="92D050"/>
                </a:solidFill>
                <a:latin typeface="News706 BT" pitchFamily="18" charset="0"/>
              </a:rPr>
              <a:t>Implantação do regime republicano</a:t>
            </a:r>
            <a:endParaRPr lang="pt-BR" sz="2600" dirty="0">
              <a:solidFill>
                <a:srgbClr val="92D050"/>
              </a:solidFill>
              <a:latin typeface="Humnst777 BT" pitchFamily="34" charset="0"/>
            </a:endParaRPr>
          </a:p>
        </p:txBody>
      </p:sp>
      <p:sp>
        <p:nvSpPr>
          <p:cNvPr id="5" name="Retângulo 4"/>
          <p:cNvSpPr/>
          <p:nvPr/>
        </p:nvSpPr>
        <p:spPr>
          <a:xfrm>
            <a:off x="611560" y="1340768"/>
            <a:ext cx="7920880" cy="360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9218" name="Picture 2" descr="H:\190 anos\Apresentação\1889.png"/>
          <p:cNvPicPr>
            <a:picLocks noChangeAspect="1" noChangeArrowheads="1"/>
          </p:cNvPicPr>
          <p:nvPr/>
        </p:nvPicPr>
        <p:blipFill>
          <a:blip r:embed="rId2" cstate="email"/>
          <a:srcRect/>
          <a:stretch>
            <a:fillRect/>
          </a:stretch>
        </p:blipFill>
        <p:spPr bwMode="auto">
          <a:xfrm>
            <a:off x="251520" y="2486222"/>
            <a:ext cx="8496944" cy="3607074"/>
          </a:xfrm>
          <a:prstGeom prst="rect">
            <a:avLst/>
          </a:prstGeom>
          <a:noFill/>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p:cNvSpPr txBox="1"/>
          <p:nvPr/>
        </p:nvSpPr>
        <p:spPr>
          <a:xfrm>
            <a:off x="0" y="1484784"/>
            <a:ext cx="9144000" cy="3662541"/>
          </a:xfrm>
          <a:prstGeom prst="rect">
            <a:avLst/>
          </a:prstGeom>
          <a:noFill/>
        </p:spPr>
        <p:txBody>
          <a:bodyPr wrap="square" rtlCol="0">
            <a:spAutoFit/>
          </a:bodyPr>
          <a:lstStyle/>
          <a:p>
            <a:pPr algn="ctr"/>
            <a:r>
              <a:rPr lang="pt-BR" sz="3600" dirty="0" smtClean="0">
                <a:solidFill>
                  <a:srgbClr val="92D050"/>
                </a:solidFill>
                <a:latin typeface="News706 BT" pitchFamily="18" charset="0"/>
              </a:rPr>
              <a:t>PARLAMENTO BRASILEIRO</a:t>
            </a:r>
            <a:br>
              <a:rPr lang="pt-BR" sz="3600" dirty="0" smtClean="0">
                <a:solidFill>
                  <a:srgbClr val="92D050"/>
                </a:solidFill>
                <a:latin typeface="News706 BT" pitchFamily="18" charset="0"/>
              </a:rPr>
            </a:br>
            <a:r>
              <a:rPr lang="pt-BR" sz="3600" dirty="0" smtClean="0">
                <a:solidFill>
                  <a:srgbClr val="92D050"/>
                </a:solidFill>
                <a:latin typeface="News706 BT" pitchFamily="18" charset="0"/>
              </a:rPr>
              <a:t>190 ANOS DE HISTÓRIA</a:t>
            </a:r>
            <a:r>
              <a:rPr lang="pt-BR" dirty="0" smtClean="0">
                <a:solidFill>
                  <a:schemeClr val="bg1"/>
                </a:solidFill>
              </a:rPr>
              <a:t/>
            </a:r>
            <a:br>
              <a:rPr lang="pt-BR" dirty="0" smtClean="0">
                <a:solidFill>
                  <a:schemeClr val="bg1"/>
                </a:solidFill>
              </a:rPr>
            </a:br>
            <a:r>
              <a:rPr lang="pt-BR" dirty="0" smtClean="0">
                <a:solidFill>
                  <a:schemeClr val="bg1"/>
                </a:solidFill>
              </a:rPr>
              <a:t/>
            </a:r>
            <a:br>
              <a:rPr lang="pt-BR" dirty="0" smtClean="0">
                <a:solidFill>
                  <a:schemeClr val="bg1"/>
                </a:solidFill>
              </a:rPr>
            </a:br>
            <a:r>
              <a:rPr lang="pt-BR" dirty="0" smtClean="0">
                <a:solidFill>
                  <a:schemeClr val="bg1"/>
                </a:solidFill>
              </a:rPr>
              <a:t/>
            </a:r>
            <a:br>
              <a:rPr lang="pt-BR" dirty="0" smtClean="0">
                <a:solidFill>
                  <a:schemeClr val="bg1"/>
                </a:solidFill>
              </a:rPr>
            </a:br>
            <a:r>
              <a:rPr lang="pt-BR" b="1" dirty="0" smtClean="0">
                <a:solidFill>
                  <a:schemeClr val="bg1"/>
                </a:solidFill>
                <a:latin typeface="Humnst777 BT" pitchFamily="34" charset="0"/>
              </a:rPr>
              <a:t>EM EXPOSIÇÃO</a:t>
            </a:r>
            <a:r>
              <a:rPr lang="pt-BR" dirty="0" smtClean="0">
                <a:solidFill>
                  <a:schemeClr val="bg1"/>
                </a:solidFill>
                <a:latin typeface="Humnst777 BT" pitchFamily="34" charset="0"/>
              </a:rPr>
              <a:t/>
            </a:r>
            <a:br>
              <a:rPr lang="pt-BR" dirty="0" smtClean="0">
                <a:solidFill>
                  <a:schemeClr val="bg1"/>
                </a:solidFill>
                <a:latin typeface="Humnst777 BT" pitchFamily="34" charset="0"/>
              </a:rPr>
            </a:br>
            <a:r>
              <a:rPr lang="pt-BR" dirty="0" smtClean="0">
                <a:solidFill>
                  <a:schemeClr val="bg1"/>
                </a:solidFill>
                <a:latin typeface="Humnst777 BT" pitchFamily="34" charset="0"/>
              </a:rPr>
              <a:t/>
            </a:r>
            <a:br>
              <a:rPr lang="pt-BR" dirty="0" smtClean="0">
                <a:solidFill>
                  <a:schemeClr val="bg1"/>
                </a:solidFill>
                <a:latin typeface="Humnst777 BT" pitchFamily="34" charset="0"/>
              </a:rPr>
            </a:br>
            <a:r>
              <a:rPr lang="pt-BR" sz="2800" b="1" dirty="0" smtClean="0">
                <a:solidFill>
                  <a:schemeClr val="bg1"/>
                </a:solidFill>
                <a:latin typeface="Humnst777 BT" pitchFamily="34" charset="0"/>
              </a:rPr>
              <a:t>de 16 de julho a 6 de outubro de 2013</a:t>
            </a:r>
          </a:p>
          <a:p>
            <a:pPr algn="ctr"/>
            <a:r>
              <a:rPr lang="pt-BR" sz="2400" dirty="0" smtClean="0">
                <a:solidFill>
                  <a:schemeClr val="bg1"/>
                </a:solidFill>
                <a:latin typeface="Humnst777 BT" pitchFamily="34" charset="0"/>
              </a:rPr>
              <a:t>segunda a sexta-feira, das 9h às 18h30</a:t>
            </a:r>
          </a:p>
          <a:p>
            <a:pPr algn="ctr"/>
            <a:r>
              <a:rPr lang="pt-BR" dirty="0" smtClean="0">
                <a:solidFill>
                  <a:schemeClr val="bg1"/>
                </a:solidFill>
                <a:latin typeface="Humnst777 BT" pitchFamily="34" charset="0"/>
              </a:rPr>
              <a:t>no corredor de acesso ao Plenário Ulysses Guimarães</a:t>
            </a:r>
          </a:p>
          <a:p>
            <a:pPr algn="ctr"/>
            <a:r>
              <a:rPr lang="pt-BR" dirty="0" smtClean="0">
                <a:solidFill>
                  <a:schemeClr val="bg1"/>
                </a:solidFill>
                <a:latin typeface="Humnst777 BT" pitchFamily="34" charset="0"/>
              </a:rPr>
              <a:t>Palácio do Congresso Nacional</a:t>
            </a:r>
            <a:endParaRPr lang="pt-BR" dirty="0">
              <a:solidFill>
                <a:schemeClr val="bg1"/>
              </a:solidFill>
              <a:latin typeface="Humnst777 BT" pitchFamily="34"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0" y="2085816"/>
            <a:ext cx="9144000" cy="1631216"/>
          </a:xfrm>
          <a:prstGeom prst="rect">
            <a:avLst/>
          </a:prstGeom>
          <a:noFill/>
        </p:spPr>
        <p:txBody>
          <a:bodyPr wrap="square" rtlCol="0">
            <a:spAutoFit/>
          </a:bodyPr>
          <a:lstStyle/>
          <a:p>
            <a:pPr algn="ctr"/>
            <a:r>
              <a:rPr lang="pt-BR" sz="4800" dirty="0" smtClean="0">
                <a:solidFill>
                  <a:srgbClr val="92D050"/>
                </a:solidFill>
                <a:latin typeface="News706 BT" pitchFamily="18" charset="0"/>
              </a:rPr>
              <a:t>NA REPÚBLICA, </a:t>
            </a:r>
            <a:endParaRPr lang="pt-BR" sz="4800" dirty="0" smtClean="0">
              <a:solidFill>
                <a:srgbClr val="92D050"/>
              </a:solidFill>
              <a:latin typeface="News706 BT" pitchFamily="18" charset="0"/>
            </a:endParaRPr>
          </a:p>
          <a:p>
            <a:pPr algn="ctr"/>
            <a:r>
              <a:rPr lang="pt-BR" sz="4800" dirty="0" smtClean="0">
                <a:solidFill>
                  <a:srgbClr val="92D050"/>
                </a:solidFill>
                <a:latin typeface="News706 BT" pitchFamily="18" charset="0"/>
              </a:rPr>
              <a:t>O CONGRESSO NACIONAL</a:t>
            </a:r>
            <a:endParaRPr lang="pt-BR" sz="4800" dirty="0">
              <a:solidFill>
                <a:schemeClr val="bg1"/>
              </a:solidFill>
              <a:latin typeface="Humnst777 BT" pitchFamily="34" charset="0"/>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539552" y="1614279"/>
            <a:ext cx="7992888" cy="1046440"/>
          </a:xfrm>
          <a:prstGeom prst="rect">
            <a:avLst/>
          </a:prstGeom>
        </p:spPr>
        <p:txBody>
          <a:bodyPr wrap="square">
            <a:spAutoFit/>
          </a:bodyPr>
          <a:lstStyle/>
          <a:p>
            <a:pPr algn="just"/>
            <a:r>
              <a:rPr lang="pt-BR" sz="1550" dirty="0" smtClean="0">
                <a:solidFill>
                  <a:schemeClr val="bg1"/>
                </a:solidFill>
                <a:latin typeface="Humnst777 BT" pitchFamily="34" charset="0"/>
              </a:rPr>
              <a:t>Aprovação da 1ª Constituição Republicana elaborada pelo Congresso Constituinte que se reuniu no Paço de São Cristóvão. Pela nova carta constitucional, o Poder Legislativo passa a ser exercido pelo Congresso Nacional, composto pela Câmara dos Deputados e o Senado, que deixa de ser vitalício e com mandato de nove anos.</a:t>
            </a:r>
            <a:endParaRPr lang="pt-BR" sz="1550" dirty="0">
              <a:solidFill>
                <a:schemeClr val="bg1"/>
              </a:solidFill>
              <a:latin typeface="Humnst777 BT" pitchFamily="34" charset="0"/>
            </a:endParaRPr>
          </a:p>
        </p:txBody>
      </p:sp>
      <p:sp>
        <p:nvSpPr>
          <p:cNvPr id="3" name="CaixaDeTexto 2"/>
          <p:cNvSpPr txBox="1"/>
          <p:nvPr/>
        </p:nvSpPr>
        <p:spPr>
          <a:xfrm>
            <a:off x="504056" y="581779"/>
            <a:ext cx="1547664" cy="830997"/>
          </a:xfrm>
          <a:prstGeom prst="rect">
            <a:avLst/>
          </a:prstGeom>
          <a:noFill/>
        </p:spPr>
        <p:txBody>
          <a:bodyPr wrap="square" rtlCol="0">
            <a:spAutoFit/>
          </a:bodyPr>
          <a:lstStyle/>
          <a:p>
            <a:r>
              <a:rPr lang="pt-BR" sz="4800" dirty="0" smtClean="0">
                <a:solidFill>
                  <a:schemeClr val="accent3">
                    <a:lumMod val="60000"/>
                    <a:lumOff val="40000"/>
                  </a:schemeClr>
                </a:solidFill>
                <a:latin typeface="News706 BT" pitchFamily="18" charset="0"/>
              </a:rPr>
              <a:t>1891</a:t>
            </a:r>
            <a:endParaRPr lang="pt-BR" sz="4800" dirty="0">
              <a:solidFill>
                <a:schemeClr val="accent3">
                  <a:lumMod val="60000"/>
                  <a:lumOff val="40000"/>
                </a:schemeClr>
              </a:solidFill>
              <a:latin typeface="Humnst777 BT" pitchFamily="34" charset="0"/>
            </a:endParaRPr>
          </a:p>
        </p:txBody>
      </p:sp>
      <p:sp>
        <p:nvSpPr>
          <p:cNvPr id="4" name="CaixaDeTexto 3"/>
          <p:cNvSpPr txBox="1"/>
          <p:nvPr/>
        </p:nvSpPr>
        <p:spPr>
          <a:xfrm>
            <a:off x="2016224" y="817548"/>
            <a:ext cx="7127776" cy="492443"/>
          </a:xfrm>
          <a:prstGeom prst="rect">
            <a:avLst/>
          </a:prstGeom>
          <a:noFill/>
        </p:spPr>
        <p:txBody>
          <a:bodyPr wrap="square" rtlCol="0">
            <a:spAutoFit/>
          </a:bodyPr>
          <a:lstStyle/>
          <a:p>
            <a:r>
              <a:rPr lang="pt-BR" sz="2600" dirty="0" smtClean="0">
                <a:solidFill>
                  <a:srgbClr val="92D050"/>
                </a:solidFill>
                <a:latin typeface="News706 BT" pitchFamily="18" charset="0"/>
              </a:rPr>
              <a:t>A Constituição da República</a:t>
            </a:r>
            <a:endParaRPr lang="pt-BR" sz="2600" dirty="0">
              <a:solidFill>
                <a:srgbClr val="92D050"/>
              </a:solidFill>
              <a:latin typeface="Humnst777 BT" pitchFamily="34" charset="0"/>
            </a:endParaRPr>
          </a:p>
        </p:txBody>
      </p:sp>
      <p:sp>
        <p:nvSpPr>
          <p:cNvPr id="5" name="Retângulo 4"/>
          <p:cNvSpPr/>
          <p:nvPr/>
        </p:nvSpPr>
        <p:spPr>
          <a:xfrm>
            <a:off x="611560" y="1340768"/>
            <a:ext cx="7920880" cy="360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0242" name="Picture 2" descr="H:\190 anos\Apresentação\1891.png"/>
          <p:cNvPicPr>
            <a:picLocks noChangeAspect="1" noChangeArrowheads="1"/>
          </p:cNvPicPr>
          <p:nvPr/>
        </p:nvPicPr>
        <p:blipFill>
          <a:blip r:embed="rId2" cstate="email"/>
          <a:srcRect/>
          <a:stretch>
            <a:fillRect/>
          </a:stretch>
        </p:blipFill>
        <p:spPr bwMode="auto">
          <a:xfrm>
            <a:off x="0" y="3068960"/>
            <a:ext cx="9144000" cy="3038322"/>
          </a:xfrm>
          <a:prstGeom prst="rect">
            <a:avLst/>
          </a:prstGeom>
          <a:noFill/>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539552" y="1614279"/>
            <a:ext cx="7992888" cy="569387"/>
          </a:xfrm>
          <a:prstGeom prst="rect">
            <a:avLst/>
          </a:prstGeom>
        </p:spPr>
        <p:txBody>
          <a:bodyPr wrap="square">
            <a:spAutoFit/>
          </a:bodyPr>
          <a:lstStyle/>
          <a:p>
            <a:pPr algn="just"/>
            <a:r>
              <a:rPr lang="pt-BR" sz="1550" dirty="0" smtClean="0">
                <a:solidFill>
                  <a:schemeClr val="bg1"/>
                </a:solidFill>
                <a:latin typeface="Humnst777 BT" pitchFamily="34" charset="0"/>
              </a:rPr>
              <a:t>A sede da Câmara dos Deputados no Rio de Janeiro passa a ser o Palácio Monroe, que também foi sede do Senado Federal até a transferência da capital do país para Brasília.</a:t>
            </a:r>
            <a:endParaRPr lang="pt-BR" sz="1550" dirty="0">
              <a:solidFill>
                <a:schemeClr val="bg1"/>
              </a:solidFill>
              <a:latin typeface="Humnst777 BT" pitchFamily="34" charset="0"/>
            </a:endParaRPr>
          </a:p>
        </p:txBody>
      </p:sp>
      <p:sp>
        <p:nvSpPr>
          <p:cNvPr id="3" name="CaixaDeTexto 2"/>
          <p:cNvSpPr txBox="1"/>
          <p:nvPr/>
        </p:nvSpPr>
        <p:spPr>
          <a:xfrm>
            <a:off x="504056" y="581779"/>
            <a:ext cx="1547664" cy="830997"/>
          </a:xfrm>
          <a:prstGeom prst="rect">
            <a:avLst/>
          </a:prstGeom>
          <a:noFill/>
        </p:spPr>
        <p:txBody>
          <a:bodyPr wrap="square" rtlCol="0">
            <a:spAutoFit/>
          </a:bodyPr>
          <a:lstStyle/>
          <a:p>
            <a:r>
              <a:rPr lang="pt-BR" sz="4800" dirty="0" smtClean="0">
                <a:solidFill>
                  <a:schemeClr val="accent3">
                    <a:lumMod val="60000"/>
                    <a:lumOff val="40000"/>
                  </a:schemeClr>
                </a:solidFill>
                <a:latin typeface="News706 BT" pitchFamily="18" charset="0"/>
              </a:rPr>
              <a:t>1914</a:t>
            </a:r>
            <a:endParaRPr lang="pt-BR" sz="4800" dirty="0">
              <a:solidFill>
                <a:schemeClr val="accent3">
                  <a:lumMod val="60000"/>
                  <a:lumOff val="40000"/>
                </a:schemeClr>
              </a:solidFill>
              <a:latin typeface="Humnst777 BT" pitchFamily="34" charset="0"/>
            </a:endParaRPr>
          </a:p>
        </p:txBody>
      </p:sp>
      <p:sp>
        <p:nvSpPr>
          <p:cNvPr id="4" name="CaixaDeTexto 3"/>
          <p:cNvSpPr txBox="1"/>
          <p:nvPr/>
        </p:nvSpPr>
        <p:spPr>
          <a:xfrm>
            <a:off x="2016224" y="817548"/>
            <a:ext cx="7127776" cy="461665"/>
          </a:xfrm>
          <a:prstGeom prst="rect">
            <a:avLst/>
          </a:prstGeom>
          <a:noFill/>
        </p:spPr>
        <p:txBody>
          <a:bodyPr wrap="square" rtlCol="0">
            <a:spAutoFit/>
          </a:bodyPr>
          <a:lstStyle/>
          <a:p>
            <a:r>
              <a:rPr lang="pt-BR" sz="2400" dirty="0" smtClean="0">
                <a:solidFill>
                  <a:srgbClr val="92D050"/>
                </a:solidFill>
                <a:latin typeface="News706 BT" pitchFamily="18" charset="0"/>
              </a:rPr>
              <a:t>Câmara dos Deputados no Palácio Monroe</a:t>
            </a:r>
            <a:endParaRPr lang="pt-BR" sz="2400" dirty="0">
              <a:solidFill>
                <a:srgbClr val="92D050"/>
              </a:solidFill>
              <a:latin typeface="Humnst777 BT" pitchFamily="34" charset="0"/>
            </a:endParaRPr>
          </a:p>
        </p:txBody>
      </p:sp>
      <p:sp>
        <p:nvSpPr>
          <p:cNvPr id="5" name="Retângulo 4"/>
          <p:cNvSpPr/>
          <p:nvPr/>
        </p:nvSpPr>
        <p:spPr>
          <a:xfrm>
            <a:off x="611560" y="1340768"/>
            <a:ext cx="7920880" cy="360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1266" name="Picture 2" descr="H:\190 anos\Apresentação\1914.png"/>
          <p:cNvPicPr>
            <a:picLocks noChangeAspect="1" noChangeArrowheads="1"/>
          </p:cNvPicPr>
          <p:nvPr/>
        </p:nvPicPr>
        <p:blipFill>
          <a:blip r:embed="rId2" cstate="email"/>
          <a:srcRect/>
          <a:stretch>
            <a:fillRect/>
          </a:stretch>
        </p:blipFill>
        <p:spPr bwMode="auto">
          <a:xfrm>
            <a:off x="1331640" y="2492896"/>
            <a:ext cx="6012160" cy="3664104"/>
          </a:xfrm>
          <a:prstGeom prst="rect">
            <a:avLst/>
          </a:prstGeom>
          <a:noFill/>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539552" y="1614279"/>
            <a:ext cx="7992888" cy="569387"/>
          </a:xfrm>
          <a:prstGeom prst="rect">
            <a:avLst/>
          </a:prstGeom>
        </p:spPr>
        <p:txBody>
          <a:bodyPr wrap="square">
            <a:spAutoFit/>
          </a:bodyPr>
          <a:lstStyle/>
          <a:p>
            <a:pPr algn="just"/>
            <a:r>
              <a:rPr lang="pt-BR" sz="1550" dirty="0" smtClean="0">
                <a:solidFill>
                  <a:schemeClr val="bg1"/>
                </a:solidFill>
                <a:latin typeface="Humnst777 BT" pitchFamily="34" charset="0"/>
              </a:rPr>
              <a:t>Durante quatro anos, enquanto era construída a nova sede, as sessões da Câmara dos Deputados eram realizadas no prédio da Biblioteca Nacional.</a:t>
            </a:r>
            <a:endParaRPr lang="pt-BR" sz="1550" dirty="0">
              <a:solidFill>
                <a:schemeClr val="bg1"/>
              </a:solidFill>
              <a:latin typeface="Humnst777 BT" pitchFamily="34" charset="0"/>
            </a:endParaRPr>
          </a:p>
        </p:txBody>
      </p:sp>
      <p:sp>
        <p:nvSpPr>
          <p:cNvPr id="3" name="CaixaDeTexto 2"/>
          <p:cNvSpPr txBox="1"/>
          <p:nvPr/>
        </p:nvSpPr>
        <p:spPr>
          <a:xfrm>
            <a:off x="504056" y="581779"/>
            <a:ext cx="1547664" cy="830997"/>
          </a:xfrm>
          <a:prstGeom prst="rect">
            <a:avLst/>
          </a:prstGeom>
          <a:noFill/>
        </p:spPr>
        <p:txBody>
          <a:bodyPr wrap="square" rtlCol="0">
            <a:spAutoFit/>
          </a:bodyPr>
          <a:lstStyle/>
          <a:p>
            <a:r>
              <a:rPr lang="pt-BR" sz="4800" dirty="0" smtClean="0">
                <a:solidFill>
                  <a:schemeClr val="accent3">
                    <a:lumMod val="60000"/>
                    <a:lumOff val="40000"/>
                  </a:schemeClr>
                </a:solidFill>
                <a:latin typeface="News706 BT" pitchFamily="18" charset="0"/>
              </a:rPr>
              <a:t>1922</a:t>
            </a:r>
            <a:endParaRPr lang="pt-BR" sz="4800" dirty="0">
              <a:solidFill>
                <a:schemeClr val="accent3">
                  <a:lumMod val="60000"/>
                  <a:lumOff val="40000"/>
                </a:schemeClr>
              </a:solidFill>
              <a:latin typeface="Humnst777 BT" pitchFamily="34" charset="0"/>
            </a:endParaRPr>
          </a:p>
        </p:txBody>
      </p:sp>
      <p:sp>
        <p:nvSpPr>
          <p:cNvPr id="4" name="CaixaDeTexto 3"/>
          <p:cNvSpPr txBox="1"/>
          <p:nvPr/>
        </p:nvSpPr>
        <p:spPr>
          <a:xfrm>
            <a:off x="2016224" y="817548"/>
            <a:ext cx="7127776" cy="461665"/>
          </a:xfrm>
          <a:prstGeom prst="rect">
            <a:avLst/>
          </a:prstGeom>
          <a:noFill/>
        </p:spPr>
        <p:txBody>
          <a:bodyPr wrap="square" rtlCol="0">
            <a:spAutoFit/>
          </a:bodyPr>
          <a:lstStyle/>
          <a:p>
            <a:r>
              <a:rPr lang="pt-BR" sz="2400" dirty="0" smtClean="0">
                <a:solidFill>
                  <a:srgbClr val="92D050"/>
                </a:solidFill>
                <a:latin typeface="News706 BT" pitchFamily="18" charset="0"/>
              </a:rPr>
              <a:t>1º Centenário da </a:t>
            </a:r>
            <a:r>
              <a:rPr lang="pt-BR" sz="2400" dirty="0" smtClean="0">
                <a:solidFill>
                  <a:srgbClr val="92D050"/>
                </a:solidFill>
                <a:latin typeface="News706 BT" pitchFamily="18" charset="0"/>
              </a:rPr>
              <a:t>Independência </a:t>
            </a:r>
            <a:r>
              <a:rPr lang="pt-BR" sz="2400" dirty="0" smtClean="0">
                <a:solidFill>
                  <a:srgbClr val="92D050"/>
                </a:solidFill>
                <a:latin typeface="News706 BT" pitchFamily="18" charset="0"/>
              </a:rPr>
              <a:t>do Brasil</a:t>
            </a:r>
            <a:endParaRPr lang="pt-BR" sz="2400" dirty="0">
              <a:solidFill>
                <a:srgbClr val="92D050"/>
              </a:solidFill>
              <a:latin typeface="Humnst777 BT" pitchFamily="34" charset="0"/>
            </a:endParaRPr>
          </a:p>
        </p:txBody>
      </p:sp>
      <p:sp>
        <p:nvSpPr>
          <p:cNvPr id="5" name="Retângulo 4"/>
          <p:cNvSpPr/>
          <p:nvPr/>
        </p:nvSpPr>
        <p:spPr>
          <a:xfrm>
            <a:off x="611560" y="1340768"/>
            <a:ext cx="7920880" cy="360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2290" name="Picture 2" descr="H:\190 anos\Apresentação\1922.png"/>
          <p:cNvPicPr>
            <a:picLocks noChangeAspect="1" noChangeArrowheads="1"/>
          </p:cNvPicPr>
          <p:nvPr/>
        </p:nvPicPr>
        <p:blipFill>
          <a:blip r:embed="rId2" cstate="email"/>
          <a:srcRect/>
          <a:stretch>
            <a:fillRect/>
          </a:stretch>
        </p:blipFill>
        <p:spPr bwMode="auto">
          <a:xfrm>
            <a:off x="1331640" y="2305008"/>
            <a:ext cx="6048672" cy="3790853"/>
          </a:xfrm>
          <a:prstGeom prst="rect">
            <a:avLst/>
          </a:prstGeom>
          <a:noFill/>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p:cNvSpPr/>
          <p:nvPr/>
        </p:nvSpPr>
        <p:spPr>
          <a:xfrm>
            <a:off x="539552" y="1614279"/>
            <a:ext cx="7992888" cy="807913"/>
          </a:xfrm>
          <a:prstGeom prst="rect">
            <a:avLst/>
          </a:prstGeom>
        </p:spPr>
        <p:txBody>
          <a:bodyPr wrap="square">
            <a:spAutoFit/>
          </a:bodyPr>
          <a:lstStyle/>
          <a:p>
            <a:pPr algn="just"/>
            <a:r>
              <a:rPr lang="pt-BR" sz="1550" dirty="0" smtClean="0">
                <a:solidFill>
                  <a:schemeClr val="bg1"/>
                </a:solidFill>
                <a:latin typeface="Humnst777 BT" pitchFamily="34" charset="0"/>
              </a:rPr>
              <a:t>Inaugura-se a nova sede da Câmara dos Deputados, no mesmo local onde antes existia a Cadeia Velha. O Palácio Tiradentes serviu de sede para a Câmara até a mudança da capital do País para Brasília.</a:t>
            </a:r>
            <a:endParaRPr lang="pt-BR" sz="1550" dirty="0">
              <a:solidFill>
                <a:schemeClr val="bg1"/>
              </a:solidFill>
              <a:latin typeface="Humnst777 BT" pitchFamily="34" charset="0"/>
            </a:endParaRPr>
          </a:p>
        </p:txBody>
      </p:sp>
      <p:sp>
        <p:nvSpPr>
          <p:cNvPr id="5" name="CaixaDeTexto 4"/>
          <p:cNvSpPr txBox="1"/>
          <p:nvPr/>
        </p:nvSpPr>
        <p:spPr>
          <a:xfrm>
            <a:off x="504056" y="581779"/>
            <a:ext cx="1547664" cy="830997"/>
          </a:xfrm>
          <a:prstGeom prst="rect">
            <a:avLst/>
          </a:prstGeom>
          <a:noFill/>
        </p:spPr>
        <p:txBody>
          <a:bodyPr wrap="square" rtlCol="0">
            <a:spAutoFit/>
          </a:bodyPr>
          <a:lstStyle/>
          <a:p>
            <a:r>
              <a:rPr lang="pt-BR" sz="4800" dirty="0" smtClean="0">
                <a:solidFill>
                  <a:schemeClr val="accent3">
                    <a:lumMod val="60000"/>
                    <a:lumOff val="40000"/>
                  </a:schemeClr>
                </a:solidFill>
                <a:latin typeface="News706 BT" pitchFamily="18" charset="0"/>
              </a:rPr>
              <a:t>1926</a:t>
            </a:r>
            <a:endParaRPr lang="pt-BR" sz="4800" dirty="0">
              <a:solidFill>
                <a:schemeClr val="accent3">
                  <a:lumMod val="60000"/>
                  <a:lumOff val="40000"/>
                </a:schemeClr>
              </a:solidFill>
              <a:latin typeface="Humnst777 BT" pitchFamily="34" charset="0"/>
            </a:endParaRPr>
          </a:p>
        </p:txBody>
      </p:sp>
      <p:sp>
        <p:nvSpPr>
          <p:cNvPr id="6" name="CaixaDeTexto 5"/>
          <p:cNvSpPr txBox="1"/>
          <p:nvPr/>
        </p:nvSpPr>
        <p:spPr>
          <a:xfrm>
            <a:off x="2016224" y="817548"/>
            <a:ext cx="7127776" cy="430887"/>
          </a:xfrm>
          <a:prstGeom prst="rect">
            <a:avLst/>
          </a:prstGeom>
          <a:noFill/>
        </p:spPr>
        <p:txBody>
          <a:bodyPr wrap="square" rtlCol="0">
            <a:spAutoFit/>
          </a:bodyPr>
          <a:lstStyle/>
          <a:p>
            <a:r>
              <a:rPr lang="pt-BR" sz="2200" dirty="0" smtClean="0">
                <a:solidFill>
                  <a:srgbClr val="92D050"/>
                </a:solidFill>
                <a:latin typeface="News706 BT" pitchFamily="18" charset="0"/>
              </a:rPr>
              <a:t>Câmara dos </a:t>
            </a:r>
            <a:r>
              <a:rPr lang="pt-BR" sz="2200" dirty="0" smtClean="0">
                <a:solidFill>
                  <a:srgbClr val="92D050"/>
                </a:solidFill>
                <a:latin typeface="News706 BT" pitchFamily="18" charset="0"/>
              </a:rPr>
              <a:t>Deputados no </a:t>
            </a:r>
            <a:r>
              <a:rPr lang="pt-BR" sz="2200" dirty="0" smtClean="0">
                <a:solidFill>
                  <a:srgbClr val="92D050"/>
                </a:solidFill>
                <a:latin typeface="News706 BT" pitchFamily="18" charset="0"/>
              </a:rPr>
              <a:t>Palácio Tiradentes</a:t>
            </a:r>
            <a:endParaRPr lang="pt-BR" sz="2200" dirty="0">
              <a:solidFill>
                <a:srgbClr val="92D050"/>
              </a:solidFill>
              <a:latin typeface="Humnst777 BT" pitchFamily="34" charset="0"/>
            </a:endParaRPr>
          </a:p>
        </p:txBody>
      </p:sp>
      <p:sp>
        <p:nvSpPr>
          <p:cNvPr id="7" name="Retângulo 6"/>
          <p:cNvSpPr/>
          <p:nvPr/>
        </p:nvSpPr>
        <p:spPr>
          <a:xfrm>
            <a:off x="611560" y="1340768"/>
            <a:ext cx="7920880" cy="360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3314" name="Picture 2" descr="H:\190 anos\Apresentação\1926.png"/>
          <p:cNvPicPr>
            <a:picLocks noChangeAspect="1" noChangeArrowheads="1"/>
          </p:cNvPicPr>
          <p:nvPr/>
        </p:nvPicPr>
        <p:blipFill>
          <a:blip r:embed="rId2" cstate="email"/>
          <a:srcRect/>
          <a:stretch>
            <a:fillRect/>
          </a:stretch>
        </p:blipFill>
        <p:spPr bwMode="auto">
          <a:xfrm>
            <a:off x="2339752" y="2708920"/>
            <a:ext cx="4536504" cy="3426878"/>
          </a:xfrm>
          <a:prstGeom prst="rect">
            <a:avLst/>
          </a:prstGeom>
          <a:noFill/>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p:cNvSpPr/>
          <p:nvPr/>
        </p:nvSpPr>
        <p:spPr>
          <a:xfrm>
            <a:off x="539552" y="1614279"/>
            <a:ext cx="7992888" cy="1046440"/>
          </a:xfrm>
          <a:prstGeom prst="rect">
            <a:avLst/>
          </a:prstGeom>
        </p:spPr>
        <p:txBody>
          <a:bodyPr wrap="square">
            <a:spAutoFit/>
          </a:bodyPr>
          <a:lstStyle/>
          <a:p>
            <a:pPr algn="just"/>
            <a:r>
              <a:rPr lang="pt-BR" sz="1550" dirty="0" smtClean="0">
                <a:solidFill>
                  <a:schemeClr val="bg1"/>
                </a:solidFill>
                <a:latin typeface="Humnst777 BT" pitchFamily="34" charset="0"/>
              </a:rPr>
              <a:t>O movimento revolucionário de 30 põe fim à chamada “República Velha” e Getúlio Vargas ascende ao poder, dissolve o Congresso Nacional e as Assembleias Legislativas dos estados. Todos os governadores são exonerados e substituídos por interventores indicados pelo presidente.</a:t>
            </a:r>
            <a:endParaRPr lang="pt-BR" sz="1550" dirty="0">
              <a:solidFill>
                <a:schemeClr val="bg1"/>
              </a:solidFill>
              <a:latin typeface="Humnst777 BT" pitchFamily="34" charset="0"/>
            </a:endParaRPr>
          </a:p>
        </p:txBody>
      </p:sp>
      <p:sp>
        <p:nvSpPr>
          <p:cNvPr id="5" name="CaixaDeTexto 4"/>
          <p:cNvSpPr txBox="1"/>
          <p:nvPr/>
        </p:nvSpPr>
        <p:spPr>
          <a:xfrm>
            <a:off x="504056" y="581779"/>
            <a:ext cx="1547664" cy="830997"/>
          </a:xfrm>
          <a:prstGeom prst="rect">
            <a:avLst/>
          </a:prstGeom>
          <a:noFill/>
        </p:spPr>
        <p:txBody>
          <a:bodyPr wrap="square" rtlCol="0">
            <a:spAutoFit/>
          </a:bodyPr>
          <a:lstStyle/>
          <a:p>
            <a:r>
              <a:rPr lang="pt-BR" sz="4800" dirty="0" smtClean="0">
                <a:solidFill>
                  <a:schemeClr val="accent3">
                    <a:lumMod val="60000"/>
                    <a:lumOff val="40000"/>
                  </a:schemeClr>
                </a:solidFill>
                <a:latin typeface="News706 BT" pitchFamily="18" charset="0"/>
              </a:rPr>
              <a:t>1930</a:t>
            </a:r>
            <a:endParaRPr lang="pt-BR" sz="4800" dirty="0">
              <a:solidFill>
                <a:schemeClr val="accent3">
                  <a:lumMod val="60000"/>
                  <a:lumOff val="40000"/>
                </a:schemeClr>
              </a:solidFill>
              <a:latin typeface="Humnst777 BT" pitchFamily="34" charset="0"/>
            </a:endParaRPr>
          </a:p>
        </p:txBody>
      </p:sp>
      <p:sp>
        <p:nvSpPr>
          <p:cNvPr id="6" name="CaixaDeTexto 5"/>
          <p:cNvSpPr txBox="1"/>
          <p:nvPr/>
        </p:nvSpPr>
        <p:spPr>
          <a:xfrm>
            <a:off x="2016224" y="859359"/>
            <a:ext cx="7127776" cy="415498"/>
          </a:xfrm>
          <a:prstGeom prst="rect">
            <a:avLst/>
          </a:prstGeom>
          <a:noFill/>
        </p:spPr>
        <p:txBody>
          <a:bodyPr wrap="square" rtlCol="0">
            <a:spAutoFit/>
          </a:bodyPr>
          <a:lstStyle/>
          <a:p>
            <a:r>
              <a:rPr lang="pt-BR" sz="2100" dirty="0" smtClean="0">
                <a:solidFill>
                  <a:srgbClr val="92D050"/>
                </a:solidFill>
                <a:latin typeface="News706 BT" pitchFamily="18" charset="0"/>
              </a:rPr>
              <a:t>A </a:t>
            </a:r>
            <a:r>
              <a:rPr lang="pt-BR" sz="2100" dirty="0" smtClean="0">
                <a:solidFill>
                  <a:srgbClr val="92D050"/>
                </a:solidFill>
                <a:latin typeface="News706 BT" pitchFamily="18" charset="0"/>
              </a:rPr>
              <a:t>Revolução de 30 e o fechamento </a:t>
            </a:r>
            <a:r>
              <a:rPr lang="pt-BR" sz="2100" dirty="0" smtClean="0">
                <a:solidFill>
                  <a:srgbClr val="92D050"/>
                </a:solidFill>
                <a:latin typeface="News706 BT" pitchFamily="18" charset="0"/>
              </a:rPr>
              <a:t>do parlamento</a:t>
            </a:r>
            <a:endParaRPr lang="pt-BR" sz="2100" dirty="0">
              <a:solidFill>
                <a:srgbClr val="92D050"/>
              </a:solidFill>
              <a:latin typeface="Humnst777 BT" pitchFamily="34" charset="0"/>
            </a:endParaRPr>
          </a:p>
        </p:txBody>
      </p:sp>
      <p:sp>
        <p:nvSpPr>
          <p:cNvPr id="7" name="Retângulo 6"/>
          <p:cNvSpPr/>
          <p:nvPr/>
        </p:nvSpPr>
        <p:spPr>
          <a:xfrm>
            <a:off x="611560" y="1340768"/>
            <a:ext cx="7920880" cy="360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4338" name="Picture 2" descr="H:\190 anos\Apresentação\1930.png"/>
          <p:cNvPicPr>
            <a:picLocks noChangeAspect="1" noChangeArrowheads="1"/>
          </p:cNvPicPr>
          <p:nvPr/>
        </p:nvPicPr>
        <p:blipFill>
          <a:blip r:embed="rId2" cstate="email"/>
          <a:srcRect/>
          <a:stretch>
            <a:fillRect/>
          </a:stretch>
        </p:blipFill>
        <p:spPr bwMode="auto">
          <a:xfrm>
            <a:off x="-1016" y="2636912"/>
            <a:ext cx="9145016" cy="3456384"/>
          </a:xfrm>
          <a:prstGeom prst="rect">
            <a:avLst/>
          </a:prstGeom>
          <a:noFill/>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p:cNvSpPr/>
          <p:nvPr/>
        </p:nvSpPr>
        <p:spPr>
          <a:xfrm>
            <a:off x="539552" y="1614279"/>
            <a:ext cx="7992888" cy="807913"/>
          </a:xfrm>
          <a:prstGeom prst="rect">
            <a:avLst/>
          </a:prstGeom>
        </p:spPr>
        <p:txBody>
          <a:bodyPr wrap="square">
            <a:spAutoFit/>
          </a:bodyPr>
          <a:lstStyle/>
          <a:p>
            <a:pPr algn="just"/>
            <a:r>
              <a:rPr lang="pt-BR" sz="1550" dirty="0" smtClean="0">
                <a:solidFill>
                  <a:schemeClr val="bg1"/>
                </a:solidFill>
                <a:latin typeface="Humnst777 BT" pitchFamily="34" charset="0"/>
              </a:rPr>
              <a:t>São Paulo lidera o movimento constitucionalista que, embora derrotado pelas forças governistas, teve como consequência imediata a convocação de novas eleições para a Assembleia Constituinte.</a:t>
            </a:r>
            <a:endParaRPr lang="pt-BR" sz="1550" dirty="0">
              <a:solidFill>
                <a:schemeClr val="bg1"/>
              </a:solidFill>
              <a:latin typeface="Humnst777 BT" pitchFamily="34" charset="0"/>
            </a:endParaRPr>
          </a:p>
        </p:txBody>
      </p:sp>
      <p:sp>
        <p:nvSpPr>
          <p:cNvPr id="5" name="CaixaDeTexto 4"/>
          <p:cNvSpPr txBox="1"/>
          <p:nvPr/>
        </p:nvSpPr>
        <p:spPr>
          <a:xfrm>
            <a:off x="504056" y="581779"/>
            <a:ext cx="1547664" cy="830997"/>
          </a:xfrm>
          <a:prstGeom prst="rect">
            <a:avLst/>
          </a:prstGeom>
          <a:noFill/>
        </p:spPr>
        <p:txBody>
          <a:bodyPr wrap="square" rtlCol="0">
            <a:spAutoFit/>
          </a:bodyPr>
          <a:lstStyle/>
          <a:p>
            <a:r>
              <a:rPr lang="pt-BR" sz="4800" dirty="0" smtClean="0">
                <a:solidFill>
                  <a:schemeClr val="accent3">
                    <a:lumMod val="60000"/>
                    <a:lumOff val="40000"/>
                  </a:schemeClr>
                </a:solidFill>
                <a:latin typeface="News706 BT" pitchFamily="18" charset="0"/>
              </a:rPr>
              <a:t>1932</a:t>
            </a:r>
            <a:endParaRPr lang="pt-BR" sz="4800" dirty="0">
              <a:solidFill>
                <a:schemeClr val="accent3">
                  <a:lumMod val="60000"/>
                  <a:lumOff val="40000"/>
                </a:schemeClr>
              </a:solidFill>
              <a:latin typeface="Humnst777 BT" pitchFamily="34" charset="0"/>
            </a:endParaRPr>
          </a:p>
        </p:txBody>
      </p:sp>
      <p:sp>
        <p:nvSpPr>
          <p:cNvPr id="6" name="CaixaDeTexto 5"/>
          <p:cNvSpPr txBox="1"/>
          <p:nvPr/>
        </p:nvSpPr>
        <p:spPr>
          <a:xfrm>
            <a:off x="2016224" y="817548"/>
            <a:ext cx="7127776" cy="430887"/>
          </a:xfrm>
          <a:prstGeom prst="rect">
            <a:avLst/>
          </a:prstGeom>
          <a:noFill/>
        </p:spPr>
        <p:txBody>
          <a:bodyPr wrap="square" rtlCol="0">
            <a:spAutoFit/>
          </a:bodyPr>
          <a:lstStyle/>
          <a:p>
            <a:r>
              <a:rPr lang="pt-BR" sz="2200" dirty="0" smtClean="0">
                <a:solidFill>
                  <a:srgbClr val="92D050"/>
                </a:solidFill>
                <a:latin typeface="News706 BT" pitchFamily="18" charset="0"/>
              </a:rPr>
              <a:t>A Revolução Constitucionalista</a:t>
            </a:r>
            <a:endParaRPr lang="pt-BR" sz="2200" dirty="0">
              <a:solidFill>
                <a:srgbClr val="92D050"/>
              </a:solidFill>
              <a:latin typeface="Humnst777 BT" pitchFamily="34" charset="0"/>
            </a:endParaRPr>
          </a:p>
        </p:txBody>
      </p:sp>
      <p:sp>
        <p:nvSpPr>
          <p:cNvPr id="7" name="Retângulo 6"/>
          <p:cNvSpPr/>
          <p:nvPr/>
        </p:nvSpPr>
        <p:spPr>
          <a:xfrm>
            <a:off x="611560" y="1340768"/>
            <a:ext cx="7920880" cy="360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5362" name="Picture 2" descr="H:\190 anos\Apresentação\1932.png"/>
          <p:cNvPicPr>
            <a:picLocks noChangeAspect="1" noChangeArrowheads="1"/>
          </p:cNvPicPr>
          <p:nvPr/>
        </p:nvPicPr>
        <p:blipFill>
          <a:blip r:embed="rId2" cstate="email"/>
          <a:srcRect/>
          <a:stretch>
            <a:fillRect/>
          </a:stretch>
        </p:blipFill>
        <p:spPr bwMode="auto">
          <a:xfrm>
            <a:off x="1" y="2449024"/>
            <a:ext cx="9144000" cy="3661831"/>
          </a:xfrm>
          <a:prstGeom prst="rect">
            <a:avLst/>
          </a:prstGeom>
          <a:noFill/>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p:cNvSpPr/>
          <p:nvPr/>
        </p:nvSpPr>
        <p:spPr>
          <a:xfrm>
            <a:off x="539552" y="1614279"/>
            <a:ext cx="7992888" cy="854080"/>
          </a:xfrm>
          <a:prstGeom prst="rect">
            <a:avLst/>
          </a:prstGeom>
        </p:spPr>
        <p:txBody>
          <a:bodyPr wrap="square">
            <a:spAutoFit/>
          </a:bodyPr>
          <a:lstStyle/>
          <a:p>
            <a:pPr algn="just"/>
            <a:r>
              <a:rPr lang="pt-BR" sz="1650" dirty="0" smtClean="0">
                <a:solidFill>
                  <a:schemeClr val="bg1"/>
                </a:solidFill>
                <a:latin typeface="Humnst777 BT" pitchFamily="34" charset="0"/>
              </a:rPr>
              <a:t>A Assembleia Constituinte contou, pela primeira vez na história, com a participação feminina representada na figura da médica e professora paulista Carlota Pereira de Queirós.</a:t>
            </a:r>
            <a:endParaRPr lang="pt-BR" sz="1650" dirty="0">
              <a:solidFill>
                <a:schemeClr val="bg1"/>
              </a:solidFill>
              <a:latin typeface="Humnst777 BT" pitchFamily="34" charset="0"/>
            </a:endParaRPr>
          </a:p>
        </p:txBody>
      </p:sp>
      <p:sp>
        <p:nvSpPr>
          <p:cNvPr id="5" name="CaixaDeTexto 4"/>
          <p:cNvSpPr txBox="1"/>
          <p:nvPr/>
        </p:nvSpPr>
        <p:spPr>
          <a:xfrm>
            <a:off x="504056" y="581779"/>
            <a:ext cx="1547664" cy="830997"/>
          </a:xfrm>
          <a:prstGeom prst="rect">
            <a:avLst/>
          </a:prstGeom>
          <a:noFill/>
        </p:spPr>
        <p:txBody>
          <a:bodyPr wrap="square" rtlCol="0">
            <a:spAutoFit/>
          </a:bodyPr>
          <a:lstStyle/>
          <a:p>
            <a:r>
              <a:rPr lang="pt-BR" sz="4800" dirty="0" smtClean="0">
                <a:solidFill>
                  <a:schemeClr val="accent3">
                    <a:lumMod val="60000"/>
                    <a:lumOff val="40000"/>
                  </a:schemeClr>
                </a:solidFill>
                <a:latin typeface="News706 BT" pitchFamily="18" charset="0"/>
              </a:rPr>
              <a:t>1933</a:t>
            </a:r>
            <a:endParaRPr lang="pt-BR" sz="4800" dirty="0">
              <a:solidFill>
                <a:schemeClr val="accent3">
                  <a:lumMod val="60000"/>
                  <a:lumOff val="40000"/>
                </a:schemeClr>
              </a:solidFill>
              <a:latin typeface="Humnst777 BT" pitchFamily="34" charset="0"/>
            </a:endParaRPr>
          </a:p>
        </p:txBody>
      </p:sp>
      <p:sp>
        <p:nvSpPr>
          <p:cNvPr id="6" name="CaixaDeTexto 5"/>
          <p:cNvSpPr txBox="1"/>
          <p:nvPr/>
        </p:nvSpPr>
        <p:spPr>
          <a:xfrm>
            <a:off x="2016224" y="817548"/>
            <a:ext cx="7127776" cy="430887"/>
          </a:xfrm>
          <a:prstGeom prst="rect">
            <a:avLst/>
          </a:prstGeom>
          <a:noFill/>
        </p:spPr>
        <p:txBody>
          <a:bodyPr wrap="square" rtlCol="0">
            <a:spAutoFit/>
          </a:bodyPr>
          <a:lstStyle/>
          <a:p>
            <a:r>
              <a:rPr lang="pt-BR" sz="2200" dirty="0" smtClean="0">
                <a:solidFill>
                  <a:srgbClr val="92D050"/>
                </a:solidFill>
                <a:latin typeface="News706 BT" pitchFamily="18" charset="0"/>
              </a:rPr>
              <a:t>Presença feminina no parlamento</a:t>
            </a:r>
            <a:endParaRPr lang="pt-BR" sz="2200" dirty="0">
              <a:solidFill>
                <a:srgbClr val="92D050"/>
              </a:solidFill>
              <a:latin typeface="Humnst777 BT" pitchFamily="34" charset="0"/>
            </a:endParaRPr>
          </a:p>
        </p:txBody>
      </p:sp>
      <p:sp>
        <p:nvSpPr>
          <p:cNvPr id="7" name="Retângulo 6"/>
          <p:cNvSpPr/>
          <p:nvPr/>
        </p:nvSpPr>
        <p:spPr>
          <a:xfrm>
            <a:off x="611560" y="1340768"/>
            <a:ext cx="7920880" cy="360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6386" name="Picture 2" descr="H:\190 anos\Apresentação\1933.png"/>
          <p:cNvPicPr>
            <a:picLocks noChangeAspect="1" noChangeArrowheads="1"/>
          </p:cNvPicPr>
          <p:nvPr/>
        </p:nvPicPr>
        <p:blipFill>
          <a:blip r:embed="rId2" cstate="email"/>
          <a:srcRect/>
          <a:stretch>
            <a:fillRect/>
          </a:stretch>
        </p:blipFill>
        <p:spPr bwMode="auto">
          <a:xfrm>
            <a:off x="683568" y="2611424"/>
            <a:ext cx="7776864" cy="3481872"/>
          </a:xfrm>
          <a:prstGeom prst="rect">
            <a:avLst/>
          </a:prstGeom>
          <a:noFill/>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p:cNvSpPr/>
          <p:nvPr/>
        </p:nvSpPr>
        <p:spPr>
          <a:xfrm>
            <a:off x="539552" y="1614279"/>
            <a:ext cx="7992888" cy="807913"/>
          </a:xfrm>
          <a:prstGeom prst="rect">
            <a:avLst/>
          </a:prstGeom>
        </p:spPr>
        <p:txBody>
          <a:bodyPr wrap="square">
            <a:spAutoFit/>
          </a:bodyPr>
          <a:lstStyle/>
          <a:p>
            <a:pPr algn="just"/>
            <a:r>
              <a:rPr lang="pt-BR" sz="1550" dirty="0" smtClean="0">
                <a:solidFill>
                  <a:schemeClr val="bg1"/>
                </a:solidFill>
                <a:latin typeface="Humnst777 BT" pitchFamily="34" charset="0"/>
              </a:rPr>
              <a:t>Getúlio Vargas decreta o Estado Novo, outorga uma nova Constituição para o país, concentrando em suas mãos todos os poderes. O Congresso Nacional fica fechado durante oito anos. É o maior recesso parlamentar de nossa história. </a:t>
            </a:r>
            <a:endParaRPr lang="pt-BR" sz="1550" dirty="0">
              <a:solidFill>
                <a:schemeClr val="bg1"/>
              </a:solidFill>
              <a:latin typeface="Humnst777 BT" pitchFamily="34" charset="0"/>
            </a:endParaRPr>
          </a:p>
        </p:txBody>
      </p:sp>
      <p:sp>
        <p:nvSpPr>
          <p:cNvPr id="5" name="CaixaDeTexto 4"/>
          <p:cNvSpPr txBox="1"/>
          <p:nvPr/>
        </p:nvSpPr>
        <p:spPr>
          <a:xfrm>
            <a:off x="504056" y="581779"/>
            <a:ext cx="1547664" cy="830997"/>
          </a:xfrm>
          <a:prstGeom prst="rect">
            <a:avLst/>
          </a:prstGeom>
          <a:noFill/>
        </p:spPr>
        <p:txBody>
          <a:bodyPr wrap="square" rtlCol="0">
            <a:spAutoFit/>
          </a:bodyPr>
          <a:lstStyle/>
          <a:p>
            <a:r>
              <a:rPr lang="pt-BR" sz="4800" dirty="0" smtClean="0">
                <a:solidFill>
                  <a:schemeClr val="accent3">
                    <a:lumMod val="60000"/>
                    <a:lumOff val="40000"/>
                  </a:schemeClr>
                </a:solidFill>
                <a:latin typeface="News706 BT" pitchFamily="18" charset="0"/>
              </a:rPr>
              <a:t>1937</a:t>
            </a:r>
            <a:endParaRPr lang="pt-BR" sz="4800" dirty="0">
              <a:solidFill>
                <a:schemeClr val="accent3">
                  <a:lumMod val="60000"/>
                  <a:lumOff val="40000"/>
                </a:schemeClr>
              </a:solidFill>
              <a:latin typeface="Humnst777 BT" pitchFamily="34" charset="0"/>
            </a:endParaRPr>
          </a:p>
        </p:txBody>
      </p:sp>
      <p:sp>
        <p:nvSpPr>
          <p:cNvPr id="6" name="CaixaDeTexto 5"/>
          <p:cNvSpPr txBox="1"/>
          <p:nvPr/>
        </p:nvSpPr>
        <p:spPr>
          <a:xfrm>
            <a:off x="2016224" y="837873"/>
            <a:ext cx="7127776" cy="430887"/>
          </a:xfrm>
          <a:prstGeom prst="rect">
            <a:avLst/>
          </a:prstGeom>
          <a:noFill/>
        </p:spPr>
        <p:txBody>
          <a:bodyPr wrap="square" rtlCol="0">
            <a:spAutoFit/>
          </a:bodyPr>
          <a:lstStyle/>
          <a:p>
            <a:r>
              <a:rPr lang="pt-BR" sz="2200" dirty="0" smtClean="0">
                <a:solidFill>
                  <a:srgbClr val="92D050"/>
                </a:solidFill>
                <a:latin typeface="News706 BT" pitchFamily="18" charset="0"/>
              </a:rPr>
              <a:t>O Estado Novo e o </a:t>
            </a:r>
            <a:r>
              <a:rPr lang="pt-BR" sz="2200" dirty="0" smtClean="0">
                <a:solidFill>
                  <a:srgbClr val="92D050"/>
                </a:solidFill>
                <a:latin typeface="News706 BT" pitchFamily="18" charset="0"/>
              </a:rPr>
              <a:t>fechamento do Congresso</a:t>
            </a:r>
            <a:endParaRPr lang="pt-BR" sz="2200" dirty="0">
              <a:solidFill>
                <a:srgbClr val="92D050"/>
              </a:solidFill>
              <a:latin typeface="Humnst777 BT" pitchFamily="34" charset="0"/>
            </a:endParaRPr>
          </a:p>
        </p:txBody>
      </p:sp>
      <p:sp>
        <p:nvSpPr>
          <p:cNvPr id="7" name="Retângulo 6"/>
          <p:cNvSpPr/>
          <p:nvPr/>
        </p:nvSpPr>
        <p:spPr>
          <a:xfrm>
            <a:off x="611560" y="1340768"/>
            <a:ext cx="7920880" cy="360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7410" name="Picture 2" descr="H:\190 anos\Apresentação\1937.png"/>
          <p:cNvPicPr>
            <a:picLocks noChangeAspect="1" noChangeArrowheads="1"/>
          </p:cNvPicPr>
          <p:nvPr/>
        </p:nvPicPr>
        <p:blipFill>
          <a:blip r:embed="rId2" cstate="email"/>
          <a:srcRect/>
          <a:stretch>
            <a:fillRect/>
          </a:stretch>
        </p:blipFill>
        <p:spPr bwMode="auto">
          <a:xfrm>
            <a:off x="0" y="2218932"/>
            <a:ext cx="8850958" cy="3888432"/>
          </a:xfrm>
          <a:prstGeom prst="rect">
            <a:avLst/>
          </a:prstGeom>
          <a:noFill/>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p:cNvSpPr/>
          <p:nvPr/>
        </p:nvSpPr>
        <p:spPr>
          <a:xfrm>
            <a:off x="539552" y="1614279"/>
            <a:ext cx="7992888" cy="569387"/>
          </a:xfrm>
          <a:prstGeom prst="rect">
            <a:avLst/>
          </a:prstGeom>
        </p:spPr>
        <p:txBody>
          <a:bodyPr wrap="square">
            <a:spAutoFit/>
          </a:bodyPr>
          <a:lstStyle/>
          <a:p>
            <a:pPr algn="just"/>
            <a:r>
              <a:rPr lang="pt-BR" sz="1550" dirty="0" smtClean="0">
                <a:solidFill>
                  <a:schemeClr val="bg1"/>
                </a:solidFill>
                <a:latin typeface="Humnst777 BT" pitchFamily="34" charset="0"/>
              </a:rPr>
              <a:t>Como o fim do Estado Novo, é votada, por uma  Assembleia Constituinte, uma nova Constituição, considerada uma das mais democráticas de nossa história política.</a:t>
            </a:r>
            <a:endParaRPr lang="pt-BR" sz="1550" dirty="0">
              <a:solidFill>
                <a:schemeClr val="bg1"/>
              </a:solidFill>
              <a:latin typeface="Humnst777 BT" pitchFamily="34" charset="0"/>
            </a:endParaRPr>
          </a:p>
        </p:txBody>
      </p:sp>
      <p:sp>
        <p:nvSpPr>
          <p:cNvPr id="5" name="CaixaDeTexto 4"/>
          <p:cNvSpPr txBox="1"/>
          <p:nvPr/>
        </p:nvSpPr>
        <p:spPr>
          <a:xfrm>
            <a:off x="504056" y="581779"/>
            <a:ext cx="1547664" cy="830997"/>
          </a:xfrm>
          <a:prstGeom prst="rect">
            <a:avLst/>
          </a:prstGeom>
          <a:noFill/>
        </p:spPr>
        <p:txBody>
          <a:bodyPr wrap="square" rtlCol="0">
            <a:spAutoFit/>
          </a:bodyPr>
          <a:lstStyle/>
          <a:p>
            <a:r>
              <a:rPr lang="pt-BR" sz="4800" dirty="0" smtClean="0">
                <a:solidFill>
                  <a:schemeClr val="accent3">
                    <a:lumMod val="60000"/>
                    <a:lumOff val="40000"/>
                  </a:schemeClr>
                </a:solidFill>
                <a:latin typeface="News706 BT" pitchFamily="18" charset="0"/>
              </a:rPr>
              <a:t>1946</a:t>
            </a:r>
            <a:endParaRPr lang="pt-BR" sz="4800" dirty="0">
              <a:solidFill>
                <a:schemeClr val="accent3">
                  <a:lumMod val="60000"/>
                  <a:lumOff val="40000"/>
                </a:schemeClr>
              </a:solidFill>
              <a:latin typeface="Humnst777 BT" pitchFamily="34" charset="0"/>
            </a:endParaRPr>
          </a:p>
        </p:txBody>
      </p:sp>
      <p:sp>
        <p:nvSpPr>
          <p:cNvPr id="6" name="CaixaDeTexto 5"/>
          <p:cNvSpPr txBox="1"/>
          <p:nvPr/>
        </p:nvSpPr>
        <p:spPr>
          <a:xfrm>
            <a:off x="2016224" y="837873"/>
            <a:ext cx="7127776" cy="430887"/>
          </a:xfrm>
          <a:prstGeom prst="rect">
            <a:avLst/>
          </a:prstGeom>
          <a:noFill/>
        </p:spPr>
        <p:txBody>
          <a:bodyPr wrap="square" rtlCol="0">
            <a:spAutoFit/>
          </a:bodyPr>
          <a:lstStyle/>
          <a:p>
            <a:r>
              <a:rPr lang="pt-BR" sz="2200" dirty="0" smtClean="0">
                <a:solidFill>
                  <a:srgbClr val="92D050"/>
                </a:solidFill>
                <a:latin typeface="News706 BT" pitchFamily="18" charset="0"/>
              </a:rPr>
              <a:t>A Redemocratização e a Constituinte</a:t>
            </a:r>
            <a:endParaRPr lang="pt-BR" sz="2200" dirty="0">
              <a:solidFill>
                <a:srgbClr val="92D050"/>
              </a:solidFill>
              <a:latin typeface="Humnst777 BT" pitchFamily="34" charset="0"/>
            </a:endParaRPr>
          </a:p>
        </p:txBody>
      </p:sp>
      <p:sp>
        <p:nvSpPr>
          <p:cNvPr id="7" name="Retângulo 6"/>
          <p:cNvSpPr/>
          <p:nvPr/>
        </p:nvSpPr>
        <p:spPr>
          <a:xfrm>
            <a:off x="611560" y="1340768"/>
            <a:ext cx="7920880" cy="360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8434" name="Picture 2" descr="H:\190 anos\Apresentação\1946.png"/>
          <p:cNvPicPr>
            <a:picLocks noChangeAspect="1" noChangeArrowheads="1"/>
          </p:cNvPicPr>
          <p:nvPr/>
        </p:nvPicPr>
        <p:blipFill>
          <a:blip r:embed="rId2" cstate="email"/>
          <a:srcRect/>
          <a:stretch>
            <a:fillRect/>
          </a:stretch>
        </p:blipFill>
        <p:spPr bwMode="auto">
          <a:xfrm>
            <a:off x="1043608" y="2464760"/>
            <a:ext cx="6192688" cy="3636182"/>
          </a:xfrm>
          <a:prstGeom prst="rect">
            <a:avLst/>
          </a:prstGeom>
          <a:noFill/>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blip>
          <a:srcRect/>
          <a:stretch>
            <a:fillRect t="-1000" b="-1000"/>
          </a:stretch>
        </a:blipFill>
        <a:effectLst/>
      </p:bgPr>
    </p:bg>
    <p:spTree>
      <p:nvGrpSpPr>
        <p:cNvPr id="1" name=""/>
        <p:cNvGrpSpPr/>
        <p:nvPr/>
      </p:nvGrpSpPr>
      <p:grpSpPr>
        <a:xfrm>
          <a:off x="0" y="0"/>
          <a:ext cx="0" cy="0"/>
          <a:chOff x="0" y="0"/>
          <a:chExt cx="0" cy="0"/>
        </a:xfrm>
      </p:grpSpPr>
      <p:sp>
        <p:nvSpPr>
          <p:cNvPr id="4" name="CaixaDeTexto 3"/>
          <p:cNvSpPr txBox="1"/>
          <p:nvPr/>
        </p:nvSpPr>
        <p:spPr>
          <a:xfrm>
            <a:off x="539552" y="1812880"/>
            <a:ext cx="8136904" cy="3046988"/>
          </a:xfrm>
          <a:prstGeom prst="rect">
            <a:avLst/>
          </a:prstGeom>
          <a:noFill/>
        </p:spPr>
        <p:txBody>
          <a:bodyPr wrap="square" rtlCol="0">
            <a:spAutoFit/>
          </a:bodyPr>
          <a:lstStyle/>
          <a:p>
            <a:pPr algn="just"/>
            <a:r>
              <a:rPr lang="pt-BR" sz="1600" dirty="0" smtClean="0">
                <a:solidFill>
                  <a:schemeClr val="bg1"/>
                </a:solidFill>
                <a:latin typeface="Humnst777 BT" pitchFamily="34" charset="0"/>
              </a:rPr>
              <a:t>Faltando apenas uma década para se tornar uma instituição bicentenária, a Câmara dos Deputados revisita, por meio desta exposição, os momentos mais significativos de sua história. Desde a primeira representação parlamentar de deputados brasileiros, nas Cortes de Lisboa, até a promulgação da Constituição de 1988, sugestivamente chamada de "Constituição cidadã", mostra-se a longa trajetória na árdua luta pela conquista dos direitos de cidadania da população brasileira.</a:t>
            </a:r>
          </a:p>
          <a:p>
            <a:pPr algn="just"/>
            <a:endParaRPr lang="pt-BR" sz="1600" dirty="0" smtClean="0">
              <a:solidFill>
                <a:schemeClr val="bg1"/>
              </a:solidFill>
              <a:latin typeface="Humnst777 BT" pitchFamily="34" charset="0"/>
            </a:endParaRPr>
          </a:p>
          <a:p>
            <a:pPr algn="just"/>
            <a:r>
              <a:rPr lang="pt-BR" sz="1600" dirty="0" smtClean="0">
                <a:solidFill>
                  <a:schemeClr val="bg1"/>
                </a:solidFill>
                <a:latin typeface="Humnst777 BT" pitchFamily="34" charset="0"/>
              </a:rPr>
              <a:t>Na verdade, este ano de 2013 se reveste de especial significação histórica: primeiro, por representar 190 anos da instalação de nossa primeira Constituinte da história, ainda nos tempos em que nascíamos para o mundo civilizado como nação independente; segundo, pelo fato de que também comemoramos 25 anos da promulgação de nossa atual Constituição.</a:t>
            </a:r>
            <a:endParaRPr lang="pt-BR" sz="1600" dirty="0">
              <a:solidFill>
                <a:schemeClr val="bg1"/>
              </a:solidFill>
              <a:latin typeface="Humnst777 BT" pitchFamily="34" charset="0"/>
            </a:endParaRPr>
          </a:p>
        </p:txBody>
      </p:sp>
      <p:sp>
        <p:nvSpPr>
          <p:cNvPr id="6" name="CaixaDeTexto 5"/>
          <p:cNvSpPr txBox="1"/>
          <p:nvPr/>
        </p:nvSpPr>
        <p:spPr>
          <a:xfrm>
            <a:off x="0" y="620688"/>
            <a:ext cx="9144000" cy="646331"/>
          </a:xfrm>
          <a:prstGeom prst="rect">
            <a:avLst/>
          </a:prstGeom>
          <a:noFill/>
        </p:spPr>
        <p:txBody>
          <a:bodyPr wrap="square" rtlCol="0">
            <a:spAutoFit/>
          </a:bodyPr>
          <a:lstStyle/>
          <a:p>
            <a:pPr algn="ctr"/>
            <a:r>
              <a:rPr lang="pt-BR" sz="3600" b="1" dirty="0" smtClean="0">
                <a:solidFill>
                  <a:srgbClr val="92D050"/>
                </a:solidFill>
                <a:latin typeface="News706 BT" pitchFamily="18" charset="0"/>
              </a:rPr>
              <a:t>APRESENTAÇÃO</a:t>
            </a:r>
            <a:endParaRPr lang="pt-BR" sz="3600" b="1" dirty="0">
              <a:solidFill>
                <a:srgbClr val="92D050"/>
              </a:solidFill>
              <a:latin typeface="News706 BT" pitchFamily="18"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p:cNvSpPr/>
          <p:nvPr/>
        </p:nvSpPr>
        <p:spPr>
          <a:xfrm>
            <a:off x="539552" y="1614279"/>
            <a:ext cx="7992888" cy="807913"/>
          </a:xfrm>
          <a:prstGeom prst="rect">
            <a:avLst/>
          </a:prstGeom>
        </p:spPr>
        <p:txBody>
          <a:bodyPr wrap="square">
            <a:spAutoFit/>
          </a:bodyPr>
          <a:lstStyle/>
          <a:p>
            <a:pPr algn="just"/>
            <a:r>
              <a:rPr lang="pt-BR" sz="1550" dirty="0" smtClean="0">
                <a:solidFill>
                  <a:schemeClr val="bg1"/>
                </a:solidFill>
                <a:latin typeface="Humnst777 BT" pitchFamily="34" charset="0"/>
              </a:rPr>
              <a:t>Juscelino Kubitschek é eleito para a Presidência, com João Goulart como vice. No seu governo, ocorre a transferência da capital do Rio de Janeiro para Brasília. Em 21 de abril de 1960, a nova capital é inaugurada.</a:t>
            </a:r>
            <a:endParaRPr lang="pt-BR" sz="1550" dirty="0">
              <a:solidFill>
                <a:schemeClr val="bg1"/>
              </a:solidFill>
              <a:latin typeface="Humnst777 BT" pitchFamily="34" charset="0"/>
            </a:endParaRPr>
          </a:p>
        </p:txBody>
      </p:sp>
      <p:sp>
        <p:nvSpPr>
          <p:cNvPr id="5" name="CaixaDeTexto 4"/>
          <p:cNvSpPr txBox="1"/>
          <p:nvPr/>
        </p:nvSpPr>
        <p:spPr>
          <a:xfrm>
            <a:off x="504056" y="581779"/>
            <a:ext cx="1547664" cy="830997"/>
          </a:xfrm>
          <a:prstGeom prst="rect">
            <a:avLst/>
          </a:prstGeom>
          <a:noFill/>
        </p:spPr>
        <p:txBody>
          <a:bodyPr wrap="square" rtlCol="0">
            <a:spAutoFit/>
          </a:bodyPr>
          <a:lstStyle/>
          <a:p>
            <a:r>
              <a:rPr lang="pt-BR" sz="4800" dirty="0" smtClean="0">
                <a:solidFill>
                  <a:schemeClr val="accent3">
                    <a:lumMod val="60000"/>
                    <a:lumOff val="40000"/>
                  </a:schemeClr>
                </a:solidFill>
                <a:latin typeface="News706 BT" pitchFamily="18" charset="0"/>
              </a:rPr>
              <a:t>1955</a:t>
            </a:r>
            <a:endParaRPr lang="pt-BR" sz="4800" dirty="0">
              <a:solidFill>
                <a:schemeClr val="accent3">
                  <a:lumMod val="60000"/>
                  <a:lumOff val="40000"/>
                </a:schemeClr>
              </a:solidFill>
              <a:latin typeface="Humnst777 BT" pitchFamily="34" charset="0"/>
            </a:endParaRPr>
          </a:p>
        </p:txBody>
      </p:sp>
      <p:sp>
        <p:nvSpPr>
          <p:cNvPr id="6" name="CaixaDeTexto 5"/>
          <p:cNvSpPr txBox="1"/>
          <p:nvPr/>
        </p:nvSpPr>
        <p:spPr>
          <a:xfrm>
            <a:off x="2016224" y="837873"/>
            <a:ext cx="7127776" cy="430887"/>
          </a:xfrm>
          <a:prstGeom prst="rect">
            <a:avLst/>
          </a:prstGeom>
          <a:noFill/>
        </p:spPr>
        <p:txBody>
          <a:bodyPr wrap="square" rtlCol="0">
            <a:spAutoFit/>
          </a:bodyPr>
          <a:lstStyle/>
          <a:p>
            <a:r>
              <a:rPr lang="pt-BR" sz="2200" dirty="0" smtClean="0">
                <a:solidFill>
                  <a:srgbClr val="92D050"/>
                </a:solidFill>
                <a:latin typeface="News706 BT" pitchFamily="18" charset="0"/>
              </a:rPr>
              <a:t>A Construção de Brasília </a:t>
            </a:r>
            <a:endParaRPr lang="pt-BR" sz="2200" dirty="0">
              <a:solidFill>
                <a:srgbClr val="92D050"/>
              </a:solidFill>
              <a:latin typeface="Humnst777 BT" pitchFamily="34" charset="0"/>
            </a:endParaRPr>
          </a:p>
        </p:txBody>
      </p:sp>
      <p:sp>
        <p:nvSpPr>
          <p:cNvPr id="7" name="Retângulo 6"/>
          <p:cNvSpPr/>
          <p:nvPr/>
        </p:nvSpPr>
        <p:spPr>
          <a:xfrm>
            <a:off x="611560" y="1340768"/>
            <a:ext cx="7920880" cy="360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9458" name="Picture 2" descr="H:\190 anos\Apresentação\1955.png"/>
          <p:cNvPicPr>
            <a:picLocks noChangeAspect="1" noChangeArrowheads="1"/>
          </p:cNvPicPr>
          <p:nvPr/>
        </p:nvPicPr>
        <p:blipFill>
          <a:blip r:embed="rId2" cstate="email"/>
          <a:srcRect/>
          <a:stretch>
            <a:fillRect/>
          </a:stretch>
        </p:blipFill>
        <p:spPr bwMode="auto">
          <a:xfrm>
            <a:off x="1" y="2405209"/>
            <a:ext cx="9144000" cy="3688087"/>
          </a:xfrm>
          <a:prstGeom prst="rect">
            <a:avLst/>
          </a:prstGeom>
          <a:noFill/>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p:cNvSpPr/>
          <p:nvPr/>
        </p:nvSpPr>
        <p:spPr>
          <a:xfrm>
            <a:off x="539552" y="1614279"/>
            <a:ext cx="7992888" cy="854080"/>
          </a:xfrm>
          <a:prstGeom prst="rect">
            <a:avLst/>
          </a:prstGeom>
        </p:spPr>
        <p:txBody>
          <a:bodyPr wrap="square">
            <a:spAutoFit/>
          </a:bodyPr>
          <a:lstStyle/>
          <a:p>
            <a:pPr algn="just"/>
            <a:r>
              <a:rPr lang="pt-BR" sz="1650" dirty="0" smtClean="0">
                <a:solidFill>
                  <a:schemeClr val="bg1"/>
                </a:solidFill>
                <a:latin typeface="Humnst777 BT" pitchFamily="34" charset="0"/>
              </a:rPr>
              <a:t>Com a mudança da capital do país, as duas Casas Legislativas - Câmara dos Deputados e Senado Federal - passam a compartilhar uma mesma sede - o Palácio do Congresso Nacional.</a:t>
            </a:r>
            <a:endParaRPr lang="pt-BR" sz="1650" dirty="0">
              <a:solidFill>
                <a:schemeClr val="bg1"/>
              </a:solidFill>
              <a:latin typeface="Humnst777 BT" pitchFamily="34" charset="0"/>
            </a:endParaRPr>
          </a:p>
        </p:txBody>
      </p:sp>
      <p:sp>
        <p:nvSpPr>
          <p:cNvPr id="5" name="CaixaDeTexto 4"/>
          <p:cNvSpPr txBox="1"/>
          <p:nvPr/>
        </p:nvSpPr>
        <p:spPr>
          <a:xfrm>
            <a:off x="504056" y="581779"/>
            <a:ext cx="1547664" cy="830997"/>
          </a:xfrm>
          <a:prstGeom prst="rect">
            <a:avLst/>
          </a:prstGeom>
          <a:noFill/>
        </p:spPr>
        <p:txBody>
          <a:bodyPr wrap="square" rtlCol="0">
            <a:spAutoFit/>
          </a:bodyPr>
          <a:lstStyle/>
          <a:p>
            <a:r>
              <a:rPr lang="pt-BR" sz="4800" dirty="0" smtClean="0">
                <a:solidFill>
                  <a:schemeClr val="accent3">
                    <a:lumMod val="60000"/>
                    <a:lumOff val="40000"/>
                  </a:schemeClr>
                </a:solidFill>
                <a:latin typeface="News706 BT" pitchFamily="18" charset="0"/>
              </a:rPr>
              <a:t>1960</a:t>
            </a:r>
            <a:endParaRPr lang="pt-BR" sz="4800" dirty="0">
              <a:solidFill>
                <a:schemeClr val="accent3">
                  <a:lumMod val="60000"/>
                  <a:lumOff val="40000"/>
                </a:schemeClr>
              </a:solidFill>
              <a:latin typeface="Humnst777 BT" pitchFamily="34" charset="0"/>
            </a:endParaRPr>
          </a:p>
        </p:txBody>
      </p:sp>
      <p:sp>
        <p:nvSpPr>
          <p:cNvPr id="6" name="CaixaDeTexto 5"/>
          <p:cNvSpPr txBox="1"/>
          <p:nvPr/>
        </p:nvSpPr>
        <p:spPr>
          <a:xfrm>
            <a:off x="2016224" y="837873"/>
            <a:ext cx="7127776" cy="430887"/>
          </a:xfrm>
          <a:prstGeom prst="rect">
            <a:avLst/>
          </a:prstGeom>
          <a:noFill/>
        </p:spPr>
        <p:txBody>
          <a:bodyPr wrap="square" rtlCol="0">
            <a:spAutoFit/>
          </a:bodyPr>
          <a:lstStyle/>
          <a:p>
            <a:r>
              <a:rPr lang="pt-BR" sz="2200" dirty="0" smtClean="0">
                <a:solidFill>
                  <a:srgbClr val="92D050"/>
                </a:solidFill>
                <a:latin typeface="News706 BT" pitchFamily="18" charset="0"/>
              </a:rPr>
              <a:t>O Palácio do Congresso Nacional </a:t>
            </a:r>
            <a:endParaRPr lang="pt-BR" sz="2200" dirty="0">
              <a:solidFill>
                <a:srgbClr val="92D050"/>
              </a:solidFill>
              <a:latin typeface="Humnst777 BT" pitchFamily="34" charset="0"/>
            </a:endParaRPr>
          </a:p>
        </p:txBody>
      </p:sp>
      <p:sp>
        <p:nvSpPr>
          <p:cNvPr id="7" name="Retângulo 6"/>
          <p:cNvSpPr/>
          <p:nvPr/>
        </p:nvSpPr>
        <p:spPr>
          <a:xfrm>
            <a:off x="611560" y="1340768"/>
            <a:ext cx="7920880" cy="360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20482" name="Picture 2" descr="H:\190 anos\Apresentação\1960.png"/>
          <p:cNvPicPr>
            <a:picLocks noChangeAspect="1" noChangeArrowheads="1"/>
          </p:cNvPicPr>
          <p:nvPr/>
        </p:nvPicPr>
        <p:blipFill>
          <a:blip r:embed="rId2" cstate="email"/>
          <a:srcRect/>
          <a:stretch>
            <a:fillRect/>
          </a:stretch>
        </p:blipFill>
        <p:spPr bwMode="auto">
          <a:xfrm>
            <a:off x="0" y="2290824"/>
            <a:ext cx="9144000" cy="3816424"/>
          </a:xfrm>
          <a:prstGeom prst="rect">
            <a:avLst/>
          </a:prstGeom>
          <a:noFill/>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p:cNvSpPr/>
          <p:nvPr/>
        </p:nvSpPr>
        <p:spPr>
          <a:xfrm>
            <a:off x="539552" y="1614279"/>
            <a:ext cx="7992888" cy="1015663"/>
          </a:xfrm>
          <a:prstGeom prst="rect">
            <a:avLst/>
          </a:prstGeom>
        </p:spPr>
        <p:txBody>
          <a:bodyPr wrap="square">
            <a:spAutoFit/>
          </a:bodyPr>
          <a:lstStyle/>
          <a:p>
            <a:pPr algn="just"/>
            <a:r>
              <a:rPr lang="pt-BR" sz="1500" dirty="0" smtClean="0">
                <a:solidFill>
                  <a:schemeClr val="bg1"/>
                </a:solidFill>
                <a:latin typeface="Humnst777 BT" pitchFamily="34" charset="0"/>
              </a:rPr>
              <a:t>A renúncia de Jânio Quadros à presidência da República cria um clima de instabilidade política no País. A solução encontrada foi a introdução do sistema parlamentarista, com a redução de poderes de João Goulart que passa a ser apenas chefe de estado. Em 1963, após plebiscito nacional, retorna-se ao Presidencialismo.</a:t>
            </a:r>
            <a:endParaRPr lang="pt-BR" sz="1500" dirty="0">
              <a:solidFill>
                <a:schemeClr val="bg1"/>
              </a:solidFill>
              <a:latin typeface="Humnst777 BT" pitchFamily="34" charset="0"/>
            </a:endParaRPr>
          </a:p>
        </p:txBody>
      </p:sp>
      <p:sp>
        <p:nvSpPr>
          <p:cNvPr id="5" name="CaixaDeTexto 4"/>
          <p:cNvSpPr txBox="1"/>
          <p:nvPr/>
        </p:nvSpPr>
        <p:spPr>
          <a:xfrm>
            <a:off x="504056" y="581779"/>
            <a:ext cx="1547664" cy="830997"/>
          </a:xfrm>
          <a:prstGeom prst="rect">
            <a:avLst/>
          </a:prstGeom>
          <a:noFill/>
        </p:spPr>
        <p:txBody>
          <a:bodyPr wrap="square" rtlCol="0">
            <a:spAutoFit/>
          </a:bodyPr>
          <a:lstStyle/>
          <a:p>
            <a:r>
              <a:rPr lang="pt-BR" sz="4800" dirty="0" smtClean="0">
                <a:solidFill>
                  <a:schemeClr val="accent3">
                    <a:lumMod val="60000"/>
                    <a:lumOff val="40000"/>
                  </a:schemeClr>
                </a:solidFill>
                <a:latin typeface="News706 BT" pitchFamily="18" charset="0"/>
              </a:rPr>
              <a:t>1961</a:t>
            </a:r>
            <a:endParaRPr lang="pt-BR" sz="4800" dirty="0">
              <a:solidFill>
                <a:schemeClr val="accent3">
                  <a:lumMod val="60000"/>
                  <a:lumOff val="40000"/>
                </a:schemeClr>
              </a:solidFill>
              <a:latin typeface="Humnst777 BT" pitchFamily="34" charset="0"/>
            </a:endParaRPr>
          </a:p>
        </p:txBody>
      </p:sp>
      <p:sp>
        <p:nvSpPr>
          <p:cNvPr id="6" name="CaixaDeTexto 5"/>
          <p:cNvSpPr txBox="1"/>
          <p:nvPr/>
        </p:nvSpPr>
        <p:spPr>
          <a:xfrm>
            <a:off x="2016224" y="837873"/>
            <a:ext cx="7127776" cy="430887"/>
          </a:xfrm>
          <a:prstGeom prst="rect">
            <a:avLst/>
          </a:prstGeom>
          <a:noFill/>
        </p:spPr>
        <p:txBody>
          <a:bodyPr wrap="square" rtlCol="0">
            <a:spAutoFit/>
          </a:bodyPr>
          <a:lstStyle/>
          <a:p>
            <a:r>
              <a:rPr lang="pt-BR" sz="2200" dirty="0" smtClean="0">
                <a:solidFill>
                  <a:srgbClr val="92D050"/>
                </a:solidFill>
                <a:latin typeface="News706 BT" pitchFamily="18" charset="0"/>
              </a:rPr>
              <a:t>Introdução do Parlamentarismo</a:t>
            </a:r>
            <a:endParaRPr lang="pt-BR" sz="2200" dirty="0">
              <a:solidFill>
                <a:srgbClr val="92D050"/>
              </a:solidFill>
              <a:latin typeface="Humnst777 BT" pitchFamily="34" charset="0"/>
            </a:endParaRPr>
          </a:p>
        </p:txBody>
      </p:sp>
      <p:sp>
        <p:nvSpPr>
          <p:cNvPr id="7" name="Retângulo 6"/>
          <p:cNvSpPr/>
          <p:nvPr/>
        </p:nvSpPr>
        <p:spPr>
          <a:xfrm>
            <a:off x="611560" y="1340768"/>
            <a:ext cx="7920880" cy="360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21506" name="Picture 2" descr="H:\190 anos\Apresentação\1961.png"/>
          <p:cNvPicPr>
            <a:picLocks noChangeAspect="1" noChangeArrowheads="1"/>
          </p:cNvPicPr>
          <p:nvPr/>
        </p:nvPicPr>
        <p:blipFill>
          <a:blip r:embed="rId2" cstate="email"/>
          <a:srcRect/>
          <a:stretch>
            <a:fillRect/>
          </a:stretch>
        </p:blipFill>
        <p:spPr bwMode="auto">
          <a:xfrm>
            <a:off x="1331334" y="2838868"/>
            <a:ext cx="5976970" cy="3269754"/>
          </a:xfrm>
          <a:prstGeom prst="rect">
            <a:avLst/>
          </a:prstGeom>
          <a:noFill/>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p:cNvSpPr/>
          <p:nvPr/>
        </p:nvSpPr>
        <p:spPr>
          <a:xfrm>
            <a:off x="539552" y="1614279"/>
            <a:ext cx="7992888" cy="830997"/>
          </a:xfrm>
          <a:prstGeom prst="rect">
            <a:avLst/>
          </a:prstGeom>
        </p:spPr>
        <p:txBody>
          <a:bodyPr wrap="square">
            <a:spAutoFit/>
          </a:bodyPr>
          <a:lstStyle/>
          <a:p>
            <a:pPr algn="just"/>
            <a:r>
              <a:rPr lang="pt-BR" sz="1600" dirty="0" smtClean="0">
                <a:solidFill>
                  <a:schemeClr val="bg1"/>
                </a:solidFill>
                <a:latin typeface="Humnst777 BT" pitchFamily="34" charset="0"/>
              </a:rPr>
              <a:t>Os militares retomam o poder e colocam fim ao período democrático. O presidente João Goulart é deposto e vários deputados e senadores são cassados. O Parlamento fica mutilado.</a:t>
            </a:r>
            <a:endParaRPr lang="pt-BR" sz="1600" dirty="0">
              <a:solidFill>
                <a:schemeClr val="bg1"/>
              </a:solidFill>
              <a:latin typeface="Humnst777 BT" pitchFamily="34" charset="0"/>
            </a:endParaRPr>
          </a:p>
        </p:txBody>
      </p:sp>
      <p:sp>
        <p:nvSpPr>
          <p:cNvPr id="5" name="CaixaDeTexto 4"/>
          <p:cNvSpPr txBox="1"/>
          <p:nvPr/>
        </p:nvSpPr>
        <p:spPr>
          <a:xfrm>
            <a:off x="504056" y="581779"/>
            <a:ext cx="1547664" cy="830997"/>
          </a:xfrm>
          <a:prstGeom prst="rect">
            <a:avLst/>
          </a:prstGeom>
          <a:noFill/>
        </p:spPr>
        <p:txBody>
          <a:bodyPr wrap="square" rtlCol="0">
            <a:spAutoFit/>
          </a:bodyPr>
          <a:lstStyle/>
          <a:p>
            <a:r>
              <a:rPr lang="pt-BR" sz="4800" dirty="0" smtClean="0">
                <a:solidFill>
                  <a:schemeClr val="accent3">
                    <a:lumMod val="60000"/>
                    <a:lumOff val="40000"/>
                  </a:schemeClr>
                </a:solidFill>
                <a:latin typeface="News706 BT" pitchFamily="18" charset="0"/>
              </a:rPr>
              <a:t>1964</a:t>
            </a:r>
            <a:endParaRPr lang="pt-BR" sz="4800" dirty="0">
              <a:solidFill>
                <a:schemeClr val="accent3">
                  <a:lumMod val="60000"/>
                  <a:lumOff val="40000"/>
                </a:schemeClr>
              </a:solidFill>
              <a:latin typeface="Humnst777 BT" pitchFamily="34" charset="0"/>
            </a:endParaRPr>
          </a:p>
        </p:txBody>
      </p:sp>
      <p:sp>
        <p:nvSpPr>
          <p:cNvPr id="6" name="CaixaDeTexto 5"/>
          <p:cNvSpPr txBox="1"/>
          <p:nvPr/>
        </p:nvSpPr>
        <p:spPr>
          <a:xfrm>
            <a:off x="2016224" y="837873"/>
            <a:ext cx="7127776" cy="430887"/>
          </a:xfrm>
          <a:prstGeom prst="rect">
            <a:avLst/>
          </a:prstGeom>
          <a:noFill/>
        </p:spPr>
        <p:txBody>
          <a:bodyPr wrap="square" rtlCol="0">
            <a:spAutoFit/>
          </a:bodyPr>
          <a:lstStyle/>
          <a:p>
            <a:r>
              <a:rPr lang="pt-BR" sz="2200" dirty="0" smtClean="0">
                <a:solidFill>
                  <a:srgbClr val="92D050"/>
                </a:solidFill>
                <a:latin typeface="News706 BT" pitchFamily="18" charset="0"/>
              </a:rPr>
              <a:t>O Golpe civil-militar</a:t>
            </a:r>
            <a:endParaRPr lang="pt-BR" sz="2200" dirty="0">
              <a:solidFill>
                <a:srgbClr val="92D050"/>
              </a:solidFill>
              <a:latin typeface="Humnst777 BT" pitchFamily="34" charset="0"/>
            </a:endParaRPr>
          </a:p>
        </p:txBody>
      </p:sp>
      <p:sp>
        <p:nvSpPr>
          <p:cNvPr id="7" name="Retângulo 6"/>
          <p:cNvSpPr/>
          <p:nvPr/>
        </p:nvSpPr>
        <p:spPr>
          <a:xfrm>
            <a:off x="611560" y="1340768"/>
            <a:ext cx="7920880" cy="360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22530" name="Picture 2" descr="H:\190 anos\Apresentação\1964.png"/>
          <p:cNvPicPr>
            <a:picLocks noChangeAspect="1" noChangeArrowheads="1"/>
          </p:cNvPicPr>
          <p:nvPr/>
        </p:nvPicPr>
        <p:blipFill>
          <a:blip r:embed="rId2" cstate="email"/>
          <a:srcRect/>
          <a:stretch>
            <a:fillRect/>
          </a:stretch>
        </p:blipFill>
        <p:spPr bwMode="auto">
          <a:xfrm>
            <a:off x="0" y="2348880"/>
            <a:ext cx="9144000" cy="3744416"/>
          </a:xfrm>
          <a:prstGeom prst="rect">
            <a:avLst/>
          </a:prstGeom>
          <a:noFill/>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539552" y="1614279"/>
            <a:ext cx="7992888" cy="584775"/>
          </a:xfrm>
          <a:prstGeom prst="rect">
            <a:avLst/>
          </a:prstGeom>
        </p:spPr>
        <p:txBody>
          <a:bodyPr wrap="square">
            <a:spAutoFit/>
          </a:bodyPr>
          <a:lstStyle/>
          <a:p>
            <a:pPr algn="just"/>
            <a:r>
              <a:rPr lang="pt-BR" sz="1600" dirty="0" smtClean="0">
                <a:solidFill>
                  <a:schemeClr val="bg1"/>
                </a:solidFill>
                <a:latin typeface="Humnst777 BT" pitchFamily="34" charset="0"/>
              </a:rPr>
              <a:t>Os militares fecham o Congresso Nacional por quase um ano, editam o Ato Institucional nº 5 e cassam vários parlamentares</a:t>
            </a:r>
            <a:r>
              <a:rPr lang="pt-BR" sz="1600" dirty="0" smtClean="0">
                <a:solidFill>
                  <a:schemeClr val="bg1"/>
                </a:solidFill>
                <a:latin typeface="Humnst777 BT" pitchFamily="34" charset="0"/>
              </a:rPr>
              <a:t>.</a:t>
            </a:r>
            <a:endParaRPr lang="pt-BR" sz="1600" dirty="0">
              <a:solidFill>
                <a:schemeClr val="bg1"/>
              </a:solidFill>
              <a:latin typeface="Humnst777 BT" pitchFamily="34" charset="0"/>
            </a:endParaRPr>
          </a:p>
        </p:txBody>
      </p:sp>
      <p:sp>
        <p:nvSpPr>
          <p:cNvPr id="3" name="CaixaDeTexto 2"/>
          <p:cNvSpPr txBox="1"/>
          <p:nvPr/>
        </p:nvSpPr>
        <p:spPr>
          <a:xfrm>
            <a:off x="504056" y="581779"/>
            <a:ext cx="1547664" cy="830997"/>
          </a:xfrm>
          <a:prstGeom prst="rect">
            <a:avLst/>
          </a:prstGeom>
          <a:noFill/>
        </p:spPr>
        <p:txBody>
          <a:bodyPr wrap="square" rtlCol="0">
            <a:spAutoFit/>
          </a:bodyPr>
          <a:lstStyle/>
          <a:p>
            <a:r>
              <a:rPr lang="pt-BR" sz="4800" dirty="0" smtClean="0">
                <a:solidFill>
                  <a:schemeClr val="accent3">
                    <a:lumMod val="60000"/>
                    <a:lumOff val="40000"/>
                  </a:schemeClr>
                </a:solidFill>
                <a:latin typeface="News706 BT" pitchFamily="18" charset="0"/>
              </a:rPr>
              <a:t>1968</a:t>
            </a:r>
            <a:endParaRPr lang="pt-BR" sz="4800" dirty="0">
              <a:solidFill>
                <a:schemeClr val="accent3">
                  <a:lumMod val="60000"/>
                  <a:lumOff val="40000"/>
                </a:schemeClr>
              </a:solidFill>
              <a:latin typeface="Humnst777 BT" pitchFamily="34" charset="0"/>
            </a:endParaRPr>
          </a:p>
        </p:txBody>
      </p:sp>
      <p:sp>
        <p:nvSpPr>
          <p:cNvPr id="4" name="CaixaDeTexto 3"/>
          <p:cNvSpPr txBox="1"/>
          <p:nvPr/>
        </p:nvSpPr>
        <p:spPr>
          <a:xfrm>
            <a:off x="2016224" y="837873"/>
            <a:ext cx="7127776" cy="430887"/>
          </a:xfrm>
          <a:prstGeom prst="rect">
            <a:avLst/>
          </a:prstGeom>
          <a:noFill/>
        </p:spPr>
        <p:txBody>
          <a:bodyPr wrap="square" rtlCol="0">
            <a:spAutoFit/>
          </a:bodyPr>
          <a:lstStyle/>
          <a:p>
            <a:r>
              <a:rPr lang="pt-BR" sz="2200" dirty="0" smtClean="0">
                <a:solidFill>
                  <a:srgbClr val="92D050"/>
                </a:solidFill>
                <a:latin typeface="News706 BT" pitchFamily="18" charset="0"/>
              </a:rPr>
              <a:t>O Fechamento do </a:t>
            </a:r>
            <a:r>
              <a:rPr lang="pt-BR" sz="2200" dirty="0" smtClean="0">
                <a:solidFill>
                  <a:srgbClr val="92D050"/>
                </a:solidFill>
                <a:latin typeface="News706 BT" pitchFamily="18" charset="0"/>
              </a:rPr>
              <a:t>Congresso </a:t>
            </a:r>
            <a:r>
              <a:rPr lang="pt-BR" sz="2200" dirty="0" smtClean="0">
                <a:solidFill>
                  <a:srgbClr val="92D050"/>
                </a:solidFill>
                <a:latin typeface="News706 BT" pitchFamily="18" charset="0"/>
              </a:rPr>
              <a:t>Nacional</a:t>
            </a:r>
            <a:endParaRPr lang="pt-BR" sz="2200" dirty="0">
              <a:solidFill>
                <a:srgbClr val="92D050"/>
              </a:solidFill>
              <a:latin typeface="Humnst777 BT" pitchFamily="34" charset="0"/>
            </a:endParaRPr>
          </a:p>
        </p:txBody>
      </p:sp>
      <p:sp>
        <p:nvSpPr>
          <p:cNvPr id="5" name="Retângulo 4"/>
          <p:cNvSpPr/>
          <p:nvPr/>
        </p:nvSpPr>
        <p:spPr>
          <a:xfrm>
            <a:off x="611560" y="1340768"/>
            <a:ext cx="7920880" cy="360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23554" name="Picture 2" descr="H:\190 anos\Apresentação\1968.png"/>
          <p:cNvPicPr>
            <a:picLocks noChangeAspect="1" noChangeArrowheads="1"/>
          </p:cNvPicPr>
          <p:nvPr/>
        </p:nvPicPr>
        <p:blipFill>
          <a:blip r:embed="rId2" cstate="email"/>
          <a:srcRect/>
          <a:stretch>
            <a:fillRect/>
          </a:stretch>
        </p:blipFill>
        <p:spPr bwMode="auto">
          <a:xfrm>
            <a:off x="1907704" y="2434956"/>
            <a:ext cx="6227763" cy="3672408"/>
          </a:xfrm>
          <a:prstGeom prst="rect">
            <a:avLst/>
          </a:prstGeom>
          <a:noFill/>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539552" y="1614279"/>
            <a:ext cx="7992888" cy="1077218"/>
          </a:xfrm>
          <a:prstGeom prst="rect">
            <a:avLst/>
          </a:prstGeom>
        </p:spPr>
        <p:txBody>
          <a:bodyPr wrap="square">
            <a:spAutoFit/>
          </a:bodyPr>
          <a:lstStyle/>
          <a:p>
            <a:pPr algn="just"/>
            <a:r>
              <a:rPr lang="pt-BR" sz="1600" dirty="0" smtClean="0">
                <a:solidFill>
                  <a:schemeClr val="bg1"/>
                </a:solidFill>
                <a:latin typeface="Humnst777 BT" pitchFamily="34" charset="0"/>
              </a:rPr>
              <a:t>Após mobilização da sociedade civil e ampla discussão no Congresso Nacional é aprovada a Lei da Anistia que permite o retorno de políticos cassados pelo regime militar. A nova lei orgânica dos partidos políticos, também votada no Congresso, permite a formação de várias siglas partidárias. </a:t>
            </a:r>
            <a:endParaRPr lang="pt-BR" sz="1600" dirty="0">
              <a:solidFill>
                <a:schemeClr val="bg1"/>
              </a:solidFill>
              <a:latin typeface="Humnst777 BT" pitchFamily="34" charset="0"/>
            </a:endParaRPr>
          </a:p>
        </p:txBody>
      </p:sp>
      <p:sp>
        <p:nvSpPr>
          <p:cNvPr id="3" name="CaixaDeTexto 2"/>
          <p:cNvSpPr txBox="1"/>
          <p:nvPr/>
        </p:nvSpPr>
        <p:spPr>
          <a:xfrm>
            <a:off x="504056" y="581779"/>
            <a:ext cx="1547664" cy="830997"/>
          </a:xfrm>
          <a:prstGeom prst="rect">
            <a:avLst/>
          </a:prstGeom>
          <a:noFill/>
        </p:spPr>
        <p:txBody>
          <a:bodyPr wrap="square" rtlCol="0">
            <a:spAutoFit/>
          </a:bodyPr>
          <a:lstStyle/>
          <a:p>
            <a:r>
              <a:rPr lang="pt-BR" sz="4800" dirty="0" smtClean="0">
                <a:solidFill>
                  <a:schemeClr val="accent3">
                    <a:lumMod val="60000"/>
                    <a:lumOff val="40000"/>
                  </a:schemeClr>
                </a:solidFill>
                <a:latin typeface="News706 BT" pitchFamily="18" charset="0"/>
              </a:rPr>
              <a:t>1979</a:t>
            </a:r>
            <a:endParaRPr lang="pt-BR" sz="4800" dirty="0">
              <a:solidFill>
                <a:schemeClr val="accent3">
                  <a:lumMod val="60000"/>
                  <a:lumOff val="40000"/>
                </a:schemeClr>
              </a:solidFill>
              <a:latin typeface="Humnst777 BT" pitchFamily="34" charset="0"/>
            </a:endParaRPr>
          </a:p>
        </p:txBody>
      </p:sp>
      <p:sp>
        <p:nvSpPr>
          <p:cNvPr id="4" name="CaixaDeTexto 3"/>
          <p:cNvSpPr txBox="1"/>
          <p:nvPr/>
        </p:nvSpPr>
        <p:spPr>
          <a:xfrm>
            <a:off x="2016224" y="837873"/>
            <a:ext cx="7127776" cy="430887"/>
          </a:xfrm>
          <a:prstGeom prst="rect">
            <a:avLst/>
          </a:prstGeom>
          <a:noFill/>
        </p:spPr>
        <p:txBody>
          <a:bodyPr wrap="square" rtlCol="0">
            <a:spAutoFit/>
          </a:bodyPr>
          <a:lstStyle/>
          <a:p>
            <a:r>
              <a:rPr lang="pt-BR" sz="2200" dirty="0" smtClean="0">
                <a:solidFill>
                  <a:srgbClr val="92D050"/>
                </a:solidFill>
                <a:latin typeface="News706 BT" pitchFamily="18" charset="0"/>
              </a:rPr>
              <a:t>Anistia política e </a:t>
            </a:r>
            <a:r>
              <a:rPr lang="pt-BR" sz="2200" dirty="0" smtClean="0">
                <a:solidFill>
                  <a:srgbClr val="92D050"/>
                </a:solidFill>
                <a:latin typeface="News706 BT" pitchFamily="18" charset="0"/>
              </a:rPr>
              <a:t>retorno do </a:t>
            </a:r>
            <a:r>
              <a:rPr lang="pt-BR" sz="2200" dirty="0" smtClean="0">
                <a:solidFill>
                  <a:srgbClr val="92D050"/>
                </a:solidFill>
                <a:latin typeface="News706 BT" pitchFamily="18" charset="0"/>
              </a:rPr>
              <a:t>pluripartidarismo</a:t>
            </a:r>
            <a:endParaRPr lang="pt-BR" sz="2200" dirty="0">
              <a:solidFill>
                <a:srgbClr val="92D050"/>
              </a:solidFill>
              <a:latin typeface="Humnst777 BT" pitchFamily="34" charset="0"/>
            </a:endParaRPr>
          </a:p>
        </p:txBody>
      </p:sp>
      <p:sp>
        <p:nvSpPr>
          <p:cNvPr id="5" name="Retângulo 4"/>
          <p:cNvSpPr/>
          <p:nvPr/>
        </p:nvSpPr>
        <p:spPr>
          <a:xfrm>
            <a:off x="611560" y="1340768"/>
            <a:ext cx="7920880" cy="360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24578" name="Picture 2" descr="H:\190 anos\Apresentação\1979.png"/>
          <p:cNvPicPr>
            <a:picLocks noChangeAspect="1" noChangeArrowheads="1"/>
          </p:cNvPicPr>
          <p:nvPr/>
        </p:nvPicPr>
        <p:blipFill>
          <a:blip r:embed="rId2" cstate="email"/>
          <a:srcRect/>
          <a:stretch>
            <a:fillRect/>
          </a:stretch>
        </p:blipFill>
        <p:spPr bwMode="auto">
          <a:xfrm>
            <a:off x="0" y="2923276"/>
            <a:ext cx="9144000" cy="3193057"/>
          </a:xfrm>
          <a:prstGeom prst="rect">
            <a:avLst/>
          </a:prstGeom>
          <a:noFill/>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539552" y="1614279"/>
            <a:ext cx="7992888" cy="830997"/>
          </a:xfrm>
          <a:prstGeom prst="rect">
            <a:avLst/>
          </a:prstGeom>
        </p:spPr>
        <p:txBody>
          <a:bodyPr wrap="square">
            <a:spAutoFit/>
          </a:bodyPr>
          <a:lstStyle/>
          <a:p>
            <a:pPr algn="just"/>
            <a:r>
              <a:rPr lang="pt-BR" sz="1600" dirty="0" smtClean="0">
                <a:solidFill>
                  <a:schemeClr val="bg1"/>
                </a:solidFill>
                <a:latin typeface="Humnst777 BT" pitchFamily="34" charset="0"/>
              </a:rPr>
              <a:t>Desde o ano anterior, em vários comícios, a sociedade quer o retorno de eleições diretas para a Presidência da República. A emenda das Diretas Já, de autoria do deputado Dante de Oliveira, é derrotada no plenário da Câmara dos Deputados.</a:t>
            </a:r>
            <a:endParaRPr lang="pt-BR" sz="1600" dirty="0">
              <a:solidFill>
                <a:schemeClr val="bg1"/>
              </a:solidFill>
              <a:latin typeface="Humnst777 BT" pitchFamily="34" charset="0"/>
            </a:endParaRPr>
          </a:p>
        </p:txBody>
      </p:sp>
      <p:sp>
        <p:nvSpPr>
          <p:cNvPr id="3" name="CaixaDeTexto 2"/>
          <p:cNvSpPr txBox="1"/>
          <p:nvPr/>
        </p:nvSpPr>
        <p:spPr>
          <a:xfrm>
            <a:off x="504056" y="581779"/>
            <a:ext cx="1547664" cy="830997"/>
          </a:xfrm>
          <a:prstGeom prst="rect">
            <a:avLst/>
          </a:prstGeom>
          <a:noFill/>
        </p:spPr>
        <p:txBody>
          <a:bodyPr wrap="square" rtlCol="0">
            <a:spAutoFit/>
          </a:bodyPr>
          <a:lstStyle/>
          <a:p>
            <a:r>
              <a:rPr lang="pt-BR" sz="4800" dirty="0" smtClean="0">
                <a:solidFill>
                  <a:schemeClr val="accent3">
                    <a:lumMod val="60000"/>
                    <a:lumOff val="40000"/>
                  </a:schemeClr>
                </a:solidFill>
                <a:latin typeface="News706 BT" pitchFamily="18" charset="0"/>
              </a:rPr>
              <a:t>1984</a:t>
            </a:r>
            <a:endParaRPr lang="pt-BR" sz="4800" dirty="0">
              <a:solidFill>
                <a:schemeClr val="accent3">
                  <a:lumMod val="60000"/>
                  <a:lumOff val="40000"/>
                </a:schemeClr>
              </a:solidFill>
              <a:latin typeface="Humnst777 BT" pitchFamily="34" charset="0"/>
            </a:endParaRPr>
          </a:p>
        </p:txBody>
      </p:sp>
      <p:sp>
        <p:nvSpPr>
          <p:cNvPr id="4" name="CaixaDeTexto 3"/>
          <p:cNvSpPr txBox="1"/>
          <p:nvPr/>
        </p:nvSpPr>
        <p:spPr>
          <a:xfrm>
            <a:off x="2016224" y="837873"/>
            <a:ext cx="7127776" cy="430887"/>
          </a:xfrm>
          <a:prstGeom prst="rect">
            <a:avLst/>
          </a:prstGeom>
          <a:noFill/>
        </p:spPr>
        <p:txBody>
          <a:bodyPr wrap="square" rtlCol="0">
            <a:spAutoFit/>
          </a:bodyPr>
          <a:lstStyle/>
          <a:p>
            <a:r>
              <a:rPr lang="pt-BR" sz="2200" dirty="0" smtClean="0">
                <a:solidFill>
                  <a:srgbClr val="92D050"/>
                </a:solidFill>
                <a:latin typeface="News706 BT" pitchFamily="18" charset="0"/>
              </a:rPr>
              <a:t>A Emenda das Diretas Já</a:t>
            </a:r>
            <a:endParaRPr lang="pt-BR" sz="2200" dirty="0">
              <a:solidFill>
                <a:srgbClr val="92D050"/>
              </a:solidFill>
              <a:latin typeface="Humnst777 BT" pitchFamily="34" charset="0"/>
            </a:endParaRPr>
          </a:p>
        </p:txBody>
      </p:sp>
      <p:sp>
        <p:nvSpPr>
          <p:cNvPr id="5" name="Retângulo 4"/>
          <p:cNvSpPr/>
          <p:nvPr/>
        </p:nvSpPr>
        <p:spPr>
          <a:xfrm>
            <a:off x="611560" y="1340768"/>
            <a:ext cx="7920880" cy="360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25602" name="Picture 2" descr="H:\190 anos\Apresentação\1984.png"/>
          <p:cNvPicPr>
            <a:picLocks noChangeAspect="1" noChangeArrowheads="1"/>
          </p:cNvPicPr>
          <p:nvPr/>
        </p:nvPicPr>
        <p:blipFill>
          <a:blip r:embed="rId2" cstate="email"/>
          <a:srcRect/>
          <a:stretch>
            <a:fillRect/>
          </a:stretch>
        </p:blipFill>
        <p:spPr bwMode="auto">
          <a:xfrm>
            <a:off x="0" y="2348880"/>
            <a:ext cx="9144000" cy="3744416"/>
          </a:xfrm>
          <a:prstGeom prst="rect">
            <a:avLst/>
          </a:prstGeom>
          <a:noFill/>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539552" y="1614279"/>
            <a:ext cx="7992888" cy="1077218"/>
          </a:xfrm>
          <a:prstGeom prst="rect">
            <a:avLst/>
          </a:prstGeom>
        </p:spPr>
        <p:txBody>
          <a:bodyPr wrap="square">
            <a:spAutoFit/>
          </a:bodyPr>
          <a:lstStyle/>
          <a:p>
            <a:pPr algn="just"/>
            <a:r>
              <a:rPr lang="pt-BR" sz="1600" dirty="0" smtClean="0">
                <a:solidFill>
                  <a:schemeClr val="bg1"/>
                </a:solidFill>
                <a:latin typeface="Humnst777 BT" pitchFamily="34" charset="0"/>
              </a:rPr>
              <a:t>Fim do regime militar com a posse do civil José Sarney na Presidência da República. Tem início o processo de retomada da democracia, com a promulgação da emenda constitucional para a eleição de uma nova Constituinte. Neste mesmo ano, são realizadas as primeiras eleições diretas em todos os municípios brasileiros.</a:t>
            </a:r>
            <a:endParaRPr lang="pt-BR" sz="1600" dirty="0">
              <a:solidFill>
                <a:schemeClr val="bg1"/>
              </a:solidFill>
              <a:latin typeface="Humnst777 BT" pitchFamily="34" charset="0"/>
            </a:endParaRPr>
          </a:p>
        </p:txBody>
      </p:sp>
      <p:sp>
        <p:nvSpPr>
          <p:cNvPr id="3" name="CaixaDeTexto 2"/>
          <p:cNvSpPr txBox="1"/>
          <p:nvPr/>
        </p:nvSpPr>
        <p:spPr>
          <a:xfrm>
            <a:off x="504056" y="581779"/>
            <a:ext cx="1547664" cy="830997"/>
          </a:xfrm>
          <a:prstGeom prst="rect">
            <a:avLst/>
          </a:prstGeom>
          <a:noFill/>
        </p:spPr>
        <p:txBody>
          <a:bodyPr wrap="square" rtlCol="0">
            <a:spAutoFit/>
          </a:bodyPr>
          <a:lstStyle/>
          <a:p>
            <a:r>
              <a:rPr lang="pt-BR" sz="4800" dirty="0" smtClean="0">
                <a:solidFill>
                  <a:schemeClr val="accent3">
                    <a:lumMod val="60000"/>
                    <a:lumOff val="40000"/>
                  </a:schemeClr>
                </a:solidFill>
                <a:latin typeface="News706 BT" pitchFamily="18" charset="0"/>
              </a:rPr>
              <a:t>1985</a:t>
            </a:r>
            <a:endParaRPr lang="pt-BR" sz="4800" dirty="0">
              <a:solidFill>
                <a:schemeClr val="accent3">
                  <a:lumMod val="60000"/>
                  <a:lumOff val="40000"/>
                </a:schemeClr>
              </a:solidFill>
              <a:latin typeface="Humnst777 BT" pitchFamily="34" charset="0"/>
            </a:endParaRPr>
          </a:p>
        </p:txBody>
      </p:sp>
      <p:sp>
        <p:nvSpPr>
          <p:cNvPr id="4" name="CaixaDeTexto 3"/>
          <p:cNvSpPr txBox="1"/>
          <p:nvPr/>
        </p:nvSpPr>
        <p:spPr>
          <a:xfrm>
            <a:off x="2016224" y="837873"/>
            <a:ext cx="7127776" cy="430887"/>
          </a:xfrm>
          <a:prstGeom prst="rect">
            <a:avLst/>
          </a:prstGeom>
          <a:noFill/>
        </p:spPr>
        <p:txBody>
          <a:bodyPr wrap="square" rtlCol="0">
            <a:spAutoFit/>
          </a:bodyPr>
          <a:lstStyle/>
          <a:p>
            <a:r>
              <a:rPr lang="pt-BR" sz="2200" dirty="0" smtClean="0">
                <a:solidFill>
                  <a:srgbClr val="92D050"/>
                </a:solidFill>
                <a:latin typeface="News706 BT" pitchFamily="18" charset="0"/>
              </a:rPr>
              <a:t>O Retorno à Democracia</a:t>
            </a:r>
            <a:endParaRPr lang="pt-BR" sz="2200" dirty="0">
              <a:solidFill>
                <a:srgbClr val="92D050"/>
              </a:solidFill>
              <a:latin typeface="Humnst777 BT" pitchFamily="34" charset="0"/>
            </a:endParaRPr>
          </a:p>
        </p:txBody>
      </p:sp>
      <p:sp>
        <p:nvSpPr>
          <p:cNvPr id="5" name="Retângulo 4"/>
          <p:cNvSpPr/>
          <p:nvPr/>
        </p:nvSpPr>
        <p:spPr>
          <a:xfrm>
            <a:off x="611560" y="1340768"/>
            <a:ext cx="7920880" cy="360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26626" name="Picture 2" descr="H:\190 anos\Apresentação\1985.png"/>
          <p:cNvPicPr>
            <a:picLocks noChangeAspect="1" noChangeArrowheads="1"/>
          </p:cNvPicPr>
          <p:nvPr/>
        </p:nvPicPr>
        <p:blipFill>
          <a:blip r:embed="rId2" cstate="email"/>
          <a:srcRect/>
          <a:stretch>
            <a:fillRect/>
          </a:stretch>
        </p:blipFill>
        <p:spPr bwMode="auto">
          <a:xfrm>
            <a:off x="1403648" y="2780928"/>
            <a:ext cx="5940152" cy="3341782"/>
          </a:xfrm>
          <a:prstGeom prst="rect">
            <a:avLst/>
          </a:prstGeom>
          <a:noFill/>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p:cNvSpPr/>
          <p:nvPr/>
        </p:nvSpPr>
        <p:spPr>
          <a:xfrm>
            <a:off x="539552" y="1614279"/>
            <a:ext cx="7992888" cy="830997"/>
          </a:xfrm>
          <a:prstGeom prst="rect">
            <a:avLst/>
          </a:prstGeom>
        </p:spPr>
        <p:txBody>
          <a:bodyPr wrap="square">
            <a:spAutoFit/>
          </a:bodyPr>
          <a:lstStyle/>
          <a:p>
            <a:pPr algn="just"/>
            <a:r>
              <a:rPr lang="pt-BR" sz="1600" dirty="0" smtClean="0">
                <a:solidFill>
                  <a:schemeClr val="bg1"/>
                </a:solidFill>
                <a:latin typeface="Humnst777 BT" pitchFamily="34" charset="0"/>
              </a:rPr>
              <a:t>É promulgada, no dia 05 de outubro, a nova Constituição, que passou à história como a “Constituição Cidadã”, em virtude da ampliação dos direitos civis, políticos e sociais e das garantias fundamentais do cidadão brasileiro.</a:t>
            </a:r>
            <a:endParaRPr lang="pt-BR" sz="1600" dirty="0">
              <a:solidFill>
                <a:schemeClr val="bg1"/>
              </a:solidFill>
              <a:latin typeface="Humnst777 BT" pitchFamily="34" charset="0"/>
            </a:endParaRPr>
          </a:p>
        </p:txBody>
      </p:sp>
      <p:sp>
        <p:nvSpPr>
          <p:cNvPr id="5" name="CaixaDeTexto 4"/>
          <p:cNvSpPr txBox="1"/>
          <p:nvPr/>
        </p:nvSpPr>
        <p:spPr>
          <a:xfrm>
            <a:off x="504056" y="581779"/>
            <a:ext cx="1547664" cy="830997"/>
          </a:xfrm>
          <a:prstGeom prst="rect">
            <a:avLst/>
          </a:prstGeom>
          <a:noFill/>
        </p:spPr>
        <p:txBody>
          <a:bodyPr wrap="square" rtlCol="0">
            <a:spAutoFit/>
          </a:bodyPr>
          <a:lstStyle/>
          <a:p>
            <a:r>
              <a:rPr lang="pt-BR" sz="4800" dirty="0" smtClean="0">
                <a:solidFill>
                  <a:schemeClr val="accent3">
                    <a:lumMod val="60000"/>
                    <a:lumOff val="40000"/>
                  </a:schemeClr>
                </a:solidFill>
                <a:latin typeface="News706 BT" pitchFamily="18" charset="0"/>
              </a:rPr>
              <a:t>1988</a:t>
            </a:r>
            <a:endParaRPr lang="pt-BR" sz="4800" dirty="0">
              <a:solidFill>
                <a:schemeClr val="accent3">
                  <a:lumMod val="60000"/>
                  <a:lumOff val="40000"/>
                </a:schemeClr>
              </a:solidFill>
              <a:latin typeface="Humnst777 BT" pitchFamily="34" charset="0"/>
            </a:endParaRPr>
          </a:p>
        </p:txBody>
      </p:sp>
      <p:sp>
        <p:nvSpPr>
          <p:cNvPr id="6" name="CaixaDeTexto 5"/>
          <p:cNvSpPr txBox="1"/>
          <p:nvPr/>
        </p:nvSpPr>
        <p:spPr>
          <a:xfrm>
            <a:off x="2016224" y="837873"/>
            <a:ext cx="7127776" cy="430887"/>
          </a:xfrm>
          <a:prstGeom prst="rect">
            <a:avLst/>
          </a:prstGeom>
          <a:noFill/>
        </p:spPr>
        <p:txBody>
          <a:bodyPr wrap="square" rtlCol="0">
            <a:spAutoFit/>
          </a:bodyPr>
          <a:lstStyle/>
          <a:p>
            <a:r>
              <a:rPr lang="pt-BR" sz="2200" dirty="0" smtClean="0">
                <a:solidFill>
                  <a:srgbClr val="92D050"/>
                </a:solidFill>
                <a:latin typeface="News706 BT" pitchFamily="18" charset="0"/>
              </a:rPr>
              <a:t>A Constituição Cidadã</a:t>
            </a:r>
            <a:endParaRPr lang="pt-BR" sz="2200" dirty="0">
              <a:solidFill>
                <a:srgbClr val="92D050"/>
              </a:solidFill>
              <a:latin typeface="Humnst777 BT" pitchFamily="34" charset="0"/>
            </a:endParaRPr>
          </a:p>
        </p:txBody>
      </p:sp>
      <p:sp>
        <p:nvSpPr>
          <p:cNvPr id="7" name="Retângulo 6"/>
          <p:cNvSpPr/>
          <p:nvPr/>
        </p:nvSpPr>
        <p:spPr>
          <a:xfrm>
            <a:off x="611560" y="1340768"/>
            <a:ext cx="7920880" cy="360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27650" name="Picture 2" descr="H:\190 anos\Apresentação\1988.png"/>
          <p:cNvPicPr>
            <a:picLocks noChangeAspect="1" noChangeArrowheads="1"/>
          </p:cNvPicPr>
          <p:nvPr/>
        </p:nvPicPr>
        <p:blipFill>
          <a:blip r:embed="rId2" cstate="email"/>
          <a:srcRect/>
          <a:stretch>
            <a:fillRect/>
          </a:stretch>
        </p:blipFill>
        <p:spPr bwMode="auto">
          <a:xfrm>
            <a:off x="0" y="2675950"/>
            <a:ext cx="9144000" cy="3445482"/>
          </a:xfrm>
          <a:prstGeom prst="rect">
            <a:avLst/>
          </a:prstGeom>
          <a:noFill/>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aixaDeTexto 7"/>
          <p:cNvSpPr txBox="1"/>
          <p:nvPr/>
        </p:nvSpPr>
        <p:spPr>
          <a:xfrm>
            <a:off x="539552" y="1973158"/>
            <a:ext cx="8136904" cy="1815882"/>
          </a:xfrm>
          <a:prstGeom prst="rect">
            <a:avLst/>
          </a:prstGeom>
          <a:noFill/>
        </p:spPr>
        <p:txBody>
          <a:bodyPr wrap="square" rtlCol="0">
            <a:spAutoFit/>
          </a:bodyPr>
          <a:lstStyle/>
          <a:p>
            <a:pPr algn="just"/>
            <a:r>
              <a:rPr lang="pt-BR" sz="1600" dirty="0" smtClean="0">
                <a:solidFill>
                  <a:schemeClr val="bg1"/>
                </a:solidFill>
                <a:latin typeface="Humnst777 BT" pitchFamily="34" charset="0"/>
              </a:rPr>
              <a:t>Em 1823, tinha início a atividade legislativa no país e, com ela, o primeiro projeto de Constituição. Desde os trabalhos de nossa primeira Constituinte, são quase 200 anos de luta pelos direitos dos brasileiros, com o cidadão cada vez mais atuante na elaboração das leis. Uma história de altos e baixos, avanços e recuos, mas sempre presente na vida de cada um de nós. Ainda há muito a conquistar e, para isso, é fundamental a participação dos cidadãos na vida política. Afinal, é o povo que constrói o Brasil e escreve sua própria história.</a:t>
            </a:r>
            <a:endParaRPr lang="pt-BR" sz="1600" dirty="0">
              <a:solidFill>
                <a:schemeClr val="bg1"/>
              </a:solidFill>
              <a:latin typeface="Humnst777 BT" pitchFamily="34" charset="0"/>
            </a:endParaRPr>
          </a:p>
        </p:txBody>
      </p:sp>
      <p:sp>
        <p:nvSpPr>
          <p:cNvPr id="9" name="CaixaDeTexto 8"/>
          <p:cNvSpPr txBox="1"/>
          <p:nvPr/>
        </p:nvSpPr>
        <p:spPr>
          <a:xfrm>
            <a:off x="0" y="620688"/>
            <a:ext cx="9144000" cy="1200329"/>
          </a:xfrm>
          <a:prstGeom prst="rect">
            <a:avLst/>
          </a:prstGeom>
          <a:noFill/>
        </p:spPr>
        <p:txBody>
          <a:bodyPr wrap="square" rtlCol="0">
            <a:spAutoFit/>
          </a:bodyPr>
          <a:lstStyle/>
          <a:p>
            <a:pPr algn="ctr"/>
            <a:r>
              <a:rPr lang="pt-BR" sz="3600" b="1" dirty="0" smtClean="0">
                <a:solidFill>
                  <a:srgbClr val="92D050"/>
                </a:solidFill>
                <a:latin typeface="News706 BT" pitchFamily="18" charset="0"/>
              </a:rPr>
              <a:t>O Parlamento </a:t>
            </a:r>
            <a:r>
              <a:rPr lang="pt-BR" sz="3600" b="1" dirty="0" smtClean="0">
                <a:solidFill>
                  <a:srgbClr val="92D050"/>
                </a:solidFill>
                <a:latin typeface="News706 BT" pitchFamily="18" charset="0"/>
              </a:rPr>
              <a:t>Brasileiro</a:t>
            </a:r>
          </a:p>
          <a:p>
            <a:pPr algn="ctr"/>
            <a:r>
              <a:rPr lang="pt-BR" sz="3600" b="1" dirty="0" smtClean="0">
                <a:solidFill>
                  <a:srgbClr val="92D050"/>
                </a:solidFill>
                <a:latin typeface="News706 BT" pitchFamily="18" charset="0"/>
              </a:rPr>
              <a:t>e </a:t>
            </a:r>
            <a:r>
              <a:rPr lang="pt-BR" sz="3600" b="1" dirty="0" smtClean="0">
                <a:solidFill>
                  <a:srgbClr val="92D050"/>
                </a:solidFill>
                <a:latin typeface="News706 BT" pitchFamily="18" charset="0"/>
              </a:rPr>
              <a:t>a construção da cidadania</a:t>
            </a:r>
            <a:endParaRPr lang="pt-BR" sz="3600" b="1" dirty="0">
              <a:solidFill>
                <a:srgbClr val="92D050"/>
              </a:solidFill>
              <a:latin typeface="News706 BT" pitchFamily="18" charset="0"/>
            </a:endParaRPr>
          </a:p>
        </p:txBody>
      </p:sp>
      <p:pic>
        <p:nvPicPr>
          <p:cNvPr id="29698" name="Picture 2" descr="H:\190 anos\Apresentação\2000.png"/>
          <p:cNvPicPr>
            <a:picLocks noChangeAspect="1" noChangeArrowheads="1"/>
          </p:cNvPicPr>
          <p:nvPr/>
        </p:nvPicPr>
        <p:blipFill>
          <a:blip r:embed="rId2" cstate="email"/>
          <a:srcRect/>
          <a:stretch>
            <a:fillRect/>
          </a:stretch>
        </p:blipFill>
        <p:spPr bwMode="auto">
          <a:xfrm>
            <a:off x="395536" y="4077072"/>
            <a:ext cx="8280920" cy="1767604"/>
          </a:xfrm>
          <a:prstGeom prst="rect">
            <a:avLst/>
          </a:prstGeom>
          <a:noFill/>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blip>
          <a:srcRect/>
          <a:stretch>
            <a:fillRect t="-1000" b="-1000"/>
          </a:stretch>
        </a:blipFill>
        <a:effectLst/>
      </p:bgPr>
    </p:bg>
    <p:spTree>
      <p:nvGrpSpPr>
        <p:cNvPr id="1" name=""/>
        <p:cNvGrpSpPr/>
        <p:nvPr/>
      </p:nvGrpSpPr>
      <p:grpSpPr>
        <a:xfrm>
          <a:off x="0" y="0"/>
          <a:ext cx="0" cy="0"/>
          <a:chOff x="0" y="0"/>
          <a:chExt cx="0" cy="0"/>
        </a:xfrm>
      </p:grpSpPr>
      <p:sp>
        <p:nvSpPr>
          <p:cNvPr id="4" name="Retângulo 3"/>
          <p:cNvSpPr/>
          <p:nvPr/>
        </p:nvSpPr>
        <p:spPr>
          <a:xfrm>
            <a:off x="539552" y="1196752"/>
            <a:ext cx="8136904" cy="2800767"/>
          </a:xfrm>
          <a:prstGeom prst="rect">
            <a:avLst/>
          </a:prstGeom>
        </p:spPr>
        <p:txBody>
          <a:bodyPr wrap="square">
            <a:spAutoFit/>
          </a:bodyPr>
          <a:lstStyle/>
          <a:p>
            <a:pPr algn="just"/>
            <a:r>
              <a:rPr lang="pt-BR" sz="1600" dirty="0" smtClean="0">
                <a:solidFill>
                  <a:schemeClr val="bg1"/>
                </a:solidFill>
                <a:latin typeface="Humnst777 BT" pitchFamily="34" charset="0"/>
              </a:rPr>
              <a:t>No âmbito da Câmara dos Deputados, esse ano marca o início dos trabalhos legislativos de mais uma Comissão Permanente na Casa do Povo. Trata-se da Comissão de Cultura - CCULT, instituída pela Resolução nº 21, de 27.02.2013, que tenho a honra de ter sido escolhida, pelos meus Pares, sua primeira Presidente.</a:t>
            </a:r>
          </a:p>
          <a:p>
            <a:pPr algn="just"/>
            <a:endParaRPr lang="pt-BR" sz="1600" dirty="0" smtClean="0">
              <a:solidFill>
                <a:schemeClr val="bg1"/>
              </a:solidFill>
              <a:latin typeface="Humnst777 BT" pitchFamily="34" charset="0"/>
            </a:endParaRPr>
          </a:p>
          <a:p>
            <a:pPr algn="just"/>
            <a:r>
              <a:rPr lang="pt-BR" sz="1600" dirty="0" smtClean="0">
                <a:solidFill>
                  <a:schemeClr val="bg1"/>
                </a:solidFill>
                <a:latin typeface="Humnst777 BT" pitchFamily="34" charset="0"/>
              </a:rPr>
              <a:t>A Comissão de Cultura desta Casa Legislativa tem, entre suas atribuições regimentais, promover ações que objetivem o desenvolvimento cultural do país, bem como valorizar as efemérides históricas nacionais. Nesse contexto é que apoiamos esta exposição realizada pelo Centro Cultural, cujo objetivo é levar ao conhecimento dos cidadãos a importância do Parlamento brasileiro, no decorrer da história, como instituição imprescindível à construção da democracia em nosso País.</a:t>
            </a:r>
            <a:endParaRPr lang="pt-BR" sz="1600" dirty="0">
              <a:solidFill>
                <a:schemeClr val="bg1"/>
              </a:solidFill>
              <a:latin typeface="Humnst777 BT" pitchFamily="34" charset="0"/>
            </a:endParaRPr>
          </a:p>
        </p:txBody>
      </p:sp>
      <p:sp>
        <p:nvSpPr>
          <p:cNvPr id="7" name="CaixaDeTexto 6"/>
          <p:cNvSpPr txBox="1"/>
          <p:nvPr/>
        </p:nvSpPr>
        <p:spPr>
          <a:xfrm>
            <a:off x="4067944" y="4869160"/>
            <a:ext cx="4536504" cy="584775"/>
          </a:xfrm>
          <a:prstGeom prst="rect">
            <a:avLst/>
          </a:prstGeom>
          <a:noFill/>
        </p:spPr>
        <p:txBody>
          <a:bodyPr wrap="square" rtlCol="0">
            <a:spAutoFit/>
          </a:bodyPr>
          <a:lstStyle/>
          <a:p>
            <a:pPr algn="r"/>
            <a:r>
              <a:rPr lang="pt-BR" b="1" dirty="0" smtClean="0">
                <a:solidFill>
                  <a:schemeClr val="bg1"/>
                </a:solidFill>
                <a:latin typeface="Humnst777 BT" pitchFamily="34" charset="0"/>
              </a:rPr>
              <a:t>Deputada Jandira </a:t>
            </a:r>
            <a:r>
              <a:rPr lang="pt-BR" b="1" dirty="0" err="1" smtClean="0">
                <a:solidFill>
                  <a:schemeClr val="bg1"/>
                </a:solidFill>
                <a:latin typeface="Humnst777 BT" pitchFamily="34" charset="0"/>
              </a:rPr>
              <a:t>Feghali</a:t>
            </a:r>
            <a:endParaRPr lang="pt-BR" b="1" dirty="0" smtClean="0">
              <a:solidFill>
                <a:schemeClr val="bg1"/>
              </a:solidFill>
              <a:latin typeface="Humnst777 BT" pitchFamily="34" charset="0"/>
            </a:endParaRPr>
          </a:p>
          <a:p>
            <a:pPr algn="r"/>
            <a:r>
              <a:rPr lang="pt-BR" sz="1400" b="1" dirty="0" smtClean="0">
                <a:solidFill>
                  <a:srgbClr val="92D050"/>
                </a:solidFill>
                <a:latin typeface="Humnst777 BT" pitchFamily="34" charset="0"/>
              </a:rPr>
              <a:t>PRESIDENTE COMISSÃO DE CULTURA</a:t>
            </a:r>
            <a:endParaRPr lang="pt-BR" sz="1400" b="1" dirty="0">
              <a:solidFill>
                <a:srgbClr val="92D050"/>
              </a:solidFill>
              <a:latin typeface="Humnst777 BT" pitchFamily="34" charset="0"/>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H:\190 anos\Apresentação\2001.png"/>
          <p:cNvPicPr>
            <a:picLocks noChangeAspect="1" noChangeArrowheads="1"/>
          </p:cNvPicPr>
          <p:nvPr/>
        </p:nvPicPr>
        <p:blipFill>
          <a:blip r:embed="rId2" cstate="email"/>
          <a:srcRect/>
          <a:stretch>
            <a:fillRect/>
          </a:stretch>
        </p:blipFill>
        <p:spPr bwMode="auto">
          <a:xfrm>
            <a:off x="0" y="1009333"/>
            <a:ext cx="9144000" cy="4290893"/>
          </a:xfrm>
          <a:prstGeom prst="rect">
            <a:avLst/>
          </a:prstGeom>
          <a:noFill/>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p:cNvSpPr/>
          <p:nvPr/>
        </p:nvSpPr>
        <p:spPr>
          <a:xfrm>
            <a:off x="539552" y="1614279"/>
            <a:ext cx="7992888" cy="1015663"/>
          </a:xfrm>
          <a:prstGeom prst="rect">
            <a:avLst/>
          </a:prstGeom>
        </p:spPr>
        <p:txBody>
          <a:bodyPr wrap="square">
            <a:spAutoFit/>
          </a:bodyPr>
          <a:lstStyle/>
          <a:p>
            <a:pPr algn="just"/>
            <a:r>
              <a:rPr lang="pt-BR" sz="1500" dirty="0" smtClean="0">
                <a:solidFill>
                  <a:schemeClr val="bg1"/>
                </a:solidFill>
                <a:latin typeface="Humnst777 BT" pitchFamily="34" charset="0"/>
              </a:rPr>
              <a:t>No dia 07 de maio de 2013, realizou-se no plenário do Senado Federal, com a presença dos atuais presidentes da Câmara dos Deputados e do Senado, Henrique Eduardo Alves e Renan Calheiros, respectivamente, sessão solene em comemoração aos 190 anos da instituição do Poder Legislativo no Brasil.</a:t>
            </a:r>
            <a:endParaRPr lang="pt-BR" sz="1500" dirty="0">
              <a:solidFill>
                <a:schemeClr val="bg1"/>
              </a:solidFill>
              <a:latin typeface="Humnst777 BT" pitchFamily="34" charset="0"/>
            </a:endParaRPr>
          </a:p>
        </p:txBody>
      </p:sp>
      <p:sp>
        <p:nvSpPr>
          <p:cNvPr id="5" name="CaixaDeTexto 4"/>
          <p:cNvSpPr txBox="1"/>
          <p:nvPr/>
        </p:nvSpPr>
        <p:spPr>
          <a:xfrm>
            <a:off x="504056" y="581779"/>
            <a:ext cx="1547664" cy="830997"/>
          </a:xfrm>
          <a:prstGeom prst="rect">
            <a:avLst/>
          </a:prstGeom>
          <a:noFill/>
        </p:spPr>
        <p:txBody>
          <a:bodyPr wrap="square" rtlCol="0">
            <a:spAutoFit/>
          </a:bodyPr>
          <a:lstStyle/>
          <a:p>
            <a:r>
              <a:rPr lang="pt-BR" sz="4800" dirty="0" smtClean="0">
                <a:solidFill>
                  <a:schemeClr val="accent3">
                    <a:lumMod val="60000"/>
                    <a:lumOff val="40000"/>
                  </a:schemeClr>
                </a:solidFill>
                <a:latin typeface="News706 BT" pitchFamily="18" charset="0"/>
              </a:rPr>
              <a:t>2013</a:t>
            </a:r>
            <a:endParaRPr lang="pt-BR" sz="4800" dirty="0">
              <a:solidFill>
                <a:schemeClr val="accent3">
                  <a:lumMod val="60000"/>
                  <a:lumOff val="40000"/>
                </a:schemeClr>
              </a:solidFill>
              <a:latin typeface="Humnst777 BT" pitchFamily="34" charset="0"/>
            </a:endParaRPr>
          </a:p>
        </p:txBody>
      </p:sp>
      <p:sp>
        <p:nvSpPr>
          <p:cNvPr id="6" name="CaixaDeTexto 5"/>
          <p:cNvSpPr txBox="1"/>
          <p:nvPr/>
        </p:nvSpPr>
        <p:spPr>
          <a:xfrm>
            <a:off x="2016224" y="837873"/>
            <a:ext cx="7127776" cy="430887"/>
          </a:xfrm>
          <a:prstGeom prst="rect">
            <a:avLst/>
          </a:prstGeom>
          <a:noFill/>
        </p:spPr>
        <p:txBody>
          <a:bodyPr wrap="square" rtlCol="0">
            <a:spAutoFit/>
          </a:bodyPr>
          <a:lstStyle/>
          <a:p>
            <a:r>
              <a:rPr lang="pt-BR" sz="2200" dirty="0" smtClean="0">
                <a:solidFill>
                  <a:srgbClr val="92D050"/>
                </a:solidFill>
                <a:latin typeface="News706 BT" pitchFamily="18" charset="0"/>
              </a:rPr>
              <a:t>190 anos do Parlamento Brasileiro</a:t>
            </a:r>
            <a:endParaRPr lang="pt-BR" sz="2200" dirty="0">
              <a:solidFill>
                <a:srgbClr val="92D050"/>
              </a:solidFill>
              <a:latin typeface="Humnst777 BT" pitchFamily="34" charset="0"/>
            </a:endParaRPr>
          </a:p>
        </p:txBody>
      </p:sp>
      <p:sp>
        <p:nvSpPr>
          <p:cNvPr id="7" name="Retângulo 6"/>
          <p:cNvSpPr/>
          <p:nvPr/>
        </p:nvSpPr>
        <p:spPr>
          <a:xfrm>
            <a:off x="611560" y="1340768"/>
            <a:ext cx="7920880" cy="360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28674" name="Picture 2" descr="H:\190 anos\Apresentação\2013.png"/>
          <p:cNvPicPr>
            <a:picLocks noChangeAspect="1" noChangeArrowheads="1"/>
          </p:cNvPicPr>
          <p:nvPr/>
        </p:nvPicPr>
        <p:blipFill>
          <a:blip r:embed="rId2" cstate="email"/>
          <a:srcRect/>
          <a:stretch>
            <a:fillRect/>
          </a:stretch>
        </p:blipFill>
        <p:spPr bwMode="auto">
          <a:xfrm>
            <a:off x="0" y="2721320"/>
            <a:ext cx="9144000" cy="3384376"/>
          </a:xfrm>
          <a:prstGeom prst="rect">
            <a:avLst/>
          </a:prstGeom>
          <a:noFill/>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blip>
          <a:srcRect/>
          <a:stretch>
            <a:fillRect t="-1000" b="-1000"/>
          </a:stretch>
        </a:blipFill>
        <a:effectLst/>
      </p:bgPr>
    </p:bg>
    <p:spTree>
      <p:nvGrpSpPr>
        <p:cNvPr id="1" name=""/>
        <p:cNvGrpSpPr/>
        <p:nvPr/>
      </p:nvGrpSpPr>
      <p:grpSpPr>
        <a:xfrm>
          <a:off x="0" y="0"/>
          <a:ext cx="0" cy="0"/>
          <a:chOff x="0" y="0"/>
          <a:chExt cx="0" cy="0"/>
        </a:xfrm>
      </p:grpSpPr>
      <p:sp>
        <p:nvSpPr>
          <p:cNvPr id="4" name="Retângulo 3"/>
          <p:cNvSpPr/>
          <p:nvPr/>
        </p:nvSpPr>
        <p:spPr>
          <a:xfrm>
            <a:off x="827584" y="1443548"/>
            <a:ext cx="3672408" cy="3785652"/>
          </a:xfrm>
          <a:prstGeom prst="rect">
            <a:avLst/>
          </a:prstGeom>
        </p:spPr>
        <p:txBody>
          <a:bodyPr wrap="square">
            <a:spAutoFit/>
          </a:bodyPr>
          <a:lstStyle/>
          <a:p>
            <a:r>
              <a:rPr lang="pt-BR" sz="1200" dirty="0" smtClean="0">
                <a:solidFill>
                  <a:schemeClr val="bg1"/>
                </a:solidFill>
                <a:latin typeface="Humnst777 BT" pitchFamily="34" charset="0"/>
              </a:rPr>
              <a:t>Presidente </a:t>
            </a:r>
            <a:endParaRPr lang="pt-BR" sz="1200" dirty="0" smtClean="0">
              <a:solidFill>
                <a:schemeClr val="bg1"/>
              </a:solidFill>
              <a:latin typeface="Humnst777 BT" pitchFamily="34" charset="0"/>
            </a:endParaRPr>
          </a:p>
          <a:p>
            <a:r>
              <a:rPr lang="pt-BR" sz="1200" b="1" dirty="0" smtClean="0">
                <a:solidFill>
                  <a:schemeClr val="bg1"/>
                </a:solidFill>
                <a:latin typeface="Humnst777 BT" pitchFamily="34" charset="0"/>
              </a:rPr>
              <a:t>Henrique </a:t>
            </a:r>
            <a:r>
              <a:rPr lang="pt-BR" sz="1200" b="1" dirty="0" smtClean="0">
                <a:solidFill>
                  <a:schemeClr val="bg1"/>
                </a:solidFill>
                <a:latin typeface="Humnst777 BT" pitchFamily="34" charset="0"/>
              </a:rPr>
              <a:t>Eduardo Alves (PMDB-RN</a:t>
            </a:r>
            <a:r>
              <a:rPr lang="pt-BR" sz="1200" b="1" dirty="0" smtClean="0">
                <a:solidFill>
                  <a:schemeClr val="bg1"/>
                </a:solidFill>
                <a:latin typeface="Humnst777 BT" pitchFamily="34" charset="0"/>
              </a:rPr>
              <a:t>)</a:t>
            </a:r>
          </a:p>
          <a:p>
            <a:endParaRPr lang="pt-BR" sz="1200" b="1" dirty="0" smtClean="0">
              <a:solidFill>
                <a:schemeClr val="bg1"/>
              </a:solidFill>
              <a:latin typeface="Humnst777 BT" pitchFamily="34" charset="0"/>
            </a:endParaRPr>
          </a:p>
          <a:p>
            <a:r>
              <a:rPr lang="pt-BR" sz="1200" dirty="0" smtClean="0">
                <a:solidFill>
                  <a:schemeClr val="bg1"/>
                </a:solidFill>
                <a:latin typeface="Humnst777 BT" pitchFamily="34" charset="0"/>
              </a:rPr>
              <a:t>1º Vice-Presidente </a:t>
            </a:r>
            <a:endParaRPr lang="pt-BR" sz="1200" dirty="0" smtClean="0">
              <a:solidFill>
                <a:schemeClr val="bg1"/>
              </a:solidFill>
              <a:latin typeface="Humnst777 BT" pitchFamily="34" charset="0"/>
            </a:endParaRPr>
          </a:p>
          <a:p>
            <a:r>
              <a:rPr lang="pt-BR" sz="1200" b="1" dirty="0" smtClean="0">
                <a:solidFill>
                  <a:schemeClr val="bg1"/>
                </a:solidFill>
                <a:latin typeface="Humnst777 BT" pitchFamily="34" charset="0"/>
              </a:rPr>
              <a:t>André </a:t>
            </a:r>
            <a:r>
              <a:rPr lang="pt-BR" sz="1200" b="1" dirty="0" smtClean="0">
                <a:solidFill>
                  <a:schemeClr val="bg1"/>
                </a:solidFill>
                <a:latin typeface="Humnst777 BT" pitchFamily="34" charset="0"/>
              </a:rPr>
              <a:t>Vargas (PT-PR</a:t>
            </a:r>
            <a:r>
              <a:rPr lang="pt-BR" sz="1200" b="1" dirty="0" smtClean="0">
                <a:solidFill>
                  <a:schemeClr val="bg1"/>
                </a:solidFill>
                <a:latin typeface="Humnst777 BT" pitchFamily="34" charset="0"/>
              </a:rPr>
              <a:t>)</a:t>
            </a:r>
          </a:p>
          <a:p>
            <a:endParaRPr lang="pt-BR" sz="1200" b="1" dirty="0" smtClean="0">
              <a:solidFill>
                <a:schemeClr val="bg1"/>
              </a:solidFill>
              <a:latin typeface="Humnst777 BT" pitchFamily="34" charset="0"/>
            </a:endParaRPr>
          </a:p>
          <a:p>
            <a:r>
              <a:rPr lang="pt-BR" sz="1200" dirty="0" smtClean="0">
                <a:solidFill>
                  <a:schemeClr val="bg1"/>
                </a:solidFill>
                <a:latin typeface="Humnst777 BT" pitchFamily="34" charset="0"/>
              </a:rPr>
              <a:t>2º Vice-Presidente </a:t>
            </a:r>
            <a:endParaRPr lang="pt-BR" sz="1200" dirty="0" smtClean="0">
              <a:solidFill>
                <a:schemeClr val="bg1"/>
              </a:solidFill>
              <a:latin typeface="Humnst777 BT" pitchFamily="34" charset="0"/>
            </a:endParaRPr>
          </a:p>
          <a:p>
            <a:r>
              <a:rPr lang="pt-BR" sz="1200" b="1" dirty="0" smtClean="0">
                <a:solidFill>
                  <a:schemeClr val="bg1"/>
                </a:solidFill>
                <a:latin typeface="Humnst777 BT" pitchFamily="34" charset="0"/>
              </a:rPr>
              <a:t>Fábio </a:t>
            </a:r>
            <a:r>
              <a:rPr lang="pt-BR" sz="1200" b="1" dirty="0" smtClean="0">
                <a:solidFill>
                  <a:schemeClr val="bg1"/>
                </a:solidFill>
                <a:latin typeface="Humnst777 BT" pitchFamily="34" charset="0"/>
              </a:rPr>
              <a:t>Faria (PSD-RN</a:t>
            </a:r>
            <a:r>
              <a:rPr lang="pt-BR" sz="1200" b="1" dirty="0" smtClean="0">
                <a:solidFill>
                  <a:schemeClr val="bg1"/>
                </a:solidFill>
                <a:latin typeface="Humnst777 BT" pitchFamily="34" charset="0"/>
              </a:rPr>
              <a:t>)</a:t>
            </a:r>
          </a:p>
          <a:p>
            <a:endParaRPr lang="pt-BR" sz="1200" b="1" dirty="0" smtClean="0">
              <a:solidFill>
                <a:schemeClr val="bg1"/>
              </a:solidFill>
              <a:latin typeface="Humnst777 BT" pitchFamily="34" charset="0"/>
            </a:endParaRPr>
          </a:p>
          <a:p>
            <a:r>
              <a:rPr lang="pt-BR" sz="1200" dirty="0" smtClean="0">
                <a:solidFill>
                  <a:schemeClr val="bg1"/>
                </a:solidFill>
                <a:latin typeface="Humnst777 BT" pitchFamily="34" charset="0"/>
              </a:rPr>
              <a:t>1º </a:t>
            </a:r>
            <a:r>
              <a:rPr lang="pt-BR" sz="1200" dirty="0" smtClean="0">
                <a:solidFill>
                  <a:schemeClr val="bg1"/>
                </a:solidFill>
                <a:latin typeface="Humnst777 BT" pitchFamily="34" charset="0"/>
              </a:rPr>
              <a:t>Secretário</a:t>
            </a:r>
          </a:p>
          <a:p>
            <a:r>
              <a:rPr lang="pt-BR" sz="1200" b="1" dirty="0" smtClean="0">
                <a:solidFill>
                  <a:schemeClr val="bg1"/>
                </a:solidFill>
                <a:latin typeface="Humnst777 BT" pitchFamily="34" charset="0"/>
              </a:rPr>
              <a:t>Márcio </a:t>
            </a:r>
            <a:r>
              <a:rPr lang="pt-BR" sz="1200" b="1" dirty="0" err="1" smtClean="0">
                <a:solidFill>
                  <a:schemeClr val="bg1"/>
                </a:solidFill>
                <a:latin typeface="Humnst777 BT" pitchFamily="34" charset="0"/>
              </a:rPr>
              <a:t>Bittar</a:t>
            </a:r>
            <a:r>
              <a:rPr lang="pt-BR" sz="1200" b="1" dirty="0" smtClean="0">
                <a:solidFill>
                  <a:schemeClr val="bg1"/>
                </a:solidFill>
                <a:latin typeface="Humnst777 BT" pitchFamily="34" charset="0"/>
              </a:rPr>
              <a:t> (PSDB-AC</a:t>
            </a:r>
            <a:r>
              <a:rPr lang="pt-BR" sz="1200" b="1" dirty="0" smtClean="0">
                <a:solidFill>
                  <a:schemeClr val="bg1"/>
                </a:solidFill>
                <a:latin typeface="Humnst777 BT" pitchFamily="34" charset="0"/>
              </a:rPr>
              <a:t>)</a:t>
            </a:r>
          </a:p>
          <a:p>
            <a:endParaRPr lang="pt-BR" sz="1200" dirty="0" smtClean="0">
              <a:solidFill>
                <a:schemeClr val="bg1"/>
              </a:solidFill>
              <a:latin typeface="Humnst777 BT" pitchFamily="34" charset="0"/>
            </a:endParaRPr>
          </a:p>
          <a:p>
            <a:r>
              <a:rPr lang="pt-BR" sz="1200" dirty="0" smtClean="0">
                <a:solidFill>
                  <a:schemeClr val="bg1"/>
                </a:solidFill>
                <a:latin typeface="Humnst777 BT" pitchFamily="34" charset="0"/>
              </a:rPr>
              <a:t>2º </a:t>
            </a:r>
            <a:r>
              <a:rPr lang="pt-BR" sz="1200" dirty="0" smtClean="0">
                <a:solidFill>
                  <a:schemeClr val="bg1"/>
                </a:solidFill>
                <a:latin typeface="Humnst777 BT" pitchFamily="34" charset="0"/>
              </a:rPr>
              <a:t>Secretário</a:t>
            </a:r>
          </a:p>
          <a:p>
            <a:r>
              <a:rPr lang="pt-BR" sz="1200" b="1" dirty="0" smtClean="0">
                <a:solidFill>
                  <a:schemeClr val="bg1"/>
                </a:solidFill>
                <a:latin typeface="Humnst777 BT" pitchFamily="34" charset="0"/>
              </a:rPr>
              <a:t>Simão </a:t>
            </a:r>
            <a:r>
              <a:rPr lang="pt-BR" sz="1200" b="1" dirty="0" err="1" smtClean="0">
                <a:solidFill>
                  <a:schemeClr val="bg1"/>
                </a:solidFill>
                <a:latin typeface="Humnst777 BT" pitchFamily="34" charset="0"/>
              </a:rPr>
              <a:t>Sessim</a:t>
            </a:r>
            <a:r>
              <a:rPr lang="pt-BR" sz="1200" b="1" dirty="0" smtClean="0">
                <a:solidFill>
                  <a:schemeClr val="bg1"/>
                </a:solidFill>
                <a:latin typeface="Humnst777 BT" pitchFamily="34" charset="0"/>
              </a:rPr>
              <a:t> (PP-RJ</a:t>
            </a:r>
            <a:r>
              <a:rPr lang="pt-BR" sz="1200" b="1" dirty="0" smtClean="0">
                <a:solidFill>
                  <a:schemeClr val="bg1"/>
                </a:solidFill>
                <a:latin typeface="Humnst777 BT" pitchFamily="34" charset="0"/>
              </a:rPr>
              <a:t>)</a:t>
            </a:r>
          </a:p>
          <a:p>
            <a:endParaRPr lang="pt-BR" sz="1200" dirty="0" smtClean="0">
              <a:solidFill>
                <a:schemeClr val="bg1"/>
              </a:solidFill>
              <a:latin typeface="Humnst777 BT" pitchFamily="34" charset="0"/>
            </a:endParaRPr>
          </a:p>
          <a:p>
            <a:r>
              <a:rPr lang="pt-BR" sz="1200" dirty="0" smtClean="0">
                <a:solidFill>
                  <a:schemeClr val="bg1"/>
                </a:solidFill>
                <a:latin typeface="Humnst777 BT" pitchFamily="34" charset="0"/>
              </a:rPr>
              <a:t>3º </a:t>
            </a:r>
            <a:r>
              <a:rPr lang="pt-BR" sz="1200" dirty="0" smtClean="0">
                <a:solidFill>
                  <a:schemeClr val="bg1"/>
                </a:solidFill>
                <a:latin typeface="Humnst777 BT" pitchFamily="34" charset="0"/>
              </a:rPr>
              <a:t>Secretário</a:t>
            </a:r>
          </a:p>
          <a:p>
            <a:r>
              <a:rPr lang="pt-BR" sz="1200" b="1" dirty="0" smtClean="0">
                <a:solidFill>
                  <a:schemeClr val="bg1"/>
                </a:solidFill>
                <a:latin typeface="Humnst777 BT" pitchFamily="34" charset="0"/>
              </a:rPr>
              <a:t>Maurício </a:t>
            </a:r>
            <a:r>
              <a:rPr lang="pt-BR" sz="1200" b="1" dirty="0" err="1" smtClean="0">
                <a:solidFill>
                  <a:schemeClr val="bg1"/>
                </a:solidFill>
                <a:latin typeface="Humnst777 BT" pitchFamily="34" charset="0"/>
              </a:rPr>
              <a:t>Quintella</a:t>
            </a:r>
            <a:r>
              <a:rPr lang="pt-BR" sz="1200" b="1" dirty="0" smtClean="0">
                <a:solidFill>
                  <a:schemeClr val="bg1"/>
                </a:solidFill>
                <a:latin typeface="Humnst777 BT" pitchFamily="34" charset="0"/>
              </a:rPr>
              <a:t> Lessa (PR-AL</a:t>
            </a:r>
            <a:r>
              <a:rPr lang="pt-BR" sz="1200" b="1" dirty="0" smtClean="0">
                <a:solidFill>
                  <a:schemeClr val="bg1"/>
                </a:solidFill>
                <a:latin typeface="Humnst777 BT" pitchFamily="34" charset="0"/>
              </a:rPr>
              <a:t>)</a:t>
            </a:r>
          </a:p>
          <a:p>
            <a:endParaRPr lang="pt-BR" sz="1200" dirty="0" smtClean="0">
              <a:solidFill>
                <a:schemeClr val="bg1"/>
              </a:solidFill>
              <a:latin typeface="Humnst777 BT" pitchFamily="34" charset="0"/>
            </a:endParaRPr>
          </a:p>
          <a:p>
            <a:r>
              <a:rPr lang="pt-BR" sz="1200" dirty="0" smtClean="0">
                <a:solidFill>
                  <a:schemeClr val="bg1"/>
                </a:solidFill>
                <a:latin typeface="Humnst777 BT" pitchFamily="34" charset="0"/>
              </a:rPr>
              <a:t>4º </a:t>
            </a:r>
            <a:r>
              <a:rPr lang="pt-BR" sz="1200" dirty="0" smtClean="0">
                <a:solidFill>
                  <a:schemeClr val="bg1"/>
                </a:solidFill>
                <a:latin typeface="Humnst777 BT" pitchFamily="34" charset="0"/>
              </a:rPr>
              <a:t>Secretário</a:t>
            </a:r>
          </a:p>
          <a:p>
            <a:r>
              <a:rPr lang="pt-BR" sz="1200" dirty="0" err="1" smtClean="0">
                <a:solidFill>
                  <a:schemeClr val="bg1"/>
                </a:solidFill>
                <a:latin typeface="Humnst777 BT" pitchFamily="34" charset="0"/>
              </a:rPr>
              <a:t>Biffi</a:t>
            </a:r>
            <a:r>
              <a:rPr lang="pt-BR" sz="1200" dirty="0" smtClean="0">
                <a:solidFill>
                  <a:schemeClr val="bg1"/>
                </a:solidFill>
                <a:latin typeface="Humnst777 BT" pitchFamily="34" charset="0"/>
              </a:rPr>
              <a:t> (PT-MS</a:t>
            </a:r>
            <a:r>
              <a:rPr lang="pt-BR" sz="1200" dirty="0" smtClean="0">
                <a:solidFill>
                  <a:schemeClr val="bg1"/>
                </a:solidFill>
                <a:latin typeface="Humnst777 BT" pitchFamily="34" charset="0"/>
              </a:rPr>
              <a:t>)</a:t>
            </a:r>
            <a:endParaRPr lang="pt-BR" sz="1200" b="1" dirty="0" smtClean="0">
              <a:solidFill>
                <a:schemeClr val="bg1"/>
              </a:solidFill>
              <a:latin typeface="Humnst777 BT" pitchFamily="34" charset="0"/>
            </a:endParaRPr>
          </a:p>
        </p:txBody>
      </p:sp>
      <p:sp>
        <p:nvSpPr>
          <p:cNvPr id="7" name="Retângulo 6"/>
          <p:cNvSpPr/>
          <p:nvPr/>
        </p:nvSpPr>
        <p:spPr>
          <a:xfrm>
            <a:off x="5004048" y="1412776"/>
            <a:ext cx="3384376" cy="3970318"/>
          </a:xfrm>
          <a:prstGeom prst="rect">
            <a:avLst/>
          </a:prstGeom>
        </p:spPr>
        <p:txBody>
          <a:bodyPr wrap="square">
            <a:spAutoFit/>
          </a:bodyPr>
          <a:lstStyle/>
          <a:p>
            <a:r>
              <a:rPr lang="pt-BR" sz="1200" dirty="0" smtClean="0">
                <a:solidFill>
                  <a:schemeClr val="bg1"/>
                </a:solidFill>
                <a:latin typeface="Humnst777 BT" pitchFamily="34" charset="0"/>
              </a:rPr>
              <a:t>Suplentes</a:t>
            </a:r>
          </a:p>
          <a:p>
            <a:r>
              <a:rPr lang="pt-BR" sz="1200" b="1" dirty="0" smtClean="0">
                <a:solidFill>
                  <a:schemeClr val="bg1"/>
                </a:solidFill>
                <a:latin typeface="Humnst777 BT" pitchFamily="34" charset="0"/>
              </a:rPr>
              <a:t>Gonzaga Patriota (PSB-PE</a:t>
            </a:r>
            <a:r>
              <a:rPr lang="pt-BR" sz="1200" b="1" dirty="0" smtClean="0">
                <a:solidFill>
                  <a:schemeClr val="bg1"/>
                </a:solidFill>
                <a:latin typeface="Humnst777 BT" pitchFamily="34" charset="0"/>
              </a:rPr>
              <a:t>)</a:t>
            </a:r>
          </a:p>
          <a:p>
            <a:r>
              <a:rPr lang="pt-BR" sz="1200" b="1" dirty="0" err="1" smtClean="0">
                <a:solidFill>
                  <a:schemeClr val="bg1"/>
                </a:solidFill>
                <a:latin typeface="Humnst777 BT" pitchFamily="34" charset="0"/>
              </a:rPr>
              <a:t>Wolney</a:t>
            </a:r>
            <a:r>
              <a:rPr lang="pt-BR" sz="1200" b="1" dirty="0" smtClean="0">
                <a:solidFill>
                  <a:schemeClr val="bg1"/>
                </a:solidFill>
                <a:latin typeface="Humnst777 BT" pitchFamily="34" charset="0"/>
              </a:rPr>
              <a:t> Queiroz (PDT-PE</a:t>
            </a:r>
            <a:r>
              <a:rPr lang="pt-BR" sz="1200" b="1" dirty="0" smtClean="0">
                <a:solidFill>
                  <a:schemeClr val="bg1"/>
                </a:solidFill>
                <a:latin typeface="Humnst777 BT" pitchFamily="34" charset="0"/>
              </a:rPr>
              <a:t>)</a:t>
            </a:r>
          </a:p>
          <a:p>
            <a:r>
              <a:rPr lang="pt-BR" sz="1200" b="1" dirty="0" smtClean="0">
                <a:solidFill>
                  <a:schemeClr val="bg1"/>
                </a:solidFill>
                <a:latin typeface="Humnst777 BT" pitchFamily="34" charset="0"/>
              </a:rPr>
              <a:t>Vitor </a:t>
            </a:r>
            <a:r>
              <a:rPr lang="pt-BR" sz="1200" b="1" dirty="0" err="1" smtClean="0">
                <a:solidFill>
                  <a:schemeClr val="bg1"/>
                </a:solidFill>
                <a:latin typeface="Humnst777 BT" pitchFamily="34" charset="0"/>
              </a:rPr>
              <a:t>Penido</a:t>
            </a:r>
            <a:r>
              <a:rPr lang="pt-BR" sz="1200" b="1" dirty="0" smtClean="0">
                <a:solidFill>
                  <a:schemeClr val="bg1"/>
                </a:solidFill>
                <a:latin typeface="Humnst777 BT" pitchFamily="34" charset="0"/>
              </a:rPr>
              <a:t> (DEM-MG</a:t>
            </a:r>
            <a:r>
              <a:rPr lang="pt-BR" sz="1200" b="1" dirty="0" smtClean="0">
                <a:solidFill>
                  <a:schemeClr val="bg1"/>
                </a:solidFill>
                <a:latin typeface="Humnst777 BT" pitchFamily="34" charset="0"/>
              </a:rPr>
              <a:t>)</a:t>
            </a:r>
          </a:p>
          <a:p>
            <a:r>
              <a:rPr lang="pt-BR" sz="1200" b="1" dirty="0" err="1" smtClean="0">
                <a:solidFill>
                  <a:schemeClr val="bg1"/>
                </a:solidFill>
                <a:latin typeface="Humnst777 BT" pitchFamily="34" charset="0"/>
              </a:rPr>
              <a:t>Takayama</a:t>
            </a:r>
            <a:r>
              <a:rPr lang="pt-BR" sz="1200" b="1" dirty="0" smtClean="0">
                <a:solidFill>
                  <a:schemeClr val="bg1"/>
                </a:solidFill>
                <a:latin typeface="Humnst777 BT" pitchFamily="34" charset="0"/>
              </a:rPr>
              <a:t> (PSC-PR</a:t>
            </a:r>
            <a:r>
              <a:rPr lang="pt-BR" sz="1200" b="1" dirty="0" smtClean="0">
                <a:solidFill>
                  <a:schemeClr val="bg1"/>
                </a:solidFill>
                <a:latin typeface="Humnst777 BT" pitchFamily="34" charset="0"/>
              </a:rPr>
              <a:t>)</a:t>
            </a:r>
          </a:p>
          <a:p>
            <a:endParaRPr lang="pt-BR" sz="1200" dirty="0" smtClean="0">
              <a:solidFill>
                <a:schemeClr val="bg1"/>
              </a:solidFill>
              <a:latin typeface="Humnst777 BT" pitchFamily="34" charset="0"/>
            </a:endParaRPr>
          </a:p>
          <a:p>
            <a:r>
              <a:rPr lang="pt-BR" sz="1200" dirty="0" smtClean="0">
                <a:solidFill>
                  <a:schemeClr val="bg1"/>
                </a:solidFill>
                <a:latin typeface="Humnst777 BT" pitchFamily="34" charset="0"/>
              </a:rPr>
              <a:t>Ouvidor </a:t>
            </a:r>
            <a:r>
              <a:rPr lang="pt-BR" sz="1200" dirty="0" smtClean="0">
                <a:solidFill>
                  <a:schemeClr val="bg1"/>
                </a:solidFill>
                <a:latin typeface="Humnst777 BT" pitchFamily="34" charset="0"/>
              </a:rPr>
              <a:t>Parlamentar</a:t>
            </a:r>
          </a:p>
          <a:p>
            <a:r>
              <a:rPr lang="pt-BR" sz="1200" b="1" dirty="0" smtClean="0">
                <a:solidFill>
                  <a:schemeClr val="bg1"/>
                </a:solidFill>
                <a:latin typeface="Humnst777 BT" pitchFamily="34" charset="0"/>
              </a:rPr>
              <a:t>Nelson </a:t>
            </a:r>
            <a:r>
              <a:rPr lang="pt-BR" sz="1200" b="1" dirty="0" err="1" smtClean="0">
                <a:solidFill>
                  <a:schemeClr val="bg1"/>
                </a:solidFill>
                <a:latin typeface="Humnst777 BT" pitchFamily="34" charset="0"/>
              </a:rPr>
              <a:t>Marquezelli</a:t>
            </a:r>
            <a:r>
              <a:rPr lang="pt-BR" sz="1200" b="1" dirty="0" smtClean="0">
                <a:solidFill>
                  <a:schemeClr val="bg1"/>
                </a:solidFill>
                <a:latin typeface="Humnst777 BT" pitchFamily="34" charset="0"/>
              </a:rPr>
              <a:t> (PTB-SP</a:t>
            </a:r>
            <a:r>
              <a:rPr lang="pt-BR" sz="1200" b="1" dirty="0" smtClean="0">
                <a:solidFill>
                  <a:schemeClr val="bg1"/>
                </a:solidFill>
                <a:latin typeface="Humnst777 BT" pitchFamily="34" charset="0"/>
              </a:rPr>
              <a:t>)</a:t>
            </a:r>
          </a:p>
          <a:p>
            <a:endParaRPr lang="pt-BR" sz="1200" dirty="0" smtClean="0">
              <a:solidFill>
                <a:schemeClr val="bg1"/>
              </a:solidFill>
              <a:latin typeface="Humnst777 BT" pitchFamily="34" charset="0"/>
            </a:endParaRPr>
          </a:p>
          <a:p>
            <a:r>
              <a:rPr lang="pt-BR" sz="1200" dirty="0" smtClean="0">
                <a:solidFill>
                  <a:schemeClr val="bg1"/>
                </a:solidFill>
                <a:latin typeface="Humnst777 BT" pitchFamily="34" charset="0"/>
              </a:rPr>
              <a:t>Procurador </a:t>
            </a:r>
            <a:r>
              <a:rPr lang="pt-BR" sz="1200" dirty="0" smtClean="0">
                <a:solidFill>
                  <a:schemeClr val="bg1"/>
                </a:solidFill>
                <a:latin typeface="Humnst777 BT" pitchFamily="34" charset="0"/>
              </a:rPr>
              <a:t>Parlamentar</a:t>
            </a:r>
          </a:p>
          <a:p>
            <a:r>
              <a:rPr lang="pt-BR" sz="1200" b="1" dirty="0" smtClean="0">
                <a:solidFill>
                  <a:schemeClr val="bg1"/>
                </a:solidFill>
                <a:latin typeface="Humnst777 BT" pitchFamily="34" charset="0"/>
              </a:rPr>
              <a:t>Claudio Cajado (DEM-BA</a:t>
            </a:r>
            <a:r>
              <a:rPr lang="pt-BR" sz="1200" b="1" dirty="0" smtClean="0">
                <a:solidFill>
                  <a:schemeClr val="bg1"/>
                </a:solidFill>
                <a:latin typeface="Humnst777 BT" pitchFamily="34" charset="0"/>
              </a:rPr>
              <a:t>)</a:t>
            </a:r>
          </a:p>
          <a:p>
            <a:endParaRPr lang="pt-BR" sz="1200" dirty="0" smtClean="0">
              <a:solidFill>
                <a:schemeClr val="bg1"/>
              </a:solidFill>
              <a:latin typeface="Humnst777 BT" pitchFamily="34" charset="0"/>
            </a:endParaRPr>
          </a:p>
          <a:p>
            <a:r>
              <a:rPr lang="pt-BR" sz="1200" dirty="0" smtClean="0">
                <a:solidFill>
                  <a:schemeClr val="bg1"/>
                </a:solidFill>
                <a:latin typeface="Humnst777 BT" pitchFamily="34" charset="0"/>
              </a:rPr>
              <a:t>Corregedor </a:t>
            </a:r>
            <a:r>
              <a:rPr lang="pt-BR" sz="1200" dirty="0" smtClean="0">
                <a:solidFill>
                  <a:schemeClr val="bg1"/>
                </a:solidFill>
                <a:latin typeface="Humnst777 BT" pitchFamily="34" charset="0"/>
              </a:rPr>
              <a:t>Parlamentar</a:t>
            </a:r>
          </a:p>
          <a:p>
            <a:r>
              <a:rPr lang="pt-BR" sz="1200" b="1" dirty="0" smtClean="0">
                <a:solidFill>
                  <a:schemeClr val="bg1"/>
                </a:solidFill>
                <a:latin typeface="Humnst777 BT" pitchFamily="34" charset="0"/>
              </a:rPr>
              <a:t>Átila Lins (PSD/AM)</a:t>
            </a:r>
            <a:endParaRPr lang="pt-BR" sz="1200" b="1" dirty="0" smtClean="0">
              <a:solidFill>
                <a:schemeClr val="bg1"/>
              </a:solidFill>
              <a:latin typeface="Humnst777 BT" pitchFamily="34" charset="0"/>
            </a:endParaRPr>
          </a:p>
          <a:p>
            <a:endParaRPr lang="pt-BR" sz="1200" dirty="0" smtClean="0">
              <a:solidFill>
                <a:schemeClr val="bg1"/>
              </a:solidFill>
              <a:latin typeface="Humnst777 BT" pitchFamily="34" charset="0"/>
            </a:endParaRPr>
          </a:p>
          <a:p>
            <a:r>
              <a:rPr lang="pt-BR" sz="1200" dirty="0" smtClean="0">
                <a:solidFill>
                  <a:schemeClr val="bg1"/>
                </a:solidFill>
                <a:latin typeface="Humnst777 BT" pitchFamily="34" charset="0"/>
              </a:rPr>
              <a:t>Diretor-Geral</a:t>
            </a:r>
          </a:p>
          <a:p>
            <a:r>
              <a:rPr lang="pt-BR" sz="1200" b="1" dirty="0" smtClean="0">
                <a:solidFill>
                  <a:schemeClr val="bg1"/>
                </a:solidFill>
                <a:latin typeface="Humnst777 BT" pitchFamily="34" charset="0"/>
              </a:rPr>
              <a:t>Sérgio Sampaio </a:t>
            </a:r>
            <a:r>
              <a:rPr lang="pt-BR" sz="1200" b="1" dirty="0" err="1" smtClean="0">
                <a:solidFill>
                  <a:schemeClr val="bg1"/>
                </a:solidFill>
                <a:latin typeface="Humnst777 BT" pitchFamily="34" charset="0"/>
              </a:rPr>
              <a:t>Contreiras</a:t>
            </a:r>
            <a:r>
              <a:rPr lang="pt-BR" sz="1200" b="1" dirty="0" smtClean="0">
                <a:solidFill>
                  <a:schemeClr val="bg1"/>
                </a:solidFill>
                <a:latin typeface="Humnst777 BT" pitchFamily="34" charset="0"/>
              </a:rPr>
              <a:t> de </a:t>
            </a:r>
            <a:r>
              <a:rPr lang="pt-BR" sz="1200" b="1" dirty="0" smtClean="0">
                <a:solidFill>
                  <a:schemeClr val="bg1"/>
                </a:solidFill>
                <a:latin typeface="Humnst777 BT" pitchFamily="34" charset="0"/>
              </a:rPr>
              <a:t>Almeida</a:t>
            </a:r>
          </a:p>
          <a:p>
            <a:endParaRPr lang="pt-BR" sz="1200" dirty="0" smtClean="0">
              <a:solidFill>
                <a:schemeClr val="bg1"/>
              </a:solidFill>
              <a:latin typeface="Humnst777 BT" pitchFamily="34" charset="0"/>
            </a:endParaRPr>
          </a:p>
          <a:p>
            <a:r>
              <a:rPr lang="pt-BR" sz="1200" dirty="0" smtClean="0">
                <a:solidFill>
                  <a:schemeClr val="bg1"/>
                </a:solidFill>
                <a:latin typeface="Humnst777 BT" pitchFamily="34" charset="0"/>
              </a:rPr>
              <a:t>Secretário-Geral da </a:t>
            </a:r>
            <a:r>
              <a:rPr lang="pt-BR" sz="1200" dirty="0" smtClean="0">
                <a:solidFill>
                  <a:schemeClr val="bg1"/>
                </a:solidFill>
                <a:latin typeface="Humnst777 BT" pitchFamily="34" charset="0"/>
              </a:rPr>
              <a:t>Mesa</a:t>
            </a:r>
          </a:p>
          <a:p>
            <a:r>
              <a:rPr lang="pt-BR" sz="1200" b="1" dirty="0" smtClean="0">
                <a:solidFill>
                  <a:schemeClr val="bg1"/>
                </a:solidFill>
                <a:latin typeface="Humnst777 BT" pitchFamily="34" charset="0"/>
              </a:rPr>
              <a:t>Mozart Vianna de Paiva</a:t>
            </a:r>
            <a:endParaRPr lang="pt-BR" sz="1200" b="1" dirty="0" smtClean="0">
              <a:solidFill>
                <a:schemeClr val="bg1"/>
              </a:solidFill>
              <a:latin typeface="Humnst777 BT" pitchFamily="34" charset="0"/>
            </a:endParaRPr>
          </a:p>
          <a:p>
            <a:endParaRPr lang="pt-BR" sz="1200" b="1" dirty="0" smtClean="0">
              <a:solidFill>
                <a:schemeClr val="bg1"/>
              </a:solidFill>
              <a:latin typeface="Humnst777 BT" pitchFamily="34" charset="0"/>
            </a:endParaRPr>
          </a:p>
        </p:txBody>
      </p:sp>
      <p:sp>
        <p:nvSpPr>
          <p:cNvPr id="8" name="Retângulo 7"/>
          <p:cNvSpPr/>
          <p:nvPr/>
        </p:nvSpPr>
        <p:spPr>
          <a:xfrm>
            <a:off x="2267744" y="620688"/>
            <a:ext cx="4458272" cy="369332"/>
          </a:xfrm>
          <a:prstGeom prst="rect">
            <a:avLst/>
          </a:prstGeom>
        </p:spPr>
        <p:txBody>
          <a:bodyPr wrap="none">
            <a:spAutoFit/>
          </a:bodyPr>
          <a:lstStyle/>
          <a:p>
            <a:r>
              <a:rPr lang="pt-BR" b="1" dirty="0" smtClean="0">
                <a:solidFill>
                  <a:schemeClr val="bg1"/>
                </a:solidFill>
                <a:latin typeface="Humnst777 BT" pitchFamily="34" charset="0"/>
              </a:rPr>
              <a:t>Mesa Diretora da Câmara dos Deputados</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blip>
          <a:srcRect/>
          <a:stretch>
            <a:fillRect t="-1000" b="-1000"/>
          </a:stretch>
        </a:blipFill>
        <a:effectLst/>
      </p:bgPr>
    </p:bg>
    <p:spTree>
      <p:nvGrpSpPr>
        <p:cNvPr id="1" name=""/>
        <p:cNvGrpSpPr/>
        <p:nvPr/>
      </p:nvGrpSpPr>
      <p:grpSpPr>
        <a:xfrm>
          <a:off x="0" y="0"/>
          <a:ext cx="0" cy="0"/>
          <a:chOff x="0" y="0"/>
          <a:chExt cx="0" cy="0"/>
        </a:xfrm>
      </p:grpSpPr>
      <p:sp>
        <p:nvSpPr>
          <p:cNvPr id="4" name="Retângulo 3"/>
          <p:cNvSpPr/>
          <p:nvPr/>
        </p:nvSpPr>
        <p:spPr>
          <a:xfrm>
            <a:off x="827584" y="1443548"/>
            <a:ext cx="3816424" cy="3785652"/>
          </a:xfrm>
          <a:prstGeom prst="rect">
            <a:avLst/>
          </a:prstGeom>
        </p:spPr>
        <p:txBody>
          <a:bodyPr wrap="square">
            <a:spAutoFit/>
          </a:bodyPr>
          <a:lstStyle/>
          <a:p>
            <a:r>
              <a:rPr lang="pt-BR" sz="1200" dirty="0" smtClean="0">
                <a:solidFill>
                  <a:schemeClr val="bg1"/>
                </a:solidFill>
                <a:latin typeface="Humnst777 BT" pitchFamily="34" charset="0"/>
              </a:rPr>
              <a:t>Coordenação do </a:t>
            </a:r>
            <a:r>
              <a:rPr lang="pt-BR" sz="1200" dirty="0" smtClean="0">
                <a:solidFill>
                  <a:schemeClr val="bg1"/>
                </a:solidFill>
                <a:latin typeface="Humnst777 BT" pitchFamily="34" charset="0"/>
              </a:rPr>
              <a:t>Projeto</a:t>
            </a:r>
          </a:p>
          <a:p>
            <a:r>
              <a:rPr lang="pt-BR" sz="1200" b="1" dirty="0" smtClean="0">
                <a:solidFill>
                  <a:schemeClr val="bg1"/>
                </a:solidFill>
                <a:latin typeface="Humnst777 BT" pitchFamily="34" charset="0"/>
              </a:rPr>
              <a:t>Centro Cultural Câmara dos </a:t>
            </a:r>
            <a:r>
              <a:rPr lang="pt-BR" sz="1200" b="1" dirty="0" smtClean="0">
                <a:solidFill>
                  <a:schemeClr val="bg1"/>
                </a:solidFill>
                <a:latin typeface="Humnst777 BT" pitchFamily="34" charset="0"/>
              </a:rPr>
              <a:t>Deputados</a:t>
            </a:r>
          </a:p>
          <a:p>
            <a:endParaRPr lang="pt-BR" sz="1200" dirty="0" smtClean="0">
              <a:solidFill>
                <a:schemeClr val="bg1"/>
              </a:solidFill>
              <a:latin typeface="Humnst777 BT" pitchFamily="34" charset="0"/>
            </a:endParaRPr>
          </a:p>
          <a:p>
            <a:r>
              <a:rPr lang="pt-BR" sz="1200" dirty="0" smtClean="0">
                <a:solidFill>
                  <a:schemeClr val="bg1"/>
                </a:solidFill>
                <a:latin typeface="Humnst777 BT" pitchFamily="34" charset="0"/>
              </a:rPr>
              <a:t>Diretora </a:t>
            </a:r>
            <a:r>
              <a:rPr lang="pt-BR" sz="1200" dirty="0" smtClean="0">
                <a:solidFill>
                  <a:schemeClr val="bg1"/>
                </a:solidFill>
                <a:latin typeface="Humnst777 BT" pitchFamily="34" charset="0"/>
              </a:rPr>
              <a:t>do Centro Cultural</a:t>
            </a:r>
          </a:p>
          <a:p>
            <a:r>
              <a:rPr lang="pt-BR" sz="1200" b="1" dirty="0" smtClean="0">
                <a:solidFill>
                  <a:schemeClr val="bg1"/>
                </a:solidFill>
                <a:latin typeface="Humnst777 BT" pitchFamily="34" charset="0"/>
              </a:rPr>
              <a:t>Isabel Martins Flecha de Lima</a:t>
            </a:r>
            <a:endParaRPr lang="pt-BR" sz="1200" dirty="0" smtClean="0">
              <a:solidFill>
                <a:schemeClr val="bg1"/>
              </a:solidFill>
              <a:latin typeface="Humnst777 BT" pitchFamily="34" charset="0"/>
            </a:endParaRPr>
          </a:p>
          <a:p>
            <a:endParaRPr lang="pt-BR" sz="1200" dirty="0" smtClean="0">
              <a:solidFill>
                <a:schemeClr val="bg1"/>
              </a:solidFill>
              <a:latin typeface="Humnst777 BT" pitchFamily="34" charset="0"/>
            </a:endParaRPr>
          </a:p>
          <a:p>
            <a:r>
              <a:rPr lang="pt-BR" sz="1200" dirty="0" smtClean="0">
                <a:solidFill>
                  <a:schemeClr val="bg1"/>
                </a:solidFill>
                <a:latin typeface="Humnst777 BT" pitchFamily="34" charset="0"/>
              </a:rPr>
              <a:t>Curadoria </a:t>
            </a:r>
            <a:r>
              <a:rPr lang="pt-BR" sz="1200" dirty="0" smtClean="0">
                <a:solidFill>
                  <a:schemeClr val="bg1"/>
                </a:solidFill>
                <a:latin typeface="Humnst777 BT" pitchFamily="34" charset="0"/>
              </a:rPr>
              <a:t>e Pesquisa </a:t>
            </a:r>
            <a:r>
              <a:rPr lang="pt-BR" sz="1200" dirty="0" smtClean="0">
                <a:solidFill>
                  <a:schemeClr val="bg1"/>
                </a:solidFill>
                <a:latin typeface="Humnst777 BT" pitchFamily="34" charset="0"/>
              </a:rPr>
              <a:t>iconográfica</a:t>
            </a:r>
          </a:p>
          <a:p>
            <a:r>
              <a:rPr lang="pt-BR" sz="1200" b="1" dirty="0" smtClean="0">
                <a:solidFill>
                  <a:schemeClr val="bg1"/>
                </a:solidFill>
                <a:latin typeface="Humnst777 BT" pitchFamily="34" charset="0"/>
              </a:rPr>
              <a:t>Ricardo </a:t>
            </a:r>
            <a:r>
              <a:rPr lang="pt-BR" sz="1200" b="1" dirty="0" err="1" smtClean="0">
                <a:solidFill>
                  <a:schemeClr val="bg1"/>
                </a:solidFill>
                <a:latin typeface="Humnst777 BT" pitchFamily="34" charset="0"/>
              </a:rPr>
              <a:t>Oriá</a:t>
            </a:r>
            <a:r>
              <a:rPr lang="pt-BR" sz="1200" b="1" dirty="0" smtClean="0">
                <a:solidFill>
                  <a:schemeClr val="bg1"/>
                </a:solidFill>
                <a:latin typeface="Humnst777 BT" pitchFamily="34" charset="0"/>
              </a:rPr>
              <a:t> | Márcio </a:t>
            </a:r>
            <a:r>
              <a:rPr lang="pt-BR" sz="1200" b="1" dirty="0" smtClean="0">
                <a:solidFill>
                  <a:schemeClr val="bg1"/>
                </a:solidFill>
                <a:latin typeface="Humnst777 BT" pitchFamily="34" charset="0"/>
              </a:rPr>
              <a:t>Rabat</a:t>
            </a:r>
          </a:p>
          <a:p>
            <a:endParaRPr lang="pt-BR" sz="1200" b="1" dirty="0" smtClean="0">
              <a:solidFill>
                <a:schemeClr val="bg1"/>
              </a:solidFill>
              <a:latin typeface="Humnst777 BT" pitchFamily="34" charset="0"/>
            </a:endParaRPr>
          </a:p>
          <a:p>
            <a:r>
              <a:rPr lang="pt-BR" sz="1200" dirty="0" smtClean="0">
                <a:solidFill>
                  <a:schemeClr val="bg1"/>
                </a:solidFill>
                <a:latin typeface="Humnst777 BT" pitchFamily="34" charset="0"/>
              </a:rPr>
              <a:t>Produção</a:t>
            </a:r>
          </a:p>
          <a:p>
            <a:r>
              <a:rPr lang="pt-BR" sz="1200" b="1" dirty="0" err="1" smtClean="0">
                <a:solidFill>
                  <a:schemeClr val="bg1"/>
                </a:solidFill>
                <a:latin typeface="Humnst777 BT" pitchFamily="34" charset="0"/>
              </a:rPr>
              <a:t>Akimi</a:t>
            </a:r>
            <a:r>
              <a:rPr lang="pt-BR" sz="1200" b="1" dirty="0" smtClean="0">
                <a:solidFill>
                  <a:schemeClr val="bg1"/>
                </a:solidFill>
                <a:latin typeface="Humnst777 BT" pitchFamily="34" charset="0"/>
              </a:rPr>
              <a:t> </a:t>
            </a:r>
            <a:r>
              <a:rPr lang="pt-BR" sz="1200" b="1" dirty="0" smtClean="0">
                <a:solidFill>
                  <a:schemeClr val="bg1"/>
                </a:solidFill>
                <a:latin typeface="Humnst777 BT" pitchFamily="34" charset="0"/>
              </a:rPr>
              <a:t>Watanabe</a:t>
            </a:r>
          </a:p>
          <a:p>
            <a:endParaRPr lang="pt-BR" sz="1200" dirty="0" smtClean="0">
              <a:solidFill>
                <a:schemeClr val="bg1"/>
              </a:solidFill>
              <a:latin typeface="Humnst777 BT" pitchFamily="34" charset="0"/>
            </a:endParaRPr>
          </a:p>
          <a:p>
            <a:r>
              <a:rPr lang="pt-BR" sz="1200" dirty="0" smtClean="0">
                <a:solidFill>
                  <a:schemeClr val="bg1"/>
                </a:solidFill>
                <a:latin typeface="Humnst777 BT" pitchFamily="34" charset="0"/>
              </a:rPr>
              <a:t>Projeto </a:t>
            </a:r>
            <a:r>
              <a:rPr lang="pt-BR" sz="1200" dirty="0" smtClean="0">
                <a:solidFill>
                  <a:schemeClr val="bg1"/>
                </a:solidFill>
                <a:latin typeface="Humnst777 BT" pitchFamily="34" charset="0"/>
              </a:rPr>
              <a:t>Gráfico e </a:t>
            </a:r>
            <a:r>
              <a:rPr lang="pt-BR" sz="1200" dirty="0" err="1" smtClean="0">
                <a:solidFill>
                  <a:schemeClr val="bg1"/>
                </a:solidFill>
                <a:latin typeface="Humnst777 BT" pitchFamily="34" charset="0"/>
              </a:rPr>
              <a:t>Expografia</a:t>
            </a:r>
            <a:endParaRPr lang="pt-BR" sz="1200" dirty="0" smtClean="0">
              <a:solidFill>
                <a:schemeClr val="bg1"/>
              </a:solidFill>
              <a:latin typeface="Humnst777 BT" pitchFamily="34" charset="0"/>
            </a:endParaRPr>
          </a:p>
          <a:p>
            <a:r>
              <a:rPr lang="pt-BR" sz="1200" b="1" dirty="0" smtClean="0">
                <a:solidFill>
                  <a:schemeClr val="bg1"/>
                </a:solidFill>
                <a:latin typeface="Humnst777 BT" pitchFamily="34" charset="0"/>
              </a:rPr>
              <a:t>Daniel </a:t>
            </a:r>
            <a:r>
              <a:rPr lang="pt-BR" sz="1200" b="1" dirty="0" err="1" smtClean="0">
                <a:solidFill>
                  <a:schemeClr val="bg1"/>
                </a:solidFill>
                <a:latin typeface="Humnst777 BT" pitchFamily="34" charset="0"/>
              </a:rPr>
              <a:t>Davini</a:t>
            </a:r>
            <a:endParaRPr lang="pt-BR" sz="1200" b="1" dirty="0" smtClean="0">
              <a:solidFill>
                <a:schemeClr val="bg1"/>
              </a:solidFill>
              <a:latin typeface="Humnst777 BT" pitchFamily="34" charset="0"/>
            </a:endParaRPr>
          </a:p>
          <a:p>
            <a:endParaRPr lang="pt-BR" sz="1200" dirty="0" smtClean="0">
              <a:solidFill>
                <a:schemeClr val="bg1"/>
              </a:solidFill>
              <a:latin typeface="Humnst777 BT" pitchFamily="34" charset="0"/>
            </a:endParaRPr>
          </a:p>
          <a:p>
            <a:r>
              <a:rPr lang="pt-BR" sz="1200" dirty="0" smtClean="0">
                <a:solidFill>
                  <a:schemeClr val="bg1"/>
                </a:solidFill>
                <a:latin typeface="Humnst777 BT" pitchFamily="34" charset="0"/>
              </a:rPr>
              <a:t>Tratamento de </a:t>
            </a:r>
            <a:r>
              <a:rPr lang="pt-BR" sz="1200" dirty="0" smtClean="0">
                <a:solidFill>
                  <a:schemeClr val="bg1"/>
                </a:solidFill>
                <a:latin typeface="Humnst777 BT" pitchFamily="34" charset="0"/>
              </a:rPr>
              <a:t>imagens</a:t>
            </a:r>
          </a:p>
          <a:p>
            <a:r>
              <a:rPr lang="pt-BR" sz="1200" dirty="0" smtClean="0">
                <a:solidFill>
                  <a:schemeClr val="bg1"/>
                </a:solidFill>
                <a:latin typeface="Humnst777 BT" pitchFamily="34" charset="0"/>
              </a:rPr>
              <a:t>Gabriela </a:t>
            </a:r>
            <a:r>
              <a:rPr lang="pt-BR" sz="1200" dirty="0" smtClean="0">
                <a:solidFill>
                  <a:schemeClr val="bg1"/>
                </a:solidFill>
                <a:latin typeface="Humnst777 BT" pitchFamily="34" charset="0"/>
              </a:rPr>
              <a:t>Sales</a:t>
            </a:r>
          </a:p>
          <a:p>
            <a:endParaRPr lang="pt-BR" sz="1200" dirty="0" smtClean="0">
              <a:solidFill>
                <a:schemeClr val="bg1"/>
              </a:solidFill>
              <a:latin typeface="Humnst777 BT" pitchFamily="34" charset="0"/>
            </a:endParaRPr>
          </a:p>
          <a:p>
            <a:r>
              <a:rPr lang="pt-BR" sz="1200" dirty="0" smtClean="0">
                <a:solidFill>
                  <a:schemeClr val="bg1"/>
                </a:solidFill>
                <a:latin typeface="Humnst777 BT" pitchFamily="34" charset="0"/>
              </a:rPr>
              <a:t>Revisão dos </a:t>
            </a:r>
            <a:r>
              <a:rPr lang="pt-BR" sz="1200" dirty="0" smtClean="0">
                <a:solidFill>
                  <a:schemeClr val="bg1"/>
                </a:solidFill>
                <a:latin typeface="Humnst777 BT" pitchFamily="34" charset="0"/>
              </a:rPr>
              <a:t>textos</a:t>
            </a:r>
          </a:p>
          <a:p>
            <a:r>
              <a:rPr lang="pt-BR" sz="1200" b="1" dirty="0" err="1" smtClean="0">
                <a:solidFill>
                  <a:schemeClr val="bg1"/>
                </a:solidFill>
                <a:latin typeface="Humnst777 BT" pitchFamily="34" charset="0"/>
              </a:rPr>
              <a:t>Odúlia</a:t>
            </a:r>
            <a:r>
              <a:rPr lang="pt-BR" sz="1200" b="1" dirty="0" smtClean="0">
                <a:solidFill>
                  <a:schemeClr val="bg1"/>
                </a:solidFill>
                <a:latin typeface="Humnst777 BT" pitchFamily="34" charset="0"/>
              </a:rPr>
              <a:t> </a:t>
            </a:r>
            <a:r>
              <a:rPr lang="pt-BR" sz="1200" b="1" dirty="0" smtClean="0">
                <a:solidFill>
                  <a:schemeClr val="bg1"/>
                </a:solidFill>
                <a:latin typeface="Humnst777 BT" pitchFamily="34" charset="0"/>
              </a:rPr>
              <a:t>Campelo</a:t>
            </a:r>
          </a:p>
        </p:txBody>
      </p:sp>
      <p:sp>
        <p:nvSpPr>
          <p:cNvPr id="5" name="Retângulo 4"/>
          <p:cNvSpPr/>
          <p:nvPr/>
        </p:nvSpPr>
        <p:spPr>
          <a:xfrm>
            <a:off x="4355976" y="1412776"/>
            <a:ext cx="4499992" cy="3231654"/>
          </a:xfrm>
          <a:prstGeom prst="rect">
            <a:avLst/>
          </a:prstGeom>
        </p:spPr>
        <p:txBody>
          <a:bodyPr wrap="square">
            <a:spAutoFit/>
          </a:bodyPr>
          <a:lstStyle/>
          <a:p>
            <a:r>
              <a:rPr lang="pt-BR" sz="1200" b="1" dirty="0" smtClean="0">
                <a:solidFill>
                  <a:schemeClr val="bg1"/>
                </a:solidFill>
                <a:latin typeface="Humnst777 BT" pitchFamily="34" charset="0"/>
              </a:rPr>
              <a:t>Agradecimentos pela cessão de imagens</a:t>
            </a:r>
          </a:p>
          <a:p>
            <a:r>
              <a:rPr lang="pt-BR" sz="1200" dirty="0" smtClean="0">
                <a:solidFill>
                  <a:schemeClr val="bg1"/>
                </a:solidFill>
                <a:latin typeface="Humnst777 BT" pitchFamily="34" charset="0"/>
              </a:rPr>
              <a:t>Arquivo </a:t>
            </a:r>
            <a:r>
              <a:rPr lang="pt-BR" sz="1200" dirty="0" smtClean="0">
                <a:solidFill>
                  <a:schemeClr val="bg1"/>
                </a:solidFill>
                <a:latin typeface="Humnst777 BT" pitchFamily="34" charset="0"/>
              </a:rPr>
              <a:t>Histórico - Câmara dos Deputados</a:t>
            </a:r>
          </a:p>
          <a:p>
            <a:r>
              <a:rPr lang="pt-BR" sz="1200" dirty="0" smtClean="0">
                <a:solidFill>
                  <a:schemeClr val="bg1"/>
                </a:solidFill>
                <a:latin typeface="Humnst777 BT" pitchFamily="34" charset="0"/>
              </a:rPr>
              <a:t>Museu </a:t>
            </a:r>
            <a:r>
              <a:rPr lang="pt-BR" sz="1200" dirty="0" smtClean="0">
                <a:solidFill>
                  <a:schemeClr val="bg1"/>
                </a:solidFill>
                <a:latin typeface="Humnst777 BT" pitchFamily="34" charset="0"/>
              </a:rPr>
              <a:t>Imperial/RJ – </a:t>
            </a:r>
            <a:r>
              <a:rPr lang="pt-BR" sz="1200" dirty="0" err="1" smtClean="0">
                <a:solidFill>
                  <a:schemeClr val="bg1"/>
                </a:solidFill>
                <a:latin typeface="Humnst777 BT" pitchFamily="34" charset="0"/>
              </a:rPr>
              <a:t>Ibram</a:t>
            </a:r>
            <a:endParaRPr lang="pt-BR" sz="1200" dirty="0" smtClean="0">
              <a:solidFill>
                <a:schemeClr val="bg1"/>
              </a:solidFill>
              <a:latin typeface="Humnst777 BT" pitchFamily="34" charset="0"/>
            </a:endParaRPr>
          </a:p>
          <a:p>
            <a:r>
              <a:rPr lang="pt-BR" sz="1200" dirty="0" smtClean="0">
                <a:solidFill>
                  <a:schemeClr val="bg1"/>
                </a:solidFill>
                <a:latin typeface="Humnst777 BT" pitchFamily="34" charset="0"/>
              </a:rPr>
              <a:t>Museu </a:t>
            </a:r>
            <a:r>
              <a:rPr lang="pt-BR" sz="1200" dirty="0" smtClean="0">
                <a:solidFill>
                  <a:schemeClr val="bg1"/>
                </a:solidFill>
                <a:latin typeface="Humnst777 BT" pitchFamily="34" charset="0"/>
              </a:rPr>
              <a:t>Paulista – USP</a:t>
            </a:r>
          </a:p>
          <a:p>
            <a:r>
              <a:rPr lang="pt-BR" sz="1200" dirty="0" smtClean="0">
                <a:solidFill>
                  <a:schemeClr val="bg1"/>
                </a:solidFill>
                <a:latin typeface="Humnst777 BT" pitchFamily="34" charset="0"/>
              </a:rPr>
              <a:t>TV </a:t>
            </a:r>
            <a:r>
              <a:rPr lang="pt-BR" sz="1200" dirty="0" smtClean="0">
                <a:solidFill>
                  <a:schemeClr val="bg1"/>
                </a:solidFill>
                <a:latin typeface="Humnst777 BT" pitchFamily="34" charset="0"/>
              </a:rPr>
              <a:t>Câmara</a:t>
            </a:r>
          </a:p>
          <a:p>
            <a:r>
              <a:rPr lang="pt-BR" sz="1200" dirty="0" smtClean="0">
                <a:solidFill>
                  <a:schemeClr val="bg1"/>
                </a:solidFill>
                <a:latin typeface="Humnst777 BT" pitchFamily="34" charset="0"/>
              </a:rPr>
              <a:t>Acervo </a:t>
            </a:r>
            <a:r>
              <a:rPr lang="pt-BR" sz="1200" dirty="0" smtClean="0">
                <a:solidFill>
                  <a:schemeClr val="bg1"/>
                </a:solidFill>
                <a:latin typeface="Humnst777 BT" pitchFamily="34" charset="0"/>
              </a:rPr>
              <a:t>Câmara dos Deputados</a:t>
            </a:r>
          </a:p>
          <a:p>
            <a:r>
              <a:rPr lang="pt-BR" sz="1200" dirty="0" smtClean="0">
                <a:solidFill>
                  <a:schemeClr val="bg1"/>
                </a:solidFill>
                <a:latin typeface="Humnst777 BT" pitchFamily="34" charset="0"/>
              </a:rPr>
              <a:t>Acervo </a:t>
            </a:r>
            <a:r>
              <a:rPr lang="pt-BR" sz="1200" dirty="0" smtClean="0">
                <a:solidFill>
                  <a:schemeClr val="bg1"/>
                </a:solidFill>
                <a:latin typeface="Humnst777 BT" pitchFamily="34" charset="0"/>
              </a:rPr>
              <a:t>Senado Federal</a:t>
            </a:r>
          </a:p>
          <a:p>
            <a:endParaRPr lang="pt-BR" sz="1200" dirty="0" smtClean="0">
              <a:solidFill>
                <a:schemeClr val="bg1"/>
              </a:solidFill>
              <a:latin typeface="Humnst777 BT" pitchFamily="34" charset="0"/>
            </a:endParaRPr>
          </a:p>
          <a:p>
            <a:endParaRPr lang="pt-BR" sz="1200" dirty="0" smtClean="0">
              <a:solidFill>
                <a:schemeClr val="bg1"/>
              </a:solidFill>
              <a:latin typeface="Humnst777 BT" pitchFamily="34" charset="0"/>
            </a:endParaRPr>
          </a:p>
          <a:p>
            <a:endParaRPr lang="pt-BR" sz="1200" b="1" dirty="0" smtClean="0">
              <a:solidFill>
                <a:schemeClr val="bg1"/>
              </a:solidFill>
              <a:latin typeface="Humnst777 BT" pitchFamily="34" charset="0"/>
            </a:endParaRPr>
          </a:p>
          <a:p>
            <a:r>
              <a:rPr lang="pt-BR" sz="1200" b="1" dirty="0" smtClean="0">
                <a:solidFill>
                  <a:schemeClr val="bg1"/>
                </a:solidFill>
                <a:latin typeface="Humnst777 BT" pitchFamily="34" charset="0"/>
              </a:rPr>
              <a:t>INFORMAÇÕES</a:t>
            </a:r>
          </a:p>
          <a:p>
            <a:endParaRPr lang="pt-BR" sz="1200" dirty="0" smtClean="0">
              <a:solidFill>
                <a:schemeClr val="bg1"/>
              </a:solidFill>
              <a:latin typeface="Humnst777 BT" pitchFamily="34" charset="0"/>
            </a:endParaRPr>
          </a:p>
          <a:p>
            <a:r>
              <a:rPr lang="pt-BR" sz="1200" dirty="0" smtClean="0">
                <a:solidFill>
                  <a:schemeClr val="bg1"/>
                </a:solidFill>
                <a:latin typeface="Humnst777 BT" pitchFamily="34" charset="0"/>
              </a:rPr>
              <a:t>Centro Cultural – 61 3215.8080 – cultural@camara.leg.br</a:t>
            </a:r>
          </a:p>
          <a:p>
            <a:r>
              <a:rPr lang="pt-BR" sz="1200" dirty="0" smtClean="0">
                <a:solidFill>
                  <a:schemeClr val="bg1"/>
                </a:solidFill>
                <a:latin typeface="Humnst777 BT" pitchFamily="34" charset="0"/>
              </a:rPr>
              <a:t>Palácio do Congresso Nacional – Câmara dos Deputados</a:t>
            </a:r>
          </a:p>
          <a:p>
            <a:r>
              <a:rPr lang="pt-BR" sz="1200" dirty="0" smtClean="0">
                <a:solidFill>
                  <a:schemeClr val="bg1"/>
                </a:solidFill>
                <a:latin typeface="Humnst777 BT" pitchFamily="34" charset="0"/>
              </a:rPr>
              <a:t>Anexo I – Sala 1601 – </a:t>
            </a:r>
            <a:r>
              <a:rPr lang="pt-BR" sz="1200" dirty="0" err="1" smtClean="0">
                <a:solidFill>
                  <a:schemeClr val="bg1"/>
                </a:solidFill>
                <a:latin typeface="Humnst777 BT" pitchFamily="34" charset="0"/>
              </a:rPr>
              <a:t>Cep</a:t>
            </a:r>
            <a:r>
              <a:rPr lang="pt-BR" sz="1200" dirty="0" smtClean="0">
                <a:solidFill>
                  <a:schemeClr val="bg1"/>
                </a:solidFill>
                <a:latin typeface="Humnst777 BT" pitchFamily="34" charset="0"/>
              </a:rPr>
              <a:t> 70.160-900 – Brasília/DF</a:t>
            </a:r>
          </a:p>
          <a:p>
            <a:r>
              <a:rPr lang="pt-BR" sz="1200" dirty="0" smtClean="0">
                <a:solidFill>
                  <a:schemeClr val="bg1"/>
                </a:solidFill>
                <a:latin typeface="Humnst777 BT" pitchFamily="34" charset="0"/>
              </a:rPr>
              <a:t>http://www2.camara.leg.br/a-camara/conheca/centro-cultural</a:t>
            </a:r>
          </a:p>
          <a:p>
            <a:endParaRPr lang="pt-BR" sz="1200" b="1" dirty="0" smtClean="0">
              <a:solidFill>
                <a:schemeClr val="bg1"/>
              </a:solidFill>
              <a:latin typeface="Humnst777 BT" pitchFamily="34" charset="0"/>
            </a:endParaRPr>
          </a:p>
        </p:txBody>
      </p:sp>
      <p:sp>
        <p:nvSpPr>
          <p:cNvPr id="6" name="Retângulo 5"/>
          <p:cNvSpPr/>
          <p:nvPr/>
        </p:nvSpPr>
        <p:spPr>
          <a:xfrm>
            <a:off x="3066046" y="620688"/>
            <a:ext cx="2861682" cy="369332"/>
          </a:xfrm>
          <a:prstGeom prst="rect">
            <a:avLst/>
          </a:prstGeom>
        </p:spPr>
        <p:txBody>
          <a:bodyPr wrap="none">
            <a:spAutoFit/>
          </a:bodyPr>
          <a:lstStyle/>
          <a:p>
            <a:pPr algn="ctr"/>
            <a:r>
              <a:rPr lang="pt-BR" b="1" dirty="0" smtClean="0">
                <a:solidFill>
                  <a:schemeClr val="bg1"/>
                </a:solidFill>
                <a:latin typeface="Humnst777 BT" pitchFamily="34" charset="0"/>
              </a:rPr>
              <a:t>CRÉDITOS DA EXPOSIÇÃO</a:t>
            </a:r>
            <a:endParaRPr lang="pt-BR" b="1" dirty="0" smtClean="0">
              <a:solidFill>
                <a:schemeClr val="bg1"/>
              </a:solidFill>
              <a:latin typeface="Humnst777 BT" pitchFamily="34"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blip>
          <a:srcRect/>
          <a:stretch>
            <a:fillRect t="-1000" b="-1000"/>
          </a:stretch>
        </a:blipFill>
        <a:effectLst/>
      </p:bgPr>
    </p:bg>
    <p:spTree>
      <p:nvGrpSpPr>
        <p:cNvPr id="1" name=""/>
        <p:cNvGrpSpPr/>
        <p:nvPr/>
      </p:nvGrpSpPr>
      <p:grpSpPr>
        <a:xfrm>
          <a:off x="0" y="0"/>
          <a:ext cx="0" cy="0"/>
          <a:chOff x="0" y="0"/>
          <a:chExt cx="0" cy="0"/>
        </a:xfrm>
      </p:grpSpPr>
      <p:sp>
        <p:nvSpPr>
          <p:cNvPr id="4" name="Retângulo 3"/>
          <p:cNvSpPr/>
          <p:nvPr/>
        </p:nvSpPr>
        <p:spPr>
          <a:xfrm>
            <a:off x="539552" y="980728"/>
            <a:ext cx="8136904" cy="4278094"/>
          </a:xfrm>
          <a:prstGeom prst="rect">
            <a:avLst/>
          </a:prstGeom>
        </p:spPr>
        <p:txBody>
          <a:bodyPr wrap="square">
            <a:spAutoFit/>
          </a:bodyPr>
          <a:lstStyle/>
          <a:p>
            <a:pPr algn="just"/>
            <a:r>
              <a:rPr lang="pt-BR" sz="1600" dirty="0" smtClean="0">
                <a:solidFill>
                  <a:schemeClr val="bg1"/>
                </a:solidFill>
                <a:latin typeface="Humnst777 BT" pitchFamily="34" charset="0"/>
              </a:rPr>
              <a:t>O Brasil começou a surgir com a transposição de inúmeros contingentes populacionais da Europa e da África para o extenso território da América do Sul, já previamente habitado por populações ameríndias. O encontro de culturas, técnicas e modos de vida constituiu, desde o início, nossa maior riqueza, continuamente enriquecida com a chegada de novos contingentes humanos das mais variadas partes do planeta. Foi um encontro caracterizado, no entanto, por extraordinária desigualdade e violência, de que a expressão mais visível e relevante foi a intensidade e a persistência do uso do trabalho escravo por mais de três séculos.</a:t>
            </a:r>
          </a:p>
          <a:p>
            <a:pPr algn="just"/>
            <a:endParaRPr lang="pt-BR" sz="1600" dirty="0" smtClean="0">
              <a:solidFill>
                <a:schemeClr val="bg1"/>
              </a:solidFill>
              <a:latin typeface="Humnst777 BT" pitchFamily="34" charset="0"/>
            </a:endParaRPr>
          </a:p>
          <a:p>
            <a:pPr algn="just"/>
            <a:r>
              <a:rPr lang="pt-BR" sz="1600" dirty="0" smtClean="0">
                <a:solidFill>
                  <a:schemeClr val="bg1"/>
                </a:solidFill>
                <a:latin typeface="Humnst777 BT" pitchFamily="34" charset="0"/>
              </a:rPr>
              <a:t>A história do povo brasileiro merece ser observada da perspectiva da mobilização plurissecular de esforços contra a desigualdade e a opressão e a favor da cidadania e da justiça social. Esses esforços se iniciaram muito antes da instalação, há 190 anos, do primeiro Parlamento brasileiro. Mas a instituição parlamentar ocupou um lugar tão decisivo no processo de formação de um país politicamente autônomo e unificado frente à metrópole portuguesa que, desde o começo, desempenhou papel de destaque na história da cidadania no Brasil. Afinal, dificilmente se imaginará que uma sociedade de cidadãos se possa construir submetida ao domínio estrangeiro.</a:t>
            </a:r>
            <a:endParaRPr lang="pt-BR" sz="1600" dirty="0">
              <a:solidFill>
                <a:schemeClr val="bg1"/>
              </a:solidFill>
              <a:latin typeface="Humnst777 BT" pitchFamily="34"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blip>
          <a:srcRect/>
          <a:stretch>
            <a:fillRect t="-1000" b="-1000"/>
          </a:stretch>
        </a:blipFill>
        <a:effectLst/>
      </p:bgPr>
    </p:bg>
    <p:spTree>
      <p:nvGrpSpPr>
        <p:cNvPr id="1" name=""/>
        <p:cNvGrpSpPr/>
        <p:nvPr/>
      </p:nvGrpSpPr>
      <p:grpSpPr>
        <a:xfrm>
          <a:off x="0" y="0"/>
          <a:ext cx="0" cy="0"/>
          <a:chOff x="0" y="0"/>
          <a:chExt cx="0" cy="0"/>
        </a:xfrm>
      </p:grpSpPr>
      <p:sp>
        <p:nvSpPr>
          <p:cNvPr id="2" name="Retângulo 1"/>
          <p:cNvSpPr/>
          <p:nvPr/>
        </p:nvSpPr>
        <p:spPr>
          <a:xfrm>
            <a:off x="539552" y="908720"/>
            <a:ext cx="8136904" cy="3293209"/>
          </a:xfrm>
          <a:prstGeom prst="rect">
            <a:avLst/>
          </a:prstGeom>
        </p:spPr>
        <p:txBody>
          <a:bodyPr wrap="square">
            <a:spAutoFit/>
          </a:bodyPr>
          <a:lstStyle/>
          <a:p>
            <a:pPr algn="just"/>
            <a:r>
              <a:rPr lang="pt-BR" sz="1600" dirty="0" smtClean="0">
                <a:solidFill>
                  <a:schemeClr val="bg1"/>
                </a:solidFill>
                <a:latin typeface="Humnst777 BT" pitchFamily="34" charset="0"/>
              </a:rPr>
              <a:t>O Brasil que surgiu do rompimento dos laços coloniais com a metrópole europeia enfrentou, de imediato, um problema político de grande magnitude. Era frágil a integração social, econômica e política entre as várias regiões que compunham a América portuguesa e nem todos os atores que lutaram pela Independência estavam convencidos de que a manutenção da unidade da nova nação fosse do interesse geral ou, pelo menos, do interesse de todas as regiões que se emancipavam.</a:t>
            </a:r>
          </a:p>
          <a:p>
            <a:pPr algn="just"/>
            <a:endParaRPr lang="pt-BR" sz="1600" dirty="0" smtClean="0">
              <a:solidFill>
                <a:schemeClr val="bg1"/>
              </a:solidFill>
              <a:latin typeface="Humnst777 BT" pitchFamily="34" charset="0"/>
            </a:endParaRPr>
          </a:p>
          <a:p>
            <a:pPr algn="just"/>
            <a:r>
              <a:rPr lang="pt-BR" sz="1600" dirty="0" smtClean="0">
                <a:solidFill>
                  <a:schemeClr val="bg1"/>
                </a:solidFill>
                <a:latin typeface="Humnst777 BT" pitchFamily="34" charset="0"/>
              </a:rPr>
              <a:t>A subsistência do regime monárquico foi por muitos defendida após a Independência, justamente pela necessidade de se constituir um centro político bem definido, capaz até, eventualmente, de impor-se às províncias recalcitrantes. Para a própria garantia da unidade, no entanto, era imprescindível que houvesse também um espaço de diálogo entre os representantes políticos das diversas regiões. A instituição parlamentar veio estruturar esse espaço.</a:t>
            </a:r>
            <a:endParaRPr lang="pt-BR" sz="1600" dirty="0">
              <a:solidFill>
                <a:schemeClr val="bg1"/>
              </a:solidFill>
              <a:latin typeface="Humnst777 BT" pitchFamily="34"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blip>
          <a:srcRect/>
          <a:stretch>
            <a:fillRect t="-1000" b="-1000"/>
          </a:stretch>
        </a:blipFill>
        <a:effectLst/>
      </p:bgPr>
    </p:bg>
    <p:spTree>
      <p:nvGrpSpPr>
        <p:cNvPr id="1" name=""/>
        <p:cNvGrpSpPr/>
        <p:nvPr/>
      </p:nvGrpSpPr>
      <p:grpSpPr>
        <a:xfrm>
          <a:off x="0" y="0"/>
          <a:ext cx="0" cy="0"/>
          <a:chOff x="0" y="0"/>
          <a:chExt cx="0" cy="0"/>
        </a:xfrm>
      </p:grpSpPr>
      <p:sp>
        <p:nvSpPr>
          <p:cNvPr id="4" name="Retângulo 3"/>
          <p:cNvSpPr/>
          <p:nvPr/>
        </p:nvSpPr>
        <p:spPr>
          <a:xfrm>
            <a:off x="539552" y="908720"/>
            <a:ext cx="8136904" cy="4524315"/>
          </a:xfrm>
          <a:prstGeom prst="rect">
            <a:avLst/>
          </a:prstGeom>
        </p:spPr>
        <p:txBody>
          <a:bodyPr wrap="square">
            <a:spAutoFit/>
          </a:bodyPr>
          <a:lstStyle/>
          <a:p>
            <a:pPr algn="just"/>
            <a:r>
              <a:rPr lang="pt-BR" sz="1600" dirty="0" smtClean="0">
                <a:solidFill>
                  <a:schemeClr val="bg1"/>
                </a:solidFill>
                <a:latin typeface="Humnst777 BT" pitchFamily="34" charset="0"/>
              </a:rPr>
              <a:t>Os cento e noventa anos de funcionamento quase ininterrupto do Parlamento brasileiro mostram que sua existência, desde o começo, dava resposta a uma necessidade vital. A extensão e variedade do país exigiam não apenas um ponto de encontro para as elites regionais como também uma caixa de ressonância para as oscilações de poder e de opinião na sociedade brasileira. Raramente um movimento significativo ocorrido no âmbito social deixou de encontrar repercussão no Parlamento. É possível, por isso, acompanhar muito do que de mais significativo ocorreu na história brasileira a partir da análise da evolução parlamentar, seja antes ou depois de que as camadas populares conquistassem formalmente o direito de participar na esfera das decisões políticas</a:t>
            </a:r>
            <a:r>
              <a:rPr lang="pt-BR" sz="1600" dirty="0" smtClean="0">
                <a:solidFill>
                  <a:schemeClr val="bg1"/>
                </a:solidFill>
                <a:latin typeface="Humnst777 BT" pitchFamily="34" charset="0"/>
              </a:rPr>
              <a:t>.</a:t>
            </a:r>
          </a:p>
          <a:p>
            <a:pPr algn="just"/>
            <a:endParaRPr lang="pt-BR" sz="1600" dirty="0" smtClean="0">
              <a:solidFill>
                <a:schemeClr val="bg1"/>
              </a:solidFill>
              <a:latin typeface="Humnst777 BT" pitchFamily="34" charset="0"/>
            </a:endParaRPr>
          </a:p>
          <a:p>
            <a:pPr algn="just"/>
            <a:r>
              <a:rPr lang="pt-BR" sz="1600" dirty="0" smtClean="0">
                <a:solidFill>
                  <a:schemeClr val="bg1"/>
                </a:solidFill>
                <a:latin typeface="Humnst777 BT" pitchFamily="34" charset="0"/>
              </a:rPr>
              <a:t>A imbricação entre a história parlamentar e a história geral do país se revela no fato de que os momentos de ebulição social foram também momentos de ebulição no Parlamento, enquanto os momentos de relativa calma social foram momentos de estruturação das rotinas parlamentares. Foi assim, por exemplo, quando ao movimentado processo da Independência se seguiu a estabilidade das décadas iniciais do segundo reinado ou quando às grandes mobilizações que conduziram à Abolição e à República se seguiu a sedimentação da política dos governadores.</a:t>
            </a:r>
            <a:endParaRPr lang="pt-BR" sz="1600" dirty="0">
              <a:solidFill>
                <a:schemeClr val="bg1"/>
              </a:solidFill>
              <a:latin typeface="Humnst777 BT" pitchFamily="34"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blip>
          <a:srcRect/>
          <a:stretch>
            <a:fillRect t="-1000" b="-1000"/>
          </a:stretch>
        </a:blipFill>
        <a:effectLst/>
      </p:bgPr>
    </p:bg>
    <p:spTree>
      <p:nvGrpSpPr>
        <p:cNvPr id="1" name=""/>
        <p:cNvGrpSpPr/>
        <p:nvPr/>
      </p:nvGrpSpPr>
      <p:grpSpPr>
        <a:xfrm>
          <a:off x="0" y="0"/>
          <a:ext cx="0" cy="0"/>
          <a:chOff x="0" y="0"/>
          <a:chExt cx="0" cy="0"/>
        </a:xfrm>
      </p:grpSpPr>
      <p:sp>
        <p:nvSpPr>
          <p:cNvPr id="4" name="Retângulo 3"/>
          <p:cNvSpPr/>
          <p:nvPr/>
        </p:nvSpPr>
        <p:spPr>
          <a:xfrm>
            <a:off x="539552" y="908720"/>
            <a:ext cx="8136904" cy="3046988"/>
          </a:xfrm>
          <a:prstGeom prst="rect">
            <a:avLst/>
          </a:prstGeom>
        </p:spPr>
        <p:txBody>
          <a:bodyPr wrap="square">
            <a:spAutoFit/>
          </a:bodyPr>
          <a:lstStyle/>
          <a:p>
            <a:pPr algn="just"/>
            <a:r>
              <a:rPr lang="pt-BR" sz="1600" dirty="0" smtClean="0">
                <a:solidFill>
                  <a:schemeClr val="bg1"/>
                </a:solidFill>
                <a:latin typeface="Humnst777 BT" pitchFamily="34" charset="0"/>
              </a:rPr>
              <a:t>O que acontecerá de agora em diante com o Brasil e com a instituição em que ele se faz representar politicamente depende de todos e cada um de nós, cidadãs e cidadãos brasileiros. Mas o futuro dificilmente negará a lição crucial do passado: o avanço da cidadania na sociedade se transforma em avanço da cidadania no Parlamento e o avanço da cidadania no Parlamento se transforma em avanço da cidadania na sociedade. Quer olhemos a situação a partir de um lado ou de outro, o momento atual é favorável ao  otimismo.</a:t>
            </a:r>
          </a:p>
          <a:p>
            <a:pPr algn="just"/>
            <a:endParaRPr lang="pt-BR" sz="1600" dirty="0" smtClean="0">
              <a:solidFill>
                <a:schemeClr val="bg1"/>
              </a:solidFill>
              <a:latin typeface="Humnst777 BT" pitchFamily="34" charset="0"/>
            </a:endParaRPr>
          </a:p>
          <a:p>
            <a:pPr algn="just"/>
            <a:r>
              <a:rPr lang="pt-BR" sz="1600" dirty="0" smtClean="0">
                <a:solidFill>
                  <a:schemeClr val="bg1"/>
                </a:solidFill>
                <a:latin typeface="Humnst777 BT" pitchFamily="34" charset="0"/>
              </a:rPr>
              <a:t>A seguir, selecionamos, numa linha do tempo, alguns dos fatos mais marcantes da história do Poder Legislativo no país, dando ênfase a representações visuais construídas ao longo desses 190 anos, que já fazem parte de nosso imaginário político e social.</a:t>
            </a:r>
            <a:endParaRPr lang="pt-BR" sz="1600" dirty="0">
              <a:solidFill>
                <a:schemeClr val="bg1"/>
              </a:solidFill>
              <a:latin typeface="Humnst777 BT" pitchFamily="34" charset="0"/>
            </a:endParaRPr>
          </a:p>
        </p:txBody>
      </p:sp>
      <p:sp>
        <p:nvSpPr>
          <p:cNvPr id="5" name="CaixaDeTexto 4"/>
          <p:cNvSpPr txBox="1"/>
          <p:nvPr/>
        </p:nvSpPr>
        <p:spPr>
          <a:xfrm>
            <a:off x="4067944" y="4869160"/>
            <a:ext cx="4536504" cy="584775"/>
          </a:xfrm>
          <a:prstGeom prst="rect">
            <a:avLst/>
          </a:prstGeom>
          <a:noFill/>
        </p:spPr>
        <p:txBody>
          <a:bodyPr wrap="square" rtlCol="0">
            <a:spAutoFit/>
          </a:bodyPr>
          <a:lstStyle/>
          <a:p>
            <a:pPr algn="r"/>
            <a:r>
              <a:rPr lang="pt-BR" b="1" dirty="0" smtClean="0">
                <a:solidFill>
                  <a:schemeClr val="bg1"/>
                </a:solidFill>
                <a:latin typeface="Humnst777 BT" pitchFamily="34" charset="0"/>
              </a:rPr>
              <a:t>Márcio Rabat</a:t>
            </a:r>
            <a:endParaRPr lang="pt-BR" b="1" dirty="0" smtClean="0">
              <a:solidFill>
                <a:schemeClr val="bg1"/>
              </a:solidFill>
              <a:latin typeface="Humnst777 BT" pitchFamily="34" charset="0"/>
            </a:endParaRPr>
          </a:p>
          <a:p>
            <a:pPr algn="r"/>
            <a:r>
              <a:rPr lang="pt-BR" sz="1400" b="1" dirty="0" smtClean="0">
                <a:solidFill>
                  <a:srgbClr val="92D050"/>
                </a:solidFill>
                <a:latin typeface="Humnst777 BT" pitchFamily="34" charset="0"/>
              </a:rPr>
              <a:t>CONSULTOR LEGISLATIVO</a:t>
            </a:r>
            <a:endParaRPr lang="pt-BR" sz="1400" b="1" dirty="0">
              <a:solidFill>
                <a:srgbClr val="92D050"/>
              </a:solidFill>
              <a:latin typeface="Humnst777 BT" pitchFamily="34"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p:cNvSpPr txBox="1"/>
          <p:nvPr/>
        </p:nvSpPr>
        <p:spPr>
          <a:xfrm>
            <a:off x="0" y="1962706"/>
            <a:ext cx="9144000" cy="1569660"/>
          </a:xfrm>
          <a:prstGeom prst="rect">
            <a:avLst/>
          </a:prstGeom>
          <a:noFill/>
        </p:spPr>
        <p:txBody>
          <a:bodyPr wrap="square" rtlCol="0">
            <a:spAutoFit/>
          </a:bodyPr>
          <a:lstStyle/>
          <a:p>
            <a:pPr algn="ctr"/>
            <a:r>
              <a:rPr lang="pt-BR" sz="4800" dirty="0" smtClean="0">
                <a:solidFill>
                  <a:srgbClr val="92D050"/>
                </a:solidFill>
                <a:latin typeface="News706 BT" pitchFamily="18" charset="0"/>
              </a:rPr>
              <a:t>ORIGENS</a:t>
            </a:r>
            <a:br>
              <a:rPr lang="pt-BR" sz="4800" dirty="0" smtClean="0">
                <a:solidFill>
                  <a:srgbClr val="92D050"/>
                </a:solidFill>
                <a:latin typeface="News706 BT" pitchFamily="18" charset="0"/>
              </a:rPr>
            </a:br>
            <a:r>
              <a:rPr lang="pt-BR" sz="4800" dirty="0" smtClean="0">
                <a:solidFill>
                  <a:srgbClr val="92D050"/>
                </a:solidFill>
                <a:latin typeface="News706 BT" pitchFamily="18" charset="0"/>
              </a:rPr>
              <a:t>HISTÓRICAS</a:t>
            </a:r>
            <a:endParaRPr lang="pt-BR" sz="4800" dirty="0">
              <a:solidFill>
                <a:schemeClr val="bg1"/>
              </a:solidFill>
              <a:latin typeface="Humnst777 BT" pitchFamily="34" charset="0"/>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373</TotalTime>
  <Words>2669</Words>
  <Application>Microsoft Office PowerPoint</Application>
  <PresentationFormat>Apresentação na tela (4:3)</PresentationFormat>
  <Paragraphs>197</Paragraphs>
  <Slides>43</Slides>
  <Notes>0</Notes>
  <HiddenSlides>0</HiddenSlides>
  <MMClips>0</MMClips>
  <ScaleCrop>false</ScaleCrop>
  <HeadingPairs>
    <vt:vector size="4" baseType="variant">
      <vt:variant>
        <vt:lpstr>Tema</vt:lpstr>
      </vt:variant>
      <vt:variant>
        <vt:i4>1</vt:i4>
      </vt:variant>
      <vt:variant>
        <vt:lpstr>Títulos de slides</vt:lpstr>
      </vt:variant>
      <vt:variant>
        <vt:i4>43</vt:i4>
      </vt:variant>
    </vt:vector>
  </HeadingPairs>
  <TitlesOfParts>
    <vt:vector size="44" baseType="lpstr">
      <vt:lpstr>Tema do Office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Daniel</dc:creator>
  <cp:lastModifiedBy>Daniel</cp:lastModifiedBy>
  <cp:revision>45</cp:revision>
  <dcterms:created xsi:type="dcterms:W3CDTF">2013-08-27T15:12:56Z</dcterms:created>
  <dcterms:modified xsi:type="dcterms:W3CDTF">2013-09-03T04:19:15Z</dcterms:modified>
</cp:coreProperties>
</file>