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61" r:id="rId4"/>
    <p:sldId id="27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luizmenez\Desktop\Porcentagem%20vereadoras%20e%20deputadas%20(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luizmenez\Desktop\Porcentagem%20vereadoras%20e%20deputadas%20(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DEPUTADAS ELEITAS – 2010</a:t>
            </a:r>
          </a:p>
          <a:p>
            <a:pPr>
              <a:defRPr/>
            </a:pPr>
            <a:r>
              <a:rPr lang="en-US" sz="900" dirty="0" err="1" smtClean="0">
                <a:latin typeface="Times New Roman" pitchFamily="18" charset="0"/>
                <a:cs typeface="Times New Roman" pitchFamily="18" charset="0"/>
              </a:rPr>
              <a:t>Fonte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900" baseline="0" dirty="0" smtClean="0">
                <a:latin typeface="Times New Roman" pitchFamily="18" charset="0"/>
                <a:cs typeface="Times New Roman" pitchFamily="18" charset="0"/>
              </a:rPr>
              <a:t> TSE</a:t>
            </a:r>
            <a:endParaRPr lang="en-US" sz="900" dirty="0">
              <a:latin typeface="Times New Roman" pitchFamily="18" charset="0"/>
              <a:cs typeface="Times New Roman" pitchFamily="18" charset="0"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deputadas!$E$2</c:f>
              <c:strCache>
                <c:ptCount val="1"/>
                <c:pt idx="0">
                  <c:v>%</c:v>
                </c:pt>
              </c:strCache>
            </c:strRef>
          </c:tx>
          <c:cat>
            <c:strRef>
              <c:f>deputadas!$A$3:$A$29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DF</c:v>
                </c:pt>
                <c:pt idx="7">
                  <c:v>ES</c:v>
                </c:pt>
                <c:pt idx="8">
                  <c:v>GO</c:v>
                </c:pt>
                <c:pt idx="9">
                  <c:v>MA</c:v>
                </c:pt>
                <c:pt idx="10">
                  <c:v>MG</c:v>
                </c:pt>
                <c:pt idx="11">
                  <c:v>MS</c:v>
                </c:pt>
                <c:pt idx="12">
                  <c:v>MT</c:v>
                </c:pt>
                <c:pt idx="13">
                  <c:v>PA</c:v>
                </c:pt>
                <c:pt idx="14">
                  <c:v>PB</c:v>
                </c:pt>
                <c:pt idx="15">
                  <c:v>PE</c:v>
                </c:pt>
                <c:pt idx="16">
                  <c:v>PI</c:v>
                </c:pt>
                <c:pt idx="17">
                  <c:v>PA</c:v>
                </c:pt>
                <c:pt idx="18">
                  <c:v>RJ</c:v>
                </c:pt>
                <c:pt idx="19">
                  <c:v>RN</c:v>
                </c:pt>
                <c:pt idx="20">
                  <c:v>RO</c:v>
                </c:pt>
                <c:pt idx="21">
                  <c:v>RR</c:v>
                </c:pt>
                <c:pt idx="22">
                  <c:v>RS</c:v>
                </c:pt>
                <c:pt idx="23">
                  <c:v>SC</c:v>
                </c:pt>
                <c:pt idx="24">
                  <c:v>SE</c:v>
                </c:pt>
                <c:pt idx="25">
                  <c:v>SP</c:v>
                </c:pt>
                <c:pt idx="26">
                  <c:v>TO</c:v>
                </c:pt>
              </c:strCache>
            </c:strRef>
          </c:cat>
          <c:val>
            <c:numRef>
              <c:f>deputadas!$E$3:$E$29</c:f>
              <c:numCache>
                <c:formatCode>General</c:formatCode>
                <c:ptCount val="27"/>
                <c:pt idx="0">
                  <c:v>16.666666666666668</c:v>
                </c:pt>
                <c:pt idx="1">
                  <c:v>7.4074074074074066</c:v>
                </c:pt>
                <c:pt idx="2">
                  <c:v>8.3333333333333357</c:v>
                </c:pt>
                <c:pt idx="3">
                  <c:v>29.166666666666668</c:v>
                </c:pt>
                <c:pt idx="4">
                  <c:v>17.460317460317459</c:v>
                </c:pt>
                <c:pt idx="5">
                  <c:v>13.043478260869565</c:v>
                </c:pt>
                <c:pt idx="6">
                  <c:v>16.666666666666668</c:v>
                </c:pt>
                <c:pt idx="7">
                  <c:v>13.333333333333334</c:v>
                </c:pt>
                <c:pt idx="8">
                  <c:v>4.8780487804878101</c:v>
                </c:pt>
                <c:pt idx="9">
                  <c:v>16.666666666666668</c:v>
                </c:pt>
                <c:pt idx="10">
                  <c:v>5.1948051948051948</c:v>
                </c:pt>
                <c:pt idx="11">
                  <c:v>8.3333333333333357</c:v>
                </c:pt>
                <c:pt idx="12">
                  <c:v>8.3333333333333357</c:v>
                </c:pt>
                <c:pt idx="13">
                  <c:v>17.073170731707304</c:v>
                </c:pt>
                <c:pt idx="14">
                  <c:v>16.666666666666668</c:v>
                </c:pt>
                <c:pt idx="15">
                  <c:v>8.1632653061224492</c:v>
                </c:pt>
                <c:pt idx="16">
                  <c:v>23.333333333333304</c:v>
                </c:pt>
                <c:pt idx="17">
                  <c:v>7.4074074074074066</c:v>
                </c:pt>
                <c:pt idx="18">
                  <c:v>18.571428571428573</c:v>
                </c:pt>
                <c:pt idx="19">
                  <c:v>12.5</c:v>
                </c:pt>
                <c:pt idx="20">
                  <c:v>12.5</c:v>
                </c:pt>
                <c:pt idx="21">
                  <c:v>8.3333333333333357</c:v>
                </c:pt>
                <c:pt idx="22">
                  <c:v>14.54545454545455</c:v>
                </c:pt>
                <c:pt idx="23">
                  <c:v>10</c:v>
                </c:pt>
                <c:pt idx="24">
                  <c:v>25</c:v>
                </c:pt>
                <c:pt idx="25">
                  <c:v>10.638297872340418</c:v>
                </c:pt>
                <c:pt idx="26">
                  <c:v>16.666666666666668</c:v>
                </c:pt>
              </c:numCache>
            </c:numRef>
          </c:val>
        </c:ser>
        <c:axId val="59317248"/>
        <c:axId val="59319040"/>
      </c:barChart>
      <c:catAx>
        <c:axId val="59317248"/>
        <c:scaling>
          <c:orientation val="minMax"/>
        </c:scaling>
        <c:axPos val="b"/>
        <c:tickLblPos val="nextTo"/>
        <c:crossAx val="59319040"/>
        <c:crosses val="autoZero"/>
        <c:auto val="1"/>
        <c:lblAlgn val="ctr"/>
        <c:lblOffset val="100"/>
      </c:catAx>
      <c:valAx>
        <c:axId val="59319040"/>
        <c:scaling>
          <c:orientation val="minMax"/>
        </c:scaling>
        <c:axPos val="l"/>
        <c:majorGridlines/>
        <c:numFmt formatCode="General" sourceLinked="1"/>
        <c:tickLblPos val="nextTo"/>
        <c:crossAx val="5931724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VEREADORAS</a:t>
            </a:r>
            <a:r>
              <a:rPr lang="en-US" baseline="0" dirty="0">
                <a:latin typeface="Times New Roman" pitchFamily="18" charset="0"/>
                <a:cs typeface="Times New Roman" pitchFamily="18" charset="0"/>
              </a:rPr>
              <a:t> ELEITAS NOS 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ESTADOS </a:t>
            </a:r>
            <a:r>
              <a:rPr lang="en-US" baseline="0" smtClean="0">
                <a:latin typeface="Times New Roman" pitchFamily="18" charset="0"/>
                <a:cs typeface="Times New Roman" pitchFamily="18" charset="0"/>
              </a:rPr>
              <a:t>– 2012</a:t>
            </a:r>
            <a:endParaRPr lang="en-US" baseline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900" baseline="0" dirty="0" err="1" smtClean="0">
                <a:latin typeface="Times New Roman" pitchFamily="18" charset="0"/>
                <a:cs typeface="Times New Roman" pitchFamily="18" charset="0"/>
              </a:rPr>
              <a:t>Fonte</a:t>
            </a:r>
            <a:r>
              <a:rPr lang="en-US" sz="900" baseline="0" dirty="0" smtClean="0">
                <a:latin typeface="Times New Roman" pitchFamily="18" charset="0"/>
                <a:cs typeface="Times New Roman" pitchFamily="18" charset="0"/>
              </a:rPr>
              <a:t>: TSE</a:t>
            </a:r>
            <a:endParaRPr lang="en-US" sz="900" dirty="0">
              <a:latin typeface="Times New Roman" pitchFamily="18" charset="0"/>
              <a:cs typeface="Times New Roman" pitchFamily="18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8.5066720931032361E-2"/>
          <c:y val="0.18172360033943141"/>
          <c:w val="0.85428481802178313"/>
          <c:h val="0.74928397108256206"/>
        </c:manualLayout>
      </c:layout>
      <c:barChart>
        <c:barDir val="col"/>
        <c:grouping val="clustered"/>
        <c:ser>
          <c:idx val="0"/>
          <c:order val="0"/>
          <c:tx>
            <c:strRef>
              <c:f>vereadoras!$E$2</c:f>
              <c:strCache>
                <c:ptCount val="1"/>
                <c:pt idx="0">
                  <c:v>%</c:v>
                </c:pt>
              </c:strCache>
            </c:strRef>
          </c:tx>
          <c:cat>
            <c:strRef>
              <c:f>vereadoras!$A$3:$A$29</c:f>
              <c:strCache>
                <c:ptCount val="26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ES</c:v>
                </c:pt>
                <c:pt idx="7">
                  <c:v>GO</c:v>
                </c:pt>
                <c:pt idx="8">
                  <c:v>MA</c:v>
                </c:pt>
                <c:pt idx="9">
                  <c:v>MG</c:v>
                </c:pt>
                <c:pt idx="10">
                  <c:v>MS</c:v>
                </c:pt>
                <c:pt idx="11">
                  <c:v>MT</c:v>
                </c:pt>
                <c:pt idx="12">
                  <c:v>PA</c:v>
                </c:pt>
                <c:pt idx="13">
                  <c:v>PB</c:v>
                </c:pt>
                <c:pt idx="14">
                  <c:v>PE</c:v>
                </c:pt>
                <c:pt idx="15">
                  <c:v>PI</c:v>
                </c:pt>
                <c:pt idx="16">
                  <c:v>PA</c:v>
                </c:pt>
                <c:pt idx="17">
                  <c:v>RJ</c:v>
                </c:pt>
                <c:pt idx="18">
                  <c:v>RN</c:v>
                </c:pt>
                <c:pt idx="19">
                  <c:v>RO</c:v>
                </c:pt>
                <c:pt idx="20">
                  <c:v>RR</c:v>
                </c:pt>
                <c:pt idx="21">
                  <c:v>RS</c:v>
                </c:pt>
                <c:pt idx="22">
                  <c:v>SC</c:v>
                </c:pt>
                <c:pt idx="23">
                  <c:v>SE</c:v>
                </c:pt>
                <c:pt idx="24">
                  <c:v>SP</c:v>
                </c:pt>
                <c:pt idx="25">
                  <c:v>TO</c:v>
                </c:pt>
              </c:strCache>
            </c:strRef>
          </c:cat>
          <c:val>
            <c:numRef>
              <c:f>vereadoras!$E$3:$E$29</c:f>
              <c:numCache>
                <c:formatCode>General</c:formatCode>
                <c:ptCount val="27"/>
                <c:pt idx="0">
                  <c:v>16.666666666666668</c:v>
                </c:pt>
                <c:pt idx="1">
                  <c:v>15.729265967588173</c:v>
                </c:pt>
                <c:pt idx="2">
                  <c:v>11.299435028248595</c:v>
                </c:pt>
                <c:pt idx="3">
                  <c:v>18.787878787878807</c:v>
                </c:pt>
                <c:pt idx="4">
                  <c:v>12.535864047671595</c:v>
                </c:pt>
                <c:pt idx="5">
                  <c:v>17.04704238472284</c:v>
                </c:pt>
                <c:pt idx="6">
                  <c:v>7.5178997613365155</c:v>
                </c:pt>
                <c:pt idx="7">
                  <c:v>11.733870967741931</c:v>
                </c:pt>
                <c:pt idx="8">
                  <c:v>18.447837150127214</c:v>
                </c:pt>
                <c:pt idx="9">
                  <c:v>11.151931737378519</c:v>
                </c:pt>
                <c:pt idx="10">
                  <c:v>13.445378151260496</c:v>
                </c:pt>
                <c:pt idx="11">
                  <c:v>12.253829321663019</c:v>
                </c:pt>
                <c:pt idx="12">
                  <c:v>15.656268393172448</c:v>
                </c:pt>
                <c:pt idx="13">
                  <c:v>14.599542334096117</c:v>
                </c:pt>
                <c:pt idx="14">
                  <c:v>13.120393120393109</c:v>
                </c:pt>
                <c:pt idx="15">
                  <c:v>16.85393258426965</c:v>
                </c:pt>
                <c:pt idx="16">
                  <c:v>11.389759665621744</c:v>
                </c:pt>
                <c:pt idx="17">
                  <c:v>8.9678510998307956</c:v>
                </c:pt>
                <c:pt idx="18">
                  <c:v>20.519159456118686</c:v>
                </c:pt>
                <c:pt idx="19">
                  <c:v>12.195121951219511</c:v>
                </c:pt>
                <c:pt idx="20">
                  <c:v>13.907284768211921</c:v>
                </c:pt>
                <c:pt idx="21">
                  <c:v>14.192495921696571</c:v>
                </c:pt>
                <c:pt idx="22">
                  <c:v>13.442737430167606</c:v>
                </c:pt>
                <c:pt idx="23">
                  <c:v>15.228426395939087</c:v>
                </c:pt>
                <c:pt idx="24">
                  <c:v>11.436400346120566</c:v>
                </c:pt>
                <c:pt idx="25">
                  <c:v>16.336241078509119</c:v>
                </c:pt>
              </c:numCache>
            </c:numRef>
          </c:val>
        </c:ser>
        <c:axId val="57069952"/>
        <c:axId val="57071488"/>
      </c:barChart>
      <c:catAx>
        <c:axId val="57069952"/>
        <c:scaling>
          <c:orientation val="minMax"/>
        </c:scaling>
        <c:axPos val="b"/>
        <c:tickLblPos val="nextTo"/>
        <c:crossAx val="57071488"/>
        <c:crosses val="autoZero"/>
        <c:auto val="1"/>
        <c:lblAlgn val="ctr"/>
        <c:lblOffset val="100"/>
      </c:catAx>
      <c:valAx>
        <c:axId val="57071488"/>
        <c:scaling>
          <c:orientation val="minMax"/>
        </c:scaling>
        <c:axPos val="l"/>
        <c:majorGridlines/>
        <c:numFmt formatCode="General" sourceLinked="1"/>
        <c:tickLblPos val="nextTo"/>
        <c:crossAx val="5706995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F6C961-F0B8-47AB-9B71-CA997E679A3E}" type="datetimeFigureOut">
              <a:rPr lang="pt-BR" smtClean="0"/>
              <a:pPr/>
              <a:t>12/06/2013</a:t>
            </a:fld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4ECA07-A452-4518-A9BC-5645B063509E}" type="slidenum">
              <a:rPr lang="pt-BR" smtClean="0"/>
              <a:pPr/>
              <a:t>‹nº›</a:t>
            </a:fld>
            <a:endParaRPr lang="pt-BR" dirty="0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1728192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“</a:t>
            </a:r>
            <a:r>
              <a:rPr lang="pt-BR" sz="4000" dirty="0" smtClean="0">
                <a:solidFill>
                  <a:srgbClr val="00B050"/>
                </a:solidFill>
              </a:rPr>
              <a:t>Procuradorias Especiais da Mulher</a:t>
            </a:r>
            <a:r>
              <a:rPr lang="pt-BR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</a:t>
            </a:r>
            <a:r>
              <a:rPr lang="pt-BR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pt-BR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t-BR" sz="3200" dirty="0" smtClean="0"/>
              <a:t> </a:t>
            </a:r>
            <a:r>
              <a:rPr lang="pt-BR" sz="2800" dirty="0" smtClean="0"/>
              <a:t>Câmara e Senado Federal</a:t>
            </a: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3284984"/>
            <a:ext cx="8424936" cy="3024336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Participação Feminina nos Parlamentos</a:t>
            </a:r>
          </a:p>
          <a:p>
            <a:pPr algn="ctr"/>
            <a:endParaRPr lang="pt-BR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endParaRPr lang="pt-BR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pt-BR" sz="2000" b="1" dirty="0" smtClean="0">
                <a:solidFill>
                  <a:srgbClr val="002060"/>
                </a:solidFill>
              </a:rPr>
              <a:t>Senadora Vanessa Grazziotin  </a:t>
            </a:r>
          </a:p>
          <a:p>
            <a:pPr algn="ctr"/>
            <a:r>
              <a:rPr lang="pt-BR" sz="1800" b="1" dirty="0" smtClean="0">
                <a:solidFill>
                  <a:srgbClr val="002060"/>
                </a:solidFill>
              </a:rPr>
              <a:t>Procuradora Especial da Mulher do Senado Federal</a:t>
            </a:r>
          </a:p>
          <a:p>
            <a:pPr algn="ctr"/>
            <a:endParaRPr lang="pt-BR" b="1" dirty="0" smtClean="0">
              <a:solidFill>
                <a:srgbClr val="002060"/>
              </a:solidFill>
            </a:endParaRPr>
          </a:p>
          <a:p>
            <a:pPr algn="ctr"/>
            <a:r>
              <a:rPr lang="pt-BR" sz="2000" b="1" dirty="0" smtClean="0">
                <a:solidFill>
                  <a:srgbClr val="002060"/>
                </a:solidFill>
              </a:rPr>
              <a:t>Auditório </a:t>
            </a:r>
            <a:r>
              <a:rPr lang="pt-BR" sz="2000" b="1" dirty="0" err="1" smtClean="0">
                <a:solidFill>
                  <a:srgbClr val="002060"/>
                </a:solidFill>
              </a:rPr>
              <a:t>Nereu</a:t>
            </a:r>
            <a:r>
              <a:rPr lang="pt-BR" sz="2000" b="1" dirty="0" smtClean="0">
                <a:solidFill>
                  <a:srgbClr val="002060"/>
                </a:solidFill>
              </a:rPr>
              <a:t> Ramos, junho de 2013</a:t>
            </a:r>
            <a:endParaRPr lang="pt-BR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B050"/>
                </a:solidFill>
              </a:rPr>
              <a:t>Reforma Política e Efetivação da Política de Cotas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75% da População é favorável às cotas para mulheres na política</a:t>
            </a:r>
          </a:p>
          <a:p>
            <a:r>
              <a:rPr lang="pt-BR" dirty="0" smtClean="0"/>
              <a:t>Apenas 24% dos brasileiros conhecem a política de cotas</a:t>
            </a:r>
          </a:p>
          <a:p>
            <a:r>
              <a:rPr lang="pt-BR" dirty="0" smtClean="0"/>
              <a:t>83% afirmam que a presença de mulheres no poder “melhora a política nesses espaços”  </a:t>
            </a:r>
          </a:p>
          <a:p>
            <a:endParaRPr lang="pt-BR" dirty="0" smtClean="0"/>
          </a:p>
          <a:p>
            <a:r>
              <a:rPr lang="pt-BR" sz="1800" dirty="0" smtClean="0"/>
              <a:t>(Pesquisa Secretaria Especial de Políticas para as Mulheres / Ibope / Instituto Patrícia Galvão / Cultura Data)</a:t>
            </a:r>
            <a:endParaRPr lang="pt-BR" sz="1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1274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B050"/>
                </a:solidFill>
              </a:rPr>
              <a:t>Reforma Política e Efetivação da Política de Cotas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3576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/>
              <a:t>Participação política das mulheres deve ser acelerada por cotas (Relatório Mulheres na Política 2012 – ONU Mulheres)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“É bom que se abra um debate público sobre o direito das mulheres de participação em governos e no funcionalismo público. A democracia cresce com a participação profunda e igualitária das mulheres” (Michele </a:t>
            </a:r>
            <a:r>
              <a:rPr lang="pt-BR" dirty="0" err="1" smtClean="0"/>
              <a:t>Bachelet</a:t>
            </a:r>
            <a:r>
              <a:rPr lang="pt-BR" dirty="0" smtClean="0"/>
              <a:t>, Diretora Executiva ONU Mulheres)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“A ONU Mulheres vai ajudar os movimentos das mulheres a trabalhar com os parlamentos  para alterar a legislação para incluir perspectivas de igualdade de gênero e apoiar leis de reformas eleitorais que facilitem a incorporação de mulheres como votantes e candidatadas, com a inclusão do sistema de cotas” (Michele  </a:t>
            </a:r>
            <a:r>
              <a:rPr lang="pt-BR" dirty="0" err="1" smtClean="0"/>
              <a:t>Bachelet</a:t>
            </a:r>
            <a:r>
              <a:rPr lang="pt-BR" dirty="0" smtClean="0"/>
              <a:t>, Diretora Executiva ONU Mulheres)</a:t>
            </a:r>
          </a:p>
          <a:p>
            <a:pPr algn="just">
              <a:lnSpc>
                <a:spcPct val="150000"/>
              </a:lnSpc>
            </a:pPr>
            <a:endParaRPr lang="pt-BR" dirty="0" smtClean="0"/>
          </a:p>
          <a:p>
            <a:pPr algn="just">
              <a:lnSpc>
                <a:spcPct val="150000"/>
              </a:lnSpc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>Reforma Política e Efetivação da Política de Cotas</a:t>
            </a:r>
            <a:r>
              <a:rPr lang="pt-BR" i="1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Listas pré-ordenadas com alternância de gênero </a:t>
            </a:r>
          </a:p>
          <a:p>
            <a:pPr algn="just"/>
            <a:r>
              <a:rPr lang="pt-BR" dirty="0" smtClean="0"/>
              <a:t>Maior participação nos órgãos de direção partidária</a:t>
            </a:r>
          </a:p>
          <a:p>
            <a:pPr algn="just"/>
            <a:r>
              <a:rPr lang="pt-BR" dirty="0" smtClean="0"/>
              <a:t>Espaços nas Estruturas do Parlamento (PEC 590/2006 - Deputada Luíza Erundina)</a:t>
            </a:r>
          </a:p>
          <a:p>
            <a:pPr algn="just"/>
            <a:r>
              <a:rPr lang="pt-BR" dirty="0" smtClean="0"/>
              <a:t>Sanção pelo descumprimento da política de cotas (PLS 206/2013 – Senadora Vanessa Grazziotin)</a:t>
            </a:r>
            <a:endParaRPr lang="pt-BR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2088232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/>
            </a:r>
            <a:br>
              <a:rPr lang="pt-BR" dirty="0" smtClean="0">
                <a:solidFill>
                  <a:srgbClr val="00B050"/>
                </a:solidFill>
              </a:rPr>
            </a:br>
            <a:r>
              <a:rPr lang="pt-BR" dirty="0" smtClean="0">
                <a:solidFill>
                  <a:srgbClr val="00B050"/>
                </a:solidFill>
              </a:rPr>
              <a:t>Participação Feminina no Parlamento Brasileiro</a:t>
            </a:r>
            <a:r>
              <a:rPr lang="pt-BR" sz="6000" dirty="0" smtClean="0">
                <a:solidFill>
                  <a:srgbClr val="00B050"/>
                </a:solidFill>
              </a:rPr>
              <a:t/>
            </a:r>
            <a:br>
              <a:rPr lang="pt-BR" sz="6000" dirty="0" smtClean="0">
                <a:solidFill>
                  <a:srgbClr val="00B050"/>
                </a:solidFill>
              </a:rPr>
            </a:br>
            <a:r>
              <a:rPr lang="pt-BR" sz="6000" dirty="0" smtClean="0">
                <a:solidFill>
                  <a:srgbClr val="00B050"/>
                </a:solidFill>
              </a:rPr>
              <a:t> </a:t>
            </a:r>
            <a:r>
              <a:rPr lang="pt-BR" sz="3300" dirty="0" smtClean="0">
                <a:solidFill>
                  <a:srgbClr val="00B050"/>
                </a:solidFill>
              </a:rPr>
              <a:t>A difícil inserção das mulheres nas democracias representativas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2794925"/>
            <a:ext cx="8229600" cy="3658411"/>
          </a:xfrm>
        </p:spPr>
        <p:txBody>
          <a:bodyPr>
            <a:normAutofit fontScale="70000" lnSpcReduction="20000"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 DIREITO AO VOTO – 1932</a:t>
            </a:r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 POLÍTICA DE COTAS ELEITORAIS – 1997  (</a:t>
            </a:r>
            <a:r>
              <a:rPr lang="pt-BR" sz="2800" b="1" i="1" dirty="0" smtClean="0">
                <a:latin typeface="Times New Roman" pitchFamily="18" charset="0"/>
                <a:cs typeface="Times New Roman" pitchFamily="18" charset="0"/>
              </a:rPr>
              <a:t>Lei 9.504/97 – Lei        Eleitoral</a:t>
            </a: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 CRIAÇÃO DAS PROCURADORIAS DA MULHER 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	  CÂMARA DOS DEPUTADOS - 2009 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 	  SENADO FEDERAL – 2013</a:t>
            </a: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 ELEGEMOS UMA GOVERNADORA (DOS 27 ESTADOS)</a:t>
            </a:r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 NO PARLAMENTO A PARTICIPAÇÃO AINDA É MUITO PEQUENA</a:t>
            </a:r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 9% MÉDIA </a:t>
            </a:r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 8,7% CÂMARA DEPUTADOS</a:t>
            </a:r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 12% SENADO FEDERAL</a:t>
            </a:r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rgbClr val="00B050"/>
                </a:solidFill>
              </a:rPr>
              <a:t> Participação Feminina nos Parlamentos Mundiais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35480"/>
            <a:ext cx="7571184" cy="386978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pt-BR" sz="3200" dirty="0" smtClean="0"/>
          </a:p>
          <a:p>
            <a:pPr algn="just">
              <a:lnSpc>
                <a:spcPct val="150000"/>
              </a:lnSpc>
            </a:pPr>
            <a:endParaRPr lang="pt-BR" sz="3200" dirty="0" smtClean="0"/>
          </a:p>
          <a:p>
            <a:pPr algn="just">
              <a:lnSpc>
                <a:spcPct val="150000"/>
              </a:lnSpc>
            </a:pPr>
            <a:endParaRPr lang="pt-BR" sz="3200" dirty="0" smtClean="0"/>
          </a:p>
          <a:p>
            <a:pPr algn="just">
              <a:lnSpc>
                <a:spcPct val="150000"/>
              </a:lnSpc>
            </a:pPr>
            <a:endParaRPr lang="pt-BR" sz="3200" dirty="0" smtClean="0"/>
          </a:p>
          <a:p>
            <a:pPr algn="just">
              <a:lnSpc>
                <a:spcPct val="150000"/>
              </a:lnSpc>
            </a:pPr>
            <a:endParaRPr lang="pt-BR" sz="3200" dirty="0" smtClean="0"/>
          </a:p>
          <a:p>
            <a:pPr algn="just">
              <a:lnSpc>
                <a:spcPct val="150000"/>
              </a:lnSpc>
            </a:pPr>
            <a:endParaRPr lang="pt-BR" sz="3200" dirty="0" smtClean="0"/>
          </a:p>
          <a:p>
            <a:pPr algn="just">
              <a:lnSpc>
                <a:spcPct val="150000"/>
              </a:lnSpc>
            </a:pPr>
            <a:endParaRPr lang="pt-BR" sz="3200" dirty="0"/>
          </a:p>
        </p:txBody>
      </p:sp>
      <p:pic>
        <p:nvPicPr>
          <p:cNvPr id="4" name="Imagem 3" descr="sfdguahgf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1988840"/>
            <a:ext cx="7092017" cy="417646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B050"/>
                </a:solidFill>
              </a:rPr>
              <a:t>Participação Feminina nos Parlamentos Mundiais</a:t>
            </a:r>
            <a:endParaRPr lang="pt-BR" dirty="0"/>
          </a:p>
        </p:txBody>
      </p:sp>
      <p:pic>
        <p:nvPicPr>
          <p:cNvPr id="4" name="Espaço Reservado para Conteúdo 3" descr="http://www12.senado.gov.br/noticias/jornal/edicoes/2013/03/05/imagens/info_pag4a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988840"/>
            <a:ext cx="3744415" cy="446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-531440"/>
            <a:ext cx="8208912" cy="1584176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>
                <a:solidFill>
                  <a:srgbClr val="00B050"/>
                </a:solidFill>
              </a:rPr>
              <a:t>Participação Feminina nos Parlamentos  dos Países Americanos</a:t>
            </a:r>
            <a:endParaRPr lang="pt-BR" sz="3600" dirty="0"/>
          </a:p>
        </p:txBody>
      </p:sp>
      <p:pic>
        <p:nvPicPr>
          <p:cNvPr id="5" name="Imagem 4" descr="Tabela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1196752"/>
            <a:ext cx="4248472" cy="547260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556792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100" b="1" dirty="0" smtClean="0">
                <a:latin typeface="Times New Roman" pitchFamily="18" charset="0"/>
                <a:cs typeface="Times New Roman" pitchFamily="18" charset="0"/>
              </a:rPr>
              <a:t>EVOLUÇÃO DA PARTICIPAÇÃO FEMININA EM CARGOS EXECUTIVOS NA AMÉRICA LATINA E CARIBE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b="1" dirty="0" smtClean="0">
                <a:latin typeface="Times New Roman" pitchFamily="18" charset="0"/>
                <a:cs typeface="Times New Roman" pitchFamily="18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964824"/>
            <a:ext cx="8229600" cy="489317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* CHILE -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Michelle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Bachelet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(2006 – 2010)</a:t>
            </a:r>
            <a:endParaRPr lang="pt-BR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  * ARGENTINA -  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Cristina Kirchner (2007 – 2011) -       	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reeleita</a:t>
            </a:r>
            <a:endParaRPr lang="pt-BR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* JAMAICA -  </a:t>
            </a:r>
            <a:r>
              <a:rPr lang="pt-BR" sz="2800" b="1" i="1" dirty="0" err="1" smtClean="0">
                <a:latin typeface="Times New Roman" pitchFamily="18" charset="0"/>
                <a:cs typeface="Times New Roman" pitchFamily="18" charset="0"/>
              </a:rPr>
              <a:t>Portia</a:t>
            </a:r>
            <a:r>
              <a:rPr lang="pt-BR" sz="2800" b="1" i="1" dirty="0" smtClean="0">
                <a:latin typeface="Times New Roman" pitchFamily="18" charset="0"/>
                <a:cs typeface="Times New Roman" pitchFamily="18" charset="0"/>
              </a:rPr>
              <a:t> Simpson- Miller  - reeleita</a:t>
            </a:r>
            <a:endParaRPr lang="pt-BR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  * COSTA RICA - </a:t>
            </a:r>
            <a:r>
              <a:rPr lang="pt-BR" sz="2800" b="1" i="1" dirty="0" smtClean="0">
                <a:latin typeface="Times New Roman" pitchFamily="18" charset="0"/>
                <a:cs typeface="Times New Roman" pitchFamily="18" charset="0"/>
              </a:rPr>
              <a:t>Laura </a:t>
            </a:r>
            <a:r>
              <a:rPr lang="pt-BR" sz="2800" b="1" i="1" dirty="0" err="1" smtClean="0">
                <a:latin typeface="Times New Roman" pitchFamily="18" charset="0"/>
                <a:cs typeface="Times New Roman" pitchFamily="18" charset="0"/>
              </a:rPr>
              <a:t>Chinchilla</a:t>
            </a:r>
            <a:endParaRPr lang="pt-BR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  * BRASIL - </a:t>
            </a:r>
            <a:r>
              <a:rPr lang="pt-BR" sz="2800" b="1" i="1" dirty="0" smtClean="0">
                <a:latin typeface="Times New Roman" pitchFamily="18" charset="0"/>
                <a:cs typeface="Times New Roman" pitchFamily="18" charset="0"/>
              </a:rPr>
              <a:t>Dilma Rousseff  (2011 – 2014)</a:t>
            </a:r>
            <a:endParaRPr lang="pt-B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B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10800000" flipV="1">
            <a:off x="457200" y="658369"/>
            <a:ext cx="8229600" cy="682399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B050"/>
                </a:solidFill>
              </a:rPr>
              <a:t>Participação Feminina nas Assembleias Legislativas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412875"/>
          <a:ext cx="8229600" cy="4911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B050"/>
                </a:solidFill>
              </a:rPr>
              <a:t>Participação Feminina nas Câmaras Municipais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67544" y="1370013"/>
          <a:ext cx="8229600" cy="5487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B050"/>
                </a:solidFill>
              </a:rPr>
              <a:t>Participação Feminina no Congresso Nacional</a:t>
            </a:r>
            <a:endParaRPr lang="pt-BR" dirty="0"/>
          </a:p>
        </p:txBody>
      </p:sp>
      <p:pic>
        <p:nvPicPr>
          <p:cNvPr id="5" name="Espaço Reservado para Conteúdo 4" descr="cert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62476" y="2258453"/>
            <a:ext cx="8257996" cy="4050867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Words>320</Words>
  <Application>Microsoft Office PowerPoint</Application>
  <PresentationFormat>Apresentação na tela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Fluxo</vt:lpstr>
      <vt:lpstr>“Procuradorias Especiais da Mulher”  Câmara e Senado Federal</vt:lpstr>
      <vt:lpstr>       Participação Feminina no Parlamento Brasileiro  A difícil inserção das mulheres nas democracias representativas </vt:lpstr>
      <vt:lpstr>   Participação Feminina nos Parlamentos Mundiais </vt:lpstr>
      <vt:lpstr>Participação Feminina nos Parlamentos Mundiais</vt:lpstr>
      <vt:lpstr>Participação Feminina nos Parlamentos  dos Países Americanos</vt:lpstr>
      <vt:lpstr>EVOLUÇÃO DA PARTICIPAÇÃO FEMININA EM CARGOS EXECUTIVOS NA AMÉRICA LATINA E CARIBE  </vt:lpstr>
      <vt:lpstr>Participação Feminina nas Assembleias Legislativas</vt:lpstr>
      <vt:lpstr>Participação Feminina nas Câmaras Municipais</vt:lpstr>
      <vt:lpstr>Participação Feminina no Congresso Nacional</vt:lpstr>
      <vt:lpstr>Reforma Política e Efetivação da Política de Cotas</vt:lpstr>
      <vt:lpstr>Reforma Política e Efetivação da Política de Cotas</vt:lpstr>
      <vt:lpstr>     Reforma Política e Efetivação da Política de Cotas </vt:lpstr>
    </vt:vector>
  </TitlesOfParts>
  <Company>Senado Federal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“First GLOBE Natural Capital Summit”   1ª edição do Encontro da GLOBE sobre Capital Natural</dc:title>
  <dc:creator>antoniof</dc:creator>
  <cp:lastModifiedBy>roberto luiz meneses silva</cp:lastModifiedBy>
  <cp:revision>51</cp:revision>
  <dcterms:created xsi:type="dcterms:W3CDTF">2013-05-28T20:44:10Z</dcterms:created>
  <dcterms:modified xsi:type="dcterms:W3CDTF">2013-06-12T19:47:40Z</dcterms:modified>
</cp:coreProperties>
</file>