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308" r:id="rId3"/>
    <p:sldId id="292" r:id="rId4"/>
    <p:sldId id="310" r:id="rId5"/>
    <p:sldId id="326" r:id="rId6"/>
    <p:sldId id="323" r:id="rId7"/>
    <p:sldId id="312" r:id="rId8"/>
    <p:sldId id="328" r:id="rId9"/>
    <p:sldId id="315" r:id="rId10"/>
    <p:sldId id="316" r:id="rId11"/>
    <p:sldId id="317" r:id="rId12"/>
    <p:sldId id="318" r:id="rId13"/>
    <p:sldId id="321" r:id="rId14"/>
    <p:sldId id="322" r:id="rId15"/>
    <p:sldId id="313" r:id="rId16"/>
    <p:sldId id="314" r:id="rId17"/>
    <p:sldId id="327" r:id="rId18"/>
    <p:sldId id="311" r:id="rId19"/>
    <p:sldId id="309" r:id="rId20"/>
  </p:sldIdLst>
  <p:sldSz cx="9144000" cy="6858000" type="screen4x3"/>
  <p:notesSz cx="6797675" cy="9982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174"/>
    <a:srgbClr val="095D7E"/>
    <a:srgbClr val="06445A"/>
    <a:srgbClr val="0B7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36" autoAdjust="0"/>
  </p:normalViewPr>
  <p:slideViewPr>
    <p:cSldViewPr snapToGrid="0">
      <p:cViewPr varScale="1">
        <p:scale>
          <a:sx n="106" d="100"/>
          <a:sy n="106" d="100"/>
        </p:scale>
        <p:origin x="1038" y="90"/>
      </p:cViewPr>
      <p:guideLst/>
    </p:cSldViewPr>
  </p:slideViewPr>
  <p:outlineViewPr>
    <p:cViewPr>
      <p:scale>
        <a:sx n="33" d="100"/>
        <a:sy n="33" d="100"/>
      </p:scale>
      <p:origin x="0" y="-15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4797633\Downloads\Gr&#225;fico_data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/>
              <a:t>Remuneração</a:t>
            </a:r>
            <a:r>
              <a:rPr lang="pt-BR" sz="2000" b="1" baseline="0"/>
              <a:t> Média Hora (Mercado Formal)</a:t>
            </a:r>
            <a:endParaRPr lang="pt-BR" sz="20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Plan2!$B$1</c:f>
              <c:strCache>
                <c:ptCount val="1"/>
                <c:pt idx="0">
                  <c:v>Tec/Aux Enf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Plan2!$A$2:$A$11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Plan2!$B$2:$B$11</c:f>
              <c:numCache>
                <c:formatCode>General</c:formatCode>
                <c:ptCount val="10"/>
                <c:pt idx="0">
                  <c:v>22</c:v>
                </c:pt>
                <c:pt idx="1">
                  <c:v>23.8</c:v>
                </c:pt>
                <c:pt idx="2">
                  <c:v>25.8</c:v>
                </c:pt>
                <c:pt idx="3">
                  <c:v>27.3</c:v>
                </c:pt>
                <c:pt idx="4">
                  <c:v>29.6</c:v>
                </c:pt>
                <c:pt idx="5">
                  <c:v>32.1</c:v>
                </c:pt>
                <c:pt idx="6">
                  <c:v>34.700000000000003</c:v>
                </c:pt>
                <c:pt idx="7">
                  <c:v>37.700000000000003</c:v>
                </c:pt>
                <c:pt idx="8">
                  <c:v>42</c:v>
                </c:pt>
                <c:pt idx="9">
                  <c:v>45.9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Plan2!$C$1</c:f>
              <c:strCache>
                <c:ptCount val="1"/>
                <c:pt idx="0">
                  <c:v>Tec Odonto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Plan2!$A$2:$A$11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Plan2!$C$2:$C$11</c:f>
              <c:numCache>
                <c:formatCode>General</c:formatCode>
                <c:ptCount val="10"/>
                <c:pt idx="0">
                  <c:v>12.8</c:v>
                </c:pt>
                <c:pt idx="1">
                  <c:v>13.9</c:v>
                </c:pt>
                <c:pt idx="2">
                  <c:v>14.9</c:v>
                </c:pt>
                <c:pt idx="3">
                  <c:v>17.100000000000001</c:v>
                </c:pt>
                <c:pt idx="4">
                  <c:v>18.7</c:v>
                </c:pt>
                <c:pt idx="5">
                  <c:v>19.899999999999999</c:v>
                </c:pt>
                <c:pt idx="6">
                  <c:v>21.6</c:v>
                </c:pt>
                <c:pt idx="7">
                  <c:v>23.5</c:v>
                </c:pt>
                <c:pt idx="8">
                  <c:v>26.3</c:v>
                </c:pt>
                <c:pt idx="9">
                  <c:v>28.9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Plan2!$D$1</c:f>
              <c:strCache>
                <c:ptCount val="1"/>
                <c:pt idx="0">
                  <c:v>Médico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Plan2!$A$2:$A$11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Plan2!$D$2:$D$11</c:f>
              <c:numCache>
                <c:formatCode>General</c:formatCode>
                <c:ptCount val="10"/>
                <c:pt idx="0">
                  <c:v>93.4</c:v>
                </c:pt>
                <c:pt idx="1">
                  <c:v>105.6</c:v>
                </c:pt>
                <c:pt idx="2">
                  <c:v>116.3</c:v>
                </c:pt>
                <c:pt idx="3">
                  <c:v>126.3</c:v>
                </c:pt>
                <c:pt idx="4">
                  <c:v>145.19999999999999</c:v>
                </c:pt>
                <c:pt idx="5">
                  <c:v>161</c:v>
                </c:pt>
                <c:pt idx="6">
                  <c:v>186.3</c:v>
                </c:pt>
                <c:pt idx="7">
                  <c:v>207.2</c:v>
                </c:pt>
                <c:pt idx="8">
                  <c:v>244.4</c:v>
                </c:pt>
                <c:pt idx="9">
                  <c:v>270.39999999999998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Plan2!$E$1</c:f>
              <c:strCache>
                <c:ptCount val="1"/>
                <c:pt idx="0">
                  <c:v>Enfermeiro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Plan2!$A$2:$A$11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Plan2!$E$2:$E$11</c:f>
              <c:numCache>
                <c:formatCode>General</c:formatCode>
                <c:ptCount val="10"/>
                <c:pt idx="0">
                  <c:v>55.5</c:v>
                </c:pt>
                <c:pt idx="1">
                  <c:v>59.8</c:v>
                </c:pt>
                <c:pt idx="2">
                  <c:v>63.9</c:v>
                </c:pt>
                <c:pt idx="3">
                  <c:v>67.099999999999994</c:v>
                </c:pt>
                <c:pt idx="4">
                  <c:v>71.599999999999994</c:v>
                </c:pt>
                <c:pt idx="5">
                  <c:v>75.8</c:v>
                </c:pt>
                <c:pt idx="6">
                  <c:v>82</c:v>
                </c:pt>
                <c:pt idx="7">
                  <c:v>87.7</c:v>
                </c:pt>
                <c:pt idx="8">
                  <c:v>96.3</c:v>
                </c:pt>
                <c:pt idx="9">
                  <c:v>101.3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Plan2!$F$1</c:f>
              <c:strCache>
                <c:ptCount val="1"/>
                <c:pt idx="0">
                  <c:v>Dentista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Plan2!$A$2:$A$11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Plan2!$F$2:$F$11</c:f>
              <c:numCache>
                <c:formatCode>General</c:formatCode>
                <c:ptCount val="10"/>
                <c:pt idx="0">
                  <c:v>64.8</c:v>
                </c:pt>
                <c:pt idx="1">
                  <c:v>69.599999999999994</c:v>
                </c:pt>
                <c:pt idx="2">
                  <c:v>75.400000000000006</c:v>
                </c:pt>
                <c:pt idx="3">
                  <c:v>80.099999999999994</c:v>
                </c:pt>
                <c:pt idx="4">
                  <c:v>87</c:v>
                </c:pt>
                <c:pt idx="5">
                  <c:v>94.2</c:v>
                </c:pt>
                <c:pt idx="6">
                  <c:v>101.8</c:v>
                </c:pt>
                <c:pt idx="7">
                  <c:v>111.5</c:v>
                </c:pt>
                <c:pt idx="8">
                  <c:v>127</c:v>
                </c:pt>
                <c:pt idx="9">
                  <c:v>136.6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Plan2!$G$1</c:f>
              <c:strCache>
                <c:ptCount val="1"/>
                <c:pt idx="0">
                  <c:v>ACS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Plan2!$A$2:$A$11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Plan2!$G$2:$G$11</c:f>
              <c:numCache>
                <c:formatCode>General</c:formatCode>
                <c:ptCount val="10"/>
                <c:pt idx="0">
                  <c:v>11.7</c:v>
                </c:pt>
                <c:pt idx="1">
                  <c:v>12.6</c:v>
                </c:pt>
                <c:pt idx="2">
                  <c:v>13.8</c:v>
                </c:pt>
                <c:pt idx="3">
                  <c:v>15.8</c:v>
                </c:pt>
                <c:pt idx="4">
                  <c:v>19.7</c:v>
                </c:pt>
                <c:pt idx="5">
                  <c:v>22</c:v>
                </c:pt>
                <c:pt idx="6">
                  <c:v>24.2</c:v>
                </c:pt>
                <c:pt idx="7">
                  <c:v>26.9</c:v>
                </c:pt>
                <c:pt idx="8">
                  <c:v>30</c:v>
                </c:pt>
                <c:pt idx="9">
                  <c:v>32.1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6739936"/>
        <c:axId val="352844672"/>
      </c:lineChart>
      <c:catAx>
        <c:axId val="31673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2844672"/>
        <c:crosses val="autoZero"/>
        <c:auto val="1"/>
        <c:lblAlgn val="ctr"/>
        <c:lblOffset val="100"/>
        <c:noMultiLvlLbl val="0"/>
      </c:catAx>
      <c:valAx>
        <c:axId val="352844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6739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96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96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05434-EE94-4F15-BCD9-C26BEE8EB671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1247775"/>
            <a:ext cx="44894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803526"/>
            <a:ext cx="5438775" cy="39303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82531"/>
            <a:ext cx="2946400" cy="4996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82531"/>
            <a:ext cx="2946400" cy="4996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156DC-E3F2-4A4A-B071-9F5B136062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984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56DC-E3F2-4A4A-B071-9F5B1360621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18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56DC-E3F2-4A4A-B071-9F5B1360621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19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03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81" y="234059"/>
            <a:ext cx="2243321" cy="5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727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144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060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652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20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678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757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006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03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81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61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960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417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11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86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34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37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95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10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99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65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03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81" y="234059"/>
            <a:ext cx="2243321" cy="5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5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3300"/>
            <a:ext cx="9144000" cy="33147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86" y="4912524"/>
            <a:ext cx="3302694" cy="7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4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1" y="878186"/>
            <a:ext cx="9144001" cy="10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Atenção primária em saúde: atuação multiprofissional e mercado de trabalho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2" y="2894403"/>
            <a:ext cx="9144001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Câmara dos Deputados  – Brasília – DF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Setembro, 2019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563368" y="4778515"/>
            <a:ext cx="3370025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Luciana Mendes Santos Servo</a:t>
            </a:r>
            <a:endPara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pt-BR" sz="14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Técnica de Planejamento e Pesquisa do Ipea</a:t>
            </a:r>
          </a:p>
          <a:p>
            <a:pPr algn="ctr" eaLnBrk="1" hangingPunct="1">
              <a:defRPr/>
            </a:pPr>
            <a:r>
              <a:rPr lang="pt-BR" sz="1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Diretoria de Estudos e Políticas Sociais</a:t>
            </a:r>
            <a:endParaRPr lang="pt-BR" sz="1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06FB7370-7D33-401B-A298-97ABF9B15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1" y="1712934"/>
            <a:ext cx="8937000" cy="40230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78453" y="1482101"/>
            <a:ext cx="64279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Médicos se concentram nos municípios maiores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1461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80318F-0808-44AC-B0DA-81DAA151A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31" y="184057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800" dirty="0">
                <a:solidFill>
                  <a:schemeClr val="bg1"/>
                </a:solidFill>
              </a:rPr>
              <a:t>O que diz a literatura sobre escassez </a:t>
            </a:r>
            <a:r>
              <a:rPr lang="pt-BR" sz="2800" dirty="0" smtClean="0">
                <a:solidFill>
                  <a:schemeClr val="bg1"/>
                </a:solidFill>
              </a:rPr>
              <a:t/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de </a:t>
            </a:r>
            <a:r>
              <a:rPr lang="pt-BR" sz="2800" dirty="0">
                <a:solidFill>
                  <a:schemeClr val="bg1"/>
                </a:solidFill>
              </a:rPr>
              <a:t>médicos?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123" name="CaixaDeTexto 2">
            <a:extLst>
              <a:ext uri="{FF2B5EF4-FFF2-40B4-BE49-F238E27FC236}">
                <a16:creationId xmlns="" xmlns:a16="http://schemas.microsoft.com/office/drawing/2014/main" id="{46F9322F-7A5A-4030-A24D-F949EF950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677" y="1509620"/>
            <a:ext cx="849004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 dirty="0"/>
              <a:t>Escassez não-econômica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pt-BR" altLang="pt-BR" sz="2400" dirty="0"/>
              <a:t>Juízo de valor sobre o padrão médico por habitante:</a:t>
            </a:r>
          </a:p>
          <a:p>
            <a:pPr lvl="2" eaLnBrk="1" hangingPunct="1">
              <a:spcBef>
                <a:spcPct val="0"/>
              </a:spcBef>
              <a:buClrTx/>
            </a:pPr>
            <a:r>
              <a:rPr lang="pt-BR" altLang="pt-BR" sz="2400" dirty="0"/>
              <a:t>Necessidade de médicos calculada por profissional da área de saúde</a:t>
            </a:r>
          </a:p>
          <a:p>
            <a:pPr lvl="2" eaLnBrk="1" hangingPunct="1">
              <a:spcBef>
                <a:spcPct val="0"/>
              </a:spcBef>
              <a:buClrTx/>
            </a:pPr>
            <a:r>
              <a:rPr lang="pt-BR" altLang="pt-BR" sz="2400" dirty="0"/>
              <a:t>Razão de médico por habitantes em comparação internacional, entre locais;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 dirty="0"/>
              <a:t>Escassez econômica: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pt-BR" altLang="pt-BR" sz="2400" dirty="0"/>
              <a:t>Compreender a interação entre oferta e demanda:</a:t>
            </a:r>
          </a:p>
          <a:p>
            <a:pPr lvl="2" eaLnBrk="1" hangingPunct="1">
              <a:spcBef>
                <a:spcPct val="0"/>
              </a:spcBef>
              <a:buClrTx/>
            </a:pPr>
            <a:r>
              <a:rPr lang="pt-BR" altLang="pt-BR" sz="2400" dirty="0"/>
              <a:t>Demanda maior do que oferta? Indicadores de vagas não-preenchidas, tendência salarial;</a:t>
            </a:r>
          </a:p>
          <a:p>
            <a:pPr lvl="2" eaLnBrk="1" hangingPunct="1">
              <a:spcBef>
                <a:spcPct val="0"/>
              </a:spcBef>
              <a:buClrTx/>
            </a:pPr>
            <a:r>
              <a:rPr lang="pt-BR" altLang="pt-BR" sz="2400" dirty="0"/>
              <a:t>Renda do profissional maior do que o custo de se entrar na profissão? TIR, relação candidato vaga, etc</a:t>
            </a:r>
            <a:r>
              <a:rPr lang="pt-BR" altLang="pt-BR" sz="2400" dirty="0" smtClean="0"/>
              <a:t>.</a:t>
            </a:r>
          </a:p>
          <a:p>
            <a:pPr lvl="2" eaLnBrk="1" hangingPunct="1">
              <a:spcBef>
                <a:spcPct val="0"/>
              </a:spcBef>
              <a:buClrTx/>
            </a:pPr>
            <a:endParaRPr lang="pt-BR" altLang="pt-BR" sz="1600" dirty="0" smtClean="0"/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pt-BR" sz="2000" dirty="0" smtClean="0"/>
              <a:t>(Vieira e Servo, 2013)</a:t>
            </a:r>
            <a:endParaRPr lang="pt-BR" altLang="pt-BR" sz="2000" dirty="0"/>
          </a:p>
        </p:txBody>
      </p:sp>
    </p:spTree>
    <p:extLst>
      <p:ext uri="{BB962C8B-B14F-4D97-AF65-F5344CB8AC3E}">
        <p14:creationId xmlns:p14="http://schemas.microsoft.com/office/powerpoint/2010/main" val="588783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C1EFAA93-2682-4D58-BFC9-3991BC65D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22" y="1292485"/>
            <a:ext cx="8884938" cy="455605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06582" y="1292485"/>
            <a:ext cx="959668" cy="3733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44031" y="253497"/>
            <a:ext cx="6518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Há escassez econômica de médicos no Brasil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23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5174132"/>
              </p:ext>
            </p:extLst>
          </p:nvPr>
        </p:nvGraphicFramePr>
        <p:xfrm>
          <a:off x="570370" y="1249377"/>
          <a:ext cx="6618081" cy="495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642796" y="6563762"/>
            <a:ext cx="8501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ME.RAIS. Extraído de </a:t>
            </a:r>
            <a:r>
              <a:rPr lang="pt-BR" sz="1400" dirty="0" err="1" smtClean="0"/>
              <a:t>Nescon</a:t>
            </a:r>
            <a:r>
              <a:rPr lang="pt-BR" sz="1400" dirty="0" smtClean="0"/>
              <a:t>/UFMG. Estação de Pesquisa de Sinais de Mercado  </a:t>
            </a:r>
            <a:endParaRPr lang="pt-BR" sz="1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08230" y="235390"/>
            <a:ext cx="5911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A evolução do salário real dos médicos vem se descolando dos enfermeiros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333308" y="2525917"/>
            <a:ext cx="17201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Em 2017 essa diferença estava em 3,7 </a:t>
            </a:r>
            <a:r>
              <a:rPr lang="pt-BR" dirty="0" smtClean="0"/>
              <a:t>vezes entre médicos e enfermeiros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498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88476" y="1348966"/>
            <a:ext cx="78176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2400" dirty="0" smtClean="0"/>
              <a:t>No Brasil, o financiamento total para o sistema de saúde representa 9,1% do PIB em 2015, com uma participação pública de 41% desse total</a:t>
            </a:r>
          </a:p>
          <a:p>
            <a:pPr marL="285750" indent="-285750"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2400" dirty="0" smtClean="0"/>
              <a:t> A receita de contraprestação das operadoras em 2018 foi R$ 197,4 bilhões e o gasto com ações e serviços públicos de saúde foi de R$ 271 bilhões. </a:t>
            </a:r>
          </a:p>
          <a:p>
            <a:pPr marL="285750" indent="-285750"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2400" dirty="0" smtClean="0"/>
              <a:t>O SUS tem que cobrir toda a população e 27% da população tem planos e seguros de saúde</a:t>
            </a:r>
          </a:p>
          <a:p>
            <a:pPr marL="742950" lvl="1" indent="-285750"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2400" dirty="0" smtClean="0"/>
              <a:t>Considerando “ (...) em 2018, </a:t>
            </a:r>
            <a:r>
              <a:rPr lang="pt-BR" sz="2400" i="1" dirty="0" smtClean="0"/>
              <a:t>o </a:t>
            </a:r>
            <a:r>
              <a:rPr lang="pt-BR" sz="2400" i="1" dirty="0"/>
              <a:t>gasto </a:t>
            </a:r>
            <a:r>
              <a:rPr lang="pt-BR" sz="2400" i="1" dirty="0" smtClean="0"/>
              <a:t>per capita do </a:t>
            </a:r>
            <a:r>
              <a:rPr lang="pt-BR" sz="2400" i="1" dirty="0"/>
              <a:t>SUS para toda a população foi de R$ 1.283, enquanto a despesa assistencial per capita do segmento de planos e seguros privados foi de R$ 3.385, ou seja, 2,6 vezes </a:t>
            </a:r>
            <a:r>
              <a:rPr lang="pt-BR" sz="2400" i="1" dirty="0" smtClean="0"/>
              <a:t>maior</a:t>
            </a:r>
            <a:r>
              <a:rPr lang="pt-BR" sz="2400" dirty="0" smtClean="0"/>
              <a:t>”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4856" y="221599"/>
            <a:ext cx="6264998" cy="757130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  <a:buClr>
                <a:schemeClr val="bg1"/>
              </a:buClr>
              <a:tabLst>
                <a:tab pos="536575" algn="l"/>
              </a:tabLst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Diferenças no financiamento público e privado</a:t>
            </a:r>
            <a:endParaRPr lang="pt-BR" sz="2400" b="1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0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61314" y="1276539"/>
            <a:ext cx="808474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2800" dirty="0" smtClean="0"/>
              <a:t>Há uma concentração de profissionais nas regiões Centro-Sul do país e nas capitais dos estados; questões relativas a distribuição e escassez do profissional médico </a:t>
            </a:r>
          </a:p>
          <a:p>
            <a:pPr marL="285750" indent="-285750"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2800" dirty="0" smtClean="0"/>
              <a:t>Planos e seguros concorrem com o SUS na demanda por esses profissionais</a:t>
            </a:r>
          </a:p>
          <a:p>
            <a:pPr marL="285750" indent="-285750"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2800" dirty="0" smtClean="0"/>
              <a:t>Residência é uma demanda dos recém-formados em medicina (</a:t>
            </a:r>
            <a:r>
              <a:rPr lang="pt-BR" sz="2800" dirty="0" err="1" smtClean="0"/>
              <a:t>Scheffer</a:t>
            </a:r>
            <a:r>
              <a:rPr lang="pt-BR" sz="2800" dirty="0" smtClean="0"/>
              <a:t> </a:t>
            </a:r>
            <a:r>
              <a:rPr lang="pt-BR" sz="2800" i="1" dirty="0" smtClean="0"/>
              <a:t>et al</a:t>
            </a:r>
            <a:r>
              <a:rPr lang="pt-BR" sz="2800" dirty="0" smtClean="0"/>
              <a:t>, 2018)</a:t>
            </a:r>
          </a:p>
          <a:p>
            <a:pPr marL="285750" indent="-285750"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2800" dirty="0" smtClean="0"/>
              <a:t>Ao declararem sua preferência por local de trabalho, uma parcela expressiva (79,2%) diz preferir trabalhar em hospital contra menos de 30% de preferência pela atenção primária (</a:t>
            </a:r>
            <a:r>
              <a:rPr lang="pt-BR" sz="2800" dirty="0" err="1" smtClean="0"/>
              <a:t>Scheffer</a:t>
            </a:r>
            <a:r>
              <a:rPr lang="pt-BR" sz="2800" dirty="0" smtClean="0"/>
              <a:t> </a:t>
            </a:r>
            <a:r>
              <a:rPr lang="pt-BR" sz="2800" i="1" dirty="0"/>
              <a:t>et al</a:t>
            </a:r>
            <a:r>
              <a:rPr lang="pt-BR" sz="2800" dirty="0"/>
              <a:t>, </a:t>
            </a:r>
            <a:r>
              <a:rPr lang="pt-BR" sz="2800" dirty="0" smtClean="0"/>
              <a:t>2018)</a:t>
            </a:r>
          </a:p>
          <a:p>
            <a:pPr>
              <a:buClr>
                <a:srgbClr val="0B779D"/>
              </a:buClr>
            </a:pPr>
            <a:endParaRPr lang="pt-BR" sz="28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4856" y="553997"/>
            <a:ext cx="6264998" cy="424732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  <a:buClr>
                <a:schemeClr val="bg1"/>
              </a:buClr>
              <a:tabLst>
                <a:tab pos="536575" algn="l"/>
              </a:tabLst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Considerações finais</a:t>
            </a:r>
            <a:endParaRPr lang="pt-BR" sz="2400" b="1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5100" y="1140737"/>
            <a:ext cx="808474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B779D"/>
              </a:buClr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 marL="285750" indent="-285750"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2800" dirty="0" smtClean="0"/>
              <a:t>Assim, a política pública de saúde, intensiva em recursos humanos, enfrenta vários desafios para alocar profissionais em suas estratégias prioritárias, principalmente em pequenos municípios, regiões de alta vulnerabilidade de municípios maiores e regiões remotas</a:t>
            </a:r>
          </a:p>
          <a:p>
            <a:pPr marL="285750" indent="-285750"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2800" dirty="0" smtClean="0"/>
              <a:t>As políticas propostas buscam alternativas para: atrair esses profissionais e fixa-los nessas localidades</a:t>
            </a:r>
          </a:p>
          <a:p>
            <a:pPr marL="285750" indent="-285750"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2800" dirty="0" smtClean="0"/>
              <a:t>Caberia uma discussão sobre como regular melhor esse mercado e dos desafios impostos pelo financiamento</a:t>
            </a:r>
          </a:p>
          <a:p>
            <a:pPr>
              <a:buClr>
                <a:srgbClr val="0B779D"/>
              </a:buClr>
            </a:pPr>
            <a:endParaRPr lang="pt-BR" sz="28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4856" y="553997"/>
            <a:ext cx="6264998" cy="424732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  <a:buClr>
                <a:schemeClr val="bg1"/>
              </a:buClr>
              <a:tabLst>
                <a:tab pos="536575" algn="l"/>
              </a:tabLst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Desafios</a:t>
            </a:r>
            <a:endParaRPr lang="pt-BR" sz="2400" b="1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46499" y="2432464"/>
            <a:ext cx="766828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Clr>
                <a:srgbClr val="0B779D"/>
              </a:buClr>
            </a:pPr>
            <a:r>
              <a:rPr lang="pt-BR" sz="4400" dirty="0" smtClean="0"/>
              <a:t>“</a:t>
            </a:r>
            <a:r>
              <a:rPr lang="pt-BR" sz="4400" i="1" dirty="0" smtClean="0"/>
              <a:t>Sem o SUS, a barbárie</a:t>
            </a:r>
            <a:r>
              <a:rPr lang="pt-BR" sz="4400" dirty="0" smtClean="0"/>
              <a:t>” </a:t>
            </a:r>
          </a:p>
          <a:p>
            <a:pPr algn="ctr">
              <a:buClr>
                <a:srgbClr val="0B779D"/>
              </a:buClr>
            </a:pPr>
            <a:r>
              <a:rPr lang="pt-BR" sz="2800" dirty="0" smtClean="0"/>
              <a:t>(Dr. Gonzalo </a:t>
            </a:r>
            <a:r>
              <a:rPr lang="pt-BR" sz="2800" dirty="0" err="1" smtClean="0"/>
              <a:t>Vecina</a:t>
            </a:r>
            <a:r>
              <a:rPr lang="pt-BR" sz="2800" dirty="0" smtClean="0"/>
              <a:t>, Prof. Dr. USP)  </a:t>
            </a:r>
          </a:p>
        </p:txBody>
      </p:sp>
    </p:spTree>
    <p:extLst>
      <p:ext uri="{BB962C8B-B14F-4D97-AF65-F5344CB8AC3E}">
        <p14:creationId xmlns:p14="http://schemas.microsoft.com/office/powerpoint/2010/main" val="10952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1" y="1126353"/>
            <a:ext cx="9144001" cy="82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Fim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894403"/>
            <a:ext cx="9144001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424824" y="4905263"/>
            <a:ext cx="4719176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Luciana Mendes Santos Servo 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pt-BR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Técnica de Planejamento e Pesquisa do Ipea</a:t>
            </a:r>
            <a:endParaRPr lang="pt-BR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5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85660" y="234059"/>
            <a:ext cx="5843536" cy="507831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Sumário</a:t>
            </a:r>
            <a:endParaRPr lang="pt-BR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920542" y="1682331"/>
            <a:ext cx="663887" cy="663887"/>
          </a:xfrm>
          <a:prstGeom prst="ellipse">
            <a:avLst/>
          </a:prstGeom>
          <a:solidFill>
            <a:srgbClr val="155F7E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40000"/>
              </a:spcBef>
              <a:buClr>
                <a:srgbClr val="007E3A"/>
              </a:buClr>
              <a:buFont typeface="Wingdings" pitchFamily="2" charset="2"/>
              <a:buChar char="ü"/>
              <a:defRPr/>
            </a:pPr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920541" y="2678161"/>
            <a:ext cx="663887" cy="663887"/>
          </a:xfrm>
          <a:prstGeom prst="ellipse">
            <a:avLst/>
          </a:prstGeom>
          <a:solidFill>
            <a:srgbClr val="155F7E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40000"/>
              </a:spcBef>
              <a:buClr>
                <a:srgbClr val="007E3A"/>
              </a:buClr>
              <a:buFont typeface="Wingdings" pitchFamily="2" charset="2"/>
              <a:buChar char="ü"/>
              <a:defRPr/>
            </a:pPr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920541" y="3655508"/>
            <a:ext cx="663887" cy="663887"/>
          </a:xfrm>
          <a:prstGeom prst="ellipse">
            <a:avLst/>
          </a:prstGeom>
          <a:solidFill>
            <a:srgbClr val="155F7E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40000"/>
              </a:spcBef>
              <a:buClr>
                <a:srgbClr val="007E3A"/>
              </a:buClr>
              <a:buFont typeface="Wingdings" pitchFamily="2" charset="2"/>
              <a:buChar char="ü"/>
              <a:defRPr/>
            </a:pPr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949936" y="4670000"/>
            <a:ext cx="663887" cy="663887"/>
          </a:xfrm>
          <a:prstGeom prst="ellipse">
            <a:avLst/>
          </a:prstGeom>
          <a:solidFill>
            <a:srgbClr val="155F7E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40000"/>
              </a:spcBef>
              <a:buClr>
                <a:srgbClr val="007E3A"/>
              </a:buClr>
              <a:buFont typeface="Wingdings" pitchFamily="2" charset="2"/>
              <a:buChar char="ü"/>
              <a:defRPr/>
            </a:pPr>
            <a:endParaRPr lang="pt-BR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062795" y="1761387"/>
            <a:ext cx="7184912" cy="547686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</a:t>
            </a:r>
            <a:r>
              <a:rPr lang="pt-BR" b="1" dirty="0" smtClean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		Atenção primária e equipe multiprofissional</a:t>
            </a:r>
            <a:endParaRPr lang="pt-BR" b="1" dirty="0">
              <a:solidFill>
                <a:srgbClr val="007E3A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062795" y="2745062"/>
            <a:ext cx="6988628" cy="547686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2</a:t>
            </a:r>
            <a:r>
              <a:rPr lang="pt-BR" b="1" dirty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		</a:t>
            </a:r>
            <a:r>
              <a:rPr lang="pt-BR" sz="2200" b="1" dirty="0" smtClean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Mercado de trabalho</a:t>
            </a:r>
            <a:endParaRPr lang="pt-BR" sz="2200" b="1" dirty="0">
              <a:solidFill>
                <a:srgbClr val="007E3A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1062795" y="4749532"/>
            <a:ext cx="6988628" cy="547686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4</a:t>
            </a:r>
            <a:r>
              <a:rPr lang="pt-BR" b="1" dirty="0" smtClean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	</a:t>
            </a:r>
            <a:r>
              <a:rPr lang="pt-BR" b="1" dirty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	</a:t>
            </a:r>
            <a:r>
              <a:rPr lang="pt-BR" sz="2200" b="1" dirty="0" smtClean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Desafios</a:t>
            </a:r>
            <a:endParaRPr lang="pt-BR" sz="2200" b="1" dirty="0">
              <a:solidFill>
                <a:srgbClr val="007E3A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1062795" y="3784666"/>
            <a:ext cx="6988628" cy="547686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sz="59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3</a:t>
            </a:r>
            <a:r>
              <a:rPr lang="pt-BR" b="1" dirty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	</a:t>
            </a:r>
            <a:r>
              <a:rPr lang="pt-BR" b="1" dirty="0" smtClean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	</a:t>
            </a:r>
            <a:r>
              <a:rPr lang="pt-BR" sz="6000" b="1" dirty="0" smtClean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As diferenças no financiamento per capita 			publico e privado</a:t>
            </a:r>
            <a:endParaRPr lang="pt-BR" sz="6000" b="1" dirty="0">
              <a:solidFill>
                <a:srgbClr val="007E3A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1062795" y="5714398"/>
            <a:ext cx="6988628" cy="657427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5</a:t>
            </a:r>
            <a:r>
              <a:rPr lang="pt-BR" b="1" dirty="0" smtClean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	</a:t>
            </a:r>
            <a:r>
              <a:rPr lang="pt-BR" b="1" dirty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	</a:t>
            </a:r>
            <a:endParaRPr lang="pt-BR" b="1" dirty="0">
              <a:solidFill>
                <a:srgbClr val="007E3A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93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46911" y="1210246"/>
            <a:ext cx="76682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1400" dirty="0" smtClean="0"/>
              <a:t>Política Nacional de Atenção Básica propõe uma atenção a saúde com cuidado longitudinal e organização da atenção primária a partir de uma equipe multiprofissional</a:t>
            </a:r>
          </a:p>
          <a:p>
            <a:pPr marL="285750" indent="-285750">
              <a:buClr>
                <a:srgbClr val="0B779D"/>
              </a:buClr>
              <a:buFont typeface="Wingdings" panose="05000000000000000000" pitchFamily="2" charset="2"/>
              <a:buChar char="§"/>
            </a:pPr>
            <a:endParaRPr lang="pt-BR" sz="1400" dirty="0" smtClean="0"/>
          </a:p>
          <a:p>
            <a:pPr marL="742950" lvl="1" indent="-285750"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1400" dirty="0" smtClean="0"/>
              <a:t>Equipe de Saúde da Família </a:t>
            </a:r>
            <a:r>
              <a:rPr lang="pt-BR" sz="1400" i="1" dirty="0" smtClean="0"/>
              <a:t>: “médico</a:t>
            </a:r>
            <a:r>
              <a:rPr lang="pt-BR" sz="1400" i="1" dirty="0"/>
              <a:t>, preferencialmente da especialidade medicina de família e comunidade, enfermeiro, preferencialmente especialista em saúde da família; auxiliar e/ou técnico de enfermagem e agente comunitário de saúde (ACS). Podendo fazer parte da equipe o agente de combate às endemias (ACE) e os profissionais de saúde bucal: cirurgião-dentista, preferencialmente especialista em saúde da família, e auxiliar ou técnico em saúde </a:t>
            </a:r>
            <a:r>
              <a:rPr lang="pt-BR" sz="1400" i="1" dirty="0" smtClean="0"/>
              <a:t>bucal” </a:t>
            </a:r>
            <a:r>
              <a:rPr lang="pt-BR" sz="1400" dirty="0" smtClean="0"/>
              <a:t>(PNAB, 2017)</a:t>
            </a:r>
          </a:p>
          <a:p>
            <a:pPr lvl="1">
              <a:buClr>
                <a:srgbClr val="0B779D"/>
              </a:buClr>
            </a:pPr>
            <a:endParaRPr lang="pt-BR" sz="1400" dirty="0" smtClean="0"/>
          </a:p>
          <a:p>
            <a:pPr marL="742950" lvl="1" indent="-285750"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1400" dirty="0" smtClean="0"/>
              <a:t>Equipe </a:t>
            </a:r>
            <a:r>
              <a:rPr lang="pt-BR" sz="1400" dirty="0"/>
              <a:t>da Atenção Básica (</a:t>
            </a:r>
            <a:r>
              <a:rPr lang="pt-BR" sz="1400" dirty="0" err="1"/>
              <a:t>eAB</a:t>
            </a:r>
            <a:r>
              <a:rPr lang="pt-BR" sz="1400" dirty="0"/>
              <a:t>): </a:t>
            </a:r>
            <a:r>
              <a:rPr lang="pt-BR" sz="1400" dirty="0" smtClean="0"/>
              <a:t>“</a:t>
            </a:r>
            <a:r>
              <a:rPr lang="pt-BR" sz="1400" i="1" dirty="0" smtClean="0"/>
              <a:t>esta </a:t>
            </a:r>
            <a:r>
              <a:rPr lang="pt-BR" sz="1400" i="1" dirty="0"/>
              <a:t>modalidade deve atender aos princípios e diretrizes propostas para a AB. A gestão municipal poderá compor equipes de Atenção Básica (</a:t>
            </a:r>
            <a:r>
              <a:rPr lang="pt-BR" sz="1400" i="1" dirty="0" err="1"/>
              <a:t>eAB</a:t>
            </a:r>
            <a:r>
              <a:rPr lang="pt-BR" sz="1400" i="1" dirty="0"/>
              <a:t>) de acordo com características e necessidades do município. Como </a:t>
            </a:r>
            <a:r>
              <a:rPr lang="pt-BR" sz="1400" b="1" i="1" dirty="0"/>
              <a:t>modelo prioritário </a:t>
            </a:r>
            <a:r>
              <a:rPr lang="pt-BR" sz="1400" i="1" dirty="0"/>
              <a:t>é a </a:t>
            </a:r>
            <a:r>
              <a:rPr lang="pt-BR" sz="1400" b="1" i="1" dirty="0"/>
              <a:t>ESF</a:t>
            </a:r>
            <a:r>
              <a:rPr lang="pt-BR" sz="1400" i="1" dirty="0"/>
              <a:t>, as equipes de Atenção Básica (</a:t>
            </a:r>
            <a:r>
              <a:rPr lang="pt-BR" sz="1400" i="1" dirty="0" err="1"/>
              <a:t>eAB</a:t>
            </a:r>
            <a:r>
              <a:rPr lang="pt-BR" sz="1400" i="1" dirty="0"/>
              <a:t>) podem posteriormente se organizar tal qual o modelo </a:t>
            </a:r>
            <a:r>
              <a:rPr lang="pt-BR" sz="1400" i="1" dirty="0" smtClean="0"/>
              <a:t>prioritário</a:t>
            </a:r>
            <a:r>
              <a:rPr lang="pt-BR" sz="1400" dirty="0" smtClean="0"/>
              <a:t>” (PNAB, 2017, </a:t>
            </a:r>
            <a:r>
              <a:rPr lang="pt-BR" sz="1400" i="1" dirty="0" smtClean="0"/>
              <a:t>grifo nosso</a:t>
            </a:r>
            <a:r>
              <a:rPr lang="pt-BR" sz="1400" dirty="0" smtClean="0"/>
              <a:t>).</a:t>
            </a:r>
          </a:p>
          <a:p>
            <a:pPr lvl="1">
              <a:buClr>
                <a:srgbClr val="0B779D"/>
              </a:buClr>
            </a:pPr>
            <a:endParaRPr lang="pt-BR" sz="1400" dirty="0" smtClean="0"/>
          </a:p>
          <a:p>
            <a:pPr marL="742950" lvl="1" indent="-285750"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1400" dirty="0" smtClean="0"/>
              <a:t>Diferenças básicas referem a carga horária obrigatória</a:t>
            </a:r>
          </a:p>
          <a:p>
            <a:pPr lvl="1">
              <a:buClr>
                <a:srgbClr val="0B779D"/>
              </a:buClr>
            </a:pPr>
            <a:endParaRPr lang="pt-BR" sz="1400" dirty="0" smtClean="0"/>
          </a:p>
          <a:p>
            <a:pPr marL="742950" lvl="1" indent="-285750"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1400" dirty="0" smtClean="0"/>
              <a:t>Médicos, enfermeiros e dentistas, preferencialmente com especialização em medicina de família e comunidade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48622" y="110799"/>
            <a:ext cx="5753001" cy="867930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  <a:buClr>
                <a:schemeClr val="bg1"/>
              </a:buClr>
              <a:tabLst>
                <a:tab pos="536575" algn="l"/>
              </a:tabLst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Atenção primária e equipe multiprofissional</a:t>
            </a:r>
            <a:endParaRPr lang="pt-BR" sz="2800" b="1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2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46911" y="1210246"/>
            <a:ext cx="766828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2800" dirty="0" smtClean="0"/>
              <a:t>Papel dos profissionais</a:t>
            </a:r>
          </a:p>
          <a:p>
            <a:pPr marL="285750" indent="-285750">
              <a:buClr>
                <a:srgbClr val="0B779D"/>
              </a:buClr>
              <a:buFont typeface="Wingdings" panose="05000000000000000000" pitchFamily="2" charset="2"/>
              <a:buChar char="§"/>
            </a:pPr>
            <a:endParaRPr lang="pt-BR" sz="1400" dirty="0" smtClean="0"/>
          </a:p>
          <a:p>
            <a:pPr marL="742950" lvl="1" indent="-285750"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1400" dirty="0" smtClean="0"/>
              <a:t>PNAB lista um rol de 27 atribuições comuns a todos os profissionais que atuam nas equipes de Atenção Básica que incluem: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1400" dirty="0" err="1" smtClean="0"/>
              <a:t>Territorialização</a:t>
            </a:r>
            <a:r>
              <a:rPr lang="pt-BR" sz="1400" dirty="0" smtClean="0"/>
              <a:t> e mapeamento da área de atuação da equipe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1400" dirty="0" smtClean="0"/>
              <a:t>Cadastrar e manter atualizado o cadastro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1400" dirty="0" smtClean="0"/>
              <a:t>Cuidado integral da população </a:t>
            </a:r>
            <a:r>
              <a:rPr lang="pt-BR" sz="1400" dirty="0" err="1" smtClean="0"/>
              <a:t>adscrita</a:t>
            </a:r>
            <a:endParaRPr lang="pt-BR" sz="1400" dirty="0" smtClean="0"/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1400" dirty="0" smtClean="0"/>
              <a:t>Acolhimento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1400" dirty="0" smtClean="0"/>
              <a:t>Acompanhamento (</a:t>
            </a:r>
            <a:r>
              <a:rPr lang="pt-BR" sz="1400" dirty="0" err="1" smtClean="0"/>
              <a:t>longitudinalidade</a:t>
            </a:r>
            <a:r>
              <a:rPr lang="pt-BR" sz="1400" dirty="0" smtClean="0"/>
              <a:t> do cuidado)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1400" dirty="0" smtClean="0"/>
              <a:t>Coordenação do cuidado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1400" dirty="0" smtClean="0"/>
              <a:t>Prover informações para os sistemas da atenção básica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1400" dirty="0" smtClean="0"/>
              <a:t>Participação da regulação do acesso a partir da atenção básica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1400" dirty="0" smtClean="0"/>
              <a:t>Visitas domiciliares, quando necessário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1400" dirty="0" smtClean="0"/>
              <a:t>Articulação com outros da equipe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0B779D"/>
              </a:buClr>
            </a:pPr>
            <a:endParaRPr lang="pt-BR" sz="1400" dirty="0" smtClean="0"/>
          </a:p>
          <a:p>
            <a:pPr lvl="1">
              <a:buClr>
                <a:srgbClr val="0B779D"/>
              </a:buClr>
            </a:pPr>
            <a:endParaRPr lang="pt-BR" sz="1400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48622" y="110799"/>
            <a:ext cx="5753001" cy="867930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  <a:buClr>
                <a:schemeClr val="bg1"/>
              </a:buClr>
              <a:tabLst>
                <a:tab pos="536575" algn="l"/>
              </a:tabLst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Atenção primária e equipe multiprofissional</a:t>
            </a:r>
            <a:endParaRPr lang="pt-BR" sz="2800" b="1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14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2673" y="253497"/>
            <a:ext cx="6129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Papel dos profissionais: específicos</a:t>
            </a:r>
            <a:endParaRPr lang="pt-BR" sz="3200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781050" y="2628900"/>
          <a:ext cx="7581900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2872"/>
                <a:gridCol w="1437071"/>
                <a:gridCol w="1931957"/>
              </a:tblGrid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>
                          <a:effectLst/>
                        </a:rPr>
                        <a:t>Atribuições selecionadas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effectLst/>
                        </a:rPr>
                        <a:t>Médico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Enfermeiro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>
                          <a:effectLst/>
                        </a:rPr>
                        <a:t>Consulta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X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X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>
                          <a:effectLst/>
                        </a:rPr>
                        <a:t>Exames complementares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X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X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>
                          <a:effectLst/>
                        </a:rPr>
                        <a:t>Prescrever medicamentos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X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X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896293" y="4716855"/>
            <a:ext cx="681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Conforme normativas, protocolos, diretrizes clínicas e </a:t>
            </a:r>
            <a:r>
              <a:rPr lang="pt-BR" dirty="0" err="1" smtClean="0"/>
              <a:t>terapeuticas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72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37858" y="1690080"/>
            <a:ext cx="766828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2400" dirty="0" smtClean="0"/>
              <a:t>Brasil tem médicos suficientes considerando que a política é universal? </a:t>
            </a:r>
          </a:p>
          <a:p>
            <a:pPr marL="285750" indent="-285750" algn="just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2400" dirty="0" smtClean="0"/>
              <a:t>Eles estão mal distribuídos territorialmente?</a:t>
            </a:r>
          </a:p>
          <a:p>
            <a:pPr marL="285750" indent="-285750" algn="just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Clr>
                <a:srgbClr val="0B779D"/>
              </a:buClr>
              <a:buFont typeface="Wingdings" panose="05000000000000000000" pitchFamily="2" charset="2"/>
              <a:buChar char="§"/>
            </a:pPr>
            <a:r>
              <a:rPr lang="pt-BR" sz="2400" dirty="0" smtClean="0"/>
              <a:t>Há escassez</a:t>
            </a:r>
            <a:r>
              <a:rPr lang="pt-BR" sz="2400" dirty="0"/>
              <a:t>?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48622" y="0"/>
            <a:ext cx="5997445" cy="978729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  <a:buClr>
                <a:schemeClr val="bg1"/>
              </a:buClr>
              <a:tabLst>
                <a:tab pos="536575" algn="l"/>
              </a:tabLst>
              <a:defRPr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Questões fundamentais: Mercado de trabalho </a:t>
            </a:r>
            <a:endParaRPr lang="pt-BR" sz="3200" b="1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2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48622" y="443198"/>
            <a:ext cx="5997445" cy="535531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  <a:buClr>
                <a:schemeClr val="bg1"/>
              </a:buClr>
              <a:tabLst>
                <a:tab pos="536575" algn="l"/>
              </a:tabLst>
              <a:defRPr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Demografia médica no Brasil</a:t>
            </a:r>
            <a:endParaRPr lang="pt-BR" sz="3200" b="1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D79E8806-A4F6-4814-A378-D01DD817A64F}"/>
              </a:ext>
            </a:extLst>
          </p:cNvPr>
          <p:cNvSpPr txBox="1">
            <a:spLocks/>
          </p:cNvSpPr>
          <p:nvPr/>
        </p:nvSpPr>
        <p:spPr>
          <a:xfrm>
            <a:off x="217284" y="1166722"/>
            <a:ext cx="8673220" cy="51525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Registros médicos: 451.777 (dados de 2017)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Número de médicos: 414.831 – 8,9% tem um registro secundário ativo no CRM – fronteiras estaduais ou deslocamento para outro estado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Do total de médicos, 31,7% não tinham nenhum título de especialistas, 44,3% tinha um título, 15% dois títulos e 3,2%, 3 ou mais.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Em 1970 o Brasil tinha 0,62 médicos por mil habitantes, em 1990, 1,49 médicos por mil habitantes, em 2010, 1,91; em 2017, 2,17 médicos por mil habitantes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Brasil forma em torno de 18 mil médicos por ano e cerca de 1,3 mil saem do mercado (aposentadoria, morte, invalidez, cancelamento ou cassação do registro). Projeção para 2024 é de 28 mil novos médicos entrando no mercado de trabalho ao ano</a:t>
            </a:r>
          </a:p>
          <a:p>
            <a:pPr marL="914400" lvl="2" indent="0">
              <a:buNone/>
            </a:pPr>
            <a:r>
              <a:rPr lang="pt-BR" dirty="0" smtClean="0"/>
              <a:t>(</a:t>
            </a:r>
            <a:r>
              <a:rPr lang="pt-BR" dirty="0" err="1" smtClean="0"/>
              <a:t>Scheffer</a:t>
            </a:r>
            <a:r>
              <a:rPr lang="pt-BR" dirty="0"/>
              <a:t> </a:t>
            </a:r>
            <a:r>
              <a:rPr lang="pt-BR" dirty="0" smtClean="0"/>
              <a:t>et al, 2018)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48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01FABBF2-5F3E-4684-9FF1-25449A864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82" y="1610003"/>
            <a:ext cx="7033260" cy="430864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8B1BA961-A28F-400C-BF8C-78E3207F3DD9}"/>
              </a:ext>
            </a:extLst>
          </p:cNvPr>
          <p:cNvSpPr txBox="1"/>
          <p:nvPr/>
        </p:nvSpPr>
        <p:spPr>
          <a:xfrm>
            <a:off x="940051" y="6170729"/>
            <a:ext cx="60045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b="1" dirty="0"/>
              <a:t>Fonte: </a:t>
            </a:r>
            <a:r>
              <a:rPr lang="pt-BR" sz="1350" dirty="0"/>
              <a:t>Scheffer M. </a:t>
            </a:r>
            <a:r>
              <a:rPr lang="pt-BR" sz="1350" i="1" dirty="0"/>
              <a:t>et al.</a:t>
            </a:r>
            <a:r>
              <a:rPr lang="pt-BR" sz="1350" dirty="0"/>
              <a:t>, Demografia Médica no Brasil 2018.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E8FEEE54-378F-4579-8A12-BF107FADB386}"/>
              </a:ext>
            </a:extLst>
          </p:cNvPr>
          <p:cNvSpPr txBox="1"/>
          <p:nvPr/>
        </p:nvSpPr>
        <p:spPr>
          <a:xfrm>
            <a:off x="7239000" y="1680210"/>
            <a:ext cx="169164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Menor razão: Maranhão 0,87 médicos por mil habitantes</a:t>
            </a:r>
          </a:p>
          <a:p>
            <a:r>
              <a:rPr lang="pt-BR" sz="1350" dirty="0"/>
              <a:t>Seguido pelo Pará com 0,97</a:t>
            </a:r>
          </a:p>
          <a:p>
            <a:endParaRPr lang="pt-BR" sz="1350" dirty="0"/>
          </a:p>
          <a:p>
            <a:r>
              <a:rPr lang="pt-BR" sz="1350" dirty="0"/>
              <a:t>Maior razão: </a:t>
            </a:r>
          </a:p>
          <a:p>
            <a:r>
              <a:rPr lang="pt-BR" sz="1350" dirty="0"/>
              <a:t>Distrito Federal 4,35 médicos por mil habitantes</a:t>
            </a:r>
          </a:p>
          <a:p>
            <a:r>
              <a:rPr lang="pt-BR" sz="1350" dirty="0"/>
              <a:t>Seguido pelo Rio de Janeiro com 3,55 médicos por mil habitantes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59111" y="1253132"/>
            <a:ext cx="64279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Médicos estão concentrados regionalmente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460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52ECD5B7-A7C1-488C-BE17-ECD19EBA9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261" y="1712320"/>
            <a:ext cx="6979920" cy="48147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92441" y="1397988"/>
            <a:ext cx="64279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Médicos se concentram nas capitais das regiões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521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788</TotalTime>
  <Words>992</Words>
  <Application>Microsoft Office PowerPoint</Application>
  <PresentationFormat>Apresentação na tela (4:3)</PresentationFormat>
  <Paragraphs>109</Paragraphs>
  <Slides>18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Wingdings</vt:lpstr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diz a literatura sobre escassez  de médicos?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Danielle de Oliveira Ayres</dc:creator>
  <cp:lastModifiedBy>Ipea</cp:lastModifiedBy>
  <cp:revision>99</cp:revision>
  <cp:lastPrinted>2019-09-05T16:21:04Z</cp:lastPrinted>
  <dcterms:created xsi:type="dcterms:W3CDTF">2016-11-22T16:35:49Z</dcterms:created>
  <dcterms:modified xsi:type="dcterms:W3CDTF">2019-09-05T16:34:11Z</dcterms:modified>
</cp:coreProperties>
</file>