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9" r:id="rId2"/>
    <p:sldMasterId id="2147483678" r:id="rId3"/>
    <p:sldMasterId id="2147483723" r:id="rId4"/>
  </p:sldMasterIdLst>
  <p:notesMasterIdLst>
    <p:notesMasterId r:id="rId45"/>
  </p:notesMasterIdLst>
  <p:handoutMasterIdLst>
    <p:handoutMasterId r:id="rId46"/>
  </p:handoutMasterIdLst>
  <p:sldIdLst>
    <p:sldId id="259" r:id="rId5"/>
    <p:sldId id="316" r:id="rId6"/>
    <p:sldId id="260" r:id="rId7"/>
    <p:sldId id="293" r:id="rId8"/>
    <p:sldId id="291" r:id="rId9"/>
    <p:sldId id="294" r:id="rId10"/>
    <p:sldId id="263" r:id="rId11"/>
    <p:sldId id="295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97" r:id="rId21"/>
    <p:sldId id="300" r:id="rId22"/>
    <p:sldId id="301" r:id="rId23"/>
    <p:sldId id="318" r:id="rId24"/>
    <p:sldId id="278" r:id="rId25"/>
    <p:sldId id="279" r:id="rId26"/>
    <p:sldId id="280" r:id="rId27"/>
    <p:sldId id="281" r:id="rId28"/>
    <p:sldId id="303" r:id="rId29"/>
    <p:sldId id="282" r:id="rId30"/>
    <p:sldId id="283" r:id="rId31"/>
    <p:sldId id="284" r:id="rId32"/>
    <p:sldId id="285" r:id="rId33"/>
    <p:sldId id="305" r:id="rId34"/>
    <p:sldId id="306" r:id="rId35"/>
    <p:sldId id="307" r:id="rId36"/>
    <p:sldId id="309" r:id="rId37"/>
    <p:sldId id="310" r:id="rId38"/>
    <p:sldId id="313" r:id="rId39"/>
    <p:sldId id="314" r:id="rId40"/>
    <p:sldId id="319" r:id="rId41"/>
    <p:sldId id="296" r:id="rId42"/>
    <p:sldId id="286" r:id="rId43"/>
    <p:sldId id="317" r:id="rId44"/>
  </p:sldIdLst>
  <p:sldSz cx="9144000" cy="5143500" type="screen16x9"/>
  <p:notesSz cx="6735763" cy="98663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81173" autoAdjust="0"/>
  </p:normalViewPr>
  <p:slideViewPr>
    <p:cSldViewPr snapToGrid="0">
      <p:cViewPr>
        <p:scale>
          <a:sx n="107" d="100"/>
          <a:sy n="107" d="100"/>
        </p:scale>
        <p:origin x="1768" y="3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85FD60-8385-7B42-B2CD-29BD35C056F1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6966D0A-AD8F-2743-AE2B-DC65134EEC6A}">
      <dgm:prSet/>
      <dgm:spPr/>
      <dgm:t>
        <a:bodyPr/>
        <a:lstStyle/>
        <a:p>
          <a:pPr rtl="0"/>
          <a:r>
            <a:rPr lang="pt-BR" b="1" dirty="0"/>
            <a:t>Mudança de </a:t>
          </a:r>
          <a:r>
            <a:rPr lang="pt-BR" b="1" dirty="0" smtClean="0"/>
            <a:t>politica publica </a:t>
          </a:r>
          <a:endParaRPr lang="pt-BR" dirty="0"/>
        </a:p>
      </dgm:t>
    </dgm:pt>
    <dgm:pt modelId="{7CE18F19-A5B5-C84C-94E1-D71F5899B077}" type="parTrans" cxnId="{1EA1669C-CF32-5D4F-BE17-908F96B7DD5F}">
      <dgm:prSet/>
      <dgm:spPr/>
      <dgm:t>
        <a:bodyPr/>
        <a:lstStyle/>
        <a:p>
          <a:endParaRPr lang="it-IT"/>
        </a:p>
      </dgm:t>
    </dgm:pt>
    <dgm:pt modelId="{47A4609D-D6BF-764F-9288-8407AA495922}" type="sibTrans" cxnId="{1EA1669C-CF32-5D4F-BE17-908F96B7DD5F}">
      <dgm:prSet/>
      <dgm:spPr/>
      <dgm:t>
        <a:bodyPr/>
        <a:lstStyle/>
        <a:p>
          <a:endParaRPr lang="it-IT" dirty="0"/>
        </a:p>
      </dgm:t>
    </dgm:pt>
    <dgm:pt modelId="{BD327B03-AE82-FB41-805F-173CC6558C84}">
      <dgm:prSet/>
      <dgm:spPr/>
      <dgm:t>
        <a:bodyPr/>
        <a:lstStyle/>
        <a:p>
          <a:pPr rtl="0"/>
          <a:r>
            <a:rPr lang="pt-BR" b="1" dirty="0"/>
            <a:t>Mudança na produção</a:t>
          </a:r>
        </a:p>
      </dgm:t>
    </dgm:pt>
    <dgm:pt modelId="{67E8F8BB-EC7C-B244-AE87-A027990EE964}" type="parTrans" cxnId="{B0E7B6DC-CC0E-1F43-A6C2-E3D35121F908}">
      <dgm:prSet/>
      <dgm:spPr/>
      <dgm:t>
        <a:bodyPr/>
        <a:lstStyle/>
        <a:p>
          <a:endParaRPr lang="it-IT"/>
        </a:p>
      </dgm:t>
    </dgm:pt>
    <dgm:pt modelId="{AE6B6ED6-3929-8B43-9CCD-061517E34C99}" type="sibTrans" cxnId="{B0E7B6DC-CC0E-1F43-A6C2-E3D35121F908}">
      <dgm:prSet/>
      <dgm:spPr/>
      <dgm:t>
        <a:bodyPr/>
        <a:lstStyle/>
        <a:p>
          <a:endParaRPr lang="it-IT" dirty="0"/>
        </a:p>
      </dgm:t>
    </dgm:pt>
    <dgm:pt modelId="{A45273E8-E7A6-3346-9F4E-F9D8B5C05855}">
      <dgm:prSet/>
      <dgm:spPr/>
      <dgm:t>
        <a:bodyPr/>
        <a:lstStyle/>
        <a:p>
          <a:pPr rtl="0"/>
          <a:r>
            <a:rPr lang="pt-BR" b="1" dirty="0"/>
            <a:t>Mudança na tecnologia </a:t>
          </a:r>
        </a:p>
      </dgm:t>
    </dgm:pt>
    <dgm:pt modelId="{E51EE82E-E4D9-1F4C-95A0-347FDF7A64F7}" type="parTrans" cxnId="{170C5CBA-1315-F141-BB63-8F9501651BBE}">
      <dgm:prSet/>
      <dgm:spPr/>
      <dgm:t>
        <a:bodyPr/>
        <a:lstStyle/>
        <a:p>
          <a:endParaRPr lang="it-IT"/>
        </a:p>
      </dgm:t>
    </dgm:pt>
    <dgm:pt modelId="{B5F63AE3-57F6-724B-B778-7118FB4BEA41}" type="sibTrans" cxnId="{170C5CBA-1315-F141-BB63-8F9501651BBE}">
      <dgm:prSet/>
      <dgm:spPr/>
      <dgm:t>
        <a:bodyPr/>
        <a:lstStyle/>
        <a:p>
          <a:endParaRPr lang="it-IT"/>
        </a:p>
      </dgm:t>
    </dgm:pt>
    <dgm:pt modelId="{5141511D-12D9-A04B-9597-168D0F3D8075}">
      <dgm:prSet/>
      <dgm:spPr/>
      <dgm:t>
        <a:bodyPr/>
        <a:lstStyle/>
        <a:p>
          <a:r>
            <a:rPr lang="pt-BR" b="1" noProof="0" dirty="0"/>
            <a:t>Mudança de demanda </a:t>
          </a:r>
        </a:p>
      </dgm:t>
    </dgm:pt>
    <dgm:pt modelId="{B6BB72DC-90EE-F645-9DC7-2ACF6F7A671B}" type="parTrans" cxnId="{7D4E8CA4-D296-6746-AFD5-B4A0285142E0}">
      <dgm:prSet/>
      <dgm:spPr/>
      <dgm:t>
        <a:bodyPr/>
        <a:lstStyle/>
        <a:p>
          <a:endParaRPr lang="it-IT"/>
        </a:p>
      </dgm:t>
    </dgm:pt>
    <dgm:pt modelId="{706729FC-885C-EE4A-8A5A-94548CBED379}" type="sibTrans" cxnId="{7D4E8CA4-D296-6746-AFD5-B4A0285142E0}">
      <dgm:prSet/>
      <dgm:spPr/>
      <dgm:t>
        <a:bodyPr/>
        <a:lstStyle/>
        <a:p>
          <a:endParaRPr lang="it-IT" dirty="0"/>
        </a:p>
      </dgm:t>
    </dgm:pt>
    <dgm:pt modelId="{34C08090-859C-DF45-91AF-50D4EC4BB015}" type="pres">
      <dgm:prSet presAssocID="{D485FD60-8385-7B42-B2CD-29BD35C056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B991C704-192F-284D-90A9-6BCAE9C87593}" type="pres">
      <dgm:prSet presAssocID="{06966D0A-AD8F-2743-AE2B-DC65134EEC6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BF865DD-5E10-5E4F-BD5C-A06A3E37F72E}" type="pres">
      <dgm:prSet presAssocID="{47A4609D-D6BF-764F-9288-8407AA495922}" presName="sibTrans" presStyleLbl="sibTrans2D1" presStyleIdx="0" presStyleCnt="3"/>
      <dgm:spPr/>
      <dgm:t>
        <a:bodyPr/>
        <a:lstStyle/>
        <a:p>
          <a:endParaRPr lang="pt-PT"/>
        </a:p>
      </dgm:t>
    </dgm:pt>
    <dgm:pt modelId="{43474C1F-CD50-8A48-A2DE-F2ED43428CA9}" type="pres">
      <dgm:prSet presAssocID="{47A4609D-D6BF-764F-9288-8407AA495922}" presName="connectorText" presStyleLbl="sibTrans2D1" presStyleIdx="0" presStyleCnt="3"/>
      <dgm:spPr/>
      <dgm:t>
        <a:bodyPr/>
        <a:lstStyle/>
        <a:p>
          <a:endParaRPr lang="pt-PT"/>
        </a:p>
      </dgm:t>
    </dgm:pt>
    <dgm:pt modelId="{B184C597-FDB2-3D45-B529-7AB78B602E40}" type="pres">
      <dgm:prSet presAssocID="{5141511D-12D9-A04B-9597-168D0F3D807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73A9058-81A9-3344-97FC-338A345A021F}" type="pres">
      <dgm:prSet presAssocID="{706729FC-885C-EE4A-8A5A-94548CBED379}" presName="sibTrans" presStyleLbl="sibTrans2D1" presStyleIdx="1" presStyleCnt="3"/>
      <dgm:spPr/>
      <dgm:t>
        <a:bodyPr/>
        <a:lstStyle/>
        <a:p>
          <a:endParaRPr lang="pt-PT"/>
        </a:p>
      </dgm:t>
    </dgm:pt>
    <dgm:pt modelId="{13E2F2A6-8483-FD4D-B0E5-AE919CCF6C40}" type="pres">
      <dgm:prSet presAssocID="{706729FC-885C-EE4A-8A5A-94548CBED379}" presName="connectorText" presStyleLbl="sibTrans2D1" presStyleIdx="1" presStyleCnt="3"/>
      <dgm:spPr/>
      <dgm:t>
        <a:bodyPr/>
        <a:lstStyle/>
        <a:p>
          <a:endParaRPr lang="pt-PT"/>
        </a:p>
      </dgm:t>
    </dgm:pt>
    <dgm:pt modelId="{412530F5-A1C1-794A-9CFD-06EE8612704C}" type="pres">
      <dgm:prSet presAssocID="{BD327B03-AE82-FB41-805F-173CC6558C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E4E4761-9DB9-9E40-A07B-6F029F22962A}" type="pres">
      <dgm:prSet presAssocID="{AE6B6ED6-3929-8B43-9CCD-061517E34C99}" presName="sibTrans" presStyleLbl="sibTrans2D1" presStyleIdx="2" presStyleCnt="3"/>
      <dgm:spPr/>
      <dgm:t>
        <a:bodyPr/>
        <a:lstStyle/>
        <a:p>
          <a:endParaRPr lang="pt-PT"/>
        </a:p>
      </dgm:t>
    </dgm:pt>
    <dgm:pt modelId="{F9A7F27B-1FCF-674B-9371-F474EA42A9BF}" type="pres">
      <dgm:prSet presAssocID="{AE6B6ED6-3929-8B43-9CCD-061517E34C99}" presName="connectorText" presStyleLbl="sibTrans2D1" presStyleIdx="2" presStyleCnt="3"/>
      <dgm:spPr/>
      <dgm:t>
        <a:bodyPr/>
        <a:lstStyle/>
        <a:p>
          <a:endParaRPr lang="pt-PT"/>
        </a:p>
      </dgm:t>
    </dgm:pt>
    <dgm:pt modelId="{9FFE40DD-093E-0347-A496-80B6B10E02A7}" type="pres">
      <dgm:prSet presAssocID="{A45273E8-E7A6-3346-9F4E-F9D8B5C0585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67F7145B-C3C8-7540-A2E7-0F26754273F7}" type="presOf" srcId="{D485FD60-8385-7B42-B2CD-29BD35C056F1}" destId="{34C08090-859C-DF45-91AF-50D4EC4BB015}" srcOrd="0" destOrd="0" presId="urn:microsoft.com/office/officeart/2005/8/layout/process1"/>
    <dgm:cxn modelId="{4640E0EF-D1AA-DD47-AC86-845ACE9C919E}" type="presOf" srcId="{BD327B03-AE82-FB41-805F-173CC6558C84}" destId="{412530F5-A1C1-794A-9CFD-06EE8612704C}" srcOrd="0" destOrd="0" presId="urn:microsoft.com/office/officeart/2005/8/layout/process1"/>
    <dgm:cxn modelId="{1EA1669C-CF32-5D4F-BE17-908F96B7DD5F}" srcId="{D485FD60-8385-7B42-B2CD-29BD35C056F1}" destId="{06966D0A-AD8F-2743-AE2B-DC65134EEC6A}" srcOrd="0" destOrd="0" parTransId="{7CE18F19-A5B5-C84C-94E1-D71F5899B077}" sibTransId="{47A4609D-D6BF-764F-9288-8407AA495922}"/>
    <dgm:cxn modelId="{139F6AAB-BF9F-9A48-8288-039A47C8EA3C}" type="presOf" srcId="{47A4609D-D6BF-764F-9288-8407AA495922}" destId="{43474C1F-CD50-8A48-A2DE-F2ED43428CA9}" srcOrd="1" destOrd="0" presId="urn:microsoft.com/office/officeart/2005/8/layout/process1"/>
    <dgm:cxn modelId="{7D4E8CA4-D296-6746-AFD5-B4A0285142E0}" srcId="{D485FD60-8385-7B42-B2CD-29BD35C056F1}" destId="{5141511D-12D9-A04B-9597-168D0F3D8075}" srcOrd="1" destOrd="0" parTransId="{B6BB72DC-90EE-F645-9DC7-2ACF6F7A671B}" sibTransId="{706729FC-885C-EE4A-8A5A-94548CBED379}"/>
    <dgm:cxn modelId="{5A00CEF2-956F-9D4E-A3DD-797DB730D143}" type="presOf" srcId="{706729FC-885C-EE4A-8A5A-94548CBED379}" destId="{13E2F2A6-8483-FD4D-B0E5-AE919CCF6C40}" srcOrd="1" destOrd="0" presId="urn:microsoft.com/office/officeart/2005/8/layout/process1"/>
    <dgm:cxn modelId="{80BF1567-114A-024D-B456-708950E881E2}" type="presOf" srcId="{5141511D-12D9-A04B-9597-168D0F3D8075}" destId="{B184C597-FDB2-3D45-B529-7AB78B602E40}" srcOrd="0" destOrd="0" presId="urn:microsoft.com/office/officeart/2005/8/layout/process1"/>
    <dgm:cxn modelId="{B0E7B6DC-CC0E-1F43-A6C2-E3D35121F908}" srcId="{D485FD60-8385-7B42-B2CD-29BD35C056F1}" destId="{BD327B03-AE82-FB41-805F-173CC6558C84}" srcOrd="2" destOrd="0" parTransId="{67E8F8BB-EC7C-B244-AE87-A027990EE964}" sibTransId="{AE6B6ED6-3929-8B43-9CCD-061517E34C99}"/>
    <dgm:cxn modelId="{9F6A5D9C-786B-AA45-AD59-92EFD193A112}" type="presOf" srcId="{47A4609D-D6BF-764F-9288-8407AA495922}" destId="{ABF865DD-5E10-5E4F-BD5C-A06A3E37F72E}" srcOrd="0" destOrd="0" presId="urn:microsoft.com/office/officeart/2005/8/layout/process1"/>
    <dgm:cxn modelId="{AA4DEB56-B86A-B140-BBB6-9030F77806BB}" type="presOf" srcId="{A45273E8-E7A6-3346-9F4E-F9D8B5C05855}" destId="{9FFE40DD-093E-0347-A496-80B6B10E02A7}" srcOrd="0" destOrd="0" presId="urn:microsoft.com/office/officeart/2005/8/layout/process1"/>
    <dgm:cxn modelId="{EC69EF7C-2022-7740-92B5-426544982F2B}" type="presOf" srcId="{706729FC-885C-EE4A-8A5A-94548CBED379}" destId="{773A9058-81A9-3344-97FC-338A345A021F}" srcOrd="0" destOrd="0" presId="urn:microsoft.com/office/officeart/2005/8/layout/process1"/>
    <dgm:cxn modelId="{080A1B97-1B43-0642-BDA9-3108B00ED12F}" type="presOf" srcId="{AE6B6ED6-3929-8B43-9CCD-061517E34C99}" destId="{F9A7F27B-1FCF-674B-9371-F474EA42A9BF}" srcOrd="1" destOrd="0" presId="urn:microsoft.com/office/officeart/2005/8/layout/process1"/>
    <dgm:cxn modelId="{DC0038BE-B521-514B-90C8-1671B60C4DC6}" type="presOf" srcId="{AE6B6ED6-3929-8B43-9CCD-061517E34C99}" destId="{5E4E4761-9DB9-9E40-A07B-6F029F22962A}" srcOrd="0" destOrd="0" presId="urn:microsoft.com/office/officeart/2005/8/layout/process1"/>
    <dgm:cxn modelId="{170C5CBA-1315-F141-BB63-8F9501651BBE}" srcId="{D485FD60-8385-7B42-B2CD-29BD35C056F1}" destId="{A45273E8-E7A6-3346-9F4E-F9D8B5C05855}" srcOrd="3" destOrd="0" parTransId="{E51EE82E-E4D9-1F4C-95A0-347FDF7A64F7}" sibTransId="{B5F63AE3-57F6-724B-B778-7118FB4BEA41}"/>
    <dgm:cxn modelId="{0F250C7A-382C-1F4E-BB4D-6A0E65E34A27}" type="presOf" srcId="{06966D0A-AD8F-2743-AE2B-DC65134EEC6A}" destId="{B991C704-192F-284D-90A9-6BCAE9C87593}" srcOrd="0" destOrd="0" presId="urn:microsoft.com/office/officeart/2005/8/layout/process1"/>
    <dgm:cxn modelId="{F6566D34-C6F4-8649-9240-24F1FD0FBC15}" type="presParOf" srcId="{34C08090-859C-DF45-91AF-50D4EC4BB015}" destId="{B991C704-192F-284D-90A9-6BCAE9C87593}" srcOrd="0" destOrd="0" presId="urn:microsoft.com/office/officeart/2005/8/layout/process1"/>
    <dgm:cxn modelId="{2ABF0016-BDCC-0C43-AF25-3CB30A764D95}" type="presParOf" srcId="{34C08090-859C-DF45-91AF-50D4EC4BB015}" destId="{ABF865DD-5E10-5E4F-BD5C-A06A3E37F72E}" srcOrd="1" destOrd="0" presId="urn:microsoft.com/office/officeart/2005/8/layout/process1"/>
    <dgm:cxn modelId="{651B9AE9-4046-D74E-8D5B-2FD888F1B314}" type="presParOf" srcId="{ABF865DD-5E10-5E4F-BD5C-A06A3E37F72E}" destId="{43474C1F-CD50-8A48-A2DE-F2ED43428CA9}" srcOrd="0" destOrd="0" presId="urn:microsoft.com/office/officeart/2005/8/layout/process1"/>
    <dgm:cxn modelId="{2E595A9A-C482-2B45-AEB5-1001DF4D4076}" type="presParOf" srcId="{34C08090-859C-DF45-91AF-50D4EC4BB015}" destId="{B184C597-FDB2-3D45-B529-7AB78B602E40}" srcOrd="2" destOrd="0" presId="urn:microsoft.com/office/officeart/2005/8/layout/process1"/>
    <dgm:cxn modelId="{B169C172-EEC4-0F49-851C-AD4C42FA4AA8}" type="presParOf" srcId="{34C08090-859C-DF45-91AF-50D4EC4BB015}" destId="{773A9058-81A9-3344-97FC-338A345A021F}" srcOrd="3" destOrd="0" presId="urn:microsoft.com/office/officeart/2005/8/layout/process1"/>
    <dgm:cxn modelId="{AB616138-BB0A-B442-A785-590379AD8DA7}" type="presParOf" srcId="{773A9058-81A9-3344-97FC-338A345A021F}" destId="{13E2F2A6-8483-FD4D-B0E5-AE919CCF6C40}" srcOrd="0" destOrd="0" presId="urn:microsoft.com/office/officeart/2005/8/layout/process1"/>
    <dgm:cxn modelId="{655F8AB1-D230-5548-B062-E8938A71A910}" type="presParOf" srcId="{34C08090-859C-DF45-91AF-50D4EC4BB015}" destId="{412530F5-A1C1-794A-9CFD-06EE8612704C}" srcOrd="4" destOrd="0" presId="urn:microsoft.com/office/officeart/2005/8/layout/process1"/>
    <dgm:cxn modelId="{E7048531-A169-D041-B924-FC8807B5EF08}" type="presParOf" srcId="{34C08090-859C-DF45-91AF-50D4EC4BB015}" destId="{5E4E4761-9DB9-9E40-A07B-6F029F22962A}" srcOrd="5" destOrd="0" presId="urn:microsoft.com/office/officeart/2005/8/layout/process1"/>
    <dgm:cxn modelId="{4460C0E8-2306-6E45-A4E3-F0252964B570}" type="presParOf" srcId="{5E4E4761-9DB9-9E40-A07B-6F029F22962A}" destId="{F9A7F27B-1FCF-674B-9371-F474EA42A9BF}" srcOrd="0" destOrd="0" presId="urn:microsoft.com/office/officeart/2005/8/layout/process1"/>
    <dgm:cxn modelId="{13BA4BD3-79B7-6442-8F2E-55EDF694AEEF}" type="presParOf" srcId="{34C08090-859C-DF45-91AF-50D4EC4BB015}" destId="{9FFE40DD-093E-0347-A496-80B6B10E02A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1C704-192F-284D-90A9-6BCAE9C87593}">
      <dsp:nvSpPr>
        <dsp:cNvPr id="0" name=""/>
        <dsp:cNvSpPr/>
      </dsp:nvSpPr>
      <dsp:spPr>
        <a:xfrm>
          <a:off x="2420" y="565321"/>
          <a:ext cx="1058306" cy="813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/>
            <a:t>Mudança de </a:t>
          </a:r>
          <a:r>
            <a:rPr lang="pt-BR" sz="1500" b="1" kern="1200" dirty="0" smtClean="0"/>
            <a:t>politica publica </a:t>
          </a:r>
          <a:endParaRPr lang="pt-BR" sz="1500" kern="1200" dirty="0"/>
        </a:p>
      </dsp:txBody>
      <dsp:txXfrm>
        <a:off x="26249" y="589150"/>
        <a:ext cx="1010648" cy="765915"/>
      </dsp:txXfrm>
    </dsp:sp>
    <dsp:sp modelId="{ABF865DD-5E10-5E4F-BD5C-A06A3E37F72E}">
      <dsp:nvSpPr>
        <dsp:cNvPr id="0" name=""/>
        <dsp:cNvSpPr/>
      </dsp:nvSpPr>
      <dsp:spPr>
        <a:xfrm>
          <a:off x="1166557" y="840877"/>
          <a:ext cx="224361" cy="2624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 dirty="0"/>
        </a:p>
      </dsp:txBody>
      <dsp:txXfrm>
        <a:off x="1166557" y="893369"/>
        <a:ext cx="157053" cy="157476"/>
      </dsp:txXfrm>
    </dsp:sp>
    <dsp:sp modelId="{B184C597-FDB2-3D45-B529-7AB78B602E40}">
      <dsp:nvSpPr>
        <dsp:cNvPr id="0" name=""/>
        <dsp:cNvSpPr/>
      </dsp:nvSpPr>
      <dsp:spPr>
        <a:xfrm>
          <a:off x="1484049" y="565321"/>
          <a:ext cx="1058306" cy="813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noProof="0" dirty="0"/>
            <a:t>Mudança de demanda </a:t>
          </a:r>
        </a:p>
      </dsp:txBody>
      <dsp:txXfrm>
        <a:off x="1507878" y="589150"/>
        <a:ext cx="1010648" cy="765915"/>
      </dsp:txXfrm>
    </dsp:sp>
    <dsp:sp modelId="{773A9058-81A9-3344-97FC-338A345A021F}">
      <dsp:nvSpPr>
        <dsp:cNvPr id="0" name=""/>
        <dsp:cNvSpPr/>
      </dsp:nvSpPr>
      <dsp:spPr>
        <a:xfrm>
          <a:off x="2648187" y="840877"/>
          <a:ext cx="224361" cy="2624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 dirty="0"/>
        </a:p>
      </dsp:txBody>
      <dsp:txXfrm>
        <a:off x="2648187" y="893369"/>
        <a:ext cx="157053" cy="157476"/>
      </dsp:txXfrm>
    </dsp:sp>
    <dsp:sp modelId="{412530F5-A1C1-794A-9CFD-06EE8612704C}">
      <dsp:nvSpPr>
        <dsp:cNvPr id="0" name=""/>
        <dsp:cNvSpPr/>
      </dsp:nvSpPr>
      <dsp:spPr>
        <a:xfrm>
          <a:off x="2965679" y="565321"/>
          <a:ext cx="1058306" cy="813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/>
            <a:t>Mudança na produção</a:t>
          </a:r>
        </a:p>
      </dsp:txBody>
      <dsp:txXfrm>
        <a:off x="2989508" y="589150"/>
        <a:ext cx="1010648" cy="765915"/>
      </dsp:txXfrm>
    </dsp:sp>
    <dsp:sp modelId="{5E4E4761-9DB9-9E40-A07B-6F029F22962A}">
      <dsp:nvSpPr>
        <dsp:cNvPr id="0" name=""/>
        <dsp:cNvSpPr/>
      </dsp:nvSpPr>
      <dsp:spPr>
        <a:xfrm>
          <a:off x="4129816" y="840877"/>
          <a:ext cx="224361" cy="2624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kern="1200" dirty="0"/>
        </a:p>
      </dsp:txBody>
      <dsp:txXfrm>
        <a:off x="4129816" y="893369"/>
        <a:ext cx="157053" cy="157476"/>
      </dsp:txXfrm>
    </dsp:sp>
    <dsp:sp modelId="{9FFE40DD-093E-0347-A496-80B6B10E02A7}">
      <dsp:nvSpPr>
        <dsp:cNvPr id="0" name=""/>
        <dsp:cNvSpPr/>
      </dsp:nvSpPr>
      <dsp:spPr>
        <a:xfrm>
          <a:off x="4447308" y="565321"/>
          <a:ext cx="1058306" cy="8135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/>
            <a:t>Mudança na tecnologia </a:t>
          </a:r>
        </a:p>
      </dsp:txBody>
      <dsp:txXfrm>
        <a:off x="4471137" y="589150"/>
        <a:ext cx="1010648" cy="76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94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27651" name="Segnaposto data 2"/>
          <p:cNvSpPr>
            <a:spLocks noGrp="1"/>
          </p:cNvSpPr>
          <p:nvPr>
            <p:ph type="dt" sz="quarter" idx="1"/>
          </p:nvPr>
        </p:nvSpPr>
        <p:spPr bwMode="auto">
          <a:xfrm>
            <a:off x="3814763" y="0"/>
            <a:ext cx="2919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DEF77F-0F60-4B4C-9EDF-2445F9EA9ECA}" type="datetimeFigureOut">
              <a:rPr lang="it-IT"/>
              <a:pPr/>
              <a:t>02/03/17</a:t>
            </a:fld>
            <a:endParaRPr lang="it-IT"/>
          </a:p>
        </p:txBody>
      </p:sp>
      <p:sp>
        <p:nvSpPr>
          <p:cNvPr id="27652" name="Segnaposto piè di pagina 3"/>
          <p:cNvSpPr>
            <a:spLocks noGrp="1"/>
          </p:cNvSpPr>
          <p:nvPr>
            <p:ph type="ftr" sz="quarter" idx="2"/>
          </p:nvPr>
        </p:nvSpPr>
        <p:spPr bwMode="auto">
          <a:xfrm>
            <a:off x="0" y="9371013"/>
            <a:ext cx="29194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27653" name="Segnaposto numero diapositiva 4"/>
          <p:cNvSpPr>
            <a:spLocks noGrp="1"/>
          </p:cNvSpPr>
          <p:nvPr>
            <p:ph type="sldNum" sz="quarter" idx="3"/>
          </p:nvPr>
        </p:nvSpPr>
        <p:spPr bwMode="auto">
          <a:xfrm>
            <a:off x="3814763" y="9371013"/>
            <a:ext cx="2919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3DDF17-DB73-41D5-9E96-427C2F64B8B2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63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9375" y="739775"/>
            <a:ext cx="6578600" cy="3700463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04243983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400" dirty="0">
                <a:latin typeface="Calibri" pitchFamily="34" charset="0"/>
                <a:ea typeface="ＭＳ Ｐゴシック" pitchFamily="34" charset="-128"/>
              </a:rPr>
              <a:t>Bill </a:t>
            </a:r>
            <a:r>
              <a:rPr lang="pt-BR" sz="1400" dirty="0" err="1">
                <a:latin typeface="Calibri" pitchFamily="34" charset="0"/>
                <a:ea typeface="ＭＳ Ｐゴシック" pitchFamily="34" charset="-128"/>
              </a:rPr>
              <a:t>Clinto</a:t>
            </a:r>
            <a:r>
              <a:rPr lang="pt-BR" sz="1400" dirty="0">
                <a:latin typeface="Calibri" pitchFamily="34" charset="0"/>
                <a:ea typeface="ＭＳ Ｐゴシック" pitchFamily="34" charset="-128"/>
              </a:rPr>
              <a:t> falou:</a:t>
            </a:r>
          </a:p>
          <a:p>
            <a:r>
              <a:rPr lang="pt-BR" sz="1400" dirty="0">
                <a:latin typeface="Calibri" pitchFamily="34" charset="0"/>
                <a:ea typeface="ＭＳ Ｐゴシック" pitchFamily="34" charset="-128"/>
              </a:rPr>
              <a:t>Estamos no começo de uma nova era</a:t>
            </a:r>
          </a:p>
          <a:p>
            <a:r>
              <a:rPr lang="pt-BR" sz="1400" dirty="0">
                <a:latin typeface="Calibri" pitchFamily="34" charset="0"/>
                <a:ea typeface="ＭＳ Ｐゴシック" pitchFamily="34" charset="-128"/>
              </a:rPr>
              <a:t>O</a:t>
            </a:r>
            <a:r>
              <a:rPr lang="pt-BR" sz="1400" baseline="0" dirty="0">
                <a:latin typeface="Calibri" pitchFamily="34" charset="0"/>
                <a:ea typeface="ＭＳ Ｐゴシック" pitchFamily="34" charset="-128"/>
              </a:rPr>
              <a:t> novo mundo esta nascendo e como quando nasce uma criança no parto doe</a:t>
            </a:r>
          </a:p>
          <a:p>
            <a:r>
              <a:rPr lang="pt-BR" sz="1400" baseline="0" dirty="0">
                <a:latin typeface="Calibri" pitchFamily="34" charset="0"/>
                <a:ea typeface="ＭＳ Ｐゴシック" pitchFamily="34" charset="-128"/>
              </a:rPr>
              <a:t>Uma reestruturação de ordem econômica esta sendo realizada</a:t>
            </a:r>
          </a:p>
          <a:p>
            <a:endParaRPr lang="pt-BR" sz="1400" baseline="0" dirty="0">
              <a:latin typeface="Calibri" pitchFamily="34" charset="0"/>
              <a:ea typeface="ＭＳ Ｐゴシック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Hoje no Brasil mesma coisa da europas nos últimos 5 anos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Qual o novo Cenário ?</a:t>
            </a:r>
            <a:endParaRPr kumimoji="0" 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Qual a nova estratégia ?</a:t>
            </a:r>
            <a:endParaRPr kumimoji="0" 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Ferramenta?</a:t>
            </a:r>
            <a:endParaRPr kumimoji="0" 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Definição nos cenário com metodologia </a:t>
            </a:r>
            <a:r>
              <a:rPr kumimoji="0" lang="pt-B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FORESIGHT</a:t>
            </a:r>
            <a:endParaRPr kumimoji="0" 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pt-BR" sz="1400" baseline="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147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306C561-40D9-46D6-829D-F182E42AA4DF}" type="slidenum">
              <a:rPr lang="pt-BR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230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6350" y="9371013"/>
            <a:ext cx="291782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81C9689-C4EF-A140-9551-F51673CA8606}" type="slidenum">
              <a:rPr lang="it-IT" altLang="it-IT">
                <a:ea typeface="Arial Unicode MS" charset="0"/>
              </a:rPr>
              <a:pPr>
                <a:spcBef>
                  <a:spcPct val="0"/>
                </a:spcBef>
              </a:pPr>
              <a:t>26</a:t>
            </a:fld>
            <a:endParaRPr lang="it-IT" altLang="it-IT">
              <a:ea typeface="Arial Unicode MS" charset="0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681562-42BC-7140-A7F6-E0846E6AA564}" type="slidenum">
              <a:rPr lang="it-IT" altLang="it-IT">
                <a:cs typeface="Arial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it-IT" altLang="it-IT">
              <a:cs typeface="Arial" charset="0"/>
            </a:endParaRPr>
          </a:p>
        </p:txBody>
      </p:sp>
      <p:sp>
        <p:nvSpPr>
          <p:cNvPr id="31748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1800">
              <a:cs typeface="Arial" charset="0"/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35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6350" y="9371013"/>
            <a:ext cx="291782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0DB656B-D07E-CC49-A2D7-4CE9903170D3}" type="slidenum">
              <a:rPr lang="it-IT" altLang="it-IT">
                <a:ea typeface="Arial Unicode MS" charset="0"/>
              </a:rPr>
              <a:pPr>
                <a:spcBef>
                  <a:spcPct val="0"/>
                </a:spcBef>
              </a:pPr>
              <a:t>27</a:t>
            </a:fld>
            <a:endParaRPr lang="it-IT" altLang="it-IT">
              <a:ea typeface="Arial Unicode MS" charset="0"/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EEF23D-46E6-1849-AFF8-9CB75F2DB9A4}" type="slidenum">
              <a:rPr lang="it-IT" altLang="it-IT">
                <a:cs typeface="Arial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it-IT" altLang="it-IT">
              <a:cs typeface="Arial" charset="0"/>
            </a:endParaRPr>
          </a:p>
        </p:txBody>
      </p:sp>
      <p:sp>
        <p:nvSpPr>
          <p:cNvPr id="33796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1800">
              <a:cs typeface="Arial" charset="0"/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876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6350" y="9371013"/>
            <a:ext cx="291782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6FE1FF5-604C-954A-8ED3-5E2AABA98517}" type="slidenum">
              <a:rPr lang="it-IT" altLang="it-IT">
                <a:ea typeface="Arial Unicode MS" charset="0"/>
              </a:rPr>
              <a:pPr>
                <a:spcBef>
                  <a:spcPct val="0"/>
                </a:spcBef>
              </a:pPr>
              <a:t>28</a:t>
            </a:fld>
            <a:endParaRPr lang="it-IT" altLang="it-IT">
              <a:ea typeface="Arial Unicode MS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73C7C9-4247-6D42-BE53-30B3CCA5086B}" type="slidenum">
              <a:rPr lang="it-IT" altLang="it-IT">
                <a:cs typeface="Arial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it-IT" altLang="it-IT">
              <a:cs typeface="Arial" charset="0"/>
            </a:endParaRPr>
          </a:p>
        </p:txBody>
      </p:sp>
      <p:sp>
        <p:nvSpPr>
          <p:cNvPr id="35844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1800">
              <a:cs typeface="Arial" charset="0"/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1140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6350" y="9371013"/>
            <a:ext cx="291782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FA0E65D-EF7B-384B-8C05-7C89F213F52F}" type="slidenum">
              <a:rPr lang="it-IT" altLang="it-IT">
                <a:ea typeface="Arial Unicode MS" charset="0"/>
              </a:rPr>
              <a:pPr>
                <a:spcBef>
                  <a:spcPct val="0"/>
                </a:spcBef>
              </a:pPr>
              <a:t>29</a:t>
            </a:fld>
            <a:endParaRPr lang="it-IT" altLang="it-IT">
              <a:ea typeface="Arial Unicode MS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6613E3-2A7B-C74D-81C6-4F6A5859D048}" type="slidenum">
              <a:rPr lang="it-IT" altLang="it-IT">
                <a:cs typeface="Arial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it-IT" altLang="it-IT">
              <a:cs typeface="Arial" charset="0"/>
            </a:endParaRPr>
          </a:p>
        </p:txBody>
      </p:sp>
      <p:sp>
        <p:nvSpPr>
          <p:cNvPr id="37892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1800">
              <a:cs typeface="Arial" charset="0"/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7438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Metodologia RST em</a:t>
            </a:r>
            <a:r>
              <a:rPr lang="pt-PT" baseline="0" dirty="0" smtClean="0"/>
              <a:t> Google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04337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Intensivo da </a:t>
            </a:r>
            <a:r>
              <a:rPr lang="it-IT" dirty="0" err="1" smtClean="0"/>
              <a:t>mao</a:t>
            </a:r>
            <a:r>
              <a:rPr lang="it-IT" dirty="0" smtClean="0"/>
              <a:t> de </a:t>
            </a:r>
            <a:r>
              <a:rPr lang="it-IT" dirty="0" err="1" smtClean="0"/>
              <a:t>obra</a:t>
            </a:r>
            <a:r>
              <a:rPr lang="it-IT" baseline="0" dirty="0" smtClean="0"/>
              <a:t> </a:t>
            </a:r>
          </a:p>
          <a:p>
            <a:r>
              <a:rPr lang="it-IT" baseline="0" dirty="0" err="1" smtClean="0"/>
              <a:t>Trasformaçao</a:t>
            </a:r>
            <a:endParaRPr lang="it-IT" baseline="0" dirty="0" smtClean="0"/>
          </a:p>
          <a:p>
            <a:r>
              <a:rPr lang="it-IT" baseline="0" dirty="0" err="1" smtClean="0"/>
              <a:t>Produto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final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4D83C92-D42D-0C46-8A75-AB9E76984FC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245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8767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fecham as empresas depois é difícil</a:t>
            </a:r>
            <a:r>
              <a:rPr lang="pt-BR" baseline="0" dirty="0"/>
              <a:t> reestruturar o distrito industrial dos arranjos produtivos locais</a:t>
            </a:r>
          </a:p>
          <a:p>
            <a:r>
              <a:rPr lang="pt-BR" baseline="0" dirty="0"/>
              <a:t>Porque os conhecimentos vão embora</a:t>
            </a:r>
          </a:p>
          <a:p>
            <a:r>
              <a:rPr lang="pt-BR" baseline="0" dirty="0"/>
              <a:t>Por isso estamos aqui hoje visando a definição de uma estratégia voltada a competitividade das empresas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6678959-6A9E-4668-9096-6181D5DA829F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01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Tx/>
              <a:buNone/>
            </a:pP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Logica das  vantagens</a:t>
            </a:r>
          </a:p>
          <a:p>
            <a:pPr algn="l">
              <a:buFontTx/>
              <a:buNone/>
            </a:pP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Comparativas</a:t>
            </a:r>
          </a:p>
          <a:p>
            <a:pPr algn="l">
              <a:buFontTx/>
              <a:buNone/>
            </a:pP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temporais:</a:t>
            </a:r>
          </a:p>
          <a:p>
            <a:pPr algn="l">
              <a:buFontTx/>
              <a:buNone/>
            </a:pPr>
            <a:endParaRPr lang="pt-BR" sz="1100" dirty="0" smtClean="0">
              <a:solidFill>
                <a:srgbClr val="000000"/>
              </a:solidFill>
              <a:latin typeface="Arial" charset="0"/>
            </a:endParaRPr>
          </a:p>
          <a:p>
            <a:pPr algn="l"/>
            <a:endParaRPr lang="pt-PT" dirty="0" smtClean="0"/>
          </a:p>
          <a:p>
            <a:pPr algn="l"/>
            <a:endParaRPr lang="pt-PT" dirty="0" smtClean="0"/>
          </a:p>
          <a:p>
            <a:pPr marL="0" indent="0" algn="l">
              <a:spcBef>
                <a:spcPct val="50000"/>
              </a:spcBef>
              <a:buNone/>
            </a:pPr>
            <a:r>
              <a:rPr lang="pt-BR" sz="1100" b="1" dirty="0" smtClean="0">
                <a:solidFill>
                  <a:srgbClr val="000000"/>
                </a:solidFill>
                <a:latin typeface="Arial" charset="0"/>
              </a:rPr>
              <a:t>Logica de vantagens competitivas</a:t>
            </a: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Alto desempenho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Padronização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Novo modelo de negócios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Capital humano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pt-BR" sz="1100" dirty="0" smtClean="0">
                <a:solidFill>
                  <a:srgbClr val="000000"/>
                </a:solidFill>
                <a:latin typeface="Arial" charset="0"/>
              </a:rPr>
              <a:t>Serviços qualificados</a:t>
            </a:r>
          </a:p>
          <a:p>
            <a:pPr algn="l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37368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6350" y="9371013"/>
            <a:ext cx="291782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 marL="736600" indent="-282575" defTabSz="912813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 marL="1135063" indent="-227013" defTabSz="912813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 marL="1587500" indent="-225425" defTabSz="912813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 marL="2041525" indent="-227013" defTabSz="912813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498725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55925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13125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70325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FA13F7F0-7EF9-7E4C-A38D-CB1105DA79F7}" type="slidenum">
              <a:rPr lang="en-IE" altLang="nl-BE" sz="1200" b="0"/>
              <a:pPr/>
              <a:t>14</a:t>
            </a:fld>
            <a:endParaRPr lang="en-IE" altLang="nl-BE" sz="1200" b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73837" cy="369887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03634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Empresa fica no centro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38209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dirty="0">
                <a:latin typeface="Calibri" charset="0"/>
                <a:ea typeface="MS PGothic" charset="0"/>
              </a:rPr>
              <a:t>Quanto mais conhecimento + saber fazer +competitivo ( poltrona </a:t>
            </a:r>
            <a:r>
              <a:rPr lang="pt-PT" dirty="0" err="1">
                <a:latin typeface="Calibri" charset="0"/>
                <a:ea typeface="MS PGothic" charset="0"/>
              </a:rPr>
              <a:t>frau</a:t>
            </a:r>
            <a:r>
              <a:rPr lang="pt-PT" dirty="0">
                <a:latin typeface="Calibri" charset="0"/>
                <a:ea typeface="MS PGothic" charset="0"/>
              </a:rPr>
              <a:t>)</a:t>
            </a:r>
          </a:p>
          <a:p>
            <a:r>
              <a:rPr lang="pt-PT" dirty="0">
                <a:latin typeface="Calibri" charset="0"/>
                <a:ea typeface="MS PGothic" charset="0"/>
              </a:rPr>
              <a:t>A pequena precisa de </a:t>
            </a:r>
            <a:r>
              <a:rPr lang="pt-PT" dirty="0" smtClean="0">
                <a:latin typeface="Calibri" charset="0"/>
                <a:ea typeface="MS PGothic" charset="0"/>
              </a:rPr>
              <a:t>ajudo</a:t>
            </a:r>
          </a:p>
          <a:p>
            <a:r>
              <a:rPr lang="pt-PT" dirty="0" smtClean="0">
                <a:latin typeface="Calibri" charset="0"/>
                <a:ea typeface="MS PGothic" charset="0"/>
              </a:rPr>
              <a:t>Onde a empresa procura ?</a:t>
            </a:r>
          </a:p>
          <a:p>
            <a:endParaRPr lang="pt-PT" dirty="0">
              <a:latin typeface="Calibri" charset="0"/>
              <a:ea typeface="MS PGothic" charset="0"/>
            </a:endParaRPr>
          </a:p>
        </p:txBody>
      </p:sp>
      <p:sp>
        <p:nvSpPr>
          <p:cNvPr id="215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2296" indent="-277806"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11225" indent="-222245"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55714" indent="-222245"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00204" indent="-222245"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44694" indent="-2222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889184" indent="-2222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33674" indent="-2222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778164" indent="-2222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0BE214-5CC4-6248-9B90-E418146B14E8}" type="slidenum">
              <a:rPr lang="pt-BR" sz="1200"/>
              <a:pPr eaLnBrk="1" hangingPunct="1"/>
              <a:t>18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40005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>
                <a:latin typeface="Calibri" charset="0"/>
                <a:ea typeface="MS PGothic" charset="0"/>
              </a:rPr>
              <a:t>Capacidade de interação entre diferentes sectores da mesma cadeia produtiva</a:t>
            </a:r>
          </a:p>
          <a:p>
            <a:r>
              <a:rPr lang="pt-PT">
                <a:latin typeface="Calibri" charset="0"/>
                <a:ea typeface="MS PGothic" charset="0"/>
              </a:rPr>
              <a:t>Pequeno precisa de ajuda</a:t>
            </a:r>
          </a:p>
          <a:p>
            <a:endParaRPr lang="it-IT">
              <a:latin typeface="Calibri" charset="0"/>
              <a:ea typeface="MS PGothic" charset="0"/>
            </a:endParaRPr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2296" indent="-277806"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11225" indent="-222245"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55714" indent="-222245"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00204" indent="-222245" eaLnBrk="0" hangingPunct="0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44694" indent="-2222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889184" indent="-2222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33674" indent="-2222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778164" indent="-22224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7D411F8-3D8A-F444-97E2-86293E3150EC}" type="slidenum">
              <a:rPr lang="pt-BR" sz="1200"/>
              <a:pPr eaLnBrk="1" hangingPunct="1"/>
              <a:t>19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02540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69490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Parceria internacional </a:t>
            </a:r>
          </a:p>
          <a:p>
            <a:pPr algn="l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REGIAO MARCHE</a:t>
            </a:r>
          </a:p>
          <a:p>
            <a:pPr algn="l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COSMOB</a:t>
            </a:r>
          </a:p>
          <a:p>
            <a:pPr algn="l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SEBRAE</a:t>
            </a:r>
          </a:p>
          <a:p>
            <a:pPr algn="l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BID/FOMIN</a:t>
            </a:r>
          </a:p>
          <a:p>
            <a:pPr algn="l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PUND</a:t>
            </a:r>
          </a:p>
          <a:p>
            <a:pPr algn="l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Agencia Brasileira Cooperação</a:t>
            </a:r>
          </a:p>
          <a:p>
            <a:pPr algn="l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EMBAIXADA DE ITALIA</a:t>
            </a:r>
          </a:p>
          <a:p>
            <a:pPr algn="ctr"/>
            <a:endParaRPr lang="pt-PT" b="1" dirty="0" smtClean="0">
              <a:solidFill>
                <a:schemeClr val="tx1"/>
              </a:solidFill>
              <a:latin typeface="Swiss721BT" charset="0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1191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Relationship Id="rId3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emf"/><Relationship Id="rId3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Relationship Id="rId3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10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8338"/>
            <a:ext cx="1009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350" dirty="0" err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F1611D3F-23C5-4A11-838F-56882BBD71FA}" type="slidenum">
              <a:rPr lang="it-IT" baseline="0"/>
              <a:pPr>
                <a:defRPr/>
              </a:pPr>
              <a:t>‹n.›</a:t>
            </a:fld>
            <a:endParaRPr lang="it-IT" baseline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"/>
          <p:cNvSpPr>
            <a:spLocks noChangeArrowheads="1"/>
          </p:cNvSpPr>
          <p:nvPr/>
        </p:nvSpPr>
        <p:spPr bwMode="auto">
          <a:xfrm>
            <a:off x="0" y="5046663"/>
            <a:ext cx="9144000" cy="968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68569" tIns="68569" rIns="68569" bIns="68569" anchor="ctr"/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it-IT" altLang="it-IT" sz="825">
              <a:solidFill>
                <a:prstClr val="black"/>
              </a:solidFill>
              <a:cs typeface="+mn-cs"/>
              <a:sym typeface="Aria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2" y="391350"/>
            <a:ext cx="8520599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sldNum" idx="10"/>
          </p:nvPr>
        </p:nvSpPr>
        <p:spPr>
          <a:xfrm>
            <a:off x="8489950" y="4681538"/>
            <a:ext cx="549275" cy="393700"/>
          </a:xfrm>
        </p:spPr>
        <p:txBody>
          <a:bodyPr lIns="91425" tIns="91425" rIns="91425" bIns="91425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AA5C8F27-9FCC-495E-9D9B-818382604568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fld id="{D4FD19FA-C843-425B-ACDC-63C56B68F59B}" type="datetimeFigureOut">
              <a:rPr lang="en-US"/>
              <a:pPr>
                <a:defRPr/>
              </a:pPr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46E59D0F-6688-471F-8579-2F0924ED7D2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9925"/>
            <a:ext cx="10096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7246D3B4-2257-4EBF-9552-6E09E1C90C37}" type="slidenum">
              <a:rPr lang="it-IT" altLang="it-IT" baseline="0"/>
              <a:pPr>
                <a:defRPr/>
              </a:pPr>
              <a:t>‹n.›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9"/>
          <p:cNvSpPr>
            <a:spLocks noChangeArrowheads="1"/>
          </p:cNvSpPr>
          <p:nvPr userDrawn="1"/>
        </p:nvSpPr>
        <p:spPr bwMode="auto">
          <a:xfrm>
            <a:off x="2286000" y="388938"/>
            <a:ext cx="4572000" cy="554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it-IT" altLang="it-IT" sz="1875">
                <a:solidFill>
                  <a:prstClr val="black"/>
                </a:solidFill>
                <a:sym typeface="Arial"/>
              </a:rPr>
              <a:t>Fare clic per modificare stile</a:t>
            </a:r>
            <a:r>
              <a:rPr lang="it-IT" altLang="it-IT" sz="1050">
                <a:solidFill>
                  <a:prstClr val="black"/>
                </a:solidFill>
                <a:sym typeface="Arial"/>
              </a:rPr>
              <a:t/>
            </a:r>
            <a:br>
              <a:rPr lang="it-IT" altLang="it-IT" sz="1050">
                <a:solidFill>
                  <a:prstClr val="black"/>
                </a:solidFill>
                <a:sym typeface="Arial"/>
              </a:rPr>
            </a:br>
            <a:r>
              <a:rPr lang="it-IT" altLang="it-IT" sz="1125" i="1">
                <a:solidFill>
                  <a:prstClr val="black"/>
                </a:solidFill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DB77338C-33E1-402C-AC0B-C12288B65013}" type="slidenum">
              <a:rPr lang="it-IT" altLang="it-IT" baseline="0"/>
              <a:pPr>
                <a:defRPr/>
              </a:pPr>
              <a:t>‹n.›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5"/>
          <p:cNvSpPr/>
          <p:nvPr userDrawn="1"/>
        </p:nvSpPr>
        <p:spPr>
          <a:xfrm>
            <a:off x="2286000" y="388938"/>
            <a:ext cx="45720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75" b="1" kern="0" dirty="0">
                <a:latin typeface="Arial"/>
                <a:ea typeface="Arial"/>
                <a:cs typeface="Arial"/>
                <a:sym typeface="Arial"/>
              </a:rPr>
              <a:t>Fare clic per modificare stile</a:t>
            </a:r>
            <a:r>
              <a:rPr lang="it-IT" sz="1050" b="1" kern="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1050" b="1" kern="0" dirty="0">
                <a:latin typeface="Arial"/>
                <a:ea typeface="Arial"/>
                <a:cs typeface="Arial"/>
                <a:sym typeface="Arial"/>
              </a:rPr>
            </a:br>
            <a:r>
              <a:rPr lang="it-IT" sz="1125" i="1" kern="0" dirty="0">
                <a:latin typeface="Arial"/>
                <a:ea typeface="Arial"/>
                <a:cs typeface="Arial"/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350" dirty="0" err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192ECF84-F666-455A-B078-7786C04EF381}" type="slidenum">
              <a:rPr lang="it-IT" baseline="0"/>
              <a:pPr>
                <a:defRPr/>
              </a:pPr>
              <a:t>‹n.›</a:t>
            </a:fld>
            <a:endParaRPr lang="it-IT" baseline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"/>
          <p:cNvSpPr>
            <a:spLocks noChangeArrowheads="1"/>
          </p:cNvSpPr>
          <p:nvPr/>
        </p:nvSpPr>
        <p:spPr bwMode="auto">
          <a:xfrm>
            <a:off x="0" y="5046663"/>
            <a:ext cx="9144000" cy="968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68569" tIns="68569" rIns="68569" bIns="68569" anchor="ctr"/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it-IT" altLang="it-IT" sz="825">
              <a:solidFill>
                <a:prstClr val="black"/>
              </a:solidFill>
              <a:cs typeface="+mn-cs"/>
              <a:sym typeface="Aria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2" y="391350"/>
            <a:ext cx="8520599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sldNum" idx="10"/>
          </p:nvPr>
        </p:nvSpPr>
        <p:spPr>
          <a:xfrm>
            <a:off x="8489950" y="4681538"/>
            <a:ext cx="549275" cy="393700"/>
          </a:xfrm>
        </p:spPr>
        <p:txBody>
          <a:bodyPr lIns="91425" tIns="91425" rIns="91425" bIns="91425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239BABEA-52F2-4ACB-9A7A-FBEE8FB5D2E5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fld id="{AB456F55-F4D0-4EBB-B8D3-CA1123259805}" type="datetimeFigureOut">
              <a:rPr lang="en-US"/>
              <a:pPr>
                <a:defRPr/>
              </a:pPr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2F79E727-AECE-4381-8172-D80DAAF6674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BEB4DCC-9C7D-4CF1-BB8B-5382122E2B88}" type="datetimeFigureOut">
              <a:rPr lang="pt-BR" smtClean="0"/>
              <a:t>02/03/17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5BE7-5D57-44BF-A666-5A91F72F4E77}" type="slidenum">
              <a:rPr lang="pt-BR" smtClean="0"/>
              <a:t>‹n.›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753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‹n.›</a:t>
            </a:fld>
            <a:endParaRPr lang="it-IT" dirty="0"/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1514" y="-10431"/>
            <a:ext cx="4617195" cy="4756518"/>
          </a:xfrm>
          <a:prstGeom prst="rect">
            <a:avLst/>
          </a:prstGeom>
        </p:spPr>
      </p:pic>
      <p:pic>
        <p:nvPicPr>
          <p:cNvPr id="11" name="Immagine 10" descr="logo COSMOB per presentazioni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44" y="4478780"/>
            <a:ext cx="1009349" cy="5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43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‹n.›</a:t>
            </a:fld>
            <a:endParaRPr lang="it-IT" dirty="0"/>
          </a:p>
        </p:txBody>
      </p:sp>
      <p:pic>
        <p:nvPicPr>
          <p:cNvPr id="8" name="Immagine 7" descr="logo COSMOB per presentazion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4" y="4505741"/>
            <a:ext cx="964177" cy="553368"/>
          </a:xfrm>
          <a:prstGeom prst="rect">
            <a:avLst/>
          </a:prstGeom>
        </p:spPr>
      </p:pic>
      <p:sp>
        <p:nvSpPr>
          <p:cNvPr id="6" name="Rettangolo 5"/>
          <p:cNvSpPr/>
          <p:nvPr userDrawn="1"/>
        </p:nvSpPr>
        <p:spPr>
          <a:xfrm>
            <a:off x="2286000" y="38901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875" b="1" dirty="0"/>
              <a:t>Fare clic per modificare stile</a:t>
            </a:r>
            <a:r>
              <a:rPr lang="it-IT" sz="1050" b="1" dirty="0"/>
              <a:t/>
            </a:r>
            <a:br>
              <a:rPr lang="it-IT" sz="1050" b="1" dirty="0"/>
            </a:br>
            <a:r>
              <a:rPr lang="it-IT" sz="1125" i="1" dirty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3281032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1451138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94647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71681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4936F-08B7-D446-8F52-C81A9036E539}" type="datetimeFigureOut">
              <a:rPr lang="pt-BR"/>
              <a:pPr>
                <a:defRPr/>
              </a:pPr>
              <a:t>02/03/17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ED164-F43F-834A-8D17-CC13BF07C12E}" type="slidenum">
              <a:rPr lang="pt-BR" altLang="it-IT"/>
              <a:pPr>
                <a:defRPr/>
              </a:pPr>
              <a:t>‹n.›</a:t>
            </a:fld>
            <a:endParaRPr lang="pt-BR" altLang="it-IT"/>
          </a:p>
        </p:txBody>
      </p:sp>
    </p:spTree>
    <p:extLst>
      <p:ext uri="{BB962C8B-B14F-4D97-AF65-F5344CB8AC3E}">
        <p14:creationId xmlns:p14="http://schemas.microsoft.com/office/powerpoint/2010/main" val="109547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9925"/>
            <a:ext cx="10096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EF071A6F-30CA-4684-8434-CC39DB35388E}" type="slidenum">
              <a:rPr lang="it-IT" altLang="it-IT" baseline="0"/>
              <a:pPr>
                <a:defRPr/>
              </a:pPr>
              <a:t>‹n.›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9"/>
          <p:cNvSpPr>
            <a:spLocks noChangeArrowheads="1"/>
          </p:cNvSpPr>
          <p:nvPr userDrawn="1"/>
        </p:nvSpPr>
        <p:spPr bwMode="auto">
          <a:xfrm>
            <a:off x="2286000" y="388938"/>
            <a:ext cx="4572000" cy="554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it-IT" altLang="it-IT" sz="1875">
                <a:solidFill>
                  <a:prstClr val="black"/>
                </a:solidFill>
                <a:sym typeface="Arial"/>
              </a:rPr>
              <a:t>Fare clic per modificare stile</a:t>
            </a:r>
            <a:r>
              <a:rPr lang="it-IT" altLang="it-IT" sz="1050">
                <a:solidFill>
                  <a:prstClr val="black"/>
                </a:solidFill>
                <a:sym typeface="Arial"/>
              </a:rPr>
              <a:t/>
            </a:r>
            <a:br>
              <a:rPr lang="it-IT" altLang="it-IT" sz="1050">
                <a:solidFill>
                  <a:prstClr val="black"/>
                </a:solidFill>
                <a:sym typeface="Arial"/>
              </a:rPr>
            </a:br>
            <a:r>
              <a:rPr lang="it-IT" altLang="it-IT" sz="1125" i="1">
                <a:solidFill>
                  <a:prstClr val="black"/>
                </a:solidFill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DB8A57B5-F97A-4ED7-8C08-D80D00C98E02}" type="slidenum">
              <a:rPr lang="it-IT" altLang="it-IT" baseline="0"/>
              <a:pPr>
                <a:defRPr/>
              </a:pPr>
              <a:t>‹n.›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emf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emf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theme" Target="../theme/theme2.xml"/><Relationship Id="rId1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emf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7" Type="http://schemas.openxmlformats.org/officeDocument/2006/relationships/image" Target="../media/image1.png"/><Relationship Id="rId8" Type="http://schemas.openxmlformats.org/officeDocument/2006/relationships/image" Target="../media/image2.emf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6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magine 3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10125"/>
            <a:ext cx="2133600" cy="2730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50" kern="0" baseline="300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7E77BC43-1098-44AE-AC53-32718567221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  <p:pic>
        <p:nvPicPr>
          <p:cNvPr id="1029" name="Immagine 8" descr="logo COSMOB per presentazioni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4216400" y="4418013"/>
            <a:ext cx="86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29" r:id="rId6"/>
  </p:sldLayoutIdLst>
  <p:hf hdr="0" ft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4572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9144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828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6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Immagin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8538"/>
            <a:ext cx="2133600" cy="27463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350" b="1" baseline="3000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FD8A29F2-6046-4246-841B-0446ABF8C7EF}" type="slidenum">
              <a:rPr lang="it-IT" altLang="it-IT" baseline="0"/>
              <a:pPr>
                <a:defRPr/>
              </a:pPr>
              <a:t>‹n.›</a:t>
            </a:fld>
            <a:endParaRPr lang="it-IT" altLang="it-IT" baseline="0"/>
          </a:p>
        </p:txBody>
      </p:sp>
      <p:pic>
        <p:nvPicPr>
          <p:cNvPr id="8197" name="Immagine 8" descr="logo COSMOB per presentazion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6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magine 3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8538"/>
            <a:ext cx="2133600" cy="27463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350" b="1" baseline="3000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423D9290-5451-4D53-A013-E6E525345039}" type="slidenum">
              <a:rPr lang="it-IT" altLang="it-IT" baseline="0"/>
              <a:pPr>
                <a:defRPr/>
              </a:pPr>
              <a:t>‹n.›</a:t>
            </a:fld>
            <a:endParaRPr lang="it-IT" altLang="it-IT" baseline="0"/>
          </a:p>
        </p:txBody>
      </p:sp>
      <p:pic>
        <p:nvPicPr>
          <p:cNvPr id="17413" name="Immagine 8" descr="logo COSMOB per presentazioni.pn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31" r:id="rId9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4776979"/>
            <a:ext cx="9144000" cy="366521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‹n.›</a:t>
            </a:fld>
            <a:endParaRPr lang="it-IT" dirty="0"/>
          </a:p>
        </p:txBody>
      </p:sp>
      <p:pic>
        <p:nvPicPr>
          <p:cNvPr id="9" name="Immagine 8" descr="logo COSMOB per presentazioni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65" y="4417996"/>
            <a:ext cx="866274" cy="64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jpeg"/><Relationship Id="rId3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2.wmf"/><Relationship Id="rId3" Type="http://schemas.openxmlformats.org/officeDocument/2006/relationships/image" Target="../media/image3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.gnaccarini@cosmob.it" TargetMode="External"/><Relationship Id="rId4" Type="http://schemas.openxmlformats.org/officeDocument/2006/relationships/hyperlink" Target="mailto:emiliobeltrami@me.com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contenuto 2"/>
          <p:cNvSpPr>
            <a:spLocks noGrp="1"/>
          </p:cNvSpPr>
          <p:nvPr>
            <p:ph idx="1"/>
          </p:nvPr>
        </p:nvSpPr>
        <p:spPr>
          <a:xfrm>
            <a:off x="1871663" y="3983832"/>
            <a:ext cx="6210300" cy="532210"/>
          </a:xfrm>
        </p:spPr>
        <p:txBody>
          <a:bodyPr/>
          <a:lstStyle/>
          <a:p>
            <a:pPr marL="0" indent="0">
              <a:buNone/>
            </a:pPr>
            <a:r>
              <a:rPr lang="pt-BR" altLang="it-IT" dirty="0">
                <a:latin typeface="Arial Black" charset="0"/>
              </a:rPr>
              <a:t>Brasília </a:t>
            </a:r>
            <a:r>
              <a:rPr lang="pt-BR" altLang="it-IT" dirty="0" smtClean="0">
                <a:latin typeface="Arial Black" charset="0"/>
              </a:rPr>
              <a:t>02 </a:t>
            </a:r>
            <a:r>
              <a:rPr lang="pt-BR" altLang="it-IT" dirty="0">
                <a:latin typeface="Arial Black" charset="0"/>
              </a:rPr>
              <a:t>de </a:t>
            </a:r>
            <a:r>
              <a:rPr lang="pt-BR" altLang="it-IT" dirty="0" smtClean="0">
                <a:latin typeface="Arial Black" charset="0"/>
              </a:rPr>
              <a:t>março </a:t>
            </a:r>
            <a:r>
              <a:rPr lang="pt-BR" altLang="it-IT" dirty="0">
                <a:latin typeface="Arial Black" charset="0"/>
              </a:rPr>
              <a:t>de </a:t>
            </a:r>
            <a:r>
              <a:rPr lang="pt-BR" altLang="it-IT" dirty="0" smtClean="0">
                <a:latin typeface="Arial Black" charset="0"/>
              </a:rPr>
              <a:t>2017</a:t>
            </a:r>
            <a:endParaRPr lang="it-IT" altLang="it-IT" dirty="0">
              <a:latin typeface="Arial Black" charset="0"/>
            </a:endParaRPr>
          </a:p>
        </p:txBody>
      </p:sp>
      <p:sp>
        <p:nvSpPr>
          <p:cNvPr id="6147" name="Rectangle 51"/>
          <p:cNvSpPr>
            <a:spLocks noChangeArrowheads="1"/>
          </p:cNvSpPr>
          <p:nvPr/>
        </p:nvSpPr>
        <p:spPr bwMode="auto">
          <a:xfrm>
            <a:off x="2141935" y="754120"/>
            <a:ext cx="5022056" cy="669414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75"/>
              </a:spcBef>
              <a:buNone/>
            </a:pPr>
            <a:r>
              <a:rPr lang="pt-BR" altLang="it-IT" sz="2400">
                <a:solidFill>
                  <a:schemeClr val="bg1"/>
                </a:solidFill>
                <a:latin typeface="Arial" charset="0"/>
              </a:rPr>
              <a:t>REDES E COMPETITIVIDADE</a:t>
            </a:r>
          </a:p>
        </p:txBody>
      </p:sp>
      <p:sp>
        <p:nvSpPr>
          <p:cNvPr id="6148" name="Rectangle 51"/>
          <p:cNvSpPr>
            <a:spLocks noChangeArrowheads="1"/>
          </p:cNvSpPr>
          <p:nvPr/>
        </p:nvSpPr>
        <p:spPr bwMode="auto">
          <a:xfrm>
            <a:off x="2141935" y="2090419"/>
            <a:ext cx="5022056" cy="1223412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75"/>
              </a:spcBef>
              <a:buNone/>
            </a:pPr>
            <a:r>
              <a:rPr lang="pt-BR" altLang="it-IT" sz="2400">
                <a:solidFill>
                  <a:schemeClr val="bg1"/>
                </a:solidFill>
                <a:latin typeface="Arial" charset="0"/>
              </a:rPr>
              <a:t>Processos participativos para a Inovação</a:t>
            </a:r>
          </a:p>
        </p:txBody>
      </p:sp>
    </p:spTree>
    <p:extLst>
      <p:ext uri="{BB962C8B-B14F-4D97-AF65-F5344CB8AC3E}">
        <p14:creationId xmlns:p14="http://schemas.microsoft.com/office/powerpoint/2010/main" val="1312538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"/>
          <p:cNvGrpSpPr>
            <a:grpSpLocks/>
          </p:cNvGrpSpPr>
          <p:nvPr/>
        </p:nvGrpSpPr>
        <p:grpSpPr bwMode="auto">
          <a:xfrm>
            <a:off x="1492921" y="900816"/>
            <a:ext cx="1880580" cy="310294"/>
            <a:chOff x="10344" y="276000"/>
            <a:chExt cx="2507456" cy="413686"/>
          </a:xfrm>
          <a:solidFill>
            <a:srgbClr val="C00000"/>
          </a:solidFill>
        </p:grpSpPr>
        <p:sp>
          <p:nvSpPr>
            <p:cNvPr id="12312" name="Rettangolo 47"/>
            <p:cNvSpPr>
              <a:spLocks noChangeArrowheads="1"/>
            </p:cNvSpPr>
            <p:nvPr/>
          </p:nvSpPr>
          <p:spPr bwMode="auto">
            <a:xfrm>
              <a:off x="10344" y="276000"/>
              <a:ext cx="2507456" cy="413686"/>
            </a:xfrm>
            <a:prstGeom prst="rect">
              <a:avLst/>
            </a:prstGeom>
            <a:grpFill/>
            <a:ln w="25400" algn="ctr">
              <a:solidFill>
                <a:srgbClr val="8064A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>
                <a:ea typeface="Arial Unicode MS" panose="020B0604020202020204" pitchFamily="34" charset="-128"/>
              </a:endParaRPr>
            </a:p>
          </p:txBody>
        </p:sp>
        <p:sp>
          <p:nvSpPr>
            <p:cNvPr id="12313" name="Rettangolo 48"/>
            <p:cNvSpPr>
              <a:spLocks noChangeArrowheads="1"/>
            </p:cNvSpPr>
            <p:nvPr/>
          </p:nvSpPr>
          <p:spPr bwMode="auto">
            <a:xfrm>
              <a:off x="10344" y="276000"/>
              <a:ext cx="2507456" cy="413686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lIns="96012" tIns="54864" rIns="96012" bIns="54864" anchor="ctr"/>
            <a:lstStyle>
              <a:lvl1pPr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GB" sz="1350">
                  <a:solidFill>
                    <a:srgbClr val="FFFFFF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Excellent Science</a:t>
              </a:r>
              <a:endParaRPr lang="it-IT" sz="1350">
                <a:solidFill>
                  <a:srgbClr val="FFFFFF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</p:txBody>
        </p:sp>
      </p:grpSp>
      <p:grpSp>
        <p:nvGrpSpPr>
          <p:cNvPr id="3" name="Gruppo 4"/>
          <p:cNvGrpSpPr>
            <a:grpSpLocks/>
          </p:cNvGrpSpPr>
          <p:nvPr/>
        </p:nvGrpSpPr>
        <p:grpSpPr bwMode="auto">
          <a:xfrm>
            <a:off x="1498152" y="1208025"/>
            <a:ext cx="1880580" cy="2676627"/>
            <a:chOff x="2571" y="685574"/>
            <a:chExt cx="2507456" cy="3568500"/>
          </a:xfrm>
          <a:noFill/>
        </p:grpSpPr>
        <p:sp>
          <p:nvSpPr>
            <p:cNvPr id="12310" name="Rettangolo 45"/>
            <p:cNvSpPr>
              <a:spLocks noChangeArrowheads="1"/>
            </p:cNvSpPr>
            <p:nvPr/>
          </p:nvSpPr>
          <p:spPr bwMode="auto">
            <a:xfrm>
              <a:off x="2571" y="685574"/>
              <a:ext cx="2507456" cy="3568500"/>
            </a:xfrm>
            <a:prstGeom prst="rect">
              <a:avLst/>
            </a:prstGeom>
            <a:grpFill/>
            <a:ln w="2540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>
                <a:ea typeface="Arial Unicode MS" panose="020B0604020202020204" pitchFamily="34" charset="-128"/>
              </a:endParaRPr>
            </a:p>
          </p:txBody>
        </p:sp>
        <p:sp>
          <p:nvSpPr>
            <p:cNvPr id="12311" name="Rettangolo 46"/>
            <p:cNvSpPr>
              <a:spLocks noChangeArrowheads="1"/>
            </p:cNvSpPr>
            <p:nvPr/>
          </p:nvSpPr>
          <p:spPr bwMode="auto">
            <a:xfrm>
              <a:off x="2571" y="685574"/>
              <a:ext cx="2507456" cy="3568500"/>
            </a:xfrm>
            <a:prstGeom prst="rect">
              <a:avLst/>
            </a:prstGeom>
            <a:grpFill/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lIns="52007" tIns="52007" rIns="69342" bIns="78010"/>
            <a:lstStyle>
              <a:lvl1pPr marL="342900" indent="-3429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14300" indent="-1143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228600" indent="-1143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577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577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577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577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C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European Research Council</a:t>
              </a:r>
              <a:endParaRPr lang="it-IT" sz="975" dirty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2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595959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Frontier research by the best individual teams</a:t>
              </a: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C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Future and Emerging Technologies</a:t>
              </a:r>
              <a:endParaRPr lang="it-IT" sz="975" dirty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2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595959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Collaborative research to open new fields of innovation</a:t>
              </a: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C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Marie </a:t>
              </a:r>
              <a:r>
                <a:rPr lang="it-IT" sz="975" dirty="0" err="1">
                  <a:solidFill>
                    <a:srgbClr val="C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Skłodowska</a:t>
              </a:r>
              <a:r>
                <a:rPr lang="en-GB" sz="975" dirty="0">
                  <a:solidFill>
                    <a:srgbClr val="C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 Curie actions</a:t>
              </a:r>
              <a:endParaRPr lang="it-IT" sz="975" dirty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2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595959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Opportunities for training and career development</a:t>
              </a: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C0000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Research infrastructures </a:t>
              </a:r>
              <a:r>
                <a:rPr lang="en-GB" sz="975" dirty="0">
                  <a:solidFill>
                    <a:srgbClr val="595959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(including e-infrastructure)</a:t>
              </a: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2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595959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Ensuring access to world-class facilities</a:t>
              </a: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</p:txBody>
        </p:sp>
      </p:grpSp>
      <p:grpSp>
        <p:nvGrpSpPr>
          <p:cNvPr id="4" name="Gruppo 5"/>
          <p:cNvGrpSpPr>
            <a:grpSpLocks/>
          </p:cNvGrpSpPr>
          <p:nvPr/>
        </p:nvGrpSpPr>
        <p:grpSpPr bwMode="auto">
          <a:xfrm>
            <a:off x="3630953" y="897732"/>
            <a:ext cx="1880580" cy="310294"/>
            <a:chOff x="2861071" y="271888"/>
            <a:chExt cx="2507456" cy="413686"/>
          </a:xfrm>
          <a:solidFill>
            <a:srgbClr val="0070C0"/>
          </a:solidFill>
        </p:grpSpPr>
        <p:sp>
          <p:nvSpPr>
            <p:cNvPr id="12308" name="Rettangolo 43"/>
            <p:cNvSpPr>
              <a:spLocks noChangeArrowheads="1"/>
            </p:cNvSpPr>
            <p:nvPr/>
          </p:nvSpPr>
          <p:spPr bwMode="auto">
            <a:xfrm>
              <a:off x="2861071" y="271888"/>
              <a:ext cx="2507456" cy="413686"/>
            </a:xfrm>
            <a:prstGeom prst="rect">
              <a:avLst/>
            </a:prstGeom>
            <a:grpFill/>
            <a:ln w="25400" algn="ctr">
              <a:solidFill>
                <a:srgbClr val="5767B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>
                <a:ea typeface="Arial Unicode MS" panose="020B0604020202020204" pitchFamily="34" charset="-128"/>
              </a:endParaRPr>
            </a:p>
          </p:txBody>
        </p:sp>
        <p:sp>
          <p:nvSpPr>
            <p:cNvPr id="12309" name="Rettangolo 44"/>
            <p:cNvSpPr>
              <a:spLocks noChangeArrowheads="1"/>
            </p:cNvSpPr>
            <p:nvPr/>
          </p:nvSpPr>
          <p:spPr bwMode="auto">
            <a:xfrm>
              <a:off x="2861071" y="271888"/>
              <a:ext cx="2507456" cy="413686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lIns="96012" tIns="54864" rIns="96012" bIns="54864" anchor="ctr"/>
            <a:lstStyle>
              <a:lvl1pPr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it-IT" sz="1350">
                  <a:solidFill>
                    <a:srgbClr val="FFFFFF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Industrial Technologies</a:t>
              </a:r>
            </a:p>
          </p:txBody>
        </p:sp>
      </p:grpSp>
      <p:grpSp>
        <p:nvGrpSpPr>
          <p:cNvPr id="5" name="Gruppo 6"/>
          <p:cNvGrpSpPr>
            <a:grpSpLocks/>
          </p:cNvGrpSpPr>
          <p:nvPr/>
        </p:nvGrpSpPr>
        <p:grpSpPr bwMode="auto">
          <a:xfrm>
            <a:off x="3630953" y="1208025"/>
            <a:ext cx="1880580" cy="2676627"/>
            <a:chOff x="2861071" y="685574"/>
            <a:chExt cx="2507456" cy="3568500"/>
          </a:xfrm>
          <a:noFill/>
        </p:grpSpPr>
        <p:sp>
          <p:nvSpPr>
            <p:cNvPr id="12306" name="Rettangolo 41"/>
            <p:cNvSpPr>
              <a:spLocks noChangeArrowheads="1"/>
            </p:cNvSpPr>
            <p:nvPr/>
          </p:nvSpPr>
          <p:spPr bwMode="auto">
            <a:xfrm>
              <a:off x="2861071" y="685574"/>
              <a:ext cx="2507456" cy="3568500"/>
            </a:xfrm>
            <a:prstGeom prst="rect">
              <a:avLst/>
            </a:prstGeom>
            <a:grpFill/>
            <a:ln w="25400" algn="ctr">
              <a:solidFill>
                <a:srgbClr val="0070C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>
                <a:ea typeface="Arial Unicode MS" panose="020B0604020202020204" pitchFamily="34" charset="-128"/>
              </a:endParaRPr>
            </a:p>
          </p:txBody>
        </p:sp>
        <p:sp>
          <p:nvSpPr>
            <p:cNvPr id="12307" name="Rettangolo 42"/>
            <p:cNvSpPr>
              <a:spLocks noChangeArrowheads="1"/>
            </p:cNvSpPr>
            <p:nvPr/>
          </p:nvSpPr>
          <p:spPr bwMode="auto">
            <a:xfrm>
              <a:off x="2861071" y="685574"/>
              <a:ext cx="2507456" cy="3568500"/>
            </a:xfrm>
            <a:prstGeom prst="rect">
              <a:avLst/>
            </a:prstGeom>
            <a:grpFill/>
            <a:ln w="9525">
              <a:solidFill>
                <a:srgbClr val="0070C0"/>
              </a:solidFill>
              <a:miter lim="800000"/>
              <a:headEnd/>
              <a:tailEnd/>
            </a:ln>
            <a:extLst/>
          </p:spPr>
          <p:txBody>
            <a:bodyPr lIns="52007" tIns="52007" rIns="69342" bIns="78010"/>
            <a:lstStyle>
              <a:lvl1pPr marL="342900" indent="-3429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14300" indent="-1143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228600" indent="-1143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5778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577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577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577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5778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0070C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Leadership in enabling and industrial technologies</a:t>
              </a:r>
              <a:endParaRPr lang="it-IT" sz="975" dirty="0">
                <a:solidFill>
                  <a:srgbClr val="0070C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2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595959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Information and Communication Technologies (ICT), nanotechnologies, materials, biotechnology, manufacturing, space</a:t>
              </a: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0070C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Access to risk finance</a:t>
              </a:r>
              <a:endParaRPr lang="it-IT" sz="975" dirty="0">
                <a:solidFill>
                  <a:srgbClr val="0070C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2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595959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Leveraging private finance and venture capital for research and innovation</a:t>
              </a: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1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0070C0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Innovation in SMEs</a:t>
              </a:r>
              <a:endParaRPr lang="it-IT" sz="975" dirty="0">
                <a:solidFill>
                  <a:srgbClr val="0070C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  <a:p>
              <a:pPr lvl="2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GB" sz="975" dirty="0">
                  <a:solidFill>
                    <a:srgbClr val="595959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Fostering all forms of innovation in all types of SMEs</a:t>
              </a:r>
              <a:endParaRPr lang="it-IT" sz="975" dirty="0">
                <a:solidFill>
                  <a:srgbClr val="595959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</p:txBody>
        </p:sp>
      </p:grpSp>
      <p:grpSp>
        <p:nvGrpSpPr>
          <p:cNvPr id="6" name="Gruppo 7"/>
          <p:cNvGrpSpPr>
            <a:grpSpLocks/>
          </p:cNvGrpSpPr>
          <p:nvPr/>
        </p:nvGrpSpPr>
        <p:grpSpPr bwMode="auto">
          <a:xfrm>
            <a:off x="5774813" y="897732"/>
            <a:ext cx="1880580" cy="310294"/>
            <a:chOff x="5719571" y="271888"/>
            <a:chExt cx="2507456" cy="413686"/>
          </a:xfrm>
          <a:solidFill>
            <a:srgbClr val="78B832"/>
          </a:solidFill>
        </p:grpSpPr>
        <p:sp>
          <p:nvSpPr>
            <p:cNvPr id="12304" name="Rettangolo 39"/>
            <p:cNvSpPr>
              <a:spLocks noChangeArrowheads="1"/>
            </p:cNvSpPr>
            <p:nvPr/>
          </p:nvSpPr>
          <p:spPr bwMode="auto">
            <a:xfrm>
              <a:off x="5719571" y="271888"/>
              <a:ext cx="2507456" cy="413686"/>
            </a:xfrm>
            <a:prstGeom prst="rect">
              <a:avLst/>
            </a:prstGeom>
            <a:grpFill/>
            <a:ln w="25400" algn="ctr">
              <a:solidFill>
                <a:srgbClr val="78B83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>
                <a:ea typeface="Arial Unicode MS" panose="020B0604020202020204" pitchFamily="34" charset="-128"/>
              </a:endParaRPr>
            </a:p>
          </p:txBody>
        </p:sp>
        <p:sp>
          <p:nvSpPr>
            <p:cNvPr id="12305" name="Rettangolo 40"/>
            <p:cNvSpPr>
              <a:spLocks noChangeArrowheads="1"/>
            </p:cNvSpPr>
            <p:nvPr/>
          </p:nvSpPr>
          <p:spPr bwMode="auto">
            <a:xfrm>
              <a:off x="5719571" y="271888"/>
              <a:ext cx="2507456" cy="413686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lIns="96012" tIns="54864" rIns="96012" bIns="54864" anchor="ctr"/>
            <a:lstStyle>
              <a:lvl1pPr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01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GB" sz="1350">
                  <a:solidFill>
                    <a:srgbClr val="FFFFFF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Raavi" panose="020B0502040204020203" pitchFamily="34" charset="0"/>
                </a:rPr>
                <a:t>Societal Challenges</a:t>
              </a:r>
              <a:endParaRPr lang="it-IT" sz="1350">
                <a:solidFill>
                  <a:srgbClr val="FFFFFF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Raavi" panose="020B0502040204020203" pitchFamily="34" charset="0"/>
              </a:endParaRPr>
            </a:p>
          </p:txBody>
        </p:sp>
      </p:grpSp>
      <p:sp>
        <p:nvSpPr>
          <p:cNvPr id="15367" name="Rettangolo 37"/>
          <p:cNvSpPr>
            <a:spLocks noChangeArrowheads="1"/>
          </p:cNvSpPr>
          <p:nvPr/>
        </p:nvSpPr>
        <p:spPr bwMode="auto">
          <a:xfrm>
            <a:off x="5774531" y="1208485"/>
            <a:ext cx="1881188" cy="2676525"/>
          </a:xfrm>
          <a:prstGeom prst="rect">
            <a:avLst/>
          </a:prstGeom>
          <a:noFill/>
          <a:ln w="25400">
            <a:solidFill>
              <a:srgbClr val="78B8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  <a:ea typeface="Open Sans" charset="0"/>
              <a:cs typeface="Open Sans" charset="0"/>
            </a:endParaRPr>
          </a:p>
        </p:txBody>
      </p:sp>
      <p:sp>
        <p:nvSpPr>
          <p:cNvPr id="15368" name="Rettangolo 38"/>
          <p:cNvSpPr>
            <a:spLocks noChangeArrowheads="1"/>
          </p:cNvSpPr>
          <p:nvPr/>
        </p:nvSpPr>
        <p:spPr bwMode="auto">
          <a:xfrm>
            <a:off x="5773341" y="1221581"/>
            <a:ext cx="18811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007" tIns="52007" rIns="69342" bIns="78010"/>
          <a:lstStyle>
            <a:lvl1pPr marL="342900" indent="-342900" defTabSz="577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114300" indent="-114300" defTabSz="577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577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577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577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78B832"/>
              </a:buClr>
              <a:buFont typeface="Wingdings" charset="2"/>
              <a:buChar char="§"/>
            </a:pPr>
            <a:r>
              <a:rPr lang="en-GB" altLang="it-IT" sz="825" i="1">
                <a:solidFill>
                  <a:srgbClr val="595959"/>
                </a:solidFill>
                <a:latin typeface="Arial" charset="0"/>
                <a:ea typeface="Open Sans" charset="0"/>
                <a:cs typeface="Raavi" charset="0"/>
              </a:rPr>
              <a:t>Health, demographic change and wellbeing</a:t>
            </a:r>
            <a:endParaRPr lang="it-IT" altLang="it-IT" sz="825" i="1">
              <a:solidFill>
                <a:srgbClr val="595959"/>
              </a:solidFill>
              <a:latin typeface="Arial" charset="0"/>
              <a:ea typeface="Open Sans" charset="0"/>
              <a:cs typeface="Raavi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78B832"/>
              </a:buClr>
              <a:buFont typeface="Wingdings" charset="2"/>
              <a:buChar char="§"/>
            </a:pPr>
            <a:r>
              <a:rPr lang="en-GB" altLang="it-IT" sz="825" i="1">
                <a:solidFill>
                  <a:srgbClr val="595959"/>
                </a:solidFill>
                <a:latin typeface="Arial" charset="0"/>
                <a:ea typeface="Open Sans" charset="0"/>
                <a:cs typeface="Raavi" charset="0"/>
              </a:rPr>
              <a:t>Food security, sustainable agriculture, marine and maritime research &amp; the bioeconomy</a:t>
            </a:r>
            <a:endParaRPr lang="en-GB" altLang="it-IT" sz="825">
              <a:solidFill>
                <a:srgbClr val="595959"/>
              </a:solidFill>
              <a:latin typeface="Arial" charset="0"/>
              <a:ea typeface="Open Sans" charset="0"/>
              <a:cs typeface="Raavi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78B832"/>
              </a:buClr>
              <a:buFont typeface="Wingdings" charset="2"/>
              <a:buChar char="§"/>
            </a:pPr>
            <a:r>
              <a:rPr lang="en-GB" altLang="it-IT" sz="825" i="1">
                <a:solidFill>
                  <a:srgbClr val="595959"/>
                </a:solidFill>
                <a:latin typeface="Arial" charset="0"/>
                <a:ea typeface="Open Sans" charset="0"/>
                <a:cs typeface="Raavi" charset="0"/>
              </a:rPr>
              <a:t>Secure, clean and efficient energy</a:t>
            </a:r>
            <a:endParaRPr lang="it-IT" altLang="it-IT" sz="825" i="1">
              <a:solidFill>
                <a:srgbClr val="595959"/>
              </a:solidFill>
              <a:latin typeface="Arial" charset="0"/>
              <a:ea typeface="Open Sans" charset="0"/>
              <a:cs typeface="Raavi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78B832"/>
              </a:buClr>
              <a:buFont typeface="Wingdings" charset="2"/>
              <a:buChar char="§"/>
            </a:pPr>
            <a:r>
              <a:rPr lang="en-GB" altLang="it-IT" sz="825" i="1">
                <a:solidFill>
                  <a:srgbClr val="595959"/>
                </a:solidFill>
                <a:latin typeface="Arial" charset="0"/>
                <a:ea typeface="Open Sans" charset="0"/>
                <a:cs typeface="Raavi" charset="0"/>
              </a:rPr>
              <a:t>Smart, green and integrated transport</a:t>
            </a:r>
            <a:endParaRPr lang="en-GB" altLang="it-IT" sz="825">
              <a:solidFill>
                <a:srgbClr val="595959"/>
              </a:solidFill>
              <a:latin typeface="Arial" charset="0"/>
              <a:ea typeface="Open Sans" charset="0"/>
              <a:cs typeface="Raavi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78B832"/>
              </a:buClr>
              <a:buFont typeface="Wingdings" charset="2"/>
              <a:buChar char="§"/>
            </a:pPr>
            <a:r>
              <a:rPr lang="en-GB" altLang="it-IT" sz="825" i="1">
                <a:solidFill>
                  <a:srgbClr val="595959"/>
                </a:solidFill>
                <a:latin typeface="Arial" charset="0"/>
                <a:ea typeface="Open Sans" charset="0"/>
                <a:cs typeface="Raavi" charset="0"/>
              </a:rPr>
              <a:t>Climate action, resource efficiency and raw materials</a:t>
            </a:r>
            <a:endParaRPr lang="en-GB" altLang="it-IT" sz="825">
              <a:solidFill>
                <a:srgbClr val="595959"/>
              </a:solidFill>
              <a:latin typeface="Arial" charset="0"/>
              <a:ea typeface="Open Sans" charset="0"/>
              <a:cs typeface="Raavi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78B832"/>
              </a:buClr>
              <a:buFont typeface="Wingdings" charset="2"/>
              <a:buChar char="§"/>
            </a:pPr>
            <a:r>
              <a:rPr lang="en-GB" altLang="it-IT" sz="825" i="1">
                <a:solidFill>
                  <a:srgbClr val="595959"/>
                </a:solidFill>
                <a:latin typeface="Arial" charset="0"/>
                <a:ea typeface="Open Sans" charset="0"/>
                <a:cs typeface="Raavi" charset="0"/>
              </a:rPr>
              <a:t>Inclusive, innovative and reflective societies</a:t>
            </a:r>
            <a:endParaRPr lang="en-GB" altLang="it-IT" sz="825">
              <a:solidFill>
                <a:srgbClr val="595959"/>
              </a:solidFill>
              <a:latin typeface="Arial" charset="0"/>
              <a:ea typeface="Open Sans" charset="0"/>
              <a:cs typeface="Raavi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78B832"/>
              </a:buClr>
              <a:buFont typeface="Wingdings" charset="2"/>
              <a:buChar char="§"/>
            </a:pPr>
            <a:r>
              <a:rPr lang="en-GB" altLang="it-IT" sz="825" i="1">
                <a:solidFill>
                  <a:srgbClr val="595959"/>
                </a:solidFill>
                <a:latin typeface="Arial" charset="0"/>
                <a:ea typeface="Open Sans" charset="0"/>
                <a:cs typeface="Raavi" charset="0"/>
              </a:rPr>
              <a:t>Security society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endParaRPr lang="en-GB" altLang="it-IT" sz="825">
              <a:solidFill>
                <a:srgbClr val="595959"/>
              </a:solidFill>
              <a:latin typeface="Arial" charset="0"/>
              <a:ea typeface="Open Sans" charset="0"/>
              <a:cs typeface="Raavi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494235" y="4026694"/>
            <a:ext cx="6210300" cy="242374"/>
          </a:xfrm>
          <a:prstGeom prst="rect">
            <a:avLst/>
          </a:prstGeom>
          <a:solidFill>
            <a:srgbClr val="FFCC00"/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750"/>
              </a:spcAft>
              <a:defRPr/>
            </a:pPr>
            <a:r>
              <a:rPr lang="en-US" sz="975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/>
                <a:ea typeface="Arial Unicode MS" panose="020B0604020202020204" pitchFamily="34" charset="-128"/>
              </a:rPr>
              <a:t>European Institute of Innovation and Technology (EIT)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494235" y="4293394"/>
            <a:ext cx="6210300" cy="24237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750"/>
              </a:spcAft>
              <a:defRPr/>
            </a:pPr>
            <a:r>
              <a:rPr lang="en-US" sz="975" kern="0" dirty="0">
                <a:solidFill>
                  <a:schemeClr val="bg1">
                    <a:lumMod val="95000"/>
                  </a:schemeClr>
                </a:solidFill>
                <a:latin typeface="Calibri"/>
                <a:ea typeface="Arial Unicode MS" panose="020B0604020202020204" pitchFamily="34" charset="-128"/>
              </a:rPr>
              <a:t>Spreading Excellence and Widening Participation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494235" y="4563666"/>
            <a:ext cx="6210300" cy="242374"/>
          </a:xfrm>
          <a:prstGeom prst="rect">
            <a:avLst/>
          </a:prstGeom>
          <a:solidFill>
            <a:srgbClr val="990099"/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750"/>
              </a:spcAft>
              <a:defRPr/>
            </a:pPr>
            <a:r>
              <a:rPr lang="en-US" sz="975" kern="0" dirty="0">
                <a:solidFill>
                  <a:schemeClr val="bg1">
                    <a:lumMod val="95000"/>
                  </a:schemeClr>
                </a:solidFill>
                <a:latin typeface="Calibri"/>
                <a:ea typeface="Arial Unicode MS" panose="020B0604020202020204" pitchFamily="34" charset="-128"/>
              </a:rPr>
              <a:t>Science with and for society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1491854" y="4837510"/>
            <a:ext cx="6210300" cy="242374"/>
          </a:xfrm>
          <a:prstGeom prst="rect">
            <a:avLst/>
          </a:prstGeom>
          <a:solidFill>
            <a:srgbClr val="20ACE3"/>
          </a:solidFill>
          <a:ln w="12700" cap="flat" cmpd="sng" algn="ctr">
            <a:noFill/>
            <a:prstDash val="solid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750"/>
              </a:spcAft>
              <a:defRPr/>
            </a:pPr>
            <a:r>
              <a:rPr lang="it-IT" sz="975" kern="0" dirty="0">
                <a:solidFill>
                  <a:schemeClr val="bg1">
                    <a:lumMod val="95000"/>
                  </a:schemeClr>
                </a:solidFill>
                <a:latin typeface="Calibri"/>
                <a:ea typeface="Arial Unicode MS" panose="020B0604020202020204" pitchFamily="34" charset="-128"/>
              </a:rPr>
              <a:t>Joint Research Center (JRC)</a:t>
            </a:r>
          </a:p>
        </p:txBody>
      </p:sp>
      <p:sp>
        <p:nvSpPr>
          <p:cNvPr id="15373" name="CasellaDiTesto 49"/>
          <p:cNvSpPr txBox="1">
            <a:spLocks noChangeArrowheads="1"/>
          </p:cNvSpPr>
          <p:nvPr/>
        </p:nvSpPr>
        <p:spPr bwMode="auto">
          <a:xfrm>
            <a:off x="3437335" y="33337"/>
            <a:ext cx="43755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100">
                <a:solidFill>
                  <a:srgbClr val="005EA1"/>
                </a:solidFill>
              </a:rPr>
              <a:t>Horizon 2020 – Framework</a:t>
            </a:r>
          </a:p>
        </p:txBody>
      </p:sp>
      <p:sp>
        <p:nvSpPr>
          <p:cNvPr id="24590" name="Oval 14"/>
          <p:cNvSpPr>
            <a:spLocks noChangeArrowheads="1"/>
          </p:cNvSpPr>
          <p:nvPr/>
        </p:nvSpPr>
        <p:spPr bwMode="auto">
          <a:xfrm>
            <a:off x="3437335" y="3227789"/>
            <a:ext cx="2268140" cy="30836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25">
              <a:latin typeface="Arial" charset="0"/>
            </a:endParaRPr>
          </a:p>
        </p:txBody>
      </p:sp>
      <p:sp>
        <p:nvSpPr>
          <p:cNvPr id="15375" name="Rettangolo 6"/>
          <p:cNvSpPr>
            <a:spLocks noChangeArrowheads="1"/>
          </p:cNvSpPr>
          <p:nvPr/>
        </p:nvSpPr>
        <p:spPr bwMode="auto">
          <a:xfrm>
            <a:off x="2627710" y="519112"/>
            <a:ext cx="61031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100">
                <a:solidFill>
                  <a:srgbClr val="005EA1"/>
                </a:solidFill>
              </a:rPr>
              <a:t>78,6 </a:t>
            </a:r>
            <a:r>
              <a:rPr lang="pt-BR" altLang="it-IT" sz="2100">
                <a:solidFill>
                  <a:srgbClr val="005EA1"/>
                </a:solidFill>
              </a:rPr>
              <a:t>mil milhões de Euros, a preços correntes</a:t>
            </a:r>
          </a:p>
        </p:txBody>
      </p:sp>
      <p:sp>
        <p:nvSpPr>
          <p:cNvPr id="7" name="Rettangolo 6"/>
          <p:cNvSpPr/>
          <p:nvPr/>
        </p:nvSpPr>
        <p:spPr>
          <a:xfrm>
            <a:off x="122299" y="119953"/>
            <a:ext cx="3130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Inovação e competitividade das </a:t>
            </a:r>
            <a:r>
              <a:rPr lang="pt-BR" b="1" dirty="0" smtClean="0"/>
              <a:t>MPE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801265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705408" y="2068865"/>
            <a:ext cx="5631656" cy="126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25" dirty="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it-IT" sz="1500" dirty="0">
                <a:latin typeface="Times New Roman" charset="0"/>
                <a:cs typeface="Times New Roman" charset="0"/>
              </a:rPr>
              <a:t>Plataformas Tecnológicas Europeias (</a:t>
            </a:r>
            <a:r>
              <a:rPr lang="it-IT" altLang="it-IT" sz="1500" dirty="0" err="1">
                <a:latin typeface="Times New Roman" charset="0"/>
                <a:cs typeface="Times New Roman" charset="0"/>
              </a:rPr>
              <a:t>ETPs</a:t>
            </a:r>
            <a:r>
              <a:rPr lang="pt-BR" altLang="it-IT" sz="1500" dirty="0">
                <a:latin typeface="Times New Roman" charset="0"/>
                <a:cs typeface="Times New Roman" charset="0"/>
              </a:rPr>
              <a:t>) são realizadas pelas </a:t>
            </a:r>
            <a:r>
              <a:rPr lang="pt-BR" altLang="it-IT" sz="1500" b="1" dirty="0">
                <a:latin typeface="Times New Roman" charset="0"/>
                <a:cs typeface="Times New Roman" charset="0"/>
              </a:rPr>
              <a:t>indústrias interessadas</a:t>
            </a:r>
            <a:r>
              <a:rPr lang="pt-BR" altLang="it-IT" sz="1500" dirty="0">
                <a:latin typeface="Times New Roman" charset="0"/>
                <a:cs typeface="Times New Roman" charset="0"/>
              </a:rPr>
              <a:t>, a fim de direcionar e determinar as ações da Pesquisa e Inovação a nível da UE e por específica Nações, apoiados por financiamento público e privado.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it-IT" sz="825" dirty="0">
              <a:latin typeface="Arial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601392" y="1160860"/>
            <a:ext cx="69651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73869" indent="-473869">
              <a:defRPr/>
            </a:pPr>
            <a:r>
              <a:rPr lang="it-IT" altLang="it-IT" sz="2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1) </a:t>
            </a:r>
            <a:r>
              <a:rPr lang="it-IT" altLang="it-IT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European</a:t>
            </a:r>
            <a:r>
              <a:rPr lang="it-IT" altLang="it-IT" sz="2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Technology </a:t>
            </a:r>
            <a:r>
              <a:rPr lang="it-IT" altLang="it-IT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Platforms</a:t>
            </a:r>
            <a:r>
              <a:rPr lang="it-IT" altLang="it-IT" sz="2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it-IT" altLang="it-IT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ETPs</a:t>
            </a:r>
            <a:r>
              <a:rPr lang="it-IT" altLang="it-IT" sz="2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</a:p>
        </p:txBody>
      </p:sp>
      <p:sp>
        <p:nvSpPr>
          <p:cNvPr id="16388" name="AutoShape 6"/>
          <p:cNvSpPr>
            <a:spLocks noChangeArrowheads="1"/>
          </p:cNvSpPr>
          <p:nvPr/>
        </p:nvSpPr>
        <p:spPr bwMode="auto">
          <a:xfrm>
            <a:off x="4248150" y="3338443"/>
            <a:ext cx="366960" cy="24898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25">
              <a:latin typeface="Arial" charset="0"/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 rot="-5400000">
            <a:off x="4355955" y="3012714"/>
            <a:ext cx="530915" cy="219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50">
                <a:latin typeface="Arial" charset="0"/>
              </a:rPr>
              <a:t>38 EU Platforms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3167063" y="250031"/>
            <a:ext cx="4752975" cy="36240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pt-BR" altLang="it-IT" sz="1500">
                <a:solidFill>
                  <a:schemeClr val="bg1"/>
                </a:solidFill>
                <a:latin typeface="Century Gothic" charset="0"/>
              </a:rPr>
              <a:t>INSTRUMENTOS OPERATIVOS</a:t>
            </a:r>
            <a:endParaRPr lang="it-IT" altLang="it-IT" sz="150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79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7269" y="1866901"/>
            <a:ext cx="2276475" cy="651272"/>
          </a:xfrm>
          <a:noFill/>
        </p:spPr>
        <p:txBody>
          <a:bodyPr/>
          <a:lstStyle/>
          <a:p>
            <a:r>
              <a:rPr lang="it-IT" altLang="it-IT" sz="1800"/>
              <a:t> LIST OF </a:t>
            </a:r>
            <a:br>
              <a:rPr lang="it-IT" altLang="it-IT" sz="1800"/>
            </a:br>
            <a:r>
              <a:rPr lang="it-IT" altLang="it-IT" sz="1800"/>
              <a:t>RECOGNISED </a:t>
            </a:r>
            <a:br>
              <a:rPr lang="it-IT" altLang="it-IT" sz="1800"/>
            </a:br>
            <a:r>
              <a:rPr lang="it-IT" altLang="it-IT" sz="1800"/>
              <a:t>ETPs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6328" y="303610"/>
            <a:ext cx="4994672" cy="432077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(1) Advisory Council for Aviation Research and Innovation in Europe (ACARE)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(2) Association for R&amp;D actors in Embedded Systems (ARTEMIS)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(3) European Aquaculture Technology and Innovation Platform (EATIP)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(4) European Biofuels Technology Platform (EBTP)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(5) European Construction Technology Platform (ECTP)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(6) European Photovoltaic Technology Platform (EU PV TP)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(7) European Rail Research Advisory Council (ERRAC)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(8) European Road Transport Research Advisory Council (ERTRAC)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(9) European Robotics Technology Platform (EUROP/euRobotics)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(10) European Steel Technology Platform (ESTEP)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(11) European Technology Platform for Advanced Engineering Materials (EuMaT)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(12) European Technology Platform for Global Animal Health (ETPGAH)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(13) European Technology Platform for High Performance Computing (ETP4HPC)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(14) European Technology Platform for Nanoelectronics (ENIAC)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 u="sng"/>
              <a:t>(15) </a:t>
            </a:r>
            <a:r>
              <a:rPr lang="it-IT" altLang="it-IT" sz="750" u="sng">
                <a:solidFill>
                  <a:srgbClr val="FF3300"/>
                </a:solidFill>
              </a:rPr>
              <a:t>European Technology Platform for the Future of Textiles and Clothing</a:t>
            </a:r>
            <a:r>
              <a:rPr lang="it-IT" altLang="it-IT" sz="750" u="sng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(16) European Technology Platform for Sustainable Chemistry (SusChem)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(17) European Technology Platform for Wind Energy (TPWind)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(18) European Technology Platform on Logistics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(19) European technology Platform on Nanomedicine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(20) European Technology Platform on Renewable Heating &amp; Cooling (RHC-Platform)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(21) European Technology Platform on Smart Systems Integration (EPoSS)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(22) European Technology Platform on Sustainable Mineral Resources (ETP-SMR)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(23) Food for Life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</a:t>
            </a:r>
            <a:r>
              <a:rPr lang="it-IT" altLang="it-IT" sz="750" u="sng"/>
              <a:t>24) </a:t>
            </a:r>
            <a:r>
              <a:rPr lang="it-IT" altLang="it-IT" sz="750" u="sng">
                <a:solidFill>
                  <a:srgbClr val="FF3300"/>
                </a:solidFill>
              </a:rPr>
              <a:t>Forest Based Sector Technology Platform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(25) Integral Satcom Initiative (ISI)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(26) Manufuture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(27) Net!Works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(28) Networked and Electronic Media (NEM)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(29) Networked European Software and Services Initiative (NESSI)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(30) Photonics 21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(31) Plants for the Future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(32) Smart Grids European Technology Platform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(33) Sustainable Farm Animal Breeding and Reproduction Technology Platform (FABRE-TP)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(34) Sustainable Nuclear Energy Technology Platform (SNETP)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(35) Technology Research Platform for organic food and farming (TP Organics)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(36) Water supply and sanitation Technology Platform (WssTP)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(37) Waterborne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it-IT" sz="750"/>
              <a:t>(38) Zero Emissions Platform (ZEP) 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altLang="it-IT" sz="750"/>
          </a:p>
        </p:txBody>
      </p:sp>
    </p:spTree>
    <p:extLst>
      <p:ext uri="{BB962C8B-B14F-4D97-AF65-F5344CB8AC3E}">
        <p14:creationId xmlns:p14="http://schemas.microsoft.com/office/powerpoint/2010/main" val="9788020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8"/>
          <p:cNvSpPr txBox="1">
            <a:spLocks noChangeArrowheads="1"/>
          </p:cNvSpPr>
          <p:nvPr/>
        </p:nvSpPr>
        <p:spPr bwMode="auto">
          <a:xfrm>
            <a:off x="653143" y="844154"/>
            <a:ext cx="734785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8000"/>
              </a:lnSpc>
              <a:defRPr/>
            </a:pPr>
            <a:r>
              <a:rPr lang="pt-PT" altLang="it-IT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2) EIP: </a:t>
            </a:r>
            <a:r>
              <a:rPr lang="it-IT" altLang="it-IT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European</a:t>
            </a:r>
            <a:r>
              <a:rPr lang="it-IT" altLang="it-IT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altLang="it-IT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Innovation</a:t>
            </a:r>
            <a:r>
              <a:rPr lang="it-IT" altLang="it-IT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 Partnership: </a:t>
            </a:r>
          </a:p>
          <a:p>
            <a:pPr algn="ctr">
              <a:lnSpc>
                <a:spcPct val="118000"/>
              </a:lnSpc>
              <a:defRPr/>
            </a:pPr>
            <a:r>
              <a:rPr lang="pt-BR" altLang="it-IT" sz="1800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</a:rPr>
              <a:t>REDE </a:t>
            </a:r>
            <a:r>
              <a:rPr lang="pt-BR" altLang="it-IT" sz="180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</a:rPr>
              <a:t>: uma </a:t>
            </a:r>
            <a:r>
              <a:rPr lang="pt-BR" altLang="it-IT" sz="1800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</a:rPr>
              <a:t>nova abordagem para a Pesquisa e Inovação da </a:t>
            </a:r>
            <a:r>
              <a:rPr lang="pt-BR" altLang="it-IT" sz="180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</a:rPr>
              <a:t>EU</a:t>
            </a:r>
            <a:endParaRPr lang="it-IT" altLang="it-IT" sz="1800" dirty="0">
              <a:solidFill>
                <a:schemeClr val="folHlink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033588" y="4407694"/>
            <a:ext cx="51030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25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825">
                <a:latin typeface="Arial" charset="0"/>
              </a:rPr>
              <a:t>It is NOT a financial instrument</a:t>
            </a:r>
            <a:r>
              <a:rPr lang="it-IT" altLang="it-IT" sz="825">
                <a:latin typeface="Arial" charset="0"/>
              </a:rPr>
              <a:t> !!!!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47813" y="1815704"/>
            <a:ext cx="6156722" cy="256224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Envolve </a:t>
            </a:r>
            <a:r>
              <a:rPr lang="pt-BR" sz="135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todos os interessados </a:t>
            </a: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 nível regional, nacional e da UE, a fim de:</a:t>
            </a:r>
          </a:p>
          <a:p>
            <a:pPr eaLnBrk="1" hangingPunct="1">
              <a:defRPr/>
            </a:pPr>
            <a:endParaRPr lang="pt-BR" sz="135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Intensificar os esforços em </a:t>
            </a:r>
            <a:r>
              <a:rPr lang="pt-BR" sz="135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Pesquisa e Desenvolvimento</a:t>
            </a: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;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endParaRPr lang="pt-BR" sz="135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pt-BR" sz="135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Coordenar os investimentos </a:t>
            </a: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para a construção de protótipos e projectos-piloto;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endParaRPr lang="pt-BR" sz="135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pt-BR" sz="135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Antecipar</a:t>
            </a: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e acelerar a definição de </a:t>
            </a:r>
            <a:r>
              <a:rPr lang="pt-BR" sz="135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normas e regulamentos </a:t>
            </a: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técnicos, e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endParaRPr lang="pt-BR" sz="135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pt-BR" sz="135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mobilizar "demanda", </a:t>
            </a: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em particular, através de uma melhor coordenação da </a:t>
            </a:r>
            <a:r>
              <a:rPr lang="pt-BR" sz="1350" b="1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politica pública </a:t>
            </a: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para garantir que todas as inovações são rapidamente </a:t>
            </a:r>
            <a:r>
              <a:rPr lang="pt-BR" sz="135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colocadas  </a:t>
            </a:r>
            <a:r>
              <a:rPr lang="pt-BR" sz="13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para o mercado.</a:t>
            </a:r>
          </a:p>
          <a:p>
            <a:pPr eaLnBrk="1" hangingPunct="1">
              <a:defRPr/>
            </a:pPr>
            <a:endParaRPr lang="pt-BR" sz="12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167063" y="250031"/>
            <a:ext cx="4752975" cy="36240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pt-BR" altLang="it-IT" sz="1500">
                <a:solidFill>
                  <a:schemeClr val="bg1"/>
                </a:solidFill>
                <a:latin typeface="Century Gothic" charset="0"/>
              </a:rPr>
              <a:t>INSTRUMENTOS OPERATIVOS</a:t>
            </a:r>
            <a:endParaRPr lang="it-IT" altLang="it-IT" sz="150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32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europe-ma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91" y="681038"/>
            <a:ext cx="3065859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43050" y="4294583"/>
            <a:ext cx="3543300" cy="253603"/>
            <a:chOff x="336" y="3792"/>
            <a:chExt cx="2976" cy="213"/>
          </a:xfrm>
        </p:grpSpPr>
        <p:sp>
          <p:nvSpPr>
            <p:cNvPr id="20486" name="Rectangle 5"/>
            <p:cNvSpPr>
              <a:spLocks noChangeArrowheads="1"/>
            </p:cNvSpPr>
            <p:nvPr/>
          </p:nvSpPr>
          <p:spPr bwMode="auto">
            <a:xfrm>
              <a:off x="1680" y="3840"/>
              <a:ext cx="192" cy="96"/>
            </a:xfrm>
            <a:prstGeom prst="rect">
              <a:avLst/>
            </a:prstGeom>
            <a:solidFill>
              <a:srgbClr val="FECCC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nl-BE" sz="1800">
                <a:latin typeface="Arial" charset="0"/>
              </a:endParaRPr>
            </a:p>
          </p:txBody>
        </p:sp>
        <p:sp>
          <p:nvSpPr>
            <p:cNvPr id="20487" name="Rectangle 6"/>
            <p:cNvSpPr>
              <a:spLocks noChangeArrowheads="1"/>
            </p:cNvSpPr>
            <p:nvPr/>
          </p:nvSpPr>
          <p:spPr bwMode="auto">
            <a:xfrm>
              <a:off x="336" y="3840"/>
              <a:ext cx="192" cy="96"/>
            </a:xfrm>
            <a:prstGeom prst="rect">
              <a:avLst/>
            </a:prstGeom>
            <a:solidFill>
              <a:srgbClr val="9A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nl-BE" sz="1800">
                <a:latin typeface="Arial" charset="0"/>
              </a:endParaRPr>
            </a:p>
          </p:txBody>
        </p:sp>
        <p:sp>
          <p:nvSpPr>
            <p:cNvPr id="20488" name="Text Box 7"/>
            <p:cNvSpPr txBox="1">
              <a:spLocks noChangeArrowheads="1"/>
            </p:cNvSpPr>
            <p:nvPr/>
          </p:nvSpPr>
          <p:spPr bwMode="auto">
            <a:xfrm>
              <a:off x="528" y="3792"/>
              <a:ext cx="115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nl-BE" sz="1050">
                  <a:latin typeface="Arial" charset="0"/>
                </a:rPr>
                <a:t>Members countries</a:t>
              </a:r>
            </a:p>
          </p:txBody>
        </p:sp>
        <p:sp>
          <p:nvSpPr>
            <p:cNvPr id="20489" name="Text Box 8"/>
            <p:cNvSpPr txBox="1">
              <a:spLocks noChangeArrowheads="1"/>
            </p:cNvSpPr>
            <p:nvPr/>
          </p:nvSpPr>
          <p:spPr bwMode="auto">
            <a:xfrm>
              <a:off x="1920" y="3792"/>
              <a:ext cx="13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nl-BE" sz="1050">
                  <a:latin typeface="Arial" charset="0"/>
                </a:rPr>
                <a:t>Non Members countries</a:t>
              </a:r>
            </a:p>
          </p:txBody>
        </p:sp>
      </p:grp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5029200" y="627460"/>
            <a:ext cx="2971800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rgbClr val="008080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400" i="1">
                <a:solidFill>
                  <a:srgbClr val="3399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en-IE" altLang="nl-BE" sz="2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lang="pt-BR" sz="2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Pontos Fortes:</a:t>
            </a:r>
            <a:endParaRPr lang="en-IE" altLang="nl-BE" sz="21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 indent="-257175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IE" altLang="nl-BE" sz="1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E</a:t>
            </a:r>
            <a:r>
              <a:rPr lang="pt-BR" sz="1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xtensão geográfica</a:t>
            </a:r>
          </a:p>
          <a:p>
            <a:pPr lvl="1" indent="-3429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t-BR" sz="1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 representação em 23 países</a:t>
            </a:r>
          </a:p>
          <a:p>
            <a:pPr lvl="1" indent="-3429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t-BR" sz="1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Acesso a mais de 60 instituições em diferentes países da UE</a:t>
            </a:r>
          </a:p>
          <a:p>
            <a:pPr lvl="1" indent="-3429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t-BR" sz="1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Busca d</a:t>
            </a:r>
            <a:r>
              <a:rPr lang="pt-BR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e parceiros</a:t>
            </a:r>
          </a:p>
          <a:p>
            <a:pPr lvl="1" indent="-3429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t-BR" sz="1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Apoiar os projetos de Inovação</a:t>
            </a:r>
          </a:p>
          <a:p>
            <a:pPr lvl="1" indent="-3429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t-BR" sz="1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Os fornecedores de conhecimentos e habilidades de pesquisa e formação especializada</a:t>
            </a:r>
          </a:p>
          <a:p>
            <a:pPr lvl="1" indent="-3429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pt-BR" sz="15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Portal de comunicação</a:t>
            </a:r>
            <a:endParaRPr lang="it-IT" sz="15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endParaRPr lang="en-IE" altLang="nl-BE" sz="15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8732" name="Rectangle 12"/>
          <p:cNvSpPr>
            <a:spLocks noChangeArrowheads="1"/>
          </p:cNvSpPr>
          <p:nvPr/>
        </p:nvSpPr>
        <p:spPr bwMode="auto">
          <a:xfrm>
            <a:off x="3268267" y="86916"/>
            <a:ext cx="6163865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IE" sz="3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</a:rPr>
              <a:t>InnovaWood Network </a:t>
            </a:r>
          </a:p>
        </p:txBody>
      </p:sp>
    </p:spTree>
    <p:extLst>
      <p:ext uri="{BB962C8B-B14F-4D97-AF65-F5344CB8AC3E}">
        <p14:creationId xmlns:p14="http://schemas.microsoft.com/office/powerpoint/2010/main" val="12077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175736" y="1727666"/>
            <a:ext cx="4533900" cy="660181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18000"/>
              </a:lnSpc>
              <a:spcBef>
                <a:spcPct val="0"/>
              </a:spcBef>
              <a:buFontTx/>
              <a:buNone/>
            </a:pPr>
            <a:r>
              <a:rPr lang="pt-BR" altLang="it-IT" sz="1500" dirty="0">
                <a:solidFill>
                  <a:schemeClr val="bg1"/>
                </a:solidFill>
                <a:latin typeface="Arial" charset="0"/>
              </a:rPr>
              <a:t>O abordagem de trabalho em </a:t>
            </a:r>
            <a:r>
              <a:rPr lang="pt-BR" altLang="it-IT" sz="1500" dirty="0" smtClean="0">
                <a:solidFill>
                  <a:schemeClr val="bg1"/>
                </a:solidFill>
                <a:latin typeface="Arial" charset="0"/>
              </a:rPr>
              <a:t>REDE: base metodológica para transferência de conhecimento </a:t>
            </a:r>
            <a:endParaRPr lang="pt-BR" altLang="it-IT" sz="15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98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02514" y="923499"/>
            <a:ext cx="4885173" cy="2244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endParaRPr lang="it-IT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2883" algn="just">
              <a:lnSpc>
                <a:spcPct val="107000"/>
              </a:lnSpc>
              <a:spcAft>
                <a:spcPts val="600"/>
              </a:spcAft>
              <a:defRPr/>
            </a:pPr>
            <a:r>
              <a:rPr lang="pt-BR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 referência às teorias e sistemas de organização, se pode definir uma </a:t>
            </a:r>
            <a:r>
              <a:rPr lang="pt-BR" sz="1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rede como um sistema de atores (agentes), </a:t>
            </a:r>
            <a:r>
              <a:rPr lang="pt-BR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</a:t>
            </a:r>
            <a:r>
              <a:rPr lang="pt-BR" sz="1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interagem de forma significativa e trocam elementos de várias naturezas </a:t>
            </a:r>
            <a:r>
              <a:rPr lang="pt-BR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(em primeiro lugar, informações) para a realização de objetivos comuns e compartilhados.</a:t>
            </a:r>
            <a:endParaRPr lang="it-IT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2883" algn="just">
              <a:lnSpc>
                <a:spcPct val="107000"/>
              </a:lnSpc>
              <a:spcAft>
                <a:spcPts val="600"/>
              </a:spcAft>
              <a:defRPr/>
            </a:pP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1818085" y="837010"/>
            <a:ext cx="5994797" cy="36240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GB" altLang="it-IT" sz="1350" dirty="0">
                <a:solidFill>
                  <a:schemeClr val="bg1"/>
                </a:solidFill>
                <a:latin typeface="Century Gothic" charset="0"/>
              </a:rPr>
              <a:t>	</a:t>
            </a:r>
            <a:r>
              <a:rPr lang="pt-BR" altLang="it-IT" sz="1500" dirty="0">
                <a:solidFill>
                  <a:schemeClr val="bg1"/>
                </a:solidFill>
                <a:latin typeface="Century Gothic" charset="0"/>
              </a:rPr>
              <a:t>POR QUE FAZER UMA REDE OU TRABALHAR EM REDE?</a:t>
            </a:r>
            <a:endParaRPr lang="it-IT" altLang="it-IT" sz="15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56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885788" y="88926"/>
            <a:ext cx="7507297" cy="415498"/>
          </a:xfrm>
          <a:prstGeom prst="rect">
            <a:avLst/>
          </a:prstGeom>
          <a:solidFill>
            <a:srgbClr val="374A9C"/>
          </a:solidFill>
          <a:ln w="9525" algn="ctr">
            <a:noFill/>
            <a:miter lim="800000"/>
            <a:headEnd/>
            <a:tailEnd/>
          </a:ln>
        </p:spPr>
        <p:txBody>
          <a:bodyPr wrap="square" tIns="91440" anchor="ctr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charset="0"/>
                <a:ea typeface="MS PGothic" charset="0"/>
              </a:rPr>
              <a:t>Rede de inovação um novo </a:t>
            </a:r>
            <a:r>
              <a:rPr lang="pt-BR" b="1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abordagem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587551"/>
            <a:ext cx="5379523" cy="36400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504424"/>
            <a:ext cx="34438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000" dirty="0">
                <a:latin typeface="Arial" charset="0"/>
                <a:ea typeface="MS PGothic" charset="0"/>
              </a:rPr>
              <a:t>Novo modelo é por </a:t>
            </a:r>
            <a:r>
              <a:rPr lang="pt-BR" sz="2000" dirty="0" smtClean="0">
                <a:latin typeface="Arial" charset="0"/>
                <a:ea typeface="MS PGothic" charset="0"/>
              </a:rPr>
              <a:t>território-Empresa ator principal </a:t>
            </a:r>
            <a:endParaRPr lang="pt-BR" sz="2000" dirty="0">
              <a:latin typeface="Arial" charset="0"/>
              <a:ea typeface="MS PGothic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000" dirty="0" smtClean="0">
                <a:latin typeface="Arial" charset="0"/>
                <a:ea typeface="MS PGothic" charset="0"/>
              </a:rPr>
              <a:t>Competitividade </a:t>
            </a:r>
            <a:r>
              <a:rPr lang="pt-BR" sz="2000" dirty="0">
                <a:latin typeface="Arial" charset="0"/>
                <a:ea typeface="MS PGothic" charset="0"/>
              </a:rPr>
              <a:t>do </a:t>
            </a:r>
            <a:r>
              <a:rPr lang="pt-BR" sz="2000" dirty="0" smtClean="0">
                <a:latin typeface="Arial" charset="0"/>
                <a:ea typeface="MS PGothic" charset="0"/>
              </a:rPr>
              <a:t>sistema local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000" dirty="0" smtClean="0">
                <a:latin typeface="Arial" charset="0"/>
                <a:ea typeface="MS PGothic" charset="0"/>
              </a:rPr>
              <a:t>Ambiente </a:t>
            </a:r>
            <a:r>
              <a:rPr lang="pt-BR" sz="2000" dirty="0">
                <a:latin typeface="Arial" charset="0"/>
                <a:ea typeface="MS PGothic" charset="0"/>
              </a:rPr>
              <a:t>favorável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000" dirty="0" smtClean="0">
                <a:latin typeface="Arial" charset="0"/>
                <a:ea typeface="MS PGothic" charset="0"/>
              </a:rPr>
              <a:t>Agente </a:t>
            </a:r>
            <a:r>
              <a:rPr lang="pt-BR" sz="2000" dirty="0">
                <a:latin typeface="Arial" charset="0"/>
                <a:ea typeface="MS PGothic" charset="0"/>
              </a:rPr>
              <a:t>para transferência de conhecimento: </a:t>
            </a:r>
            <a:r>
              <a:rPr lang="pt-BR" sz="2000" dirty="0" smtClean="0">
                <a:latin typeface="Arial" charset="0"/>
                <a:ea typeface="MS PGothic" charset="0"/>
              </a:rPr>
              <a:t>instituições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000" b="1" dirty="0" smtClean="0">
                <a:latin typeface="Arial" charset="0"/>
                <a:ea typeface="MS PGothic" charset="0"/>
              </a:rPr>
              <a:t>Abrange a inteira cadeia produtiva territorial</a:t>
            </a:r>
            <a:endParaRPr lang="pt-BR" sz="2000" b="1" dirty="0">
              <a:latin typeface="Arial" charset="0"/>
              <a:ea typeface="MS PGothic" charset="0"/>
            </a:endParaRPr>
          </a:p>
          <a:p>
            <a:endParaRPr lang="pt-BR" sz="200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7" descr="poltrona anni '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93" y="2035970"/>
            <a:ext cx="1567229" cy="110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AutoShape 15"/>
          <p:cNvSpPr>
            <a:spLocks noChangeArrowheads="1"/>
          </p:cNvSpPr>
          <p:nvPr/>
        </p:nvSpPr>
        <p:spPr bwMode="auto">
          <a:xfrm>
            <a:off x="937823" y="2035970"/>
            <a:ext cx="756139" cy="160735"/>
          </a:xfrm>
          <a:prstGeom prst="wedgeRectCallout">
            <a:avLst>
              <a:gd name="adj1" fmla="val 102912"/>
              <a:gd name="adj2" fmla="val 12797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750"/>
              <a:t>Ergonomia</a:t>
            </a:r>
          </a:p>
        </p:txBody>
      </p:sp>
      <p:sp>
        <p:nvSpPr>
          <p:cNvPr id="6147" name="AutoShape 10"/>
          <p:cNvSpPr>
            <a:spLocks noChangeArrowheads="1"/>
          </p:cNvSpPr>
          <p:nvPr/>
        </p:nvSpPr>
        <p:spPr bwMode="auto">
          <a:xfrm>
            <a:off x="187180" y="2839642"/>
            <a:ext cx="1822206" cy="377428"/>
          </a:xfrm>
          <a:prstGeom prst="wedgeRectCallout">
            <a:avLst>
              <a:gd name="adj1" fmla="val 84944"/>
              <a:gd name="adj2" fmla="val -8848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sz="750"/>
              <a:t>Sustentabilidade</a:t>
            </a:r>
            <a:r>
              <a:rPr lang="pt-BR" sz="750"/>
              <a:t> e Responsabilidade </a:t>
            </a:r>
          </a:p>
          <a:p>
            <a:r>
              <a:rPr lang="pt-BR" sz="750"/>
              <a:t>sócio–ambiental</a:t>
            </a:r>
            <a:r>
              <a:rPr lang="it-IT" sz="750"/>
              <a:t> </a:t>
            </a:r>
          </a:p>
        </p:txBody>
      </p:sp>
      <p:sp>
        <p:nvSpPr>
          <p:cNvPr id="6148" name="AutoShape 10"/>
          <p:cNvSpPr>
            <a:spLocks noChangeArrowheads="1"/>
          </p:cNvSpPr>
          <p:nvPr/>
        </p:nvSpPr>
        <p:spPr bwMode="auto">
          <a:xfrm>
            <a:off x="241033" y="3589735"/>
            <a:ext cx="1285875" cy="160734"/>
          </a:xfrm>
          <a:prstGeom prst="wedgeRectCallout">
            <a:avLst>
              <a:gd name="adj1" fmla="val 91056"/>
              <a:gd name="adj2" fmla="val -19069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750"/>
              <a:t>Design</a:t>
            </a:r>
          </a:p>
        </p:txBody>
      </p:sp>
      <p:sp>
        <p:nvSpPr>
          <p:cNvPr id="6149" name="AutoShape 15"/>
          <p:cNvSpPr>
            <a:spLocks noChangeArrowheads="1"/>
          </p:cNvSpPr>
          <p:nvPr/>
        </p:nvSpPr>
        <p:spPr bwMode="auto">
          <a:xfrm>
            <a:off x="241033" y="2411016"/>
            <a:ext cx="1500188" cy="160734"/>
          </a:xfrm>
          <a:prstGeom prst="wedgeRectCallout">
            <a:avLst>
              <a:gd name="adj1" fmla="val 73389"/>
              <a:gd name="adj2" fmla="val 6130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sz="750"/>
              <a:t>Pesquisa e Desenvolvimento</a:t>
            </a:r>
            <a:endParaRPr lang="it-IT" sz="75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405339" y="249437"/>
            <a:ext cx="2243138" cy="8632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tabLst>
                <a:tab pos="0" algn="l"/>
                <a:tab pos="303610" algn="l"/>
                <a:tab pos="609600" algn="l"/>
                <a:tab pos="915591" algn="l"/>
                <a:tab pos="1220391" algn="l"/>
                <a:tab pos="1526381" algn="l"/>
                <a:tab pos="1832372" algn="l"/>
                <a:tab pos="2138363" algn="l"/>
                <a:tab pos="2443163" algn="l"/>
                <a:tab pos="2749154" algn="l"/>
                <a:tab pos="3055144" algn="l"/>
                <a:tab pos="3359944" algn="l"/>
                <a:tab pos="3665935" algn="l"/>
                <a:tab pos="3971925" algn="l"/>
                <a:tab pos="4277916" algn="l"/>
                <a:tab pos="4582716" algn="l"/>
                <a:tab pos="4888706" algn="l"/>
                <a:tab pos="5194697" algn="l"/>
                <a:tab pos="5499497" algn="l"/>
                <a:tab pos="5805488" algn="l"/>
                <a:tab pos="6111479" algn="l"/>
              </a:tabLst>
              <a:defRPr/>
            </a:pPr>
            <a:r>
              <a:rPr lang="pt-BR" sz="1050" b="1" dirty="0"/>
              <a:t>Conhecimentos é hoje a resposta para a competitividade</a:t>
            </a:r>
            <a:endParaRPr lang="pt-BR" sz="1050" b="1" dirty="0">
              <a:solidFill>
                <a:schemeClr val="tx1"/>
              </a:solidFill>
            </a:endParaRPr>
          </a:p>
        </p:txBody>
      </p:sp>
      <p:sp>
        <p:nvSpPr>
          <p:cNvPr id="6152" name="AutoShape 14"/>
          <p:cNvSpPr>
            <a:spLocks noChangeArrowheads="1"/>
          </p:cNvSpPr>
          <p:nvPr/>
        </p:nvSpPr>
        <p:spPr bwMode="auto">
          <a:xfrm>
            <a:off x="1847827" y="3801666"/>
            <a:ext cx="1125416" cy="396030"/>
          </a:xfrm>
          <a:prstGeom prst="wedgeRectCallout">
            <a:avLst>
              <a:gd name="adj1" fmla="val 27514"/>
              <a:gd name="adj2" fmla="val -24206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900" dirty="0"/>
              <a:t>Segurança </a:t>
            </a:r>
            <a:r>
              <a:rPr lang="pt-BR" sz="900" dirty="0" err="1"/>
              <a:t>certificaçao</a:t>
            </a:r>
            <a:r>
              <a:rPr lang="pt-BR" sz="900" dirty="0"/>
              <a:t> </a:t>
            </a:r>
          </a:p>
        </p:txBody>
      </p:sp>
      <p:sp>
        <p:nvSpPr>
          <p:cNvPr id="12" name="Retângulo de cantos arredondados 7"/>
          <p:cNvSpPr/>
          <p:nvPr/>
        </p:nvSpPr>
        <p:spPr>
          <a:xfrm>
            <a:off x="2973243" y="53266"/>
            <a:ext cx="3132260" cy="432197"/>
          </a:xfrm>
          <a:prstGeom prst="roundRect">
            <a:avLst/>
          </a:prstGeom>
          <a:solidFill>
            <a:srgbClr val="199CFF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b="1" dirty="0">
                <a:ea typeface="MS PGothic" charset="0"/>
              </a:rPr>
              <a:t>Porque entrar nas redes</a:t>
            </a:r>
            <a:r>
              <a:rPr lang="pt-PT" sz="2000" dirty="0">
                <a:ea typeface="MS PGothic" charset="0"/>
              </a:rPr>
              <a:t>?</a:t>
            </a:r>
            <a:endParaRPr lang="pt-BR" sz="200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87933" y="1072188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pt-PT" b="1" dirty="0"/>
              <a:t>Solução de problemas </a:t>
            </a:r>
            <a:r>
              <a:rPr lang="pt-PT" dirty="0"/>
              <a:t>comum</a:t>
            </a:r>
          </a:p>
          <a:p>
            <a:pPr marL="257175" indent="-257175">
              <a:buFont typeface="Arial"/>
              <a:buChar char="•"/>
            </a:pPr>
            <a:r>
              <a:rPr lang="pt-PT" dirty="0"/>
              <a:t>Pesquisa e </a:t>
            </a:r>
            <a:r>
              <a:rPr lang="pt-PT" dirty="0" smtClean="0"/>
              <a:t>projetos aplicado ao Território    </a:t>
            </a:r>
            <a:endParaRPr lang="pt-PT" dirty="0"/>
          </a:p>
          <a:p>
            <a:pPr marL="257175" indent="-257175">
              <a:buFont typeface="Arial"/>
              <a:buChar char="•"/>
            </a:pPr>
            <a:r>
              <a:rPr lang="pt-PT" dirty="0"/>
              <a:t>A somatória e </a:t>
            </a:r>
            <a:r>
              <a:rPr lang="pt-PT" b="1" dirty="0"/>
              <a:t>agregação de conhecimento </a:t>
            </a:r>
            <a:r>
              <a:rPr lang="pt-PT" dirty="0"/>
              <a:t>de forma organizada tendo uma massa critica e informações a disposição dos participante da rede</a:t>
            </a:r>
          </a:p>
          <a:p>
            <a:pPr marL="257175" indent="-257175">
              <a:buFont typeface="Arial"/>
              <a:buChar char="•"/>
            </a:pPr>
            <a:r>
              <a:rPr lang="pt-PT" dirty="0"/>
              <a:t>Aumento da</a:t>
            </a:r>
            <a:r>
              <a:rPr lang="pt-PT" b="1" dirty="0"/>
              <a:t> Competitividade </a:t>
            </a:r>
            <a:r>
              <a:rPr lang="pt-PT" dirty="0"/>
              <a:t>em forma sistémica</a:t>
            </a:r>
          </a:p>
          <a:p>
            <a:pPr marL="257175" indent="-257175">
              <a:buFont typeface="Arial"/>
              <a:buChar char="•"/>
            </a:pPr>
            <a:r>
              <a:rPr lang="pt-PT" dirty="0"/>
              <a:t>Aumento da produtividade da inteira cadeia produtiva</a:t>
            </a:r>
          </a:p>
          <a:p>
            <a:pPr marL="257175" indent="-257175">
              <a:buFont typeface="Arial"/>
              <a:buChar char="•"/>
            </a:pPr>
            <a:r>
              <a:rPr lang="pt-PT" dirty="0"/>
              <a:t>A rede pode </a:t>
            </a:r>
            <a:r>
              <a:rPr lang="pt-PT" b="1" dirty="0"/>
              <a:t>diminuir os </a:t>
            </a:r>
            <a:r>
              <a:rPr lang="pt-PT" b="1" dirty="0" smtClean="0"/>
              <a:t>tempos </a:t>
            </a:r>
            <a:r>
              <a:rPr lang="pt-PT" dirty="0" smtClean="0"/>
              <a:t>de resposta ao mercado</a:t>
            </a:r>
            <a:endParaRPr lang="pt-PT" dirty="0"/>
          </a:p>
          <a:p>
            <a:pPr marL="257175" indent="-257175">
              <a:buFont typeface="Arial"/>
              <a:buChar char="•"/>
            </a:pPr>
            <a:r>
              <a:rPr lang="pt-PT" b="1" dirty="0"/>
              <a:t>Transferência de tecnologia </a:t>
            </a:r>
            <a:r>
              <a:rPr lang="pt-PT" dirty="0"/>
              <a:t>para as empresas que não dialoga com as instituições</a:t>
            </a:r>
          </a:p>
          <a:p>
            <a:pPr marL="257175" indent="-257175">
              <a:buFont typeface="Arial"/>
              <a:buChar char="•"/>
            </a:pPr>
            <a:r>
              <a:rPr lang="pt-PT" dirty="0"/>
              <a:t>Busca de conhecimento fora do território </a:t>
            </a:r>
          </a:p>
        </p:txBody>
      </p:sp>
      <p:sp>
        <p:nvSpPr>
          <p:cNvPr id="3" name="Rettangolo 2"/>
          <p:cNvSpPr/>
          <p:nvPr/>
        </p:nvSpPr>
        <p:spPr>
          <a:xfrm>
            <a:off x="5183579" y="419769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>
                <a:ea typeface="MS PGothic" charset="0"/>
              </a:rPr>
              <a:t>Sempre menos recurso </a:t>
            </a:r>
          </a:p>
          <a:p>
            <a:r>
              <a:rPr lang="pt-PT" dirty="0">
                <a:ea typeface="MS PGothic" charset="0"/>
              </a:rPr>
              <a:t>Crise faz com que as pessoas se juntam</a:t>
            </a:r>
          </a:p>
        </p:txBody>
      </p:sp>
      <p:sp>
        <p:nvSpPr>
          <p:cNvPr id="4" name="Rettangolo 3"/>
          <p:cNvSpPr/>
          <p:nvPr/>
        </p:nvSpPr>
        <p:spPr>
          <a:xfrm>
            <a:off x="4572000" y="68103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>
                <a:ea typeface="MS PGothic" charset="0"/>
              </a:rPr>
              <a:t/>
            </a:r>
            <a:br>
              <a:rPr lang="pt-PT" dirty="0">
                <a:ea typeface="MS PGothic" charset="0"/>
              </a:rPr>
            </a:br>
            <a:endParaRPr lang="pt-PT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title"/>
          </p:nvPr>
        </p:nvSpPr>
        <p:spPr bwMode="auto">
          <a:xfrm>
            <a:off x="1485900" y="529829"/>
            <a:ext cx="6172200" cy="36790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sz="12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>A tecnologia e inovação como vetor essencial para Desenvolvimento de um Sistema Territorial de Inovação</a:t>
            </a:r>
            <a:br>
              <a:rPr lang="pt-BR" sz="1200" b="1" dirty="0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endParaRPr lang="pt-BR" sz="1200" dirty="0">
              <a:solidFill>
                <a:srgbClr val="000000"/>
              </a:solidFill>
              <a:latin typeface="Arial" charset="0"/>
              <a:ea typeface="MS PGothic" charset="0"/>
            </a:endParaRPr>
          </a:p>
        </p:txBody>
      </p:sp>
      <p:cxnSp>
        <p:nvCxnSpPr>
          <p:cNvPr id="5" name="Conector reto 4"/>
          <p:cNvCxnSpPr>
            <a:cxnSpLocks noChangeShapeType="1"/>
          </p:cNvCxnSpPr>
          <p:nvPr/>
        </p:nvCxnSpPr>
        <p:spPr bwMode="auto">
          <a:xfrm>
            <a:off x="2179394" y="1653780"/>
            <a:ext cx="0" cy="194429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" name="Conector reto 5"/>
          <p:cNvCxnSpPr>
            <a:cxnSpLocks noChangeShapeType="1"/>
          </p:cNvCxnSpPr>
          <p:nvPr/>
        </p:nvCxnSpPr>
        <p:spPr bwMode="auto">
          <a:xfrm>
            <a:off x="3076209" y="1653780"/>
            <a:ext cx="0" cy="194429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" name="Conector reto 6"/>
          <p:cNvCxnSpPr>
            <a:cxnSpLocks noChangeShapeType="1"/>
          </p:cNvCxnSpPr>
          <p:nvPr/>
        </p:nvCxnSpPr>
        <p:spPr bwMode="auto">
          <a:xfrm>
            <a:off x="4023581" y="1600200"/>
            <a:ext cx="0" cy="1943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Conector reto 7"/>
          <p:cNvCxnSpPr>
            <a:cxnSpLocks noChangeShapeType="1"/>
          </p:cNvCxnSpPr>
          <p:nvPr/>
        </p:nvCxnSpPr>
        <p:spPr bwMode="auto">
          <a:xfrm>
            <a:off x="4921494" y="1600200"/>
            <a:ext cx="0" cy="1943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Retângulo 8"/>
          <p:cNvSpPr/>
          <p:nvPr/>
        </p:nvSpPr>
        <p:spPr>
          <a:xfrm>
            <a:off x="1680430" y="951311"/>
            <a:ext cx="873636" cy="485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materiais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677535" y="951311"/>
            <a:ext cx="849436" cy="485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/>
              <a:t>Tecnologia  mecânica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624630" y="962025"/>
            <a:ext cx="733614" cy="475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/>
              <a:t>TI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572000" y="962025"/>
            <a:ext cx="914400" cy="475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Automação</a:t>
            </a:r>
          </a:p>
        </p:txBody>
      </p:sp>
      <p:cxnSp>
        <p:nvCxnSpPr>
          <p:cNvPr id="14" name="Conector reto 13"/>
          <p:cNvCxnSpPr>
            <a:cxnSpLocks noChangeShapeType="1"/>
          </p:cNvCxnSpPr>
          <p:nvPr/>
        </p:nvCxnSpPr>
        <p:spPr bwMode="auto">
          <a:xfrm>
            <a:off x="1680430" y="2463404"/>
            <a:ext cx="5832597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5" name="Retângulo 14"/>
          <p:cNvSpPr/>
          <p:nvPr/>
        </p:nvSpPr>
        <p:spPr>
          <a:xfrm>
            <a:off x="6175169" y="1924051"/>
            <a:ext cx="789438" cy="485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dirty="0"/>
              <a:t>Rede inovação</a:t>
            </a:r>
          </a:p>
        </p:txBody>
      </p:sp>
      <p:sp>
        <p:nvSpPr>
          <p:cNvPr id="13" name="Retângulo de cantos arredondados 7"/>
          <p:cNvSpPr/>
          <p:nvPr/>
        </p:nvSpPr>
        <p:spPr>
          <a:xfrm>
            <a:off x="4572001" y="33339"/>
            <a:ext cx="3132260" cy="432197"/>
          </a:xfrm>
          <a:prstGeom prst="roundRect">
            <a:avLst/>
          </a:prstGeom>
          <a:solidFill>
            <a:srgbClr val="199CFF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50" b="1" dirty="0" smtClean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rPr>
              <a:t>Empresa sozinha não consegue</a:t>
            </a:r>
            <a:endParaRPr lang="pt-BR" sz="1050" dirty="0">
              <a:solidFill>
                <a:srgbClr val="00009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59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8594725" y="4689475"/>
            <a:ext cx="549275" cy="392113"/>
          </a:xfrm>
        </p:spPr>
        <p:txBody>
          <a:bodyPr/>
          <a:lstStyle/>
          <a:p>
            <a:pPr>
              <a:defRPr/>
            </a:pPr>
            <a:fld id="{F3FEB777-2E20-48B8-BF18-5994D38DA3D3}" type="slidenum">
              <a:rPr lang="it" smtClean="0"/>
              <a:pPr>
                <a:defRPr/>
              </a:pPr>
              <a:t>2</a:t>
            </a:fld>
            <a:endParaRPr lang="it"/>
          </a:p>
        </p:txBody>
      </p:sp>
      <p:sp>
        <p:nvSpPr>
          <p:cNvPr id="6" name="Rettangolo 5"/>
          <p:cNvSpPr/>
          <p:nvPr/>
        </p:nvSpPr>
        <p:spPr>
          <a:xfrm>
            <a:off x="1300348" y="291678"/>
            <a:ext cx="4572000" cy="46685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8000"/>
              </a:lnSpc>
            </a:pPr>
            <a:r>
              <a:rPr lang="pt-BR" altLang="it-IT" dirty="0" smtClean="0">
                <a:solidFill>
                  <a:schemeClr val="tx1"/>
                </a:solidFill>
              </a:rPr>
              <a:t>Índice:</a:t>
            </a:r>
          </a:p>
          <a:p>
            <a:pPr algn="just">
              <a:lnSpc>
                <a:spcPct val="118000"/>
              </a:lnSpc>
            </a:pPr>
            <a:r>
              <a:rPr lang="pt-BR" altLang="it-IT" b="1" dirty="0" smtClean="0">
                <a:solidFill>
                  <a:schemeClr val="tx1"/>
                </a:solidFill>
              </a:rPr>
              <a:t>O </a:t>
            </a:r>
            <a:r>
              <a:rPr lang="pt-BR" altLang="it-IT" b="1" dirty="0">
                <a:solidFill>
                  <a:schemeClr val="tx1"/>
                </a:solidFill>
              </a:rPr>
              <a:t>Contexto e abordagem conceitual e estratégico </a:t>
            </a:r>
            <a:r>
              <a:rPr lang="pt-BR" altLang="it-IT" dirty="0">
                <a:solidFill>
                  <a:schemeClr val="tx1"/>
                </a:solidFill>
              </a:rPr>
              <a:t>: </a:t>
            </a:r>
          </a:p>
          <a:p>
            <a:pPr marL="285750" indent="-285750" algn="just">
              <a:lnSpc>
                <a:spcPct val="118000"/>
              </a:lnSpc>
              <a:buFont typeface="Arial" charset="0"/>
              <a:buChar char="•"/>
            </a:pPr>
            <a:r>
              <a:rPr lang="pt-PT" altLang="it-IT" dirty="0">
                <a:solidFill>
                  <a:schemeClr val="tx1"/>
                </a:solidFill>
              </a:rPr>
              <a:t>Novo cenário  </a:t>
            </a:r>
            <a:r>
              <a:rPr lang="pt-PT" altLang="it-IT" dirty="0" err="1" smtClean="0">
                <a:solidFill>
                  <a:schemeClr val="tx1"/>
                </a:solidFill>
              </a:rPr>
              <a:t>ecoomico</a:t>
            </a:r>
            <a:endParaRPr lang="pt-PT" altLang="it-IT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18000"/>
              </a:lnSpc>
              <a:buFont typeface="Arial" charset="0"/>
              <a:buChar char="•"/>
            </a:pPr>
            <a:r>
              <a:rPr lang="pt-PT" altLang="it-IT" dirty="0">
                <a:solidFill>
                  <a:schemeClr val="tx1"/>
                </a:solidFill>
              </a:rPr>
              <a:t>Desafio </a:t>
            </a:r>
            <a:r>
              <a:rPr lang="pt-PT" altLang="it-IT" dirty="0" smtClean="0">
                <a:solidFill>
                  <a:schemeClr val="tx1"/>
                </a:solidFill>
              </a:rPr>
              <a:t>setoriais e territoriais </a:t>
            </a:r>
          </a:p>
          <a:p>
            <a:pPr algn="just">
              <a:lnSpc>
                <a:spcPct val="118000"/>
              </a:lnSpc>
            </a:pPr>
            <a:endParaRPr lang="pt-PT" altLang="it-IT" dirty="0">
              <a:solidFill>
                <a:schemeClr val="tx1"/>
              </a:solidFill>
            </a:endParaRPr>
          </a:p>
          <a:p>
            <a:pPr algn="just">
              <a:lnSpc>
                <a:spcPct val="118000"/>
              </a:lnSpc>
            </a:pPr>
            <a:r>
              <a:rPr lang="pt-BR" altLang="it-IT" b="1" dirty="0">
                <a:solidFill>
                  <a:schemeClr val="tx1"/>
                </a:solidFill>
              </a:rPr>
              <a:t>O abordagem à Inovação da União Europeia</a:t>
            </a:r>
          </a:p>
          <a:p>
            <a:pPr marL="285750" indent="-285750" algn="just">
              <a:lnSpc>
                <a:spcPct val="118000"/>
              </a:lnSpc>
              <a:buFont typeface="Arial" charset="0"/>
              <a:buChar char="•"/>
            </a:pPr>
            <a:r>
              <a:rPr lang="pt-PT" altLang="it-IT" dirty="0">
                <a:solidFill>
                  <a:schemeClr val="tx1"/>
                </a:solidFill>
              </a:rPr>
              <a:t>Plataformas </a:t>
            </a:r>
            <a:r>
              <a:rPr lang="pt-PT" altLang="it-IT" dirty="0" smtClean="0">
                <a:solidFill>
                  <a:schemeClr val="tx1"/>
                </a:solidFill>
              </a:rPr>
              <a:t>Europeias</a:t>
            </a:r>
          </a:p>
          <a:p>
            <a:pPr marL="285750" indent="-285750" algn="just">
              <a:lnSpc>
                <a:spcPct val="118000"/>
              </a:lnSpc>
              <a:buFont typeface="Arial" charset="0"/>
              <a:buChar char="•"/>
            </a:pPr>
            <a:r>
              <a:rPr lang="pt-PT" altLang="it-IT" dirty="0" smtClean="0">
                <a:solidFill>
                  <a:schemeClr val="tx1"/>
                </a:solidFill>
              </a:rPr>
              <a:t>Rede de inovação </a:t>
            </a:r>
          </a:p>
          <a:p>
            <a:pPr algn="just">
              <a:lnSpc>
                <a:spcPct val="118000"/>
              </a:lnSpc>
            </a:pPr>
            <a:endParaRPr lang="pt-PT" altLang="it-IT" dirty="0">
              <a:solidFill>
                <a:schemeClr val="tx1"/>
              </a:solidFill>
            </a:endParaRPr>
          </a:p>
          <a:p>
            <a:pPr algn="just">
              <a:lnSpc>
                <a:spcPct val="118000"/>
              </a:lnSpc>
            </a:pPr>
            <a:r>
              <a:rPr lang="pt-BR" altLang="it-IT" b="1" dirty="0">
                <a:solidFill>
                  <a:schemeClr val="tx1"/>
                </a:solidFill>
              </a:rPr>
              <a:t>O abordagem de trabalho em REDE para o desenvolvimento do território</a:t>
            </a:r>
          </a:p>
          <a:p>
            <a:pPr marL="285750" indent="-285750" algn="just">
              <a:lnSpc>
                <a:spcPct val="118000"/>
              </a:lnSpc>
              <a:buFont typeface="Arial" charset="0"/>
              <a:buChar char="•"/>
            </a:pPr>
            <a:r>
              <a:rPr lang="pt-BR" altLang="it-IT" dirty="0">
                <a:solidFill>
                  <a:schemeClr val="tx1"/>
                </a:solidFill>
              </a:rPr>
              <a:t>base metodológica para transferência de </a:t>
            </a:r>
            <a:r>
              <a:rPr lang="pt-BR" altLang="it-IT" dirty="0" smtClean="0">
                <a:solidFill>
                  <a:schemeClr val="tx1"/>
                </a:solidFill>
              </a:rPr>
              <a:t>conhecimento</a:t>
            </a:r>
          </a:p>
          <a:p>
            <a:pPr algn="just">
              <a:lnSpc>
                <a:spcPct val="118000"/>
              </a:lnSpc>
            </a:pPr>
            <a:endParaRPr lang="pt-BR" altLang="it-IT" dirty="0">
              <a:solidFill>
                <a:schemeClr val="tx1"/>
              </a:solidFill>
            </a:endParaRPr>
          </a:p>
          <a:p>
            <a:pPr algn="just">
              <a:lnSpc>
                <a:spcPct val="118000"/>
              </a:lnSpc>
            </a:pPr>
            <a:r>
              <a:rPr lang="pt-BR" altLang="it-IT" b="1" dirty="0">
                <a:solidFill>
                  <a:schemeClr val="tx1"/>
                </a:solidFill>
              </a:rPr>
              <a:t>Cooperação internacional Itália Brasil</a:t>
            </a:r>
          </a:p>
          <a:p>
            <a:pPr marL="285750" indent="-285750" algn="just">
              <a:lnSpc>
                <a:spcPct val="118000"/>
              </a:lnSpc>
              <a:buFont typeface="Arial" charset="0"/>
              <a:buChar char="•"/>
            </a:pPr>
            <a:r>
              <a:rPr lang="pt-BR" altLang="it-IT" dirty="0">
                <a:solidFill>
                  <a:schemeClr val="tx1"/>
                </a:solidFill>
              </a:rPr>
              <a:t>E</a:t>
            </a:r>
            <a:r>
              <a:rPr lang="pt-BR" altLang="it-IT" dirty="0" smtClean="0">
                <a:solidFill>
                  <a:schemeClr val="tx1"/>
                </a:solidFill>
              </a:rPr>
              <a:t>studo de </a:t>
            </a:r>
            <a:r>
              <a:rPr lang="pt-BR" altLang="it-IT" dirty="0" smtClean="0">
                <a:solidFill>
                  <a:schemeClr val="tx1"/>
                </a:solidFill>
              </a:rPr>
              <a:t>Caso </a:t>
            </a:r>
            <a:r>
              <a:rPr lang="pt-BR" altLang="it-IT" dirty="0" smtClean="0">
                <a:solidFill>
                  <a:schemeClr val="tx1"/>
                </a:solidFill>
              </a:rPr>
              <a:t>- Modelo </a:t>
            </a:r>
            <a:r>
              <a:rPr lang="pt-BR" altLang="it-IT" dirty="0">
                <a:solidFill>
                  <a:schemeClr val="tx1"/>
                </a:solidFill>
              </a:rPr>
              <a:t>de rede tecnológica na Região </a:t>
            </a:r>
            <a:r>
              <a:rPr lang="pt-BR" altLang="it-IT" dirty="0" smtClean="0">
                <a:solidFill>
                  <a:schemeClr val="tx1"/>
                </a:solidFill>
              </a:rPr>
              <a:t>Norte</a:t>
            </a:r>
            <a:endParaRPr lang="pt-BR" altLang="it-IT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18000"/>
              </a:lnSpc>
              <a:buFont typeface="Arial" charset="0"/>
              <a:buChar char="•"/>
            </a:pPr>
            <a:endParaRPr lang="pt-BR" alt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77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75736" y="1876008"/>
            <a:ext cx="4533900" cy="36349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18000"/>
              </a:lnSpc>
              <a:spcBef>
                <a:spcPct val="0"/>
              </a:spcBef>
              <a:buFontTx/>
              <a:buNone/>
            </a:pPr>
            <a:r>
              <a:rPr lang="pt-BR" altLang="it-IT" sz="1500" dirty="0" smtClean="0">
                <a:solidFill>
                  <a:schemeClr val="bg1"/>
                </a:solidFill>
                <a:latin typeface="Arial" charset="0"/>
              </a:rPr>
              <a:t>Ponto forte e ponto fraco</a:t>
            </a:r>
            <a:endParaRPr lang="pt-BR" altLang="it-IT" sz="15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41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9"/>
          <p:cNvSpPr txBox="1">
            <a:spLocks noChangeArrowheads="1"/>
          </p:cNvSpPr>
          <p:nvPr/>
        </p:nvSpPr>
        <p:spPr bwMode="auto">
          <a:xfrm>
            <a:off x="3113485" y="86916"/>
            <a:ext cx="4806553" cy="560025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350">
                <a:solidFill>
                  <a:schemeClr val="bg1"/>
                </a:solidFill>
                <a:latin typeface="Century Gothic" charset="0"/>
              </a:rPr>
              <a:t>DIFICULDADES NA COLABORAÇÃO ENTRE ESTRUTURAS TÉCNICO-CIENTÍFICAS E MICRO E PEQUENAS EMPRESAS  </a:t>
            </a:r>
            <a:endParaRPr lang="it-IT" altLang="it-IT" sz="135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26627" name="Rettangolo 4"/>
          <p:cNvSpPr>
            <a:spLocks noChangeArrowheads="1"/>
          </p:cNvSpPr>
          <p:nvPr/>
        </p:nvSpPr>
        <p:spPr bwMode="auto">
          <a:xfrm>
            <a:off x="1709738" y="839392"/>
            <a:ext cx="59947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it-IT" sz="1200">
                <a:latin typeface="Times New Roman" charset="0"/>
              </a:rPr>
              <a:t>Aspectos estruturais e operacionais de ambas as partes que diferencia os comportamentos e as decisões.</a:t>
            </a:r>
            <a:endParaRPr lang="it-IT" altLang="it-IT" sz="1200">
              <a:latin typeface="Times New Roman" charset="0"/>
            </a:endParaRPr>
          </a:p>
        </p:txBody>
      </p:sp>
      <p:sp>
        <p:nvSpPr>
          <p:cNvPr id="26628" name="Rettangolo 5"/>
          <p:cNvSpPr>
            <a:spLocks noChangeArrowheads="1"/>
          </p:cNvSpPr>
          <p:nvPr/>
        </p:nvSpPr>
        <p:spPr bwMode="auto">
          <a:xfrm>
            <a:off x="1656160" y="1578769"/>
            <a:ext cx="60483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49288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 typeface="Wingdings" charset="2"/>
              <a:buChar char="ü"/>
            </a:pPr>
            <a:r>
              <a:rPr lang="pt-BR" altLang="it-IT" sz="1200" b="1" dirty="0">
                <a:latin typeface="Times New Roman" charset="0"/>
                <a:cs typeface="Calibri" charset="0"/>
              </a:rPr>
              <a:t>Alta nos pesquisadores </a:t>
            </a:r>
            <a:r>
              <a:rPr lang="pt-BR" altLang="it-IT" sz="1200" dirty="0">
                <a:latin typeface="Times New Roman" charset="0"/>
                <a:cs typeface="Calibri" charset="0"/>
              </a:rPr>
              <a:t>(o fracasso de uma pesquisa não tem um impacto significativo sobre o status e os retornos econômicos de um pesquisador)</a:t>
            </a:r>
          </a:p>
          <a:p>
            <a:pPr>
              <a:spcBef>
                <a:spcPct val="0"/>
              </a:spcBef>
              <a:buFont typeface="Wingdings" charset="2"/>
              <a:buChar char="ü"/>
            </a:pPr>
            <a:r>
              <a:rPr lang="pt-BR" altLang="it-IT" sz="1200" b="1" dirty="0">
                <a:latin typeface="Times New Roman" charset="0"/>
                <a:cs typeface="Calibri" charset="0"/>
              </a:rPr>
              <a:t>Baixa na empresa, </a:t>
            </a:r>
            <a:r>
              <a:rPr lang="pt-BR" altLang="it-IT" sz="1200" dirty="0">
                <a:latin typeface="Times New Roman" charset="0"/>
                <a:cs typeface="Calibri" charset="0"/>
              </a:rPr>
              <a:t>especialmente as pequenas empresas (o fracasso de um projeto de inovação tem consequências negativas imediatas sobre o balanço econômico da empresa)</a:t>
            </a:r>
            <a:endParaRPr lang="it-IT" altLang="it-IT" sz="1200" dirty="0">
              <a:latin typeface="Times New Roman" charset="0"/>
              <a:cs typeface="Calibri" charset="0"/>
            </a:endParaRPr>
          </a:p>
        </p:txBody>
      </p:sp>
      <p:sp>
        <p:nvSpPr>
          <p:cNvPr id="26629" name="Rettangolo 7"/>
          <p:cNvSpPr>
            <a:spLocks noChangeArrowheads="1"/>
          </p:cNvSpPr>
          <p:nvPr/>
        </p:nvSpPr>
        <p:spPr bwMode="auto">
          <a:xfrm>
            <a:off x="1601391" y="2528888"/>
            <a:ext cx="6048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49288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 typeface="Wingdings" charset="2"/>
              <a:buChar char="ü"/>
            </a:pPr>
            <a:endParaRPr lang="pt-BR" altLang="it-IT" sz="1200" dirty="0">
              <a:latin typeface="Times New Roman" charset="0"/>
              <a:cs typeface="Calibri" charset="0"/>
            </a:endParaRPr>
          </a:p>
          <a:p>
            <a:pPr>
              <a:spcBef>
                <a:spcPct val="0"/>
              </a:spcBef>
              <a:buFont typeface="Wingdings" charset="2"/>
              <a:buChar char="ü"/>
            </a:pPr>
            <a:r>
              <a:rPr lang="pt-BR" altLang="it-IT" sz="1200" dirty="0">
                <a:latin typeface="Times New Roman" charset="0"/>
                <a:cs typeface="Calibri" charset="0"/>
              </a:rPr>
              <a:t>Ou pesquisadores são orientados para o </a:t>
            </a:r>
            <a:r>
              <a:rPr lang="pt-BR" altLang="it-IT" sz="1200" b="1" dirty="0">
                <a:latin typeface="Times New Roman" charset="0"/>
                <a:cs typeface="Calibri" charset="0"/>
              </a:rPr>
              <a:t>médio e longo </a:t>
            </a:r>
            <a:r>
              <a:rPr lang="pt-BR" altLang="it-IT" sz="1200" dirty="0">
                <a:latin typeface="Times New Roman" charset="0"/>
                <a:cs typeface="Calibri" charset="0"/>
              </a:rPr>
              <a:t>prazo para alcançar os resultados</a:t>
            </a:r>
          </a:p>
          <a:p>
            <a:pPr>
              <a:spcBef>
                <a:spcPct val="0"/>
              </a:spcBef>
              <a:buFont typeface="Wingdings" charset="2"/>
              <a:buChar char="ü"/>
            </a:pPr>
            <a:r>
              <a:rPr lang="pt-BR" altLang="it-IT" sz="1200" dirty="0">
                <a:latin typeface="Times New Roman" charset="0"/>
                <a:cs typeface="Calibri" charset="0"/>
              </a:rPr>
              <a:t>Ou empresários são geralmente focados no </a:t>
            </a:r>
            <a:r>
              <a:rPr lang="pt-BR" altLang="it-IT" sz="1200" b="1" dirty="0">
                <a:latin typeface="Times New Roman" charset="0"/>
                <a:cs typeface="Calibri" charset="0"/>
              </a:rPr>
              <a:t>curto prazo</a:t>
            </a:r>
            <a:r>
              <a:rPr lang="pt-BR" altLang="it-IT" sz="1200" dirty="0">
                <a:latin typeface="Times New Roman" charset="0"/>
                <a:cs typeface="Calibri" charset="0"/>
              </a:rPr>
              <a:t>, se não o imediato</a:t>
            </a:r>
            <a:endParaRPr lang="it-IT" altLang="it-IT" sz="1200" dirty="0">
              <a:latin typeface="Times New Roman" charset="0"/>
              <a:cs typeface="Calibri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601390" y="3756422"/>
            <a:ext cx="604837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pt-BR" sz="1200" i="1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486966" indent="-214313"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Ou pesquisadores são orientados para as aspectos técnicos e científicos específicos de </a:t>
            </a:r>
            <a:r>
              <a:rPr lang="pt-BR" sz="1200" b="1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um problema </a:t>
            </a: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empresarial</a:t>
            </a:r>
          </a:p>
          <a:p>
            <a:pPr marL="486966" indent="-214313"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Para os empresários, abrange todos os aspectos do problema, porque está buscando a </a:t>
            </a:r>
            <a:r>
              <a:rPr lang="pt-BR" sz="1200" b="1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solução completa.</a:t>
            </a:r>
            <a:endParaRPr lang="it-IT" sz="1200" b="1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3275410" y="1275160"/>
            <a:ext cx="2160984" cy="296876"/>
          </a:xfrm>
          <a:prstGeom prst="rect">
            <a:avLst/>
          </a:prstGeom>
          <a:noFill/>
          <a:ln>
            <a:noFill/>
          </a:ln>
          <a:extLst/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>
                <a:latin typeface="Century Gothic" charset="0"/>
              </a:rPr>
              <a:t>PREDISPOSIÇÃO AO RISCO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3330179" y="2455194"/>
            <a:ext cx="2159794" cy="296876"/>
          </a:xfrm>
          <a:prstGeom prst="rect">
            <a:avLst/>
          </a:prstGeom>
          <a:noFill/>
          <a:ln>
            <a:noFill/>
          </a:ln>
          <a:extLst/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>
                <a:latin typeface="Century Gothic" charset="0"/>
              </a:rPr>
              <a:t>HORIZONTE TEMPORAL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897981" y="3403997"/>
            <a:ext cx="3077766" cy="510653"/>
          </a:xfrm>
          <a:prstGeom prst="rect">
            <a:avLst/>
          </a:prstGeom>
          <a:noFill/>
          <a:ln>
            <a:noFill/>
          </a:ln>
          <a:extLst/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>
                <a:latin typeface="Century Gothic" charset="0"/>
              </a:rPr>
              <a:t>OU ABORDAGEM O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1669753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9"/>
          <p:cNvSpPr txBox="1">
            <a:spLocks noChangeArrowheads="1"/>
          </p:cNvSpPr>
          <p:nvPr/>
        </p:nvSpPr>
        <p:spPr bwMode="auto">
          <a:xfrm>
            <a:off x="1818085" y="837010"/>
            <a:ext cx="5994797" cy="36240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it-IT" sz="1350">
                <a:solidFill>
                  <a:schemeClr val="bg1"/>
                </a:solidFill>
                <a:latin typeface="Century Gothic" charset="0"/>
              </a:rPr>
              <a:t>	</a:t>
            </a:r>
            <a:r>
              <a:rPr lang="pt-BR" altLang="it-IT" sz="1500">
                <a:solidFill>
                  <a:schemeClr val="bg1"/>
                </a:solidFill>
                <a:latin typeface="Century Gothic" charset="0"/>
              </a:rPr>
              <a:t>PROBLEMA NO LADO DA EMPRESA</a:t>
            </a:r>
          </a:p>
        </p:txBody>
      </p:sp>
      <p:sp>
        <p:nvSpPr>
          <p:cNvPr id="27651" name="Rettangolo 3"/>
          <p:cNvSpPr>
            <a:spLocks noChangeArrowheads="1"/>
          </p:cNvSpPr>
          <p:nvPr/>
        </p:nvSpPr>
        <p:spPr bwMode="auto">
          <a:xfrm>
            <a:off x="1656160" y="1808560"/>
            <a:ext cx="6048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49288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 typeface="Wingdings" charset="2"/>
              <a:buChar char="ü"/>
            </a:pPr>
            <a:r>
              <a:rPr lang="pt-BR" altLang="it-IT" sz="1200" dirty="0" smtClean="0">
                <a:latin typeface="Times New Roman" charset="0"/>
                <a:cs typeface="Calibri" charset="0"/>
              </a:rPr>
              <a:t>Dificuldade de  </a:t>
            </a:r>
            <a:r>
              <a:rPr lang="pt-BR" altLang="it-IT" sz="1200" dirty="0">
                <a:latin typeface="Times New Roman" charset="0"/>
                <a:cs typeface="Calibri" charset="0"/>
              </a:rPr>
              <a:t>encontrar o pesquisador / a estrutura técnico-científica </a:t>
            </a:r>
            <a:r>
              <a:rPr lang="pt-BR" altLang="it-IT" sz="1200" dirty="0" smtClean="0">
                <a:latin typeface="Times New Roman" charset="0"/>
                <a:cs typeface="Calibri" charset="0"/>
              </a:rPr>
              <a:t>mais </a:t>
            </a:r>
            <a:r>
              <a:rPr lang="pt-BR" altLang="it-IT" sz="1200" b="1" dirty="0" smtClean="0">
                <a:latin typeface="Times New Roman" charset="0"/>
                <a:cs typeface="Calibri" charset="0"/>
              </a:rPr>
              <a:t>adapta a própria necessidade  </a:t>
            </a:r>
            <a:r>
              <a:rPr lang="pt-BR" altLang="it-IT" sz="1200" dirty="0">
                <a:latin typeface="Times New Roman" charset="0"/>
                <a:cs typeface="Calibri" charset="0"/>
              </a:rPr>
              <a:t>e capaz para resolver o problema da empresa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656160" y="2680098"/>
            <a:ext cx="61626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8588" indent="-128588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486966" indent="-214313">
              <a:buFont typeface="Wingdings" panose="05000000000000000000" pitchFamily="2" charset="2"/>
              <a:buChar char="ü"/>
              <a:defRPr/>
            </a:pP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Custo para </a:t>
            </a: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a </a:t>
            </a: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realização e prestação </a:t>
            </a: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do serviço </a:t>
            </a: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recebida e </a:t>
            </a:r>
            <a:r>
              <a:rPr lang="pt-B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demora na aplicação </a:t>
            </a:r>
            <a:endParaRPr lang="pt-BR" sz="1200" b="1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56160" y="3513535"/>
            <a:ext cx="62769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8588" indent="-128588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486966" indent="-214313">
              <a:buFont typeface="Wingdings" panose="05000000000000000000" pitchFamily="2" charset="2"/>
              <a:buChar char="ü"/>
              <a:defRPr/>
            </a:pP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Para o planejamento de atividades, avaliação da execução </a:t>
            </a: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e a </a:t>
            </a: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resolução do imprevisto (atrasos, dificuldades, etc.).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1818085" y="1476375"/>
            <a:ext cx="2159794" cy="296876"/>
          </a:xfrm>
          <a:prstGeom prst="rect">
            <a:avLst/>
          </a:prstGeom>
          <a:noFill/>
          <a:ln>
            <a:noFill/>
          </a:ln>
          <a:extLst/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 b="1">
                <a:latin typeface="Century Gothic" charset="0"/>
              </a:rPr>
              <a:t>CUSTOS DE ACESSO</a:t>
            </a:r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1818085" y="2518172"/>
            <a:ext cx="3157676" cy="31303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 b="1">
                <a:latin typeface="Century Gothic" charset="0"/>
              </a:rPr>
              <a:t>CUSTOS DE </a:t>
            </a:r>
            <a:r>
              <a:rPr lang="pt-BR" altLang="it-IT" sz="1200" b="1" smtClean="0">
                <a:latin typeface="Century Gothic" charset="0"/>
              </a:rPr>
              <a:t>CONTEÚDO e TEMPO</a:t>
            </a:r>
            <a:endParaRPr lang="pt-BR" altLang="it-IT" sz="1200" b="1">
              <a:latin typeface="Century Gothic" charset="0"/>
            </a:endParaRP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1818085" y="3327797"/>
            <a:ext cx="2159794" cy="296876"/>
          </a:xfrm>
          <a:prstGeom prst="rect">
            <a:avLst/>
          </a:prstGeom>
          <a:noFill/>
          <a:ln>
            <a:noFill/>
          </a:ln>
          <a:extLst/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 b="1" dirty="0">
                <a:latin typeface="Century Gothic" charset="0"/>
              </a:rPr>
              <a:t>CUSTOS DE GESTÃO</a:t>
            </a:r>
          </a:p>
        </p:txBody>
      </p:sp>
    </p:spTree>
    <p:extLst>
      <p:ext uri="{BB962C8B-B14F-4D97-AF65-F5344CB8AC3E}">
        <p14:creationId xmlns:p14="http://schemas.microsoft.com/office/powerpoint/2010/main" val="229346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9"/>
          <p:cNvSpPr txBox="1">
            <a:spLocks noChangeArrowheads="1"/>
          </p:cNvSpPr>
          <p:nvPr/>
        </p:nvSpPr>
        <p:spPr bwMode="auto">
          <a:xfrm>
            <a:off x="1818085" y="837010"/>
            <a:ext cx="5994797" cy="36240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it-IT" sz="1350">
                <a:solidFill>
                  <a:schemeClr val="bg1"/>
                </a:solidFill>
                <a:latin typeface="Century Gothic" charset="0"/>
              </a:rPr>
              <a:t>	</a:t>
            </a:r>
            <a:r>
              <a:rPr lang="pt-BR" altLang="it-IT" sz="1500">
                <a:solidFill>
                  <a:schemeClr val="bg1"/>
                </a:solidFill>
                <a:latin typeface="Century Gothic" charset="0"/>
              </a:rPr>
              <a:t>PROBLEMA NO LADO DA ICT</a:t>
            </a:r>
          </a:p>
        </p:txBody>
      </p:sp>
      <p:sp>
        <p:nvSpPr>
          <p:cNvPr id="4" name="Rettangolo 3"/>
          <p:cNvSpPr/>
          <p:nvPr/>
        </p:nvSpPr>
        <p:spPr>
          <a:xfrm>
            <a:off x="1656160" y="1601392"/>
            <a:ext cx="60483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3375" indent="-333375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486966" indent="-214313">
              <a:buFont typeface="Arial" panose="020B0604020202020204" pitchFamily="34" charset="0"/>
              <a:buChar char="•"/>
              <a:defRPr/>
            </a:pPr>
            <a:r>
              <a:rPr lang="pt-BR" sz="1200" b="1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A progressão na carreira </a:t>
            </a: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depende quase que exclusivamente em evidências científicas a partir de suas pesquisas, e muito pouco da colaboração empreendida com o mundo exterior e com as empresas</a:t>
            </a:r>
          </a:p>
        </p:txBody>
      </p:sp>
      <p:sp>
        <p:nvSpPr>
          <p:cNvPr id="6" name="Rettangolo 5"/>
          <p:cNvSpPr/>
          <p:nvPr/>
        </p:nvSpPr>
        <p:spPr>
          <a:xfrm>
            <a:off x="1656160" y="2812257"/>
            <a:ext cx="61626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2654" indent="-272654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473869" indent="-201216"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Os problemas tecnológicos apresentados pelas empresas são muitas </a:t>
            </a:r>
            <a:r>
              <a:rPr lang="pt-BR" sz="1200" b="1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vezes </a:t>
            </a:r>
            <a:r>
              <a:rPr lang="pt-B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muito </a:t>
            </a:r>
            <a:r>
              <a:rPr lang="pt-BR" sz="1200" b="1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simples </a:t>
            </a:r>
            <a:r>
              <a:rPr lang="pt-B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para uma intervenção de um ICT</a:t>
            </a: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. Em </a:t>
            </a: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comparação com o estado dos conhecimentos científicos de pesquisadores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56160" y="3759994"/>
            <a:ext cx="7274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654" indent="-272654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486966" indent="-214313"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Ou pouca motivação para trabalhar com pequenas empresas e fornecer-lhes serviços técnicos para a </a:t>
            </a:r>
            <a:r>
              <a:rPr lang="pt-BR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inovação. Se prefere </a:t>
            </a:r>
            <a:r>
              <a:rPr lang="pt-BR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 Unicode MS" panose="020B0604020202020204" pitchFamily="34" charset="-128"/>
              </a:rPr>
              <a:t>realizar um grande serviços único.</a:t>
            </a:r>
            <a:endParaRPr lang="it-IT" sz="1200" b="1" dirty="0">
              <a:latin typeface="Times New Roman" panose="02020603050405020304" pitchFamily="18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1818085" y="1476375"/>
            <a:ext cx="2159794" cy="296876"/>
          </a:xfrm>
          <a:prstGeom prst="rect">
            <a:avLst/>
          </a:prstGeom>
          <a:noFill/>
          <a:ln>
            <a:noFill/>
          </a:ln>
          <a:extLst/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 b="1">
                <a:latin typeface="Century Gothic" charset="0"/>
              </a:rPr>
              <a:t>BENEFÍCIOS DIRETOS</a:t>
            </a:r>
          </a:p>
        </p:txBody>
      </p:sp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1818085" y="2594372"/>
            <a:ext cx="2159794" cy="296876"/>
          </a:xfrm>
          <a:prstGeom prst="rect">
            <a:avLst/>
          </a:prstGeom>
          <a:noFill/>
          <a:ln>
            <a:noFill/>
          </a:ln>
          <a:extLst/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 b="1">
                <a:latin typeface="Century Gothic" charset="0"/>
              </a:rPr>
              <a:t>TEMAS BÁSICOS 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1818085" y="3598069"/>
            <a:ext cx="2159794" cy="296876"/>
          </a:xfrm>
          <a:prstGeom prst="rect">
            <a:avLst/>
          </a:prstGeom>
          <a:noFill/>
          <a:ln>
            <a:noFill/>
          </a:ln>
          <a:extLst/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 typeface="Arial" charset="0"/>
              <a:buNone/>
            </a:pPr>
            <a:r>
              <a:rPr lang="pt-BR" altLang="it-IT" sz="1200" b="1">
                <a:latin typeface="Century Gothic" charset="0"/>
              </a:rPr>
              <a:t>MOTIVAÇÃO</a:t>
            </a:r>
          </a:p>
        </p:txBody>
      </p:sp>
    </p:spTree>
    <p:extLst>
      <p:ext uri="{BB962C8B-B14F-4D97-AF65-F5344CB8AC3E}">
        <p14:creationId xmlns:p14="http://schemas.microsoft.com/office/powerpoint/2010/main" val="2047836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445694" y="2161040"/>
            <a:ext cx="7297017" cy="660181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68580" anchor="ctr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18000"/>
              </a:lnSpc>
              <a:spcBef>
                <a:spcPct val="0"/>
              </a:spcBef>
              <a:buFontTx/>
              <a:buNone/>
            </a:pPr>
            <a:r>
              <a:rPr lang="pt-BR" altLang="it-IT" sz="1500" dirty="0" smtClean="0">
                <a:solidFill>
                  <a:schemeClr val="bg1"/>
                </a:solidFill>
                <a:latin typeface="Arial" charset="0"/>
              </a:rPr>
              <a:t>Cooperação internacional  Itália Brasil:</a:t>
            </a:r>
          </a:p>
          <a:p>
            <a:pPr algn="ctr" eaLnBrk="1" hangingPunct="1">
              <a:lnSpc>
                <a:spcPct val="118000"/>
              </a:lnSpc>
              <a:spcBef>
                <a:spcPct val="0"/>
              </a:spcBef>
              <a:buFontTx/>
              <a:buNone/>
            </a:pPr>
            <a:r>
              <a:rPr lang="pt-BR" altLang="it-IT" sz="1500" dirty="0" smtClean="0">
                <a:solidFill>
                  <a:schemeClr val="bg1"/>
                </a:solidFill>
                <a:latin typeface="Arial" charset="0"/>
              </a:rPr>
              <a:t>Caso de sucesso - Modelo de rede tecnológica na Região </a:t>
            </a:r>
            <a:r>
              <a:rPr lang="pt-BR" altLang="it-IT" sz="1500" dirty="0" smtClean="0">
                <a:solidFill>
                  <a:schemeClr val="bg1"/>
                </a:solidFill>
                <a:latin typeface="Arial" charset="0"/>
              </a:rPr>
              <a:t>Amazônica</a:t>
            </a:r>
            <a:endParaRPr lang="pt-BR" altLang="it-IT" sz="1500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3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8" y="0"/>
            <a:ext cx="4515654" cy="434139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245799" y="2079620"/>
            <a:ext cx="5704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ESTUDO DE CASO</a:t>
            </a:r>
          </a:p>
          <a:p>
            <a:pPr algn="ctr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DESENVOLVIMENTO </a:t>
            </a:r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SUSTENTÁVEL </a:t>
            </a:r>
          </a:p>
          <a:p>
            <a:pPr algn="ctr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INOVAÇÃO E SISTEMAS TERRITORIAIS</a:t>
            </a:r>
          </a:p>
          <a:p>
            <a:pPr algn="ctr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COMPLEXOS MIAS ESTRATÉGICOS </a:t>
            </a:r>
          </a:p>
          <a:p>
            <a:pPr algn="ctr"/>
            <a:endParaRPr lang="pt-PT" b="1" dirty="0" smtClean="0">
              <a:solidFill>
                <a:schemeClr val="tx1"/>
              </a:solidFill>
              <a:effectLst/>
              <a:latin typeface="Swiss721BT" charset="0"/>
            </a:endParaRPr>
          </a:p>
          <a:p>
            <a:pPr algn="ctr"/>
            <a:endParaRPr lang="pt-PT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229754" y="3595226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Fonte: sito </a:t>
            </a:r>
            <a:r>
              <a:rPr lang="pt-PT" dirty="0" err="1" smtClean="0"/>
              <a:t>Cosmob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99454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1315046" y="258861"/>
            <a:ext cx="6000750" cy="400050"/>
          </a:xfrm>
          <a:prstGeom prst="roundRect">
            <a:avLst>
              <a:gd name="adj" fmla="val 269"/>
            </a:avLst>
          </a:prstGeom>
          <a:solidFill>
            <a:srgbClr val="280099"/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lIns="61229" tIns="5216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2475">
                <a:solidFill>
                  <a:srgbClr val="FFFFFF"/>
                </a:solidFill>
                <a:latin typeface="Arial" charset="0"/>
              </a:rPr>
              <a:t>Objetivo Geral da Rede</a:t>
            </a:r>
          </a:p>
        </p:txBody>
      </p:sp>
      <p:sp>
        <p:nvSpPr>
          <p:cNvPr id="30723" name="Freeform 3"/>
          <p:cNvSpPr>
            <a:spLocks noChangeArrowheads="1"/>
          </p:cNvSpPr>
          <p:nvPr/>
        </p:nvSpPr>
        <p:spPr bwMode="auto">
          <a:xfrm flipH="1">
            <a:off x="7083029" y="966123"/>
            <a:ext cx="465534" cy="490538"/>
          </a:xfrm>
          <a:custGeom>
            <a:avLst/>
            <a:gdLst>
              <a:gd name="T0" fmla="*/ 2147483646 w 841"/>
              <a:gd name="T1" fmla="*/ 2147483646 h 854"/>
              <a:gd name="T2" fmla="*/ 2147483646 w 841"/>
              <a:gd name="T3" fmla="*/ 2147483646 h 854"/>
              <a:gd name="T4" fmla="*/ 2147483646 w 841"/>
              <a:gd name="T5" fmla="*/ 2147483646 h 854"/>
              <a:gd name="T6" fmla="*/ 2147483646 w 841"/>
              <a:gd name="T7" fmla="*/ 0 h 854"/>
              <a:gd name="T8" fmla="*/ 0 w 841"/>
              <a:gd name="T9" fmla="*/ 0 h 854"/>
              <a:gd name="T10" fmla="*/ 0 w 841"/>
              <a:gd name="T11" fmla="*/ 2147483646 h 854"/>
              <a:gd name="T12" fmla="*/ 2147483646 w 841"/>
              <a:gd name="T13" fmla="*/ 2147483646 h 854"/>
              <a:gd name="T14" fmla="*/ 2147483646 w 841"/>
              <a:gd name="T15" fmla="*/ 2147483646 h 854"/>
              <a:gd name="T16" fmla="*/ 2147483646 w 841"/>
              <a:gd name="T17" fmla="*/ 2147483646 h 854"/>
              <a:gd name="T18" fmla="*/ 2147483646 w 841"/>
              <a:gd name="T19" fmla="*/ 2147483646 h 8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1"/>
              <a:gd name="T31" fmla="*/ 0 h 854"/>
              <a:gd name="T32" fmla="*/ 841 w 841"/>
              <a:gd name="T33" fmla="*/ 854 h 8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/>
          <a:p>
            <a:endParaRPr lang="pt-PT" sz="105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820907" y="966123"/>
            <a:ext cx="6847919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800" b="1" dirty="0" smtClean="0">
                <a:latin typeface="Arial" charset="0"/>
              </a:rPr>
              <a:t>Disseminação</a:t>
            </a:r>
            <a:r>
              <a:rPr lang="pt-BR" altLang="it-IT" sz="1800" dirty="0" smtClean="0">
                <a:latin typeface="Arial" charset="0"/>
              </a:rPr>
              <a:t> de tecnologia, conhecimento e inovação nas cadeias produtivas locais, </a:t>
            </a:r>
            <a:r>
              <a:rPr lang="pt-BR" altLang="it-IT" sz="1800" dirty="0">
                <a:latin typeface="Arial" charset="0"/>
              </a:rPr>
              <a:t>por meio </a:t>
            </a:r>
            <a:r>
              <a:rPr lang="pt-BR" altLang="it-IT" sz="1800" dirty="0" smtClean="0">
                <a:latin typeface="Arial" charset="0"/>
              </a:rPr>
              <a:t>da </a:t>
            </a:r>
            <a:r>
              <a:rPr lang="pt-BR" altLang="it-IT" sz="1800" b="1" dirty="0" smtClean="0">
                <a:latin typeface="Arial" charset="0"/>
              </a:rPr>
              <a:t>interação estruturada  </a:t>
            </a:r>
            <a:r>
              <a:rPr lang="pt-BR" altLang="it-IT" sz="1800" dirty="0">
                <a:latin typeface="Arial" charset="0"/>
              </a:rPr>
              <a:t>entre às empresas e às </a:t>
            </a:r>
            <a:r>
              <a:rPr lang="pt-BR" altLang="it-IT" sz="1800" dirty="0" smtClean="0">
                <a:latin typeface="Arial" charset="0"/>
              </a:rPr>
              <a:t>ICT voltada ao aumento da competitividade das produções locais </a:t>
            </a:r>
            <a:endParaRPr lang="pt-BR" altLang="it-IT" sz="1800" dirty="0">
              <a:latin typeface="Arial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820907" y="2858637"/>
            <a:ext cx="6000750" cy="400050"/>
          </a:xfrm>
          <a:prstGeom prst="roundRect">
            <a:avLst>
              <a:gd name="adj" fmla="val 269"/>
            </a:avLst>
          </a:prstGeom>
          <a:solidFill>
            <a:srgbClr val="280099"/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lIns="61229" tIns="5216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2475" dirty="0" smtClean="0">
                <a:solidFill>
                  <a:srgbClr val="FFFFFF"/>
                </a:solidFill>
                <a:latin typeface="Arial" charset="0"/>
              </a:rPr>
              <a:t>Objetivos  específicos da Rede </a:t>
            </a:r>
            <a:endParaRPr lang="pt-BR" altLang="it-IT" sz="2475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427353" y="3258687"/>
            <a:ext cx="246343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it-IT" sz="1800" dirty="0">
                <a:solidFill>
                  <a:schemeClr val="tx1"/>
                </a:solidFill>
              </a:rPr>
              <a:t>Políticas </a:t>
            </a:r>
            <a:r>
              <a:rPr lang="pt-BR" altLang="it-IT" sz="1800" dirty="0" smtClean="0">
                <a:solidFill>
                  <a:schemeClr val="tx1"/>
                </a:solidFill>
              </a:rPr>
              <a:t>Públicas</a:t>
            </a:r>
          </a:p>
          <a:p>
            <a:r>
              <a:rPr lang="pt-PT" altLang="it-IT" sz="1800" dirty="0">
                <a:solidFill>
                  <a:schemeClr val="tx1"/>
                </a:solidFill>
              </a:rPr>
              <a:t>Serviço</a:t>
            </a:r>
            <a:r>
              <a:rPr lang="pt-BR" altLang="it-IT" sz="1800" dirty="0" err="1">
                <a:solidFill>
                  <a:schemeClr val="tx1"/>
                </a:solidFill>
              </a:rPr>
              <a:t>s</a:t>
            </a:r>
            <a:r>
              <a:rPr lang="pt-BR" altLang="it-IT" sz="1800" dirty="0">
                <a:solidFill>
                  <a:schemeClr val="tx1"/>
                </a:solidFill>
              </a:rPr>
              <a:t> </a:t>
            </a:r>
            <a:r>
              <a:rPr lang="pt-BR" altLang="it-IT" sz="1800" dirty="0" smtClean="0">
                <a:solidFill>
                  <a:schemeClr val="tx1"/>
                </a:solidFill>
              </a:rPr>
              <a:t>Tecnológicos</a:t>
            </a:r>
          </a:p>
          <a:p>
            <a:r>
              <a:rPr lang="pt-BR" altLang="it-IT" sz="1800" dirty="0">
                <a:solidFill>
                  <a:schemeClr val="tx1"/>
                </a:solidFill>
              </a:rPr>
              <a:t>Pesquisa cooperada</a:t>
            </a:r>
            <a:endParaRPr lang="it-IT" altLang="it-IT" sz="1800" dirty="0">
              <a:solidFill>
                <a:schemeClr val="tx1"/>
              </a:solidFill>
            </a:endParaRPr>
          </a:p>
          <a:p>
            <a:endParaRPr lang="pt-BR" altLang="it-IT" sz="1800" dirty="0">
              <a:solidFill>
                <a:schemeClr val="tx1"/>
              </a:solidFill>
            </a:endParaRPr>
          </a:p>
          <a:p>
            <a:endParaRPr lang="pt-BR" alt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2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1547812" y="964406"/>
            <a:ext cx="5940029" cy="523875"/>
          </a:xfrm>
          <a:prstGeom prst="roundRect">
            <a:avLst>
              <a:gd name="adj" fmla="val 269"/>
            </a:avLst>
          </a:prstGeom>
          <a:solidFill>
            <a:srgbClr val="280099"/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lIns="61229" tIns="5216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2475" dirty="0">
                <a:solidFill>
                  <a:srgbClr val="FFFFFF"/>
                </a:solidFill>
                <a:latin typeface="Arial" charset="0"/>
              </a:rPr>
              <a:t>Políticas Públicas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818085" y="2128838"/>
            <a:ext cx="5634038" cy="817960"/>
          </a:xfrm>
          <a:prstGeom prst="roundRect">
            <a:avLst>
              <a:gd name="adj" fmla="val 106"/>
            </a:avLst>
          </a:prstGeom>
          <a:noFill/>
          <a:ln w="9360">
            <a:solidFill>
              <a:srgbClr val="000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1871663" y="2232423"/>
            <a:ext cx="537091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350">
                <a:latin typeface="Arial" charset="0"/>
              </a:rPr>
              <a:t>Apoiar instituições públicas em relação aos aspectos técnicos e científicos relacionados a cada cadeia produtiva.</a:t>
            </a:r>
            <a:endParaRPr lang="it-IT" altLang="it-IT" sz="1350">
              <a:latin typeface="Arial" charset="0"/>
            </a:endParaRPr>
          </a:p>
        </p:txBody>
      </p:sp>
      <p:sp>
        <p:nvSpPr>
          <p:cNvPr id="32773" name="Freeform 6"/>
          <p:cNvSpPr>
            <a:spLocks noChangeArrowheads="1"/>
          </p:cNvSpPr>
          <p:nvPr/>
        </p:nvSpPr>
        <p:spPr bwMode="auto">
          <a:xfrm flipH="1">
            <a:off x="7002066" y="1487091"/>
            <a:ext cx="465534" cy="490538"/>
          </a:xfrm>
          <a:custGeom>
            <a:avLst/>
            <a:gdLst>
              <a:gd name="T0" fmla="*/ 2147483646 w 841"/>
              <a:gd name="T1" fmla="*/ 2147483646 h 854"/>
              <a:gd name="T2" fmla="*/ 2147483646 w 841"/>
              <a:gd name="T3" fmla="*/ 2147483646 h 854"/>
              <a:gd name="T4" fmla="*/ 2147483646 w 841"/>
              <a:gd name="T5" fmla="*/ 2147483646 h 854"/>
              <a:gd name="T6" fmla="*/ 2147483646 w 841"/>
              <a:gd name="T7" fmla="*/ 0 h 854"/>
              <a:gd name="T8" fmla="*/ 0 w 841"/>
              <a:gd name="T9" fmla="*/ 0 h 854"/>
              <a:gd name="T10" fmla="*/ 0 w 841"/>
              <a:gd name="T11" fmla="*/ 2147483646 h 854"/>
              <a:gd name="T12" fmla="*/ 2147483646 w 841"/>
              <a:gd name="T13" fmla="*/ 2147483646 h 854"/>
              <a:gd name="T14" fmla="*/ 2147483646 w 841"/>
              <a:gd name="T15" fmla="*/ 2147483646 h 854"/>
              <a:gd name="T16" fmla="*/ 2147483646 w 841"/>
              <a:gd name="T17" fmla="*/ 2147483646 h 854"/>
              <a:gd name="T18" fmla="*/ 2147483646 w 841"/>
              <a:gd name="T19" fmla="*/ 2147483646 h 8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1"/>
              <a:gd name="T31" fmla="*/ 0 h 854"/>
              <a:gd name="T32" fmla="*/ 841 w 841"/>
              <a:gd name="T33" fmla="*/ 854 h 8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/>
          <a:p>
            <a:endParaRPr lang="pt-PT" sz="1050"/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034778" y="1664494"/>
            <a:ext cx="4804172" cy="2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43841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PT" altLang="it-IT" sz="1350" dirty="0" smtClean="0">
                <a:latin typeface="Arial" charset="0"/>
              </a:rPr>
              <a:t>Catalisador </a:t>
            </a:r>
            <a:r>
              <a:rPr lang="pt-PT" altLang="it-IT" sz="1350" dirty="0">
                <a:latin typeface="Arial" charset="0"/>
              </a:rPr>
              <a:t>de  conhecimento para </a:t>
            </a:r>
            <a:r>
              <a:rPr lang="pt-PT" altLang="it-IT" sz="1350" dirty="0" smtClean="0">
                <a:latin typeface="Arial" charset="0"/>
              </a:rPr>
              <a:t>embasar </a:t>
            </a:r>
            <a:endParaRPr lang="pt-PT" altLang="it-IT" sz="135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it-IT" sz="1350" dirty="0" smtClean="0">
                <a:latin typeface="Arial" charset="0"/>
              </a:rPr>
              <a:t>medidas </a:t>
            </a:r>
            <a:r>
              <a:rPr lang="pt-PT" altLang="it-IT" sz="1350" dirty="0">
                <a:latin typeface="Arial" charset="0"/>
              </a:rPr>
              <a:t>de apoio direto e indireto </a:t>
            </a:r>
            <a:r>
              <a:rPr lang="pt-PT" altLang="it-IT" sz="1350" dirty="0" smtClean="0">
                <a:latin typeface="Arial" charset="0"/>
              </a:rPr>
              <a:t>à </a:t>
            </a:r>
            <a:r>
              <a:rPr lang="pt-PT" altLang="it-IT" sz="1350" b="1" dirty="0" smtClean="0">
                <a:latin typeface="Arial" charset="0"/>
              </a:rPr>
              <a:t>política setorial </a:t>
            </a:r>
            <a:endParaRPr lang="pt-PT" altLang="it-IT" sz="1350" b="1" dirty="0">
              <a:latin typeface="Arial" charset="0"/>
            </a:endParaRPr>
          </a:p>
        </p:txBody>
      </p:sp>
      <p:sp>
        <p:nvSpPr>
          <p:cNvPr id="32775" name="AutoShape 8"/>
          <p:cNvSpPr>
            <a:spLocks noChangeArrowheads="1"/>
          </p:cNvSpPr>
          <p:nvPr/>
        </p:nvSpPr>
        <p:spPr bwMode="auto">
          <a:xfrm>
            <a:off x="2820591" y="3155157"/>
            <a:ext cx="1739503" cy="978694"/>
          </a:xfrm>
          <a:prstGeom prst="rightArrowCallout">
            <a:avLst>
              <a:gd name="adj1" fmla="val 25000"/>
              <a:gd name="adj2" fmla="val 25000"/>
              <a:gd name="adj3" fmla="val 29623"/>
              <a:gd name="adj4" fmla="val 66667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1229" tIns="59515" rIns="61229" bIns="30615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300" dirty="0" smtClean="0">
                <a:solidFill>
                  <a:srgbClr val="FFFFFF"/>
                </a:solidFill>
                <a:latin typeface="Arial" charset="0"/>
              </a:rPr>
              <a:t>RST</a:t>
            </a:r>
          </a:p>
        </p:txBody>
      </p:sp>
      <p:sp>
        <p:nvSpPr>
          <p:cNvPr id="32776" name="AutoShape 9"/>
          <p:cNvSpPr>
            <a:spLocks noChangeArrowheads="1"/>
          </p:cNvSpPr>
          <p:nvPr/>
        </p:nvSpPr>
        <p:spPr bwMode="auto">
          <a:xfrm>
            <a:off x="4608910" y="3155157"/>
            <a:ext cx="1714500" cy="978694"/>
          </a:xfrm>
          <a:prstGeom prst="leftArrowCallout">
            <a:avLst>
              <a:gd name="adj1" fmla="val 25000"/>
              <a:gd name="adj2" fmla="val 25000"/>
              <a:gd name="adj3" fmla="val 29197"/>
              <a:gd name="adj4" fmla="val 66667"/>
            </a:avLst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1229" tIns="45065" rIns="61229" bIns="30615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it-IT" sz="1650">
                <a:solidFill>
                  <a:srgbClr val="FFFFFF"/>
                </a:solidFill>
                <a:latin typeface="Arial" charset="0"/>
              </a:rPr>
              <a:t>ÁREA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it-IT" sz="1650">
                <a:solidFill>
                  <a:srgbClr val="FFFFFF"/>
                </a:solidFill>
                <a:latin typeface="Arial" charset="0"/>
              </a:rPr>
              <a:t>PÚBLICA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167063" y="250031"/>
            <a:ext cx="4752975" cy="36240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pt-BR" altLang="it-IT" sz="1500">
                <a:solidFill>
                  <a:schemeClr val="bg1"/>
                </a:solidFill>
                <a:latin typeface="Century Gothic" charset="0"/>
              </a:rPr>
              <a:t>I° OBJECTIVO ESPECÍFICO</a:t>
            </a:r>
            <a:endParaRPr lang="it-IT" altLang="it-IT" sz="150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48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3"/>
          <p:cNvSpPr>
            <a:spLocks noChangeArrowheads="1"/>
          </p:cNvSpPr>
          <p:nvPr/>
        </p:nvSpPr>
        <p:spPr bwMode="auto">
          <a:xfrm>
            <a:off x="1907381" y="2072878"/>
            <a:ext cx="5634038" cy="784622"/>
          </a:xfrm>
          <a:prstGeom prst="roundRect">
            <a:avLst>
              <a:gd name="adj" fmla="val 176"/>
            </a:avLst>
          </a:prstGeom>
          <a:noFill/>
          <a:ln w="9360">
            <a:solidFill>
              <a:srgbClr val="000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1547813" y="2244329"/>
            <a:ext cx="5370910" cy="29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2030016" y="2170510"/>
            <a:ext cx="5370909" cy="63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350" dirty="0">
                <a:latin typeface="Arial" charset="0"/>
              </a:rPr>
              <a:t>Suporte às empresas, da cadeia produtiva, para desenvolver suas habilidades técnicas e sua competitividade.</a:t>
            </a:r>
          </a:p>
        </p:txBody>
      </p:sp>
      <p:sp>
        <p:nvSpPr>
          <p:cNvPr id="34821" name="Freeform 6"/>
          <p:cNvSpPr>
            <a:spLocks noChangeArrowheads="1"/>
          </p:cNvSpPr>
          <p:nvPr/>
        </p:nvSpPr>
        <p:spPr bwMode="auto">
          <a:xfrm flipH="1">
            <a:off x="7075885" y="1533525"/>
            <a:ext cx="465534" cy="490538"/>
          </a:xfrm>
          <a:custGeom>
            <a:avLst/>
            <a:gdLst>
              <a:gd name="T0" fmla="*/ 2147483646 w 841"/>
              <a:gd name="T1" fmla="*/ 2147483646 h 854"/>
              <a:gd name="T2" fmla="*/ 2147483646 w 841"/>
              <a:gd name="T3" fmla="*/ 2147483646 h 854"/>
              <a:gd name="T4" fmla="*/ 2147483646 w 841"/>
              <a:gd name="T5" fmla="*/ 2147483646 h 854"/>
              <a:gd name="T6" fmla="*/ 2147483646 w 841"/>
              <a:gd name="T7" fmla="*/ 0 h 854"/>
              <a:gd name="T8" fmla="*/ 0 w 841"/>
              <a:gd name="T9" fmla="*/ 0 h 854"/>
              <a:gd name="T10" fmla="*/ 0 w 841"/>
              <a:gd name="T11" fmla="*/ 2147483646 h 854"/>
              <a:gd name="T12" fmla="*/ 2147483646 w 841"/>
              <a:gd name="T13" fmla="*/ 2147483646 h 854"/>
              <a:gd name="T14" fmla="*/ 2147483646 w 841"/>
              <a:gd name="T15" fmla="*/ 2147483646 h 854"/>
              <a:gd name="T16" fmla="*/ 2147483646 w 841"/>
              <a:gd name="T17" fmla="*/ 2147483646 h 854"/>
              <a:gd name="T18" fmla="*/ 2147483646 w 841"/>
              <a:gd name="T19" fmla="*/ 2147483646 h 8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1"/>
              <a:gd name="T31" fmla="*/ 0 h 854"/>
              <a:gd name="T32" fmla="*/ 841 w 841"/>
              <a:gd name="T33" fmla="*/ 854 h 8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/>
          <a:p>
            <a:endParaRPr lang="pt-PT" sz="1050"/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1882379" y="1681163"/>
            <a:ext cx="5829300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43841" rIns="61229" bIns="30615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350">
                <a:latin typeface="Arial" charset="0"/>
              </a:rPr>
              <a:t>Apoio as cadeias produtivas</a:t>
            </a:r>
            <a:endParaRPr lang="it-IT" altLang="it-IT" sz="1350">
              <a:latin typeface="Arial" charset="0"/>
            </a:endParaRPr>
          </a:p>
        </p:txBody>
      </p:sp>
      <p:sp>
        <p:nvSpPr>
          <p:cNvPr id="34823" name="AutoShape 8"/>
          <p:cNvSpPr>
            <a:spLocks noChangeArrowheads="1"/>
          </p:cNvSpPr>
          <p:nvPr/>
        </p:nvSpPr>
        <p:spPr bwMode="auto">
          <a:xfrm>
            <a:off x="4001691" y="3175397"/>
            <a:ext cx="1332309" cy="489347"/>
          </a:xfrm>
          <a:prstGeom prst="chevron">
            <a:avLst>
              <a:gd name="adj" fmla="val 68078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24" name="AutoShape 9"/>
          <p:cNvSpPr>
            <a:spLocks noChangeArrowheads="1"/>
          </p:cNvSpPr>
          <p:nvPr/>
        </p:nvSpPr>
        <p:spPr bwMode="auto">
          <a:xfrm>
            <a:off x="5043488" y="3175397"/>
            <a:ext cx="1333500" cy="489347"/>
          </a:xfrm>
          <a:prstGeom prst="chevron">
            <a:avLst>
              <a:gd name="adj" fmla="val 68139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25" name="AutoShape 10"/>
          <p:cNvSpPr>
            <a:spLocks noChangeArrowheads="1"/>
          </p:cNvSpPr>
          <p:nvPr/>
        </p:nvSpPr>
        <p:spPr bwMode="auto">
          <a:xfrm>
            <a:off x="6085285" y="3175397"/>
            <a:ext cx="1332309" cy="489347"/>
          </a:xfrm>
          <a:prstGeom prst="chevron">
            <a:avLst>
              <a:gd name="adj" fmla="val 68078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26" name="AutoShape 11"/>
          <p:cNvSpPr>
            <a:spLocks noChangeArrowheads="1"/>
          </p:cNvSpPr>
          <p:nvPr/>
        </p:nvSpPr>
        <p:spPr bwMode="auto">
          <a:xfrm>
            <a:off x="2961085" y="3175397"/>
            <a:ext cx="1332309" cy="489347"/>
          </a:xfrm>
          <a:prstGeom prst="chevron">
            <a:avLst>
              <a:gd name="adj" fmla="val 68078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3290888" y="3321844"/>
            <a:ext cx="979885" cy="21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050">
                <a:solidFill>
                  <a:srgbClr val="FFFFFF"/>
                </a:solidFill>
                <a:latin typeface="Arial" charset="0"/>
              </a:rPr>
              <a:t>Design</a:t>
            </a:r>
          </a:p>
        </p:txBody>
      </p:sp>
      <p:sp>
        <p:nvSpPr>
          <p:cNvPr id="34828" name="AutoShape 13"/>
          <p:cNvSpPr>
            <a:spLocks noChangeArrowheads="1"/>
          </p:cNvSpPr>
          <p:nvPr/>
        </p:nvSpPr>
        <p:spPr bwMode="auto">
          <a:xfrm>
            <a:off x="5056585" y="3688556"/>
            <a:ext cx="1333500" cy="490538"/>
          </a:xfrm>
          <a:prstGeom prst="chevron">
            <a:avLst>
              <a:gd name="adj" fmla="val 67974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29" name="Text Box 14"/>
          <p:cNvSpPr txBox="1">
            <a:spLocks noChangeArrowheads="1"/>
          </p:cNvSpPr>
          <p:nvPr/>
        </p:nvSpPr>
        <p:spPr bwMode="auto">
          <a:xfrm>
            <a:off x="4293394" y="3321844"/>
            <a:ext cx="1006079" cy="1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050">
                <a:solidFill>
                  <a:srgbClr val="FFFFFF"/>
                </a:solidFill>
                <a:latin typeface="Arial" charset="0"/>
              </a:rPr>
              <a:t>Organizaçao</a:t>
            </a:r>
          </a:p>
        </p:txBody>
      </p:sp>
      <p:sp>
        <p:nvSpPr>
          <p:cNvPr id="34830" name="Text Box 15"/>
          <p:cNvSpPr txBox="1">
            <a:spLocks noChangeArrowheads="1"/>
          </p:cNvSpPr>
          <p:nvPr/>
        </p:nvSpPr>
        <p:spPr bwMode="auto">
          <a:xfrm>
            <a:off x="5434013" y="3323035"/>
            <a:ext cx="979885" cy="21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050">
                <a:solidFill>
                  <a:srgbClr val="FFFFFF"/>
                </a:solidFill>
                <a:latin typeface="Arial" charset="0"/>
              </a:rPr>
              <a:t>Formação</a:t>
            </a:r>
          </a:p>
        </p:txBody>
      </p:sp>
      <p:sp>
        <p:nvSpPr>
          <p:cNvPr id="34831" name="Text Box 16"/>
          <p:cNvSpPr txBox="1">
            <a:spLocks noChangeArrowheads="1"/>
          </p:cNvSpPr>
          <p:nvPr/>
        </p:nvSpPr>
        <p:spPr bwMode="auto">
          <a:xfrm>
            <a:off x="6340079" y="3112294"/>
            <a:ext cx="120134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40166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50">
                <a:solidFill>
                  <a:srgbClr val="FFFFFF"/>
                </a:solidFill>
                <a:latin typeface="Arial" charset="0"/>
              </a:rPr>
              <a:t>Avaliação</a:t>
            </a:r>
            <a:r>
              <a:rPr lang="it-IT" altLang="it-IT" sz="135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altLang="it-IT" sz="1050">
                <a:solidFill>
                  <a:srgbClr val="FFFFFF"/>
                </a:solidFill>
                <a:latin typeface="Arial" charset="0"/>
              </a:rPr>
              <a:t>de Conforminade</a:t>
            </a:r>
          </a:p>
        </p:txBody>
      </p:sp>
      <p:sp>
        <p:nvSpPr>
          <p:cNvPr id="34832" name="Text Box 17"/>
          <p:cNvSpPr txBox="1">
            <a:spLocks noChangeArrowheads="1"/>
          </p:cNvSpPr>
          <p:nvPr/>
        </p:nvSpPr>
        <p:spPr bwMode="auto">
          <a:xfrm>
            <a:off x="5434013" y="3837385"/>
            <a:ext cx="979885" cy="21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050">
                <a:solidFill>
                  <a:srgbClr val="FFFFFF"/>
                </a:solidFill>
                <a:latin typeface="Arial" charset="0"/>
              </a:rPr>
              <a:t>Qualidade</a:t>
            </a:r>
          </a:p>
        </p:txBody>
      </p:sp>
      <p:sp>
        <p:nvSpPr>
          <p:cNvPr id="34833" name="AutoShape 18"/>
          <p:cNvSpPr>
            <a:spLocks noChangeArrowheads="1"/>
          </p:cNvSpPr>
          <p:nvPr/>
        </p:nvSpPr>
        <p:spPr bwMode="auto">
          <a:xfrm>
            <a:off x="2961085" y="3688556"/>
            <a:ext cx="1332309" cy="490538"/>
          </a:xfrm>
          <a:prstGeom prst="chevron">
            <a:avLst>
              <a:gd name="adj" fmla="val 67913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34" name="AutoShape 19"/>
          <p:cNvSpPr>
            <a:spLocks noChangeArrowheads="1"/>
          </p:cNvSpPr>
          <p:nvPr/>
        </p:nvSpPr>
        <p:spPr bwMode="auto">
          <a:xfrm>
            <a:off x="4013597" y="3688556"/>
            <a:ext cx="1332309" cy="490538"/>
          </a:xfrm>
          <a:prstGeom prst="chevron">
            <a:avLst>
              <a:gd name="adj" fmla="val 67913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4835" name="Text Box 20"/>
          <p:cNvSpPr txBox="1">
            <a:spLocks noChangeArrowheads="1"/>
          </p:cNvSpPr>
          <p:nvPr/>
        </p:nvSpPr>
        <p:spPr bwMode="auto">
          <a:xfrm>
            <a:off x="3508773" y="3837385"/>
            <a:ext cx="553640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40166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25">
                <a:solidFill>
                  <a:srgbClr val="FFFFFF"/>
                </a:solidFill>
                <a:latin typeface="Arial" charset="0"/>
              </a:rPr>
              <a:t>TIC</a:t>
            </a:r>
          </a:p>
        </p:txBody>
      </p:sp>
      <p:sp>
        <p:nvSpPr>
          <p:cNvPr id="34836" name="Text Box 21"/>
          <p:cNvSpPr txBox="1">
            <a:spLocks noChangeArrowheads="1"/>
          </p:cNvSpPr>
          <p:nvPr/>
        </p:nvSpPr>
        <p:spPr bwMode="auto">
          <a:xfrm>
            <a:off x="4370785" y="3742135"/>
            <a:ext cx="978694" cy="21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050">
                <a:solidFill>
                  <a:srgbClr val="FFFFFF"/>
                </a:solidFill>
                <a:latin typeface="Arial" charset="0"/>
              </a:rPr>
              <a:t>Meio Ambiente</a:t>
            </a:r>
          </a:p>
        </p:txBody>
      </p:sp>
      <p:sp>
        <p:nvSpPr>
          <p:cNvPr id="34837" name="AutoShape 22"/>
          <p:cNvSpPr>
            <a:spLocks noChangeArrowheads="1"/>
          </p:cNvSpPr>
          <p:nvPr/>
        </p:nvSpPr>
        <p:spPr bwMode="auto">
          <a:xfrm>
            <a:off x="1589485" y="3002756"/>
            <a:ext cx="1591865" cy="858441"/>
          </a:xfrm>
          <a:prstGeom prst="rightArrowCallout">
            <a:avLst>
              <a:gd name="adj1" fmla="val 25000"/>
              <a:gd name="adj2" fmla="val 19755"/>
              <a:gd name="adj3" fmla="val 30906"/>
              <a:gd name="adj4" fmla="val 66667"/>
            </a:avLst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1229" tIns="59515" rIns="61229" bIns="30615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300">
                <a:solidFill>
                  <a:srgbClr val="FFFFFF"/>
                </a:solidFill>
                <a:latin typeface="Arial" charset="0"/>
              </a:rPr>
              <a:t>RST</a:t>
            </a:r>
          </a:p>
        </p:txBody>
      </p:sp>
      <p:sp>
        <p:nvSpPr>
          <p:cNvPr id="34838" name="AutoShape 25"/>
          <p:cNvSpPr>
            <a:spLocks noChangeArrowheads="1"/>
          </p:cNvSpPr>
          <p:nvPr/>
        </p:nvSpPr>
        <p:spPr bwMode="auto">
          <a:xfrm>
            <a:off x="1564481" y="1010841"/>
            <a:ext cx="6000750" cy="400050"/>
          </a:xfrm>
          <a:prstGeom prst="roundRect">
            <a:avLst>
              <a:gd name="adj" fmla="val 269"/>
            </a:avLst>
          </a:prstGeom>
          <a:solidFill>
            <a:srgbClr val="280099"/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lIns="61229" tIns="5216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it-IT" sz="2475" dirty="0">
                <a:solidFill>
                  <a:srgbClr val="FFFFFF"/>
                </a:solidFill>
                <a:latin typeface="Arial" charset="0"/>
              </a:rPr>
              <a:t>Serviço</a:t>
            </a:r>
            <a:r>
              <a:rPr lang="pt-BR" altLang="it-IT" sz="2475" dirty="0" err="1">
                <a:solidFill>
                  <a:srgbClr val="FFFFFF"/>
                </a:solidFill>
                <a:latin typeface="Arial" charset="0"/>
              </a:rPr>
              <a:t>s</a:t>
            </a:r>
            <a:r>
              <a:rPr lang="pt-BR" altLang="it-IT" sz="2475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pt-BR" altLang="it-IT" sz="2475" dirty="0" smtClean="0">
                <a:solidFill>
                  <a:srgbClr val="FFFFFF"/>
                </a:solidFill>
                <a:latin typeface="Arial" charset="0"/>
              </a:rPr>
              <a:t>Tecnológicos</a:t>
            </a:r>
            <a:endParaRPr lang="pt-BR" altLang="it-IT" sz="2475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39" name="Text Box 9"/>
          <p:cNvSpPr txBox="1">
            <a:spLocks noChangeArrowheads="1"/>
          </p:cNvSpPr>
          <p:nvPr/>
        </p:nvSpPr>
        <p:spPr bwMode="auto">
          <a:xfrm>
            <a:off x="3167063" y="250031"/>
            <a:ext cx="4752975" cy="36240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pt-BR" altLang="it-IT" sz="1500">
                <a:solidFill>
                  <a:schemeClr val="bg1"/>
                </a:solidFill>
                <a:latin typeface="Century Gothic" charset="0"/>
              </a:rPr>
              <a:t>II° OBJECTIVO ESPECÍFICO</a:t>
            </a:r>
            <a:endParaRPr lang="it-IT" altLang="it-IT" sz="150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60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"/>
          <p:cNvSpPr>
            <a:spLocks noChangeArrowheads="1"/>
          </p:cNvSpPr>
          <p:nvPr/>
        </p:nvSpPr>
        <p:spPr bwMode="auto">
          <a:xfrm>
            <a:off x="1507332" y="1668066"/>
            <a:ext cx="3550444" cy="627459"/>
          </a:xfrm>
          <a:prstGeom prst="roundRect">
            <a:avLst>
              <a:gd name="adj" fmla="val 56"/>
            </a:avLst>
          </a:prstGeom>
          <a:solidFill>
            <a:srgbClr val="FFFFFF">
              <a:alpha val="50195"/>
            </a:srgbClr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67" name="AutoShape 4"/>
          <p:cNvSpPr>
            <a:spLocks noChangeArrowheads="1"/>
          </p:cNvSpPr>
          <p:nvPr/>
        </p:nvSpPr>
        <p:spPr bwMode="auto">
          <a:xfrm>
            <a:off x="4979194" y="2409825"/>
            <a:ext cx="2842022" cy="1865710"/>
          </a:xfrm>
          <a:prstGeom prst="roundRect">
            <a:avLst>
              <a:gd name="adj" fmla="val 79"/>
            </a:avLst>
          </a:prstGeom>
          <a:noFill/>
          <a:ln w="9360">
            <a:solidFill>
              <a:srgbClr val="000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1607344" y="1860947"/>
            <a:ext cx="5370910" cy="29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4979194" y="2463404"/>
            <a:ext cx="2792016" cy="210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39677" rIns="61229" bIns="30615"/>
          <a:lstStyle>
            <a:lvl1pPr marL="371475" indent="-371475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654050" algn="l"/>
                <a:tab pos="1311275" algn="l"/>
                <a:tab pos="1968500" algn="l"/>
                <a:tab pos="2624138" algn="l"/>
                <a:tab pos="3281363" algn="l"/>
                <a:tab pos="3938588" algn="l"/>
                <a:tab pos="4594225" algn="l"/>
                <a:tab pos="5251450" algn="l"/>
                <a:tab pos="5907088" algn="l"/>
                <a:tab pos="6564313" algn="l"/>
                <a:tab pos="6926263" algn="l"/>
                <a:tab pos="7332663" algn="l"/>
                <a:tab pos="7740650" algn="l"/>
                <a:tab pos="8148638" algn="l"/>
                <a:tab pos="8555038" algn="l"/>
                <a:tab pos="8963025" algn="l"/>
                <a:tab pos="9371013" algn="l"/>
                <a:tab pos="97790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charset="0"/>
              <a:buAutoNum type="romanLcPeriod"/>
            </a:pPr>
            <a:r>
              <a:rPr lang="pt-BR" altLang="it-IT" sz="1350">
                <a:latin typeface="Arial" charset="0"/>
              </a:rPr>
              <a:t>Incentivar e facilitar o intercâmbio de informações e trabalho conjunto</a:t>
            </a:r>
            <a:r>
              <a:rPr lang="it-IT" altLang="it-IT" sz="135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 typeface="Times New Roman" charset="0"/>
              <a:buAutoNum type="romanLcPeriod"/>
            </a:pPr>
            <a:endParaRPr lang="it-IT" altLang="it-IT" sz="135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AutoNum type="romanLcPeriod" startAt="2"/>
            </a:pPr>
            <a:r>
              <a:rPr lang="it-IT" altLang="it-IT" sz="1350">
                <a:solidFill>
                  <a:srgbClr val="000000"/>
                </a:solidFill>
                <a:latin typeface="Arial" charset="0"/>
              </a:rPr>
              <a:t>Potencializar a capacidade de pesquisa </a:t>
            </a:r>
            <a:r>
              <a:rPr lang="pt-BR" altLang="it-IT" sz="1350">
                <a:latin typeface="Arial" charset="0"/>
              </a:rPr>
              <a:t>das  ICTs com a participação em projetos  cooperados</a:t>
            </a:r>
            <a:endParaRPr lang="it-IT" altLang="it-IT" sz="1350">
              <a:latin typeface="Arial" charset="0"/>
            </a:endParaRPr>
          </a:p>
        </p:txBody>
      </p:sp>
      <p:sp>
        <p:nvSpPr>
          <p:cNvPr id="36870" name="Freeform 7"/>
          <p:cNvSpPr>
            <a:spLocks noChangeArrowheads="1"/>
          </p:cNvSpPr>
          <p:nvPr/>
        </p:nvSpPr>
        <p:spPr bwMode="auto">
          <a:xfrm flipH="1">
            <a:off x="6374607" y="1437085"/>
            <a:ext cx="1226344" cy="490538"/>
          </a:xfrm>
          <a:custGeom>
            <a:avLst/>
            <a:gdLst>
              <a:gd name="T0" fmla="*/ 2147483646 w 841"/>
              <a:gd name="T1" fmla="*/ 2147483646 h 854"/>
              <a:gd name="T2" fmla="*/ 2147483646 w 841"/>
              <a:gd name="T3" fmla="*/ 2147483646 h 854"/>
              <a:gd name="T4" fmla="*/ 2147483646 w 841"/>
              <a:gd name="T5" fmla="*/ 2147483646 h 854"/>
              <a:gd name="T6" fmla="*/ 2147483646 w 841"/>
              <a:gd name="T7" fmla="*/ 0 h 854"/>
              <a:gd name="T8" fmla="*/ 0 w 841"/>
              <a:gd name="T9" fmla="*/ 0 h 854"/>
              <a:gd name="T10" fmla="*/ 0 w 841"/>
              <a:gd name="T11" fmla="*/ 2147483646 h 854"/>
              <a:gd name="T12" fmla="*/ 2147483646 w 841"/>
              <a:gd name="T13" fmla="*/ 2147483646 h 854"/>
              <a:gd name="T14" fmla="*/ 2147483646 w 841"/>
              <a:gd name="T15" fmla="*/ 2147483646 h 854"/>
              <a:gd name="T16" fmla="*/ 2147483646 w 841"/>
              <a:gd name="T17" fmla="*/ 2147483646 h 854"/>
              <a:gd name="T18" fmla="*/ 2147483646 w 841"/>
              <a:gd name="T19" fmla="*/ 2147483646 h 8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1"/>
              <a:gd name="T31" fmla="*/ 0 h 854"/>
              <a:gd name="T32" fmla="*/ 841 w 841"/>
              <a:gd name="T33" fmla="*/ 854 h 8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/>
          <a:p>
            <a:endParaRPr lang="pt-PT" sz="1050"/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1622823" y="1059657"/>
            <a:ext cx="5482828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29" tIns="43841" rIns="61229" bIns="30615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350">
                <a:latin typeface="Arial" charset="0"/>
              </a:rPr>
              <a:t>Apoio dos membros em pesquisa cooperada</a:t>
            </a:r>
            <a:endParaRPr lang="it-IT" altLang="it-IT" sz="1350">
              <a:latin typeface="Arial" charset="0"/>
            </a:endParaRPr>
          </a:p>
        </p:txBody>
      </p:sp>
      <p:sp>
        <p:nvSpPr>
          <p:cNvPr id="36872" name="AutoShape 9"/>
          <p:cNvSpPr>
            <a:spLocks noChangeArrowheads="1"/>
          </p:cNvSpPr>
          <p:nvPr/>
        </p:nvSpPr>
        <p:spPr bwMode="auto">
          <a:xfrm>
            <a:off x="1507332" y="1437085"/>
            <a:ext cx="3550444" cy="245269"/>
          </a:xfrm>
          <a:prstGeom prst="roundRect">
            <a:avLst>
              <a:gd name="adj" fmla="val 194"/>
            </a:avLst>
          </a:prstGeom>
          <a:solidFill>
            <a:srgbClr val="280099"/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FFFFFF"/>
                </a:solidFill>
                <a:latin typeface="Arial" charset="0"/>
              </a:rPr>
              <a:t>RST</a:t>
            </a:r>
          </a:p>
        </p:txBody>
      </p: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752600" y="1806179"/>
            <a:ext cx="245269" cy="245269"/>
          </a:xfrm>
          <a:prstGeom prst="ellipse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74" name="Oval 11"/>
          <p:cNvSpPr>
            <a:spLocks noChangeArrowheads="1"/>
          </p:cNvSpPr>
          <p:nvPr/>
        </p:nvSpPr>
        <p:spPr bwMode="auto">
          <a:xfrm>
            <a:off x="2364582" y="1952625"/>
            <a:ext cx="245269" cy="245269"/>
          </a:xfrm>
          <a:prstGeom prst="ellipse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2927748" y="1806179"/>
            <a:ext cx="245269" cy="245269"/>
          </a:xfrm>
          <a:prstGeom prst="ellipse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76" name="Oval 13"/>
          <p:cNvSpPr>
            <a:spLocks noChangeArrowheads="1"/>
          </p:cNvSpPr>
          <p:nvPr/>
        </p:nvSpPr>
        <p:spPr bwMode="auto">
          <a:xfrm>
            <a:off x="3539729" y="1952625"/>
            <a:ext cx="245269" cy="245269"/>
          </a:xfrm>
          <a:prstGeom prst="ellipse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77" name="Oval 14"/>
          <p:cNvSpPr>
            <a:spLocks noChangeArrowheads="1"/>
          </p:cNvSpPr>
          <p:nvPr/>
        </p:nvSpPr>
        <p:spPr bwMode="auto">
          <a:xfrm>
            <a:off x="4079082" y="1806179"/>
            <a:ext cx="245269" cy="245269"/>
          </a:xfrm>
          <a:prstGeom prst="ellipse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4691063" y="2031207"/>
            <a:ext cx="245269" cy="245269"/>
          </a:xfrm>
          <a:prstGeom prst="ellipse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2209" tIns="31105" rIns="62209" bIns="31105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350">
              <a:latin typeface="Arial" charset="0"/>
            </a:endParaRPr>
          </a:p>
        </p:txBody>
      </p:sp>
      <p:sp>
        <p:nvSpPr>
          <p:cNvPr id="36879" name="Line 16"/>
          <p:cNvSpPr>
            <a:spLocks noChangeShapeType="1"/>
          </p:cNvSpPr>
          <p:nvPr/>
        </p:nvSpPr>
        <p:spPr bwMode="auto">
          <a:xfrm>
            <a:off x="1997869" y="2050256"/>
            <a:ext cx="366713" cy="119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2209" tIns="31105" rIns="62209" bIns="31105"/>
          <a:lstStyle/>
          <a:p>
            <a:endParaRPr lang="pt-PT" sz="1050"/>
          </a:p>
        </p:txBody>
      </p:sp>
      <p:sp>
        <p:nvSpPr>
          <p:cNvPr id="36880" name="Line 17"/>
          <p:cNvSpPr>
            <a:spLocks noChangeShapeType="1"/>
          </p:cNvSpPr>
          <p:nvPr/>
        </p:nvSpPr>
        <p:spPr bwMode="auto">
          <a:xfrm flipH="1">
            <a:off x="2118122" y="1927623"/>
            <a:ext cx="736997" cy="11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2209" tIns="31105" rIns="62209" bIns="31105"/>
          <a:lstStyle/>
          <a:p>
            <a:endParaRPr lang="pt-PT" sz="1050"/>
          </a:p>
        </p:txBody>
      </p:sp>
      <p:sp>
        <p:nvSpPr>
          <p:cNvPr id="36881" name="Line 18"/>
          <p:cNvSpPr>
            <a:spLocks noChangeShapeType="1"/>
          </p:cNvSpPr>
          <p:nvPr/>
        </p:nvSpPr>
        <p:spPr bwMode="auto">
          <a:xfrm>
            <a:off x="3221832" y="2050256"/>
            <a:ext cx="245269" cy="119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2209" tIns="31105" rIns="62209" bIns="31105"/>
          <a:lstStyle/>
          <a:p>
            <a:endParaRPr lang="pt-PT" sz="1050"/>
          </a:p>
        </p:txBody>
      </p:sp>
      <p:sp>
        <p:nvSpPr>
          <p:cNvPr id="36882" name="Line 19"/>
          <p:cNvSpPr>
            <a:spLocks noChangeShapeType="1"/>
          </p:cNvSpPr>
          <p:nvPr/>
        </p:nvSpPr>
        <p:spPr bwMode="auto">
          <a:xfrm flipH="1" flipV="1">
            <a:off x="3833813" y="2050256"/>
            <a:ext cx="735806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2209" tIns="31105" rIns="62209" bIns="31105"/>
          <a:lstStyle/>
          <a:p>
            <a:endParaRPr lang="pt-PT" sz="1050"/>
          </a:p>
        </p:txBody>
      </p:sp>
      <p:sp>
        <p:nvSpPr>
          <p:cNvPr id="36883" name="Line 20"/>
          <p:cNvSpPr>
            <a:spLocks noChangeShapeType="1"/>
          </p:cNvSpPr>
          <p:nvPr/>
        </p:nvSpPr>
        <p:spPr bwMode="auto">
          <a:xfrm>
            <a:off x="3711179" y="1927623"/>
            <a:ext cx="367903" cy="11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2209" tIns="31105" rIns="62209" bIns="31105"/>
          <a:lstStyle/>
          <a:p>
            <a:endParaRPr lang="pt-PT" sz="1050"/>
          </a:p>
        </p:txBody>
      </p:sp>
      <p:sp>
        <p:nvSpPr>
          <p:cNvPr id="36884" name="Line 21"/>
          <p:cNvSpPr>
            <a:spLocks noChangeShapeType="1"/>
          </p:cNvSpPr>
          <p:nvPr/>
        </p:nvSpPr>
        <p:spPr bwMode="auto">
          <a:xfrm flipV="1">
            <a:off x="2732485" y="2050256"/>
            <a:ext cx="244078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2209" tIns="31105" rIns="62209" bIns="31105"/>
          <a:lstStyle/>
          <a:p>
            <a:endParaRPr lang="pt-PT" sz="1050"/>
          </a:p>
        </p:txBody>
      </p:sp>
      <p:sp>
        <p:nvSpPr>
          <p:cNvPr id="36885" name="Line 22"/>
          <p:cNvSpPr>
            <a:spLocks noChangeShapeType="1"/>
          </p:cNvSpPr>
          <p:nvPr/>
        </p:nvSpPr>
        <p:spPr bwMode="auto">
          <a:xfrm>
            <a:off x="4445794" y="1927622"/>
            <a:ext cx="245269" cy="12263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2209" tIns="31105" rIns="62209" bIns="31105"/>
          <a:lstStyle/>
          <a:p>
            <a:endParaRPr lang="pt-PT" sz="1050"/>
          </a:p>
        </p:txBody>
      </p:sp>
      <p:sp>
        <p:nvSpPr>
          <p:cNvPr id="36886" name="AutoShape 23"/>
          <p:cNvSpPr>
            <a:spLocks noChangeArrowheads="1"/>
          </p:cNvSpPr>
          <p:nvPr/>
        </p:nvSpPr>
        <p:spPr bwMode="auto">
          <a:xfrm>
            <a:off x="1622822" y="2447925"/>
            <a:ext cx="3043238" cy="245269"/>
          </a:xfrm>
          <a:prstGeom prst="roundRect">
            <a:avLst>
              <a:gd name="adj" fmla="val 194"/>
            </a:avLst>
          </a:prstGeom>
          <a:solidFill>
            <a:srgbClr val="280099"/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FFFFFF"/>
                </a:solidFill>
                <a:latin typeface="Arial" charset="0"/>
              </a:rPr>
              <a:t>Ricerca &amp; Formazione</a:t>
            </a:r>
          </a:p>
        </p:txBody>
      </p:sp>
      <p:sp>
        <p:nvSpPr>
          <p:cNvPr id="36887" name="AutoShape 24"/>
          <p:cNvSpPr>
            <a:spLocks noChangeArrowheads="1"/>
          </p:cNvSpPr>
          <p:nvPr/>
        </p:nvSpPr>
        <p:spPr bwMode="auto">
          <a:xfrm>
            <a:off x="1622822" y="2680098"/>
            <a:ext cx="3043238" cy="245269"/>
          </a:xfrm>
          <a:prstGeom prst="roundRect">
            <a:avLst>
              <a:gd name="adj" fmla="val 194"/>
            </a:avLst>
          </a:prstGeom>
          <a:noFill/>
          <a:ln w="936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000080"/>
                </a:solidFill>
                <a:latin typeface="Arial" charset="0"/>
              </a:rPr>
              <a:t>Productos inovativos</a:t>
            </a:r>
          </a:p>
        </p:txBody>
      </p:sp>
      <p:sp>
        <p:nvSpPr>
          <p:cNvPr id="36888" name="AutoShape 25"/>
          <p:cNvSpPr>
            <a:spLocks noChangeArrowheads="1"/>
          </p:cNvSpPr>
          <p:nvPr/>
        </p:nvSpPr>
        <p:spPr bwMode="auto">
          <a:xfrm>
            <a:off x="1622822" y="2447925"/>
            <a:ext cx="3043238" cy="245269"/>
          </a:xfrm>
          <a:prstGeom prst="roundRect">
            <a:avLst>
              <a:gd name="adj" fmla="val 194"/>
            </a:avLst>
          </a:prstGeom>
          <a:solidFill>
            <a:srgbClr val="280099"/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1350">
                <a:solidFill>
                  <a:srgbClr val="FFFFFF"/>
                </a:solidFill>
                <a:latin typeface="Arial" charset="0"/>
              </a:rPr>
              <a:t>Pesquisas</a:t>
            </a:r>
            <a:r>
              <a:rPr lang="it-IT" altLang="it-IT" sz="1350">
                <a:solidFill>
                  <a:srgbClr val="FFFFFF"/>
                </a:solidFill>
                <a:latin typeface="Arial" charset="0"/>
              </a:rPr>
              <a:t> &amp; Formação</a:t>
            </a:r>
          </a:p>
        </p:txBody>
      </p:sp>
      <p:sp>
        <p:nvSpPr>
          <p:cNvPr id="36889" name="AutoShape 26"/>
          <p:cNvSpPr>
            <a:spLocks noChangeArrowheads="1"/>
          </p:cNvSpPr>
          <p:nvPr/>
        </p:nvSpPr>
        <p:spPr bwMode="auto">
          <a:xfrm>
            <a:off x="1622822" y="2925366"/>
            <a:ext cx="3043238" cy="245269"/>
          </a:xfrm>
          <a:prstGeom prst="roundRect">
            <a:avLst>
              <a:gd name="adj" fmla="val 194"/>
            </a:avLst>
          </a:prstGeom>
          <a:noFill/>
          <a:ln w="936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000080"/>
                </a:solidFill>
                <a:latin typeface="Arial" charset="0"/>
              </a:rPr>
              <a:t>Sostentabilidade </a:t>
            </a:r>
          </a:p>
        </p:txBody>
      </p:sp>
      <p:sp>
        <p:nvSpPr>
          <p:cNvPr id="36890" name="AutoShape 27"/>
          <p:cNvSpPr>
            <a:spLocks noChangeArrowheads="1"/>
          </p:cNvSpPr>
          <p:nvPr/>
        </p:nvSpPr>
        <p:spPr bwMode="auto">
          <a:xfrm>
            <a:off x="1622822" y="3211116"/>
            <a:ext cx="3043238" cy="303609"/>
          </a:xfrm>
          <a:prstGeom prst="roundRect">
            <a:avLst>
              <a:gd name="adj" fmla="val 194"/>
            </a:avLst>
          </a:prstGeom>
          <a:noFill/>
          <a:ln w="936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000080"/>
                </a:solidFill>
                <a:latin typeface="Arial" charset="0"/>
              </a:rPr>
              <a:t>Politicas Integrata do produto</a:t>
            </a:r>
          </a:p>
        </p:txBody>
      </p:sp>
      <p:sp>
        <p:nvSpPr>
          <p:cNvPr id="36891" name="AutoShape 29"/>
          <p:cNvSpPr>
            <a:spLocks noChangeArrowheads="1"/>
          </p:cNvSpPr>
          <p:nvPr/>
        </p:nvSpPr>
        <p:spPr bwMode="auto">
          <a:xfrm>
            <a:off x="1624013" y="627460"/>
            <a:ext cx="6000750" cy="400050"/>
          </a:xfrm>
          <a:prstGeom prst="roundRect">
            <a:avLst>
              <a:gd name="adj" fmla="val 269"/>
            </a:avLst>
          </a:prstGeom>
          <a:solidFill>
            <a:srgbClr val="280099"/>
          </a:solidFill>
          <a:ln w="9360">
            <a:solidFill>
              <a:srgbClr val="000080"/>
            </a:solidFill>
            <a:round/>
            <a:headEnd/>
            <a:tailEnd/>
          </a:ln>
        </p:spPr>
        <p:txBody>
          <a:bodyPr lIns="61229" tIns="5216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it-IT" sz="2100" dirty="0">
                <a:solidFill>
                  <a:srgbClr val="FFFFFF"/>
                </a:solidFill>
                <a:latin typeface="Arial" charset="0"/>
              </a:rPr>
              <a:t>Pesquisa cooperada</a:t>
            </a:r>
            <a:endParaRPr lang="it-IT" altLang="it-IT" sz="21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92" name="AutoShape 27"/>
          <p:cNvSpPr>
            <a:spLocks noChangeArrowheads="1"/>
          </p:cNvSpPr>
          <p:nvPr/>
        </p:nvSpPr>
        <p:spPr bwMode="auto">
          <a:xfrm>
            <a:off x="1637110" y="3539729"/>
            <a:ext cx="3043238" cy="245269"/>
          </a:xfrm>
          <a:prstGeom prst="roundRect">
            <a:avLst>
              <a:gd name="adj" fmla="val 194"/>
            </a:avLst>
          </a:prstGeom>
          <a:noFill/>
          <a:ln w="936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000080"/>
                </a:solidFill>
                <a:latin typeface="Arial" charset="0"/>
              </a:rPr>
              <a:t>Controlo de qualidade</a:t>
            </a:r>
          </a:p>
        </p:txBody>
      </p:sp>
      <p:sp>
        <p:nvSpPr>
          <p:cNvPr id="36893" name="AutoShape 27"/>
          <p:cNvSpPr>
            <a:spLocks noChangeArrowheads="1"/>
          </p:cNvSpPr>
          <p:nvPr/>
        </p:nvSpPr>
        <p:spPr bwMode="auto">
          <a:xfrm>
            <a:off x="1640682" y="4121944"/>
            <a:ext cx="3042047" cy="245269"/>
          </a:xfrm>
          <a:prstGeom prst="roundRect">
            <a:avLst>
              <a:gd name="adj" fmla="val 194"/>
            </a:avLst>
          </a:prstGeom>
          <a:noFill/>
          <a:ln w="936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000080"/>
                </a:solidFill>
                <a:latin typeface="Arial" charset="0"/>
              </a:rPr>
              <a:t>Test e Certificaçao</a:t>
            </a:r>
          </a:p>
        </p:txBody>
      </p:sp>
      <p:sp>
        <p:nvSpPr>
          <p:cNvPr id="36894" name="AutoShape 27"/>
          <p:cNvSpPr>
            <a:spLocks noChangeArrowheads="1"/>
          </p:cNvSpPr>
          <p:nvPr/>
        </p:nvSpPr>
        <p:spPr bwMode="auto">
          <a:xfrm>
            <a:off x="1637110" y="3810000"/>
            <a:ext cx="3043238" cy="245269"/>
          </a:xfrm>
          <a:prstGeom prst="roundRect">
            <a:avLst>
              <a:gd name="adj" fmla="val 194"/>
            </a:avLst>
          </a:prstGeom>
          <a:noFill/>
          <a:ln w="936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000080"/>
                </a:solidFill>
                <a:latin typeface="Arial" charset="0"/>
              </a:rPr>
              <a:t>Tecnologias IT</a:t>
            </a:r>
          </a:p>
        </p:txBody>
      </p:sp>
      <p:sp>
        <p:nvSpPr>
          <p:cNvPr id="36895" name="AutoShape 27"/>
          <p:cNvSpPr>
            <a:spLocks noChangeArrowheads="1"/>
          </p:cNvSpPr>
          <p:nvPr/>
        </p:nvSpPr>
        <p:spPr bwMode="auto">
          <a:xfrm>
            <a:off x="1652588" y="4404123"/>
            <a:ext cx="3027760" cy="245269"/>
          </a:xfrm>
          <a:prstGeom prst="roundRect">
            <a:avLst>
              <a:gd name="adj" fmla="val 194"/>
            </a:avLst>
          </a:prstGeom>
          <a:noFill/>
          <a:ln w="936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1229" tIns="54617" rIns="61229" bIns="30615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50">
                <a:solidFill>
                  <a:srgbClr val="000080"/>
                </a:solidFill>
                <a:latin typeface="Arial" charset="0"/>
              </a:rPr>
              <a:t>Novos Materiais</a:t>
            </a:r>
          </a:p>
        </p:txBody>
      </p:sp>
      <p:sp>
        <p:nvSpPr>
          <p:cNvPr id="36896" name="Text Box 9"/>
          <p:cNvSpPr txBox="1">
            <a:spLocks noChangeArrowheads="1"/>
          </p:cNvSpPr>
          <p:nvPr/>
        </p:nvSpPr>
        <p:spPr bwMode="auto">
          <a:xfrm>
            <a:off x="3167063" y="86916"/>
            <a:ext cx="4752975" cy="36240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pt-BR" altLang="it-IT" sz="1500">
                <a:solidFill>
                  <a:schemeClr val="bg1"/>
                </a:solidFill>
                <a:latin typeface="Century Gothic" charset="0"/>
              </a:rPr>
              <a:t>III° OBJECTIVO ESPECÍFICO</a:t>
            </a:r>
            <a:endParaRPr lang="it-IT" altLang="it-IT" sz="150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39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1143001" y="2433810"/>
            <a:ext cx="4832747" cy="38779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18000"/>
              </a:lnSpc>
              <a:spcBef>
                <a:spcPct val="0"/>
              </a:spcBef>
              <a:buFontTx/>
              <a:buNone/>
            </a:pPr>
            <a:r>
              <a:rPr lang="pt-BR" altLang="it-IT" sz="1500">
                <a:solidFill>
                  <a:schemeClr val="bg1"/>
                </a:solidFill>
                <a:latin typeface="Arial" charset="0"/>
              </a:rPr>
              <a:t>O Contexto e abordagem conceitual e estratégico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7434262" y="2491131"/>
            <a:ext cx="566738" cy="32316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350">
              <a:latin typeface="Arial" charset="0"/>
            </a:endParaRPr>
          </a:p>
        </p:txBody>
      </p:sp>
      <p:pic>
        <p:nvPicPr>
          <p:cNvPr id="7173" name="Picture 8" descr="web%20mark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24" y="2141339"/>
            <a:ext cx="972741" cy="9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556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28"/>
            <a:ext cx="6749223" cy="446516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840187" y="1361605"/>
            <a:ext cx="217159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ESTUDO DE CASO: </a:t>
            </a:r>
          </a:p>
          <a:p>
            <a:pPr algn="ctr"/>
            <a:r>
              <a:rPr lang="pt-PT" b="1" dirty="0" smtClean="0">
                <a:solidFill>
                  <a:schemeClr val="tx1"/>
                </a:solidFill>
                <a:latin typeface="Swiss721BT" charset="0"/>
              </a:rPr>
              <a:t>os projetos de cooperação internacional</a:t>
            </a:r>
          </a:p>
          <a:p>
            <a:pPr algn="ctr"/>
            <a:endParaRPr lang="pt-PT" b="1" dirty="0">
              <a:solidFill>
                <a:schemeClr val="tx1"/>
              </a:solidFill>
              <a:latin typeface="Swiss721BT" charset="0"/>
            </a:endParaRPr>
          </a:p>
          <a:p>
            <a:pPr algn="ctr"/>
            <a:r>
              <a:rPr lang="pt-PT" dirty="0"/>
              <a:t>Fonte: sito </a:t>
            </a:r>
            <a:r>
              <a:rPr lang="pt-PT" dirty="0" err="1"/>
              <a:t>Cosmob</a:t>
            </a:r>
            <a:endParaRPr lang="pt-PT" dirty="0"/>
          </a:p>
          <a:p>
            <a:pPr algn="ctr"/>
            <a:endParaRPr lang="pt-PT" b="1" dirty="0" smtClean="0">
              <a:solidFill>
                <a:schemeClr val="tx1"/>
              </a:solidFill>
              <a:latin typeface="Swiss721BT" charset="0"/>
            </a:endParaRPr>
          </a:p>
          <a:p>
            <a:pPr algn="ctr"/>
            <a:endParaRPr lang="pt-PT" b="1" dirty="0">
              <a:solidFill>
                <a:schemeClr val="tx1"/>
              </a:solidFill>
              <a:latin typeface="Swiss721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20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65055" y="3013154"/>
            <a:ext cx="6506765" cy="28552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algn="just" eaLnBrk="0" fontAlgn="base" hangingPunct="0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SzPct val="100000"/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algn="just" eaLnBrk="0" fontAlgn="base" hangingPunct="0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SzPct val="100000"/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algn="just" eaLnBrk="0" fontAlgn="base" hangingPunct="0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SzPct val="100000"/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algn="just" eaLnBrk="0" fontAlgn="base" hangingPunct="0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SzPct val="100000"/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pt-PT" sz="1350" dirty="0" smtClean="0">
                <a:solidFill>
                  <a:srgbClr val="000000"/>
                </a:solidFill>
              </a:rPr>
              <a:t>Ponto de </a:t>
            </a:r>
            <a:r>
              <a:rPr lang="pt-PT" sz="1350" dirty="0" err="1" smtClean="0">
                <a:solidFill>
                  <a:srgbClr val="000000"/>
                </a:solidFill>
              </a:rPr>
              <a:t>Atendiemnto</a:t>
            </a:r>
            <a:r>
              <a:rPr lang="pt-PT" sz="1350" dirty="0" smtClean="0">
                <a:solidFill>
                  <a:srgbClr val="000000"/>
                </a:solidFill>
              </a:rPr>
              <a:t> </a:t>
            </a:r>
            <a:endParaRPr lang="pt-PT" sz="1350" dirty="0">
              <a:solidFill>
                <a:srgbClr val="000000"/>
              </a:solidFill>
            </a:endParaRPr>
          </a:p>
        </p:txBody>
      </p:sp>
      <p:pic>
        <p:nvPicPr>
          <p:cNvPr id="16" name="Picture 15" descr="Immagi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949" y="1613037"/>
            <a:ext cx="697706" cy="69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327800" y="917144"/>
            <a:ext cx="3702716" cy="18342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</a:pPr>
            <a:endParaRPr lang="pt-BR" sz="1350"/>
          </a:p>
          <a:p>
            <a:pPr algn="l">
              <a:lnSpc>
                <a:spcPct val="100000"/>
              </a:lnSpc>
              <a:spcBef>
                <a:spcPct val="0"/>
              </a:spcBef>
              <a:buSzTx/>
            </a:pPr>
            <a:endParaRPr lang="pt-BR" sz="1350"/>
          </a:p>
          <a:p>
            <a:pPr algn="l">
              <a:lnSpc>
                <a:spcPct val="100000"/>
              </a:lnSpc>
              <a:spcBef>
                <a:spcPct val="0"/>
              </a:spcBef>
              <a:buSzTx/>
            </a:pPr>
            <a:endParaRPr lang="pt-BR" sz="1350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221831" y="2356248"/>
            <a:ext cx="2753916" cy="28552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algn="just" eaLnBrk="0" fontAlgn="base" hangingPunct="0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SzPct val="100000"/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algn="just" eaLnBrk="0" fontAlgn="base" hangingPunct="0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SzPct val="100000"/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algn="just" eaLnBrk="0" fontAlgn="base" hangingPunct="0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SzPct val="100000"/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algn="just" eaLnBrk="0" fontAlgn="base" hangingPunct="0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SzPct val="100000"/>
              <a:defRPr sz="1100" b="1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pt-BR" sz="1350" b="0">
                <a:solidFill>
                  <a:srgbClr val="000000"/>
                </a:solidFill>
              </a:rPr>
              <a:t>Nececita solucionar problema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95513" y="3564732"/>
            <a:ext cx="1134666" cy="627460"/>
          </a:xfrm>
          <a:prstGeom prst="rect">
            <a:avLst/>
          </a:prstGeom>
          <a:noFill/>
          <a:ln w="412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endParaRPr lang="en-US" sz="1350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3600450" y="3274219"/>
            <a:ext cx="0" cy="647700"/>
          </a:xfrm>
          <a:prstGeom prst="line">
            <a:avLst/>
          </a:prstGeom>
          <a:noFill/>
          <a:ln w="412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050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>
            <a:off x="3383756" y="3920729"/>
            <a:ext cx="215504" cy="0"/>
          </a:xfrm>
          <a:prstGeom prst="line">
            <a:avLst/>
          </a:prstGeom>
          <a:noFill/>
          <a:ln w="412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050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4041350" y="2792180"/>
            <a:ext cx="0" cy="1619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050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3950494" y="1139830"/>
            <a:ext cx="162044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/>
          <a:p>
            <a:pPr algn="ctr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pt-BR" sz="1200" dirty="0"/>
              <a:t>Empresas do setor</a:t>
            </a:r>
          </a:p>
          <a:p>
            <a:pPr algn="ctr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pt-BR" sz="1200" dirty="0"/>
              <a:t> manufatureiro</a:t>
            </a:r>
          </a:p>
        </p:txBody>
      </p:sp>
      <p:pic>
        <p:nvPicPr>
          <p:cNvPr id="27" name="Picture 10" descr="to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01" y="3587600"/>
            <a:ext cx="736410" cy="47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glassware-7209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94" y="3565976"/>
            <a:ext cx="702469" cy="60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980010" y="4404200"/>
            <a:ext cx="162044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/>
          <a:p>
            <a:pPr algn="ctr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pt-BR" sz="1200" dirty="0"/>
              <a:t>universidade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3525520" y="4110505"/>
            <a:ext cx="162044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/>
          <a:p>
            <a:pPr algn="ctr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pt-BR" sz="1200" dirty="0"/>
              <a:t>Laboratórios</a:t>
            </a:r>
          </a:p>
          <a:p>
            <a:pPr algn="ctr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pt-BR" sz="1200" dirty="0"/>
              <a:t>Centro de pesquisa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5111949" y="4267590"/>
            <a:ext cx="162044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/>
          <a:p>
            <a:pPr algn="ctr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pt-BR" sz="1200" dirty="0"/>
              <a:t>Agencia de desenvolvimento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6623448" y="4267590"/>
            <a:ext cx="162044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/>
          <a:p>
            <a:pPr algn="ctr" defTabSz="336947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pt-BR" sz="1200" dirty="0"/>
              <a:t>Instituições de tecnologia</a:t>
            </a: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923" y="999733"/>
            <a:ext cx="1425178" cy="800292"/>
          </a:xfrm>
          <a:prstGeom prst="rect">
            <a:avLst/>
          </a:prstGeom>
        </p:spPr>
      </p:pic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807341" y="253231"/>
            <a:ext cx="5630473" cy="276999"/>
          </a:xfrm>
          <a:prstGeom prst="rect">
            <a:avLst/>
          </a:prstGeom>
          <a:solidFill>
            <a:srgbClr val="374A9C"/>
          </a:solidFill>
          <a:ln w="9525" algn="ctr">
            <a:noFill/>
            <a:miter lim="800000"/>
            <a:headEnd/>
            <a:tailEnd/>
          </a:ln>
        </p:spPr>
        <p:txBody>
          <a:bodyPr wrap="square" tIns="68580" anchor="ctr">
            <a:spAutoFit/>
          </a:bodyPr>
          <a:lstStyle/>
          <a:p>
            <a:pPr algn="ctr"/>
            <a:r>
              <a:rPr lang="pt-BR" sz="1050" b="1" dirty="0">
                <a:solidFill>
                  <a:schemeClr val="bg1"/>
                </a:solidFill>
                <a:ea typeface="MS PGothic" charset="0"/>
              </a:rPr>
              <a:t>Como funciona?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4376130" y="2792180"/>
            <a:ext cx="0" cy="1619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05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722" y="3650218"/>
            <a:ext cx="1295099" cy="617372"/>
          </a:xfrm>
          <a:prstGeom prst="rect">
            <a:avLst/>
          </a:prstGeom>
        </p:spPr>
      </p:pic>
      <p:pic>
        <p:nvPicPr>
          <p:cNvPr id="34" name="Immagine 3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84" y="3703950"/>
            <a:ext cx="649657" cy="53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510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356350" y="-59576"/>
            <a:ext cx="24638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7475" y="-29413"/>
            <a:ext cx="28956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56075" y="3066212"/>
            <a:ext cx="31242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12875" y="3066212"/>
            <a:ext cx="25908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17475" y="3066212"/>
            <a:ext cx="1143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46075" y="8687"/>
            <a:ext cx="24399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x-none" sz="1400" b="1">
                <a:solidFill>
                  <a:srgbClr val="0019A9"/>
                </a:solidFill>
                <a:latin typeface="Calibri" charset="0"/>
                <a:ea typeface="Arial" charset="0"/>
                <a:cs typeface="Arial" charset="0"/>
              </a:rPr>
              <a:t>Avaliação só potencia de inovação tecnológica das empresas</a:t>
            </a:r>
            <a:endParaRPr lang="it-IT" altLang="x-none" sz="1400" b="1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380163" y="-59576"/>
            <a:ext cx="24066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x-none" sz="1400" b="1">
                <a:solidFill>
                  <a:srgbClr val="0019A9"/>
                </a:solidFill>
                <a:latin typeface="Calibri" charset="0"/>
                <a:ea typeface="Times New Roman" charset="0"/>
                <a:cs typeface="Times New Roman" charset="0"/>
              </a:rPr>
              <a:t>Avaliação da capacidade de transferência de tecnologias inovadoras das estruturas técnico-científicas</a:t>
            </a:r>
            <a:endParaRPr lang="it-IT" altLang="x-none" sz="1400" b="1">
              <a:solidFill>
                <a:srgbClr val="0019A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14688" y="600824"/>
            <a:ext cx="29511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x-none" sz="1400" b="1" dirty="0" smtClean="0">
                <a:solidFill>
                  <a:srgbClr val="0019A9"/>
                </a:solidFill>
                <a:latin typeface="Calibri" charset="0"/>
                <a:ea typeface="Times New Roman" charset="0"/>
                <a:cs typeface="Times New Roman" charset="0"/>
              </a:rPr>
              <a:t>Definição do Cenário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x-none" sz="1400" b="1" dirty="0" smtClean="0">
                <a:solidFill>
                  <a:srgbClr val="0019A9"/>
                </a:solidFill>
                <a:latin typeface="Calibri" charset="0"/>
                <a:ea typeface="Times New Roman" charset="0"/>
                <a:cs typeface="Times New Roman" charset="0"/>
              </a:rPr>
              <a:t>Comparação </a:t>
            </a:r>
            <a:r>
              <a:rPr lang="pt-BR" altLang="x-none" sz="1400" b="1" dirty="0">
                <a:solidFill>
                  <a:srgbClr val="0019A9"/>
                </a:solidFill>
                <a:latin typeface="Calibri" charset="0"/>
                <a:ea typeface="Times New Roman" charset="0"/>
                <a:cs typeface="Times New Roman" charset="0"/>
              </a:rPr>
              <a:t>entre potencia e capacidade transferência tecnológica</a:t>
            </a:r>
            <a:endParaRPr lang="it-IT" altLang="x-none" sz="1400" b="1" dirty="0">
              <a:solidFill>
                <a:srgbClr val="0019A9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089275" y="1694612"/>
            <a:ext cx="3276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x-none" sz="1400" b="1">
                <a:solidFill>
                  <a:srgbClr val="0019A9"/>
                </a:solidFill>
                <a:latin typeface="Calibri" charset="0"/>
                <a:ea typeface="Times New Roman" charset="0"/>
                <a:cs typeface="Times New Roman" charset="0"/>
              </a:rPr>
              <a:t>Definição da estratégia para aumentar as interações entre empresas e estruturas técnico-científicas</a:t>
            </a:r>
            <a:endParaRPr lang="it-IT" altLang="x-none" sz="1400" b="1">
              <a:solidFill>
                <a:srgbClr val="0019A9"/>
              </a:solidFill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x-none" sz="1400" b="1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93675" y="3097962"/>
            <a:ext cx="1020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x-none" sz="1400" b="1" dirty="0">
                <a:solidFill>
                  <a:srgbClr val="0019A9"/>
                </a:solidFill>
                <a:latin typeface="Calibri" charset="0"/>
                <a:ea typeface="Arial" charset="0"/>
                <a:cs typeface="Arial" charset="0"/>
              </a:rPr>
              <a:t>Ação nas empresas</a:t>
            </a:r>
            <a:endParaRPr lang="it-IT" altLang="x-none" sz="1400" b="1" dirty="0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500188" y="3029699"/>
            <a:ext cx="2590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x-none" sz="1400" b="1">
                <a:solidFill>
                  <a:srgbClr val="0019A9"/>
                </a:solidFill>
                <a:latin typeface="Calibri" charset="0"/>
                <a:ea typeface="Arial" charset="0"/>
                <a:cs typeface="Arial" charset="0"/>
              </a:rPr>
              <a:t>Constituição de uma estrutura de interconexão entre empresas e estruturas técnico-científicas</a:t>
            </a:r>
            <a:endParaRPr lang="it-IT" altLang="x-none" sz="1400" b="1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  <a:p>
            <a:endParaRPr lang="it-IT" altLang="x-none" sz="1400" b="1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111625" y="3107487"/>
            <a:ext cx="31972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x-none" sz="1400" b="1">
                <a:solidFill>
                  <a:srgbClr val="0019A9"/>
                </a:solidFill>
                <a:latin typeface="Calibri" charset="0"/>
                <a:ea typeface="Arial" charset="0"/>
                <a:cs typeface="Arial" charset="0"/>
              </a:rPr>
              <a:t>Predisposição de incentivos para promover as interações entre empresas e estruturas técnico-científicas</a:t>
            </a:r>
            <a:endParaRPr lang="it-IT" altLang="x-none" sz="1400" b="1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x-none" sz="1400" b="1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451724" y="3107487"/>
            <a:ext cx="1692275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x-none" sz="1400" b="1" dirty="0">
                <a:solidFill>
                  <a:srgbClr val="0019A9"/>
                </a:solidFill>
                <a:latin typeface="Calibri" charset="0"/>
                <a:ea typeface="Arial" charset="0"/>
                <a:cs typeface="Arial" charset="0"/>
              </a:rPr>
              <a:t>Ação nas estruturas técnico-científicas</a:t>
            </a:r>
            <a:endParaRPr lang="it-IT" altLang="x-none" sz="1400" b="1" dirty="0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x-none" sz="1400" b="1" dirty="0">
                <a:solidFill>
                  <a:srgbClr val="0019A9"/>
                </a:solidFill>
                <a:latin typeface="Calibri" charset="0"/>
                <a:ea typeface="Arial" charset="0"/>
                <a:cs typeface="Arial" charset="0"/>
              </a:rPr>
              <a:t>(Rede RST)</a:t>
            </a:r>
            <a:endParaRPr lang="it-IT" altLang="x-none" sz="1400" b="1" dirty="0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x-none" sz="1400" b="1" dirty="0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052818" y="4310919"/>
            <a:ext cx="31130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x-none" sz="1400" b="1" dirty="0" smtClean="0">
                <a:solidFill>
                  <a:srgbClr val="0019A9"/>
                </a:solidFill>
                <a:latin typeface="Calibri" charset="0"/>
                <a:ea typeface="Arial" charset="0"/>
                <a:cs typeface="Arial" charset="0"/>
              </a:rPr>
              <a:t>Monitoramento  e Avaliação </a:t>
            </a:r>
            <a:r>
              <a:rPr lang="pt-BR" altLang="x-none" sz="1400" b="1" dirty="0">
                <a:solidFill>
                  <a:srgbClr val="0019A9"/>
                </a:solidFill>
                <a:latin typeface="Calibri" charset="0"/>
                <a:ea typeface="Arial" charset="0"/>
                <a:cs typeface="Arial" charset="0"/>
              </a:rPr>
              <a:t>do projeto</a:t>
            </a:r>
            <a:endParaRPr lang="it-IT" altLang="x-none" sz="1400" b="1" dirty="0">
              <a:solidFill>
                <a:srgbClr val="0019A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3089275" y="503987"/>
            <a:ext cx="3200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3089275" y="1723187"/>
            <a:ext cx="3200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7380288" y="3042399"/>
            <a:ext cx="1763712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1258888" y="808787"/>
            <a:ext cx="1587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260475" y="1170737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7432675" y="810374"/>
            <a:ext cx="1905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6365875" y="1170737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4537075" y="1265987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803275" y="2027987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6289675" y="2104187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803275" y="2027987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8194675" y="210418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>
            <a:off x="4460875" y="256138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2555875" y="2789987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2555875" y="278998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>
            <a:off x="6518275" y="278998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2632075" y="385678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2632075" y="4085387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6594475" y="385678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727075" y="378058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727075" y="4542587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3000375" y="4244137"/>
            <a:ext cx="3124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8194675" y="393298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6518275" y="4618787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4460875" y="408538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5711825" y="-1348626"/>
            <a:ext cx="31083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x-none" sz="2000">
                <a:solidFill>
                  <a:schemeClr val="tx2"/>
                </a:solidFill>
                <a:latin typeface="Calibri" charset="0"/>
              </a:rPr>
              <a:t>Metodologia</a:t>
            </a:r>
          </a:p>
        </p:txBody>
      </p:sp>
    </p:spTree>
    <p:extLst>
      <p:ext uri="{BB962C8B-B14F-4D97-AF65-F5344CB8AC3E}">
        <p14:creationId xmlns:p14="http://schemas.microsoft.com/office/powerpoint/2010/main" val="2105753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2" y="388775"/>
            <a:ext cx="4718896" cy="356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blogdemedioambiente_asegurate-de-comprar-madera-leg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29999"/>
            <a:ext cx="2644775" cy="93503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063000-glossy-waxed-wood-icon-people-things-chai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65" y="4054964"/>
            <a:ext cx="490291" cy="73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019800" y="349086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x-none" sz="1800" b="1" dirty="0" smtClean="0">
                <a:solidFill>
                  <a:srgbClr val="000099"/>
                </a:solidFill>
              </a:rPr>
              <a:t>RESULTADOS</a:t>
            </a:r>
            <a:endParaRPr lang="pt-BR" altLang="x-none" sz="1800" b="1" dirty="0">
              <a:solidFill>
                <a:srgbClr val="000099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019800" y="874370"/>
            <a:ext cx="27432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x-none" sz="1500" b="1" dirty="0" smtClean="0"/>
              <a:t>Pesquisa novas espécies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x-none" sz="1500" b="1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x-none" sz="1500" b="1" dirty="0" smtClean="0"/>
              <a:t>Modelo de avaliação estética e funcional das espécies de madeira para as oportunidades de emprego com os códigos atribuídos a cada tema específico relevantes para o processo de avaliação</a:t>
            </a:r>
            <a:endParaRPr lang="pt-BR" altLang="x-none" sz="1500" b="1" dirty="0"/>
          </a:p>
        </p:txBody>
      </p:sp>
      <p:sp>
        <p:nvSpPr>
          <p:cNvPr id="12" name="Rettangolo 6"/>
          <p:cNvSpPr>
            <a:spLocks noChangeArrowheads="1"/>
          </p:cNvSpPr>
          <p:nvPr/>
        </p:nvSpPr>
        <p:spPr bwMode="auto">
          <a:xfrm>
            <a:off x="3521075" y="4054964"/>
            <a:ext cx="5521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250"/>
              </a:spcBef>
              <a:buFontTx/>
              <a:buNone/>
            </a:pPr>
            <a:r>
              <a:rPr lang="pt-BR" altLang="x-none" sz="2400" b="1" dirty="0">
                <a:solidFill>
                  <a:srgbClr val="000099"/>
                </a:solidFill>
              </a:rPr>
              <a:t>Utilização </a:t>
            </a:r>
            <a:r>
              <a:rPr lang="pt-BR" altLang="x-none" sz="2400" b="1" dirty="0" smtClean="0">
                <a:solidFill>
                  <a:srgbClr val="000099"/>
                </a:solidFill>
              </a:rPr>
              <a:t>novas </a:t>
            </a:r>
            <a:r>
              <a:rPr lang="pt-BR" altLang="x-none" sz="2400" b="1" dirty="0" err="1">
                <a:solidFill>
                  <a:srgbClr val="000099"/>
                </a:solidFill>
              </a:rPr>
              <a:t>especie</a:t>
            </a:r>
            <a:r>
              <a:rPr lang="pt-BR" altLang="x-none" sz="2400" b="1" dirty="0">
                <a:solidFill>
                  <a:srgbClr val="000099"/>
                </a:solidFill>
              </a:rPr>
              <a:t> de madeira</a:t>
            </a:r>
          </a:p>
        </p:txBody>
      </p:sp>
    </p:spTree>
    <p:extLst>
      <p:ext uri="{BB962C8B-B14F-4D97-AF65-F5344CB8AC3E}">
        <p14:creationId xmlns:p14="http://schemas.microsoft.com/office/powerpoint/2010/main" val="1142849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45029" y="445106"/>
            <a:ext cx="7568540" cy="67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91" tIns="46795" rIns="89991" bIns="46795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1250"/>
              </a:spcBef>
              <a:buFontTx/>
              <a:buNone/>
            </a:pPr>
            <a:r>
              <a:rPr lang="pt-BR" altLang="x-none" sz="1800" dirty="0"/>
              <a:t>Projeto </a:t>
            </a:r>
            <a:r>
              <a:rPr lang="pt-BR" altLang="x-none" sz="1800" b="1" dirty="0" smtClean="0"/>
              <a:t>qualificação da oferta </a:t>
            </a:r>
            <a:r>
              <a:rPr lang="pt-BR" altLang="x-none" sz="1800" dirty="0" smtClean="0"/>
              <a:t>e  </a:t>
            </a:r>
            <a:r>
              <a:rPr lang="pt-BR" altLang="x-none" sz="1800" b="1" dirty="0"/>
              <a:t>Implementação de um laboratório </a:t>
            </a:r>
            <a:r>
              <a:rPr lang="pt-BR" altLang="x-none" sz="1800" dirty="0"/>
              <a:t>de controle de </a:t>
            </a:r>
            <a:r>
              <a:rPr lang="pt-BR" altLang="x-none" sz="1800" dirty="0" smtClean="0"/>
              <a:t>qualidade junto com a </a:t>
            </a:r>
            <a:r>
              <a:rPr lang="pt-BR" altLang="x-none" sz="1800" b="1" dirty="0" smtClean="0"/>
              <a:t>governança local</a:t>
            </a:r>
            <a:r>
              <a:rPr lang="pt-BR" altLang="x-none" sz="1800" dirty="0" smtClean="0"/>
              <a:t>.</a:t>
            </a:r>
            <a:r>
              <a:rPr lang="pt-BR" altLang="x-none" sz="2000" dirty="0" smtClean="0">
                <a:ea typeface="Arial Unicode MS" charset="0"/>
              </a:rPr>
              <a:t> </a:t>
            </a:r>
            <a:endParaRPr lang="it-IT" altLang="x-none" sz="2000" dirty="0">
              <a:ea typeface="Arial Unicode MS" charset="0"/>
            </a:endParaRPr>
          </a:p>
        </p:txBody>
      </p:sp>
      <p:sp>
        <p:nvSpPr>
          <p:cNvPr id="3" name="AutoShape 3" descr="?ui=2&amp;ik=3b737ff184&amp;view=att&amp;th=12b10782d68b162e&amp;attid=0"/>
          <p:cNvSpPr>
            <a:spLocks noChangeAspect="1" noChangeArrowheads="1"/>
          </p:cNvSpPr>
          <p:nvPr/>
        </p:nvSpPr>
        <p:spPr bwMode="auto">
          <a:xfrm>
            <a:off x="4419600" y="390251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x-none" sz="1800"/>
          </a:p>
        </p:txBody>
      </p:sp>
      <p:pic>
        <p:nvPicPr>
          <p:cNvPr id="4" name="Picture 4" descr="Placa Polo DIN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24386"/>
            <a:ext cx="49911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704" y="1276786"/>
            <a:ext cx="3135313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756763" y="94653"/>
            <a:ext cx="5630473" cy="276999"/>
          </a:xfrm>
          <a:prstGeom prst="rect">
            <a:avLst/>
          </a:prstGeom>
          <a:solidFill>
            <a:srgbClr val="374A9C"/>
          </a:solidFill>
          <a:ln w="9525" algn="ctr">
            <a:noFill/>
            <a:miter lim="800000"/>
            <a:headEnd/>
            <a:tailEnd/>
          </a:ln>
        </p:spPr>
        <p:txBody>
          <a:bodyPr wrap="square" tIns="68580" anchor="ctr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ea typeface="MS PGothic" charset="0"/>
              </a:rPr>
              <a:t>Resultados/Exemplo 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22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844800" y="43111"/>
            <a:ext cx="352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ts val="1250"/>
              </a:spcBef>
              <a:buFontTx/>
              <a:buNone/>
            </a:pPr>
            <a:r>
              <a:rPr lang="it-IT" altLang="x-none" sz="2400" dirty="0" err="1">
                <a:latin typeface="Arial Black" charset="0"/>
                <a:ea typeface="Arial" charset="0"/>
                <a:cs typeface="Arial" charset="0"/>
              </a:rPr>
              <a:t>Mestrado</a:t>
            </a:r>
            <a:r>
              <a:rPr lang="it-IT" altLang="x-none" sz="2400" dirty="0">
                <a:latin typeface="Arial Black" charset="0"/>
                <a:ea typeface="Arial" charset="0"/>
                <a:cs typeface="Arial" charset="0"/>
              </a:rPr>
              <a:t> do </a:t>
            </a:r>
            <a:r>
              <a:rPr lang="it-IT" altLang="x-none" sz="2400" dirty="0" smtClean="0">
                <a:latin typeface="Arial Black" charset="0"/>
                <a:ea typeface="Arial" charset="0"/>
                <a:cs typeface="Arial" charset="0"/>
              </a:rPr>
              <a:t>Design</a:t>
            </a:r>
            <a:endParaRPr lang="it-IT" altLang="x-none" sz="2400" dirty="0">
              <a:latin typeface="Arial Black" charset="0"/>
              <a:ea typeface="Arial" charset="0"/>
              <a:cs typeface="Arial" charset="0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H="1">
            <a:off x="1979613" y="547936"/>
            <a:ext cx="1368425" cy="424815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91440">
            <a:spAutoFit/>
          </a:bodyPr>
          <a:lstStyle/>
          <a:p>
            <a:endParaRPr lang="pt-PT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5003800" y="547936"/>
            <a:ext cx="1368425" cy="424815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91440">
            <a:spAutoFit/>
          </a:bodyPr>
          <a:lstStyle/>
          <a:p>
            <a:endParaRPr lang="pt-PT"/>
          </a:p>
        </p:txBody>
      </p:sp>
      <p:pic>
        <p:nvPicPr>
          <p:cNvPr id="5" name="Picture 47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2926011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9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3157786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2941886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3230811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7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941886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9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213348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0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57761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1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213348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56248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0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3518148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1" descr="me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3518148"/>
            <a:ext cx="295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958850" y="690811"/>
            <a:ext cx="1079500" cy="1081087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tIns="9144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>
              <a:latin typeface="Arial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971550" y="706686"/>
            <a:ext cx="10795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x-none" sz="5000">
                <a:solidFill>
                  <a:schemeClr val="bg1"/>
                </a:solidFill>
                <a:latin typeface="Arial" charset="0"/>
              </a:rPr>
              <a:t>11</a:t>
            </a:r>
          </a:p>
        </p:txBody>
      </p:sp>
      <p:pic>
        <p:nvPicPr>
          <p:cNvPr id="18" name="Picture 62" descr="azie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256086"/>
            <a:ext cx="1651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1" descr="modern-office-furniture-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35498"/>
            <a:ext cx="25908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00075" y="1806823"/>
            <a:ext cx="1739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ts val="1250"/>
              </a:spcBef>
              <a:buFontTx/>
              <a:buNone/>
            </a:pPr>
            <a:r>
              <a:rPr lang="it-IT" altLang="x-none" sz="2000">
                <a:latin typeface="Arial Black" charset="0"/>
                <a:ea typeface="Arial" charset="0"/>
                <a:cs typeface="Arial" charset="0"/>
              </a:rPr>
              <a:t>estudantes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624263" y="1808411"/>
            <a:ext cx="1541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ts val="1250"/>
              </a:spcBef>
              <a:buFontTx/>
              <a:buNone/>
            </a:pPr>
            <a:r>
              <a:rPr lang="it-IT" altLang="x-none" sz="2000">
                <a:latin typeface="Arial Black" charset="0"/>
                <a:ea typeface="Arial" charset="0"/>
                <a:cs typeface="Arial" charset="0"/>
              </a:rPr>
              <a:t>empresas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948488" y="1808411"/>
            <a:ext cx="1414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ts val="1250"/>
              </a:spcBef>
              <a:buFontTx/>
              <a:buNone/>
            </a:pPr>
            <a:r>
              <a:rPr lang="it-IT" altLang="x-none" sz="2000">
                <a:latin typeface="Arial Black" charset="0"/>
                <a:ea typeface="Arial" charset="0"/>
                <a:cs typeface="Arial" charset="0"/>
              </a:rPr>
              <a:t>produtos</a:t>
            </a:r>
          </a:p>
        </p:txBody>
      </p:sp>
      <p:pic>
        <p:nvPicPr>
          <p:cNvPr id="23" name="Picture 62" descr="azie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635498"/>
            <a:ext cx="1651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2" descr="azie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068886"/>
            <a:ext cx="1651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44"/>
          <p:cNvSpPr>
            <a:spLocks noChangeArrowheads="1"/>
          </p:cNvSpPr>
          <p:nvPr/>
        </p:nvSpPr>
        <p:spPr bwMode="auto">
          <a:xfrm>
            <a:off x="3911600" y="690811"/>
            <a:ext cx="1079500" cy="1081087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tIns="9144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>
              <a:latin typeface="Arial" charset="0"/>
            </a:endParaRPr>
          </a:p>
        </p:txBody>
      </p: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3706813" y="778123"/>
            <a:ext cx="1512887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x-none" sz="5000">
                <a:solidFill>
                  <a:schemeClr val="bg1"/>
                </a:solidFill>
                <a:latin typeface="Arial" charset="0"/>
              </a:rPr>
              <a:t>250</a:t>
            </a:r>
          </a:p>
        </p:txBody>
      </p:sp>
      <p:sp>
        <p:nvSpPr>
          <p:cNvPr id="27" name="Oval 46"/>
          <p:cNvSpPr>
            <a:spLocks noChangeArrowheads="1"/>
          </p:cNvSpPr>
          <p:nvPr/>
        </p:nvSpPr>
        <p:spPr bwMode="auto">
          <a:xfrm>
            <a:off x="7080250" y="690811"/>
            <a:ext cx="1079500" cy="1081087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tIns="9144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>
              <a:latin typeface="Arial" charset="0"/>
            </a:endParaRPr>
          </a:p>
        </p:txBody>
      </p:sp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7021513" y="706686"/>
            <a:ext cx="1295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x-none" sz="5000">
                <a:solidFill>
                  <a:schemeClr val="bg1"/>
                </a:solidFill>
                <a:latin typeface="Arial" charset="0"/>
              </a:rPr>
              <a:t>230</a:t>
            </a:r>
          </a:p>
        </p:txBody>
      </p:sp>
    </p:spTree>
    <p:extLst>
      <p:ext uri="{BB962C8B-B14F-4D97-AF65-F5344CB8AC3E}">
        <p14:creationId xmlns:p14="http://schemas.microsoft.com/office/powerpoint/2010/main" val="1810722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74543"/>
            <a:ext cx="5976937" cy="350043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26382"/>
            <a:ext cx="47180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3312" y="72056"/>
            <a:ext cx="27499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x-none" sz="1800" dirty="0" smtClean="0">
                <a:latin typeface="Arial" charset="0"/>
              </a:rPr>
              <a:t>Parceria entre ICT, alunos, </a:t>
            </a:r>
            <a:r>
              <a:rPr lang="pt-PT" altLang="x-none" sz="1800" dirty="0" err="1" smtClean="0">
                <a:latin typeface="Arial" charset="0"/>
              </a:rPr>
              <a:t>Cosmob</a:t>
            </a:r>
            <a:r>
              <a:rPr lang="pt-PT" altLang="x-none" sz="1800" dirty="0" smtClean="0">
                <a:latin typeface="Arial" charset="0"/>
              </a:rPr>
              <a:t> e Empresa Local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PT" altLang="x-none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x-none" sz="1800" dirty="0" smtClean="0">
                <a:latin typeface="Arial" charset="0"/>
              </a:rPr>
              <a:t>Parceria entre empresas: Missione de Sistema  </a:t>
            </a:r>
            <a:endParaRPr lang="pt-PT" altLang="x-none" sz="1800" dirty="0">
              <a:solidFill>
                <a:srgbClr val="00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1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93524" y="1575215"/>
            <a:ext cx="9050476" cy="492892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buNone/>
            </a:pPr>
            <a:r>
              <a:rPr lang="pt-BR" altLang="it-IT" sz="2400" dirty="0">
                <a:solidFill>
                  <a:schemeClr val="bg1"/>
                </a:solidFill>
                <a:latin typeface="Arial Black" charset="0"/>
              </a:rPr>
              <a:t>O </a:t>
            </a:r>
            <a:r>
              <a:rPr lang="pt-BR" altLang="it-IT" sz="2400" dirty="0" smtClean="0">
                <a:solidFill>
                  <a:schemeClr val="bg1"/>
                </a:solidFill>
                <a:latin typeface="Arial Black" charset="0"/>
              </a:rPr>
              <a:t>FUTURO: </a:t>
            </a:r>
            <a:r>
              <a:rPr lang="pt-BR" sz="1600" dirty="0">
                <a:solidFill>
                  <a:schemeClr val="bg1"/>
                </a:solidFill>
                <a:latin typeface="Arial Black" charset="0"/>
              </a:rPr>
              <a:t>Qual o meu nível de competitividade do </a:t>
            </a:r>
            <a:r>
              <a:rPr lang="pt-BR" sz="1600" dirty="0" smtClean="0">
                <a:solidFill>
                  <a:schemeClr val="bg1"/>
                </a:solidFill>
                <a:latin typeface="Arial Black" charset="0"/>
              </a:rPr>
              <a:t>território?</a:t>
            </a:r>
            <a:endParaRPr lang="it-IT" altLang="it-IT" sz="1600" dirty="0">
              <a:solidFill>
                <a:schemeClr val="bg1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4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sel 4"/>
          <p:cNvSpPr/>
          <p:nvPr/>
        </p:nvSpPr>
        <p:spPr>
          <a:xfrm>
            <a:off x="1558926" y="1053455"/>
            <a:ext cx="6805612" cy="142875"/>
          </a:xfrm>
          <a:prstGeom prst="bevel">
            <a:avLst/>
          </a:prstGeom>
          <a:pattFill prst="wdUpDiag">
            <a:fgClr>
              <a:schemeClr val="accent1"/>
            </a:fgClr>
            <a:bgClr>
              <a:prstClr val="white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000" b="1"/>
          </a:p>
        </p:txBody>
      </p:sp>
      <p:sp>
        <p:nvSpPr>
          <p:cNvPr id="27" name="Bisel 4"/>
          <p:cNvSpPr/>
          <p:nvPr/>
        </p:nvSpPr>
        <p:spPr>
          <a:xfrm>
            <a:off x="1881233" y="2388443"/>
            <a:ext cx="6192837" cy="144462"/>
          </a:xfrm>
          <a:prstGeom prst="bevel">
            <a:avLst/>
          </a:prstGeom>
          <a:pattFill prst="plaid">
            <a:fgClr>
              <a:schemeClr val="accent1"/>
            </a:fgClr>
            <a:bgClr>
              <a:prstClr val="white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000" b="1"/>
          </a:p>
        </p:txBody>
      </p:sp>
      <p:sp>
        <p:nvSpPr>
          <p:cNvPr id="28" name="Rettangolo 7"/>
          <p:cNvSpPr>
            <a:spLocks noChangeArrowheads="1"/>
          </p:cNvSpPr>
          <p:nvPr/>
        </p:nvSpPr>
        <p:spPr bwMode="auto">
          <a:xfrm>
            <a:off x="4795768" y="4415747"/>
            <a:ext cx="405134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TRANSFERÊNCIA DE CONHECIMENTO, INOVAÇÃO E TECNOLOGIA</a:t>
            </a:r>
          </a:p>
          <a:p>
            <a:pPr algn="ctr"/>
            <a:endParaRPr lang="pt-BR" b="1" dirty="0"/>
          </a:p>
        </p:txBody>
      </p:sp>
      <p:cxnSp>
        <p:nvCxnSpPr>
          <p:cNvPr id="29" name="Conector de seta reta 19"/>
          <p:cNvCxnSpPr/>
          <p:nvPr/>
        </p:nvCxnSpPr>
        <p:spPr>
          <a:xfrm flipV="1">
            <a:off x="1081491" y="2003555"/>
            <a:ext cx="11473" cy="383479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19"/>
          <p:cNvCxnSpPr/>
          <p:nvPr/>
        </p:nvCxnSpPr>
        <p:spPr>
          <a:xfrm>
            <a:off x="1068779" y="1124892"/>
            <a:ext cx="12712" cy="420248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Agrupar 1"/>
          <p:cNvGrpSpPr/>
          <p:nvPr/>
        </p:nvGrpSpPr>
        <p:grpSpPr>
          <a:xfrm>
            <a:off x="1777931" y="3009208"/>
            <a:ext cx="7343775" cy="1440011"/>
            <a:chOff x="2638427" y="5013325"/>
            <a:chExt cx="7343775" cy="1440011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98777" y="5300664"/>
              <a:ext cx="674687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6852" y="5300664"/>
              <a:ext cx="674687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9989" y="5300664"/>
              <a:ext cx="67627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9952" y="5300664"/>
              <a:ext cx="67627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83464" y="5300664"/>
              <a:ext cx="67627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7877" y="5300664"/>
              <a:ext cx="67627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Chave direita 28"/>
            <p:cNvSpPr>
              <a:spLocks/>
            </p:cNvSpPr>
            <p:nvPr/>
          </p:nvSpPr>
          <p:spPr bwMode="auto">
            <a:xfrm rot="5400000">
              <a:off x="6058696" y="2529830"/>
              <a:ext cx="503237" cy="7343775"/>
            </a:xfrm>
            <a:prstGeom prst="rightBrace">
              <a:avLst>
                <a:gd name="adj1" fmla="val 8310"/>
                <a:gd name="adj2" fmla="val 50264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pt-BR" sz="1600" b="1">
                <a:latin typeface="+mn-lt"/>
                <a:ea typeface="+mn-ea"/>
              </a:endParaRPr>
            </a:p>
          </p:txBody>
        </p:sp>
        <p:cxnSp>
          <p:nvCxnSpPr>
            <p:cNvPr id="39" name="Conector de seta reta 36"/>
            <p:cNvCxnSpPr/>
            <p:nvPr/>
          </p:nvCxnSpPr>
          <p:spPr>
            <a:xfrm>
              <a:off x="4078288" y="5013325"/>
              <a:ext cx="0" cy="198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37"/>
            <p:cNvCxnSpPr/>
            <p:nvPr/>
          </p:nvCxnSpPr>
          <p:spPr>
            <a:xfrm>
              <a:off x="6381751" y="5013325"/>
              <a:ext cx="0" cy="198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38"/>
            <p:cNvCxnSpPr/>
            <p:nvPr/>
          </p:nvCxnSpPr>
          <p:spPr>
            <a:xfrm>
              <a:off x="8902701" y="5013325"/>
              <a:ext cx="0" cy="198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tângulo 41"/>
          <p:cNvSpPr>
            <a:spLocks noChangeArrowheads="1"/>
          </p:cNvSpPr>
          <p:nvPr/>
        </p:nvSpPr>
        <p:spPr bwMode="auto">
          <a:xfrm>
            <a:off x="2327230" y="2677367"/>
            <a:ext cx="6388049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 </a:t>
            </a:r>
          </a:p>
        </p:txBody>
      </p:sp>
      <p:sp>
        <p:nvSpPr>
          <p:cNvPr id="43" name="Retângulo 31"/>
          <p:cNvSpPr>
            <a:spLocks noChangeArrowheads="1"/>
          </p:cNvSpPr>
          <p:nvPr/>
        </p:nvSpPr>
        <p:spPr bwMode="auto">
          <a:xfrm>
            <a:off x="1847852" y="1977976"/>
            <a:ext cx="78120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/>
              <a:t>Definição da Potencialidade de crescimento tecnológico</a:t>
            </a:r>
          </a:p>
        </p:txBody>
      </p:sp>
      <p:sp>
        <p:nvSpPr>
          <p:cNvPr id="44" name="Retângulo 23"/>
          <p:cNvSpPr/>
          <p:nvPr/>
        </p:nvSpPr>
        <p:spPr>
          <a:xfrm>
            <a:off x="830904" y="1571462"/>
            <a:ext cx="248376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b="1" dirty="0"/>
              <a:t>Cenário tecnológico local</a:t>
            </a:r>
          </a:p>
        </p:txBody>
      </p:sp>
      <p:sp>
        <p:nvSpPr>
          <p:cNvPr id="46" name="Retângulo 41"/>
          <p:cNvSpPr>
            <a:spLocks noChangeArrowheads="1"/>
          </p:cNvSpPr>
          <p:nvPr/>
        </p:nvSpPr>
        <p:spPr bwMode="auto">
          <a:xfrm>
            <a:off x="1421247" y="2580405"/>
            <a:ext cx="7559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/>
              <a:t>Capacidade de absorção - Disseminação</a:t>
            </a:r>
          </a:p>
          <a:p>
            <a:pPr algn="ctr"/>
            <a:r>
              <a:rPr lang="pt-BR" sz="2000" b="1" dirty="0"/>
              <a:t> </a:t>
            </a:r>
          </a:p>
        </p:txBody>
      </p:sp>
      <p:pic>
        <p:nvPicPr>
          <p:cNvPr id="47" name="Picture 9" descr="sebrae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793" y="4703076"/>
            <a:ext cx="1224252" cy="67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9787"/>
            <a:ext cx="1793875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tângulo 31"/>
          <p:cNvSpPr>
            <a:spLocks noChangeArrowheads="1"/>
          </p:cNvSpPr>
          <p:nvPr/>
        </p:nvSpPr>
        <p:spPr bwMode="auto">
          <a:xfrm>
            <a:off x="3167290" y="581040"/>
            <a:ext cx="7308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/>
              <a:t>Tecnologia da concorrência internacional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93524" y="67049"/>
            <a:ext cx="9050476" cy="492892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buNone/>
            </a:pPr>
            <a:r>
              <a:rPr lang="pt-BR" altLang="it-IT" sz="2400" dirty="0">
                <a:solidFill>
                  <a:schemeClr val="bg1"/>
                </a:solidFill>
                <a:latin typeface="Arial Black" charset="0"/>
              </a:rPr>
              <a:t>O </a:t>
            </a:r>
            <a:r>
              <a:rPr lang="pt-BR" altLang="it-IT" sz="2400" dirty="0" smtClean="0">
                <a:solidFill>
                  <a:schemeClr val="bg1"/>
                </a:solidFill>
                <a:latin typeface="Arial Black" charset="0"/>
              </a:rPr>
              <a:t>FUTURO: </a:t>
            </a:r>
            <a:r>
              <a:rPr lang="pt-BR" sz="1600" dirty="0">
                <a:solidFill>
                  <a:schemeClr val="bg1"/>
                </a:solidFill>
                <a:latin typeface="Arial Black" charset="0"/>
              </a:rPr>
              <a:t>Qual o meu nível de competitividade do </a:t>
            </a:r>
            <a:r>
              <a:rPr lang="pt-BR" sz="1600" dirty="0" smtClean="0">
                <a:solidFill>
                  <a:schemeClr val="bg1"/>
                </a:solidFill>
                <a:latin typeface="Arial Black" charset="0"/>
              </a:rPr>
              <a:t>território?</a:t>
            </a:r>
            <a:endParaRPr lang="it-IT" altLang="it-IT" sz="1600" dirty="0">
              <a:solidFill>
                <a:schemeClr val="bg1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28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10"/>
          <p:cNvSpPr>
            <a:spLocks noChangeArrowheads="1"/>
          </p:cNvSpPr>
          <p:nvPr/>
        </p:nvSpPr>
        <p:spPr bwMode="auto">
          <a:xfrm>
            <a:off x="3681412" y="2724015"/>
            <a:ext cx="539354" cy="430087"/>
          </a:xfrm>
          <a:prstGeom prst="ellipse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75"/>
              </a:spcBef>
              <a:buNone/>
            </a:pPr>
            <a:endParaRPr lang="en-US" altLang="it-IT" sz="82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5" name="Oval 11"/>
          <p:cNvSpPr>
            <a:spLocks noChangeArrowheads="1"/>
          </p:cNvSpPr>
          <p:nvPr/>
        </p:nvSpPr>
        <p:spPr bwMode="auto">
          <a:xfrm>
            <a:off x="4383881" y="1536962"/>
            <a:ext cx="539354" cy="430087"/>
          </a:xfrm>
          <a:prstGeom prst="ellipse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75"/>
              </a:spcBef>
              <a:buNone/>
            </a:pPr>
            <a:endParaRPr lang="en-US" altLang="it-IT" sz="82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6" name="Oval 12"/>
          <p:cNvSpPr>
            <a:spLocks noChangeArrowheads="1"/>
          </p:cNvSpPr>
          <p:nvPr/>
        </p:nvSpPr>
        <p:spPr bwMode="auto">
          <a:xfrm>
            <a:off x="6274594" y="1752465"/>
            <a:ext cx="539354" cy="430087"/>
          </a:xfrm>
          <a:prstGeom prst="ellipse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75"/>
              </a:spcBef>
              <a:buNone/>
            </a:pPr>
            <a:endParaRPr lang="en-US" altLang="it-IT" sz="82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7" name="Line 13"/>
          <p:cNvSpPr>
            <a:spLocks noChangeShapeType="1"/>
          </p:cNvSpPr>
          <p:nvPr/>
        </p:nvSpPr>
        <p:spPr bwMode="auto">
          <a:xfrm flipV="1">
            <a:off x="3412332" y="1913335"/>
            <a:ext cx="1079897" cy="32385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68580">
            <a:spAutoFit/>
          </a:bodyPr>
          <a:lstStyle/>
          <a:p>
            <a:endParaRPr lang="pt-PT" sz="1050"/>
          </a:p>
        </p:txBody>
      </p:sp>
      <p:sp>
        <p:nvSpPr>
          <p:cNvPr id="38918" name="Line 14"/>
          <p:cNvSpPr>
            <a:spLocks noChangeShapeType="1"/>
          </p:cNvSpPr>
          <p:nvPr/>
        </p:nvSpPr>
        <p:spPr bwMode="auto">
          <a:xfrm>
            <a:off x="4006454" y="3048000"/>
            <a:ext cx="1188244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68580">
            <a:spAutoFit/>
          </a:bodyPr>
          <a:lstStyle/>
          <a:p>
            <a:endParaRPr lang="pt-PT" sz="1050"/>
          </a:p>
        </p:txBody>
      </p:sp>
      <p:sp>
        <p:nvSpPr>
          <p:cNvPr id="38919" name="Line 15"/>
          <p:cNvSpPr>
            <a:spLocks noChangeShapeType="1"/>
          </p:cNvSpPr>
          <p:nvPr/>
        </p:nvSpPr>
        <p:spPr bwMode="auto">
          <a:xfrm>
            <a:off x="3302794" y="2183607"/>
            <a:ext cx="756047" cy="756047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68580">
            <a:spAutoFit/>
          </a:bodyPr>
          <a:lstStyle/>
          <a:p>
            <a:endParaRPr lang="pt-PT" sz="1050"/>
          </a:p>
        </p:txBody>
      </p:sp>
      <p:sp>
        <p:nvSpPr>
          <p:cNvPr id="38920" name="Line 16"/>
          <p:cNvSpPr>
            <a:spLocks noChangeShapeType="1"/>
          </p:cNvSpPr>
          <p:nvPr/>
        </p:nvSpPr>
        <p:spPr bwMode="auto">
          <a:xfrm>
            <a:off x="4654154" y="1913335"/>
            <a:ext cx="1782365" cy="216694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68580">
            <a:spAutoFit/>
          </a:bodyPr>
          <a:lstStyle/>
          <a:p>
            <a:endParaRPr lang="pt-PT" sz="1050"/>
          </a:p>
        </p:txBody>
      </p:sp>
      <p:sp>
        <p:nvSpPr>
          <p:cNvPr id="38921" name="Line 17"/>
          <p:cNvSpPr>
            <a:spLocks noChangeShapeType="1"/>
          </p:cNvSpPr>
          <p:nvPr/>
        </p:nvSpPr>
        <p:spPr bwMode="auto">
          <a:xfrm flipV="1">
            <a:off x="5410200" y="2183607"/>
            <a:ext cx="1134666" cy="864394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68580">
            <a:spAutoFit/>
          </a:bodyPr>
          <a:lstStyle/>
          <a:p>
            <a:endParaRPr lang="pt-PT" sz="1050"/>
          </a:p>
        </p:txBody>
      </p:sp>
      <p:sp>
        <p:nvSpPr>
          <p:cNvPr id="38922" name="Oval 18"/>
          <p:cNvSpPr>
            <a:spLocks noChangeArrowheads="1"/>
          </p:cNvSpPr>
          <p:nvPr/>
        </p:nvSpPr>
        <p:spPr bwMode="auto">
          <a:xfrm>
            <a:off x="2980135" y="1860812"/>
            <a:ext cx="539353" cy="430087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75"/>
              </a:spcBef>
              <a:buNone/>
            </a:pPr>
            <a:endParaRPr lang="en-US" altLang="it-IT" sz="82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23" name="Oval 19"/>
          <p:cNvSpPr>
            <a:spLocks noChangeArrowheads="1"/>
          </p:cNvSpPr>
          <p:nvPr/>
        </p:nvSpPr>
        <p:spPr bwMode="auto">
          <a:xfrm>
            <a:off x="5031581" y="2626384"/>
            <a:ext cx="539354" cy="430087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75"/>
              </a:spcBef>
              <a:buNone/>
            </a:pPr>
            <a:endParaRPr lang="en-US" altLang="it-IT" sz="825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924" name="Picture 20" descr="azi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10" y="1427560"/>
            <a:ext cx="86201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21" descr="azi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56" y="1092994"/>
            <a:ext cx="86201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2" descr="azi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69" y="1308497"/>
            <a:ext cx="86201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23" descr="azi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78" y="2183606"/>
            <a:ext cx="86201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4" descr="azi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69" y="2237185"/>
            <a:ext cx="86201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Rectangle 2"/>
          <p:cNvSpPr>
            <a:spLocks noChangeArrowheads="1"/>
          </p:cNvSpPr>
          <p:nvPr/>
        </p:nvSpPr>
        <p:spPr bwMode="auto">
          <a:xfrm>
            <a:off x="1980010" y="3454004"/>
            <a:ext cx="5373290" cy="107387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67487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75"/>
              </a:spcBef>
              <a:buNone/>
            </a:pPr>
            <a:r>
              <a:rPr lang="pt-PT" altLang="it-IT" sz="1500">
                <a:solidFill>
                  <a:srgbClr val="000000"/>
                </a:solidFill>
                <a:latin typeface="Arial" charset="0"/>
              </a:rPr>
              <a:t>POR QUE A INOVAÇÃO NÃO É MAIS SOZINHO! </a:t>
            </a:r>
            <a:endParaRPr lang="en-US" altLang="it-IT" sz="1500">
              <a:solidFill>
                <a:srgbClr val="808080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38930" name="Line 28"/>
          <p:cNvSpPr>
            <a:spLocks noChangeShapeType="1"/>
          </p:cNvSpPr>
          <p:nvPr/>
        </p:nvSpPr>
        <p:spPr bwMode="auto">
          <a:xfrm>
            <a:off x="4816079" y="660797"/>
            <a:ext cx="0" cy="3057525"/>
          </a:xfrm>
          <a:prstGeom prst="line">
            <a:avLst/>
          </a:prstGeom>
          <a:noFill/>
          <a:ln w="2540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68580">
            <a:spAutoFit/>
          </a:bodyPr>
          <a:lstStyle/>
          <a:p>
            <a:endParaRPr lang="pt-PT" sz="1050"/>
          </a:p>
        </p:txBody>
      </p:sp>
      <p:sp>
        <p:nvSpPr>
          <p:cNvPr id="38931" name="Line 29"/>
          <p:cNvSpPr>
            <a:spLocks noChangeShapeType="1"/>
          </p:cNvSpPr>
          <p:nvPr/>
        </p:nvSpPr>
        <p:spPr bwMode="auto">
          <a:xfrm flipV="1">
            <a:off x="3250406" y="2172892"/>
            <a:ext cx="3186113" cy="2381"/>
          </a:xfrm>
          <a:prstGeom prst="line">
            <a:avLst/>
          </a:prstGeom>
          <a:noFill/>
          <a:ln w="2540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68580">
            <a:spAutoFit/>
          </a:bodyPr>
          <a:lstStyle/>
          <a:p>
            <a:endParaRPr lang="pt-PT" sz="1050"/>
          </a:p>
        </p:txBody>
      </p:sp>
      <p:sp>
        <p:nvSpPr>
          <p:cNvPr id="38932" name="Oval 30"/>
          <p:cNvSpPr>
            <a:spLocks noChangeArrowheads="1"/>
          </p:cNvSpPr>
          <p:nvPr/>
        </p:nvSpPr>
        <p:spPr bwMode="auto">
          <a:xfrm>
            <a:off x="3195638" y="2113820"/>
            <a:ext cx="3240881" cy="430087"/>
          </a:xfrm>
          <a:prstGeom prst="ellips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75"/>
              </a:spcBef>
              <a:buNone/>
            </a:pPr>
            <a:endParaRPr lang="en-US" altLang="it-IT" sz="82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33" name="Rectangle 8"/>
          <p:cNvSpPr>
            <a:spLocks noChangeArrowheads="1"/>
          </p:cNvSpPr>
          <p:nvPr/>
        </p:nvSpPr>
        <p:spPr bwMode="auto">
          <a:xfrm>
            <a:off x="1980010" y="3510864"/>
            <a:ext cx="5373290" cy="442301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18000"/>
              </a:lnSpc>
              <a:spcBef>
                <a:spcPts val="675"/>
              </a:spcBef>
              <a:buNone/>
            </a:pPr>
            <a:r>
              <a:rPr lang="pt-PT" altLang="it-IT" sz="1800">
                <a:solidFill>
                  <a:srgbClr val="FFFFFF"/>
                </a:solidFill>
                <a:latin typeface="Arial Black" charset="0"/>
              </a:rPr>
              <a:t>Internacionalização e redes de empresas</a:t>
            </a:r>
            <a:endParaRPr lang="it-IT" altLang="it-IT" sz="1800">
              <a:solidFill>
                <a:srgbClr val="FFFFFF"/>
              </a:solidFill>
              <a:latin typeface="Arial Black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038281" y="16514"/>
            <a:ext cx="4752975" cy="510589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pt-BR" altLang="it-IT" sz="2400">
                <a:solidFill>
                  <a:schemeClr val="bg1"/>
                </a:solidFill>
                <a:latin typeface="Arial Black" charset="0"/>
              </a:rPr>
              <a:t>O FUTURO</a:t>
            </a:r>
            <a:endParaRPr lang="it-IT" altLang="it-IT" sz="2400" dirty="0">
              <a:solidFill>
                <a:schemeClr val="bg1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26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1452184407"/>
              </p:ext>
            </p:extLst>
          </p:nvPr>
        </p:nvGraphicFramePr>
        <p:xfrm>
          <a:off x="1905920" y="932180"/>
          <a:ext cx="5508036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po 7"/>
          <p:cNvGrpSpPr>
            <a:grpSpLocks/>
          </p:cNvGrpSpPr>
          <p:nvPr/>
        </p:nvGrpSpPr>
        <p:grpSpPr bwMode="auto">
          <a:xfrm>
            <a:off x="1686003" y="3011603"/>
            <a:ext cx="6216719" cy="1404156"/>
            <a:chOff x="58375" y="2366706"/>
            <a:chExt cx="6078892" cy="472320"/>
          </a:xfrm>
        </p:grpSpPr>
        <p:sp>
          <p:nvSpPr>
            <p:cNvPr id="9" name="Rettangolo arrotondato 8"/>
            <p:cNvSpPr/>
            <p:nvPr/>
          </p:nvSpPr>
          <p:spPr>
            <a:xfrm>
              <a:off x="58375" y="2366706"/>
              <a:ext cx="6017624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tangolo 9"/>
            <p:cNvSpPr/>
            <p:nvPr/>
          </p:nvSpPr>
          <p:spPr>
            <a:xfrm>
              <a:off x="271483" y="2383158"/>
              <a:ext cx="5865784" cy="426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00" tIns="0" rIns="170600" bIns="0" anchor="ctr"/>
            <a:lstStyle/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pt-PT" sz="1800" dirty="0">
                  <a:solidFill>
                    <a:schemeClr val="bg1"/>
                  </a:solidFill>
                  <a:ea typeface="ＭＳ Ｐゴシック" pitchFamily="34" charset="-128"/>
                </a:rPr>
                <a:t>DESAFIO </a:t>
              </a:r>
              <a:r>
                <a:rPr lang="pt-PT" sz="1800" dirty="0" smtClean="0">
                  <a:solidFill>
                    <a:schemeClr val="bg1"/>
                  </a:solidFill>
                  <a:ea typeface="ＭＳ Ｐゴシック" pitchFamily="34" charset="-128"/>
                </a:rPr>
                <a:t>SETORIAS: </a:t>
              </a:r>
              <a:endParaRPr lang="pt-PT" sz="1800" dirty="0">
                <a:solidFill>
                  <a:schemeClr val="bg1"/>
                </a:solidFill>
                <a:ea typeface="ＭＳ Ｐゴシック" pitchFamily="34" charset="-128"/>
              </a:endParaRP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pt-PT" sz="1800" dirty="0">
                  <a:solidFill>
                    <a:schemeClr val="bg1"/>
                  </a:solidFill>
                  <a:ea typeface="ＭＳ Ｐゴシック" pitchFamily="34" charset="-128"/>
                </a:rPr>
                <a:t>Desenhar o novo cenário  e  identificar </a:t>
              </a:r>
              <a:r>
                <a:rPr lang="pt-PT" sz="1800" dirty="0">
                  <a:solidFill>
                    <a:srgbClr val="000000"/>
                  </a:solidFill>
                  <a:ea typeface="ＭＳ Ｐゴシック" pitchFamily="34" charset="-128"/>
                </a:rPr>
                <a:t>quais tecnologias, inovações e conhecimentos </a:t>
              </a:r>
              <a:r>
                <a:rPr lang="pt-PT" sz="1800" dirty="0">
                  <a:solidFill>
                    <a:schemeClr val="bg1"/>
                  </a:solidFill>
                  <a:ea typeface="ＭＳ Ｐゴシック" pitchFamily="34" charset="-128"/>
                </a:rPr>
                <a:t>que respondem </a:t>
              </a:r>
              <a:r>
                <a:rPr lang="pt-PT" sz="1800" dirty="0" smtClean="0">
                  <a:solidFill>
                    <a:schemeClr val="bg1"/>
                  </a:solidFill>
                  <a:ea typeface="ＭＳ Ｐゴシック" pitchFamily="34" charset="-128"/>
                </a:rPr>
                <a:t>ao novos desafios  </a:t>
              </a:r>
              <a:r>
                <a:rPr lang="pt-PT" sz="1800" dirty="0">
                  <a:solidFill>
                    <a:schemeClr val="bg1"/>
                  </a:solidFill>
                  <a:ea typeface="ＭＳ Ｐゴシック" pitchFamily="34" charset="-128"/>
                </a:rPr>
                <a:t>do mercado</a:t>
              </a:r>
            </a:p>
          </p:txBody>
        </p:sp>
      </p:grpSp>
      <p:sp>
        <p:nvSpPr>
          <p:cNvPr id="14" name="Retângulo 13"/>
          <p:cNvSpPr/>
          <p:nvPr/>
        </p:nvSpPr>
        <p:spPr>
          <a:xfrm>
            <a:off x="581914" y="346858"/>
            <a:ext cx="8163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000" b="1" dirty="0"/>
              <a:t>2008 -2016</a:t>
            </a:r>
          </a:p>
          <a:p>
            <a:pPr lvl="0" algn="ctr"/>
            <a:r>
              <a:rPr lang="pt-BR" sz="1800" dirty="0">
                <a:solidFill>
                  <a:srgbClr val="FF0000"/>
                </a:solidFill>
              </a:rPr>
              <a:t>Não crise mais </a:t>
            </a:r>
            <a:r>
              <a:rPr lang="pt-BR" sz="1800" b="1" dirty="0">
                <a:solidFill>
                  <a:srgbClr val="FF0000"/>
                </a:solidFill>
              </a:rPr>
              <a:t>MUDANÇA</a:t>
            </a:r>
            <a:r>
              <a:rPr lang="pt-BR" sz="1800" dirty="0">
                <a:solidFill>
                  <a:srgbClr val="FF0000"/>
                </a:solidFill>
              </a:rPr>
              <a:t> reestrutura as economias reais</a:t>
            </a:r>
          </a:p>
        </p:txBody>
      </p:sp>
      <p:sp>
        <p:nvSpPr>
          <p:cNvPr id="8" name="Seta para baixo 7"/>
          <p:cNvSpPr/>
          <p:nvPr/>
        </p:nvSpPr>
        <p:spPr>
          <a:xfrm>
            <a:off x="4498208" y="1177854"/>
            <a:ext cx="378042" cy="3762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 dirty="0"/>
          </a:p>
        </p:txBody>
      </p:sp>
      <p:sp>
        <p:nvSpPr>
          <p:cNvPr id="11" name="Seta para baixo 10"/>
          <p:cNvSpPr/>
          <p:nvPr/>
        </p:nvSpPr>
        <p:spPr>
          <a:xfrm>
            <a:off x="4525211" y="2428806"/>
            <a:ext cx="324036" cy="404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 dirty="0"/>
          </a:p>
        </p:txBody>
      </p:sp>
      <p:sp>
        <p:nvSpPr>
          <p:cNvPr id="4" name="Rettangolo 3"/>
          <p:cNvSpPr/>
          <p:nvPr/>
        </p:nvSpPr>
        <p:spPr>
          <a:xfrm>
            <a:off x="5077105" y="4681365"/>
            <a:ext cx="245291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>
                <a:latin typeface="Calibri" pitchFamily="34" charset="0"/>
                <a:ea typeface="ＭＳ Ｐゴシック" pitchFamily="34" charset="-128"/>
              </a:rPr>
              <a:t>Bill: Estamos no começo de uma nova era</a:t>
            </a:r>
          </a:p>
        </p:txBody>
      </p: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2148910" y="69806"/>
            <a:ext cx="5022056" cy="418897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75"/>
              </a:spcBef>
              <a:buNone/>
            </a:pPr>
            <a:r>
              <a:rPr lang="pt-PT" altLang="it-IT" sz="1500" dirty="0" smtClean="0">
                <a:solidFill>
                  <a:schemeClr val="bg1"/>
                </a:solidFill>
                <a:latin typeface="Arial" charset="0"/>
              </a:rPr>
              <a:t>CENÁRIO DE MERCADO DA INDÚSTRIA</a:t>
            </a:r>
            <a:endParaRPr lang="pt-PT" altLang="it-IT" sz="15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5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695347"/>
            <a:ext cx="5651500" cy="4318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>
              <a:latin typeface="Arial" charset="0"/>
            </a:endParaRPr>
          </a:p>
        </p:txBody>
      </p:sp>
      <p:pic>
        <p:nvPicPr>
          <p:cNvPr id="3" name="Picture 4" descr="logo_cosmob_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81" y="536452"/>
            <a:ext cx="25177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14893" y="3127005"/>
            <a:ext cx="2089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x-none" sz="1300" dirty="0">
                <a:solidFill>
                  <a:srgbClr val="000099"/>
                </a:solidFill>
                <a:latin typeface="Century Gothic" charset="0"/>
              </a:rPr>
              <a:t>Centro </a:t>
            </a:r>
            <a:r>
              <a:rPr lang="it-IT" altLang="x-none" sz="1300" dirty="0" smtClean="0">
                <a:solidFill>
                  <a:srgbClr val="000099"/>
                </a:solidFill>
                <a:latin typeface="Century Gothic" charset="0"/>
              </a:rPr>
              <a:t>Tecnologico</a:t>
            </a:r>
            <a:endParaRPr lang="it-IT" altLang="x-none" sz="1300" dirty="0">
              <a:solidFill>
                <a:srgbClr val="000099"/>
              </a:solidFill>
              <a:latin typeface="Century Gothic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8350" y="696109"/>
            <a:ext cx="755650" cy="4318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39750" y="687409"/>
            <a:ext cx="41767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lnSpc>
                <a:spcPct val="118000"/>
              </a:lnSpc>
              <a:spcBef>
                <a:spcPct val="0"/>
              </a:spcBef>
              <a:buFontTx/>
              <a:buNone/>
            </a:pPr>
            <a:r>
              <a:rPr lang="en-US" altLang="x-none" sz="2400">
                <a:solidFill>
                  <a:schemeClr val="bg1"/>
                </a:solidFill>
                <a:latin typeface="Arial Black" charset="0"/>
              </a:rPr>
              <a:t>OBRIGADO </a:t>
            </a:r>
            <a:endParaRPr lang="it-IT" altLang="x-none" sz="240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1011278" y="1211760"/>
            <a:ext cx="3905106" cy="3348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000099"/>
            </a:solidFill>
            <a:round/>
            <a:headEnd/>
            <a:tailEnd/>
          </a:ln>
        </p:spPr>
        <p:txBody>
          <a:bodyPr wrap="square" tIns="9144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>
              <a:latin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59462" y="1329044"/>
            <a:ext cx="2881909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800" dirty="0" err="1" smtClean="0">
                <a:solidFill>
                  <a:srgbClr val="808080"/>
                </a:solidFill>
                <a:latin typeface="Arial" charset="0"/>
              </a:rPr>
              <a:t>Alessio</a:t>
            </a:r>
            <a:r>
              <a:rPr lang="pt-PT" altLang="x-none" sz="1800" dirty="0" smtClean="0">
                <a:solidFill>
                  <a:srgbClr val="808080"/>
                </a:solidFill>
                <a:latin typeface="Arial" charset="0"/>
              </a:rPr>
              <a:t> </a:t>
            </a:r>
            <a:r>
              <a:rPr lang="pt-PT" altLang="x-none" sz="1800" dirty="0" err="1" smtClean="0">
                <a:solidFill>
                  <a:srgbClr val="808080"/>
                </a:solidFill>
                <a:latin typeface="Arial" charset="0"/>
              </a:rPr>
              <a:t>Gnaccarini</a:t>
            </a:r>
            <a:endParaRPr lang="pt-PT" altLang="x-none" sz="1800" dirty="0" smtClean="0">
              <a:solidFill>
                <a:srgbClr val="80808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800" dirty="0" err="1" smtClean="0">
                <a:solidFill>
                  <a:srgbClr val="808080"/>
                </a:solidFill>
                <a:latin typeface="Arial" charset="0"/>
              </a:rPr>
              <a:t>Direttore</a:t>
            </a:r>
            <a:r>
              <a:rPr lang="pt-PT" altLang="x-none" sz="1800" dirty="0" smtClean="0">
                <a:solidFill>
                  <a:srgbClr val="808080"/>
                </a:solidFill>
                <a:latin typeface="Arial" charset="0"/>
              </a:rPr>
              <a:t> </a:t>
            </a:r>
            <a:r>
              <a:rPr lang="pt-PT" altLang="x-none" sz="1800" dirty="0" err="1" smtClean="0">
                <a:solidFill>
                  <a:srgbClr val="808080"/>
                </a:solidFill>
                <a:latin typeface="Arial" charset="0"/>
              </a:rPr>
              <a:t>Generale</a:t>
            </a:r>
            <a:endParaRPr lang="pt-PT" altLang="x-none" sz="1800" dirty="0" smtClean="0">
              <a:solidFill>
                <a:srgbClr val="80808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600" dirty="0" smtClean="0">
                <a:solidFill>
                  <a:srgbClr val="0018A8"/>
                </a:solidFill>
                <a:latin typeface="Arial" charset="0"/>
              </a:rPr>
              <a:t>COSMOB </a:t>
            </a:r>
            <a:r>
              <a:rPr lang="pt-PT" altLang="x-none" sz="1600" dirty="0" err="1" smtClean="0">
                <a:solidFill>
                  <a:srgbClr val="0018A8"/>
                </a:solidFill>
                <a:latin typeface="Arial" charset="0"/>
              </a:rPr>
              <a:t>S.p.A</a:t>
            </a:r>
            <a:r>
              <a:rPr lang="pt-PT" altLang="x-none" sz="1600" dirty="0" smtClean="0">
                <a:solidFill>
                  <a:srgbClr val="0018A8"/>
                </a:solidFill>
                <a:latin typeface="Arial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x-none" sz="1600" dirty="0" smtClean="0">
              <a:solidFill>
                <a:srgbClr val="0018A8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800" dirty="0">
                <a:solidFill>
                  <a:srgbClr val="808080"/>
                </a:solidFill>
                <a:latin typeface="Arial" charset="0"/>
              </a:rPr>
              <a:t>Emilio Beltrami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400" dirty="0" err="1" smtClean="0">
                <a:solidFill>
                  <a:srgbClr val="909090"/>
                </a:solidFill>
                <a:latin typeface="Arial" charset="0"/>
              </a:rPr>
              <a:t>Tel</a:t>
            </a:r>
            <a:r>
              <a:rPr lang="pt-PT" altLang="x-none" sz="1400" dirty="0" smtClean="0">
                <a:solidFill>
                  <a:srgbClr val="909090"/>
                </a:solidFill>
                <a:latin typeface="Arial" charset="0"/>
              </a:rPr>
              <a:t> </a:t>
            </a:r>
            <a:r>
              <a:rPr lang="pt-PT" altLang="x-none" sz="1400" dirty="0" smtClean="0">
                <a:solidFill>
                  <a:srgbClr val="909090"/>
                </a:solidFill>
                <a:latin typeface="Arial" charset="0"/>
              </a:rPr>
              <a:t>+39 0721 481269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400" dirty="0" smtClean="0">
                <a:solidFill>
                  <a:srgbClr val="909090"/>
                </a:solidFill>
                <a:latin typeface="Arial" charset="0"/>
              </a:rPr>
              <a:t>Fax +39 0721 482512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x-none" sz="1400" dirty="0" smtClean="0">
              <a:solidFill>
                <a:srgbClr val="90909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600" dirty="0" err="1" smtClean="0">
                <a:solidFill>
                  <a:srgbClr val="0018A8"/>
                </a:solidFill>
                <a:latin typeface="Arial" charset="0"/>
              </a:rPr>
              <a:t>www.cosmob.it</a:t>
            </a:r>
            <a:endParaRPr lang="pt-PT" altLang="x-none" sz="1600" dirty="0" smtClean="0">
              <a:solidFill>
                <a:srgbClr val="0018A8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400" dirty="0" smtClean="0">
                <a:solidFill>
                  <a:srgbClr val="808080"/>
                </a:solidFill>
                <a:latin typeface="Arial" charset="0"/>
                <a:hlinkClick r:id="rId3"/>
              </a:rPr>
              <a:t>a.gnaccarini@cosmob.it</a:t>
            </a:r>
            <a:endParaRPr lang="pt-PT" altLang="x-none" sz="1400" dirty="0" smtClean="0">
              <a:solidFill>
                <a:srgbClr val="80808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x-none" sz="1400" dirty="0" smtClean="0">
                <a:solidFill>
                  <a:srgbClr val="808080"/>
                </a:solidFill>
                <a:latin typeface="Arial" charset="0"/>
                <a:hlinkClick r:id="rId4"/>
              </a:rPr>
              <a:t>emiliobeltrami@me.com</a:t>
            </a:r>
            <a:endParaRPr lang="pt-PT" altLang="x-none" sz="1400" dirty="0" smtClean="0">
              <a:solidFill>
                <a:srgbClr val="80808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PT" altLang="x-none" sz="1400" dirty="0">
              <a:solidFill>
                <a:srgbClr val="808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35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14"/>
          <p:cNvGrpSpPr/>
          <p:nvPr/>
        </p:nvGrpSpPr>
        <p:grpSpPr>
          <a:xfrm>
            <a:off x="2935706" y="479833"/>
            <a:ext cx="6208294" cy="3811509"/>
            <a:chOff x="699198" y="1412776"/>
            <a:chExt cx="7977258" cy="4710665"/>
          </a:xfrm>
        </p:grpSpPr>
        <p:grpSp>
          <p:nvGrpSpPr>
            <p:cNvPr id="6" name="Gruppo 10"/>
            <p:cNvGrpSpPr/>
            <p:nvPr/>
          </p:nvGrpSpPr>
          <p:grpSpPr>
            <a:xfrm>
              <a:off x="699198" y="1412776"/>
              <a:ext cx="7977258" cy="4710665"/>
              <a:chOff x="684213" y="1412874"/>
              <a:chExt cx="7977258" cy="4710665"/>
            </a:xfrm>
          </p:grpSpPr>
          <p:grpSp>
            <p:nvGrpSpPr>
              <p:cNvPr id="8" name="Gruppo 4"/>
              <p:cNvGrpSpPr/>
              <p:nvPr/>
            </p:nvGrpSpPr>
            <p:grpSpPr>
              <a:xfrm>
                <a:off x="684213" y="1412874"/>
                <a:ext cx="7977258" cy="4710665"/>
                <a:chOff x="684213" y="1412874"/>
                <a:chExt cx="7977258" cy="4710665"/>
              </a:xfrm>
            </p:grpSpPr>
            <p:pic>
              <p:nvPicPr>
                <p:cNvPr id="3" name="Immagine 2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84213" y="1412874"/>
                  <a:ext cx="7977258" cy="4710665"/>
                </a:xfrm>
                <a:prstGeom prst="rect">
                  <a:avLst/>
                </a:prstGeom>
              </p:spPr>
            </p:pic>
            <p:sp>
              <p:nvSpPr>
                <p:cNvPr id="4" name="CasellaDiTesto 3"/>
                <p:cNvSpPr txBox="1"/>
                <p:nvPr/>
              </p:nvSpPr>
              <p:spPr>
                <a:xfrm>
                  <a:off x="4788024" y="3103076"/>
                  <a:ext cx="864095" cy="312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788" dirty="0"/>
                    <a:t>3,5%</a:t>
                  </a:r>
                </a:p>
              </p:txBody>
            </p:sp>
          </p:grpSp>
          <p:cxnSp>
            <p:nvCxnSpPr>
              <p:cNvPr id="7" name="Connettore 1 6"/>
              <p:cNvCxnSpPr/>
              <p:nvPr/>
            </p:nvCxnSpPr>
            <p:spPr>
              <a:xfrm>
                <a:off x="3347864" y="4653136"/>
                <a:ext cx="1440160" cy="0"/>
              </a:xfrm>
              <a:prstGeom prst="line">
                <a:avLst/>
              </a:prstGeom>
              <a:ln w="9525" cmpd="sng">
                <a:solidFill>
                  <a:srgbClr val="FF6600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ttangolo 9"/>
              <p:cNvSpPr/>
              <p:nvPr/>
            </p:nvSpPr>
            <p:spPr>
              <a:xfrm>
                <a:off x="4644008" y="5085184"/>
                <a:ext cx="2376264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25" dirty="0">
                    <a:solidFill>
                      <a:schemeClr val="tx1"/>
                    </a:solidFill>
                  </a:rPr>
                  <a:t>Elaborazioni su dati Istat</a:t>
                </a:r>
              </a:p>
            </p:txBody>
          </p:sp>
        </p:grpSp>
        <p:cxnSp>
          <p:nvCxnSpPr>
            <p:cNvPr id="12" name="Connettore 1 11"/>
            <p:cNvCxnSpPr/>
            <p:nvPr/>
          </p:nvCxnSpPr>
          <p:spPr>
            <a:xfrm>
              <a:off x="1763688" y="5517232"/>
              <a:ext cx="5400600" cy="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tangolo 2"/>
          <p:cNvSpPr>
            <a:spLocks noChangeArrowheads="1"/>
          </p:cNvSpPr>
          <p:nvPr/>
        </p:nvSpPr>
        <p:spPr bwMode="auto">
          <a:xfrm>
            <a:off x="260390" y="2100349"/>
            <a:ext cx="1940018" cy="3231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PT" sz="1500"/>
              <a:t>Quando  se recupera? </a:t>
            </a:r>
            <a:endParaRPr lang="it-IT" sz="1500" dirty="0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3774" y="2839479"/>
            <a:ext cx="3078178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/>
              <a:t>Quando fecham as empresas depois é difícil reestruturar o distrito industrial dos arranjos produtivos locais</a:t>
            </a:r>
          </a:p>
          <a:p>
            <a:r>
              <a:rPr lang="pt-BR" sz="1050" dirty="0"/>
              <a:t>Porque os conhecimentos vão embora</a:t>
            </a:r>
          </a:p>
          <a:p>
            <a:r>
              <a:rPr lang="pt-BR" sz="1050" dirty="0"/>
              <a:t>Por isso estamos aqui hoje visando a definição de uma estratégia voltada a competitividade do sistema econômico local 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48019" y="10871"/>
            <a:ext cx="5120312" cy="442301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68580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lnSpc>
                <a:spcPct val="118000"/>
              </a:lnSpc>
              <a:spcBef>
                <a:spcPts val="675"/>
              </a:spcBef>
              <a:buNone/>
            </a:pPr>
            <a:r>
              <a:rPr lang="pt-PT" altLang="it-IT" sz="1800" dirty="0">
                <a:solidFill>
                  <a:schemeClr val="bg1"/>
                </a:solidFill>
                <a:latin typeface="Century Gothic" charset="0"/>
              </a:rPr>
              <a:t>CENÁRIO </a:t>
            </a:r>
            <a:r>
              <a:rPr lang="pt-PT" altLang="it-IT" sz="1800" dirty="0" smtClean="0">
                <a:solidFill>
                  <a:schemeClr val="bg1"/>
                </a:solidFill>
                <a:latin typeface="Century Gothic" charset="0"/>
              </a:rPr>
              <a:t>INTERNACIONAL: exemplo Italiano</a:t>
            </a:r>
            <a:endParaRPr lang="it-IT" altLang="it-IT" sz="1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7010400" y="4808538"/>
            <a:ext cx="2133600" cy="274637"/>
          </a:xfrm>
        </p:spPr>
        <p:txBody>
          <a:bodyPr/>
          <a:lstStyle/>
          <a:p>
            <a:fld id="{02035BE7-5D57-44BF-A666-5A91F72F4E77}" type="slidenum">
              <a:rPr lang="pt-BR" smtClean="0"/>
              <a:t>6</a:t>
            </a:fld>
            <a:endParaRPr lang="pt-BR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4235685"/>
            <a:ext cx="5334000" cy="2857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280597"/>
            <a:ext cx="4590510" cy="289841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462210" y="826813"/>
            <a:ext cx="26817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A atividade econômica cresceu no começo de 2015/2017. </a:t>
            </a: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 smtClean="0"/>
              <a:t>Queda interna da demanda</a:t>
            </a:r>
          </a:p>
          <a:p>
            <a:endParaRPr lang="pt-BR" sz="1200" dirty="0" smtClean="0"/>
          </a:p>
          <a:p>
            <a:pPr lvl="0"/>
            <a:r>
              <a:rPr lang="pt-BR" sz="1200" dirty="0" smtClean="0"/>
              <a:t>Abertura aos mercados internacionais.</a:t>
            </a:r>
          </a:p>
          <a:p>
            <a:pPr lvl="0"/>
            <a:r>
              <a:rPr lang="pt-BR" sz="1200" dirty="0" smtClean="0"/>
              <a:t>Fatores competitivos</a:t>
            </a:r>
          </a:p>
          <a:p>
            <a:pPr marL="128588" indent="-128588">
              <a:buFont typeface="Arial"/>
              <a:buChar char="•"/>
            </a:pPr>
            <a:endParaRPr lang="pt-BR" sz="1200" dirty="0" smtClean="0"/>
          </a:p>
          <a:p>
            <a:pPr marL="128588" indent="-128588">
              <a:buFont typeface="Arial"/>
              <a:buChar char="•"/>
            </a:pPr>
            <a:r>
              <a:rPr lang="pt-BR" sz="1200" dirty="0" smtClean="0"/>
              <a:t>Conhecimento</a:t>
            </a:r>
          </a:p>
          <a:p>
            <a:pPr marL="128588" indent="-128588">
              <a:buFont typeface="Arial"/>
              <a:buChar char="•"/>
            </a:pPr>
            <a:r>
              <a:rPr lang="pt-BR" sz="1200" dirty="0" smtClean="0"/>
              <a:t>Tecnologia</a:t>
            </a:r>
          </a:p>
          <a:p>
            <a:pPr marL="128588" indent="-128588">
              <a:buFont typeface="Arial"/>
              <a:buChar char="•"/>
            </a:pPr>
            <a:r>
              <a:rPr lang="pt-BR" sz="1200" dirty="0" smtClean="0"/>
              <a:t>Novas produções </a:t>
            </a:r>
          </a:p>
          <a:p>
            <a:pPr marL="128588" indent="-128588">
              <a:buFont typeface="Arial"/>
              <a:buChar char="•"/>
            </a:pPr>
            <a:r>
              <a:rPr lang="pt-BR" sz="1200" dirty="0" smtClean="0"/>
              <a:t>Internacionalização</a:t>
            </a: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5652120" y="4449362"/>
            <a:ext cx="216024" cy="0"/>
          </a:xfrm>
          <a:prstGeom prst="line">
            <a:avLst/>
          </a:prstGeom>
          <a:ln w="317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881836" y="4310863"/>
            <a:ext cx="58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PIL</a:t>
            </a:r>
            <a:endParaRPr lang="pt-BR" sz="1200" dirty="0"/>
          </a:p>
        </p:txBody>
      </p:sp>
      <p:sp>
        <p:nvSpPr>
          <p:cNvPr id="9" name="Segnaposto numero diapositiva 2"/>
          <p:cNvSpPr txBox="1">
            <a:spLocks/>
          </p:cNvSpPr>
          <p:nvPr/>
        </p:nvSpPr>
        <p:spPr>
          <a:xfrm>
            <a:off x="6057900" y="4767264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3DF1216D-DE96-45A1-A090-3F744C2832E4}" type="slidenum">
              <a:rPr lang="pt-BR" smtClean="0"/>
              <a:pPr>
                <a:defRPr/>
              </a:pPr>
              <a:t>6</a:t>
            </a:fld>
            <a:endParaRPr lang="pt-BR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90867" y="183948"/>
            <a:ext cx="6447599" cy="442301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68580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lnSpc>
                <a:spcPct val="118000"/>
              </a:lnSpc>
              <a:spcBef>
                <a:spcPts val="675"/>
              </a:spcBef>
              <a:buNone/>
            </a:pPr>
            <a:r>
              <a:rPr lang="pt-PT" altLang="it-IT" sz="1800" dirty="0">
                <a:solidFill>
                  <a:schemeClr val="bg1"/>
                </a:solidFill>
                <a:latin typeface="Century Gothic" charset="0"/>
              </a:rPr>
              <a:t>CENÁRIO </a:t>
            </a:r>
            <a:r>
              <a:rPr lang="pt-PT" altLang="it-IT" sz="1800" dirty="0" smtClean="0">
                <a:solidFill>
                  <a:schemeClr val="bg1"/>
                </a:solidFill>
                <a:latin typeface="Century Gothic" charset="0"/>
              </a:rPr>
              <a:t>INTERNACIONAL: exemplo tendências Italiana</a:t>
            </a:r>
            <a:endParaRPr lang="it-IT" altLang="it-IT" sz="18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3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2" name="Text Box 24"/>
          <p:cNvSpPr txBox="1">
            <a:spLocks noChangeArrowheads="1"/>
          </p:cNvSpPr>
          <p:nvPr/>
        </p:nvSpPr>
        <p:spPr bwMode="auto">
          <a:xfrm>
            <a:off x="932507" y="86032"/>
            <a:ext cx="6609029" cy="18415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75"/>
              </a:spcBef>
              <a:buNone/>
            </a:pPr>
            <a:r>
              <a:rPr lang="pt-BR" altLang="x-none" sz="1800" dirty="0" smtClean="0">
                <a:solidFill>
                  <a:srgbClr val="FF0000"/>
                </a:solidFill>
                <a:latin typeface="Century Gothic" charset="0"/>
              </a:rPr>
              <a:t>Voz das empresas: </a:t>
            </a:r>
          </a:p>
          <a:p>
            <a:pPr algn="ctr">
              <a:lnSpc>
                <a:spcPct val="150000"/>
              </a:lnSpc>
              <a:spcBef>
                <a:spcPts val="675"/>
              </a:spcBef>
              <a:buNone/>
            </a:pPr>
            <a:r>
              <a:rPr lang="pt-BR" altLang="x-none" sz="1800" dirty="0" smtClean="0">
                <a:solidFill>
                  <a:srgbClr val="FF0000"/>
                </a:solidFill>
                <a:latin typeface="Century Gothic" charset="0"/>
              </a:rPr>
              <a:t>Precisamos aumentar a competitividade </a:t>
            </a:r>
          </a:p>
          <a:p>
            <a:pPr algn="ctr">
              <a:lnSpc>
                <a:spcPct val="150000"/>
              </a:lnSpc>
              <a:spcBef>
                <a:spcPts val="675"/>
              </a:spcBef>
              <a:buNone/>
            </a:pPr>
            <a:r>
              <a:rPr lang="pt-BR" altLang="x-none" sz="1600" dirty="0" smtClean="0">
                <a:solidFill>
                  <a:srgbClr val="606060"/>
                </a:solidFill>
                <a:latin typeface="Century Gothic" charset="0"/>
              </a:rPr>
              <a:t>"Devemos ser capazes de atender às crescentes demandas do mercado aumentando a competitividade"</a:t>
            </a:r>
            <a:r>
              <a:rPr lang="pt-BR" altLang="x-none" sz="1600" dirty="0" smtClean="0">
                <a:latin typeface="Century Gothic" charset="0"/>
              </a:rPr>
              <a:t> </a:t>
            </a:r>
            <a:endParaRPr lang="pt-BR" altLang="it-IT" sz="1500" dirty="0">
              <a:latin typeface="Century Gothic" charset="0"/>
            </a:endParaRPr>
          </a:p>
        </p:txBody>
      </p:sp>
      <p:pic>
        <p:nvPicPr>
          <p:cNvPr id="5" name="Immagin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1350" y="2035476"/>
            <a:ext cx="1529579" cy="232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7830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9" y="516463"/>
            <a:ext cx="4653481" cy="297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73929" y="-1453420"/>
            <a:ext cx="9135887" cy="52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8000"/>
              </a:lnSpc>
              <a:spcBef>
                <a:spcPts val="900"/>
              </a:spcBef>
              <a:buSzPct val="100000"/>
            </a:pPr>
            <a:r>
              <a:rPr lang="pt-PT" altLang="x-none" sz="2400" dirty="0">
                <a:solidFill>
                  <a:srgbClr val="0000CC"/>
                </a:solidFill>
                <a:latin typeface="Century Gothic" charset="0"/>
              </a:rPr>
              <a:t>Logica do futuro</a:t>
            </a:r>
          </a:p>
          <a:p>
            <a:pPr algn="ctr">
              <a:lnSpc>
                <a:spcPct val="118000"/>
              </a:lnSpc>
              <a:spcBef>
                <a:spcPts val="900"/>
              </a:spcBef>
              <a:buSzPct val="100000"/>
            </a:pPr>
            <a:r>
              <a:rPr lang="pt-PT" altLang="x-none" sz="2400" u="sng" dirty="0">
                <a:solidFill>
                  <a:srgbClr val="0000CC"/>
                </a:solidFill>
                <a:latin typeface="Century Gothic" charset="0"/>
              </a:rPr>
              <a:t>Vantagem comparativas </a:t>
            </a:r>
            <a:r>
              <a:rPr lang="pt-PT" altLang="x-none" sz="2400" dirty="0">
                <a:solidFill>
                  <a:srgbClr val="0000CC"/>
                </a:solidFill>
                <a:latin typeface="Century Gothic" charset="0"/>
              </a:rPr>
              <a:t>VS </a:t>
            </a:r>
            <a:r>
              <a:rPr lang="pt-PT" altLang="x-none" sz="2400" u="sng" dirty="0">
                <a:solidFill>
                  <a:srgbClr val="0000CC"/>
                </a:solidFill>
                <a:latin typeface="Century Gothic" charset="0"/>
              </a:rPr>
              <a:t>Vantagem competitivas </a:t>
            </a:r>
            <a:endParaRPr lang="it-IT" altLang="x-none" sz="2400" u="sng" dirty="0">
              <a:solidFill>
                <a:srgbClr val="0000CC"/>
              </a:solidFill>
              <a:latin typeface="Century Gothic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7159" y="4830538"/>
            <a:ext cx="5214353" cy="346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8000"/>
              </a:lnSpc>
              <a:spcBef>
                <a:spcPts val="900"/>
              </a:spcBef>
              <a:buSzPct val="100000"/>
            </a:pPr>
            <a:r>
              <a:rPr lang="pt-PT" altLang="x-none" dirty="0">
                <a:solidFill>
                  <a:srgbClr val="002060"/>
                </a:solidFill>
                <a:latin typeface="Century Gothic" charset="0"/>
              </a:rPr>
              <a:t>Precisa fazer SISTEMA: Competitividade dos territórios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12874" y="54634"/>
            <a:ext cx="5994797" cy="411779"/>
          </a:xfrm>
          <a:prstGeom prst="rect">
            <a:avLst/>
          </a:prstGeom>
          <a:solidFill>
            <a:srgbClr val="374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GB" altLang="it-IT" sz="1350" dirty="0">
                <a:solidFill>
                  <a:schemeClr val="bg1"/>
                </a:solidFill>
                <a:latin typeface="Century Gothic" charset="0"/>
              </a:rPr>
              <a:t>	</a:t>
            </a:r>
            <a:r>
              <a:rPr lang="en-GB" altLang="it-IT" sz="1800" dirty="0" smtClean="0">
                <a:solidFill>
                  <a:schemeClr val="bg1"/>
                </a:solidFill>
                <a:latin typeface="Century Gothic" charset="0"/>
              </a:rPr>
              <a:t>DESAFIO </a:t>
            </a:r>
            <a:r>
              <a:rPr lang="en-GB" altLang="it-IT" sz="1800" dirty="0" err="1" smtClean="0">
                <a:solidFill>
                  <a:schemeClr val="bg1"/>
                </a:solidFill>
                <a:latin typeface="Century Gothic" charset="0"/>
              </a:rPr>
              <a:t>Setoriais</a:t>
            </a:r>
            <a:endParaRPr lang="it-IT" altLang="it-IT" sz="18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407766" y="859645"/>
            <a:ext cx="3902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PT" dirty="0" smtClean="0">
                <a:solidFill>
                  <a:srgbClr val="002060"/>
                </a:solidFill>
                <a:latin typeface="Century Gothic" charset="0"/>
              </a:rPr>
              <a:t>DESENVOLVIMENTO TERRITORIAL: trabalho estruturado em rede</a:t>
            </a:r>
          </a:p>
          <a:p>
            <a:pPr>
              <a:spcAft>
                <a:spcPts val="0"/>
              </a:spcAft>
            </a:pPr>
            <a:endParaRPr lang="pt-PT" dirty="0" smtClean="0">
              <a:solidFill>
                <a:srgbClr val="002060"/>
              </a:solidFill>
              <a:latin typeface="Century Gothic" charset="0"/>
            </a:endParaRPr>
          </a:p>
          <a:p>
            <a:pPr>
              <a:spcAft>
                <a:spcPts val="0"/>
              </a:spcAft>
            </a:pPr>
            <a:r>
              <a:rPr lang="pt-PT" dirty="0" smtClean="0">
                <a:solidFill>
                  <a:srgbClr val="002060"/>
                </a:solidFill>
                <a:latin typeface="Century Gothic" charset="0"/>
              </a:rPr>
              <a:t>ABERTURA INTERNACIONAL: alianças estratégicas </a:t>
            </a:r>
          </a:p>
          <a:p>
            <a:pPr>
              <a:spcAft>
                <a:spcPts val="0"/>
              </a:spcAft>
            </a:pPr>
            <a:endParaRPr lang="pt-PT" dirty="0" smtClean="0">
              <a:solidFill>
                <a:srgbClr val="002060"/>
              </a:solidFill>
              <a:latin typeface="Century Gothic" charset="0"/>
            </a:endParaRPr>
          </a:p>
          <a:p>
            <a:pPr>
              <a:spcAft>
                <a:spcPts val="0"/>
              </a:spcAft>
            </a:pPr>
            <a:r>
              <a:rPr lang="pt-PT" dirty="0" smtClean="0">
                <a:solidFill>
                  <a:srgbClr val="002060"/>
                </a:solidFill>
                <a:latin typeface="Century Gothic" charset="0"/>
              </a:rPr>
              <a:t>DISSEMINAÇÃO DA INOVAÇÃO: intorção de tecnologias e conhecimentos</a:t>
            </a:r>
            <a:endParaRPr lang="pt-PT" dirty="0">
              <a:solidFill>
                <a:srgbClr val="002060"/>
              </a:solidFill>
              <a:latin typeface="Century Gothic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7159" y="357117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Logica das  </a:t>
            </a:r>
            <a:r>
              <a:rPr lang="pt-BR" dirty="0" smtClean="0"/>
              <a:t>vantagens Comparativas</a:t>
            </a:r>
          </a:p>
          <a:p>
            <a:r>
              <a:rPr lang="pt-BR" dirty="0" smtClean="0"/>
              <a:t>Baixo </a:t>
            </a:r>
            <a:r>
              <a:rPr lang="pt-BR" dirty="0"/>
              <a:t>custo do trabalho</a:t>
            </a:r>
          </a:p>
          <a:p>
            <a:r>
              <a:rPr lang="pt-BR" dirty="0" smtClean="0"/>
              <a:t>Matéria </a:t>
            </a:r>
            <a:r>
              <a:rPr lang="pt-BR" dirty="0"/>
              <a:t>prima</a:t>
            </a:r>
          </a:p>
          <a:p>
            <a:endParaRPr lang="pt-BR" dirty="0"/>
          </a:p>
        </p:txBody>
      </p:sp>
      <p:sp>
        <p:nvSpPr>
          <p:cNvPr id="11" name="Rettangolo 10"/>
          <p:cNvSpPr/>
          <p:nvPr/>
        </p:nvSpPr>
        <p:spPr>
          <a:xfrm>
            <a:off x="3059490" y="3513436"/>
            <a:ext cx="5964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Logica das  </a:t>
            </a:r>
            <a:r>
              <a:rPr lang="pt-BR" dirty="0" smtClean="0"/>
              <a:t>vantagens </a:t>
            </a:r>
            <a:r>
              <a:rPr lang="pt-BR" dirty="0"/>
              <a:t>Competitivas- Serviços </a:t>
            </a:r>
            <a:r>
              <a:rPr lang="pt-BR" dirty="0" smtClean="0"/>
              <a:t>qualificados</a:t>
            </a:r>
          </a:p>
          <a:p>
            <a:pPr>
              <a:spcBef>
                <a:spcPct val="50000"/>
              </a:spcBef>
            </a:pPr>
            <a:r>
              <a:rPr lang="pt-BR" dirty="0"/>
              <a:t>Alto </a:t>
            </a:r>
            <a:r>
              <a:rPr lang="pt-BR" dirty="0" smtClean="0"/>
              <a:t>desempenho/Padronização </a:t>
            </a:r>
            <a:r>
              <a:rPr lang="mr-IN" dirty="0" smtClean="0"/>
              <a:t>–</a:t>
            </a:r>
            <a:endParaRPr lang="pt-BR" dirty="0" smtClean="0"/>
          </a:p>
          <a:p>
            <a:pPr>
              <a:spcBef>
                <a:spcPct val="50000"/>
              </a:spcBef>
            </a:pPr>
            <a:r>
              <a:rPr lang="pt-BR" dirty="0" smtClean="0"/>
              <a:t>Novo </a:t>
            </a:r>
            <a:r>
              <a:rPr lang="pt-BR" dirty="0"/>
              <a:t>modelo de </a:t>
            </a:r>
            <a:r>
              <a:rPr lang="pt-BR" dirty="0" smtClean="0"/>
              <a:t>negócios/Capital humano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3445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104485" y="1768793"/>
            <a:ext cx="4536281" cy="38779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68580" anchor="ctr">
            <a:spAutoFit/>
          </a:bodyPr>
          <a:lstStyle>
            <a:lvl1pPr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18000"/>
              </a:lnSpc>
              <a:spcBef>
                <a:spcPct val="0"/>
              </a:spcBef>
              <a:buFontTx/>
              <a:buNone/>
            </a:pPr>
            <a:r>
              <a:rPr lang="pt-BR" altLang="it-IT" sz="1500" dirty="0">
                <a:solidFill>
                  <a:schemeClr val="bg1"/>
                </a:solidFill>
                <a:latin typeface="Arial" charset="0"/>
              </a:rPr>
              <a:t>O abordagem à Inovação da União Europeia</a:t>
            </a:r>
          </a:p>
        </p:txBody>
      </p:sp>
    </p:spTree>
    <p:extLst>
      <p:ext uri="{BB962C8B-B14F-4D97-AF65-F5344CB8AC3E}">
        <p14:creationId xmlns:p14="http://schemas.microsoft.com/office/powerpoint/2010/main" val="575214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8431</TotalTime>
  <Words>2367</Words>
  <Application>Microsoft Macintosh PowerPoint</Application>
  <PresentationFormat>Presentazione su schermo (16:9)</PresentationFormat>
  <Paragraphs>421</Paragraphs>
  <Slides>40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40</vt:i4>
      </vt:variant>
    </vt:vector>
  </HeadingPairs>
  <TitlesOfParts>
    <vt:vector size="57" baseType="lpstr">
      <vt:lpstr>Arial Black</vt:lpstr>
      <vt:lpstr>Arial Unicode MS</vt:lpstr>
      <vt:lpstr>Calibri</vt:lpstr>
      <vt:lpstr>Century Gothic</vt:lpstr>
      <vt:lpstr>MS PGothic</vt:lpstr>
      <vt:lpstr>ＭＳ Ｐゴシック</vt:lpstr>
      <vt:lpstr>Open Sans</vt:lpstr>
      <vt:lpstr>Raavi</vt:lpstr>
      <vt:lpstr>Swiss721BT</vt:lpstr>
      <vt:lpstr>Symbol</vt:lpstr>
      <vt:lpstr>Times New Roman</vt:lpstr>
      <vt:lpstr>Wingdings</vt:lpstr>
      <vt:lpstr>Arial</vt:lpstr>
      <vt:lpstr>Tema di Office</vt:lpstr>
      <vt:lpstr>1_Tema di Office</vt:lpstr>
      <vt:lpstr>2_Tema di Office</vt:lpstr>
      <vt:lpstr>3_Tema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LIST OF  RECOGNISED  ETPs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 tecnologia e inovação como vetor essencial para Desenvolvimento de um Sistema Territorial de Inovação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LINEE D’INTERVENTO:  Bando sullo sviluppo di prodotti innovativi</dc:title>
  <dc:creator>sviluppo01</dc:creator>
  <cp:lastModifiedBy>emilio beltrami</cp:lastModifiedBy>
  <cp:revision>511</cp:revision>
  <cp:lastPrinted>2016-02-02T07:53:23Z</cp:lastPrinted>
  <dcterms:modified xsi:type="dcterms:W3CDTF">2017-03-02T15:57:59Z</dcterms:modified>
</cp:coreProperties>
</file>