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38D14-5F71-48C5-AD96-25C09AF7060F}" type="datetimeFigureOut">
              <a:rPr lang="pt-BR" smtClean="0"/>
              <a:t>3/3/2017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5B551-E244-4876-BCD3-341495CAD6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700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00150"/>
            <a:ext cx="5922963" cy="33321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73577" y="4686498"/>
            <a:ext cx="5388609" cy="44398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another topic that could be interesting for your analysis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Italian wood and furniture industry relies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its manufacturing districts.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of Europe’s leading furniture making centres are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located in Italy: the Veneto and Lombardy regions.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Five of Europe’s top fifteen furniture making regions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Italian (Veneto, Lombardy, Marche, Friuli Venezia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Giulia, Tuscany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3815373" y="9371285"/>
            <a:ext cx="2918830" cy="4933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it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1</a:t>
            </a:fld>
            <a:endParaRPr kumimoji="0" lang="it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7754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73577" y="4686498"/>
            <a:ext cx="5388609" cy="44398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4369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73577" y="4686498"/>
            <a:ext cx="5388600" cy="443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it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universidade trabalha sobre os seguintes tópicos em um fatores lógicos indipendente da o setores de pertença da empresas</a:t>
            </a:r>
          </a:p>
        </p:txBody>
      </p:sp>
    </p:spTree>
    <p:extLst>
      <p:ext uri="{BB962C8B-B14F-4D97-AF65-F5344CB8AC3E}">
        <p14:creationId xmlns:p14="http://schemas.microsoft.com/office/powerpoint/2010/main" val="2868569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noFill/>
          <a:ln>
            <a:headEnd/>
            <a:tailEnd/>
          </a:ln>
        </p:spPr>
      </p:sp>
      <p:sp>
        <p:nvSpPr>
          <p:cNvPr id="78850" name="Shape 7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876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noFill/>
          <a:ln>
            <a:headEnd/>
            <a:tailEnd/>
          </a:ln>
        </p:spPr>
      </p:sp>
      <p:sp>
        <p:nvSpPr>
          <p:cNvPr id="80898" name="Shape 7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7890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noFill/>
          <a:ln>
            <a:headEnd/>
            <a:tailEnd/>
          </a:ln>
        </p:spPr>
      </p:sp>
      <p:sp>
        <p:nvSpPr>
          <p:cNvPr id="84994" name="Shape 7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0893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noFill/>
          <a:ln>
            <a:headEnd/>
            <a:tailEnd/>
          </a:ln>
        </p:spPr>
      </p:sp>
      <p:sp>
        <p:nvSpPr>
          <p:cNvPr id="87042" name="Shape 7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0567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BB86-8862-416C-B830-29CD25D7D216}" type="datetimeFigureOut">
              <a:rPr lang="pt-BR" smtClean="0"/>
              <a:t>3/3/2017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067-B130-4AEE-9F5A-B140D4BA82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101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BB86-8862-416C-B830-29CD25D7D216}" type="datetimeFigureOut">
              <a:rPr lang="pt-BR" smtClean="0"/>
              <a:t>3/3/2017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067-B130-4AEE-9F5A-B140D4BA82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9034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BB86-8862-416C-B830-29CD25D7D216}" type="datetimeFigureOut">
              <a:rPr lang="pt-BR" smtClean="0"/>
              <a:t>3/3/2017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067-B130-4AEE-9F5A-B140D4BA82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9488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BB86-8862-416C-B830-29CD25D7D216}" type="datetimeFigureOut">
              <a:rPr lang="pt-BR" smtClean="0"/>
              <a:t>3/3/2017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067-B130-4AEE-9F5A-B140D4BA82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808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BB86-8862-416C-B830-29CD25D7D216}" type="datetimeFigureOut">
              <a:rPr lang="pt-BR" smtClean="0"/>
              <a:t>3/3/2017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067-B130-4AEE-9F5A-B140D4BA82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5999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BB86-8862-416C-B830-29CD25D7D216}" type="datetimeFigureOut">
              <a:rPr lang="pt-BR" smtClean="0"/>
              <a:t>3/3/2017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067-B130-4AEE-9F5A-B140D4BA82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7160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BB86-8862-416C-B830-29CD25D7D216}" type="datetimeFigureOut">
              <a:rPr lang="pt-BR" smtClean="0"/>
              <a:t>3/3/2017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067-B130-4AEE-9F5A-B140D4BA82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529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BB86-8862-416C-B830-29CD25D7D216}" type="datetimeFigureOut">
              <a:rPr lang="pt-BR" smtClean="0"/>
              <a:t>3/3/2017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067-B130-4AEE-9F5A-B140D4BA82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7952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BB86-8862-416C-B830-29CD25D7D216}" type="datetimeFigureOut">
              <a:rPr lang="pt-BR" smtClean="0"/>
              <a:t>3/3/2017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067-B130-4AEE-9F5A-B140D4BA82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4343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BB86-8862-416C-B830-29CD25D7D216}" type="datetimeFigureOut">
              <a:rPr lang="pt-BR" smtClean="0"/>
              <a:t>3/3/2017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067-B130-4AEE-9F5A-B140D4BA82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515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BB86-8862-416C-B830-29CD25D7D216}" type="datetimeFigureOut">
              <a:rPr lang="pt-BR" smtClean="0"/>
              <a:t>3/3/2017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067-B130-4AEE-9F5A-B140D4BA82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9256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6BB86-8862-416C-B830-29CD25D7D216}" type="datetimeFigureOut">
              <a:rPr lang="pt-BR" smtClean="0"/>
              <a:t>3/3/2017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B5067-B130-4AEE-9F5A-B140D4BA82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993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Shape 2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3333" y="1824759"/>
            <a:ext cx="9144000" cy="4044637"/>
          </a:xfrm>
          <a:prstGeom prst="rect">
            <a:avLst/>
          </a:prstGeom>
          <a:noFill/>
          <a:ln w="28575" cap="flat" cmpd="sng">
            <a:solidFill>
              <a:srgbClr val="0F243E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46" name="Shape 246"/>
          <p:cNvSpPr txBox="1"/>
          <p:nvPr/>
        </p:nvSpPr>
        <p:spPr>
          <a:xfrm>
            <a:off x="490483" y="70853"/>
            <a:ext cx="11140965" cy="1325563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algn="ctr" defTabSz="1219170">
              <a:buClr>
                <a:srgbClr val="0F243E"/>
              </a:buClr>
              <a:buSzPct val="25000"/>
              <a:defRPr/>
            </a:pPr>
            <a:r>
              <a:rPr lang="it" sz="4400" b="1" kern="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Os recordes da indústria de mobiliário italiano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1693333" y="1980393"/>
            <a:ext cx="3234907" cy="892552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  <a:buSzPct val="25000"/>
              <a:defRPr/>
            </a:pPr>
            <a:r>
              <a:rPr lang="it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 “10 VERITA’ SULLA COMPETITIVITA’ ITALIANA: FOCUS LEGNO-ARREDO”</a:t>
            </a:r>
            <a:br>
              <a:rPr lang="it" sz="1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" sz="11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FONTE| Fondazione Edison </a:t>
            </a:r>
            <a:br>
              <a:rPr lang="it" sz="11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" sz="11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 dati Eurostat</a:t>
            </a:r>
          </a:p>
        </p:txBody>
      </p:sp>
      <p:pic>
        <p:nvPicPr>
          <p:cNvPr id="248" name="Shape 248" descr="http://www.italianidea.it/wordpress/wp-content/uploads/2013/03/Federlegn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333" y="1994093"/>
            <a:ext cx="1313459" cy="777652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 txBox="1"/>
          <p:nvPr/>
        </p:nvSpPr>
        <p:spPr>
          <a:xfrm>
            <a:off x="1693334" y="1011296"/>
            <a:ext cx="9406428" cy="451405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  <a:buSzPct val="25000"/>
              <a:defRPr/>
            </a:pPr>
            <a:r>
              <a:rPr lang="it" sz="2133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Itália e‘ o líder europeu em móveis graças aos </a:t>
            </a:r>
            <a:r>
              <a:rPr lang="it" sz="2133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distritos industriais</a:t>
            </a:r>
          </a:p>
        </p:txBody>
      </p:sp>
    </p:spTree>
    <p:extLst>
      <p:ext uri="{BB962C8B-B14F-4D97-AF65-F5344CB8AC3E}">
        <p14:creationId xmlns:p14="http://schemas.microsoft.com/office/powerpoint/2010/main" val="1471645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148" y="4507148"/>
            <a:ext cx="2787651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3" y="15052"/>
            <a:ext cx="4530608" cy="581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ttangolo 3"/>
          <p:cNvSpPr>
            <a:spLocks noChangeArrowheads="1"/>
          </p:cNvSpPr>
          <p:nvPr/>
        </p:nvSpPr>
        <p:spPr bwMode="auto">
          <a:xfrm>
            <a:off x="8548988" y="40630"/>
            <a:ext cx="2137124" cy="52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>
              <a:lnSpc>
                <a:spcPct val="150000"/>
              </a:lnSpc>
              <a:spcBef>
                <a:spcPts val="900"/>
              </a:spcBef>
              <a:buSzPct val="100000"/>
            </a:pPr>
            <a:r>
              <a:rPr lang="it-IT" altLang="it-IT" sz="1867" dirty="0" err="1">
                <a:solidFill>
                  <a:srgbClr val="000099"/>
                </a:solidFill>
                <a:latin typeface="Century Gothic" panose="020B0502020202020204" pitchFamily="34" charset="0"/>
              </a:rPr>
              <a:t>Biênio</a:t>
            </a:r>
            <a:r>
              <a:rPr lang="it-IT" altLang="it-IT" sz="1867" dirty="0">
                <a:solidFill>
                  <a:srgbClr val="000099"/>
                </a:solidFill>
                <a:latin typeface="Century Gothic" panose="020B0502020202020204" pitchFamily="34" charset="0"/>
              </a:rPr>
              <a:t> 2013-2014</a:t>
            </a:r>
          </a:p>
        </p:txBody>
      </p:sp>
      <p:sp>
        <p:nvSpPr>
          <p:cNvPr id="23557" name="Rettangolo 4"/>
          <p:cNvSpPr>
            <a:spLocks noChangeArrowheads="1"/>
          </p:cNvSpPr>
          <p:nvPr/>
        </p:nvSpPr>
        <p:spPr bwMode="auto">
          <a:xfrm>
            <a:off x="7916276" y="742479"/>
            <a:ext cx="3305712" cy="106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50000"/>
              </a:lnSpc>
              <a:spcBef>
                <a:spcPts val="900"/>
              </a:spcBef>
              <a:buSzPct val="100000"/>
            </a:pPr>
            <a:r>
              <a:rPr lang="pt-BR" altLang="it-IT" sz="1867" dirty="0">
                <a:solidFill>
                  <a:srgbClr val="5F5F5F"/>
                </a:solidFill>
                <a:latin typeface="Century Gothic" panose="020B0502020202020204" pitchFamily="34" charset="0"/>
              </a:rPr>
              <a:t>As empresas dos </a:t>
            </a:r>
          </a:p>
          <a:p>
            <a:pPr algn="ctr">
              <a:lnSpc>
                <a:spcPct val="150000"/>
              </a:lnSpc>
              <a:spcBef>
                <a:spcPts val="900"/>
              </a:spcBef>
              <a:buSzPct val="100000"/>
            </a:pPr>
            <a:r>
              <a:rPr lang="pt-BR" altLang="it-IT" sz="1867" dirty="0">
                <a:solidFill>
                  <a:srgbClr val="5F5F5F"/>
                </a:solidFill>
                <a:latin typeface="Century Gothic" panose="020B0502020202020204" pitchFamily="34" charset="0"/>
              </a:rPr>
              <a:t>Distritos Industriais italianos</a:t>
            </a:r>
            <a:endParaRPr lang="it-IT" altLang="it-IT" sz="1867" dirty="0">
              <a:solidFill>
                <a:srgbClr val="5F5F5F"/>
              </a:solidFill>
              <a:latin typeface="Century Gothic" panose="020B0502020202020204" pitchFamily="34" charset="0"/>
            </a:endParaRPr>
          </a:p>
        </p:txBody>
      </p:sp>
      <p:sp>
        <p:nvSpPr>
          <p:cNvPr id="23558" name="Rettangolo 5"/>
          <p:cNvSpPr>
            <a:spLocks noChangeArrowheads="1"/>
          </p:cNvSpPr>
          <p:nvPr/>
        </p:nvSpPr>
        <p:spPr bwMode="auto">
          <a:xfrm>
            <a:off x="7579200" y="1873895"/>
            <a:ext cx="3959225" cy="95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>
              <a:lnSpc>
                <a:spcPct val="150000"/>
              </a:lnSpc>
              <a:spcBef>
                <a:spcPts val="900"/>
              </a:spcBef>
              <a:buSzPct val="100000"/>
              <a:buFont typeface="Wingdings" panose="05000000000000000000" pitchFamily="2" charset="2"/>
              <a:buChar char="Ø"/>
            </a:pPr>
            <a:r>
              <a:rPr lang="pt-BR" altLang="it-IT" sz="1867" dirty="0">
                <a:solidFill>
                  <a:schemeClr val="accent2"/>
                </a:solidFill>
                <a:latin typeface="Century Gothic" panose="020B0502020202020204" pitchFamily="34" charset="0"/>
              </a:rPr>
              <a:t>Aumento médio anual de 3,2%</a:t>
            </a:r>
            <a:endParaRPr lang="it-IT" altLang="it-IT" sz="1867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23559" name="Rettangolo 6"/>
          <p:cNvSpPr>
            <a:spLocks noChangeArrowheads="1"/>
          </p:cNvSpPr>
          <p:nvPr/>
        </p:nvSpPr>
        <p:spPr bwMode="auto">
          <a:xfrm>
            <a:off x="7579200" y="4787082"/>
            <a:ext cx="3959225" cy="138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>
              <a:lnSpc>
                <a:spcPct val="150000"/>
              </a:lnSpc>
              <a:spcBef>
                <a:spcPts val="900"/>
              </a:spcBef>
              <a:buSzPct val="100000"/>
              <a:buFont typeface="Wingdings" panose="05000000000000000000" pitchFamily="2" charset="2"/>
              <a:buChar char="q"/>
            </a:pPr>
            <a:r>
              <a:rPr lang="pt-BR" altLang="it-IT" sz="1867" dirty="0">
                <a:solidFill>
                  <a:schemeClr val="accent2"/>
                </a:solidFill>
                <a:latin typeface="Century Gothic" panose="020B0502020202020204" pitchFamily="34" charset="0"/>
              </a:rPr>
              <a:t>A Manufatura italiana no seu todo, ao contrário, espere pelo menos até 2018.</a:t>
            </a:r>
          </a:p>
        </p:txBody>
      </p:sp>
      <p:sp>
        <p:nvSpPr>
          <p:cNvPr id="23560" name="Rettangolo 7"/>
          <p:cNvSpPr>
            <a:spLocks noChangeArrowheads="1"/>
          </p:cNvSpPr>
          <p:nvPr/>
        </p:nvSpPr>
        <p:spPr bwMode="auto">
          <a:xfrm>
            <a:off x="7579200" y="2708277"/>
            <a:ext cx="3959225" cy="224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>
              <a:lnSpc>
                <a:spcPct val="150000"/>
              </a:lnSpc>
              <a:spcBef>
                <a:spcPts val="900"/>
              </a:spcBef>
              <a:buSzPct val="100000"/>
              <a:buFont typeface="Wingdings" panose="05000000000000000000" pitchFamily="2" charset="2"/>
              <a:buChar char="Ø"/>
            </a:pPr>
            <a:r>
              <a:rPr lang="pt-BR" altLang="it-IT" sz="1867">
                <a:solidFill>
                  <a:schemeClr val="accent2"/>
                </a:solidFill>
                <a:latin typeface="Century Gothic" panose="020B0502020202020204" pitchFamily="34" charset="0"/>
              </a:rPr>
              <a:t>Recuperando-se quase por completo, até o final de 2015, os níveis de vendas de 2008, e, em seguida, superá-los em 2016</a:t>
            </a:r>
            <a:endParaRPr lang="it-IT" altLang="it-IT" sz="1867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23562" name="Rectangle 21"/>
          <p:cNvSpPr>
            <a:spLocks noChangeArrowheads="1"/>
          </p:cNvSpPr>
          <p:nvPr/>
        </p:nvSpPr>
        <p:spPr bwMode="auto">
          <a:xfrm>
            <a:off x="2403186" y="2981175"/>
            <a:ext cx="184731" cy="392415"/>
          </a:xfrm>
          <a:prstGeom prst="rect">
            <a:avLst/>
          </a:prstGeom>
          <a:solidFill>
            <a:srgbClr val="374A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anchor="ctr">
            <a:spAutoFit/>
          </a:bodyPr>
          <a:lstStyle>
            <a:lvl1pPr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>
              <a:lnSpc>
                <a:spcPct val="150000"/>
              </a:lnSpc>
              <a:spcBef>
                <a:spcPts val="900"/>
              </a:spcBef>
              <a:buSzPct val="100000"/>
            </a:pPr>
            <a:endParaRPr lang="pt-BR" altLang="it-IT"/>
          </a:p>
        </p:txBody>
      </p:sp>
    </p:spTree>
    <p:extLst>
      <p:ext uri="{BB962C8B-B14F-4D97-AF65-F5344CB8AC3E}">
        <p14:creationId xmlns:p14="http://schemas.microsoft.com/office/powerpoint/2010/main" val="1607530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473033" y="297400"/>
            <a:ext cx="11144400" cy="868800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it" sz="3200" b="1" dirty="0">
                <a:solidFill>
                  <a:srgbClr val="0F243E"/>
                </a:solidFill>
              </a:rPr>
              <a:t>Políticas de Inovação da Região:</a:t>
            </a:r>
            <a:br>
              <a:rPr lang="it" sz="3200" b="1" dirty="0">
                <a:solidFill>
                  <a:srgbClr val="0F243E"/>
                </a:solidFill>
              </a:rPr>
            </a:br>
            <a:r>
              <a:rPr lang="it" sz="2400" b="1" dirty="0">
                <a:solidFill>
                  <a:srgbClr val="0F243E"/>
                </a:solidFill>
              </a:rPr>
              <a:t>Universidades e Centros para a Inovação Tecnológica das Empresas.</a:t>
            </a:r>
          </a:p>
        </p:txBody>
      </p:sp>
      <p:sp>
        <p:nvSpPr>
          <p:cNvPr id="35" name="Shape 35"/>
          <p:cNvSpPr/>
          <p:nvPr/>
        </p:nvSpPr>
        <p:spPr>
          <a:xfrm>
            <a:off x="721167" y="1517533"/>
            <a:ext cx="4657200" cy="61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  <a:buSzPct val="25000"/>
              <a:defRPr/>
            </a:pPr>
            <a:r>
              <a:rPr lang="it" sz="2667" ker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UNIVERSIDADE</a:t>
            </a:r>
          </a:p>
        </p:txBody>
      </p:sp>
      <p:sp>
        <p:nvSpPr>
          <p:cNvPr id="36" name="Shape 36"/>
          <p:cNvSpPr/>
          <p:nvPr/>
        </p:nvSpPr>
        <p:spPr>
          <a:xfrm>
            <a:off x="-8633" y="4329533"/>
            <a:ext cx="12192000" cy="132680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lIns="121900" tIns="91433" rIns="121900" bIns="60933" anchor="ctr" anchorCtr="0">
            <a:noAutofit/>
          </a:bodyPr>
          <a:lstStyle/>
          <a:p>
            <a:pPr defTabSz="1219170">
              <a:buClr>
                <a:srgbClr val="FFFFFF"/>
              </a:buClr>
              <a:defRPr/>
            </a:pPr>
            <a:endParaRPr sz="2667" b="1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Shape 37" descr="Risultati immagini per università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167" y="2010235"/>
            <a:ext cx="4657367" cy="2618933"/>
          </a:xfrm>
          <a:prstGeom prst="flowChartOffpageConnector">
            <a:avLst/>
          </a:prstGeom>
          <a:noFill/>
          <a:ln>
            <a:noFill/>
          </a:ln>
        </p:spPr>
      </p:pic>
      <p:pic>
        <p:nvPicPr>
          <p:cNvPr id="38" name="Shape 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8500" y="1832700"/>
            <a:ext cx="4605533" cy="2756800"/>
          </a:xfrm>
          <a:prstGeom prst="flowChartOffpageConnector">
            <a:avLst/>
          </a:prstGeom>
          <a:noFill/>
          <a:ln>
            <a:noFill/>
          </a:ln>
        </p:spPr>
      </p:pic>
      <p:sp>
        <p:nvSpPr>
          <p:cNvPr id="39" name="Shape 39"/>
          <p:cNvSpPr/>
          <p:nvPr/>
        </p:nvSpPr>
        <p:spPr>
          <a:xfrm>
            <a:off x="6828500" y="1517533"/>
            <a:ext cx="4605600" cy="49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  <a:buSzPct val="25000"/>
              <a:defRPr/>
            </a:pPr>
            <a:r>
              <a:rPr lang="it" sz="2667" ker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CENTRO TECNOLÓGICO</a:t>
            </a:r>
          </a:p>
        </p:txBody>
      </p:sp>
      <p:sp>
        <p:nvSpPr>
          <p:cNvPr id="40" name="Shape 40"/>
          <p:cNvSpPr/>
          <p:nvPr/>
        </p:nvSpPr>
        <p:spPr>
          <a:xfrm>
            <a:off x="1824967" y="4585500"/>
            <a:ext cx="2246400" cy="1066800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marL="609585" indent="-474121" defTabSz="1219170">
              <a:buClr>
                <a:srgbClr val="FFFFFF"/>
              </a:buClr>
              <a:buSzPct val="100000"/>
              <a:buFont typeface="Calibri"/>
              <a:buChar char="●"/>
              <a:defRPr/>
            </a:pPr>
            <a:r>
              <a:rPr lang="it" sz="2667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Educação</a:t>
            </a:r>
          </a:p>
          <a:p>
            <a:pPr marL="609585" indent="-474121" defTabSz="1219170">
              <a:buClr>
                <a:srgbClr val="FFFFFF"/>
              </a:buClr>
              <a:buSzPct val="100000"/>
              <a:buFont typeface="Calibri"/>
              <a:buChar char="●"/>
              <a:defRPr/>
            </a:pPr>
            <a:r>
              <a:rPr lang="it" sz="2667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Pesquisa</a:t>
            </a:r>
          </a:p>
        </p:txBody>
      </p:sp>
      <p:sp>
        <p:nvSpPr>
          <p:cNvPr id="41" name="Shape 41"/>
          <p:cNvSpPr/>
          <p:nvPr/>
        </p:nvSpPr>
        <p:spPr>
          <a:xfrm>
            <a:off x="6562467" y="4589500"/>
            <a:ext cx="5330800" cy="1066800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marL="609585" indent="-474121" defTabSz="1219170">
              <a:buClr>
                <a:srgbClr val="FFFFFF"/>
              </a:buClr>
              <a:buSzPct val="100000"/>
              <a:buFont typeface="Calibri"/>
              <a:buChar char="●"/>
              <a:defRPr/>
            </a:pPr>
            <a:r>
              <a:rPr lang="it" sz="2667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Transferência de tecnologia</a:t>
            </a:r>
          </a:p>
          <a:p>
            <a:pPr marL="609585" indent="-474121" defTabSz="1219170">
              <a:buClr>
                <a:srgbClr val="FFFFFF"/>
              </a:buClr>
              <a:buSzPct val="100000"/>
              <a:buFont typeface="Calibri"/>
              <a:buChar char="●"/>
              <a:defRPr/>
            </a:pPr>
            <a:r>
              <a:rPr lang="it" sz="2667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Serviços tecnológicos avançado</a:t>
            </a:r>
          </a:p>
        </p:txBody>
      </p:sp>
      <p:sp>
        <p:nvSpPr>
          <p:cNvPr id="42" name="Shape 42"/>
          <p:cNvSpPr/>
          <p:nvPr/>
        </p:nvSpPr>
        <p:spPr>
          <a:xfrm>
            <a:off x="5689716" y="2404367"/>
            <a:ext cx="827600" cy="788400"/>
          </a:xfrm>
          <a:prstGeom prst="mathPlus">
            <a:avLst>
              <a:gd name="adj1" fmla="val 23520"/>
            </a:avLst>
          </a:prstGeom>
          <a:solidFill>
            <a:srgbClr val="3366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604572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Shape 47" descr="Immagine correlata"/>
          <p:cNvPicPr preferRelativeResize="0"/>
          <p:nvPr/>
        </p:nvPicPr>
        <p:blipFill rotWithShape="1">
          <a:blip r:embed="rId3">
            <a:alphaModFix/>
          </a:blip>
          <a:srcRect t="-7410" b="7410"/>
          <a:stretch/>
        </p:blipFill>
        <p:spPr>
          <a:xfrm>
            <a:off x="6828534" y="3427334"/>
            <a:ext cx="4605533" cy="3056469"/>
          </a:xfrm>
          <a:prstGeom prst="flowChartOffpageConnector">
            <a:avLst/>
          </a:prstGeom>
          <a:noFill/>
          <a:ln>
            <a:noFill/>
          </a:ln>
        </p:spPr>
      </p:pic>
      <p:sp>
        <p:nvSpPr>
          <p:cNvPr id="48" name="Shape 48"/>
          <p:cNvSpPr txBox="1">
            <a:spLocks noGrp="1"/>
          </p:cNvSpPr>
          <p:nvPr>
            <p:ph type="ctrTitle"/>
          </p:nvPr>
        </p:nvSpPr>
        <p:spPr>
          <a:xfrm>
            <a:off x="846632" y="297400"/>
            <a:ext cx="10445600" cy="869200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it" sz="3200" b="1" dirty="0">
                <a:solidFill>
                  <a:srgbClr val="0F243E"/>
                </a:solidFill>
              </a:rPr>
              <a:t>Políticas de Inovação da Região:</a:t>
            </a:r>
            <a:br>
              <a:rPr lang="it" sz="3200" b="1" dirty="0">
                <a:solidFill>
                  <a:srgbClr val="0F243E"/>
                </a:solidFill>
              </a:rPr>
            </a:br>
            <a:r>
              <a:rPr lang="it" sz="3200" b="1" dirty="0">
                <a:solidFill>
                  <a:srgbClr val="0F243E"/>
                </a:solidFill>
              </a:rPr>
              <a:t>políticas fatoriais e as políticas sectoriais</a:t>
            </a:r>
          </a:p>
        </p:txBody>
      </p:sp>
      <p:pic>
        <p:nvPicPr>
          <p:cNvPr id="49" name="Shape 49" descr="Risultati immagini per università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1167" y="1774368"/>
            <a:ext cx="4657367" cy="2618933"/>
          </a:xfrm>
          <a:prstGeom prst="flowChartOffpageConnector">
            <a:avLst/>
          </a:prstGeom>
          <a:noFill/>
          <a:ln>
            <a:noFill/>
          </a:ln>
        </p:spPr>
      </p:pic>
      <p:sp>
        <p:nvSpPr>
          <p:cNvPr id="50" name="Shape 50"/>
          <p:cNvSpPr/>
          <p:nvPr/>
        </p:nvSpPr>
        <p:spPr>
          <a:xfrm>
            <a:off x="721167" y="1517533"/>
            <a:ext cx="4657200" cy="142880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  <a:buSzPct val="25000"/>
              <a:defRPr/>
            </a:pPr>
            <a:r>
              <a:rPr lang="it" sz="16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UNIVERSIDADE</a:t>
            </a:r>
          </a:p>
          <a:p>
            <a:pPr defTabSz="1219170">
              <a:defRPr/>
            </a:pPr>
            <a:r>
              <a:rPr lang="it" sz="2133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Políticas de investigação e</a:t>
            </a:r>
            <a:br>
              <a:rPr lang="it" sz="2133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" sz="2133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inovações fatoriais</a:t>
            </a:r>
            <a:r>
              <a:rPr lang="it" sz="1867" ker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" sz="1867" ker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" sz="1200" kern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Ciência da computação, ambiente e sustentabilidade, robótica, materiais avançados, nano-tecnológia, etc.</a:t>
            </a:r>
          </a:p>
          <a:p>
            <a:pPr defTabSz="1219170">
              <a:defRPr/>
            </a:pPr>
            <a:endParaRPr sz="1200" kern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Shape 51"/>
          <p:cNvSpPr/>
          <p:nvPr/>
        </p:nvSpPr>
        <p:spPr>
          <a:xfrm>
            <a:off x="6828500" y="3961200"/>
            <a:ext cx="4605600" cy="97560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  <a:buSzPct val="25000"/>
              <a:defRPr/>
            </a:pPr>
            <a:r>
              <a:rPr lang="it" sz="2667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MPE</a:t>
            </a:r>
            <a:br>
              <a:rPr lang="it" sz="2667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" sz="1467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Percebe, através da transferência de tecnologia e serviços avançados, novos produtos inovadores e competitivos</a:t>
            </a:r>
          </a:p>
        </p:txBody>
      </p:sp>
      <p:sp>
        <p:nvSpPr>
          <p:cNvPr id="52" name="Shape 52"/>
          <p:cNvSpPr/>
          <p:nvPr/>
        </p:nvSpPr>
        <p:spPr>
          <a:xfrm>
            <a:off x="5689716" y="2404367"/>
            <a:ext cx="827600" cy="788400"/>
          </a:xfrm>
          <a:prstGeom prst="mathPlus">
            <a:avLst>
              <a:gd name="adj1" fmla="val 23520"/>
            </a:avLst>
          </a:prstGeom>
          <a:solidFill>
            <a:srgbClr val="3366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3" name="Shape 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28500" y="1636500"/>
            <a:ext cx="4605533" cy="2756800"/>
          </a:xfrm>
          <a:prstGeom prst="flowChartOffpageConnector">
            <a:avLst/>
          </a:prstGeom>
          <a:noFill/>
          <a:ln>
            <a:noFill/>
          </a:ln>
        </p:spPr>
      </p:pic>
      <p:sp>
        <p:nvSpPr>
          <p:cNvPr id="54" name="Shape 54"/>
          <p:cNvSpPr/>
          <p:nvPr/>
        </p:nvSpPr>
        <p:spPr>
          <a:xfrm>
            <a:off x="6828500" y="1517533"/>
            <a:ext cx="4605600" cy="142880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  <a:buSzPct val="25000"/>
              <a:defRPr/>
            </a:pPr>
            <a:r>
              <a:rPr lang="it" sz="16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CENTRO TECNOLÓGICO</a:t>
            </a:r>
          </a:p>
          <a:p>
            <a:pPr defTabSz="1219170">
              <a:defRPr/>
            </a:pPr>
            <a:r>
              <a:rPr lang="it" sz="1867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Políticas da transferência de tecnologia, serviços tecnológicos avançado de tipo sectoriais</a:t>
            </a:r>
            <a:r>
              <a:rPr lang="it" sz="8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it" sz="8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" sz="1200" kern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Madeira e móveis, calçados, têxteis e vestuário, passeios de barco.</a:t>
            </a:r>
          </a:p>
        </p:txBody>
      </p:sp>
    </p:spTree>
    <p:extLst>
      <p:ext uri="{BB962C8B-B14F-4D97-AF65-F5344CB8AC3E}">
        <p14:creationId xmlns:p14="http://schemas.microsoft.com/office/powerpoint/2010/main" val="25214924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1847851" y="298452"/>
            <a:ext cx="8805333" cy="1325033"/>
          </a:xfrm>
        </p:spPr>
        <p:txBody>
          <a:bodyPr vert="horz" wrap="square" numCol="1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buClr>
                <a:srgbClr val="1F497D"/>
              </a:buClr>
              <a:buSzPct val="31000"/>
            </a:pPr>
            <a:r>
              <a:rPr lang="it-IT" sz="4667" b="1">
                <a:solidFill>
                  <a:srgbClr val="10253F"/>
                </a:solidFill>
                <a:sym typeface="Arial" charset="0"/>
              </a:rPr>
              <a:t>Estrutura e organização</a:t>
            </a:r>
          </a:p>
        </p:txBody>
      </p:sp>
      <p:sp>
        <p:nvSpPr>
          <p:cNvPr id="77826" name="Rettangolo 4"/>
          <p:cNvSpPr>
            <a:spLocks noChangeArrowheads="1"/>
          </p:cNvSpPr>
          <p:nvPr/>
        </p:nvSpPr>
        <p:spPr bwMode="auto">
          <a:xfrm>
            <a:off x="1041400" y="1280585"/>
            <a:ext cx="1483098" cy="214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3333" dirty="0">
                <a:solidFill>
                  <a:schemeClr val="bg1"/>
                </a:solidFill>
                <a:latin typeface="Calibri" pitchFamily="34" charset="0"/>
              </a:rPr>
              <a:t>1.</a:t>
            </a:r>
            <a:endParaRPr lang="it-IT" sz="13333" dirty="0">
              <a:solidFill>
                <a:schemeClr val="bg1"/>
              </a:solidFill>
            </a:endParaRPr>
          </a:p>
        </p:txBody>
      </p:sp>
      <p:sp>
        <p:nvSpPr>
          <p:cNvPr id="77828" name="Rettangolo 1"/>
          <p:cNvSpPr>
            <a:spLocks noChangeArrowheads="1"/>
          </p:cNvSpPr>
          <p:nvPr/>
        </p:nvSpPr>
        <p:spPr bwMode="auto">
          <a:xfrm>
            <a:off x="391348" y="3473216"/>
            <a:ext cx="6803437" cy="173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599002">
              <a:buSzPct val="100000"/>
              <a:tabLst>
                <a:tab pos="0" algn="l"/>
                <a:tab pos="596885" algn="l"/>
                <a:tab pos="1195887" algn="l"/>
                <a:tab pos="1794888" algn="l"/>
                <a:tab pos="2393891" algn="l"/>
                <a:tab pos="2992892" algn="l"/>
                <a:tab pos="3591894" algn="l"/>
                <a:tab pos="4190895" algn="l"/>
                <a:tab pos="4789898" algn="l"/>
                <a:tab pos="5388899" algn="l"/>
                <a:tab pos="5987901" algn="l"/>
                <a:tab pos="6586902" algn="l"/>
                <a:tab pos="7185904" algn="l"/>
                <a:tab pos="7784905" algn="l"/>
                <a:tab pos="8383908" algn="l"/>
                <a:tab pos="8982909" algn="l"/>
                <a:tab pos="9581911" algn="l"/>
                <a:tab pos="10180912" algn="l"/>
                <a:tab pos="10779914" algn="l"/>
                <a:tab pos="11378916" algn="l"/>
                <a:tab pos="11977918" algn="l"/>
              </a:tabLst>
            </a:pPr>
            <a:r>
              <a:rPr lang="pt-BR" sz="2667" dirty="0">
                <a:solidFill>
                  <a:srgbClr val="0000FF"/>
                </a:solidFill>
                <a:latin typeface="Calibri" pitchFamily="34" charset="0"/>
              </a:rPr>
              <a:t>Centros tecnológicos especializados, escolas, laboratórios, equipamentos, tecnologia, habilidades profissionais, ação capilar nos territórios, referências qualificadas, etc. </a:t>
            </a:r>
            <a:endParaRPr lang="it-IT" sz="2667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77834" name="Rectangle 51"/>
          <p:cNvSpPr>
            <a:spLocks noChangeArrowheads="1"/>
          </p:cNvSpPr>
          <p:nvPr/>
        </p:nvSpPr>
        <p:spPr bwMode="auto">
          <a:xfrm>
            <a:off x="-8466" y="660042"/>
            <a:ext cx="2580217" cy="34362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tIns="91440" anchor="ctr">
            <a:spAutoFit/>
          </a:bodyPr>
          <a:lstStyle/>
          <a:p>
            <a:pPr algn="ctr"/>
            <a:r>
              <a:rPr lang="it-IT" altLang="it-IT" sz="1333" b="1">
                <a:solidFill>
                  <a:srgbClr val="FFFFFF"/>
                </a:solidFill>
                <a:latin typeface="Calibri" pitchFamily="34" charset="0"/>
                <a:ea typeface="MS PGothic" charset="-128"/>
                <a:cs typeface="Calibri" pitchFamily="34" charset="0"/>
              </a:rPr>
              <a:t>ABORDAGEM METODOLOGICA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6553" y="1269293"/>
            <a:ext cx="4387612" cy="247226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826" y="387961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60200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3"/>
          <p:cNvSpPr>
            <a:spLocks noChangeArrowheads="1"/>
          </p:cNvSpPr>
          <p:nvPr/>
        </p:nvSpPr>
        <p:spPr bwMode="auto">
          <a:xfrm>
            <a:off x="4068911" y="260351"/>
            <a:ext cx="4077463" cy="64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91440">
            <a:spAutoFit/>
          </a:bodyPr>
          <a:lstStyle/>
          <a:p>
            <a:pPr algn="just" defTabSz="599002">
              <a:lnSpc>
                <a:spcPct val="118000"/>
              </a:lnSpc>
              <a:spcBef>
                <a:spcPts val="900"/>
              </a:spcBef>
              <a:tabLst>
                <a:tab pos="0" algn="l"/>
                <a:tab pos="596885" algn="l"/>
                <a:tab pos="1195887" algn="l"/>
                <a:tab pos="1794888" algn="l"/>
                <a:tab pos="2393891" algn="l"/>
                <a:tab pos="2992892" algn="l"/>
                <a:tab pos="3591894" algn="l"/>
                <a:tab pos="4190895" algn="l"/>
                <a:tab pos="4789898" algn="l"/>
                <a:tab pos="5388899" algn="l"/>
                <a:tab pos="5987901" algn="l"/>
                <a:tab pos="6586902" algn="l"/>
                <a:tab pos="7185904" algn="l"/>
                <a:tab pos="7784905" algn="l"/>
                <a:tab pos="8383908" algn="l"/>
                <a:tab pos="8982909" algn="l"/>
                <a:tab pos="9581911" algn="l"/>
                <a:tab pos="10180912" algn="l"/>
                <a:tab pos="10779914" algn="l"/>
                <a:tab pos="11378916" algn="l"/>
                <a:tab pos="11977918" algn="l"/>
              </a:tabLst>
            </a:pPr>
            <a:r>
              <a:rPr lang="pt-BR" altLang="it-IT" sz="2800" b="1">
                <a:solidFill>
                  <a:srgbClr val="002060"/>
                </a:solidFill>
                <a:latin typeface="Calibri" pitchFamily="34" charset="0"/>
                <a:ea typeface="MS PGothic" charset="-128"/>
                <a:cs typeface="Calibri" pitchFamily="34" charset="0"/>
              </a:rPr>
              <a:t>Serviços para as empresas</a:t>
            </a:r>
            <a:endParaRPr lang="it-IT" altLang="it-IT" sz="2800" b="1">
              <a:solidFill>
                <a:srgbClr val="002060"/>
              </a:solidFill>
              <a:latin typeface="Calibri" pitchFamily="34" charset="0"/>
              <a:ea typeface="MS PGothic" charset="-128"/>
              <a:cs typeface="Calibri" pitchFamily="34" charset="0"/>
            </a:endParaRPr>
          </a:p>
        </p:txBody>
      </p:sp>
      <p:pic>
        <p:nvPicPr>
          <p:cNvPr id="60418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733" y="1428751"/>
            <a:ext cx="8940800" cy="72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Immagin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1" y="4176185"/>
            <a:ext cx="11317817" cy="149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Immagin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433" y="2442633"/>
            <a:ext cx="12192000" cy="133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0421" name="Connettore 1 8"/>
          <p:cNvCxnSpPr>
            <a:cxnSpLocks noChangeShapeType="1"/>
          </p:cNvCxnSpPr>
          <p:nvPr/>
        </p:nvCxnSpPr>
        <p:spPr bwMode="auto">
          <a:xfrm>
            <a:off x="499534" y="3983567"/>
            <a:ext cx="11334751" cy="0"/>
          </a:xfrm>
          <a:prstGeom prst="line">
            <a:avLst/>
          </a:prstGeom>
          <a:noFill/>
          <a:ln w="28575">
            <a:solidFill>
              <a:srgbClr val="4F81BD"/>
            </a:solidFill>
            <a:prstDash val="sysDash"/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2991726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ttangolo 1"/>
          <p:cNvSpPr>
            <a:spLocks noChangeArrowheads="1"/>
          </p:cNvSpPr>
          <p:nvPr/>
        </p:nvSpPr>
        <p:spPr bwMode="auto">
          <a:xfrm>
            <a:off x="48447" y="3578579"/>
            <a:ext cx="5640917" cy="132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599002">
              <a:spcBef>
                <a:spcPts val="1200"/>
              </a:spcBef>
              <a:buSzPct val="100000"/>
              <a:tabLst>
                <a:tab pos="0" algn="l"/>
                <a:tab pos="596885" algn="l"/>
                <a:tab pos="1195887" algn="l"/>
                <a:tab pos="1794888" algn="l"/>
                <a:tab pos="2393891" algn="l"/>
                <a:tab pos="2992892" algn="l"/>
                <a:tab pos="3591894" algn="l"/>
                <a:tab pos="4190895" algn="l"/>
                <a:tab pos="4789898" algn="l"/>
                <a:tab pos="5388899" algn="l"/>
                <a:tab pos="5987901" algn="l"/>
                <a:tab pos="6586902" algn="l"/>
                <a:tab pos="7185904" algn="l"/>
                <a:tab pos="7784905" algn="l"/>
                <a:tab pos="8383908" algn="l"/>
                <a:tab pos="8982909" algn="l"/>
                <a:tab pos="9581911" algn="l"/>
                <a:tab pos="10180912" algn="l"/>
                <a:tab pos="10779914" algn="l"/>
                <a:tab pos="11378916" algn="l"/>
                <a:tab pos="11977918" algn="l"/>
              </a:tabLst>
            </a:pPr>
            <a:r>
              <a:rPr lang="pt-BR" sz="2667" dirty="0">
                <a:solidFill>
                  <a:srgbClr val="0000FF"/>
                </a:solidFill>
                <a:latin typeface="Calibri" pitchFamily="34" charset="0"/>
              </a:rPr>
              <a:t>Equipe qualificada com habilidades que atendam as necessidades das empresas em diferentes áreas. </a:t>
            </a:r>
            <a:endParaRPr lang="it-IT" sz="2667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79876" name="Rettangolo 7"/>
          <p:cNvSpPr>
            <a:spLocks noChangeArrowheads="1"/>
          </p:cNvSpPr>
          <p:nvPr/>
        </p:nvSpPr>
        <p:spPr bwMode="auto">
          <a:xfrm>
            <a:off x="740360" y="1280585"/>
            <a:ext cx="1483098" cy="214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3333" dirty="0">
                <a:solidFill>
                  <a:schemeClr val="bg1"/>
                </a:solidFill>
                <a:latin typeface="Calibri" pitchFamily="34" charset="0"/>
              </a:rPr>
              <a:t>2.</a:t>
            </a:r>
            <a:endParaRPr lang="it-IT" sz="13333" dirty="0">
              <a:solidFill>
                <a:schemeClr val="bg1"/>
              </a:solidFill>
            </a:endParaRPr>
          </a:p>
        </p:txBody>
      </p:sp>
      <p:sp>
        <p:nvSpPr>
          <p:cNvPr id="79878" name="Rectangle 51"/>
          <p:cNvSpPr>
            <a:spLocks noChangeArrowheads="1"/>
          </p:cNvSpPr>
          <p:nvPr/>
        </p:nvSpPr>
        <p:spPr bwMode="auto">
          <a:xfrm>
            <a:off x="-8466" y="660042"/>
            <a:ext cx="2580217" cy="34362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tIns="91440" anchor="ctr">
            <a:spAutoFit/>
          </a:bodyPr>
          <a:lstStyle/>
          <a:p>
            <a:pPr algn="ctr"/>
            <a:r>
              <a:rPr lang="it-IT" altLang="it-IT" sz="1333" b="1">
                <a:solidFill>
                  <a:srgbClr val="FFFFFF"/>
                </a:solidFill>
                <a:latin typeface="Calibri" pitchFamily="34" charset="0"/>
                <a:ea typeface="MS PGothic" charset="-128"/>
                <a:cs typeface="Calibri" pitchFamily="34" charset="0"/>
              </a:rPr>
              <a:t>ABORDAGEM METODOLOGICA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ctrTitle" idx="4294967295"/>
          </p:nvPr>
        </p:nvSpPr>
        <p:spPr>
          <a:xfrm>
            <a:off x="1697567" y="330201"/>
            <a:ext cx="8805333" cy="1325033"/>
          </a:xfrm>
          <a:prstGeom prst="rect">
            <a:avLst/>
          </a:prstGeom>
        </p:spPr>
        <p:txBody>
          <a:bodyPr vert="horz" lIns="121900" tIns="121900" rIns="121900" bIns="121900" rtlCol="0" anchor="ctr">
            <a:normAutofit fontScale="90000"/>
          </a:bodyPr>
          <a:lstStyle/>
          <a:p>
            <a:pPr>
              <a:buClr>
                <a:srgbClr val="1F497D"/>
              </a:buClr>
              <a:buSzPct val="31000"/>
            </a:pPr>
            <a:r>
              <a:rPr lang="it-IT" sz="4667" b="1">
                <a:solidFill>
                  <a:srgbClr val="10253F"/>
                </a:solidFill>
                <a:sym typeface="Arial" charset="0"/>
              </a:rPr>
              <a:t>Competências e habilidades interpessoais</a:t>
            </a:r>
          </a:p>
        </p:txBody>
      </p:sp>
      <p:pic>
        <p:nvPicPr>
          <p:cNvPr id="79881" name="Picture 9" descr="IMG_21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91779" y="1204148"/>
            <a:ext cx="3697731" cy="199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690" y="3454401"/>
            <a:ext cx="3264788" cy="229134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8053" y="3887408"/>
            <a:ext cx="2965163" cy="22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73630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2823871" y="311152"/>
            <a:ext cx="8805333" cy="1325033"/>
          </a:xfrm>
        </p:spPr>
        <p:txBody>
          <a:bodyPr vert="horz" wrap="square" numCol="1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buClr>
                <a:srgbClr val="1F497D"/>
              </a:buClr>
              <a:buSzPct val="31000"/>
            </a:pPr>
            <a:r>
              <a:rPr lang="it-IT" sz="4667" b="1" dirty="0" err="1">
                <a:solidFill>
                  <a:srgbClr val="10253F"/>
                </a:solidFill>
                <a:sym typeface="Arial" charset="0"/>
              </a:rPr>
              <a:t>Instrumentos</a:t>
            </a:r>
            <a:r>
              <a:rPr lang="it-IT" sz="4667" b="1" dirty="0">
                <a:solidFill>
                  <a:srgbClr val="10253F"/>
                </a:solidFill>
                <a:sym typeface="Arial" charset="0"/>
              </a:rPr>
              <a:t> e </a:t>
            </a:r>
            <a:r>
              <a:rPr lang="it-IT" sz="4667" b="1" dirty="0" err="1">
                <a:solidFill>
                  <a:srgbClr val="10253F"/>
                </a:solidFill>
                <a:sym typeface="Arial" charset="0"/>
              </a:rPr>
              <a:t>Metodologias</a:t>
            </a:r>
            <a:endParaRPr lang="it-IT" sz="4667" b="1" dirty="0">
              <a:solidFill>
                <a:srgbClr val="10253F"/>
              </a:solidFill>
              <a:sym typeface="Arial" charset="0"/>
            </a:endParaRPr>
          </a:p>
        </p:txBody>
      </p:sp>
      <p:sp>
        <p:nvSpPr>
          <p:cNvPr id="83970" name="Rettangolo 7"/>
          <p:cNvSpPr>
            <a:spLocks noChangeArrowheads="1"/>
          </p:cNvSpPr>
          <p:nvPr/>
        </p:nvSpPr>
        <p:spPr bwMode="auto">
          <a:xfrm>
            <a:off x="123232" y="874181"/>
            <a:ext cx="1483098" cy="214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3333" dirty="0">
                <a:solidFill>
                  <a:schemeClr val="bg1"/>
                </a:solidFill>
                <a:latin typeface="Calibri" pitchFamily="34" charset="0"/>
              </a:rPr>
              <a:t>3.</a:t>
            </a:r>
            <a:endParaRPr lang="it-IT" sz="13333" dirty="0">
              <a:solidFill>
                <a:schemeClr val="bg1"/>
              </a:solidFill>
            </a:endParaRPr>
          </a:p>
        </p:txBody>
      </p:sp>
      <p:sp>
        <p:nvSpPr>
          <p:cNvPr id="83971" name="Rettangolo 1"/>
          <p:cNvSpPr>
            <a:spLocks noChangeArrowheads="1"/>
          </p:cNvSpPr>
          <p:nvPr/>
        </p:nvSpPr>
        <p:spPr bwMode="auto">
          <a:xfrm>
            <a:off x="376298" y="2946404"/>
            <a:ext cx="6941021" cy="255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599002">
              <a:spcBef>
                <a:spcPts val="1200"/>
              </a:spcBef>
              <a:buSzPct val="100000"/>
              <a:tabLst>
                <a:tab pos="0" algn="l"/>
                <a:tab pos="596885" algn="l"/>
                <a:tab pos="1195887" algn="l"/>
                <a:tab pos="1794888" algn="l"/>
                <a:tab pos="2393891" algn="l"/>
                <a:tab pos="2992892" algn="l"/>
                <a:tab pos="3591894" algn="l"/>
                <a:tab pos="4190895" algn="l"/>
                <a:tab pos="4789898" algn="l"/>
                <a:tab pos="5388899" algn="l"/>
                <a:tab pos="5987901" algn="l"/>
                <a:tab pos="6586902" algn="l"/>
                <a:tab pos="7185904" algn="l"/>
                <a:tab pos="7784905" algn="l"/>
                <a:tab pos="8383908" algn="l"/>
                <a:tab pos="8982909" algn="l"/>
                <a:tab pos="9581911" algn="l"/>
                <a:tab pos="10180912" algn="l"/>
                <a:tab pos="10779914" algn="l"/>
                <a:tab pos="11378916" algn="l"/>
                <a:tab pos="11977918" algn="l"/>
              </a:tabLst>
            </a:pPr>
            <a:r>
              <a:rPr lang="pt-BR" sz="2667" dirty="0">
                <a:solidFill>
                  <a:srgbClr val="0000FF"/>
                </a:solidFill>
                <a:latin typeface="Calibri" pitchFamily="34" charset="0"/>
              </a:rPr>
              <a:t>Ferramentas ágeis e dinâmicas para gerenciar aspectos técnicos específicos em diferentes áreas da empresa (Planejamento, Produtos e Processos, Recursos Humanos, Comunicação e Marketing), e para manter uma boa relacionamento com o empresário. </a:t>
            </a:r>
            <a:endParaRPr lang="it-IT" sz="1333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83975" name="Rectangle 51"/>
          <p:cNvSpPr>
            <a:spLocks noChangeArrowheads="1"/>
          </p:cNvSpPr>
          <p:nvPr/>
        </p:nvSpPr>
        <p:spPr bwMode="auto">
          <a:xfrm>
            <a:off x="-8466" y="660042"/>
            <a:ext cx="2580217" cy="34362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tIns="91440" anchor="ctr">
            <a:spAutoFit/>
          </a:bodyPr>
          <a:lstStyle/>
          <a:p>
            <a:pPr algn="ctr"/>
            <a:r>
              <a:rPr lang="it-IT" altLang="it-IT" sz="1333" b="1">
                <a:solidFill>
                  <a:srgbClr val="FFFFFF"/>
                </a:solidFill>
                <a:latin typeface="Calibri" pitchFamily="34" charset="0"/>
                <a:ea typeface="MS PGothic" charset="-128"/>
                <a:cs typeface="Calibri" pitchFamily="34" charset="0"/>
              </a:rPr>
              <a:t>ABORDAGEM METODOLOGICA</a:t>
            </a:r>
          </a:p>
        </p:txBody>
      </p:sp>
      <p:pic>
        <p:nvPicPr>
          <p:cNvPr id="83985" name="Picture 17" descr="Feedback Amapà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4601" y="1816101"/>
            <a:ext cx="3934884" cy="29442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8552502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ttangolo 4"/>
          <p:cNvSpPr>
            <a:spLocks noChangeArrowheads="1"/>
          </p:cNvSpPr>
          <p:nvPr/>
        </p:nvSpPr>
        <p:spPr bwMode="auto">
          <a:xfrm>
            <a:off x="258701" y="844077"/>
            <a:ext cx="1483098" cy="214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3333" dirty="0">
                <a:solidFill>
                  <a:schemeClr val="bg1"/>
                </a:solidFill>
                <a:latin typeface="Calibri" pitchFamily="34" charset="0"/>
              </a:rPr>
              <a:t>4.</a:t>
            </a:r>
            <a:endParaRPr lang="it-IT" sz="13333" dirty="0">
              <a:solidFill>
                <a:schemeClr val="bg1"/>
              </a:solidFill>
            </a:endParaRPr>
          </a:p>
        </p:txBody>
      </p:sp>
      <p:sp>
        <p:nvSpPr>
          <p:cNvPr id="86023" name="Rectangle 51"/>
          <p:cNvSpPr>
            <a:spLocks noChangeArrowheads="1"/>
          </p:cNvSpPr>
          <p:nvPr/>
        </p:nvSpPr>
        <p:spPr bwMode="auto">
          <a:xfrm>
            <a:off x="-8466" y="660042"/>
            <a:ext cx="2580217" cy="34362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tIns="91440" anchor="ctr">
            <a:spAutoFit/>
          </a:bodyPr>
          <a:lstStyle/>
          <a:p>
            <a:pPr algn="ctr"/>
            <a:r>
              <a:rPr lang="it-IT" altLang="it-IT" sz="1333" b="1">
                <a:solidFill>
                  <a:srgbClr val="FFFFFF"/>
                </a:solidFill>
                <a:latin typeface="Calibri" pitchFamily="34" charset="0"/>
                <a:ea typeface="MS PGothic" charset="-128"/>
                <a:cs typeface="Calibri" pitchFamily="34" charset="0"/>
              </a:rPr>
              <a:t>ABORDAGEM METODOLOGICA</a:t>
            </a:r>
          </a:p>
        </p:txBody>
      </p:sp>
      <p:sp>
        <p:nvSpPr>
          <p:cNvPr id="8" name="Rettangolo 1"/>
          <p:cNvSpPr>
            <a:spLocks noChangeArrowheads="1"/>
          </p:cNvSpPr>
          <p:nvPr/>
        </p:nvSpPr>
        <p:spPr bwMode="auto">
          <a:xfrm>
            <a:off x="0" y="3322697"/>
            <a:ext cx="8970904" cy="253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585" indent="-609585" defTabSz="599002">
              <a:buSzPct val="100000"/>
              <a:buFont typeface="Wingdings" panose="05000000000000000000" pitchFamily="2" charset="2"/>
              <a:buChar char="Ø"/>
              <a:tabLst>
                <a:tab pos="0" algn="l"/>
                <a:tab pos="596885" algn="l"/>
                <a:tab pos="1195887" algn="l"/>
                <a:tab pos="1794888" algn="l"/>
                <a:tab pos="2393891" algn="l"/>
                <a:tab pos="2992892" algn="l"/>
                <a:tab pos="3591894" algn="l"/>
                <a:tab pos="4190895" algn="l"/>
                <a:tab pos="4789898" algn="l"/>
                <a:tab pos="5388899" algn="l"/>
                <a:tab pos="5987901" algn="l"/>
                <a:tab pos="6586902" algn="l"/>
                <a:tab pos="7185904" algn="l"/>
                <a:tab pos="7784905" algn="l"/>
                <a:tab pos="8383908" algn="l"/>
                <a:tab pos="8982909" algn="l"/>
                <a:tab pos="9581911" algn="l"/>
                <a:tab pos="10180912" algn="l"/>
                <a:tab pos="10779914" algn="l"/>
                <a:tab pos="11378916" algn="l"/>
                <a:tab pos="11977918" algn="l"/>
              </a:tabLst>
            </a:pPr>
            <a:r>
              <a:rPr lang="pt-BR" sz="4400" b="1" dirty="0">
                <a:solidFill>
                  <a:srgbClr val="10253F"/>
                </a:solidFill>
                <a:latin typeface="+mj-lt"/>
                <a:ea typeface="+mj-ea"/>
                <a:cs typeface="+mj-cs"/>
              </a:rPr>
              <a:t>Monitoramento e Controle</a:t>
            </a:r>
          </a:p>
          <a:p>
            <a:pPr defTabSz="599002">
              <a:buSzPct val="100000"/>
              <a:tabLst>
                <a:tab pos="0" algn="l"/>
                <a:tab pos="596885" algn="l"/>
                <a:tab pos="1195887" algn="l"/>
                <a:tab pos="1794888" algn="l"/>
                <a:tab pos="2393891" algn="l"/>
                <a:tab pos="2992892" algn="l"/>
                <a:tab pos="3591894" algn="l"/>
                <a:tab pos="4190895" algn="l"/>
                <a:tab pos="4789898" algn="l"/>
                <a:tab pos="5388899" algn="l"/>
                <a:tab pos="5987901" algn="l"/>
                <a:tab pos="6586902" algn="l"/>
                <a:tab pos="7185904" algn="l"/>
                <a:tab pos="7784905" algn="l"/>
                <a:tab pos="8383908" algn="l"/>
                <a:tab pos="8982909" algn="l"/>
                <a:tab pos="9581911" algn="l"/>
                <a:tab pos="10180912" algn="l"/>
                <a:tab pos="10779914" algn="l"/>
                <a:tab pos="11378916" algn="l"/>
                <a:tab pos="11977918" algn="l"/>
              </a:tabLst>
            </a:pPr>
            <a:endParaRPr lang="pt-BR" sz="4400" b="1" dirty="0">
              <a:solidFill>
                <a:srgbClr val="10253F"/>
              </a:solidFill>
              <a:latin typeface="+mj-lt"/>
              <a:ea typeface="+mj-ea"/>
              <a:cs typeface="+mj-cs"/>
            </a:endParaRPr>
          </a:p>
          <a:p>
            <a:pPr marL="609585" indent="-609585" defTabSz="599002">
              <a:buSzPct val="100000"/>
              <a:buFont typeface="Wingdings" panose="05000000000000000000" pitchFamily="2" charset="2"/>
              <a:buChar char="Ø"/>
              <a:tabLst>
                <a:tab pos="0" algn="l"/>
                <a:tab pos="596885" algn="l"/>
                <a:tab pos="1195887" algn="l"/>
                <a:tab pos="1794888" algn="l"/>
                <a:tab pos="2393891" algn="l"/>
                <a:tab pos="2992892" algn="l"/>
                <a:tab pos="3591894" algn="l"/>
                <a:tab pos="4190895" algn="l"/>
                <a:tab pos="4789898" algn="l"/>
                <a:tab pos="5388899" algn="l"/>
                <a:tab pos="5987901" algn="l"/>
                <a:tab pos="6586902" algn="l"/>
                <a:tab pos="7185904" algn="l"/>
                <a:tab pos="7784905" algn="l"/>
                <a:tab pos="8383908" algn="l"/>
                <a:tab pos="8982909" algn="l"/>
                <a:tab pos="9581911" algn="l"/>
                <a:tab pos="10180912" algn="l"/>
                <a:tab pos="10779914" algn="l"/>
                <a:tab pos="11378916" algn="l"/>
                <a:tab pos="11977918" algn="l"/>
              </a:tabLst>
            </a:pPr>
            <a:r>
              <a:rPr lang="pt-BR" sz="4400" b="1" dirty="0">
                <a:solidFill>
                  <a:srgbClr val="10253F"/>
                </a:solidFill>
                <a:latin typeface="+mj-lt"/>
                <a:ea typeface="+mj-ea"/>
                <a:cs typeface="+mj-cs"/>
              </a:rPr>
              <a:t>Sustentabilidade e rentabilidade</a:t>
            </a:r>
          </a:p>
          <a:p>
            <a:pPr defTabSz="599002">
              <a:buSzPct val="100000"/>
              <a:tabLst>
                <a:tab pos="0" algn="l"/>
                <a:tab pos="596885" algn="l"/>
                <a:tab pos="1195887" algn="l"/>
                <a:tab pos="1794888" algn="l"/>
                <a:tab pos="2393891" algn="l"/>
                <a:tab pos="2992892" algn="l"/>
                <a:tab pos="3591894" algn="l"/>
                <a:tab pos="4190895" algn="l"/>
                <a:tab pos="4789898" algn="l"/>
                <a:tab pos="5388899" algn="l"/>
                <a:tab pos="5987901" algn="l"/>
                <a:tab pos="6586902" algn="l"/>
                <a:tab pos="7185904" algn="l"/>
                <a:tab pos="7784905" algn="l"/>
                <a:tab pos="8383908" algn="l"/>
                <a:tab pos="8982909" algn="l"/>
                <a:tab pos="9581911" algn="l"/>
                <a:tab pos="10180912" algn="l"/>
                <a:tab pos="10779914" algn="l"/>
                <a:tab pos="11378916" algn="l"/>
                <a:tab pos="11977918" algn="l"/>
              </a:tabLst>
            </a:pPr>
            <a:r>
              <a:rPr lang="pt-BR" sz="2667" dirty="0">
                <a:solidFill>
                  <a:srgbClr val="0000FF"/>
                </a:solidFill>
                <a:latin typeface="Calibri" pitchFamily="34" charset="0"/>
              </a:rPr>
              <a:t> </a:t>
            </a:r>
            <a:endParaRPr lang="it-IT" sz="2667" dirty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3815" y="1234851"/>
            <a:ext cx="3373412" cy="489348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3082261" y="314091"/>
            <a:ext cx="6619056" cy="810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667" b="1" dirty="0">
                <a:solidFill>
                  <a:srgbClr val="1F497D">
                    <a:lumMod val="50000"/>
                  </a:srgbClr>
                </a:solidFill>
                <a:latin typeface="Calibri"/>
                <a:ea typeface="+mj-ea"/>
                <a:cs typeface="+mj-cs"/>
              </a:rPr>
              <a:t>SERVIÇOS TECNOLÓGICOS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023205193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</Words>
  <Application>Microsoft Office PowerPoint</Application>
  <PresentationFormat>Widescreen</PresentationFormat>
  <Paragraphs>53</Paragraphs>
  <Slides>9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7" baseType="lpstr">
      <vt:lpstr>Arial Unicode MS</vt:lpstr>
      <vt:lpstr>MS PGothic</vt:lpstr>
      <vt:lpstr>Arial</vt:lpstr>
      <vt:lpstr>Calibri</vt:lpstr>
      <vt:lpstr>Calibri Light</vt:lpstr>
      <vt:lpstr>Century Gothic</vt:lpstr>
      <vt:lpstr>Wingdings</vt:lpstr>
      <vt:lpstr>Tema do Office</vt:lpstr>
      <vt:lpstr>Apresentação do PowerPoint</vt:lpstr>
      <vt:lpstr>Apresentação do PowerPoint</vt:lpstr>
      <vt:lpstr>Políticas de Inovação da Região: Universidades e Centros para a Inovação Tecnológica das Empresas.</vt:lpstr>
      <vt:lpstr>Políticas de Inovação da Região: políticas fatoriais e as políticas sectoriais</vt:lpstr>
      <vt:lpstr>Estrutura e organização</vt:lpstr>
      <vt:lpstr>Apresentação do PowerPoint</vt:lpstr>
      <vt:lpstr>Competências e habilidades interpessoais</vt:lpstr>
      <vt:lpstr>Instrumentos e Metodologias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Paula Rodrigues Neves Beltrami</dc:creator>
  <cp:lastModifiedBy>Ana Paula Rodrigues Neves Beltrami</cp:lastModifiedBy>
  <cp:revision>1</cp:revision>
  <dcterms:created xsi:type="dcterms:W3CDTF">2017-03-03T12:55:42Z</dcterms:created>
  <dcterms:modified xsi:type="dcterms:W3CDTF">2017-03-03T12:56:11Z</dcterms:modified>
</cp:coreProperties>
</file>