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9B419-0CFF-4CD0-A0B4-4C202270562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6356-7DF0-42D5-A2D8-607FD42AC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98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64514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42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31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51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50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48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8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52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2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66562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84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01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76802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547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33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2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89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4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2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16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1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59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41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54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8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73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2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0064-B2AC-415E-AB10-2BAD9E330BC9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B71C-9EE1-4164-A902-F531C7501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3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utureBran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309512" y="298452"/>
            <a:ext cx="9343673" cy="1325033"/>
          </a:xfrm>
        </p:spPr>
        <p:txBody>
          <a:bodyPr>
            <a:noAutofit/>
          </a:bodyPr>
          <a:lstStyle/>
          <a:p>
            <a:pPr>
              <a:buClr>
                <a:schemeClr val="dk2"/>
              </a:buClr>
              <a:buSzPct val="30555"/>
              <a:defRPr/>
            </a:pPr>
            <a:r>
              <a:rPr lang="pt-BR" sz="4667" b="1" dirty="0">
                <a:solidFill>
                  <a:schemeClr val="tx2">
                    <a:lumMod val="50000"/>
                  </a:schemeClr>
                </a:solidFill>
              </a:rPr>
              <a:t>A Inteligência Artificial na medicina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" sz="2933" dirty="0">
              <a:solidFill>
                <a:srgbClr val="0000FF"/>
              </a:solidFill>
            </a:endParaRPr>
          </a:p>
        </p:txBody>
      </p:sp>
      <p:sp>
        <p:nvSpPr>
          <p:cNvPr id="63490" name="Rettangolo 11"/>
          <p:cNvSpPr>
            <a:spLocks noChangeArrowheads="1"/>
          </p:cNvSpPr>
          <p:nvPr/>
        </p:nvSpPr>
        <p:spPr bwMode="auto">
          <a:xfrm>
            <a:off x="590552" y="1149352"/>
            <a:ext cx="232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0000FF"/>
                </a:solidFill>
                <a:latin typeface="Calibri" pitchFamily="34" charset="0"/>
              </a:rPr>
              <a:t>Es: IBM (Watson)</a:t>
            </a:r>
            <a:endParaRPr lang="it-IT" sz="2400"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089652" y="1464734"/>
            <a:ext cx="707437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Algoritmo aplicado à medicina :</a:t>
            </a:r>
          </a:p>
          <a:p>
            <a:pPr marL="380990" indent="-380990">
              <a:buFont typeface="Arial"/>
              <a:buChar char="•"/>
              <a:defRPr/>
            </a:pPr>
            <a:endParaRPr lang="pt-BR" sz="2400" kern="0" dirty="0">
              <a:solidFill>
                <a:srgbClr val="0000FF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5.000 pesquisadores de todo o mundo envolvidos</a:t>
            </a: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Computadores capazes de identificar um melanoma</a:t>
            </a: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Precisão de 95%</a:t>
            </a: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Contra a 75/84 % do diagnóstico médico</a:t>
            </a: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Investindo US $ 4 bil</a:t>
            </a: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Impacto de 100.000.000 vidas</a:t>
            </a:r>
          </a:p>
          <a:p>
            <a:pPr marL="380990" indent="-380990">
              <a:buFont typeface="Arial"/>
              <a:buChar char="•"/>
              <a:defRPr/>
            </a:pPr>
            <a:r>
              <a:rPr lang="pt-BR" sz="2400" kern="0" dirty="0">
                <a:solidFill>
                  <a:srgbClr val="0000FF"/>
                </a:solidFill>
                <a:latin typeface="Calibri"/>
                <a:ea typeface="Arial"/>
                <a:cs typeface="Calibri"/>
                <a:sym typeface="Arial"/>
              </a:rPr>
              <a:t>Capaz de aprender com publicações científicas</a:t>
            </a:r>
          </a:p>
        </p:txBody>
      </p:sp>
      <p:pic>
        <p:nvPicPr>
          <p:cNvPr id="63492" name="Immagine 2" descr="ibm_wats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06551"/>
            <a:ext cx="569383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789084" y="4813300"/>
            <a:ext cx="6096000" cy="892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333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>“</a:t>
            </a:r>
            <a:r>
              <a:rPr lang="pt-BR" sz="1333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>Somente nos últimos 2 ANOS, foi produzida a mesma quantidade de dados que tinham sido produzidos a partir de dois anos atrais, até ou começo do universo”</a:t>
            </a:r>
            <a:r>
              <a:rPr lang="it-IT" sz="1333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/>
            </a:r>
            <a:br>
              <a:rPr lang="it-IT" sz="1333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</a:br>
            <a:r>
              <a:rPr lang="it-IT" sz="1333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/>
            </a:r>
            <a:br>
              <a:rPr lang="it-IT" sz="1333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</a:br>
            <a:r>
              <a:rPr lang="it-IT" sz="1200" b="1" kern="0" dirty="0">
                <a:solidFill>
                  <a:schemeClr val="tx2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>Alessandro Curioni (Vice Presidente da IBM Europa)</a:t>
            </a:r>
            <a:endParaRPr lang="it-IT" sz="1200" kern="0" dirty="0">
              <a:latin typeface="Calibri"/>
              <a:ea typeface="Arial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277586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35665" y="216511"/>
            <a:ext cx="11360799" cy="852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F243E"/>
              </a:buClr>
              <a:buSzPct val="25000"/>
            </a:pPr>
            <a:r>
              <a:rPr lang="it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«Made In»: Ranking </a:t>
            </a:r>
            <a:r>
              <a:rPr lang="it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em sectores industriais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1330666" y="6251676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ctr" anchorCtr="0">
            <a:noAutofit/>
          </a:bodyPr>
          <a:lstStyle/>
          <a:p>
            <a:pPr defTabSz="1219170">
              <a:buClr>
                <a:srgbClr val="FFFFFF"/>
              </a:buClr>
              <a:buSzPct val="25000"/>
              <a:defRPr/>
            </a:pPr>
            <a:fld id="{00000000-1234-1234-1234-123412341234}" type="slidenum">
              <a:rPr lang="it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1219170">
                <a:buClr>
                  <a:srgbClr val="FFFFFF"/>
                </a:buClr>
                <a:buSzPct val="25000"/>
                <a:defRPr/>
              </a:pPr>
              <a:t>10</a:t>
            </a:fld>
            <a:endParaRPr lang="it"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714007" y="5932732"/>
            <a:ext cx="2982455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1867" b="1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@FutureBrand</a:t>
            </a:r>
            <a:r>
              <a:rPr lang="it" sz="1867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867" b="1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(dic 2015)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0867" y="1235390"/>
            <a:ext cx="8910391" cy="4558661"/>
          </a:xfrm>
          <a:prstGeom prst="rect">
            <a:avLst/>
          </a:prstGeom>
          <a:noFill/>
          <a:ln w="28575" cap="flat" cmpd="sng">
            <a:solidFill>
              <a:srgbClr val="0F243E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5095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990674" y="12700"/>
            <a:ext cx="4067780" cy="662317"/>
          </a:xfrm>
          <a:prstGeom prst="rect">
            <a:avLst/>
          </a:prstGeom>
          <a:noFill/>
          <a:ln>
            <a:noFill/>
          </a:ln>
        </p:spPr>
        <p:txBody>
          <a:bodyPr lIns="121900" tIns="91433" rIns="121900" bIns="60933" anchor="t" anchorCtr="0">
            <a:noAutofit/>
          </a:bodyPr>
          <a:lstStyle/>
          <a:p>
            <a:pPr algn="just" defTabSz="1219170">
              <a:lnSpc>
                <a:spcPct val="118000"/>
              </a:lnSpc>
              <a:buClr>
                <a:srgbClr val="002060"/>
              </a:buClr>
              <a:buSzPct val="25000"/>
              <a:defRPr/>
            </a:pPr>
            <a:r>
              <a:rPr lang="it" sz="2800" b="1" ker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Observações comuns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71813" y="787401"/>
            <a:ext cx="6192836" cy="201593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lIns="121900" tIns="60933" rIns="121900" bIns="60933" anchor="t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FF0000"/>
              </a:buClr>
              <a:buSzPct val="25000"/>
              <a:defRPr/>
            </a:pPr>
            <a:r>
              <a:rPr lang="it" sz="2200" b="1" ker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"Perdemos competitividade!”</a:t>
            </a:r>
            <a:br>
              <a:rPr lang="it" sz="2200" b="1" ker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" sz="1600" b="1" kern="0">
                <a:solidFill>
                  <a:srgbClr val="606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" sz="2000" b="1" kern="0">
                <a:solidFill>
                  <a:srgbClr val="606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"Devemos ser capazes de atender às crescentes demandas do mercado, aumentando a competitividade"</a:t>
            </a:r>
            <a:r>
              <a:rPr lang="it" sz="2000" b="1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2536" y="2924176"/>
            <a:ext cx="4464051" cy="2970213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00000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401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52586" y="360216"/>
            <a:ext cx="11360799" cy="852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F243E"/>
              </a:buClr>
              <a:buSzPct val="25000"/>
            </a:pPr>
            <a:r>
              <a:rPr lang="it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Italia: </a:t>
            </a:r>
            <a:r>
              <a:rPr lang="it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% P&amp;D projeção 2000 - 2020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11330666" y="6251676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ctr" anchorCtr="0">
            <a:noAutofit/>
          </a:bodyPr>
          <a:lstStyle/>
          <a:p>
            <a:pPr defTabSz="1219170">
              <a:buClr>
                <a:srgbClr val="FFFFFF"/>
              </a:buClr>
              <a:buSzPct val="25000"/>
              <a:defRPr/>
            </a:pPr>
            <a:fld id="{00000000-1234-1234-1234-123412341234}" type="slidenum">
              <a:rPr lang="it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1219170">
                <a:buClr>
                  <a:srgbClr val="FFFFFF"/>
                </a:buClr>
                <a:buSzPct val="25000"/>
                <a:defRPr/>
              </a:pPr>
              <a:t>12</a:t>
            </a:fld>
            <a:endParaRPr lang="it"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t="11251" b="9695"/>
          <a:stretch/>
        </p:blipFill>
        <p:spPr>
          <a:xfrm>
            <a:off x="1641633" y="1401567"/>
            <a:ext cx="9182707" cy="4036888"/>
          </a:xfrm>
          <a:prstGeom prst="rect">
            <a:avLst/>
          </a:prstGeom>
          <a:noFill/>
          <a:ln w="28575" cap="flat" cmpd="sng">
            <a:solidFill>
              <a:srgbClr val="0F243E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2" name="Shape 212"/>
          <p:cNvSpPr txBox="1"/>
          <p:nvPr/>
        </p:nvSpPr>
        <p:spPr>
          <a:xfrm>
            <a:off x="7315201" y="5546280"/>
            <a:ext cx="4220948" cy="32829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1333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DG Research and Innovation EU </a:t>
            </a:r>
          </a:p>
        </p:txBody>
      </p:sp>
    </p:spTree>
    <p:extLst>
      <p:ext uri="{BB962C8B-B14F-4D97-AF65-F5344CB8AC3E}">
        <p14:creationId xmlns:p14="http://schemas.microsoft.com/office/powerpoint/2010/main" val="245650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l="-369" t="8038" r="40010" b="4987"/>
          <a:stretch/>
        </p:blipFill>
        <p:spPr>
          <a:xfrm>
            <a:off x="3420379" y="1046075"/>
            <a:ext cx="6207131" cy="4766765"/>
          </a:xfrm>
          <a:prstGeom prst="rect">
            <a:avLst/>
          </a:prstGeom>
          <a:noFill/>
          <a:ln w="28575" cap="flat" cmpd="sng">
            <a:solidFill>
              <a:srgbClr val="0F243E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8" name="Shape 218"/>
          <p:cNvSpPr/>
          <p:nvPr/>
        </p:nvSpPr>
        <p:spPr>
          <a:xfrm>
            <a:off x="1612388" y="16226"/>
            <a:ext cx="10153464" cy="83099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F243E"/>
              </a:buClr>
              <a:buSzPct val="25000"/>
              <a:defRPr/>
            </a:pPr>
            <a:r>
              <a:rPr lang="it" sz="4400" b="1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GERD: </a:t>
            </a:r>
            <a:r>
              <a:rPr lang="it" sz="4400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Gross domestic expenditure on R&amp;D 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2352243"/>
            <a:ext cx="6840760" cy="2154436"/>
          </a:xfrm>
          <a:prstGeom prst="rect">
            <a:avLst/>
          </a:prstGeom>
          <a:noFill/>
          <a:ln>
            <a:noFill/>
          </a:ln>
        </p:spPr>
        <p:txBody>
          <a:bodyPr lIns="121900" tIns="91433" rIns="121900" bIns="60933" anchor="t" anchorCtr="0">
            <a:noAutofit/>
          </a:bodyPr>
          <a:lstStyle/>
          <a:p>
            <a:pPr defTabSz="1219170">
              <a:buClr>
                <a:srgbClr val="0F243E"/>
              </a:buClr>
              <a:buSzPct val="100000"/>
              <a:buFont typeface="Calibri"/>
              <a:buChar char="•"/>
              <a:defRPr/>
            </a:pPr>
            <a:r>
              <a:rPr lang="it" sz="2133" b="1" u="sng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Italia 1,29%</a:t>
            </a:r>
          </a:p>
          <a:p>
            <a:pPr defTabSz="1219170">
              <a:buClr>
                <a:srgbClr val="0F243E"/>
              </a:buClr>
              <a:buSzPct val="100000"/>
              <a:buFont typeface="Calibri"/>
              <a:buChar char="•"/>
              <a:defRPr/>
            </a:pPr>
            <a:r>
              <a:rPr lang="it" sz="2133" b="1" u="sng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Regione Marche 0,71%</a:t>
            </a:r>
          </a:p>
          <a:p>
            <a:pPr defTabSz="1219170">
              <a:buClr>
                <a:srgbClr val="0F243E"/>
              </a:buClr>
              <a:buSzPct val="100000"/>
              <a:buFont typeface="Calibri"/>
              <a:buChar char="•"/>
              <a:defRPr/>
            </a:pPr>
            <a:r>
              <a:rPr lang="it" sz="2133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Alemania 2,84%</a:t>
            </a:r>
          </a:p>
          <a:p>
            <a:pPr defTabSz="1219170">
              <a:buClr>
                <a:srgbClr val="0F243E"/>
              </a:buClr>
              <a:buSzPct val="100000"/>
              <a:buFont typeface="Calibri"/>
              <a:buChar char="•"/>
              <a:defRPr/>
            </a:pPr>
            <a:r>
              <a:rPr lang="it" sz="2133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UE 28 2,07%</a:t>
            </a:r>
          </a:p>
          <a:p>
            <a:pPr defTabSz="1219170">
              <a:buClr>
                <a:srgbClr val="0F243E"/>
              </a:buClr>
              <a:buSzPct val="100000"/>
              <a:buFont typeface="Calibri"/>
              <a:buChar char="•"/>
              <a:defRPr/>
            </a:pPr>
            <a:r>
              <a:rPr lang="it" sz="2133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US 2,70%</a:t>
            </a:r>
          </a:p>
          <a:p>
            <a:pPr defTabSz="1219170">
              <a:buClr>
                <a:srgbClr val="0F243E"/>
              </a:buClr>
              <a:buSzPct val="100000"/>
              <a:buFont typeface="Calibri"/>
              <a:buChar char="•"/>
              <a:defRPr/>
            </a:pPr>
            <a:r>
              <a:rPr lang="it" sz="2133" b="1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Objetivo </a:t>
            </a:r>
            <a:r>
              <a:rPr lang="it" sz="2133" b="1" u="sng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UE 2020: 3,00%</a:t>
            </a:r>
          </a:p>
          <a:p>
            <a:pPr defTabSz="1219170">
              <a:buClr>
                <a:srgbClr val="000000"/>
              </a:buClr>
              <a:defRPr/>
            </a:pPr>
            <a:endParaRPr sz="200" kern="0">
              <a:solidFill>
                <a:srgbClr val="CC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42742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11330666" y="6251676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ctr" anchorCtr="0">
            <a:noAutofit/>
          </a:bodyPr>
          <a:lstStyle/>
          <a:p>
            <a:pPr defTabSz="1219170">
              <a:buClr>
                <a:srgbClr val="FFFFFF"/>
              </a:buClr>
              <a:buSzPct val="25000"/>
              <a:defRPr/>
            </a:pPr>
            <a:fld id="{00000000-1234-1234-1234-123412341234}" type="slidenum">
              <a:rPr lang="it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1219170">
                <a:buClr>
                  <a:srgbClr val="FFFFFF"/>
                </a:buClr>
                <a:buSzPct val="25000"/>
                <a:defRPr/>
              </a:pPr>
              <a:t>14</a:t>
            </a:fld>
            <a:endParaRPr lang="it"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t="12026"/>
          <a:stretch/>
        </p:blipFill>
        <p:spPr>
          <a:xfrm>
            <a:off x="1637107" y="964019"/>
            <a:ext cx="9390487" cy="4905152"/>
          </a:xfrm>
          <a:prstGeom prst="rect">
            <a:avLst/>
          </a:prstGeom>
          <a:noFill/>
          <a:ln w="28575" cap="flat" cmpd="sng">
            <a:solidFill>
              <a:srgbClr val="0F243E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6" name="Shape 226"/>
          <p:cNvSpPr/>
          <p:nvPr/>
        </p:nvSpPr>
        <p:spPr>
          <a:xfrm rot="1566829">
            <a:off x="3309831" y="993728"/>
            <a:ext cx="1942999" cy="878957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612388" y="16226"/>
            <a:ext cx="10153464" cy="83099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F243E"/>
              </a:buClr>
              <a:buSzPct val="25000"/>
              <a:defRPr/>
            </a:pPr>
            <a:r>
              <a:rPr lang="it" sz="4400" b="1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BERD:</a:t>
            </a:r>
            <a:r>
              <a:rPr lang="it" sz="4400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Business expenditure on R&amp;D - ITALY </a:t>
            </a:r>
          </a:p>
        </p:txBody>
      </p:sp>
      <p:sp>
        <p:nvSpPr>
          <p:cNvPr id="228" name="Shape 228"/>
          <p:cNvSpPr/>
          <p:nvPr/>
        </p:nvSpPr>
        <p:spPr>
          <a:xfrm>
            <a:off x="5032743" y="1704106"/>
            <a:ext cx="2551813" cy="59519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 rot="9941171">
            <a:off x="9078226" y="1385363"/>
            <a:ext cx="1942999" cy="878959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7704085" y="1692218"/>
            <a:ext cx="1406803" cy="59519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9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31797" y="76579"/>
            <a:ext cx="11360799" cy="852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F243E"/>
              </a:buClr>
              <a:buSzPct val="25000"/>
            </a:pPr>
            <a:r>
              <a:rPr lang="it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Gasto em P&amp;D das empresas europeias da indústria de móveis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11330666" y="6251676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ctr" anchorCtr="0">
            <a:noAutofit/>
          </a:bodyPr>
          <a:lstStyle/>
          <a:p>
            <a:pPr defTabSz="1219170">
              <a:buClr>
                <a:srgbClr val="FFFFFF"/>
              </a:buClr>
              <a:buSzPct val="25000"/>
              <a:defRPr/>
            </a:pPr>
            <a:fld id="{00000000-1234-1234-1234-123412341234}" type="slidenum">
              <a:rPr lang="it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1219170">
                <a:buClr>
                  <a:srgbClr val="FFFFFF"/>
                </a:buClr>
                <a:buSzPct val="25000"/>
                <a:defRPr/>
              </a:pPr>
              <a:t>15</a:t>
            </a:fld>
            <a:endParaRPr lang="it"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301375" y="2486102"/>
            <a:ext cx="1986336" cy="24211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ct val="25000"/>
              <a:defRPr/>
            </a:pPr>
            <a:r>
              <a:rPr lang="it" sz="1867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indústria italiana de moveis </a:t>
            </a:r>
            <a:r>
              <a:rPr lang="it" sz="18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a primeira na Europa para investimento em </a:t>
            </a:r>
            <a:r>
              <a:rPr lang="it" sz="1867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Pesquisa e Desenvolvimento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445322" y="5655871"/>
            <a:ext cx="4220948" cy="32829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1333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 Fondazione Edison su dati/on data EUROSTAT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711" y="1689623"/>
            <a:ext cx="8315219" cy="3966248"/>
          </a:xfrm>
          <a:prstGeom prst="rect">
            <a:avLst/>
          </a:prstGeom>
          <a:noFill/>
          <a:ln w="28575" cap="flat" cmpd="sng">
            <a:solidFill>
              <a:srgbClr val="0F243E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58575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1586" y="1015227"/>
            <a:ext cx="4260135" cy="378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242" y="1001711"/>
            <a:ext cx="2012949" cy="20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/>
        <p:spPr>
          <a:xfrm>
            <a:off x="7251934" y="1005489"/>
            <a:ext cx="2236785" cy="198596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7399410" y="3916446"/>
            <a:ext cx="2659737" cy="954637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it" sz="1867" b="1" kern="0">
                <a:solidFill>
                  <a:srgbClr val="C050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Modelos 3D creados con maquinaria</a:t>
            </a:r>
            <a:br>
              <a:rPr lang="it" sz="1867" b="1" kern="0">
                <a:solidFill>
                  <a:srgbClr val="C0504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" sz="1867" b="1" kern="0">
                <a:solidFill>
                  <a:srgbClr val="C050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propia de un FabLab</a:t>
            </a:r>
          </a:p>
        </p:txBody>
      </p:sp>
      <p:sp>
        <p:nvSpPr>
          <p:cNvPr id="419" name="Shape 419"/>
          <p:cNvSpPr/>
          <p:nvPr/>
        </p:nvSpPr>
        <p:spPr>
          <a:xfrm>
            <a:off x="5133265" y="260348"/>
            <a:ext cx="1949679" cy="662317"/>
          </a:xfrm>
          <a:prstGeom prst="rect">
            <a:avLst/>
          </a:prstGeom>
          <a:noFill/>
          <a:ln>
            <a:noFill/>
          </a:ln>
        </p:spPr>
        <p:txBody>
          <a:bodyPr lIns="121900" tIns="91433" rIns="121900" bIns="60933" anchor="t" anchorCtr="0">
            <a:noAutofit/>
          </a:bodyPr>
          <a:lstStyle/>
          <a:p>
            <a:pPr algn="just" defTabSz="1219170">
              <a:lnSpc>
                <a:spcPct val="118000"/>
              </a:lnSpc>
              <a:buClr>
                <a:srgbClr val="002060"/>
              </a:buClr>
              <a:buSzPct val="25000"/>
              <a:defRPr/>
            </a:pPr>
            <a:r>
              <a:rPr lang="it" sz="2800" b="1" ker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Prototipos</a:t>
            </a:r>
          </a:p>
        </p:txBody>
      </p:sp>
      <p:pic>
        <p:nvPicPr>
          <p:cNvPr id="420" name="Shape 420" descr="12716354_1684418758500075_4925769481470006141_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244" y="3259746"/>
            <a:ext cx="2033917" cy="15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 descr="11958300_1637244883217463_9077818139122071496_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0580" y="994266"/>
            <a:ext cx="1767024" cy="9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 descr="12004872_1637244963217455_1350454659053278151_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78505" y="2040062"/>
            <a:ext cx="1769097" cy="176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 descr="12697321_1684420631833221_1785836807276081932_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01109" y="3920171"/>
            <a:ext cx="1890888" cy="141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 descr="corso-stampa-3d-modena-669x27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7978" y="4923285"/>
            <a:ext cx="3432273" cy="1395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67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287210" y="1550193"/>
            <a:ext cx="9684487" cy="86900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Clr>
                <a:schemeClr val="dk2"/>
              </a:buClr>
              <a:buSzPct val="30555"/>
            </a:pPr>
            <a:r>
              <a:rPr lang="pt-BR" sz="4667" b="1" dirty="0">
                <a:solidFill>
                  <a:schemeClr val="tx2">
                    <a:lumMod val="50000"/>
                  </a:schemeClr>
                </a:solidFill>
              </a:rPr>
              <a:t>Mas se os robôs fizerem tudo, o que é que nós iremos fazer? </a:t>
            </a:r>
            <a:r>
              <a:rPr lang="it" sz="4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" sz="4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" sz="4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" sz="4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Esta</a:t>
            </a:r>
            <a:r>
              <a:rPr lang="it" sz="2667" b="1" dirty="0">
                <a:solidFill>
                  <a:schemeClr val="tx2">
                    <a:lumMod val="50000"/>
                  </a:schemeClr>
                </a:solidFill>
              </a:rPr>
              <a:t> 4ª</a:t>
            </a: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 Revolução Industrial cerrará centenas </a:t>
            </a:r>
            <a:r>
              <a:rPr lang="pt-BR" sz="2667" b="1">
                <a:solidFill>
                  <a:schemeClr val="tx2">
                    <a:lumMod val="50000"/>
                  </a:schemeClr>
                </a:solidFill>
              </a:rPr>
              <a:t>de milhoes </a:t>
            </a: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de postos de trabalho?</a:t>
            </a:r>
            <a:br>
              <a:rPr lang="pt-BR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" sz="2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" sz="2667" b="1" dirty="0">
                <a:solidFill>
                  <a:schemeClr val="tx2">
                    <a:lumMod val="50000"/>
                  </a:schemeClr>
                </a:solidFill>
              </a:rPr>
            </a:br>
            <a:endParaRPr lang="it" sz="2667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152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100013" y="1170033"/>
            <a:ext cx="9684487" cy="86900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Clr>
                <a:schemeClr val="dk2"/>
              </a:buClr>
              <a:buSzPct val="30555"/>
            </a:pP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“-</a:t>
            </a:r>
            <a:r>
              <a:rPr lang="pt-BR" sz="4800" b="1" dirty="0">
                <a:solidFill>
                  <a:schemeClr val="tx2">
                    <a:lumMod val="50000"/>
                  </a:schemeClr>
                </a:solidFill>
              </a:rPr>
              <a:t>5.000.000 postos de trabalho 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" sz="4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" sz="4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pt-BR" sz="2667" b="1" dirty="0" err="1">
                <a:solidFill>
                  <a:schemeClr val="tx2">
                    <a:lumMod val="50000"/>
                  </a:schemeClr>
                </a:solidFill>
              </a:rPr>
              <a:t>erão</a:t>
            </a: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 substituído por inteligências artificiais, nas top 15 economias do mundo até 2020, ou seja, em menos de quatro anos</a:t>
            </a: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!”</a:t>
            </a: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PREVISÃO DO WORLD ECONOMIC FORUM</a:t>
            </a:r>
            <a:br>
              <a:rPr lang="it-IT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it-IT" sz="2667" b="1" dirty="0" err="1">
                <a:solidFill>
                  <a:schemeClr val="tx2">
                    <a:lumMod val="50000"/>
                  </a:schemeClr>
                </a:solidFill>
              </a:rPr>
              <a:t>Suíça</a:t>
            </a: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it" sz="2667" dirty="0">
              <a:solidFill>
                <a:srgbClr val="0000FF"/>
              </a:solidFill>
            </a:endParaRPr>
          </a:p>
        </p:txBody>
      </p:sp>
      <p:pic>
        <p:nvPicPr>
          <p:cNvPr id="2" name="Immagine 1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57"/>
            <a:ext cx="2220261" cy="14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360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286934" y="1308101"/>
            <a:ext cx="9969500" cy="869951"/>
          </a:xfrm>
        </p:spPr>
        <p:txBody>
          <a:bodyPr>
            <a:noAutofit/>
          </a:bodyPr>
          <a:lstStyle/>
          <a:p>
            <a:pPr>
              <a:buClr>
                <a:schemeClr val="dk2"/>
              </a:buClr>
              <a:buSzPct val="30555"/>
              <a:defRPr/>
            </a:pPr>
            <a:r>
              <a:rPr lang="pt-BR" sz="4667" b="1" dirty="0">
                <a:solidFill>
                  <a:schemeClr val="tx2">
                    <a:lumMod val="50000"/>
                  </a:schemeClr>
                </a:solidFill>
              </a:rPr>
              <a:t>47% dos postos de trabalho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4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Provavelmente serão substituídos por automação nos próximos  10/20</a:t>
            </a: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 anos</a:t>
            </a:r>
            <a:br>
              <a:rPr lang="it-IT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2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Apenas 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0,5% dos norte-americanos </a:t>
            </a:r>
            <a:br>
              <a:rPr lang="it-IT" sz="46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pt-BR" sz="2667" b="1" dirty="0" err="1">
                <a:solidFill>
                  <a:schemeClr val="tx2">
                    <a:lumMod val="50000"/>
                  </a:schemeClr>
                </a:solidFill>
              </a:rPr>
              <a:t>rabalham</a:t>
            </a: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 na chamada “</a:t>
            </a:r>
            <a:r>
              <a:rPr lang="it-IT" sz="2667" b="1" dirty="0">
                <a:solidFill>
                  <a:schemeClr val="tx2">
                    <a:lumMod val="50000"/>
                  </a:schemeClr>
                </a:solidFill>
              </a:rPr>
              <a:t>New Economy</a:t>
            </a:r>
            <a:r>
              <a:rPr lang="pt-BR" sz="2667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endParaRPr lang="it" sz="2667" dirty="0">
              <a:solidFill>
                <a:srgbClr val="0000FF"/>
              </a:solidFill>
            </a:endParaRPr>
          </a:p>
        </p:txBody>
      </p:sp>
      <p:sp>
        <p:nvSpPr>
          <p:cNvPr id="65538" name="Rectangle 51"/>
          <p:cNvSpPr>
            <a:spLocks noChangeArrowheads="1"/>
          </p:cNvSpPr>
          <p:nvPr/>
        </p:nvSpPr>
        <p:spPr bwMode="auto">
          <a:xfrm>
            <a:off x="-8467" y="508700"/>
            <a:ext cx="12200467" cy="54893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pPr algn="ctr"/>
            <a:r>
              <a:rPr lang="it-IT" altLang="it-IT" sz="2667" b="1">
                <a:solidFill>
                  <a:srgbClr val="FFFFFF"/>
                </a:solidFill>
                <a:latin typeface="Calibri" pitchFamily="34" charset="0"/>
                <a:ea typeface="MS PGothic" charset="-128"/>
                <a:cs typeface="Calibri" pitchFamily="34" charset="0"/>
              </a:rPr>
              <a:t>IMPACTO SOCIAL: O futuro dos postos de trabalho</a:t>
            </a:r>
            <a:endParaRPr lang="it-IT" altLang="it-IT" sz="2267" b="1">
              <a:solidFill>
                <a:srgbClr val="FFFFFF"/>
              </a:solidFill>
              <a:latin typeface="Calibri" pitchFamily="34" charset="0"/>
              <a:ea typeface="MS PGothic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182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846638" y="297393"/>
            <a:ext cx="9684487" cy="86900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Clr>
                <a:schemeClr val="dk2"/>
              </a:buClr>
              <a:buSzPct val="30555"/>
            </a:pP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it-IT" sz="4667" b="1" dirty="0" err="1">
                <a:solidFill>
                  <a:schemeClr val="tx2">
                    <a:lumMod val="50000"/>
                  </a:schemeClr>
                </a:solidFill>
              </a:rPr>
              <a:t>história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 se </a:t>
            </a:r>
            <a:r>
              <a:rPr lang="it-IT" sz="4667" b="1" dirty="0" err="1">
                <a:solidFill>
                  <a:schemeClr val="tx2">
                    <a:lumMod val="50000"/>
                  </a:schemeClr>
                </a:solidFill>
              </a:rPr>
              <a:t>repete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it" sz="2933" dirty="0">
              <a:solidFill>
                <a:srgbClr val="0000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61315" y="1417707"/>
            <a:ext cx="994366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it-IT" sz="2667" kern="0" dirty="0">
                <a:solidFill>
                  <a:srgbClr val="0000FF"/>
                </a:solidFill>
                <a:latin typeface="Calibri"/>
                <a:cs typeface="Calibri"/>
              </a:rPr>
              <a:t>O p</a:t>
            </a:r>
            <a:r>
              <a:rPr lang="pt-BR" sz="2667" kern="0" dirty="0">
                <a:solidFill>
                  <a:srgbClr val="0000FF"/>
                </a:solidFill>
                <a:latin typeface="Calibri"/>
                <a:cs typeface="Calibri"/>
              </a:rPr>
              <a:t>rocessos econômicos não deixar as coisas como antes, vai alterar o equilíbrio de poder entre as classes, entre empregados e empresas.</a:t>
            </a:r>
            <a:endParaRPr lang="it-IT" sz="2667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37448" y="4437419"/>
            <a:ext cx="4295277" cy="214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it-IT" sz="2133" b="1" kern="0" dirty="0">
                <a:solidFill>
                  <a:srgbClr val="0000FF"/>
                </a:solidFill>
                <a:latin typeface="Calibri"/>
                <a:cs typeface="Calibri"/>
              </a:rPr>
              <a:t>Es</a:t>
            </a:r>
            <a:r>
              <a:rPr lang="pt-BR" sz="2133" b="1" kern="0" dirty="0">
                <a:solidFill>
                  <a:srgbClr val="0000FF"/>
                </a:solidFill>
                <a:latin typeface="Calibri"/>
                <a:cs typeface="Calibri"/>
              </a:rPr>
              <a:t>: 1º REVOLUÇÃO INDUSTRIAL</a:t>
            </a:r>
          </a:p>
          <a:p>
            <a:r>
              <a:rPr lang="pt-BR" sz="2133" kern="0" dirty="0">
                <a:solidFill>
                  <a:srgbClr val="0000FF"/>
                </a:solidFill>
                <a:latin typeface="Calibri"/>
                <a:cs typeface="Calibri"/>
              </a:rPr>
              <a:t>Pobreza em massa</a:t>
            </a:r>
          </a:p>
          <a:p>
            <a:r>
              <a:rPr lang="pt-BR" sz="2133" kern="0" dirty="0">
                <a:solidFill>
                  <a:srgbClr val="0000FF"/>
                </a:solidFill>
                <a:latin typeface="Calibri"/>
                <a:cs typeface="Calibri"/>
              </a:rPr>
              <a:t>Crime generalizado</a:t>
            </a:r>
          </a:p>
          <a:p>
            <a:r>
              <a:rPr lang="pt-BR" sz="2133" kern="0" dirty="0">
                <a:solidFill>
                  <a:srgbClr val="0000FF"/>
                </a:solidFill>
                <a:latin typeface="Calibri"/>
                <a:cs typeface="Calibri"/>
              </a:rPr>
              <a:t>Exploração</a:t>
            </a:r>
            <a:endParaRPr lang="it-IT" sz="2133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defTabSz="1219170">
              <a:defRPr/>
            </a:pPr>
            <a:endParaRPr lang="it-IT" sz="2400" b="1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defTabSz="1219170">
              <a:defRPr/>
            </a:pPr>
            <a:endParaRPr lang="it-IT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Immagine 2" descr="prima-riv-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2" y="2506617"/>
            <a:ext cx="3611079" cy="191717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520160" y="4442944"/>
            <a:ext cx="6383479" cy="14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pt-BR" sz="2133" b="1" kern="0" dirty="0">
                <a:solidFill>
                  <a:srgbClr val="0000FF"/>
                </a:solidFill>
                <a:latin typeface="Calibri"/>
                <a:cs typeface="Calibri"/>
              </a:rPr>
              <a:t>O QUE ACONTECERÁ NO 4º REVOLUÇÃO INDUSTRIAL ?</a:t>
            </a:r>
          </a:p>
          <a:p>
            <a:pPr defTabSz="1219170">
              <a:defRPr/>
            </a:pPr>
            <a:r>
              <a:rPr lang="pt-BR" sz="2133" kern="0" dirty="0">
                <a:solidFill>
                  <a:srgbClr val="0000FF"/>
                </a:solidFill>
                <a:latin typeface="Calibri"/>
                <a:cs typeface="Calibri"/>
              </a:rPr>
              <a:t>Atualmente já está desaparecendo a classe média</a:t>
            </a:r>
          </a:p>
          <a:p>
            <a:pPr defTabSz="1219170">
              <a:defRPr/>
            </a:pPr>
            <a:r>
              <a:rPr lang="pt-BR" sz="2133" kern="0" dirty="0">
                <a:solidFill>
                  <a:srgbClr val="0000FF"/>
                </a:solidFill>
                <a:latin typeface="Calibri"/>
                <a:cs typeface="Calibri"/>
              </a:rPr>
              <a:t>e está aumentando a lacuna (gap) entre ricos e pobre</a:t>
            </a:r>
            <a:endParaRPr lang="it-IT" sz="2133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defTabSz="1219170">
              <a:defRPr/>
            </a:pPr>
            <a:endParaRPr lang="it-IT" sz="24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6" name="Immagine 5" descr="body_forrester-research-robot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7" y="2505126"/>
            <a:ext cx="2901939" cy="19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262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67" y="1033347"/>
            <a:ext cx="2946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646489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921125"/>
            <a:ext cx="3543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070325" y="3429000"/>
            <a:ext cx="323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Campeão do Mundo em 2006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092700" y="617538"/>
            <a:ext cx="247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" panose="020B0604020202020204" pitchFamily="34" charset="0"/>
              </a:rPr>
              <a:t>PAOLO BETTINI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665811" y="3178175"/>
            <a:ext cx="323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Campeão do Mundo em 2007</a:t>
            </a:r>
          </a:p>
        </p:txBody>
      </p:sp>
      <p:sp>
        <p:nvSpPr>
          <p:cNvPr id="8" name="Shape 72"/>
          <p:cNvSpPr txBox="1">
            <a:spLocks/>
          </p:cNvSpPr>
          <p:nvPr/>
        </p:nvSpPr>
        <p:spPr>
          <a:xfrm>
            <a:off x="1805517" y="-258470"/>
            <a:ext cx="8803216" cy="1325033"/>
          </a:xfrm>
          <a:prstGeom prst="rect">
            <a:avLst/>
          </a:prstGeom>
        </p:spPr>
        <p:txBody>
          <a:bodyPr lIns="121900" tIns="121900" rIns="121900" bIns="121900"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2"/>
              </a:buClr>
              <a:buSzPct val="30555"/>
              <a:defRPr/>
            </a:pP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Qual </a:t>
            </a:r>
            <a:r>
              <a:rPr lang="it-IT" sz="4667" b="1" dirty="0" err="1">
                <a:solidFill>
                  <a:schemeClr val="tx2">
                    <a:lumMod val="50000"/>
                  </a:schemeClr>
                </a:solidFill>
              </a:rPr>
              <a:t>Estratégia</a:t>
            </a:r>
            <a:r>
              <a:rPr lang="it-IT" sz="4667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it" sz="4667" b="1" dirty="0">
              <a:solidFill>
                <a:schemeClr val="tx2">
                  <a:lumMod val="50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29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426410" y="1923111"/>
            <a:ext cx="8312149" cy="2964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733" dirty="0">
                <a:solidFill>
                  <a:srgbClr val="0000FF"/>
                </a:solidFill>
                <a:latin typeface="Bodoni MT Black" panose="02070A03080606020203" pitchFamily="18" charset="0"/>
              </a:rPr>
              <a:t>GANHA</a:t>
            </a:r>
          </a:p>
          <a:p>
            <a:pPr algn="ctr"/>
            <a:r>
              <a:rPr lang="it-IT" sz="3733" dirty="0">
                <a:solidFill>
                  <a:srgbClr val="0000FF"/>
                </a:solidFill>
                <a:latin typeface="Bodoni MT Black" panose="02070A03080606020203" pitchFamily="18" charset="0"/>
              </a:rPr>
              <a:t> A ESTRATÉGIA </a:t>
            </a:r>
          </a:p>
          <a:p>
            <a:pPr algn="ctr"/>
            <a:r>
              <a:rPr lang="it-IT" sz="3733" dirty="0">
                <a:solidFill>
                  <a:srgbClr val="0000FF"/>
                </a:solidFill>
                <a:latin typeface="Bodoni MT Black" panose="02070A03080606020203" pitchFamily="18" charset="0"/>
              </a:rPr>
              <a:t>QUE TEM</a:t>
            </a:r>
          </a:p>
          <a:p>
            <a:pPr algn="ctr"/>
            <a:r>
              <a:rPr lang="it-IT" sz="3733" dirty="0">
                <a:solidFill>
                  <a:srgbClr val="0000FF"/>
                </a:solidFill>
                <a:latin typeface="Bodoni MT Black" panose="02070A03080606020203" pitchFamily="18" charset="0"/>
              </a:rPr>
              <a:t> </a:t>
            </a:r>
          </a:p>
          <a:p>
            <a:pPr algn="ctr"/>
            <a:r>
              <a:rPr lang="it-IT" sz="3733" dirty="0">
                <a:solidFill>
                  <a:srgbClr val="0000FF"/>
                </a:solidFill>
                <a:latin typeface="Bodoni MT Black" panose="02070A03080606020203" pitchFamily="18" charset="0"/>
              </a:rPr>
              <a:t>FOCO NO MERCADO!!!!</a:t>
            </a:r>
          </a:p>
        </p:txBody>
      </p:sp>
      <p:cxnSp>
        <p:nvCxnSpPr>
          <p:cNvPr id="75779" name="Connettore 1 8"/>
          <p:cNvCxnSpPr>
            <a:cxnSpLocks noChangeShapeType="1"/>
          </p:cNvCxnSpPr>
          <p:nvPr/>
        </p:nvCxnSpPr>
        <p:spPr bwMode="auto">
          <a:xfrm>
            <a:off x="3615267" y="1852084"/>
            <a:ext cx="0" cy="3028949"/>
          </a:xfrm>
          <a:prstGeom prst="line">
            <a:avLst/>
          </a:prstGeom>
          <a:noFill/>
          <a:ln w="28575">
            <a:solidFill>
              <a:srgbClr val="4F81BD"/>
            </a:solidFill>
            <a:prstDash val="sysDash"/>
            <a:round/>
            <a:headEnd/>
            <a:tailEnd/>
          </a:ln>
        </p:spPr>
      </p:cxnSp>
      <p:pic>
        <p:nvPicPr>
          <p:cNvPr id="75780" name="Immagine 3" descr="servic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2085"/>
            <a:ext cx="3598333" cy="10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32744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05" y="3506612"/>
            <a:ext cx="3289300" cy="2463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9" y="2744605"/>
            <a:ext cx="4106331" cy="32081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275" y="13293"/>
            <a:ext cx="3837380" cy="26259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5" y="13293"/>
            <a:ext cx="4275699" cy="32189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0" y="3339754"/>
            <a:ext cx="4275699" cy="32189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151" y="118649"/>
            <a:ext cx="4275699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Widescreen</PresentationFormat>
  <Paragraphs>57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Bodoni MT Black</vt:lpstr>
      <vt:lpstr>Calibri</vt:lpstr>
      <vt:lpstr>Calibri Light</vt:lpstr>
      <vt:lpstr>Century Gothic</vt:lpstr>
      <vt:lpstr>Tema do Office</vt:lpstr>
      <vt:lpstr>A Inteligência Artificial na medicina </vt:lpstr>
      <vt:lpstr>Apresentação do PowerPoint</vt:lpstr>
      <vt:lpstr>Mas se os robôs fizerem tudo, o que é que nós iremos fazer?   Esta 4ª Revolução Industrial cerrará centenas de milhoes de postos de trabalho?  </vt:lpstr>
      <vt:lpstr>“-5.000.000 postos de trabalho   Serão substituído por inteligências artificiais, nas top 15 economias do mundo até 2020, ou seja, em menos de quatro anos!”   PREVISÃO DO WORLD ECONOMIC FORUM  (Suíça)</vt:lpstr>
      <vt:lpstr>47% dos postos de trabalho Provavelmente serão substituídos por automação nos próximos  10/20 anos  Apenas 0,5% dos norte-americanos  trabalham na chamada “New Economy“</vt:lpstr>
      <vt:lpstr>A história se repete?</vt:lpstr>
      <vt:lpstr>Apresentação do PowerPoint</vt:lpstr>
      <vt:lpstr>Apresentação do PowerPoint</vt:lpstr>
      <vt:lpstr>Apresentação do PowerPoint</vt:lpstr>
      <vt:lpstr>«Made In»: Ranking em sectores industriais</vt:lpstr>
      <vt:lpstr>Apresentação do PowerPoint</vt:lpstr>
      <vt:lpstr>Italia: % P&amp;D projeção 2000 - 2020</vt:lpstr>
      <vt:lpstr>Apresentação do PowerPoint</vt:lpstr>
      <vt:lpstr>Apresentação do PowerPoint</vt:lpstr>
      <vt:lpstr>Gasto em P&amp;D das empresas europeias da indústria de móveis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Inteligência Artificial na medicina </dc:title>
  <dc:creator>Ana Paula Rodrigues Neves Beltrami</dc:creator>
  <cp:lastModifiedBy>Ana Paula Rodrigues Neves Beltrami</cp:lastModifiedBy>
  <cp:revision>1</cp:revision>
  <dcterms:created xsi:type="dcterms:W3CDTF">2017-03-03T13:40:02Z</dcterms:created>
  <dcterms:modified xsi:type="dcterms:W3CDTF">2017-03-03T13:40:43Z</dcterms:modified>
</cp:coreProperties>
</file>