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4v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9" r:id="rId2"/>
    <p:sldMasterId id="2147483678" r:id="rId3"/>
    <p:sldMasterId id="2147483723" r:id="rId4"/>
  </p:sldMasterIdLst>
  <p:notesMasterIdLst>
    <p:notesMasterId r:id="rId15"/>
  </p:notesMasterIdLst>
  <p:handoutMasterIdLst>
    <p:handoutMasterId r:id="rId16"/>
  </p:handoutMasterIdLst>
  <p:sldIdLst>
    <p:sldId id="256" r:id="rId5"/>
    <p:sldId id="421" r:id="rId6"/>
    <p:sldId id="438" r:id="rId7"/>
    <p:sldId id="376" r:id="rId8"/>
    <p:sldId id="384" r:id="rId9"/>
    <p:sldId id="385" r:id="rId10"/>
    <p:sldId id="400" r:id="rId11"/>
    <p:sldId id="392" r:id="rId12"/>
    <p:sldId id="386" r:id="rId13"/>
    <p:sldId id="388" r:id="rId14"/>
  </p:sldIdLst>
  <p:sldSz cx="9144000" cy="5143500" type="screen16x9"/>
  <p:notesSz cx="6735763" cy="9866313"/>
  <p:embeddedFontLst>
    <p:embeddedFont>
      <p:font typeface="Arial Unicode MS" panose="020B0604020202020204" pitchFamily="34" charset="-128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S PGothic" panose="020B0600070205080204" pitchFamily="34" charset="-128"/>
      <p:regular r:id="rId22"/>
    </p:embeddedFont>
  </p:embeddedFontLst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94434" autoAdjust="0"/>
  </p:normalViewPr>
  <p:slideViewPr>
    <p:cSldViewPr snapToGrid="0">
      <p:cViewPr varScale="1">
        <p:scale>
          <a:sx n="93" d="100"/>
          <a:sy n="93" d="100"/>
        </p:scale>
        <p:origin x="582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egnaposto intestazion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194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27651" name="Segnaposto data 2"/>
          <p:cNvSpPr>
            <a:spLocks noGrp="1"/>
          </p:cNvSpPr>
          <p:nvPr>
            <p:ph type="dt" sz="quarter" idx="1"/>
          </p:nvPr>
        </p:nvSpPr>
        <p:spPr bwMode="auto">
          <a:xfrm>
            <a:off x="3814763" y="0"/>
            <a:ext cx="29194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DEF77F-0F60-4B4C-9EDF-2445F9EA9ECA}" type="datetimeFigureOut">
              <a:rPr lang="it-IT"/>
              <a:pPr/>
              <a:t>03/03/2017</a:t>
            </a:fld>
            <a:endParaRPr lang="it-IT"/>
          </a:p>
        </p:txBody>
      </p:sp>
      <p:sp>
        <p:nvSpPr>
          <p:cNvPr id="27652" name="Segnaposto piè di pagina 3"/>
          <p:cNvSpPr>
            <a:spLocks noGrp="1"/>
          </p:cNvSpPr>
          <p:nvPr>
            <p:ph type="ftr" sz="quarter" idx="2"/>
          </p:nvPr>
        </p:nvSpPr>
        <p:spPr bwMode="auto">
          <a:xfrm>
            <a:off x="0" y="9371013"/>
            <a:ext cx="29194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/>
          </a:p>
        </p:txBody>
      </p:sp>
      <p:sp>
        <p:nvSpPr>
          <p:cNvPr id="27653" name="Segnaposto numero diapositiva 4"/>
          <p:cNvSpPr>
            <a:spLocks noGrp="1"/>
          </p:cNvSpPr>
          <p:nvPr>
            <p:ph type="sldNum" sz="quarter" idx="3"/>
          </p:nvPr>
        </p:nvSpPr>
        <p:spPr bwMode="auto">
          <a:xfrm>
            <a:off x="3814763" y="9371013"/>
            <a:ext cx="29194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3DDF17-DB73-41D5-9E96-427C2F64B8B2}" type="slidenum">
              <a:rPr lang="it-IT"/>
              <a:pPr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1634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hap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79375" y="739775"/>
            <a:ext cx="6578600" cy="3700463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>
              <a:cxn ang="0">
                <a:pos x="0" y="0"/>
              </a:cxn>
              <a:cxn ang="0">
                <a:pos x="120000" y="0"/>
              </a:cxn>
              <a:cxn ang="0">
                <a:pos x="120000" y="120000"/>
              </a:cxn>
              <a:cxn ang="0">
                <a:pos x="0" y="120000"/>
              </a:cxn>
            </a:cxnLst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1042439835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noFill/>
          <a:ln>
            <a:headEnd/>
            <a:tailEnd/>
          </a:ln>
        </p:spPr>
      </p:sp>
      <p:sp>
        <p:nvSpPr>
          <p:cNvPr id="29698" name="Shape 7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4166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noFill/>
          <a:ln>
            <a:headEnd/>
            <a:tailEnd/>
          </a:ln>
        </p:spPr>
      </p:sp>
      <p:sp>
        <p:nvSpPr>
          <p:cNvPr id="62466" name="Shape 7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931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noFill/>
          <a:ln>
            <a:headEnd/>
            <a:tailEnd/>
          </a:ln>
        </p:spPr>
      </p:sp>
      <p:sp>
        <p:nvSpPr>
          <p:cNvPr id="35842" name="Shape 7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8926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09" cy="443984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0186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noFill/>
          <a:ln>
            <a:headEnd/>
            <a:tailEnd/>
          </a:ln>
        </p:spPr>
      </p:sp>
      <p:sp>
        <p:nvSpPr>
          <p:cNvPr id="39938" name="Shape 7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1306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noFill/>
          <a:ln>
            <a:headEnd/>
            <a:tailEnd/>
          </a:ln>
        </p:spPr>
      </p:sp>
      <p:sp>
        <p:nvSpPr>
          <p:cNvPr id="41986" name="Shape 7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1817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noFill/>
          <a:ln>
            <a:headEnd/>
            <a:tailEnd/>
          </a:ln>
        </p:spPr>
      </p:sp>
      <p:sp>
        <p:nvSpPr>
          <p:cNvPr id="44034" name="Shape 7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4333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noFill/>
          <a:ln>
            <a:headEnd/>
            <a:tailEnd/>
          </a:ln>
        </p:spPr>
      </p:sp>
      <p:sp>
        <p:nvSpPr>
          <p:cNvPr id="46082" name="Shape 7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9726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noFill/>
          <a:ln>
            <a:headEnd/>
            <a:tailEnd/>
          </a:ln>
        </p:spPr>
      </p:sp>
      <p:sp>
        <p:nvSpPr>
          <p:cNvPr id="50178" name="Shape 7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6126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noFill/>
          <a:ln>
            <a:headEnd/>
            <a:tailEnd/>
          </a:ln>
        </p:spPr>
      </p:sp>
      <p:sp>
        <p:nvSpPr>
          <p:cNvPr id="48130" name="Shape 7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931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41838" y="-11113"/>
            <a:ext cx="4616450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10" descr="logo COSMOB per presentazioni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154488" y="4478338"/>
            <a:ext cx="10096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egnaposto immagine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806950" cy="4738688"/>
          </a:xfrm>
          <a:prstGeom prst="rect">
            <a:avLst/>
          </a:prstGeom>
        </p:spPr>
        <p:txBody>
          <a:bodyPr vert="horz"/>
          <a:lstStyle/>
          <a:p>
            <a:pPr lvl="0"/>
            <a:endParaRPr lang="it-IT" noProof="0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350" dirty="0" err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/>
              <a:t>Pag </a:t>
            </a:r>
            <a:fld id="{F1611D3F-23C5-4A11-838F-56882BBD71FA}" type="slidenum">
              <a:rPr lang="it-IT" baseline="0"/>
              <a:pPr>
                <a:defRPr/>
              </a:pPr>
              <a:t>‹nº›</a:t>
            </a:fld>
            <a:endParaRPr lang="it-IT" baseline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pt-BR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t-BR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8"/>
          <p:cNvSpPr>
            <a:spLocks noChangeArrowheads="1"/>
          </p:cNvSpPr>
          <p:nvPr/>
        </p:nvSpPr>
        <p:spPr bwMode="auto">
          <a:xfrm>
            <a:off x="0" y="5046663"/>
            <a:ext cx="9144000" cy="96837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lIns="68569" tIns="68569" rIns="68569" bIns="68569" anchor="ctr"/>
          <a:lstStyle>
            <a:lvl1pPr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it-IT" altLang="it-IT" sz="825">
              <a:solidFill>
                <a:prstClr val="black"/>
              </a:solidFill>
              <a:cs typeface="+mn-cs"/>
              <a:sym typeface="Arial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311702" y="391350"/>
            <a:ext cx="8520599" cy="626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311702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" name="Shape 21"/>
          <p:cNvSpPr txBox="1">
            <a:spLocks noGrp="1"/>
          </p:cNvSpPr>
          <p:nvPr>
            <p:ph type="sldNum" idx="10"/>
          </p:nvPr>
        </p:nvSpPr>
        <p:spPr>
          <a:xfrm>
            <a:off x="8489950" y="4681538"/>
            <a:ext cx="549275" cy="393700"/>
          </a:xfrm>
        </p:spPr>
        <p:txBody>
          <a:bodyPr lIns="91425" tIns="91425" rIns="91425" bIns="91425">
            <a:noAutofit/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0" kern="0">
                <a:latin typeface="Arial"/>
              </a:defRPr>
            </a:lvl1pPr>
          </a:lstStyle>
          <a:p>
            <a:pPr>
              <a:defRPr/>
            </a:pPr>
            <a:fld id="{AA5C8F27-9FCC-495E-9D9B-818382604568}" type="slidenum">
              <a:rPr lang="en-GB" altLang="it-IT"/>
              <a:pPr>
                <a:defRPr/>
              </a:pPr>
              <a:t>‹nº›</a:t>
            </a:fld>
            <a:endParaRPr lang="en-GB" alt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0" hangingPunct="0">
              <a:defRPr sz="825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Arial"/>
              </a:defRPr>
            </a:lvl1pPr>
          </a:lstStyle>
          <a:p>
            <a:pPr>
              <a:defRPr/>
            </a:pPr>
            <a:fld id="{D4FD19FA-C843-425B-ACDC-63C56B68F59B}" type="datetimeFigureOut">
              <a:rPr lang="en-US"/>
              <a:pPr>
                <a:defRPr/>
              </a:pPr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0" hangingPunct="0">
              <a:defRPr sz="825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0" kern="0">
                <a:latin typeface="Arial"/>
              </a:defRPr>
            </a:lvl1pPr>
          </a:lstStyle>
          <a:p>
            <a:pPr>
              <a:defRPr/>
            </a:pPr>
            <a:fld id="{46E59D0F-6688-471F-8579-2F0924ED7D2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41838" y="-11113"/>
            <a:ext cx="4616450" cy="475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9" descr="logo COSMOB per presentazioni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154488" y="4479925"/>
            <a:ext cx="10096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egnaposto immagine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806950" cy="4738688"/>
          </a:xfrm>
          <a:prstGeom prst="rect">
            <a:avLst/>
          </a:prstGeom>
        </p:spPr>
        <p:txBody>
          <a:bodyPr vert="horz"/>
          <a:lstStyle/>
          <a:p>
            <a:pPr lvl="0"/>
            <a:endParaRPr lang="it-IT" noProof="0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0" kern="0">
                <a:latin typeface="Arial"/>
              </a:defRPr>
            </a:lvl1pPr>
          </a:lstStyle>
          <a:p>
            <a:pPr>
              <a:defRPr/>
            </a:pPr>
            <a:r>
              <a:rPr lang="it-IT" altLang="it-IT"/>
              <a:t>Pag </a:t>
            </a:r>
            <a:fld id="{7246D3B4-2257-4EBF-9552-6E09E1C90C37}" type="slidenum">
              <a:rPr lang="it-IT" altLang="it-IT" baseline="0"/>
              <a:pPr>
                <a:defRPr/>
              </a:pPr>
              <a:t>‹nº›</a:t>
            </a:fld>
            <a:endParaRPr lang="it-IT" altLang="it-IT" baseline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7" descr="logo COSMOB per presentazioni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179888" y="4505325"/>
            <a:ext cx="96361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9"/>
          <p:cNvSpPr>
            <a:spLocks noChangeArrowheads="1"/>
          </p:cNvSpPr>
          <p:nvPr userDrawn="1"/>
        </p:nvSpPr>
        <p:spPr bwMode="auto">
          <a:xfrm>
            <a:off x="2286000" y="388938"/>
            <a:ext cx="4572000" cy="5540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0" hangingPunct="0">
              <a:defRPr/>
            </a:pPr>
            <a:r>
              <a:rPr lang="it-IT" altLang="it-IT" sz="1875">
                <a:solidFill>
                  <a:prstClr val="black"/>
                </a:solidFill>
                <a:sym typeface="Arial"/>
              </a:rPr>
              <a:t>Fare clic per modificare stile</a:t>
            </a:r>
            <a:r>
              <a:rPr lang="it-IT" altLang="it-IT" sz="1050">
                <a:solidFill>
                  <a:prstClr val="black"/>
                </a:solidFill>
                <a:sym typeface="Arial"/>
              </a:rPr>
              <a:t/>
            </a:r>
            <a:br>
              <a:rPr lang="it-IT" altLang="it-IT" sz="1050">
                <a:solidFill>
                  <a:prstClr val="black"/>
                </a:solidFill>
                <a:sym typeface="Arial"/>
              </a:rPr>
            </a:br>
            <a:r>
              <a:rPr lang="it-IT" altLang="it-IT" sz="1125" i="1">
                <a:solidFill>
                  <a:prstClr val="black"/>
                </a:solidFill>
                <a:sym typeface="Arial"/>
              </a:rPr>
              <a:t>Sottotitolo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147995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0" kern="0">
                <a:latin typeface="Arial"/>
              </a:defRPr>
            </a:lvl1pPr>
          </a:lstStyle>
          <a:p>
            <a:pPr>
              <a:defRPr/>
            </a:pPr>
            <a:r>
              <a:rPr lang="it-IT" altLang="it-IT"/>
              <a:t>Pag </a:t>
            </a:r>
            <a:fld id="{DB77338C-33E1-402C-AC0B-C12288B65013}" type="slidenum">
              <a:rPr lang="it-IT" altLang="it-IT" baseline="0"/>
              <a:pPr>
                <a:defRPr/>
              </a:pPr>
              <a:t>‹nº›</a:t>
            </a:fld>
            <a:endParaRPr lang="it-IT" altLang="it-IT" baseline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pt-BR"/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7" descr="logo COSMOB per presentazioni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179888" y="4505325"/>
            <a:ext cx="96361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5"/>
          <p:cNvSpPr/>
          <p:nvPr userDrawn="1"/>
        </p:nvSpPr>
        <p:spPr>
          <a:xfrm>
            <a:off x="2286000" y="388938"/>
            <a:ext cx="4572000" cy="554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75" b="1" kern="0" dirty="0">
                <a:latin typeface="Arial"/>
                <a:ea typeface="Arial"/>
                <a:cs typeface="Arial"/>
                <a:sym typeface="Arial"/>
              </a:rPr>
              <a:t>Fare clic per modificare stile</a:t>
            </a:r>
            <a:r>
              <a:rPr lang="it-IT" sz="1050" b="1" kern="0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it-IT" sz="1050" b="1" kern="0" dirty="0">
                <a:latin typeface="Arial"/>
                <a:ea typeface="Arial"/>
                <a:cs typeface="Arial"/>
                <a:sym typeface="Arial"/>
              </a:rPr>
            </a:br>
            <a:r>
              <a:rPr lang="it-IT" sz="1125" i="1" kern="0" dirty="0">
                <a:latin typeface="Arial"/>
                <a:ea typeface="Arial"/>
                <a:cs typeface="Arial"/>
                <a:sym typeface="Arial"/>
              </a:rPr>
              <a:t>Sottotitolo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147995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350" dirty="0" err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it-IT"/>
              <a:t>Pag </a:t>
            </a:r>
            <a:fld id="{192ECF84-F666-455A-B078-7786C04EF381}" type="slidenum">
              <a:rPr lang="it-IT" baseline="0"/>
              <a:pPr>
                <a:defRPr/>
              </a:pPr>
              <a:t>‹nº›</a:t>
            </a:fld>
            <a:endParaRPr lang="it-IT" baseline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pt-BR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8"/>
          <p:cNvSpPr>
            <a:spLocks noChangeArrowheads="1"/>
          </p:cNvSpPr>
          <p:nvPr/>
        </p:nvSpPr>
        <p:spPr bwMode="auto">
          <a:xfrm>
            <a:off x="0" y="5046663"/>
            <a:ext cx="9144000" cy="96837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lIns="68569" tIns="68569" rIns="68569" bIns="68569" anchor="ctr"/>
          <a:lstStyle>
            <a:lvl1pPr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0" hangingPunct="0">
              <a:defRPr/>
            </a:pPr>
            <a:endParaRPr lang="it-IT" altLang="it-IT" sz="825">
              <a:solidFill>
                <a:prstClr val="black"/>
              </a:solidFill>
              <a:cs typeface="+mn-cs"/>
              <a:sym typeface="Arial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311702" y="391350"/>
            <a:ext cx="8520599" cy="626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311702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" name="Shape 21"/>
          <p:cNvSpPr txBox="1">
            <a:spLocks noGrp="1"/>
          </p:cNvSpPr>
          <p:nvPr>
            <p:ph type="sldNum" idx="10"/>
          </p:nvPr>
        </p:nvSpPr>
        <p:spPr>
          <a:xfrm>
            <a:off x="8489950" y="4681538"/>
            <a:ext cx="549275" cy="393700"/>
          </a:xfrm>
        </p:spPr>
        <p:txBody>
          <a:bodyPr lIns="91425" tIns="91425" rIns="91425" bIns="91425">
            <a:noAutofit/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0" kern="0">
                <a:latin typeface="Arial"/>
              </a:defRPr>
            </a:lvl1pPr>
          </a:lstStyle>
          <a:p>
            <a:pPr>
              <a:defRPr/>
            </a:pPr>
            <a:fld id="{239BABEA-52F2-4ACB-9A7A-FBEE8FB5D2E5}" type="slidenum">
              <a:rPr lang="en-GB" altLang="it-IT"/>
              <a:pPr>
                <a:defRPr/>
              </a:pPr>
              <a:t>‹nº›</a:t>
            </a:fld>
            <a:endParaRPr lang="en-GB" alt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0" hangingPunct="0">
              <a:defRPr sz="825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Arial"/>
              </a:defRPr>
            </a:lvl1pPr>
          </a:lstStyle>
          <a:p>
            <a:pPr>
              <a:defRPr/>
            </a:pPr>
            <a:fld id="{AB456F55-F4D0-4EBB-B8D3-CA1123259805}" type="datetimeFigureOut">
              <a:rPr lang="en-US"/>
              <a:pPr>
                <a:defRPr/>
              </a:pPr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0" hangingPunct="0">
              <a:defRPr sz="825" b="1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  <a:sym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0" kern="0">
                <a:latin typeface="Arial"/>
              </a:defRPr>
            </a:lvl1pPr>
          </a:lstStyle>
          <a:p>
            <a:pPr>
              <a:defRPr/>
            </a:pPr>
            <a:fld id="{2F79E727-AECE-4381-8172-D80DAAF6674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809462"/>
            <a:ext cx="2133600" cy="2738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r>
              <a:rPr lang="it-IT" baseline="30000" dirty="0" err="1"/>
              <a:t>Pag</a:t>
            </a:r>
            <a:r>
              <a:rPr lang="it-IT" baseline="30000" dirty="0"/>
              <a:t> </a:t>
            </a:r>
            <a:fld id="{A84A723A-A508-BC49-AA8C-D7F583289C88}" type="slidenum">
              <a:rPr lang="it-IT" smtClean="0"/>
              <a:pPr/>
              <a:t>‹nº›</a:t>
            </a:fld>
            <a:endParaRPr lang="it-IT" dirty="0"/>
          </a:p>
        </p:txBody>
      </p:sp>
      <p:sp>
        <p:nvSpPr>
          <p:cNvPr id="9" name="Segnaposto immagine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806950" cy="4738688"/>
          </a:xfrm>
          <a:prstGeom prst="rect">
            <a:avLst/>
          </a:prstGeom>
        </p:spPr>
        <p:txBody>
          <a:bodyPr vert="horz"/>
          <a:lstStyle/>
          <a:p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1514" y="-10431"/>
            <a:ext cx="4617195" cy="4756518"/>
          </a:xfrm>
          <a:prstGeom prst="rect">
            <a:avLst/>
          </a:prstGeom>
        </p:spPr>
      </p:pic>
      <p:pic>
        <p:nvPicPr>
          <p:cNvPr id="11" name="Immagine 10" descr="logo COSMOB per presentazioni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44" y="4478780"/>
            <a:ext cx="1009349" cy="57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435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147995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809462"/>
            <a:ext cx="2133600" cy="2738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r>
              <a:rPr lang="it-IT" baseline="30000" dirty="0" err="1"/>
              <a:t>Pag</a:t>
            </a:r>
            <a:r>
              <a:rPr lang="it-IT" baseline="30000" dirty="0"/>
              <a:t> </a:t>
            </a:r>
            <a:fld id="{A84A723A-A508-BC49-AA8C-D7F583289C88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8" name="Immagine 7" descr="logo COSMOB per presentazion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34" y="4505741"/>
            <a:ext cx="964177" cy="553368"/>
          </a:xfrm>
          <a:prstGeom prst="rect">
            <a:avLst/>
          </a:prstGeom>
        </p:spPr>
      </p:pic>
      <p:sp>
        <p:nvSpPr>
          <p:cNvPr id="6" name="Rettangolo 5"/>
          <p:cNvSpPr/>
          <p:nvPr userDrawn="1"/>
        </p:nvSpPr>
        <p:spPr>
          <a:xfrm>
            <a:off x="2286000" y="389016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875" b="1" dirty="0"/>
              <a:t>Fare clic per modificare stile</a:t>
            </a:r>
            <a:r>
              <a:rPr lang="it-IT" sz="1050" b="1" dirty="0"/>
              <a:t/>
            </a:r>
            <a:br>
              <a:rPr lang="it-IT" sz="1050" b="1" dirty="0"/>
            </a:br>
            <a:r>
              <a:rPr lang="it-IT" sz="1125" i="1" dirty="0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32810326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014511389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0946476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716817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2390266" y="3238450"/>
            <a:ext cx="6331500" cy="1241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>
                <a:solidFill>
                  <a:schemeClr val="lt1"/>
                </a:solidFill>
              </a:rPr>
              <a:t>‹nº›</a:t>
            </a:fld>
            <a:endParaRPr lang="it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24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  <a:endParaRPr lang="pt-BR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2390266" y="3238450"/>
            <a:ext cx="6331500" cy="1241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" name="Shape 15"/>
          <p:cNvSpPr txBox="1">
            <a:spLocks noGrp="1"/>
          </p:cNvSpPr>
          <p:nvPr>
            <p:ph type="sldNum" idx="10"/>
          </p:nvPr>
        </p:nvSpPr>
        <p:spPr>
          <a:xfrm>
            <a:off x="8497888" y="4689475"/>
            <a:ext cx="549275" cy="392113"/>
          </a:xfrm>
        </p:spPr>
        <p:txBody>
          <a:bodyPr lIns="91425" tIns="91425" rIns="91425" bIns="91425" anchorCtr="0">
            <a:noAutofit/>
          </a:bodyPr>
          <a:lstStyle>
            <a:lvl1pPr>
              <a:defRPr baseline="0">
                <a:solidFill>
                  <a:schemeClr val="lt1"/>
                </a:solidFill>
              </a:defRPr>
            </a:lvl1pPr>
          </a:lstStyle>
          <a:p>
            <a:pPr>
              <a:defRPr/>
            </a:pPr>
            <a:fld id="{F3FEB777-2E20-48B8-BF18-5994D38DA3D3}" type="slidenum">
              <a:rPr lang="it"/>
              <a:pPr>
                <a:defRPr/>
              </a:pPr>
              <a:t>‹nº›</a:t>
            </a:fld>
            <a:endParaRPr lang="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541838" y="-11113"/>
            <a:ext cx="4616450" cy="475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9" descr="logo COSMOB per presentazioni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154488" y="4479925"/>
            <a:ext cx="100965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egnaposto immagine 8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806950" cy="4738688"/>
          </a:xfrm>
          <a:prstGeom prst="rect">
            <a:avLst/>
          </a:prstGeom>
        </p:spPr>
        <p:txBody>
          <a:bodyPr vert="horz"/>
          <a:lstStyle/>
          <a:p>
            <a:pPr lvl="0"/>
            <a:endParaRPr lang="it-IT" noProof="0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0" kern="0">
                <a:latin typeface="Arial"/>
              </a:defRPr>
            </a:lvl1pPr>
          </a:lstStyle>
          <a:p>
            <a:pPr>
              <a:defRPr/>
            </a:pPr>
            <a:r>
              <a:rPr lang="it-IT" altLang="it-IT"/>
              <a:t>Pag </a:t>
            </a:r>
            <a:fld id="{EF071A6F-30CA-4684-8434-CC39DB35388E}" type="slidenum">
              <a:rPr lang="it-IT" altLang="it-IT" baseline="0"/>
              <a:pPr>
                <a:defRPr/>
              </a:pPr>
              <a:t>‹nº›</a:t>
            </a:fld>
            <a:endParaRPr lang="it-IT" altLang="it-IT" baseline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7" descr="logo COSMOB per presentazioni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179888" y="4505325"/>
            <a:ext cx="96361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9"/>
          <p:cNvSpPr>
            <a:spLocks noChangeArrowheads="1"/>
          </p:cNvSpPr>
          <p:nvPr userDrawn="1"/>
        </p:nvSpPr>
        <p:spPr bwMode="auto">
          <a:xfrm>
            <a:off x="2286000" y="388938"/>
            <a:ext cx="4572000" cy="5540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0" hangingPunct="0">
              <a:defRPr/>
            </a:pPr>
            <a:r>
              <a:rPr lang="it-IT" altLang="it-IT" sz="1875">
                <a:solidFill>
                  <a:prstClr val="black"/>
                </a:solidFill>
                <a:sym typeface="Arial"/>
              </a:rPr>
              <a:t>Fare clic per modificare stile</a:t>
            </a:r>
            <a:r>
              <a:rPr lang="it-IT" altLang="it-IT" sz="1050">
                <a:solidFill>
                  <a:prstClr val="black"/>
                </a:solidFill>
                <a:sym typeface="Arial"/>
              </a:rPr>
              <a:t/>
            </a:r>
            <a:br>
              <a:rPr lang="it-IT" altLang="it-IT" sz="1050">
                <a:solidFill>
                  <a:prstClr val="black"/>
                </a:solidFill>
                <a:sym typeface="Arial"/>
              </a:rPr>
            </a:br>
            <a:r>
              <a:rPr lang="it-IT" altLang="it-IT" sz="1125" i="1">
                <a:solidFill>
                  <a:prstClr val="black"/>
                </a:solidFill>
                <a:sym typeface="Arial"/>
              </a:rPr>
              <a:t>Sottotitolo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147995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0" kern="0">
                <a:latin typeface="Arial"/>
              </a:defRPr>
            </a:lvl1pPr>
          </a:lstStyle>
          <a:p>
            <a:pPr>
              <a:defRPr/>
            </a:pPr>
            <a:r>
              <a:rPr lang="it-IT" altLang="it-IT"/>
              <a:t>Pag </a:t>
            </a:r>
            <a:fld id="{DB8A57B5-F97A-4ED7-8C08-D80D00C98E02}" type="slidenum">
              <a:rPr lang="it-IT" altLang="it-IT" baseline="0"/>
              <a:pPr>
                <a:defRPr/>
              </a:pPr>
              <a:t>‹nº›</a:t>
            </a:fld>
            <a:endParaRPr lang="it-IT" altLang="it-IT" baseline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magine 6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Immagine 3"/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810125"/>
            <a:ext cx="2133600" cy="27305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50" kern="0" baseline="30000" dirty="0" err="1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r>
              <a:rPr lang="it-IT"/>
              <a:t>Pag </a:t>
            </a:r>
            <a:fld id="{7E77BC43-1098-44AE-AC53-327185672219}" type="slidenum">
              <a:rPr lang="it-IT"/>
              <a:pPr>
                <a:defRPr/>
              </a:pPr>
              <a:t>‹nº›</a:t>
            </a:fld>
            <a:endParaRPr lang="it-IT"/>
          </a:p>
        </p:txBody>
      </p:sp>
      <p:pic>
        <p:nvPicPr>
          <p:cNvPr id="1029" name="Immagine 8" descr="logo COSMOB per presentazioni.pn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4216400" y="4418013"/>
            <a:ext cx="865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</p:sldLayoutIdLst>
  <p:hf hdr="0" ftr="0" dt="0"/>
  <p:txStyles>
    <p:titleStyle>
      <a:lvl1pPr algn="ctr" defTabSz="34290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4572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9144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828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magine 6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Immagine 3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808538"/>
            <a:ext cx="2133600" cy="274637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350" b="1" baseline="30000">
                <a:solidFill>
                  <a:prstClr val="white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defRPr>
            </a:lvl1pPr>
          </a:lstStyle>
          <a:p>
            <a:pPr>
              <a:defRPr/>
            </a:pPr>
            <a:r>
              <a:rPr lang="it-IT" altLang="it-IT"/>
              <a:t>Pag </a:t>
            </a:r>
            <a:fld id="{FD8A29F2-6046-4246-841B-0446ABF8C7EF}" type="slidenum">
              <a:rPr lang="it-IT" altLang="it-IT" baseline="0"/>
              <a:pPr>
                <a:defRPr/>
              </a:pPr>
              <a:t>‹nº›</a:t>
            </a:fld>
            <a:endParaRPr lang="it-IT" altLang="it-IT" baseline="0"/>
          </a:p>
        </p:txBody>
      </p:sp>
      <p:pic>
        <p:nvPicPr>
          <p:cNvPr id="8197" name="Immagine 8" descr="logo COSMOB per presentazioni.pn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4179888" y="4505325"/>
            <a:ext cx="96361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</p:sldLayoutIdLst>
  <p:hf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magine 6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Immagine 3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0" y="477678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808538"/>
            <a:ext cx="2133600" cy="274637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350" b="1" baseline="30000">
                <a:solidFill>
                  <a:prstClr val="white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  <a:sym typeface="Arial"/>
              </a:defRPr>
            </a:lvl1pPr>
          </a:lstStyle>
          <a:p>
            <a:pPr>
              <a:defRPr/>
            </a:pPr>
            <a:r>
              <a:rPr lang="it-IT" altLang="it-IT"/>
              <a:t>Pag </a:t>
            </a:r>
            <a:fld id="{423D9290-5451-4D53-A013-E6E525345039}" type="slidenum">
              <a:rPr lang="it-IT" altLang="it-IT" baseline="0"/>
              <a:pPr>
                <a:defRPr/>
              </a:pPr>
              <a:t>‹nº›</a:t>
            </a:fld>
            <a:endParaRPr lang="it-IT" altLang="it-IT" baseline="0"/>
          </a:p>
        </p:txBody>
      </p:sp>
      <p:pic>
        <p:nvPicPr>
          <p:cNvPr id="17413" name="Immagine 8" descr="logo COSMOB per presentazioni.pn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4179888" y="4505325"/>
            <a:ext cx="96361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</p:sldLayoutIdLst>
  <p:hf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776979"/>
            <a:ext cx="9144000" cy="366521"/>
          </a:xfrm>
          <a:prstGeom prst="rect">
            <a:avLst/>
          </a:prstGeo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809462"/>
            <a:ext cx="2133600" cy="2738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bg1"/>
                </a:solidFill>
              </a:defRPr>
            </a:lvl1pPr>
          </a:lstStyle>
          <a:p>
            <a:r>
              <a:rPr lang="it-IT" baseline="30000" dirty="0" err="1"/>
              <a:t>Pag</a:t>
            </a:r>
            <a:r>
              <a:rPr lang="it-IT" baseline="30000" dirty="0"/>
              <a:t> </a:t>
            </a:r>
            <a:fld id="{A84A723A-A508-BC49-AA8C-D7F583289C88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logo COSMOB per presentazioni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865" y="4417996"/>
            <a:ext cx="866274" cy="64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1049338" y="380293"/>
            <a:ext cx="7148512" cy="1541463"/>
          </a:xfrm>
        </p:spPr>
        <p:txBody>
          <a:bodyPr>
            <a:noAutofit/>
          </a:bodyPr>
          <a:lstStyle/>
          <a:p>
            <a:r>
              <a:rPr lang="it" sz="3500" b="1" dirty="0">
                <a:solidFill>
                  <a:schemeClr val="tx2">
                    <a:lumMod val="50000"/>
                  </a:schemeClr>
                </a:solidFill>
              </a:rPr>
              <a:t>“</a:t>
            </a:r>
            <a:r>
              <a:rPr lang="pt-PT" sz="3500" b="1" dirty="0">
                <a:solidFill>
                  <a:schemeClr val="tx2">
                    <a:lumMod val="50000"/>
                  </a:schemeClr>
                </a:solidFill>
              </a:rPr>
              <a:t>Instituiç</a:t>
            </a:r>
            <a:r>
              <a:rPr lang="pt-BR" sz="3500" b="1" dirty="0">
                <a:solidFill>
                  <a:schemeClr val="tx2">
                    <a:lumMod val="50000"/>
                  </a:schemeClr>
                </a:solidFill>
                <a:sym typeface="Arial"/>
              </a:rPr>
              <a:t>õ</a:t>
            </a:r>
            <a:r>
              <a:rPr lang="pt-PT" sz="3500" b="1" dirty="0">
                <a:solidFill>
                  <a:schemeClr val="tx2">
                    <a:lumMod val="50000"/>
                  </a:schemeClr>
                </a:solidFill>
              </a:rPr>
              <a:t>es de Ensino Superior e o Desenvolvimento Regionale</a:t>
            </a:r>
            <a:r>
              <a:rPr lang="it-IT" sz="3500" b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it-IT" sz="35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it-IT" sz="3500" b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it-IT" sz="35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it-IT" sz="2000" dirty="0">
                <a:solidFill>
                  <a:schemeClr val="tx2">
                    <a:lumMod val="50000"/>
                  </a:schemeClr>
                </a:solidFill>
              </a:rPr>
              <a:t>Brasília, 2 de </a:t>
            </a:r>
            <a:r>
              <a:rPr lang="it-IT" sz="2000" dirty="0" err="1">
                <a:solidFill>
                  <a:schemeClr val="tx2">
                    <a:lumMod val="50000"/>
                  </a:schemeClr>
                </a:solidFill>
              </a:rPr>
              <a:t>Março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</a:rPr>
              <a:t> de 2017</a:t>
            </a:r>
            <a:br>
              <a:rPr lang="it-IT" sz="20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it-IT" sz="20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it-IT" sz="20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t-PT" sz="2000" dirty="0">
                <a:solidFill>
                  <a:schemeClr val="tx2">
                    <a:lumMod val="50000"/>
                  </a:schemeClr>
                </a:solidFill>
              </a:rPr>
              <a:t>Plenario 15 - C</a:t>
            </a:r>
            <a:r>
              <a:rPr lang="pt-BR" sz="2000" dirty="0">
                <a:solidFill>
                  <a:schemeClr val="tx2">
                    <a:lumMod val="50000"/>
                  </a:schemeClr>
                </a:solidFill>
                <a:sym typeface="Arial"/>
              </a:rPr>
              <a:t>á</a:t>
            </a:r>
            <a:r>
              <a:rPr lang="pt-PT" sz="2000" dirty="0">
                <a:solidFill>
                  <a:schemeClr val="tx2">
                    <a:lumMod val="50000"/>
                  </a:schemeClr>
                </a:solidFill>
              </a:rPr>
              <a:t>mara dos Deputados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it-IT" sz="20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it-IT" sz="20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it-IT" sz="2000" dirty="0">
                <a:solidFill>
                  <a:schemeClr val="tx2">
                    <a:lumMod val="50000"/>
                  </a:schemeClr>
                </a:solidFill>
              </a:rPr>
            </a:br>
            <a:endParaRPr lang="it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3" name="Shape 73"/>
          <p:cNvSpPr txBox="1">
            <a:spLocks noGrp="1"/>
          </p:cNvSpPr>
          <p:nvPr>
            <p:ph type="subTitle" idx="1"/>
          </p:nvPr>
        </p:nvSpPr>
        <p:spPr>
          <a:xfrm>
            <a:off x="2390775" y="3238500"/>
            <a:ext cx="6330950" cy="1241425"/>
          </a:xfrm>
        </p:spPr>
        <p:txBody>
          <a:bodyPr>
            <a:noAutofit/>
          </a:bodyPr>
          <a:lstStyle/>
          <a:p>
            <a:pPr algn="r" fontAlgn="auto">
              <a:buFont typeface="Arial"/>
              <a:buNone/>
              <a:defRPr/>
            </a:pPr>
            <a:r>
              <a:rPr lang="it-IT" sz="2000" b="1" i="1" dirty="0">
                <a:solidFill>
                  <a:schemeClr val="tx2">
                    <a:lumMod val="50000"/>
                  </a:schemeClr>
                </a:solidFill>
              </a:rPr>
              <a:t>Alessio </a:t>
            </a:r>
            <a:r>
              <a:rPr lang="it-IT" sz="2000" b="1" i="1" dirty="0" err="1">
                <a:solidFill>
                  <a:schemeClr val="tx2">
                    <a:lumMod val="50000"/>
                  </a:schemeClr>
                </a:solidFill>
              </a:rPr>
              <a:t>Gnaccarini</a:t>
            </a:r>
            <a:endParaRPr lang="it" sz="2000" b="1" i="1" dirty="0">
              <a:solidFill>
                <a:schemeClr val="tx2">
                  <a:lumMod val="50000"/>
                </a:schemeClr>
              </a:solidFill>
            </a:endParaRPr>
          </a:p>
          <a:p>
            <a:pPr algn="r" fontAlgn="auto">
              <a:buFont typeface="Arial"/>
              <a:buNone/>
              <a:defRPr/>
            </a:pPr>
            <a:r>
              <a:rPr lang="it-IT" sz="2000" b="1" dirty="0">
                <a:solidFill>
                  <a:schemeClr val="tx2">
                    <a:lumMod val="50000"/>
                  </a:schemeClr>
                </a:solidFill>
              </a:rPr>
              <a:t>Diretor, </a:t>
            </a:r>
            <a:r>
              <a:rPr lang="it" sz="2000" b="1" dirty="0">
                <a:solidFill>
                  <a:schemeClr val="tx2">
                    <a:lumMod val="50000"/>
                  </a:schemeClr>
                </a:solidFill>
              </a:rPr>
              <a:t>C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</a:rPr>
              <a:t>OSMOB S.p.A.</a:t>
            </a:r>
            <a:r>
              <a:rPr lang="it" sz="2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635000" y="9347"/>
            <a:ext cx="7262813" cy="99377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buClr>
                <a:schemeClr val="dk2"/>
              </a:buClr>
              <a:buSzPct val="30555"/>
              <a:defRPr/>
            </a:pPr>
            <a:r>
              <a:rPr lang="it-IT" sz="3500" b="1" dirty="0">
                <a:solidFill>
                  <a:schemeClr val="tx2">
                    <a:lumMod val="50000"/>
                  </a:schemeClr>
                </a:solidFill>
              </a:rPr>
              <a:t>Impacto da IA no Setor de Serviços</a:t>
            </a:r>
            <a:endParaRPr lang="it" sz="2200" dirty="0">
              <a:solidFill>
                <a:srgbClr val="0000FF"/>
              </a:solidFill>
            </a:endParaRPr>
          </a:p>
        </p:txBody>
      </p:sp>
      <p:sp>
        <p:nvSpPr>
          <p:cNvPr id="61442" name="Rettangolo 11"/>
          <p:cNvSpPr>
            <a:spLocks noChangeArrowheads="1"/>
          </p:cNvSpPr>
          <p:nvPr/>
        </p:nvSpPr>
        <p:spPr bwMode="auto">
          <a:xfrm>
            <a:off x="442913" y="862013"/>
            <a:ext cx="3006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0000FF"/>
                </a:solidFill>
                <a:latin typeface="Calibri" pitchFamily="34" charset="0"/>
              </a:rPr>
              <a:t>Es: IPSoft - New York (Sistema Amelia)</a:t>
            </a:r>
            <a:endParaRPr lang="it-IT">
              <a:latin typeface="Calibri" pitchFamily="34" charset="0"/>
            </a:endParaRPr>
          </a:p>
        </p:txBody>
      </p:sp>
      <p:sp>
        <p:nvSpPr>
          <p:cNvPr id="61443" name="Rettangolo 2"/>
          <p:cNvSpPr>
            <a:spLocks noChangeArrowheads="1"/>
          </p:cNvSpPr>
          <p:nvPr/>
        </p:nvSpPr>
        <p:spPr bwMode="auto">
          <a:xfrm>
            <a:off x="360363" y="2441575"/>
            <a:ext cx="426561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pt-BR" dirty="0">
                <a:solidFill>
                  <a:srgbClr val="0000FF"/>
                </a:solidFill>
                <a:latin typeface="Calibri" pitchFamily="34" charset="0"/>
              </a:rPr>
              <a:t>Primeiros Robôs cognitivos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>
                <a:solidFill>
                  <a:srgbClr val="0000FF"/>
                </a:solidFill>
                <a:latin typeface="Calibri" pitchFamily="34" charset="0"/>
              </a:rPr>
              <a:t>15 anos de trabalho para desenvolver esta nova Inteligência Artificial como a humana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>
                <a:solidFill>
                  <a:srgbClr val="0000FF"/>
                </a:solidFill>
                <a:latin typeface="Calibri" pitchFamily="34" charset="0"/>
              </a:rPr>
              <a:t>Aprende, recorda, analisa e responde através de conexões semânticas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>
                <a:solidFill>
                  <a:srgbClr val="0000FF"/>
                </a:solidFill>
                <a:latin typeface="Calibri" pitchFamily="34" charset="0"/>
              </a:rPr>
              <a:t>Substitui recepcionistas, secretárias, seguradoras, suporte ao cliente, porque tem um custo menor e não cometer erros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>
                <a:solidFill>
                  <a:srgbClr val="0000FF"/>
                </a:solidFill>
                <a:latin typeface="Calibri" pitchFamily="34" charset="0"/>
              </a:rPr>
              <a:t>Ele inclui o humor do interlocutor</a:t>
            </a:r>
            <a:endParaRPr lang="it-IT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61444" name="Rettangolo 12"/>
          <p:cNvSpPr>
            <a:spLocks noChangeArrowheads="1"/>
          </p:cNvSpPr>
          <p:nvPr/>
        </p:nvSpPr>
        <p:spPr bwMode="auto">
          <a:xfrm>
            <a:off x="4784725" y="889000"/>
            <a:ext cx="2123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Es: Advogado digital (Ross)</a:t>
            </a:r>
            <a:endParaRPr lang="it-IT" dirty="0">
              <a:latin typeface="Calibri" pitchFamily="34" charset="0"/>
            </a:endParaRPr>
          </a:p>
        </p:txBody>
      </p:sp>
      <p:sp>
        <p:nvSpPr>
          <p:cNvPr id="61445" name="Rettangolo 16"/>
          <p:cNvSpPr>
            <a:spLocks noChangeArrowheads="1"/>
          </p:cNvSpPr>
          <p:nvPr/>
        </p:nvSpPr>
        <p:spPr bwMode="auto">
          <a:xfrm>
            <a:off x="6518275" y="1303338"/>
            <a:ext cx="4206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pt-BR" dirty="0">
                <a:solidFill>
                  <a:srgbClr val="0000FF"/>
                </a:solidFill>
                <a:latin typeface="Calibri" pitchFamily="34" charset="0"/>
              </a:rPr>
              <a:t>Faz o trabalho de 6 pessoas</a:t>
            </a:r>
            <a:endParaRPr lang="it-IT" dirty="0">
              <a:solidFill>
                <a:srgbClr val="0000FF"/>
              </a:solidFill>
              <a:latin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I</a:t>
            </a:r>
            <a:r>
              <a:rPr lang="pt-BR" dirty="0" err="1">
                <a:solidFill>
                  <a:srgbClr val="0000FF"/>
                </a:solidFill>
                <a:latin typeface="Calibri" pitchFamily="34" charset="0"/>
              </a:rPr>
              <a:t>nferior</a:t>
            </a:r>
            <a:r>
              <a:rPr lang="pt-BR" dirty="0">
                <a:solidFill>
                  <a:srgbClr val="0000FF"/>
                </a:solidFill>
                <a:latin typeface="Calibri" pitchFamily="34" charset="0"/>
              </a:rPr>
              <a:t> ao custo estagiário</a:t>
            </a:r>
            <a:endParaRPr lang="it-IT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61446" name="Immagine 1" descr="AAEAAQAAAAAAAAh8AAAAJGRiNDAxYTgxLTFjMDgtNDIyMC1hZmRkLWZhNDdiNGRkNjBiMQ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73075" y="1198563"/>
            <a:ext cx="3297238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Immagine 3" descr="screen shot 2016-04-25 at 6.41.36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4963" y="1211263"/>
            <a:ext cx="17272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Immagine 9" descr="forensics-500x42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5375" y="1223963"/>
            <a:ext cx="1560513" cy="13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9" name="Immagine 4" descr="3robot_giornalista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03788" y="3113088"/>
            <a:ext cx="1595437" cy="119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0" name="Rettangolo 10"/>
          <p:cNvSpPr>
            <a:spLocks noChangeArrowheads="1"/>
          </p:cNvSpPr>
          <p:nvPr/>
        </p:nvSpPr>
        <p:spPr bwMode="auto">
          <a:xfrm>
            <a:off x="6584950" y="3279775"/>
            <a:ext cx="42068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A</a:t>
            </a:r>
            <a:r>
              <a:rPr lang="pt-BR" dirty="0">
                <a:solidFill>
                  <a:srgbClr val="0000FF"/>
                </a:solidFill>
                <a:latin typeface="Calibri" pitchFamily="34" charset="0"/>
              </a:rPr>
              <a:t>rtigo de jornal em 1 min</a:t>
            </a: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.</a:t>
            </a:r>
          </a:p>
        </p:txBody>
      </p:sp>
      <p:sp>
        <p:nvSpPr>
          <p:cNvPr id="61451" name="Rettangolo 13"/>
          <p:cNvSpPr>
            <a:spLocks noChangeArrowheads="1"/>
          </p:cNvSpPr>
          <p:nvPr/>
        </p:nvSpPr>
        <p:spPr bwMode="auto">
          <a:xfrm>
            <a:off x="4864100" y="2765425"/>
            <a:ext cx="23648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Es: Jornalistas digitais (Emma)</a:t>
            </a:r>
            <a:endParaRPr lang="it-IT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635000" y="223838"/>
            <a:ext cx="7262813" cy="65087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buClr>
                <a:schemeClr val="dk2"/>
              </a:buClr>
              <a:buSzPct val="30555"/>
              <a:defRPr/>
            </a:pPr>
            <a:r>
              <a:rPr lang="pt-BR" sz="3500" b="1" dirty="0">
                <a:solidFill>
                  <a:schemeClr val="tx2">
                    <a:lumMod val="50000"/>
                  </a:schemeClr>
                </a:solidFill>
              </a:rPr>
              <a:t>Um salto para o futuro</a:t>
            </a:r>
            <a:endParaRPr lang="it" sz="2200" dirty="0">
              <a:solidFill>
                <a:srgbClr val="0000FF"/>
              </a:solidFill>
            </a:endParaRPr>
          </a:p>
        </p:txBody>
      </p:sp>
      <p:sp>
        <p:nvSpPr>
          <p:cNvPr id="34818" name="Rettangolo 4"/>
          <p:cNvSpPr>
            <a:spLocks noChangeArrowheads="1"/>
          </p:cNvSpPr>
          <p:nvPr/>
        </p:nvSpPr>
        <p:spPr bwMode="auto">
          <a:xfrm>
            <a:off x="379413" y="1343553"/>
            <a:ext cx="59499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0000FF"/>
                </a:solidFill>
                <a:latin typeface="Calibri" pitchFamily="34" charset="0"/>
              </a:rPr>
              <a:t>A tecnologia progride mais e mais rápido, mas não é o crescimento exponencial das funcionalidades do produto que determina a </a:t>
            </a:r>
            <a:r>
              <a:rPr lang="pt-BR" sz="2000" b="1" dirty="0">
                <a:solidFill>
                  <a:srgbClr val="0000FF"/>
                </a:solidFill>
                <a:latin typeface="Calibri" pitchFamily="34" charset="0"/>
              </a:rPr>
              <a:t>4ª</a:t>
            </a:r>
            <a:r>
              <a:rPr lang="pt-BR" sz="2000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pt-BR" sz="2000" b="1" dirty="0">
                <a:solidFill>
                  <a:srgbClr val="0000FF"/>
                </a:solidFill>
                <a:latin typeface="Calibri" pitchFamily="34" charset="0"/>
              </a:rPr>
              <a:t>REVOLUÇÃO INDUSTRIAL</a:t>
            </a:r>
            <a:endParaRPr lang="it-IT" sz="2000" b="1" dirty="0">
              <a:solidFill>
                <a:srgbClr val="0000FF"/>
              </a:solidFill>
              <a:latin typeface="Calibri" pitchFamily="34" charset="0"/>
            </a:endParaRPr>
          </a:p>
          <a:p>
            <a:endParaRPr lang="it-IT" sz="2000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34819" name="Immagine 9" descr="apple-iphone 6s plus 16gb-space gray-450x35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6638" y="1660525"/>
            <a:ext cx="12160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Immagine 12" descr="DC37C_Categorypage_ANZ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9363" y="900113"/>
            <a:ext cx="1390650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Immagine 13" descr="Lenovo-Desktop-Computer-PNG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29538" y="296863"/>
            <a:ext cx="1414462" cy="125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Rectangle 51"/>
          <p:cNvSpPr>
            <a:spLocks noChangeArrowheads="1"/>
          </p:cNvSpPr>
          <p:nvPr/>
        </p:nvSpPr>
        <p:spPr bwMode="auto">
          <a:xfrm>
            <a:off x="-6350" y="3053990"/>
            <a:ext cx="6842125" cy="730969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 tIns="68580" anchor="ctr">
            <a:spAutoFit/>
          </a:bodyPr>
          <a:lstStyle/>
          <a:p>
            <a:pPr algn="ctr"/>
            <a:r>
              <a:rPr lang="pt-BR" altLang="it-IT" sz="2000" b="1" dirty="0">
                <a:solidFill>
                  <a:srgbClr val="FFFFFF"/>
                </a:solidFill>
                <a:latin typeface="Calibri" pitchFamily="34" charset="0"/>
                <a:ea typeface="MS PGothic" charset="-128"/>
                <a:cs typeface="Calibri" pitchFamily="34" charset="0"/>
              </a:rPr>
              <a:t>TODAS AS PESQUISAS ESTÃO SE CONCENTRANDO EM INTELIGÊNCIA ARTIFICIAL</a:t>
            </a:r>
            <a:endParaRPr lang="it-IT" altLang="it-IT" sz="1700" b="1" dirty="0">
              <a:solidFill>
                <a:srgbClr val="FFFFFF"/>
              </a:solidFill>
              <a:latin typeface="Calibri" pitchFamily="34" charset="0"/>
              <a:ea typeface="MS PGothic" charset="-128"/>
              <a:cs typeface="Calibri" pitchFamily="34" charset="0"/>
            </a:endParaRPr>
          </a:p>
        </p:txBody>
      </p:sp>
      <p:pic>
        <p:nvPicPr>
          <p:cNvPr id="34823" name="Immagine 14" descr="artificial-intelligenc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61175" y="3071813"/>
            <a:ext cx="1525588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447452" y="223045"/>
            <a:ext cx="8297622" cy="6517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buClr>
                <a:schemeClr val="dk2"/>
              </a:buClr>
              <a:buSzPct val="30555"/>
            </a:pPr>
            <a:r>
              <a:rPr lang="it" sz="3500" b="1" dirty="0">
                <a:solidFill>
                  <a:schemeClr val="tx2">
                    <a:lumMod val="50000"/>
                  </a:schemeClr>
                </a:solidFill>
              </a:rPr>
              <a:t>A</a:t>
            </a:r>
            <a:r>
              <a:rPr lang="pt-BR" sz="3500" b="1" dirty="0">
                <a:solidFill>
                  <a:schemeClr val="tx2">
                    <a:lumMod val="50000"/>
                  </a:schemeClr>
                </a:solidFill>
              </a:rPr>
              <a:t>mbiente de trabalho e pessoal robótico</a:t>
            </a:r>
            <a:endParaRPr lang="it" sz="2200" dirty="0">
              <a:solidFill>
                <a:srgbClr val="0000FF"/>
              </a:solidFill>
            </a:endParaRPr>
          </a:p>
        </p:txBody>
      </p:sp>
      <p:pic>
        <p:nvPicPr>
          <p:cNvPr id="2" name="medium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9513" y="1375812"/>
            <a:ext cx="4152808" cy="233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5784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906463" y="223838"/>
            <a:ext cx="7264400" cy="66357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buClr>
                <a:schemeClr val="dk2"/>
              </a:buClr>
              <a:buSzPct val="30555"/>
              <a:defRPr/>
            </a:pPr>
            <a:r>
              <a:rPr lang="pt-BR" sz="3500" b="1" dirty="0">
                <a:solidFill>
                  <a:schemeClr val="tx2">
                    <a:lumMod val="50000"/>
                  </a:schemeClr>
                </a:solidFill>
              </a:rPr>
              <a:t>Os carros que dirigem sozinhos</a:t>
            </a:r>
            <a:endParaRPr lang="it" sz="2200" dirty="0">
              <a:solidFill>
                <a:srgbClr val="0000FF"/>
              </a:solidFill>
            </a:endParaRPr>
          </a:p>
        </p:txBody>
      </p:sp>
      <p:sp>
        <p:nvSpPr>
          <p:cNvPr id="38914" name="Rettangolo 1"/>
          <p:cNvSpPr>
            <a:spLocks noChangeArrowheads="1"/>
          </p:cNvSpPr>
          <p:nvPr/>
        </p:nvSpPr>
        <p:spPr bwMode="auto">
          <a:xfrm>
            <a:off x="869950" y="1166813"/>
            <a:ext cx="14938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0000FF"/>
                </a:solidFill>
                <a:latin typeface="Calibri" pitchFamily="34" charset="0"/>
              </a:rPr>
              <a:t>Es: Tesla e Google</a:t>
            </a:r>
            <a:endParaRPr lang="it-IT">
              <a:latin typeface="Calibri" pitchFamily="34" charset="0"/>
            </a:endParaRPr>
          </a:p>
        </p:txBody>
      </p:sp>
      <p:pic>
        <p:nvPicPr>
          <p:cNvPr id="38915" name="Immagine 2" descr="Schermata 2015-10-15 a 18_15_1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5200" y="1550988"/>
            <a:ext cx="2325688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Immagine 3" descr="google_ca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613" y="3136900"/>
            <a:ext cx="232727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ttangolo 6"/>
          <p:cNvSpPr>
            <a:spLocks noChangeArrowheads="1"/>
          </p:cNvSpPr>
          <p:nvPr/>
        </p:nvSpPr>
        <p:spPr bwMode="auto">
          <a:xfrm>
            <a:off x="4932363" y="1179513"/>
            <a:ext cx="17732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0000FF"/>
                </a:solidFill>
                <a:latin typeface="Calibri" pitchFamily="34" charset="0"/>
              </a:rPr>
              <a:t>Es: Mercedes (Actros)</a:t>
            </a:r>
            <a:endParaRPr lang="it-IT">
              <a:latin typeface="Calibri" pitchFamily="34" charset="0"/>
            </a:endParaRPr>
          </a:p>
        </p:txBody>
      </p:sp>
      <p:pic>
        <p:nvPicPr>
          <p:cNvPr id="38918" name="Immagine 5" descr="843403_1564213_4961_3508_nuovo_mercedes-benz_actros_13_1280x90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14913" y="2941638"/>
            <a:ext cx="2338387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Immagine 7" descr="trucks_long_distance_new_actros_08_2013_1000x340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13325" y="1535113"/>
            <a:ext cx="4130675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635000" y="223838"/>
            <a:ext cx="7262813" cy="154146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buClr>
                <a:schemeClr val="dk2"/>
              </a:buClr>
              <a:buSzPct val="30555"/>
              <a:defRPr/>
            </a:pPr>
            <a:r>
              <a:rPr lang="it-IT" sz="3500" b="1" dirty="0" err="1">
                <a:solidFill>
                  <a:schemeClr val="tx2">
                    <a:lumMod val="50000"/>
                  </a:schemeClr>
                </a:solidFill>
              </a:rPr>
              <a:t>Hospitais</a:t>
            </a:r>
            <a:endParaRPr lang="it" sz="2200" dirty="0">
              <a:solidFill>
                <a:srgbClr val="0000FF"/>
              </a:solidFill>
            </a:endParaRPr>
          </a:p>
        </p:txBody>
      </p:sp>
      <p:sp>
        <p:nvSpPr>
          <p:cNvPr id="40962" name="Rettangolo 11"/>
          <p:cNvSpPr>
            <a:spLocks noChangeArrowheads="1"/>
          </p:cNvSpPr>
          <p:nvPr/>
        </p:nvSpPr>
        <p:spPr bwMode="auto">
          <a:xfrm>
            <a:off x="442913" y="1184275"/>
            <a:ext cx="28781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0000FF"/>
                </a:solidFill>
                <a:latin typeface="Calibri" pitchFamily="34" charset="0"/>
              </a:rPr>
              <a:t>Es: Mountain View Hospital (Aethon)</a:t>
            </a:r>
            <a:endParaRPr lang="it-IT">
              <a:latin typeface="Calibri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60363" y="3028950"/>
            <a:ext cx="399415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it-IT" kern="0" dirty="0">
                <a:solidFill>
                  <a:srgbClr val="0000FF"/>
                </a:solidFill>
                <a:latin typeface="Calibri"/>
                <a:ea typeface="Arial"/>
                <a:cs typeface="Calibri"/>
                <a:sym typeface="Arial"/>
              </a:rPr>
              <a:t>Transporte, a</a:t>
            </a:r>
            <a:r>
              <a:rPr lang="pt-BR" kern="0" dirty="0">
                <a:solidFill>
                  <a:srgbClr val="0000FF"/>
                </a:solidFill>
                <a:latin typeface="Calibri"/>
                <a:ea typeface="Arial"/>
                <a:cs typeface="Calibri"/>
                <a:sym typeface="Arial"/>
              </a:rPr>
              <a:t>limentos, medicamentos e resíduos, até 270 kg para cada robô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pt-BR" kern="0" dirty="0">
                <a:solidFill>
                  <a:srgbClr val="0000FF"/>
                </a:solidFill>
                <a:latin typeface="Calibri"/>
                <a:ea typeface="Arial"/>
                <a:cs typeface="Calibri"/>
                <a:sym typeface="Arial"/>
              </a:rPr>
              <a:t>1.500 toneladas por ano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pt-BR" kern="0" dirty="0">
                <a:solidFill>
                  <a:srgbClr val="0000FF"/>
                </a:solidFill>
                <a:latin typeface="Calibri"/>
                <a:ea typeface="Arial"/>
                <a:cs typeface="Calibri"/>
                <a:sym typeface="Arial"/>
              </a:rPr>
              <a:t>Faz o trabalho de 12 pessoas na metade do custo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pt-BR" kern="0" dirty="0">
                <a:solidFill>
                  <a:srgbClr val="0000FF"/>
                </a:solidFill>
                <a:latin typeface="Calibri"/>
                <a:ea typeface="Arial"/>
                <a:cs typeface="Calibri"/>
                <a:sym typeface="Arial"/>
              </a:rPr>
              <a:t>Trabalha 24/24 todos os dias da semana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pt-BR" kern="0" dirty="0">
                <a:solidFill>
                  <a:srgbClr val="0000FF"/>
                </a:solidFill>
                <a:latin typeface="Calibri"/>
                <a:ea typeface="Arial"/>
                <a:cs typeface="Calibri"/>
                <a:sym typeface="Arial"/>
              </a:rPr>
              <a:t>Forte redução dos custos de saúde</a:t>
            </a:r>
            <a:endParaRPr lang="it-IT" kern="0" dirty="0">
              <a:solidFill>
                <a:srgbClr val="0000FF"/>
              </a:solidFill>
              <a:latin typeface="Calibri"/>
              <a:ea typeface="Arial"/>
              <a:cs typeface="Calibri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 dirty="0">
              <a:solidFill>
                <a:srgbClr val="0000FF"/>
              </a:solidFill>
              <a:latin typeface="Calibri"/>
              <a:ea typeface="Arial"/>
              <a:cs typeface="Calibri"/>
              <a:sym typeface="Arial"/>
            </a:endParaRPr>
          </a:p>
        </p:txBody>
      </p:sp>
      <p:pic>
        <p:nvPicPr>
          <p:cNvPr id="40964" name="Immagine 5" descr="maxresdefaul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988" y="1508125"/>
            <a:ext cx="2527300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Immagine 7" descr="81058-365966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3388" y="1506538"/>
            <a:ext cx="1374775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Rettangolo 12"/>
          <p:cNvSpPr>
            <a:spLocks noChangeArrowheads="1"/>
          </p:cNvSpPr>
          <p:nvPr/>
        </p:nvSpPr>
        <p:spPr bwMode="auto">
          <a:xfrm>
            <a:off x="5011738" y="1184275"/>
            <a:ext cx="2890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0000FF"/>
                </a:solidFill>
                <a:latin typeface="Calibri" pitchFamily="34" charset="0"/>
              </a:rPr>
              <a:t>Es: Ospedale Morgagni di Forlì - Italia</a:t>
            </a:r>
            <a:endParaRPr lang="it-IT">
              <a:latin typeface="Calibri" pitchFamily="34" charset="0"/>
            </a:endParaRPr>
          </a:p>
        </p:txBody>
      </p:sp>
      <p:pic>
        <p:nvPicPr>
          <p:cNvPr id="40967" name="Immagine 14" descr="Screen shot 2016-09-16 at 09.28.35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2225" y="1503363"/>
            <a:ext cx="2627313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ttangolo 16"/>
          <p:cNvSpPr/>
          <p:nvPr/>
        </p:nvSpPr>
        <p:spPr>
          <a:xfrm>
            <a:off x="5051425" y="3028950"/>
            <a:ext cx="399415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pt-BR" kern="0" dirty="0">
                <a:solidFill>
                  <a:srgbClr val="0000FF"/>
                </a:solidFill>
                <a:latin typeface="Calibri"/>
                <a:ea typeface="Arial"/>
                <a:cs typeface="Calibri"/>
                <a:sym typeface="Arial"/>
              </a:rPr>
              <a:t>Transporte, alimento, medicamentos e resíduos, até 400 kg cada robô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pt-BR" kern="0" dirty="0">
                <a:solidFill>
                  <a:srgbClr val="0000FF"/>
                </a:solidFill>
                <a:latin typeface="Calibri"/>
                <a:ea typeface="Arial"/>
                <a:cs typeface="Calibri"/>
                <a:sym typeface="Arial"/>
              </a:rPr>
              <a:t>350 viagens por dia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pt-BR" kern="0" dirty="0">
                <a:solidFill>
                  <a:srgbClr val="0000FF"/>
                </a:solidFill>
                <a:latin typeface="Calibri"/>
                <a:ea typeface="Arial"/>
                <a:cs typeface="Calibri"/>
                <a:sym typeface="Arial"/>
              </a:rPr>
              <a:t>Ele faz o trabalho de três funcionários</a:t>
            </a:r>
            <a:endParaRPr lang="it-IT" kern="0" dirty="0">
              <a:solidFill>
                <a:srgbClr val="0000FF"/>
              </a:solidFill>
              <a:latin typeface="Calibri"/>
              <a:ea typeface="Arial"/>
              <a:cs typeface="Calibri"/>
              <a:sym typeface="Arial"/>
            </a:endParaRPr>
          </a:p>
        </p:txBody>
      </p:sp>
      <p:pic>
        <p:nvPicPr>
          <p:cNvPr id="40969" name="Immagine 20" descr="Screen shot 2016-09-16 at 09.46.02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5600" y="1490663"/>
            <a:ext cx="1995488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635000" y="223838"/>
            <a:ext cx="7262813" cy="154146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buClr>
                <a:schemeClr val="dk2"/>
              </a:buClr>
              <a:buSzPct val="30555"/>
              <a:defRPr/>
            </a:pPr>
            <a:r>
              <a:rPr lang="it-IT" sz="3500" b="1" dirty="0" err="1">
                <a:solidFill>
                  <a:schemeClr val="tx2">
                    <a:lumMod val="50000"/>
                  </a:schemeClr>
                </a:solidFill>
              </a:rPr>
              <a:t>Armazéns</a:t>
            </a:r>
            <a:endParaRPr lang="it" sz="2200" dirty="0">
              <a:solidFill>
                <a:srgbClr val="0000FF"/>
              </a:solidFill>
            </a:endParaRPr>
          </a:p>
        </p:txBody>
      </p:sp>
      <p:sp>
        <p:nvSpPr>
          <p:cNvPr id="43010" name="Rettangolo 11"/>
          <p:cNvSpPr>
            <a:spLocks noChangeArrowheads="1"/>
          </p:cNvSpPr>
          <p:nvPr/>
        </p:nvSpPr>
        <p:spPr bwMode="auto">
          <a:xfrm>
            <a:off x="442913" y="1184275"/>
            <a:ext cx="33737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Es: Depósito farmacêutico de Cesena - Itália</a:t>
            </a:r>
            <a:endParaRPr lang="it-IT" dirty="0">
              <a:latin typeface="Calibri" pitchFamily="34" charset="0"/>
            </a:endParaRPr>
          </a:p>
        </p:txBody>
      </p:sp>
      <p:sp>
        <p:nvSpPr>
          <p:cNvPr id="43011" name="Rettangolo 2"/>
          <p:cNvSpPr>
            <a:spLocks noChangeArrowheads="1"/>
          </p:cNvSpPr>
          <p:nvPr/>
        </p:nvSpPr>
        <p:spPr bwMode="auto">
          <a:xfrm>
            <a:off x="360363" y="3028950"/>
            <a:ext cx="39941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pt-BR" dirty="0">
                <a:solidFill>
                  <a:srgbClr val="0000FF"/>
                </a:solidFill>
                <a:latin typeface="Calibri" pitchFamily="34" charset="0"/>
              </a:rPr>
              <a:t>9000 metros quadrados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>
                <a:solidFill>
                  <a:srgbClr val="0000FF"/>
                </a:solidFill>
                <a:latin typeface="Calibri" pitchFamily="34" charset="0"/>
              </a:rPr>
              <a:t>1 único centro armazém substitui 11 e com uma alta produtividade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>
                <a:solidFill>
                  <a:srgbClr val="0000FF"/>
                </a:solidFill>
                <a:latin typeface="Calibri" pitchFamily="34" charset="0"/>
              </a:rPr>
              <a:t>Distribui 9.000 produtos por dia</a:t>
            </a:r>
          </a:p>
        </p:txBody>
      </p:sp>
      <p:sp>
        <p:nvSpPr>
          <p:cNvPr id="43012" name="Rettangolo 12"/>
          <p:cNvSpPr>
            <a:spLocks noChangeArrowheads="1"/>
          </p:cNvSpPr>
          <p:nvPr/>
        </p:nvSpPr>
        <p:spPr bwMode="auto">
          <a:xfrm>
            <a:off x="5011738" y="1184275"/>
            <a:ext cx="2605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Es: </a:t>
            </a:r>
            <a:r>
              <a:rPr lang="pt-BR" dirty="0">
                <a:solidFill>
                  <a:srgbClr val="0000FF"/>
                </a:solidFill>
                <a:latin typeface="Calibri" pitchFamily="34" charset="0"/>
              </a:rPr>
              <a:t>Armazéns da sede da Amazon</a:t>
            </a:r>
            <a:endParaRPr lang="it-IT" dirty="0">
              <a:latin typeface="Calibri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4922838" y="3028950"/>
            <a:ext cx="3992562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pt-BR" kern="0" dirty="0">
                <a:solidFill>
                  <a:srgbClr val="0000FF"/>
                </a:solidFill>
                <a:latin typeface="Calibri"/>
                <a:ea typeface="Arial"/>
                <a:cs typeface="Calibri"/>
                <a:sym typeface="Arial"/>
              </a:rPr>
              <a:t>93.000 metros quadrados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pt-BR" kern="0" dirty="0">
                <a:solidFill>
                  <a:srgbClr val="0000FF"/>
                </a:solidFill>
                <a:latin typeface="Calibri"/>
                <a:ea typeface="Arial"/>
                <a:cs typeface="Calibri"/>
                <a:sym typeface="Arial"/>
              </a:rPr>
              <a:t>15.000.000 de produtos a serem classificados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pt-BR" kern="0" dirty="0">
                <a:solidFill>
                  <a:srgbClr val="0000FF"/>
                </a:solidFill>
                <a:latin typeface="Calibri"/>
                <a:ea typeface="Arial"/>
                <a:cs typeface="Calibri"/>
                <a:sym typeface="Arial"/>
              </a:rPr>
              <a:t>30.000 robôs, duplicou em apenas quatro anos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pt-BR" kern="0" dirty="0">
                <a:solidFill>
                  <a:srgbClr val="0000FF"/>
                </a:solidFill>
                <a:latin typeface="Calibri"/>
                <a:ea typeface="Arial"/>
                <a:cs typeface="Calibri"/>
                <a:sym typeface="Arial"/>
              </a:rPr>
              <a:t>$ 22 milhões economizados a cada ano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pt-BR" kern="0" dirty="0">
                <a:solidFill>
                  <a:srgbClr val="0000FF"/>
                </a:solidFill>
                <a:latin typeface="Calibri"/>
                <a:ea typeface="Arial"/>
                <a:cs typeface="Calibri"/>
                <a:sym typeface="Arial"/>
              </a:rPr>
              <a:t>$ 2,5 bilhões economizados anualmente se todas as lojas Amazon são robóticas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 dirty="0">
              <a:solidFill>
                <a:srgbClr val="0000FF"/>
              </a:solidFill>
              <a:latin typeface="Calibri"/>
              <a:ea typeface="Arial"/>
              <a:cs typeface="Calibri"/>
              <a:sym typeface="Arial"/>
            </a:endParaRPr>
          </a:p>
        </p:txBody>
      </p:sp>
      <p:pic>
        <p:nvPicPr>
          <p:cNvPr id="43014" name="Immagine 1" descr="a4a31e23-1ed1-4c3e-adfd-f2fe7b05fd5e_larg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6350" y="1501775"/>
            <a:ext cx="2811463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Immagine 3" descr="unnamed-3-2-1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275" y="1503363"/>
            <a:ext cx="2919413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magine 4" descr="kuka-robotic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1700" y="1014413"/>
            <a:ext cx="4962525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1"/>
          <p:cNvSpPr>
            <a:spLocks noChangeArrowheads="1"/>
          </p:cNvSpPr>
          <p:nvPr/>
        </p:nvSpPr>
        <p:spPr bwMode="auto">
          <a:xfrm>
            <a:off x="2170113" y="374650"/>
            <a:ext cx="4975225" cy="419100"/>
          </a:xfrm>
          <a:prstGeom prst="rect">
            <a:avLst/>
          </a:prstGeom>
          <a:solidFill>
            <a:srgbClr val="3366FF"/>
          </a:solidFill>
          <a:ln>
            <a:noFill/>
          </a:ln>
          <a:extLst/>
        </p:spPr>
        <p:txBody>
          <a:bodyPr tIns="68580" anchor="ctr">
            <a:spAutoFit/>
          </a:bodyPr>
          <a:lstStyle>
            <a:lvl1pPr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kern="0" dirty="0">
                <a:solidFill>
                  <a:srgbClr val="FFFFFF"/>
                </a:solidFill>
                <a:latin typeface="Calibri"/>
                <a:cs typeface="Calibri"/>
                <a:sym typeface="Arial"/>
              </a:rPr>
              <a:t>IMPACTO DA IA NA </a:t>
            </a:r>
            <a:r>
              <a:rPr lang="it-IT" sz="2000" kern="0" dirty="0">
                <a:solidFill>
                  <a:srgbClr val="FFFFFF"/>
                </a:solidFill>
                <a:latin typeface="Calibri"/>
                <a:cs typeface="Calibri"/>
                <a:sym typeface="Arial"/>
              </a:rPr>
              <a:t>PRODUÇÃO</a:t>
            </a:r>
            <a:r>
              <a:rPr lang="it-IT" sz="2000" kern="0" dirty="0">
                <a:solidFill>
                  <a:schemeClr val="tx2">
                    <a:lumMod val="50000"/>
                  </a:schemeClr>
                </a:solidFill>
                <a:cs typeface="Arial"/>
                <a:sym typeface="Arial"/>
              </a:rPr>
              <a:t> </a:t>
            </a:r>
            <a:endParaRPr lang="it-IT" altLang="it-IT" sz="1700" kern="0" dirty="0">
              <a:solidFill>
                <a:srgbClr val="FFFFFF"/>
              </a:solidFill>
              <a:latin typeface="Calibri"/>
              <a:cs typeface="Calibri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933450" y="223838"/>
            <a:ext cx="7262813" cy="76041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buClr>
                <a:schemeClr val="dk2"/>
              </a:buClr>
              <a:buSzPct val="30555"/>
              <a:defRPr/>
            </a:pPr>
            <a:r>
              <a:rPr lang="it-IT" sz="3500" b="1" dirty="0" err="1">
                <a:solidFill>
                  <a:schemeClr val="tx2">
                    <a:lumMod val="50000"/>
                  </a:schemeClr>
                </a:solidFill>
              </a:rPr>
              <a:t>Robô</a:t>
            </a:r>
            <a:r>
              <a:rPr lang="it-IT" sz="35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3500" b="1" dirty="0" err="1">
                <a:solidFill>
                  <a:schemeClr val="tx2">
                    <a:lumMod val="50000"/>
                  </a:schemeClr>
                </a:solidFill>
              </a:rPr>
              <a:t>na</a:t>
            </a:r>
            <a:r>
              <a:rPr lang="it-IT" sz="35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sz="3500" b="1" dirty="0" err="1">
                <a:solidFill>
                  <a:schemeClr val="tx2">
                    <a:lumMod val="50000"/>
                  </a:schemeClr>
                </a:solidFill>
              </a:rPr>
              <a:t>Produção</a:t>
            </a:r>
            <a:endParaRPr lang="it" sz="2200" dirty="0">
              <a:solidFill>
                <a:srgbClr val="0000FF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699000" y="1419225"/>
            <a:ext cx="4131259" cy="1415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pt-BR" kern="0" dirty="0">
                <a:solidFill>
                  <a:srgbClr val="0000FF"/>
                </a:solidFill>
                <a:latin typeface="Calibri"/>
                <a:ea typeface="Arial"/>
                <a:cs typeface="Calibri"/>
                <a:sym typeface="Arial"/>
              </a:rPr>
              <a:t>20.000 € (baixo custo 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pt-BR" b="1" kern="0" dirty="0">
                <a:solidFill>
                  <a:srgbClr val="0000FF"/>
                </a:solidFill>
                <a:latin typeface="Calibri"/>
                <a:ea typeface="Arial"/>
                <a:cs typeface="Calibri"/>
                <a:sym typeface="Arial"/>
              </a:rPr>
              <a:t>Trabalha entre os outros trabalhadores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pt-BR" kern="0" dirty="0">
                <a:solidFill>
                  <a:srgbClr val="0000FF"/>
                </a:solidFill>
                <a:latin typeface="Calibri"/>
                <a:ea typeface="Arial"/>
                <a:cs typeface="Calibri"/>
                <a:sym typeface="Arial"/>
              </a:rPr>
              <a:t>Executa as mesmas ações dos trabalhadores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pt-BR" kern="0" dirty="0">
                <a:solidFill>
                  <a:srgbClr val="0000FF"/>
                </a:solidFill>
                <a:latin typeface="Calibri"/>
                <a:ea typeface="Arial"/>
                <a:cs typeface="Calibri"/>
                <a:sym typeface="Arial"/>
              </a:rPr>
              <a:t>Utilizados em fábricas na China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00" kern="0" dirty="0">
                <a:solidFill>
                  <a:srgbClr val="0000FF"/>
                </a:solidFill>
                <a:latin typeface="Calibri"/>
                <a:ea typeface="Arial"/>
                <a:cs typeface="Calibri"/>
                <a:sym typeface="Arial"/>
              </a:rPr>
              <a:t>( país que tem como objetivo tornar o maior mercado do mundo para robôs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00" kern="0" dirty="0">
                <a:solidFill>
                  <a:srgbClr val="0000FF"/>
                </a:solidFill>
                <a:latin typeface="Calibri"/>
                <a:ea typeface="Arial"/>
                <a:cs typeface="Calibri"/>
                <a:sym typeface="Arial"/>
              </a:rPr>
              <a:t>com 3.000 novas empresas quase totalmente automatizadas,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00" kern="0" dirty="0">
                <a:solidFill>
                  <a:srgbClr val="0000FF"/>
                </a:solidFill>
                <a:latin typeface="Calibri"/>
                <a:ea typeface="Arial"/>
                <a:cs typeface="Calibri"/>
                <a:sym typeface="Arial"/>
              </a:rPr>
              <a:t>em comparação com 200 dois anos atrás ) .</a:t>
            </a:r>
            <a:endParaRPr lang="it-IT" sz="1000" kern="0" dirty="0">
              <a:latin typeface="Calibri"/>
              <a:ea typeface="Arial"/>
              <a:cs typeface="Calibri"/>
              <a:sym typeface="Arial"/>
            </a:endParaRPr>
          </a:p>
        </p:txBody>
      </p:sp>
      <p:pic>
        <p:nvPicPr>
          <p:cNvPr id="49155" name="Immagine 14" descr="rethinkrobotics-baxter-collaborative-robo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1165225"/>
            <a:ext cx="4508501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Rettangolo 1"/>
          <p:cNvSpPr>
            <a:spLocks noChangeArrowheads="1"/>
          </p:cNvSpPr>
          <p:nvPr/>
        </p:nvSpPr>
        <p:spPr bwMode="auto">
          <a:xfrm>
            <a:off x="906463" y="4021138"/>
            <a:ext cx="37322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000" dirty="0">
                <a:solidFill>
                  <a:srgbClr val="0000FF"/>
                </a:solidFill>
                <a:latin typeface="Calibri" pitchFamily="34" charset="0"/>
              </a:rPr>
              <a:t>Es: Kawasaki </a:t>
            </a:r>
            <a:r>
              <a:rPr lang="it-IT" sz="1000" dirty="0" err="1">
                <a:solidFill>
                  <a:srgbClr val="0000FF"/>
                </a:solidFill>
                <a:latin typeface="Calibri" pitchFamily="34" charset="0"/>
              </a:rPr>
              <a:t>Robotics</a:t>
            </a:r>
            <a:r>
              <a:rPr lang="it-IT" sz="1000" dirty="0">
                <a:solidFill>
                  <a:srgbClr val="0000FF"/>
                </a:solidFill>
                <a:latin typeface="Calibri" pitchFamily="34" charset="0"/>
              </a:rPr>
              <a:t> – </a:t>
            </a:r>
            <a:r>
              <a:rPr lang="it-IT" sz="1000" dirty="0" err="1">
                <a:solidFill>
                  <a:srgbClr val="0000FF"/>
                </a:solidFill>
                <a:latin typeface="Calibri" pitchFamily="34" charset="0"/>
              </a:rPr>
              <a:t>Produzido</a:t>
            </a:r>
            <a:r>
              <a:rPr lang="it-IT" sz="1000" dirty="0">
                <a:solidFill>
                  <a:srgbClr val="0000FF"/>
                </a:solidFill>
                <a:latin typeface="Calibri" pitchFamily="34" charset="0"/>
              </a:rPr>
              <a:t> pelo italiano Flavio Marani (</a:t>
            </a:r>
            <a:r>
              <a:rPr lang="it-IT" sz="1000" dirty="0" err="1">
                <a:solidFill>
                  <a:srgbClr val="0000FF"/>
                </a:solidFill>
                <a:latin typeface="Calibri" pitchFamily="34" charset="0"/>
              </a:rPr>
              <a:t>Baxter</a:t>
            </a:r>
            <a:r>
              <a:rPr lang="it-IT" sz="1000" dirty="0">
                <a:solidFill>
                  <a:srgbClr val="0000FF"/>
                </a:solidFill>
                <a:latin typeface="Calibri" pitchFamily="34" charset="0"/>
              </a:rPr>
              <a:t>)</a:t>
            </a:r>
            <a:endParaRPr lang="it-IT" sz="10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862013" y="223838"/>
            <a:ext cx="7262812" cy="993775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buClr>
                <a:schemeClr val="dk2"/>
              </a:buClr>
              <a:buSzPct val="30555"/>
              <a:defRPr/>
            </a:pPr>
            <a:r>
              <a:rPr lang="it-IT" sz="3500" b="1" dirty="0">
                <a:solidFill>
                  <a:schemeClr val="tx2">
                    <a:lumMod val="50000"/>
                  </a:schemeClr>
                </a:solidFill>
              </a:rPr>
              <a:t>Robôs na Produção</a:t>
            </a:r>
            <a:endParaRPr lang="it" sz="2200" dirty="0">
              <a:solidFill>
                <a:srgbClr val="0000FF"/>
              </a:solidFill>
            </a:endParaRPr>
          </a:p>
        </p:txBody>
      </p:sp>
      <p:sp>
        <p:nvSpPr>
          <p:cNvPr id="47106" name="Rettangolo 11"/>
          <p:cNvSpPr>
            <a:spLocks noChangeArrowheads="1"/>
          </p:cNvSpPr>
          <p:nvPr/>
        </p:nvSpPr>
        <p:spPr bwMode="auto">
          <a:xfrm>
            <a:off x="442913" y="1184275"/>
            <a:ext cx="31938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Es: </a:t>
            </a:r>
            <a:r>
              <a:rPr lang="it-IT" dirty="0" err="1">
                <a:solidFill>
                  <a:srgbClr val="0000FF"/>
                </a:solidFill>
                <a:latin typeface="Calibri" pitchFamily="34" charset="0"/>
              </a:rPr>
              <a:t>Dep</a:t>
            </a: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. Tecnologia de Engenharia</a:t>
            </a:r>
            <a:br>
              <a:rPr lang="it-IT" dirty="0">
                <a:solidFill>
                  <a:srgbClr val="0000FF"/>
                </a:solidFill>
                <a:latin typeface="Calibri" pitchFamily="34" charset="0"/>
              </a:rPr>
            </a:b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Federico II di Napoli – Italia - (RoDyMan)</a:t>
            </a:r>
            <a:endParaRPr lang="it-IT" dirty="0">
              <a:latin typeface="Calibri" pitchFamily="34" charset="0"/>
            </a:endParaRPr>
          </a:p>
        </p:txBody>
      </p:sp>
      <p:sp>
        <p:nvSpPr>
          <p:cNvPr id="47107" name="Rettangolo 2"/>
          <p:cNvSpPr>
            <a:spLocks noChangeArrowheads="1"/>
          </p:cNvSpPr>
          <p:nvPr/>
        </p:nvSpPr>
        <p:spPr bwMode="auto">
          <a:xfrm>
            <a:off x="360363" y="3132138"/>
            <a:ext cx="39941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dirty="0" err="1">
                <a:solidFill>
                  <a:srgbClr val="0000FF"/>
                </a:solidFill>
                <a:latin typeface="Calibri" pitchFamily="34" charset="0"/>
              </a:rPr>
              <a:t>Robô</a:t>
            </a: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Calibri" pitchFamily="34" charset="0"/>
              </a:rPr>
              <a:t>manipulador</a:t>
            </a: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 (pizzaiolo)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LEARNING FROM OBSERVATION: </a:t>
            </a:r>
            <a:r>
              <a:rPr lang="pt-BR" dirty="0">
                <a:solidFill>
                  <a:srgbClr val="0000FF"/>
                </a:solidFill>
                <a:latin typeface="Calibri" pitchFamily="34" charset="0"/>
              </a:rPr>
              <a:t>não foi planejado, mas vê, interpreta e repete os movimentos.</a:t>
            </a:r>
            <a:endParaRPr lang="it-IT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47108" name="Rettangolo 12"/>
          <p:cNvSpPr>
            <a:spLocks noChangeArrowheads="1"/>
          </p:cNvSpPr>
          <p:nvPr/>
        </p:nvSpPr>
        <p:spPr bwMode="auto">
          <a:xfrm>
            <a:off x="4784725" y="1184275"/>
            <a:ext cx="45413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Es: </a:t>
            </a:r>
            <a:r>
              <a:rPr lang="it-IT" dirty="0" err="1">
                <a:solidFill>
                  <a:srgbClr val="0000FF"/>
                </a:solidFill>
                <a:latin typeface="Calibri" pitchFamily="34" charset="0"/>
              </a:rPr>
              <a:t>Universidade</a:t>
            </a:r>
            <a:r>
              <a:rPr lang="it-IT" dirty="0">
                <a:solidFill>
                  <a:srgbClr val="0000FF"/>
                </a:solidFill>
                <a:latin typeface="Calibri" pitchFamily="34" charset="0"/>
              </a:rPr>
              <a:t> de Birmingham – Computer science (Boris)</a:t>
            </a:r>
            <a:endParaRPr lang="it-IT" dirty="0">
              <a:latin typeface="Calibri" pitchFamily="34" charset="0"/>
            </a:endParaRPr>
          </a:p>
        </p:txBody>
      </p:sp>
      <p:sp>
        <p:nvSpPr>
          <p:cNvPr id="47109" name="Rettangolo 16"/>
          <p:cNvSpPr>
            <a:spLocks noChangeArrowheads="1"/>
          </p:cNvSpPr>
          <p:nvPr/>
        </p:nvSpPr>
        <p:spPr bwMode="auto">
          <a:xfrm>
            <a:off x="4695825" y="3028950"/>
            <a:ext cx="420687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pt-BR" dirty="0">
                <a:solidFill>
                  <a:srgbClr val="0000FF"/>
                </a:solidFill>
                <a:latin typeface="Calibri" pitchFamily="34" charset="0"/>
              </a:rPr>
              <a:t>Robô que manipula itens nunca antes visto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>
                <a:solidFill>
                  <a:srgbClr val="0000FF"/>
                </a:solidFill>
                <a:latin typeface="Calibri" pitchFamily="34" charset="0"/>
              </a:rPr>
              <a:t>MACHINE LEARNING: aprendizagem automatizado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>
                <a:solidFill>
                  <a:srgbClr val="0000FF"/>
                </a:solidFill>
                <a:latin typeface="Calibri" pitchFamily="34" charset="0"/>
              </a:rPr>
              <a:t>Menos de dois segundos para processar 1.000 maneiras diferentes para agarrar um objeto</a:t>
            </a:r>
          </a:p>
          <a:p>
            <a:pPr marL="285750" indent="-285750">
              <a:buFont typeface="Arial" charset="0"/>
              <a:buChar char="•"/>
            </a:pPr>
            <a:r>
              <a:rPr lang="pt-BR" dirty="0">
                <a:solidFill>
                  <a:srgbClr val="0000FF"/>
                </a:solidFill>
                <a:latin typeface="Calibri" pitchFamily="34" charset="0"/>
              </a:rPr>
              <a:t>Ele toma decisões com total autonomia graças a um algoritmo inovador</a:t>
            </a:r>
            <a:endParaRPr lang="it-IT" dirty="0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47110" name="Immagine 4" descr="ur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538" y="1706563"/>
            <a:ext cx="976312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Immagine 5" descr="RoDyMan-3.jpe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12888" y="1704975"/>
            <a:ext cx="2122487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Immagine 6" descr="1410453381371_wps_11_Boris_Robot_W5A3736_jpg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2038" y="1525588"/>
            <a:ext cx="2028825" cy="141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Immagine 7" descr="1410452828400_wps_8_Boris_the_robot_that_can_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05625" y="1522413"/>
            <a:ext cx="2132013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5846</TotalTime>
  <Words>490</Words>
  <Application>Microsoft Office PowerPoint</Application>
  <PresentationFormat>Apresentação na tela (16:9)</PresentationFormat>
  <Paragraphs>63</Paragraphs>
  <Slides>10</Slides>
  <Notes>10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10</vt:i4>
      </vt:variant>
    </vt:vector>
  </HeadingPairs>
  <TitlesOfParts>
    <vt:vector size="18" baseType="lpstr">
      <vt:lpstr>Arial Unicode MS</vt:lpstr>
      <vt:lpstr>Calibri</vt:lpstr>
      <vt:lpstr>Arial</vt:lpstr>
      <vt:lpstr>MS PGothic</vt:lpstr>
      <vt:lpstr>Tema di Office</vt:lpstr>
      <vt:lpstr>1_Tema di Office</vt:lpstr>
      <vt:lpstr>2_Tema di Office</vt:lpstr>
      <vt:lpstr>3_Tema di Office</vt:lpstr>
      <vt:lpstr>“Instituições de Ensino Superior e o Desenvolvimento Regionale  Brasília, 2 de Março de 2017  Plenario 15 - Cámara dos Deputados  </vt:lpstr>
      <vt:lpstr>Um salto para o futuro</vt:lpstr>
      <vt:lpstr>Ambiente de trabalho e pessoal robótico</vt:lpstr>
      <vt:lpstr>Os carros que dirigem sozinhos</vt:lpstr>
      <vt:lpstr>Hospitais</vt:lpstr>
      <vt:lpstr>Armazéns</vt:lpstr>
      <vt:lpstr>Apresentação do PowerPoint</vt:lpstr>
      <vt:lpstr>Robô na Produção</vt:lpstr>
      <vt:lpstr>Robôs na Produção</vt:lpstr>
      <vt:lpstr>Impacto da IA no Setor de Serviços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LINEE D’INTERVENTO:  Bando sullo sviluppo di prodotti innovativi</dc:title>
  <dc:creator>sviluppo01</dc:creator>
  <cp:lastModifiedBy>Ana Paula Rodrigues Neves Beltrami</cp:lastModifiedBy>
  <cp:revision>397</cp:revision>
  <cp:lastPrinted>2016-02-02T07:53:23Z</cp:lastPrinted>
  <dcterms:modified xsi:type="dcterms:W3CDTF">2017-03-03T13:41:31Z</dcterms:modified>
</cp:coreProperties>
</file>