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697" r:id="rId2"/>
  </p:sldMasterIdLst>
  <p:notesMasterIdLst>
    <p:notesMasterId r:id="rId20"/>
  </p:notesMasterIdLst>
  <p:handoutMasterIdLst>
    <p:handoutMasterId r:id="rId21"/>
  </p:handoutMasterIdLst>
  <p:sldIdLst>
    <p:sldId id="1108" r:id="rId3"/>
    <p:sldId id="1248" r:id="rId4"/>
    <p:sldId id="1246" r:id="rId5"/>
    <p:sldId id="1312" r:id="rId6"/>
    <p:sldId id="1311" r:id="rId7"/>
    <p:sldId id="1309" r:id="rId8"/>
    <p:sldId id="1310" r:id="rId9"/>
    <p:sldId id="1293" r:id="rId10"/>
    <p:sldId id="1303" r:id="rId11"/>
    <p:sldId id="1300" r:id="rId12"/>
    <p:sldId id="1302" r:id="rId13"/>
    <p:sldId id="1313" r:id="rId14"/>
    <p:sldId id="1299" r:id="rId15"/>
    <p:sldId id="1294" r:id="rId16"/>
    <p:sldId id="1306" r:id="rId17"/>
    <p:sldId id="1308" r:id="rId18"/>
    <p:sldId id="1295" r:id="rId19"/>
  </p:sldIdLst>
  <p:sldSz cx="9144000" cy="6858000" type="screen4x3"/>
  <p:notesSz cx="6781800" cy="9918700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663300"/>
    <a:srgbClr val="996600"/>
    <a:srgbClr val="990000"/>
    <a:srgbClr val="FFFFFF"/>
    <a:srgbClr val="CC6600"/>
    <a:srgbClr val="CC3300"/>
    <a:srgbClr val="000066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846" y="-84"/>
      </p:cViewPr>
      <p:guideLst>
        <p:guide orient="horz" pos="2160"/>
        <p:guide orient="horz" pos="4110"/>
        <p:guide orient="horz" pos="300"/>
        <p:guide orient="horz" pos="572"/>
        <p:guide orient="horz" pos="981"/>
        <p:guide orient="horz" pos="3612"/>
        <p:guide pos="2880"/>
        <p:guide pos="158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8"/>
    </p:cViewPr>
  </p:sorterViewPr>
  <p:notesViewPr>
    <p:cSldViewPr>
      <p:cViewPr varScale="1">
        <p:scale>
          <a:sx n="37" d="100"/>
          <a:sy n="37" d="100"/>
        </p:scale>
        <p:origin x="-1566" y="-90"/>
      </p:cViewPr>
      <p:guideLst>
        <p:guide orient="horz" pos="3124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0163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28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628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0163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61A81083-C736-4DE4-9C9F-BD6639D2C9F4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8181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0163" y="0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54588" cy="3716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0113"/>
            <a:ext cx="5426075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 dirty="0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0163" y="9420225"/>
            <a:ext cx="29400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72A4D3C9-AD64-4284-BCE3-97C9A0DEF36B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784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84ABA-9D82-47F3-8CC0-E9C0B32FB86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80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BD1EF8-94B8-42B5-A287-7603188766E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772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A95EB-7CC8-4BE7-A33C-3C20CD521D0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771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E43FF-DE54-4941-889D-47F06FD9AD2C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742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6A37E-F4A0-4580-881B-B22C8DEEBA3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351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78E5F-8630-491F-9660-4B04BBB5E5E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4949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F7EC3-7CE9-43A6-9206-CEC74EDAE0D6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1079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B8DB2-C75E-444E-A983-7E04D22E97C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8257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ACD693-0ED2-4468-AC24-FDAA62C49D1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3670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4B5D8-1825-4142-B892-D7C67022F1C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339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13929-20A1-4AC6-9B5E-59B8AC4ECA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37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252BD-A4D0-40A1-A536-B082AB1BABA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547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36E6A-6886-4FFC-BA9F-60F188DFECB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5188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BF01E-0F81-4A00-9351-910296641F29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9638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2057400" cy="5638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0198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98C58-C4A9-4059-825F-F5A1B865AA23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69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DCCDF5-9539-404B-88F6-4FAFC43A38A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95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41572-C6C3-4676-BB5B-8ABF3BA9BEFD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77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95A75-70B5-4380-84C5-97259B05D5A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1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C6573-4D12-4238-933D-C165F06513F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02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CE83A-96F0-457D-A505-909BE4580B1A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6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6B750-45A1-43BA-842A-D33316E3B7F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40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dirty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1D8BA-477A-43F8-BFE1-95F9F06AB34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7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Clique para editar os estilos do texto mestre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  <a:p>
            <a:pPr lvl="3"/>
            <a:r>
              <a:rPr lang="en-US" altLang="pt-BR" smtClean="0"/>
              <a:t>Quarto nível</a:t>
            </a:r>
          </a:p>
          <a:p>
            <a:pPr lvl="4"/>
            <a:r>
              <a:rPr lang="en-US" altLang="pt-BR" smtClean="0"/>
              <a:t>Quinto nível</a:t>
            </a:r>
          </a:p>
        </p:txBody>
      </p:sp>
      <p:sp>
        <p:nvSpPr>
          <p:cNvPr id="17745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745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745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D94708D9-B25F-41D8-B1DE-5C5D4E3F5BD8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1774599" name="Rectangle 7"/>
          <p:cNvSpPr>
            <a:spLocks noChangeArrowheads="1"/>
          </p:cNvSpPr>
          <p:nvPr/>
        </p:nvSpPr>
        <p:spPr bwMode="gray">
          <a:xfrm>
            <a:off x="0" y="1638300"/>
            <a:ext cx="3343275" cy="122238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dirty="0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77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4599" grpId="0" animBg="1"/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ltGray">
          <a:xfrm>
            <a:off x="0" y="0"/>
            <a:ext cx="825500" cy="6858000"/>
          </a:xfrm>
          <a:prstGeom prst="rect">
            <a:avLst/>
          </a:prstGeom>
          <a:solidFill>
            <a:schemeClr val="tx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dirty="0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ltGray">
          <a:xfrm>
            <a:off x="0" y="3543300"/>
            <a:ext cx="3343275" cy="122238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 dirty="0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Clique para editar o estilo do título mestre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Clique para editar os estilos do texto mestre</a:t>
            </a:r>
          </a:p>
          <a:p>
            <a:pPr lvl="1"/>
            <a:r>
              <a:rPr lang="en-US" altLang="pt-BR" smtClean="0"/>
              <a:t>Segundo nível</a:t>
            </a:r>
          </a:p>
          <a:p>
            <a:pPr lvl="2"/>
            <a:r>
              <a:rPr lang="en-US" altLang="pt-BR" smtClean="0"/>
              <a:t>Terceiro nível</a:t>
            </a:r>
          </a:p>
          <a:p>
            <a:pPr lvl="3"/>
            <a:r>
              <a:rPr lang="en-US" altLang="pt-BR" smtClean="0"/>
              <a:t>Quarto nível</a:t>
            </a:r>
          </a:p>
          <a:p>
            <a:pPr lvl="4"/>
            <a:r>
              <a:rPr lang="en-US" altLang="pt-BR" smtClean="0"/>
              <a:t>Quinto nível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50000"/>
              </a:spcBef>
              <a:defRPr sz="1000">
                <a:solidFill>
                  <a:srgbClr val="CCEC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000">
                <a:solidFill>
                  <a:srgbClr val="CCEC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000">
                <a:solidFill>
                  <a:srgbClr val="CCECFF"/>
                </a:solidFill>
                <a:latin typeface="Arial" charset="0"/>
              </a:defRPr>
            </a:lvl1pPr>
          </a:lstStyle>
          <a:p>
            <a:pPr>
              <a:defRPr/>
            </a:pPr>
            <a:fld id="{D2793372-C5DF-48BE-A1D8-E7600BFCCCC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Monotype Sorts" pitchFamily="2" charset="2"/>
        <a:buChar char="n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Monotype Sorts" pitchFamily="2" charset="2"/>
        <a:buChar char="n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60325" y="908050"/>
            <a:ext cx="9036050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t-BR" altLang="pt-BR" sz="3600" b="1" dirty="0" smtClean="0">
                <a:solidFill>
                  <a:schemeClr val="bg2"/>
                </a:solidFill>
                <a:latin typeface="Arial" charset="0"/>
              </a:rPr>
              <a:t>Centro de Estudos e Debates Estratégicos</a:t>
            </a:r>
            <a:endParaRPr kumimoji="0" lang="pt-BR" altLang="pt-BR" sz="2400" b="1" dirty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t-BR" altLang="pt-BR" sz="2000" b="1" dirty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t-BR" altLang="pt-BR" sz="2800" b="1" dirty="0" smtClean="0">
                <a:solidFill>
                  <a:schemeClr val="bg2"/>
                </a:solidFill>
                <a:latin typeface="Arial" charset="0"/>
              </a:rPr>
              <a:t>Relator: Deputado Colbert Martins</a:t>
            </a:r>
            <a:endParaRPr kumimoji="0" lang="pt-BR" altLang="pt-BR" sz="2800" b="1" dirty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t-BR" altLang="pt-BR" sz="2400" b="1" dirty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t-BR" altLang="pt-BR" sz="2400" b="1" dirty="0" smtClean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t-BR" altLang="pt-BR" sz="2800" b="1" dirty="0" smtClean="0">
                <a:solidFill>
                  <a:srgbClr val="800000"/>
                </a:solidFill>
                <a:latin typeface="Arial" charset="0"/>
              </a:rPr>
              <a:t>Minerais estratégicos e </a:t>
            </a:r>
            <a:r>
              <a:rPr kumimoji="0" lang="pt-BR" altLang="pt-BR" sz="2800" b="1" dirty="0" smtClean="0">
                <a:solidFill>
                  <a:srgbClr val="800000"/>
                </a:solidFill>
                <a:latin typeface="Arial" charset="0"/>
              </a:rPr>
              <a:t>terras-raras</a:t>
            </a:r>
            <a:r>
              <a:rPr kumimoji="0" lang="pt-BR" altLang="pt-BR" sz="2800" b="1" dirty="0" smtClean="0">
                <a:solidFill>
                  <a:srgbClr val="800000"/>
                </a:solidFill>
                <a:latin typeface="Arial" charset="0"/>
              </a:rPr>
              <a:t>: </a:t>
            </a:r>
            <a:r>
              <a:rPr kumimoji="0" lang="pt-BR" altLang="pt-BR" sz="2800" b="1" dirty="0">
                <a:solidFill>
                  <a:srgbClr val="800000"/>
                </a:solidFill>
                <a:latin typeface="Arial" charset="0"/>
              </a:rPr>
              <a:t>a </a:t>
            </a:r>
            <a:r>
              <a:rPr kumimoji="0" lang="pt-BR" altLang="pt-BR" sz="2800" b="1" dirty="0" smtClean="0">
                <a:solidFill>
                  <a:srgbClr val="800000"/>
                </a:solidFill>
                <a:latin typeface="Arial" charset="0"/>
              </a:rPr>
              <a:t>importância de uma visão estratégica</a:t>
            </a:r>
            <a:endParaRPr kumimoji="0" lang="pt-BR" altLang="pt-BR" sz="2800" b="1" dirty="0">
              <a:solidFill>
                <a:srgbClr val="800000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t-BR" altLang="pt-BR" sz="2400" b="1" dirty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kumimoji="0" lang="pt-BR" altLang="pt-BR" sz="2400" b="1" dirty="0" smtClean="0">
              <a:solidFill>
                <a:schemeClr val="bg2"/>
              </a:solidFill>
              <a:latin typeface="Arial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kumimoji="0" lang="pt-BR" altLang="pt-BR" sz="2400" b="1" dirty="0" smtClean="0">
                <a:solidFill>
                  <a:schemeClr val="bg2"/>
                </a:solidFill>
                <a:latin typeface="Arial" charset="0"/>
              </a:rPr>
              <a:t>5 de fevereiro de 2014</a:t>
            </a:r>
            <a:endParaRPr kumimoji="0" lang="pt-BR" altLang="pt-BR" b="1" dirty="0">
              <a:solidFill>
                <a:schemeClr val="bg2"/>
              </a:solidFill>
              <a:latin typeface="Arial" charset="0"/>
            </a:endParaRPr>
          </a:p>
        </p:txBody>
      </p:sp>
      <p:sp>
        <p:nvSpPr>
          <p:cNvPr id="3075" name="Text Box 14"/>
          <p:cNvSpPr txBox="1">
            <a:spLocks noChangeArrowheads="1"/>
          </p:cNvSpPr>
          <p:nvPr/>
        </p:nvSpPr>
        <p:spPr bwMode="auto">
          <a:xfrm>
            <a:off x="914400" y="5373688"/>
            <a:ext cx="7391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pt-BR" altLang="pt-BR" sz="2000" b="1" dirty="0">
                <a:solidFill>
                  <a:srgbClr val="663300"/>
                </a:solidFill>
                <a:latin typeface="Arial" charset="0"/>
              </a:rPr>
              <a:t>Paulo César Ribeiro Lima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kumimoji="0" lang="pt-BR" altLang="pt-BR" sz="2000" b="1" dirty="0">
                <a:solidFill>
                  <a:srgbClr val="663300"/>
                </a:solidFill>
                <a:latin typeface="Arial" charset="0"/>
              </a:rPr>
              <a:t>Consultor Legislativo da Câmara dos Deputados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6"/>
          <p:cNvSpPr txBox="1">
            <a:spLocks noChangeArrowheads="1"/>
          </p:cNvSpPr>
          <p:nvPr/>
        </p:nvSpPr>
        <p:spPr bwMode="auto">
          <a:xfrm>
            <a:off x="107950" y="219075"/>
            <a:ext cx="885666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sz="2800" b="1" dirty="0">
                <a:solidFill>
                  <a:srgbClr val="000066"/>
                </a:solidFill>
                <a:latin typeface="Arial" charset="0"/>
              </a:rPr>
              <a:t>Necessidade de coordenação como a do </a:t>
            </a:r>
            <a:r>
              <a:rPr kumimoji="0" lang="pt-BR" altLang="pt-BR" sz="2800" b="1" dirty="0">
                <a:solidFill>
                  <a:srgbClr val="000066"/>
                </a:solidFill>
                <a:latin typeface="Arial" charset="0"/>
              </a:rPr>
              <a:t>Cenpes</a:t>
            </a:r>
            <a:endParaRPr kumimoji="0" lang="pt-BR" altLang="pt-BR" sz="2800" dirty="0">
              <a:latin typeface="Arial" charset="0"/>
            </a:endParaRPr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085850"/>
            <a:ext cx="8713788" cy="524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107950" y="188913"/>
            <a:ext cx="88566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Setor mineral</a:t>
            </a:r>
            <a:endParaRPr kumimoji="0" lang="pt-BR" altLang="pt-BR" dirty="0">
              <a:latin typeface="Arial" charset="0"/>
            </a:endParaRPr>
          </a:p>
        </p:txBody>
      </p:sp>
      <p:sp>
        <p:nvSpPr>
          <p:cNvPr id="27651" name="Retângulo 1"/>
          <p:cNvSpPr>
            <a:spLocks noChangeArrowheads="1"/>
          </p:cNvSpPr>
          <p:nvPr/>
        </p:nvSpPr>
        <p:spPr bwMode="auto">
          <a:xfrm>
            <a:off x="250825" y="1052513"/>
            <a:ext cx="8569325" cy="4500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2% da compensação financeira pela  exploração de recursos minerais (2% do faturamento líquido) são destinados ao Fundo Nacional de Desenvolvimento Científico e Tecnológico - FNDCT.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2% de R$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2 bilhões </a:t>
            </a: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= R$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407 </a:t>
            </a: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milhões.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A atual escassez de recursos para pesquisa e desenvolvimento do Fundo CT-Mineral não é compatível com a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produção mineral </a:t>
            </a: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brasileira.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107950" y="188913"/>
            <a:ext cx="88566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 smtClean="0">
                <a:solidFill>
                  <a:srgbClr val="000066"/>
                </a:solidFill>
                <a:latin typeface="Arial" charset="0"/>
              </a:rPr>
              <a:t>Governança do Programa ETR-BR</a:t>
            </a:r>
            <a:endParaRPr kumimoji="0" lang="pt-BR" altLang="pt-BR" dirty="0">
              <a:latin typeface="Arial" charset="0"/>
            </a:endParaRP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018034"/>
            <a:ext cx="8964488" cy="5291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1501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285750"/>
            <a:ext cx="91440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t-BR" sz="2800" b="1" dirty="0" smtClean="0">
                <a:solidFill>
                  <a:schemeClr val="tx1">
                    <a:lumMod val="10000"/>
                  </a:schemeClr>
                </a:solidFill>
              </a:rPr>
              <a:t>Arrecadação de compensação financeira</a:t>
            </a:r>
            <a:endParaRPr lang="en-US" sz="2800" b="1" dirty="0" smtClean="0">
              <a:solidFill>
                <a:schemeClr val="tx1">
                  <a:lumMod val="10000"/>
                </a:schemeClr>
              </a:solidFill>
            </a:endParaRPr>
          </a:p>
        </p:txBody>
      </p:sp>
      <p:pic>
        <p:nvPicPr>
          <p:cNvPr id="25603" name="Imagem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390650"/>
            <a:ext cx="8064500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6"/>
          <p:cNvSpPr txBox="1">
            <a:spLocks noChangeArrowheads="1"/>
          </p:cNvSpPr>
          <p:nvPr/>
        </p:nvSpPr>
        <p:spPr bwMode="auto">
          <a:xfrm>
            <a:off x="107950" y="188913"/>
            <a:ext cx="88566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Propostas legislativas para o setor mineral</a:t>
            </a:r>
            <a:endParaRPr kumimoji="0" lang="pt-BR" altLang="pt-BR" dirty="0">
              <a:latin typeface="Arial" charset="0"/>
            </a:endParaRPr>
          </a:p>
        </p:txBody>
      </p:sp>
      <p:sp>
        <p:nvSpPr>
          <p:cNvPr id="29699" name="Retângulo 1"/>
          <p:cNvSpPr>
            <a:spLocks noChangeArrowheads="1"/>
          </p:cNvSpPr>
          <p:nvPr/>
        </p:nvSpPr>
        <p:spPr bwMode="auto">
          <a:xfrm>
            <a:off x="107950" y="1052513"/>
            <a:ext cx="8856663" cy="5662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lang="pt-BR" altLang="pt-BR" sz="1800" b="1" dirty="0" smtClean="0">
                <a:solidFill>
                  <a:srgbClr val="003300"/>
                </a:solidFill>
              </a:rPr>
              <a:t>Assinatura de contratos de concessão com cláusula de investimento em pesquisa e desenvolvimento (P&amp;D).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Estabelecer </a:t>
            </a: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que parcela das receitas das minas de alta rentabilidade seja destinada a programas de P&amp;D.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Criar uma participação especial para essa minas, a exemplo do que ocorre no setor petrolífero.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A cobrança de uma participação apenas no caso de jazidas de alta rentabilidade é muito mais racional que uma alíquota única de CFEM para todos os mineradores.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Se </a:t>
            </a: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não houver maior pagamento de participação governamental pelo setor mineral, destinar recursos dos setores elétrico e petrolífero para P&amp;D em minerais e indústrias estratégicas</a:t>
            </a: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Criar um novo modelo institucional.</a:t>
            </a:r>
            <a:endParaRPr kumimoji="0" lang="pt-BR" altLang="pt-BR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6"/>
          <p:cNvSpPr txBox="1">
            <a:spLocks noChangeArrowheads="1"/>
          </p:cNvSpPr>
          <p:nvPr/>
        </p:nvSpPr>
        <p:spPr bwMode="auto">
          <a:xfrm>
            <a:off x="107950" y="426730"/>
            <a:ext cx="8856663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sz="3000" b="1" dirty="0" smtClean="0">
                <a:solidFill>
                  <a:srgbClr val="000066"/>
                </a:solidFill>
                <a:latin typeface="Arial" charset="0"/>
              </a:rPr>
              <a:t>Importância de um novo modelo institucional</a:t>
            </a:r>
            <a:endParaRPr kumimoji="0" lang="pt-BR" altLang="pt-BR" sz="3000" dirty="0">
              <a:latin typeface="Arial" charset="0"/>
            </a:endParaRPr>
          </a:p>
        </p:txBody>
      </p:sp>
      <p:sp>
        <p:nvSpPr>
          <p:cNvPr id="30723" name="Retângulo 1"/>
          <p:cNvSpPr>
            <a:spLocks noChangeArrowheads="1"/>
          </p:cNvSpPr>
          <p:nvPr/>
        </p:nvSpPr>
        <p:spPr bwMode="auto">
          <a:xfrm>
            <a:off x="107950" y="1421306"/>
            <a:ext cx="8856663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Transformar o </a:t>
            </a: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Cetem</a:t>
            </a: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 em um agente coordenador, uma espécie de “</a:t>
            </a: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Cenpes</a:t>
            </a: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” da indústria mineral, metalúrgica e de materiais estratégicos (incluir a pesquisa industrial: metais, ligas e produtos).</a:t>
            </a:r>
            <a:endParaRPr kumimoji="0" lang="pt-BR" altLang="pt-BR" sz="2000" dirty="0" smtClean="0">
              <a:latin typeface="Arial" charset="0"/>
            </a:endParaRP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Transformar o </a:t>
            </a:r>
            <a:r>
              <a:rPr kumimoji="0" lang="pt-BR" altLang="pt-BR" sz="2000" b="1" dirty="0">
                <a:solidFill>
                  <a:srgbClr val="003300"/>
                </a:solidFill>
                <a:latin typeface="Arial" charset="0"/>
              </a:rPr>
              <a:t>DNPM em uma moderna agência </a:t>
            </a: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reguladora.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Alterar as atribuições da CPRM ou incorporar o conhecimento geológico do Brasil dentro da nova agência, a exemplo do que ocorre com a ANP.</a:t>
            </a:r>
            <a:endParaRPr kumimoji="0" lang="pt-BR" altLang="pt-BR" sz="2000" b="1" dirty="0">
              <a:solidFill>
                <a:srgbClr val="003300"/>
              </a:solidFill>
              <a:latin typeface="Arial" charset="0"/>
            </a:endParaRP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Instituir um novo </a:t>
            </a:r>
            <a:r>
              <a:rPr kumimoji="0" lang="pt-BR" altLang="pt-BR" sz="2000" b="1" dirty="0">
                <a:solidFill>
                  <a:srgbClr val="003300"/>
                </a:solidFill>
                <a:latin typeface="Arial" charset="0"/>
              </a:rPr>
              <a:t>Conselho Nacional de Política </a:t>
            </a: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Mineral.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000" b="1" dirty="0" smtClean="0">
                <a:solidFill>
                  <a:srgbClr val="003300"/>
                </a:solidFill>
                <a:latin typeface="Arial" charset="0"/>
              </a:rPr>
              <a:t>Mais importante ainda é a instituição de um Conselho Nacional de Política Industrial.</a:t>
            </a:r>
            <a:endParaRPr kumimoji="0" lang="pt-BR" altLang="pt-BR" sz="2000" b="1" dirty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6"/>
          <p:cNvSpPr txBox="1">
            <a:spLocks noChangeArrowheads="1"/>
          </p:cNvSpPr>
          <p:nvPr/>
        </p:nvSpPr>
        <p:spPr bwMode="auto">
          <a:xfrm>
            <a:off x="0" y="260648"/>
            <a:ext cx="8856663" cy="132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PL nº 5.807/2013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(proposta de novo marco da mineração)</a:t>
            </a:r>
            <a:endParaRPr kumimoji="0" lang="pt-BR" altLang="pt-BR" dirty="0">
              <a:latin typeface="Arial" charset="0"/>
            </a:endParaRPr>
          </a:p>
        </p:txBody>
      </p:sp>
      <p:sp>
        <p:nvSpPr>
          <p:cNvPr id="31747" name="Retângulo 1"/>
          <p:cNvSpPr>
            <a:spLocks noChangeArrowheads="1"/>
          </p:cNvSpPr>
          <p:nvPr/>
        </p:nvSpPr>
        <p:spPr bwMode="auto">
          <a:xfrm>
            <a:off x="107950" y="2204864"/>
            <a:ext cx="8856663" cy="4059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Não cria a participação especial.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Não fixa alíquotas mínimas de CFEM, apenas a máxima de 4%.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Sugere que as alíquotas vão ser iguais para todas as empresas.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Não estimula a pesquisa mineral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Não estimula atividades de pesquisa e desenvolvimento.</a:t>
            </a:r>
            <a:endParaRPr kumimoji="0" lang="pt-BR" altLang="pt-BR" sz="2400" b="1" dirty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6"/>
          <p:cNvSpPr txBox="1">
            <a:spLocks noChangeArrowheads="1"/>
          </p:cNvSpPr>
          <p:nvPr/>
        </p:nvSpPr>
        <p:spPr bwMode="auto">
          <a:xfrm>
            <a:off x="107950" y="262608"/>
            <a:ext cx="885666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sz="3600" b="1" dirty="0">
                <a:solidFill>
                  <a:srgbClr val="000066"/>
                </a:solidFill>
                <a:latin typeface="Arial" charset="0"/>
              </a:rPr>
              <a:t>Conclusões</a:t>
            </a:r>
            <a:endParaRPr kumimoji="0" lang="pt-BR" altLang="pt-BR" sz="3600" dirty="0">
              <a:latin typeface="Arial" charset="0"/>
            </a:endParaRPr>
          </a:p>
        </p:txBody>
      </p:sp>
      <p:sp>
        <p:nvSpPr>
          <p:cNvPr id="32771" name="Retângulo 1"/>
          <p:cNvSpPr>
            <a:spLocks noChangeArrowheads="1"/>
          </p:cNvSpPr>
          <p:nvPr/>
        </p:nvSpPr>
        <p:spPr bwMode="auto">
          <a:xfrm>
            <a:off x="395288" y="1181699"/>
            <a:ext cx="8424862" cy="5199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É </a:t>
            </a: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possível que </a:t>
            </a: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a China </a:t>
            </a: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venha a ser o principal detentor dos recursos, das tecnologias e das indústrias do futuro, com foco na chamada “economia verde”.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Um plano estratégico precisa ser concebido e implementado no Brasil, a exemplo do que ocorreu na China.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É preciso “massa crítica” em áreas estratégicas, sendo necessários muitos bilhões em P&amp;D.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O setor mineral brasileiro contribui muito pouco para o desenvolvimento sustentado do Brasil (exportador de matérias-primas).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O Brasil deve elaborar um plano estratégico para participar da “indústria do futuro”, sendo fundamental as matérias-primas minerais.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O novo marco da mineração pode ser o início de uma nova era.</a:t>
            </a:r>
            <a:endParaRPr kumimoji="0" lang="pt-BR" altLang="pt-BR" sz="18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84150" y="1041929"/>
            <a:ext cx="8785225" cy="4099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Critérios para definição </a:t>
            </a:r>
            <a:r>
              <a:rPr kumimoji="0" lang="pt-BR" altLang="pt-BR" b="1" dirty="0" smtClean="0">
                <a:solidFill>
                  <a:srgbClr val="000066"/>
                </a:solidFill>
                <a:latin typeface="Arial" charset="0"/>
              </a:rPr>
              <a:t>do valor estratégico</a:t>
            </a:r>
            <a:endParaRPr kumimoji="0" lang="pt-BR" altLang="pt-BR" b="1" dirty="0">
              <a:solidFill>
                <a:srgbClr val="000066"/>
              </a:solidFill>
              <a:latin typeface="Arial" charset="0"/>
            </a:endParaRPr>
          </a:p>
          <a:p>
            <a:pPr algn="ctr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endParaRPr kumimoji="0" lang="pt-BR" altLang="pt-BR" sz="800" b="1" dirty="0">
              <a:solidFill>
                <a:srgbClr val="336600"/>
              </a:solidFill>
              <a:latin typeface="Arial" charset="0"/>
            </a:endParaRP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Importância para o desenvolvimento sustentável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Crescimento da demanda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 Receitas e lucros gerados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Criticalidade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 </a:t>
            </a: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geológica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sz="2400" b="1" dirty="0">
                <a:solidFill>
                  <a:srgbClr val="003300"/>
                </a:solidFill>
                <a:latin typeface="Arial" charset="0"/>
              </a:rPr>
              <a:t> Concentração da </a:t>
            </a:r>
            <a:r>
              <a:rPr kumimoji="0" lang="pt-BR" altLang="pt-BR" sz="2400" b="1" dirty="0" smtClean="0">
                <a:solidFill>
                  <a:srgbClr val="003300"/>
                </a:solidFill>
                <a:latin typeface="Arial" charset="0"/>
              </a:rPr>
              <a:t>oferta </a:t>
            </a:r>
            <a:endParaRPr kumimoji="0" lang="pt-BR" altLang="pt-BR" sz="2400" b="1" dirty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0" y="230515"/>
            <a:ext cx="9144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sz="2800" b="1" dirty="0" smtClean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Minerais, materiais e tecnologias estratégicas</a:t>
            </a:r>
            <a:endParaRPr kumimoji="0" lang="pt-BR" altLang="pt-BR" sz="2800" b="1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</p:txBody>
      </p:sp>
      <p:pic>
        <p:nvPicPr>
          <p:cNvPr id="6147" name="Picture 15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908050"/>
            <a:ext cx="9093200" cy="5973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83568" y="1373665"/>
            <a:ext cx="7272486" cy="3159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kumimoji="0" lang="pt-BR" altLang="pt-BR" b="1" dirty="0" smtClean="0">
                <a:solidFill>
                  <a:srgbClr val="000066"/>
                </a:solidFill>
                <a:latin typeface="Arial" charset="0"/>
              </a:rPr>
              <a:t>Modelos regulatórios </a:t>
            </a:r>
            <a:endParaRPr kumimoji="0" lang="pt-BR" altLang="pt-BR" b="1" dirty="0">
              <a:solidFill>
                <a:srgbClr val="000066"/>
              </a:solidFill>
              <a:latin typeface="Arial" charset="0"/>
            </a:endParaRP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b="1" dirty="0" smtClean="0">
                <a:solidFill>
                  <a:srgbClr val="003300"/>
                </a:solidFill>
                <a:latin typeface="Arial" charset="0"/>
              </a:rPr>
              <a:t> Setor elétrico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b="1" dirty="0" smtClean="0">
                <a:solidFill>
                  <a:srgbClr val="003300"/>
                </a:solidFill>
                <a:latin typeface="Arial" charset="0"/>
              </a:rPr>
              <a:t> Setor petrolífero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Symbol" pitchFamily="18" charset="2"/>
              <a:buChar char="Þ"/>
            </a:pPr>
            <a:r>
              <a:rPr kumimoji="0" lang="pt-BR" altLang="pt-BR" b="1" dirty="0">
                <a:solidFill>
                  <a:srgbClr val="003300"/>
                </a:solidFill>
                <a:latin typeface="Arial" charset="0"/>
              </a:rPr>
              <a:t> </a:t>
            </a:r>
            <a:r>
              <a:rPr kumimoji="0" lang="pt-BR" altLang="pt-BR" b="1" dirty="0" smtClean="0">
                <a:solidFill>
                  <a:srgbClr val="003300"/>
                </a:solidFill>
                <a:latin typeface="Arial" charset="0"/>
              </a:rPr>
              <a:t>Setor mineral</a:t>
            </a:r>
            <a:endParaRPr kumimoji="0" lang="pt-BR" altLang="pt-BR" b="1" dirty="0">
              <a:solidFill>
                <a:srgbClr val="0033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1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/>
          <p:cNvSpPr txBox="1">
            <a:spLocks noChangeArrowheads="1"/>
          </p:cNvSpPr>
          <p:nvPr/>
        </p:nvSpPr>
        <p:spPr bwMode="auto">
          <a:xfrm>
            <a:off x="107950" y="115888"/>
            <a:ext cx="8856663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Setor elétrico (Aneel)</a:t>
            </a:r>
            <a:endParaRPr kumimoji="0" lang="pt-BR" altLang="pt-BR" dirty="0">
              <a:latin typeface="Arial" charset="0"/>
            </a:endParaRPr>
          </a:p>
        </p:txBody>
      </p:sp>
      <p:sp>
        <p:nvSpPr>
          <p:cNvPr id="12291" name="Retângulo 1"/>
          <p:cNvSpPr>
            <a:spLocks noChangeArrowheads="1"/>
          </p:cNvSpPr>
          <p:nvPr/>
        </p:nvSpPr>
        <p:spPr bwMode="auto">
          <a:xfrm>
            <a:off x="250825" y="692150"/>
            <a:ext cx="8569325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Conforme a Lei nº 9.991/2000, alterada pela Lei nº 12.212/2010, os percentuais mínimos vigentes a aplicar em P&amp;D e EE são apresentados na Tabela abaixo.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1506538"/>
            <a:ext cx="8685213" cy="238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Retângulo 1"/>
          <p:cNvSpPr>
            <a:spLocks noChangeArrowheads="1"/>
          </p:cNvSpPr>
          <p:nvPr/>
        </p:nvSpPr>
        <p:spPr bwMode="auto">
          <a:xfrm>
            <a:off x="298450" y="4005263"/>
            <a:ext cx="8569325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Obs.: a Receita Operacional Líquida da </a:t>
            </a: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Eletrobras</a:t>
            </a: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 em 2012 foi de R$ 34,064 bilhões. Só os recursos de P&amp;D da </a:t>
            </a: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Eletrobras</a:t>
            </a: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 chegam a cerca de R$ 340 milhões em P&amp;D.</a:t>
            </a:r>
          </a:p>
        </p:txBody>
      </p:sp>
      <p:sp>
        <p:nvSpPr>
          <p:cNvPr id="12294" name="Retângulo 1"/>
          <p:cNvSpPr>
            <a:spLocks noChangeArrowheads="1"/>
          </p:cNvSpPr>
          <p:nvPr/>
        </p:nvSpPr>
        <p:spPr bwMode="auto">
          <a:xfrm>
            <a:off x="320675" y="5084763"/>
            <a:ext cx="8569325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Conforme a Lei nº 8.001/1990, 4% da compensação financeira pela exploração de recursos hídricos são destinados ao Fundo Nacional de Desenvolvimento Científico e Tecnológico - FNDCT.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r>
              <a:rPr kumimoji="0" lang="pt-BR" altLang="pt-BR" sz="1600" b="1" dirty="0">
                <a:solidFill>
                  <a:srgbClr val="003300"/>
                </a:solidFill>
                <a:latin typeface="Arial" charset="0"/>
              </a:rPr>
              <a:t>4% de R$ 2,2 bilhões = R$ 88 milhões</a:t>
            </a:r>
          </a:p>
        </p:txBody>
      </p:sp>
    </p:spTree>
    <p:extLst>
      <p:ext uri="{BB962C8B-B14F-4D97-AF65-F5344CB8AC3E}">
        <p14:creationId xmlns:p14="http://schemas.microsoft.com/office/powerpoint/2010/main" val="4272072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/>
          <p:cNvSpPr txBox="1">
            <a:spLocks noChangeArrowheads="1"/>
          </p:cNvSpPr>
          <p:nvPr/>
        </p:nvSpPr>
        <p:spPr bwMode="auto">
          <a:xfrm>
            <a:off x="107950" y="363538"/>
            <a:ext cx="8856663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Inova Energia</a:t>
            </a:r>
            <a:endParaRPr kumimoji="0" lang="pt-BR" altLang="pt-BR" dirty="0">
              <a:latin typeface="Arial" charset="0"/>
            </a:endParaRPr>
          </a:p>
        </p:txBody>
      </p:sp>
      <p:sp>
        <p:nvSpPr>
          <p:cNvPr id="21507" name="Retângulo 1"/>
          <p:cNvSpPr>
            <a:spLocks noChangeArrowheads="1"/>
          </p:cNvSpPr>
          <p:nvPr/>
        </p:nvSpPr>
        <p:spPr bwMode="auto">
          <a:xfrm>
            <a:off x="107950" y="1268413"/>
            <a:ext cx="8856663" cy="523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44000"/>
              </a:lnSpc>
              <a:spcAft>
                <a:spcPts val="600"/>
              </a:spcAft>
              <a:defRPr/>
            </a:pPr>
            <a:r>
              <a:rPr lang="pt-BR" sz="1600" b="1" dirty="0">
                <a:solidFill>
                  <a:srgbClr val="003300"/>
                </a:solidFill>
                <a:latin typeface="Arial" pitchFamily="34" charset="0"/>
              </a:rPr>
              <a:t>Iniciativa destinada à coordenação das ações de fomento à inovação e ao aprimoramento da integração dos instrumentos de apoio disponibilizados pelo BNDES, pela Agência Nacional de Energia Elétrica (Aneel), e pela Financiadora de Estudos e Projetos (Finep) com as seguintes finalidades:</a:t>
            </a:r>
          </a:p>
          <a:p>
            <a:pPr marL="285750" indent="-285750" algn="just">
              <a:lnSpc>
                <a:spcPct val="144000"/>
              </a:lnSpc>
              <a:spcAft>
                <a:spcPts val="600"/>
              </a:spcAft>
              <a:buFont typeface="Symbol" pitchFamily="18" charset="2"/>
              <a:buChar char="Þ"/>
              <a:defRPr/>
            </a:pP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Apoiar o desenvolvimento e a difusão de dispositivos eletrônicos, microeletrônicos, sistemas, soluções integradas e padrões para implementação de redes elétricas inteligentes (</a:t>
            </a:r>
            <a:r>
              <a:rPr lang="pt-BR" sz="1400" b="1" i="1" dirty="0">
                <a:solidFill>
                  <a:srgbClr val="003300"/>
                </a:solidFill>
                <a:latin typeface="Arial" pitchFamily="34" charset="0"/>
              </a:rPr>
              <a:t>smart grids</a:t>
            </a: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) no Brasil;</a:t>
            </a:r>
          </a:p>
          <a:p>
            <a:pPr marL="285750" indent="-285750" algn="just">
              <a:lnSpc>
                <a:spcPct val="144000"/>
              </a:lnSpc>
              <a:spcAft>
                <a:spcPts val="600"/>
              </a:spcAft>
              <a:buFont typeface="Symbol" pitchFamily="18" charset="2"/>
              <a:buChar char="Þ"/>
              <a:defRPr/>
            </a:pP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Apoiar as empresas brasileiras no desenvolvimento e domínio tecnológico das cadeias produtivas das seguintes energias renováveis alternativas: </a:t>
            </a:r>
            <a:r>
              <a:rPr lang="pt-BR" sz="1400" b="1" dirty="0">
                <a:solidFill>
                  <a:srgbClr val="C00000"/>
                </a:solidFill>
                <a:latin typeface="Arial" pitchFamily="34" charset="0"/>
              </a:rPr>
              <a:t>solar fotovoltaica</a:t>
            </a: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, termossolar e </a:t>
            </a:r>
            <a:r>
              <a:rPr lang="pt-BR" sz="1400" b="1" dirty="0">
                <a:solidFill>
                  <a:srgbClr val="C00000"/>
                </a:solidFill>
                <a:latin typeface="Arial" pitchFamily="34" charset="0"/>
              </a:rPr>
              <a:t>eólica</a:t>
            </a: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 para geração de energia elétrica;</a:t>
            </a:r>
          </a:p>
          <a:p>
            <a:pPr marL="285750" indent="-285750" algn="just">
              <a:lnSpc>
                <a:spcPct val="144000"/>
              </a:lnSpc>
              <a:spcAft>
                <a:spcPts val="600"/>
              </a:spcAft>
              <a:buFont typeface="Symbol" pitchFamily="18" charset="2"/>
              <a:buChar char="Þ"/>
              <a:defRPr/>
            </a:pP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Apoiar iniciativas que promovam o desenvolvimento de integradores e adensamento da cadeia de componentes na produção de </a:t>
            </a:r>
            <a:r>
              <a:rPr lang="pt-BR" sz="1400" b="1" dirty="0">
                <a:solidFill>
                  <a:srgbClr val="C00000"/>
                </a:solidFill>
                <a:latin typeface="Arial" pitchFamily="34" charset="0"/>
              </a:rPr>
              <a:t>veículos elétricos </a:t>
            </a: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e híbridos a etanol, e melhoria de eficiência energética de veículos automotores no País; e</a:t>
            </a:r>
          </a:p>
          <a:p>
            <a:pPr marL="285750" indent="-285750" algn="just">
              <a:lnSpc>
                <a:spcPct val="144000"/>
              </a:lnSpc>
              <a:spcAft>
                <a:spcPts val="600"/>
              </a:spcAft>
              <a:buFont typeface="Symbol" pitchFamily="18" charset="2"/>
              <a:buChar char="Þ"/>
              <a:defRPr/>
            </a:pPr>
            <a:r>
              <a:rPr lang="pt-BR" sz="1400" b="1" dirty="0">
                <a:solidFill>
                  <a:srgbClr val="003300"/>
                </a:solidFill>
                <a:latin typeface="Arial" pitchFamily="34" charset="0"/>
              </a:rPr>
              <a:t>Aumentar a coordenação das ações de fomento e aprimorar a integração dos instrumentos de apoio financeiro disponíveis.</a:t>
            </a:r>
            <a:endParaRPr lang="pt-BR" sz="1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672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107950" y="-26988"/>
            <a:ext cx="8856663" cy="584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Recursos do Inova Energia</a:t>
            </a:r>
            <a:endParaRPr kumimoji="0" lang="pt-BR" altLang="pt-BR" dirty="0">
              <a:latin typeface="Arial" charset="0"/>
            </a:endParaRPr>
          </a:p>
        </p:txBody>
      </p:sp>
      <p:pic>
        <p:nvPicPr>
          <p:cNvPr id="1024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4" t="30486" r="12544" b="35852"/>
          <a:stretch>
            <a:fillRect/>
          </a:stretch>
        </p:blipFill>
        <p:spPr bwMode="auto">
          <a:xfrm>
            <a:off x="539750" y="3763963"/>
            <a:ext cx="8424863" cy="292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tângulo 1"/>
          <p:cNvSpPr>
            <a:spLocks noChangeArrowheads="1"/>
          </p:cNvSpPr>
          <p:nvPr/>
        </p:nvSpPr>
        <p:spPr bwMode="auto">
          <a:xfrm>
            <a:off x="5410200" y="4221163"/>
            <a:ext cx="3554413" cy="863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kumimoji="0" lang="pt-BR" altLang="pt-BR" sz="1800" dirty="0">
              <a:latin typeface="Arial" charset="0"/>
            </a:endParaRP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66" b="11998"/>
          <a:stretch>
            <a:fillRect/>
          </a:stretch>
        </p:blipFill>
        <p:spPr bwMode="auto">
          <a:xfrm>
            <a:off x="774700" y="765175"/>
            <a:ext cx="7954963" cy="273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0692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6"/>
          <p:cNvSpPr txBox="1">
            <a:spLocks noChangeArrowheads="1"/>
          </p:cNvSpPr>
          <p:nvPr/>
        </p:nvSpPr>
        <p:spPr bwMode="auto">
          <a:xfrm>
            <a:off x="107950" y="188913"/>
            <a:ext cx="885666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0" lang="pt-BR" altLang="pt-BR" b="1" dirty="0">
                <a:solidFill>
                  <a:srgbClr val="000066"/>
                </a:solidFill>
                <a:latin typeface="Arial" charset="0"/>
              </a:rPr>
              <a:t>Setor petrolífero (Lei nº 9.478/1997)</a:t>
            </a:r>
            <a:endParaRPr kumimoji="0" lang="pt-BR" altLang="pt-BR" dirty="0">
              <a:latin typeface="Arial" charset="0"/>
            </a:endParaRPr>
          </a:p>
        </p:txBody>
      </p:sp>
      <p:sp>
        <p:nvSpPr>
          <p:cNvPr id="24579" name="Retângulo 1"/>
          <p:cNvSpPr>
            <a:spLocks noChangeArrowheads="1"/>
          </p:cNvSpPr>
          <p:nvPr/>
        </p:nvSpPr>
        <p:spPr bwMode="auto">
          <a:xfrm>
            <a:off x="250825" y="1052513"/>
            <a:ext cx="8569325" cy="5364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just">
              <a:lnSpc>
                <a:spcPct val="144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pt-BR" sz="1600" b="1" dirty="0">
                <a:solidFill>
                  <a:srgbClr val="003300"/>
                </a:solidFill>
              </a:rPr>
              <a:t>25% da parcela de royalties que excede 5% ao Ministério da Ciência e Tecnologia para financiar programas de amparo à pesquisa científica e ao desenvolvimento tecnológico aplicados à indústria do petróleo, do gás natural, dos biocombustíveis e à indústria petroquímica de primeira e segunda geração, bem como para programas de mesma natureza que tenham por finalidade a prevenção e a recuperação de danos causados ao meio ambiente por essas indústrias.</a:t>
            </a:r>
          </a:p>
          <a:p>
            <a:pPr algn="just">
              <a:lnSpc>
                <a:spcPct val="144000"/>
              </a:lnSpc>
              <a:spcAft>
                <a:spcPts val="600"/>
              </a:spcAft>
              <a:defRPr/>
            </a:pPr>
            <a:r>
              <a:rPr lang="pt-BR" sz="1600" b="1" dirty="0">
                <a:solidFill>
                  <a:srgbClr val="003300"/>
                </a:solidFill>
              </a:rPr>
              <a:t>      25% de R$ 7,5 bilhões (2012) = R$ 1,9 bilhão</a:t>
            </a:r>
          </a:p>
          <a:p>
            <a:pPr marL="342900" indent="-342900" algn="just">
              <a:lnSpc>
                <a:spcPct val="144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pt-BR" sz="1600" b="1" dirty="0">
                <a:solidFill>
                  <a:srgbClr val="003300"/>
                </a:solidFill>
              </a:rPr>
              <a:t>Cláusula de Investimentos em P&amp;D nos Contratos de Concessão determina que os concessionários realizem despesas qualificadas em valor equivalente a 1% da receita bruta gerada pelos campos de grande rentabilidade ou com grande volume de produção, nos quais a participação especial seja devida.</a:t>
            </a:r>
          </a:p>
          <a:p>
            <a:pPr algn="just">
              <a:lnSpc>
                <a:spcPct val="144000"/>
              </a:lnSpc>
              <a:spcAft>
                <a:spcPts val="600"/>
              </a:spcAft>
              <a:defRPr/>
            </a:pPr>
            <a:r>
              <a:rPr lang="pt-BR" sz="1600" b="1" dirty="0">
                <a:solidFill>
                  <a:srgbClr val="003300"/>
                </a:solidFill>
              </a:rPr>
              <a:t>      1% de R$ 120 bilhões = R% 1,2 </a:t>
            </a:r>
            <a:r>
              <a:rPr lang="pt-BR" sz="1600" b="1" dirty="0" smtClean="0">
                <a:solidFill>
                  <a:srgbClr val="003300"/>
                </a:solidFill>
              </a:rPr>
              <a:t>bilhão</a:t>
            </a:r>
          </a:p>
          <a:p>
            <a:pPr marL="342900" indent="-342900" algn="just">
              <a:lnSpc>
                <a:spcPct val="144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pt-BR" sz="1600" b="1" dirty="0">
                <a:solidFill>
                  <a:srgbClr val="003300"/>
                </a:solidFill>
              </a:rPr>
              <a:t>As empresas petrolíferas vão investir cerca de </a:t>
            </a:r>
            <a:r>
              <a:rPr lang="pt-BR" sz="1600" b="1" dirty="0">
                <a:solidFill>
                  <a:srgbClr val="800000"/>
                </a:solidFill>
              </a:rPr>
              <a:t>R$ 30 bilhões </a:t>
            </a:r>
            <a:r>
              <a:rPr lang="pt-BR" sz="1600" b="1" dirty="0">
                <a:solidFill>
                  <a:srgbClr val="003300"/>
                </a:solidFill>
              </a:rPr>
              <a:t>em pesquisa e desenvolvimento nos próximos 10 anos.</a:t>
            </a:r>
            <a:endParaRPr lang="pt-BR" sz="16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0" y="285750"/>
            <a:ext cx="914400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3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t-BR" sz="2800" b="1" dirty="0" smtClean="0">
                <a:solidFill>
                  <a:schemeClr val="tx1">
                    <a:lumMod val="10000"/>
                  </a:schemeClr>
                </a:solidFill>
              </a:rPr>
              <a:t>PRH-ANP/MCTI e CENPES</a:t>
            </a:r>
            <a:endParaRPr lang="en-US" sz="2800" b="1" dirty="0" smtClean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26627" name="Retângulo 1"/>
          <p:cNvSpPr>
            <a:spLocks noChangeArrowheads="1"/>
          </p:cNvSpPr>
          <p:nvPr/>
        </p:nvSpPr>
        <p:spPr bwMode="auto">
          <a:xfrm>
            <a:off x="287338" y="1412875"/>
            <a:ext cx="8569325" cy="4864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lr>
                <a:schemeClr val="folHlink"/>
              </a:buClr>
              <a:buSzPct val="75000"/>
              <a:buFont typeface="Monotype Sort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folHlink"/>
              </a:buClr>
              <a:buChar char="–"/>
              <a:defRPr kumimoji="1"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Monotype Sort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Monotype Sort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O PRH-ANP/MCTI 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De 1999 a 2009, programas de qualificação profissional da ANP ofertaram 4,3 mil bolsas de estudos, a um custo de R$184,3 milhões. 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Dos 515 projetos, 504 foram aplicados em investimento laboratorial, a um custo de 1 bilhão e 360 milhões de reais. 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1800" b="1" dirty="0">
                <a:solidFill>
                  <a:srgbClr val="003300"/>
                </a:solidFill>
                <a:latin typeface="Arial" charset="0"/>
              </a:rPr>
              <a:t>Outros 264 milhões foram utilizados no Programa de Mobilização da Indústria do Petróleo (PROMINP</a:t>
            </a: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).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O orçamento anual do Centro de Pesquisas da Petrobras (</a:t>
            </a: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Cenpes</a:t>
            </a: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) é da ordem de R$ 3 bilhões.</a:t>
            </a:r>
          </a:p>
          <a:p>
            <a:pPr algn="just" eaLnBrk="1" hangingPunct="1">
              <a:lnSpc>
                <a:spcPct val="144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</a:pPr>
            <a:r>
              <a:rPr kumimoji="0" lang="pt-BR" altLang="pt-BR" sz="1800" b="1" dirty="0" smtClean="0">
                <a:solidFill>
                  <a:srgbClr val="003300"/>
                </a:solidFill>
                <a:latin typeface="Arial" charset="0"/>
              </a:rPr>
              <a:t>A Petrobras é, hoje, líder mundial em tecnologias de produção em águas profundas</a:t>
            </a:r>
            <a:endParaRPr kumimoji="0" lang="pt-BR" altLang="pt-BR" sz="1800" b="1" dirty="0">
              <a:solidFill>
                <a:srgbClr val="0033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URBILHA">
  <a:themeElements>
    <a:clrScheme name="TURBILHA 1">
      <a:dk1>
        <a:srgbClr val="000066"/>
      </a:dk1>
      <a:lt1>
        <a:srgbClr val="CCECFF"/>
      </a:lt1>
      <a:dk2>
        <a:srgbClr val="6699FF"/>
      </a:dk2>
      <a:lt2>
        <a:srgbClr val="CCFFFF"/>
      </a:lt2>
      <a:accent1>
        <a:srgbClr val="CC99FF"/>
      </a:accent1>
      <a:accent2>
        <a:srgbClr val="9999FF"/>
      </a:accent2>
      <a:accent3>
        <a:srgbClr val="B8CAFF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TURBILH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URBILHA 1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RBILHA 2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URBILHA">
  <a:themeElements>
    <a:clrScheme name="1_TURBILHA 1">
      <a:dk1>
        <a:srgbClr val="000066"/>
      </a:dk1>
      <a:lt1>
        <a:srgbClr val="CCECFF"/>
      </a:lt1>
      <a:dk2>
        <a:srgbClr val="6699FF"/>
      </a:dk2>
      <a:lt2>
        <a:srgbClr val="CCFFFF"/>
      </a:lt2>
      <a:accent1>
        <a:srgbClr val="CC99FF"/>
      </a:accent1>
      <a:accent2>
        <a:srgbClr val="9999FF"/>
      </a:accent2>
      <a:accent3>
        <a:srgbClr val="B8CAFF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1_TURBILH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TURBILHA 1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URBILHA 2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Office\Modelos\Estruturas de apresentação\TURBILHA.POT</Template>
  <TotalTime>25287</TotalTime>
  <Words>1115</Words>
  <Application>Microsoft Office PowerPoint</Application>
  <PresentationFormat>Apresentação na tela (4:3)</PresentationFormat>
  <Paragraphs>82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17</vt:i4>
      </vt:variant>
    </vt:vector>
  </HeadingPairs>
  <TitlesOfParts>
    <vt:vector size="24" baseType="lpstr">
      <vt:lpstr>Arial</vt:lpstr>
      <vt:lpstr>Tahoma</vt:lpstr>
      <vt:lpstr>Monotype Sorts</vt:lpstr>
      <vt:lpstr>Symbol</vt:lpstr>
      <vt:lpstr>Wingdings</vt:lpstr>
      <vt:lpstr>TURBILHA</vt:lpstr>
      <vt:lpstr>1_TURBILHA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PETROBRAS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Petrobras</dc:creator>
  <cp:lastModifiedBy>Paulo César Ribeiro Lima</cp:lastModifiedBy>
  <cp:revision>1795</cp:revision>
  <cp:lastPrinted>2009-10-01T20:54:03Z</cp:lastPrinted>
  <dcterms:created xsi:type="dcterms:W3CDTF">2005-07-24T22:19:31Z</dcterms:created>
  <dcterms:modified xsi:type="dcterms:W3CDTF">2014-02-05T14:00:13Z</dcterms:modified>
</cp:coreProperties>
</file>