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9" r:id="rId5"/>
    <p:sldId id="263" r:id="rId6"/>
    <p:sldId id="262" r:id="rId7"/>
    <p:sldId id="265" r:id="rId8"/>
    <p:sldId id="264" r:id="rId9"/>
  </p:sldIdLst>
  <p:sldSz cx="12192000" cy="6858000"/>
  <p:notesSz cx="6888163" cy="100187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8792"/>
    <a:srgbClr val="008390"/>
    <a:srgbClr val="1A3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30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8DD2C03-97CF-E34D-9D8E-08ADAC46F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173" y="1641513"/>
            <a:ext cx="9144000" cy="72269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5993D3FB-BACB-8347-9991-6D890674B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174" y="2610519"/>
            <a:ext cx="5119172" cy="34267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9FB925-CFFC-DE45-A3F8-72577E6EFE92}"/>
              </a:ext>
            </a:extLst>
          </p:cNvPr>
          <p:cNvSpPr txBox="1"/>
          <p:nvPr userDrawn="1"/>
        </p:nvSpPr>
        <p:spPr>
          <a:xfrm>
            <a:off x="984173" y="254327"/>
            <a:ext cx="7289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>
                <a:solidFill>
                  <a:srgbClr val="0083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cxnSp>
        <p:nvCxnSpPr>
          <p:cNvPr id="11" name="Conector reto 6">
            <a:extLst>
              <a:ext uri="{FF2B5EF4-FFF2-40B4-BE49-F238E27FC236}">
                <a16:creationId xmlns:a16="http://schemas.microsoft.com/office/drawing/2014/main" id="{BACD9208-CE2C-9C4F-8F09-9C990E0E2D34}"/>
              </a:ext>
            </a:extLst>
          </p:cNvPr>
          <p:cNvCxnSpPr/>
          <p:nvPr userDrawn="1"/>
        </p:nvCxnSpPr>
        <p:spPr>
          <a:xfrm>
            <a:off x="1116281" y="1007267"/>
            <a:ext cx="9429007" cy="0"/>
          </a:xfrm>
          <a:prstGeom prst="line">
            <a:avLst/>
          </a:prstGeom>
          <a:ln>
            <a:solidFill>
              <a:srgbClr val="008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73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39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75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poiobncc@mec.gov.b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E1865B1-B418-864A-8DA2-B9DD636CDBD6}"/>
              </a:ext>
            </a:extLst>
          </p:cNvPr>
          <p:cNvSpPr txBox="1"/>
          <p:nvPr/>
        </p:nvSpPr>
        <p:spPr>
          <a:xfrm>
            <a:off x="781396" y="1090223"/>
            <a:ext cx="105488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accent4"/>
                </a:solidFill>
              </a:rPr>
              <a:t>Formação de Professores em Tecnologias de Informação e Comunicação (</a:t>
            </a:r>
            <a:r>
              <a:rPr lang="pt-BR" sz="4800" b="1" dirty="0" err="1" smtClean="0">
                <a:solidFill>
                  <a:schemeClr val="accent4"/>
                </a:solidFill>
              </a:rPr>
              <a:t>TICs</a:t>
            </a:r>
            <a:r>
              <a:rPr lang="pt-BR" sz="4800" b="1" dirty="0" smtClean="0">
                <a:solidFill>
                  <a:schemeClr val="accent4"/>
                </a:solidFill>
              </a:rPr>
              <a:t>) – Interface com a Base Nacional Comum Curricular (BNCC)</a:t>
            </a:r>
            <a:endParaRPr lang="pt-BR" sz="45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38845" y="4532583"/>
            <a:ext cx="9172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0" lvl="0" algn="ctr"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Audiência Pública – CEDES / Câmara do Deputados</a:t>
            </a:r>
          </a:p>
          <a:p>
            <a:pPr marR="76200" lvl="0" algn="ctr">
              <a:spcBef>
                <a:spcPts val="600"/>
              </a:spcBef>
              <a:spcAft>
                <a:spcPts val="600"/>
              </a:spcAft>
            </a:pPr>
            <a:endParaRPr lang="pt-BR" sz="3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R="76200" lvl="0" algn="ctr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Brasília/DF, 5 de Agosto de 2021</a:t>
            </a:r>
            <a:endParaRPr lang="pt-BR" sz="20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8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E1865B1-B418-864A-8DA2-B9DD636CDBD6}"/>
              </a:ext>
            </a:extLst>
          </p:cNvPr>
          <p:cNvSpPr txBox="1"/>
          <p:nvPr/>
        </p:nvSpPr>
        <p:spPr>
          <a:xfrm>
            <a:off x="223982" y="333351"/>
            <a:ext cx="604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4"/>
                </a:solidFill>
                <a:ea typeface="Times New Roman" panose="02020603050405020304" pitchFamily="18" charset="0"/>
              </a:rPr>
              <a:t>CONTEXTUALIZAÇÃO</a:t>
            </a:r>
            <a:endParaRPr lang="pt-BR" sz="4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0823" y="1041237"/>
            <a:ext cx="11696007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0" lvl="0" algn="just">
              <a:spcBef>
                <a:spcPts val="600"/>
              </a:spcBef>
              <a:spcAft>
                <a:spcPts val="600"/>
              </a:spcAft>
            </a:pPr>
            <a:endParaRPr lang="pt-BR" sz="2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R="76200" lvl="0" algn="just">
              <a:spcBef>
                <a:spcPts val="600"/>
              </a:spcBef>
              <a:spcAft>
                <a:spcPts val="600"/>
              </a:spcAft>
            </a:pPr>
            <a:r>
              <a:rPr lang="pt-BR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O Conselho Nacional de Educação (CNDE) </a:t>
            </a:r>
            <a:r>
              <a:rPr lang="pt-BR" sz="2500" dirty="0">
                <a:solidFill>
                  <a:srgbClr val="000000"/>
                </a:solidFill>
                <a:ea typeface="Times New Roman" panose="02020603050405020304" pitchFamily="18" charset="0"/>
              </a:rPr>
              <a:t>elaborou </a:t>
            </a:r>
            <a:r>
              <a:rPr lang="pt-BR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 Resolução </a:t>
            </a:r>
            <a:r>
              <a:rPr lang="pt-BR" sz="2500" dirty="0">
                <a:solidFill>
                  <a:srgbClr val="000000"/>
                </a:solidFill>
                <a:ea typeface="Times New Roman" panose="02020603050405020304" pitchFamily="18" charset="0"/>
              </a:rPr>
              <a:t>CNE/CP </a:t>
            </a:r>
            <a:r>
              <a:rPr lang="pt-BR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nº </a:t>
            </a:r>
            <a:r>
              <a:rPr lang="pt-BR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2/2017, que </a:t>
            </a:r>
            <a:r>
              <a:rPr lang="pt-BR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inseriu a obrigatoriedade na oferta </a:t>
            </a:r>
            <a:r>
              <a:rPr lang="pt-BR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da Educação Digital. </a:t>
            </a:r>
            <a:r>
              <a:rPr lang="pt-BR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No Art. </a:t>
            </a:r>
            <a:r>
              <a:rPr lang="pt-BR" sz="2500" dirty="0">
                <a:solidFill>
                  <a:srgbClr val="000000"/>
                </a:solidFill>
                <a:ea typeface="Times New Roman" panose="02020603050405020304" pitchFamily="18" charset="0"/>
              </a:rPr>
              <a:t>8º, § </a:t>
            </a:r>
            <a:r>
              <a:rPr lang="pt-BR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1º a temática foi incorporada:</a:t>
            </a:r>
            <a:endParaRPr lang="pt-BR" sz="25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pt-BR" sz="2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	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§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1º Os currículos devem incluir a abordagem, de forma transversal e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integradora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temas exigidos por legislação e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normas específicas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e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temas contemporâneos 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relevantes para o desenvolvimento da cidadania, que afetam a vida humana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 escala local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regional e global, observando-se a obrigatoriedade de temas tais como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 processo 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 envelhecimento e o respeito e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valorização 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do idoso; os direitos das crianças e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adolescentes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; a educação para o trânsito; a educação ambiental; a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educação alimentar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 nutricional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;  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educação em direitos humanos; e a </a:t>
            </a:r>
            <a:r>
              <a:rPr lang="pt-BR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EDUCAÇÃO DIGITAL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bem como o tratamento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adequado 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da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temática 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da diversidade cultural, étnica, linguística e epistêmica,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 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perspectiva do desenvolvimento de práticas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educativas ancoradas 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 </a:t>
            </a:r>
            <a:r>
              <a:rPr lang="pt-BR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interculturalismo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 </a:t>
            </a:r>
            <a:r>
              <a:rPr lang="pt-BR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 respeito ao caráter pluriétnico e plurilíngue da sociedade brasileira</a:t>
            </a:r>
            <a:r>
              <a:rPr lang="pt-BR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[Grifo nosso].</a:t>
            </a:r>
            <a:endParaRPr lang="pt-BR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76200" lvl="0" algn="just">
              <a:spcBef>
                <a:spcPts val="600"/>
              </a:spcBef>
              <a:spcAft>
                <a:spcPts val="600"/>
              </a:spcAft>
            </a:pPr>
            <a:endParaRPr lang="pt-BR" sz="25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1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		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3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25833" y="1041237"/>
            <a:ext cx="9010997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0" lvl="0" algn="just">
              <a:spcBef>
                <a:spcPts val="600"/>
              </a:spcBef>
              <a:spcAft>
                <a:spcPts val="600"/>
              </a:spcAft>
            </a:pPr>
            <a:endParaRPr lang="pt-BR" sz="2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R="76200" lvl="0" algn="just">
              <a:spcBef>
                <a:spcPts val="600"/>
              </a:spcBef>
              <a:spcAft>
                <a:spcPts val="600"/>
              </a:spcAft>
            </a:pPr>
            <a:r>
              <a:rPr lang="pt-BR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 temática Ciência e Tecnologia </a:t>
            </a:r>
            <a:r>
              <a:rPr lang="pt-BR" sz="2500" dirty="0">
                <a:solidFill>
                  <a:srgbClr val="000000"/>
                </a:solidFill>
                <a:ea typeface="Times New Roman" panose="02020603050405020304" pitchFamily="18" charset="0"/>
              </a:rPr>
              <a:t>foi inserida na Base Nacional Comum Curricular (BNCC) em 2018, como um dos </a:t>
            </a:r>
            <a:r>
              <a:rPr lang="pt-BR" sz="2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Temas Contemporâneo Transversais</a:t>
            </a:r>
            <a:r>
              <a:rPr lang="pt-BR" sz="2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a serem trabalhados em toda a Educação </a:t>
            </a:r>
            <a:r>
              <a:rPr lang="pt-BR" sz="2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Básica, em consonância com </a:t>
            </a:r>
            <a:r>
              <a:rPr lang="pt-BR" sz="2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 </a:t>
            </a:r>
            <a:r>
              <a:rPr lang="pt-BR" sz="2500" dirty="0">
                <a:solidFill>
                  <a:srgbClr val="000000"/>
                </a:solidFill>
                <a:ea typeface="Times New Roman" panose="02020603050405020304" pitchFamily="18" charset="0"/>
              </a:rPr>
              <a:t>Resolução CNE/CP nº 2/2017 </a:t>
            </a:r>
            <a:r>
              <a:rPr lang="pt-BR" sz="25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pt-BR" sz="2500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76200" algn="just">
              <a:spcBef>
                <a:spcPts val="600"/>
              </a:spcBef>
              <a:spcAft>
                <a:spcPts val="600"/>
              </a:spcAft>
            </a:pPr>
            <a:r>
              <a:rPr lang="pt-BR" i="1" dirty="0" smtClean="0"/>
              <a:t>		Por </a:t>
            </a:r>
            <a:r>
              <a:rPr lang="pt-BR" i="1" dirty="0"/>
              <a:t>fim, cabe aos sistemas e redes de ensino, assim como às escolas, em suas respectivas esferas de autonomia e competência, incorporar aos currículos e às propostas pedagógicas a abordagem de </a:t>
            </a:r>
            <a:r>
              <a:rPr lang="pt-BR" b="1" i="1" dirty="0"/>
              <a:t>temas contemporâneos que afetam a vida humana em escala local, regional e global, preferencialmente de forma transversal e integradora</a:t>
            </a:r>
            <a:r>
              <a:rPr lang="pt-BR" i="1" dirty="0"/>
              <a:t>. Entre esses temas (...) </a:t>
            </a:r>
            <a:r>
              <a:rPr lang="pt-BR" b="1" i="1" dirty="0" smtClean="0"/>
              <a:t>CIÊNCIA E TECNOLOGIA </a:t>
            </a:r>
            <a:r>
              <a:rPr lang="pt-BR" i="1" dirty="0" smtClean="0"/>
              <a:t>(</a:t>
            </a:r>
            <a:r>
              <a:rPr lang="pt-BR" i="1" dirty="0"/>
              <a:t>Parecer CNE/CEB nº 11/2010 e Resolução CNE/CEB nº </a:t>
            </a:r>
            <a:r>
              <a:rPr lang="pt-BR" i="1" dirty="0" smtClean="0"/>
              <a:t>7/2010). Na </a:t>
            </a:r>
            <a:r>
              <a:rPr lang="pt-BR" i="1" dirty="0"/>
              <a:t>BNCC, essas temáticas são contempladas em habilidades dos componentes curriculares, cabendo aos sistemas de ensino e escolas, de acordo com suas especificidades, tratá-las de forma contextualizada</a:t>
            </a:r>
            <a:r>
              <a:rPr lang="pt-BR" dirty="0"/>
              <a:t>. </a:t>
            </a:r>
            <a:r>
              <a:rPr lang="pt-BR" dirty="0" smtClean="0"/>
              <a:t>[Grifo Nosso](BNCC</a:t>
            </a:r>
            <a:r>
              <a:rPr lang="pt-BR" dirty="0"/>
              <a:t>, 2018, pp 19-20).</a:t>
            </a:r>
          </a:p>
          <a:p>
            <a:pPr marR="76200" lvl="0" algn="just">
              <a:spcBef>
                <a:spcPts val="600"/>
              </a:spcBef>
              <a:spcAft>
                <a:spcPts val="600"/>
              </a:spcAft>
            </a:pPr>
            <a:endParaRPr lang="pt-BR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08" y="1618517"/>
            <a:ext cx="2563599" cy="362738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E1865B1-B418-864A-8DA2-B9DD636CDBD6}"/>
              </a:ext>
            </a:extLst>
          </p:cNvPr>
          <p:cNvSpPr txBox="1"/>
          <p:nvPr/>
        </p:nvSpPr>
        <p:spPr>
          <a:xfrm>
            <a:off x="223982" y="333351"/>
            <a:ext cx="6043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4"/>
                </a:solidFill>
                <a:ea typeface="Times New Roman" panose="02020603050405020304" pitchFamily="18" charset="0"/>
              </a:rPr>
              <a:t>CONTEXTUALIZAÇÃO</a:t>
            </a:r>
            <a:endParaRPr lang="pt-BR" sz="4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7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65" y="387727"/>
            <a:ext cx="5899702" cy="4874230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389418" y="1729047"/>
            <a:ext cx="33378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370" y="1887902"/>
            <a:ext cx="5501982" cy="28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3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613" y="244975"/>
            <a:ext cx="3579514" cy="722696"/>
          </a:xfrm>
          <a:solidFill>
            <a:srgbClr val="009193"/>
          </a:solid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4"/>
                </a:solidFill>
                <a:latin typeface="+mn-lt"/>
              </a:rPr>
              <a:t>PERSPECTIVAS</a:t>
            </a:r>
            <a:endParaRPr lang="pt-BR" sz="40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613" y="1355298"/>
            <a:ext cx="10346074" cy="24269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 temática já se encontra regulamentada no âmbito do MEC;</a:t>
            </a:r>
          </a:p>
          <a:p>
            <a:pPr algn="just"/>
            <a:r>
              <a:rPr lang="pt-BR" dirty="0" smtClean="0"/>
              <a:t>Com a BNCC, </a:t>
            </a:r>
            <a:r>
              <a:rPr lang="pt-BR" dirty="0" smtClean="0"/>
              <a:t>a temática deve ser abordada </a:t>
            </a:r>
            <a:r>
              <a:rPr lang="pt-BR" dirty="0" smtClean="0"/>
              <a:t>em toda a </a:t>
            </a:r>
            <a:r>
              <a:rPr lang="pt-BR" dirty="0" smtClean="0"/>
              <a:t>Educação Básica (Educação infantil, Ensinos Fundamental e Médio e a EJA);</a:t>
            </a:r>
            <a:endParaRPr lang="pt-BR" dirty="0" smtClean="0"/>
          </a:p>
          <a:p>
            <a:pPr algn="just"/>
            <a:r>
              <a:rPr lang="pt-BR" dirty="0" smtClean="0"/>
              <a:t>O Ambiente Virtual de Aprendizagem (AVA) e a Plataforma de Recursos educacionais Digitais (MEC RED) disponibilizam cursos e materiais para utilização dos docentes e estudantes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18" y="4976108"/>
            <a:ext cx="4075458" cy="14653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19" y="3835694"/>
            <a:ext cx="4075459" cy="11404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654" y="3835694"/>
            <a:ext cx="4239491" cy="26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8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7133" y="2926079"/>
            <a:ext cx="9144000" cy="984296"/>
          </a:xfrm>
        </p:spPr>
        <p:txBody>
          <a:bodyPr>
            <a:normAutofit fontScale="90000"/>
          </a:bodyPr>
          <a:lstStyle/>
          <a:p>
            <a:r>
              <a:rPr lang="pt-BR" sz="2200" dirty="0" smtClean="0">
                <a:latin typeface="+mn-lt"/>
              </a:rPr>
              <a:t/>
            </a:r>
            <a:br>
              <a:rPr lang="pt-BR" sz="2200" dirty="0" smtClean="0">
                <a:latin typeface="+mn-lt"/>
              </a:rPr>
            </a:br>
            <a:r>
              <a:rPr lang="pt-BR" sz="2200" dirty="0">
                <a:latin typeface="+mn-lt"/>
              </a:rPr>
              <a:t/>
            </a:r>
            <a:br>
              <a:rPr lang="pt-BR" sz="2200" dirty="0">
                <a:latin typeface="+mn-lt"/>
              </a:rPr>
            </a:br>
            <a:r>
              <a:rPr lang="pt-BR" sz="2000" i="1" dirty="0" smtClean="0">
                <a:latin typeface="+mn-lt"/>
              </a:rPr>
              <a:t>Art. 8º A União, os Estados, o Distrito Federal e os Municípios organizarão, em regime de colaboração, os respectivos </a:t>
            </a:r>
            <a:r>
              <a:rPr lang="pt-BR" sz="2000" b="1" i="1" dirty="0" smtClean="0">
                <a:latin typeface="+mn-lt"/>
              </a:rPr>
              <a:t>sistemas de ensino</a:t>
            </a:r>
            <a:r>
              <a:rPr lang="pt-BR" sz="2000" i="1" dirty="0" smtClean="0">
                <a:latin typeface="+mn-lt"/>
              </a:rPr>
              <a:t>.</a:t>
            </a:r>
            <a:br>
              <a:rPr lang="pt-BR" sz="2000" i="1" dirty="0" smtClean="0">
                <a:latin typeface="+mn-lt"/>
              </a:rPr>
            </a:br>
            <a:r>
              <a:rPr lang="pt-BR" sz="2000" i="1" dirty="0" smtClean="0">
                <a:latin typeface="+mn-lt"/>
              </a:rPr>
              <a:t>[...]</a:t>
            </a:r>
            <a:br>
              <a:rPr lang="pt-BR" sz="2000" i="1" dirty="0" smtClean="0">
                <a:latin typeface="+mn-lt"/>
              </a:rPr>
            </a:br>
            <a:r>
              <a:rPr lang="pt-BR" sz="2000" b="1" i="1" dirty="0" smtClean="0">
                <a:latin typeface="+mn-lt"/>
              </a:rPr>
              <a:t>§ 2º Os sistemas de ensino terão liberdade de organização nos termos desta Lei</a:t>
            </a:r>
            <a:r>
              <a:rPr lang="pt-BR" sz="2000" i="1" dirty="0" smtClean="0">
                <a:latin typeface="+mn-lt"/>
              </a:rPr>
              <a:t>.</a:t>
            </a:r>
            <a:br>
              <a:rPr lang="pt-BR" sz="2000" i="1" dirty="0" smtClean="0">
                <a:latin typeface="+mn-lt"/>
              </a:rPr>
            </a:br>
            <a:r>
              <a:rPr lang="pt-BR" sz="2000" i="1" dirty="0" smtClean="0">
                <a:latin typeface="+mn-lt"/>
              </a:rPr>
              <a:t>[...]</a:t>
            </a:r>
            <a:r>
              <a:rPr lang="pt-BR" sz="2000" i="1" dirty="0" smtClean="0">
                <a:latin typeface="+mn-lt"/>
              </a:rPr>
              <a:t> </a:t>
            </a:r>
            <a:br>
              <a:rPr lang="pt-BR" sz="2000" i="1" dirty="0" smtClean="0">
                <a:latin typeface="+mn-lt"/>
              </a:rPr>
            </a:br>
            <a:r>
              <a:rPr lang="pt-BR" sz="2000" i="1" dirty="0" smtClean="0">
                <a:latin typeface="+mn-lt"/>
              </a:rPr>
              <a:t>Art. 12. </a:t>
            </a:r>
            <a:r>
              <a:rPr lang="pt-BR" sz="2000" b="1" i="1" dirty="0" smtClean="0">
                <a:latin typeface="+mn-lt"/>
              </a:rPr>
              <a:t>Os estabelecimentos de ensino</a:t>
            </a:r>
            <a:r>
              <a:rPr lang="pt-BR" sz="2000" i="1" dirty="0" smtClean="0">
                <a:latin typeface="+mn-lt"/>
              </a:rPr>
              <a:t>, respeitadas as normas comuns e as do </a:t>
            </a:r>
            <a:r>
              <a:rPr lang="pt-BR" sz="2000" b="1" i="1" dirty="0" smtClean="0">
                <a:latin typeface="+mn-lt"/>
              </a:rPr>
              <a:t>seu sistema de ensino</a:t>
            </a:r>
            <a:r>
              <a:rPr lang="pt-BR" sz="2000" i="1" dirty="0" smtClean="0">
                <a:latin typeface="+mn-lt"/>
              </a:rPr>
              <a:t>, terão a incumbência de:</a:t>
            </a:r>
            <a:br>
              <a:rPr lang="pt-BR" sz="2000" i="1" dirty="0" smtClean="0">
                <a:latin typeface="+mn-lt"/>
              </a:rPr>
            </a:br>
            <a:r>
              <a:rPr lang="pt-BR" sz="2000" b="1" i="1" dirty="0" smtClean="0">
                <a:latin typeface="+mn-lt"/>
              </a:rPr>
              <a:t>I - elaborar e executar sua proposta pedagógica;</a:t>
            </a:r>
            <a:r>
              <a:rPr lang="pt-BR" sz="2000" i="1" dirty="0" smtClean="0">
                <a:latin typeface="+mn-lt"/>
              </a:rPr>
              <a:t/>
            </a:r>
            <a:br>
              <a:rPr lang="pt-BR" sz="2000" i="1" dirty="0" smtClean="0">
                <a:latin typeface="+mn-lt"/>
              </a:rPr>
            </a:br>
            <a:r>
              <a:rPr lang="pt-BR" sz="2000" b="1" i="1" dirty="0" smtClean="0">
                <a:latin typeface="+mn-lt"/>
              </a:rPr>
              <a:t>II - administrar seu pessoal e seus recursos materiais e financeiros;</a:t>
            </a:r>
            <a:r>
              <a:rPr lang="pt-BR" sz="2000" i="1" dirty="0" smtClean="0">
                <a:latin typeface="+mn-lt"/>
              </a:rPr>
              <a:t/>
            </a:r>
            <a:br>
              <a:rPr lang="pt-BR" sz="2000" i="1" dirty="0" smtClean="0">
                <a:latin typeface="+mn-lt"/>
              </a:rPr>
            </a:br>
            <a:r>
              <a:rPr lang="pt-BR" sz="2000" i="1" dirty="0" smtClean="0">
                <a:latin typeface="+mn-lt"/>
              </a:rPr>
              <a:t>[...]</a:t>
            </a:r>
            <a:br>
              <a:rPr lang="pt-BR" sz="2000" i="1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[Grifo nosso]</a:t>
            </a:r>
            <a:r>
              <a:rPr lang="pt-BR" sz="1800" i="1" dirty="0">
                <a:latin typeface="+mn-lt"/>
              </a:rPr>
              <a:t/>
            </a:r>
            <a:br>
              <a:rPr lang="pt-BR" sz="1800" i="1" dirty="0">
                <a:latin typeface="+mn-lt"/>
              </a:rPr>
            </a:br>
            <a:endParaRPr lang="pt-BR" sz="1800" i="1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64524" y="274320"/>
            <a:ext cx="6517178" cy="707886"/>
          </a:xfrm>
          <a:prstGeom prst="rect">
            <a:avLst/>
          </a:prstGeom>
          <a:solidFill>
            <a:srgbClr val="008792"/>
          </a:solidFill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accent4"/>
                </a:solidFill>
              </a:rPr>
              <a:t>Oferta por parte das escolas</a:t>
            </a:r>
            <a:endParaRPr lang="pt-BR" sz="4000" b="1" dirty="0">
              <a:solidFill>
                <a:schemeClr val="accent4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64523" y="1415936"/>
            <a:ext cx="9867207" cy="9842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200" dirty="0" smtClean="0">
                <a:latin typeface="+mn-lt"/>
              </a:rPr>
              <a:t>Ademais, quanto à oferta de atividades didáticas no âmbito escolar, referentes aos conteúdos a serem ministrados, tal escolha é conferida aos sistemas e aos estabelecimentos de ensino, conforme estabelece o parágrafo 2º, do</a:t>
            </a:r>
            <a:r>
              <a:rPr lang="pt-BR" sz="2200" b="1" dirty="0" smtClean="0">
                <a:latin typeface="+mn-lt"/>
              </a:rPr>
              <a:t> </a:t>
            </a:r>
            <a:r>
              <a:rPr lang="pt-BR" sz="2200" dirty="0" smtClean="0">
                <a:latin typeface="+mn-lt"/>
              </a:rPr>
              <a:t>art. 8º; e os incisos I e II, do art. 12, respectivamente, da Lei nº 9.394/1996 (Lei de Diretrizes e Bases da Educação Nacional - LDB), que determinam a autonomia dos entes federados quanto à organização da oferta das atividades pedagógicas:</a:t>
            </a:r>
            <a:br>
              <a:rPr lang="pt-BR" sz="22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endParaRPr lang="pt-BR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22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613" y="244975"/>
            <a:ext cx="2739929" cy="722696"/>
          </a:xfrm>
          <a:solidFill>
            <a:srgbClr val="009193"/>
          </a:solidFill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4"/>
                </a:solidFill>
                <a:latin typeface="+mn-lt"/>
              </a:rPr>
              <a:t>DESAFIOS</a:t>
            </a:r>
            <a:endParaRPr lang="pt-BR" sz="40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613" y="1512916"/>
            <a:ext cx="9631180" cy="4314305"/>
          </a:xfrm>
        </p:spPr>
        <p:txBody>
          <a:bodyPr>
            <a:normAutofit fontScale="70000" lnSpcReduction="20000"/>
          </a:bodyPr>
          <a:lstStyle/>
          <a:p>
            <a:r>
              <a:rPr lang="pt-BR" sz="4200" dirty="0" smtClean="0"/>
              <a:t>Ampliar a formação continuada de professores;</a:t>
            </a:r>
          </a:p>
          <a:p>
            <a:r>
              <a:rPr lang="pt-BR" sz="4200" dirty="0" smtClean="0"/>
              <a:t>Promover convergências </a:t>
            </a:r>
            <a:r>
              <a:rPr lang="pt-BR" sz="4200" dirty="0" smtClean="0"/>
              <a:t>interministeriais;</a:t>
            </a:r>
          </a:p>
          <a:p>
            <a:r>
              <a:rPr lang="pt-BR" sz="4200" dirty="0" smtClean="0"/>
              <a:t>Divulgar </a:t>
            </a:r>
            <a:r>
              <a:rPr lang="pt-BR" sz="4200" dirty="0" smtClean="0"/>
              <a:t>as iniciativas </a:t>
            </a:r>
            <a:r>
              <a:rPr lang="pt-BR" sz="4200" dirty="0" smtClean="0"/>
              <a:t>existentes e induzir boas </a:t>
            </a:r>
            <a:r>
              <a:rPr lang="pt-BR" sz="4200" dirty="0" smtClean="0"/>
              <a:t>práticas;</a:t>
            </a:r>
          </a:p>
          <a:p>
            <a:r>
              <a:rPr lang="pt-BR" sz="4200" dirty="0" smtClean="0"/>
              <a:t>Elaborar </a:t>
            </a:r>
            <a:r>
              <a:rPr lang="pt-BR" sz="4200" dirty="0" smtClean="0"/>
              <a:t>e </a:t>
            </a:r>
            <a:r>
              <a:rPr lang="pt-BR" sz="4200" dirty="0" smtClean="0"/>
              <a:t>compartilhar </a:t>
            </a:r>
            <a:r>
              <a:rPr lang="pt-BR" sz="4200" dirty="0" smtClean="0"/>
              <a:t>materiais;</a:t>
            </a:r>
          </a:p>
          <a:p>
            <a:r>
              <a:rPr lang="pt-BR" sz="4200" dirty="0" smtClean="0"/>
              <a:t>Mobilizar as escolas;</a:t>
            </a:r>
          </a:p>
          <a:p>
            <a:r>
              <a:rPr lang="pt-BR" sz="4200" dirty="0" smtClean="0"/>
              <a:t>Atualizar as </a:t>
            </a:r>
            <a:r>
              <a:rPr lang="pt-BR" sz="4200" dirty="0"/>
              <a:t>diretrizes curriculares dos cursos superiores de formação </a:t>
            </a:r>
            <a:r>
              <a:rPr lang="pt-BR" sz="4200" dirty="0" smtClean="0"/>
              <a:t>docente, sobretudo à formação inicial; </a:t>
            </a:r>
          </a:p>
          <a:p>
            <a:r>
              <a:rPr lang="pt-BR" sz="4200" dirty="0" smtClean="0"/>
              <a:t>Revisar a BNCC;</a:t>
            </a:r>
          </a:p>
          <a:p>
            <a:r>
              <a:rPr lang="pt-BR" sz="4200" b="1" dirty="0" smtClean="0">
                <a:solidFill>
                  <a:schemeClr val="accent4"/>
                </a:solidFill>
              </a:rPr>
              <a:t>Implementar a </a:t>
            </a:r>
            <a:r>
              <a:rPr lang="pt-BR" sz="4200" b="1" dirty="0">
                <a:solidFill>
                  <a:schemeClr val="accent4"/>
                </a:solidFill>
              </a:rPr>
              <a:t>Cultura da </a:t>
            </a:r>
            <a:r>
              <a:rPr lang="pt-BR" sz="4200" b="1" dirty="0" smtClean="0">
                <a:solidFill>
                  <a:schemeClr val="accent4"/>
                </a:solidFill>
              </a:rPr>
              <a:t>Inovação.</a:t>
            </a:r>
            <a:endParaRPr lang="pt-BR" sz="4200" b="1" dirty="0">
              <a:solidFill>
                <a:schemeClr val="accent4"/>
              </a:solidFill>
              <a:ea typeface="Times New Roman" panose="02020603050405020304" pitchFamily="18" charset="0"/>
            </a:endParaRPr>
          </a:p>
          <a:p>
            <a:endParaRPr lang="pt-BR" sz="4000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157943" y="656705"/>
            <a:ext cx="917670" cy="4497186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4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78924" y="4488872"/>
            <a:ext cx="8828116" cy="139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6200" lvl="0" algn="ctr">
              <a:spcBef>
                <a:spcPts val="600"/>
              </a:spcBef>
              <a:spcAft>
                <a:spcPts val="600"/>
              </a:spcAft>
            </a:pPr>
            <a:r>
              <a:rPr lang="pt-BR" sz="4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Obrigada</a:t>
            </a:r>
            <a:r>
              <a:rPr lang="pt-BR" sz="35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!</a:t>
            </a:r>
          </a:p>
          <a:p>
            <a:pPr marR="76200" lvl="0" algn="ctr">
              <a:spcBef>
                <a:spcPts val="600"/>
              </a:spcBef>
              <a:spcAft>
                <a:spcPts val="600"/>
              </a:spcAft>
            </a:pPr>
            <a:r>
              <a:rPr lang="pt-BR" sz="3500" dirty="0" smtClean="0">
                <a:solidFill>
                  <a:srgbClr val="000000"/>
                </a:solidFill>
                <a:ea typeface="Times New Roman" panose="02020603050405020304" pitchFamily="18" charset="0"/>
                <a:hlinkClick r:id="rId2"/>
              </a:rPr>
              <a:t>apoiobncc@mec.gov.br</a:t>
            </a:r>
            <a:endParaRPr lang="pt-BR" sz="35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32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257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PERSPECTIVAS</vt:lpstr>
      <vt:lpstr>  Art. 8º A União, os Estados, o Distrito Federal e os Municípios organizarão, em regime de colaboração, os respectivos sistemas de ensino. [...] § 2º Os sistemas de ensino terão liberdade de organização nos termos desta Lei. [...]  Art. 12. Os estabelecimentos de ensino, respeitadas as normas comuns e as do seu sistema de ensino, terão a incumbência de: I - elaborar e executar sua proposta pedagógica; II - administrar seu pessoal e seus recursos materiais e financeiros; [...] [Grifo nosso] </vt:lpstr>
      <vt:lpstr>DESAFIOS</vt:lpstr>
      <vt:lpstr>Apresentação do PowerPoint</vt:lpstr>
    </vt:vector>
  </TitlesOfParts>
  <Company>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Anais Almeida De Siqueira</dc:creator>
  <cp:lastModifiedBy>Maria Luciana Da Silva Nobrega</cp:lastModifiedBy>
  <cp:revision>120</cp:revision>
  <cp:lastPrinted>2019-12-10T20:30:15Z</cp:lastPrinted>
  <dcterms:created xsi:type="dcterms:W3CDTF">2019-11-21T13:15:55Z</dcterms:created>
  <dcterms:modified xsi:type="dcterms:W3CDTF">2021-08-05T15:28:05Z</dcterms:modified>
</cp:coreProperties>
</file>