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692" r:id="rId3"/>
    <p:sldMasterId id="2147483680" r:id="rId4"/>
    <p:sldMasterId id="2147483668" r:id="rId5"/>
  </p:sldMasterIdLst>
  <p:notesMasterIdLst>
    <p:notesMasterId r:id="rId20"/>
  </p:notesMasterIdLst>
  <p:sldIdLst>
    <p:sldId id="396" r:id="rId6"/>
    <p:sldId id="1282" r:id="rId7"/>
    <p:sldId id="1294" r:id="rId8"/>
    <p:sldId id="1292" r:id="rId9"/>
    <p:sldId id="1295" r:id="rId10"/>
    <p:sldId id="1285" r:id="rId11"/>
    <p:sldId id="1297" r:id="rId12"/>
    <p:sldId id="1296" r:id="rId13"/>
    <p:sldId id="1298" r:id="rId14"/>
    <p:sldId id="1299" r:id="rId15"/>
    <p:sldId id="1300" r:id="rId16"/>
    <p:sldId id="1293" r:id="rId17"/>
    <p:sldId id="1289" r:id="rId18"/>
    <p:sldId id="1290" r:id="rId19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A30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theme" Target="theme/theme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rabalho\Kit%20do%20Investidor\Kit_atualiza&#231;&#227;o_07.12.20\Atualiza&#231;&#227;o_14.12.20\61.%20STN%20-%20Covid.xlsm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Medidas fiscais adotadas pelos países desenvolvidos e em desenvolvimento</a:t>
            </a:r>
            <a:br>
              <a:rPr lang="pt-BR" sz="2000"/>
            </a:br>
            <a:r>
              <a:rPr lang="pt-BR" sz="2000"/>
              <a:t>(% do PIB)</a:t>
            </a:r>
          </a:p>
        </c:rich>
      </c:tx>
      <c:layout>
        <c:manualLayout>
          <c:xMode val="edge"/>
          <c:yMode val="edge"/>
          <c:x val="0.15233788507744969"/>
          <c:y val="4.4356612286209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9-4E97-ABAD-49E914537F8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9-4E97-ABAD-49E914537F8B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9-4E97-ABAD-49E914537F8B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89-4E97-ABAD-49E914537F8B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89-4E97-ABAD-49E914537F8B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89-4E97-ABAD-49E914537F8B}"/>
                </c:ext>
              </c:extLst>
            </c:dLbl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89-4E97-ABAD-49E914537F8B}"/>
                </c:ext>
              </c:extLst>
            </c:dLbl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89-4E97-ABAD-49E914537F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1'!$A$2:$A$53</c:f>
              <c:strCache>
                <c:ptCount val="52"/>
                <c:pt idx="0">
                  <c:v>Nova Zelândia</c:v>
                </c:pt>
                <c:pt idx="1">
                  <c:v>Canadá</c:v>
                </c:pt>
                <c:pt idx="2">
                  <c:v>EUA</c:v>
                </c:pt>
                <c:pt idx="3">
                  <c:v>Japão</c:v>
                </c:pt>
                <c:pt idx="4">
                  <c:v>Tailândia</c:v>
                </c:pt>
                <c:pt idx="5">
                  <c:v>Reino Unido</c:v>
                </c:pt>
                <c:pt idx="6">
                  <c:v>Áustria</c:v>
                </c:pt>
                <c:pt idx="7">
                  <c:v>Chile</c:v>
                </c:pt>
                <c:pt idx="8">
                  <c:v>Alemanha</c:v>
                </c:pt>
                <c:pt idx="9">
                  <c:v>Brasil</c:v>
                </c:pt>
                <c:pt idx="10">
                  <c:v>Letônia</c:v>
                </c:pt>
                <c:pt idx="11">
                  <c:v>Eslovênia</c:v>
                </c:pt>
                <c:pt idx="12">
                  <c:v>Eco avançado médio.</c:v>
                </c:pt>
                <c:pt idx="13">
                  <c:v>Israel</c:v>
                </c:pt>
                <c:pt idx="14">
                  <c:v>Grécia</c:v>
                </c:pt>
                <c:pt idx="15">
                  <c:v>Polônia</c:v>
                </c:pt>
                <c:pt idx="16">
                  <c:v>Peru</c:v>
                </c:pt>
                <c:pt idx="17">
                  <c:v>Irlanda</c:v>
                </c:pt>
                <c:pt idx="18">
                  <c:v>Dinamarca</c:v>
                </c:pt>
                <c:pt idx="19">
                  <c:v>Noruega</c:v>
                </c:pt>
                <c:pt idx="20">
                  <c:v>Africa do Sul </c:v>
                </c:pt>
                <c:pt idx="21">
                  <c:v>Luxemburgo</c:v>
                </c:pt>
                <c:pt idx="22">
                  <c:v>França</c:v>
                </c:pt>
                <c:pt idx="23">
                  <c:v>Suécia</c:v>
                </c:pt>
                <c:pt idx="24">
                  <c:v>Itália</c:v>
                </c:pt>
                <c:pt idx="25">
                  <c:v>Suíça</c:v>
                </c:pt>
                <c:pt idx="26">
                  <c:v>Lituânia</c:v>
                </c:pt>
                <c:pt idx="27">
                  <c:v>Países Baixos</c:v>
                </c:pt>
                <c:pt idx="28">
                  <c:v>China</c:v>
                </c:pt>
                <c:pt idx="29">
                  <c:v>República Checa</c:v>
                </c:pt>
                <c:pt idx="30">
                  <c:v>Malásia</c:v>
                </c:pt>
                <c:pt idx="31">
                  <c:v>Islândia</c:v>
                </c:pt>
                <c:pt idx="32">
                  <c:v>Bélgica</c:v>
                </c:pt>
                <c:pt idx="33">
                  <c:v>Argentina</c:v>
                </c:pt>
                <c:pt idx="34">
                  <c:v>Econ. em desenv.</c:v>
                </c:pt>
                <c:pt idx="35">
                  <c:v>Coreia do Sul</c:v>
                </c:pt>
                <c:pt idx="36">
                  <c:v>Espanha</c:v>
                </c:pt>
                <c:pt idx="37">
                  <c:v>Estônia</c:v>
                </c:pt>
                <c:pt idx="38">
                  <c:v>Portugal</c:v>
                </c:pt>
                <c:pt idx="39">
                  <c:v>Indonésia</c:v>
                </c:pt>
                <c:pt idx="40">
                  <c:v>Colômbia</c:v>
                </c:pt>
                <c:pt idx="41">
                  <c:v>Finlândia</c:v>
                </c:pt>
                <c:pt idx="42">
                  <c:v>Paraguai</c:v>
                </c:pt>
                <c:pt idx="43">
                  <c:v>Rússia</c:v>
                </c:pt>
                <c:pt idx="44">
                  <c:v>Filipinas</c:v>
                </c:pt>
                <c:pt idx="45">
                  <c:v>Eslováquia</c:v>
                </c:pt>
                <c:pt idx="46">
                  <c:v>Índia</c:v>
                </c:pt>
                <c:pt idx="47">
                  <c:v>Vietnã</c:v>
                </c:pt>
                <c:pt idx="48">
                  <c:v>Turquia</c:v>
                </c:pt>
                <c:pt idx="49">
                  <c:v>Uruguai</c:v>
                </c:pt>
                <c:pt idx="50">
                  <c:v>México</c:v>
                </c:pt>
                <c:pt idx="51">
                  <c:v>Laos</c:v>
                </c:pt>
              </c:strCache>
            </c:strRef>
          </c:cat>
          <c:val>
            <c:numRef>
              <c:f>'Gráfico 1'!$C$2:$C$53</c:f>
              <c:numCache>
                <c:formatCode>0.0</c:formatCode>
                <c:ptCount val="52"/>
                <c:pt idx="0">
                  <c:v>19.5</c:v>
                </c:pt>
                <c:pt idx="1">
                  <c:v>12.5</c:v>
                </c:pt>
                <c:pt idx="2">
                  <c:v>11.8</c:v>
                </c:pt>
                <c:pt idx="3">
                  <c:v>11.303916616449396</c:v>
                </c:pt>
                <c:pt idx="4">
                  <c:v>9.6</c:v>
                </c:pt>
                <c:pt idx="5">
                  <c:v>9.1514162839656876</c:v>
                </c:pt>
                <c:pt idx="6">
                  <c:v>8.5</c:v>
                </c:pt>
                <c:pt idx="7">
                  <c:v>8.4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8</c:v>
                </c:pt>
                <c:pt idx="11">
                  <c:v>7.9</c:v>
                </c:pt>
                <c:pt idx="12">
                  <c:v>7.3</c:v>
                </c:pt>
                <c:pt idx="13">
                  <c:v>6.8</c:v>
                </c:pt>
                <c:pt idx="14">
                  <c:v>6.8</c:v>
                </c:pt>
                <c:pt idx="15">
                  <c:v>6.7</c:v>
                </c:pt>
                <c:pt idx="16">
                  <c:v>6.6</c:v>
                </c:pt>
                <c:pt idx="17">
                  <c:v>5.9</c:v>
                </c:pt>
                <c:pt idx="18">
                  <c:v>5.9</c:v>
                </c:pt>
                <c:pt idx="19">
                  <c:v>5.4</c:v>
                </c:pt>
                <c:pt idx="20">
                  <c:v>5.3</c:v>
                </c:pt>
                <c:pt idx="21">
                  <c:v>5.2</c:v>
                </c:pt>
                <c:pt idx="22">
                  <c:v>5.2</c:v>
                </c:pt>
                <c:pt idx="23">
                  <c:v>5.2</c:v>
                </c:pt>
                <c:pt idx="24">
                  <c:v>4.9000000000000004</c:v>
                </c:pt>
                <c:pt idx="25">
                  <c:v>4.8</c:v>
                </c:pt>
                <c:pt idx="26">
                  <c:v>4.7</c:v>
                </c:pt>
                <c:pt idx="27">
                  <c:v>4.5999999999999996</c:v>
                </c:pt>
                <c:pt idx="28">
                  <c:v>4.5999999999999996</c:v>
                </c:pt>
                <c:pt idx="29">
                  <c:v>4.4000000000000004</c:v>
                </c:pt>
                <c:pt idx="30">
                  <c:v>4.4000000000000004</c:v>
                </c:pt>
                <c:pt idx="31">
                  <c:v>4.2</c:v>
                </c:pt>
                <c:pt idx="32">
                  <c:v>4</c:v>
                </c:pt>
                <c:pt idx="33">
                  <c:v>3.9</c:v>
                </c:pt>
                <c:pt idx="34">
                  <c:v>3.8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3.2</c:v>
                </c:pt>
                <c:pt idx="39">
                  <c:v>2.7</c:v>
                </c:pt>
                <c:pt idx="40">
                  <c:v>2.7</c:v>
                </c:pt>
                <c:pt idx="41">
                  <c:v>2.6</c:v>
                </c:pt>
                <c:pt idx="42">
                  <c:v>2.6</c:v>
                </c:pt>
                <c:pt idx="43">
                  <c:v>2.4</c:v>
                </c:pt>
                <c:pt idx="44">
                  <c:v>2.2999999999999998</c:v>
                </c:pt>
                <c:pt idx="45">
                  <c:v>2.2999999999999998</c:v>
                </c:pt>
                <c:pt idx="46">
                  <c:v>1.8</c:v>
                </c:pt>
                <c:pt idx="47">
                  <c:v>1.2</c:v>
                </c:pt>
                <c:pt idx="48">
                  <c:v>0.8</c:v>
                </c:pt>
                <c:pt idx="49">
                  <c:v>0.8</c:v>
                </c:pt>
                <c:pt idx="50">
                  <c:v>0.6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89-4E97-ABAD-49E914537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9"/>
        <c:axId val="328266480"/>
        <c:axId val="328263528"/>
      </c:barChart>
      <c:catAx>
        <c:axId val="32826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263528"/>
        <c:crosses val="autoZero"/>
        <c:auto val="1"/>
        <c:lblAlgn val="ctr"/>
        <c:lblOffset val="100"/>
        <c:noMultiLvlLbl val="0"/>
      </c:catAx>
      <c:valAx>
        <c:axId val="328263528"/>
        <c:scaling>
          <c:orientation val="minMax"/>
          <c:max val="22"/>
          <c:min val="0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826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 /><Relationship Id="rId1" Type="http://schemas.openxmlformats.org/officeDocument/2006/relationships/image" Target="../media/image18.emf" 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image" Target="../media/image21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364" cy="513509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3"/>
            <a:ext cx="3076364" cy="513509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7FDC6DA1-50DF-436C-B1D7-A27D12EB68C7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81113"/>
            <a:ext cx="6137275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4" cy="513508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9"/>
            <a:ext cx="3076364" cy="513508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E537B127-6806-4CCB-9C60-1C791D5A9F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41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2F0B03-8921-2041-A563-EF3FFE7F1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ABB6D58A-25B4-B749-8B90-42AF6D11B0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7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2F0B03-8921-2041-A563-EF3FFE7F1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:a16="http://schemas.microsoft.com/office/drawing/2014/main" id="{ABB6D58A-25B4-B749-8B90-42AF6D11B0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3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Compartilhado/03_Padrao%20Tesouro/02_Word/2019_/Cabecalhos%202019/Fundo@3x.png" TargetMode="External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emf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Relationship Id="rId4" Type="http://schemas.openxmlformats.org/officeDocument/2006/relationships/image" Target="file:////Volumes/Criac&#807;a&#771;o/Compartilhado/03_Padrao%20Tesouro/01_Artes/Vetores/Imagens/Power%20Point%20-%20Cabec&#807;alho@3x.png" TargetMode="Externa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emf" /><Relationship Id="rId1" Type="http://schemas.openxmlformats.org/officeDocument/2006/relationships/slideMaster" Target="../slideMasters/slideMaster1.xml" /><Relationship Id="rId4" Type="http://schemas.openxmlformats.org/officeDocument/2006/relationships/image" Target="file:////Volumes/Criac&#807;a&#771;o/Compartilhado/03_Padrao%20Tesouro/01_Artes/Vetores/Imagens/Power%20Point%20-%20Cabec&#807;alho@3x.png" TargetMode="Externa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9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25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5636EF0-7224-F547-A06A-15831DAE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chemeClr val="accent1">
              <a:lumMod val="50000"/>
              <a:alpha val="91000"/>
            </a:schemeClr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Última atualização</a:t>
            </a:r>
            <a:br>
              <a:rPr lang="pt-BR"/>
            </a:br>
            <a:fld id="{446E3B06-962C-2E4B-A34A-4D9686F3E86A}" type="datetime1">
              <a:rPr lang="pt-BR" smtClean="0"/>
              <a:t>07/06/2021</a:t>
            </a:fld>
            <a:endParaRPr lang="pt-BR" dirty="0"/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E76CCD-C166-8F42-8BD5-BC6E333F18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12" y="6307117"/>
            <a:ext cx="4130040" cy="583158"/>
          </a:xfrm>
          <a:prstGeom prst="rect">
            <a:avLst/>
          </a:prstGeom>
        </p:spPr>
      </p:pic>
      <p:pic>
        <p:nvPicPr>
          <p:cNvPr id="14" name="Imagem 13" descr="Uma imagem contendo machado&#10;&#10;Descrição gerada automaticamente">
            <a:extLst>
              <a:ext uri="{FF2B5EF4-FFF2-40B4-BE49-F238E27FC236}">
                <a16:creationId xmlns:a16="http://schemas.microsoft.com/office/drawing/2014/main" id="{88DAE90E-F228-2244-B2E5-5EA63E6E5E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27" y="426120"/>
            <a:ext cx="1214639" cy="664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265B992-EE6D-ED4A-AF5F-039AE00B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42701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2AEEE95-E411-7A47-BC45-25EE95AD99EB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4" name="Imagem 23" descr="Bacground">
              <a:extLst>
                <a:ext uri="{FF2B5EF4-FFF2-40B4-BE49-F238E27FC236}">
                  <a16:creationId xmlns:a16="http://schemas.microsoft.com/office/drawing/2014/main" id="{E803A510-FFD3-1D42-9998-3A6BC744E448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822C58A-69C5-7147-BFE2-2BC0C438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234B959-3C5E-7F49-9DD6-9EFD4ABFEE3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233B0CD5-D62A-1A4C-808A-8E64B898FC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2AEEE95-E411-7A47-BC45-25EE95AD99EB}"/>
              </a:ext>
            </a:extLst>
          </p:cNvPr>
          <p:cNvGrpSpPr/>
          <p:nvPr userDrawn="1"/>
        </p:nvGrpSpPr>
        <p:grpSpPr>
          <a:xfrm>
            <a:off x="-18855" y="-1432"/>
            <a:ext cx="12243985" cy="6894068"/>
            <a:chOff x="-18855" y="-1432"/>
            <a:chExt cx="12243985" cy="6894068"/>
          </a:xfrm>
        </p:grpSpPr>
        <p:pic>
          <p:nvPicPr>
            <p:cNvPr id="24" name="Imagem 23" descr="Bacground">
              <a:extLst>
                <a:ext uri="{FF2B5EF4-FFF2-40B4-BE49-F238E27FC236}">
                  <a16:creationId xmlns:a16="http://schemas.microsoft.com/office/drawing/2014/main" id="{E803A510-FFD3-1D42-9998-3A6BC744E448}"/>
                </a:ext>
              </a:extLst>
            </p:cNvPr>
            <p:cNvPicPr/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55"/>
            <a:stretch>
              <a:fillRect/>
            </a:stretch>
          </p:blipFill>
          <p:spPr bwMode="auto">
            <a:xfrm rot="10800000">
              <a:off x="12133729" y="0"/>
              <a:ext cx="91401" cy="6892636"/>
            </a:xfrm>
            <a:prstGeom prst="rect">
              <a:avLst/>
            </a:prstGeom>
            <a:noFill/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822C58A-69C5-7147-BFE2-2BC0C438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8855" y="-1432"/>
              <a:ext cx="12225131" cy="386565"/>
            </a:xfrm>
            <a:prstGeom prst="rect">
              <a:avLst/>
            </a:prstGeom>
          </p:spPr>
        </p:pic>
      </p:grp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Espaço Reservado para Número de Slide 5">
            <a:extLst>
              <a:ext uri="{FF2B5EF4-FFF2-40B4-BE49-F238E27FC236}">
                <a16:creationId xmlns:a16="http://schemas.microsoft.com/office/drawing/2014/main" id="{3BC0FD2C-E633-0146-8E8F-87E0B3E1694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B1AE6BBC-E884-6041-9C6F-70B6CF1EC9BD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9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234B959-3C5E-7F49-9DD6-9EFD4ABFEE3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233B0CD5-D62A-1A4C-808A-8E64B898FC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79959" y="80270"/>
            <a:ext cx="9912101" cy="227013"/>
          </a:xfrm>
          <a:prstGeom prst="rect">
            <a:avLst/>
          </a:prstGeom>
        </p:spPr>
        <p:txBody>
          <a:bodyPr anchor="ctr"/>
          <a:lstStyle/>
          <a:p>
            <a:pPr algn="l"/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0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2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3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430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41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41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63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6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13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915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130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087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460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272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513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559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11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787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732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514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953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33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66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21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1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159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96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397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320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076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88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589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728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664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42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699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88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8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33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411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0870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146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35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651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902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147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370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1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91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9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7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21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23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3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32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 /><Relationship Id="rId3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3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37.xml" /><Relationship Id="rId6" Type="http://schemas.openxmlformats.org/officeDocument/2006/relationships/slideLayout" Target="../slideLayouts/slideLayout42.xml" /><Relationship Id="rId11" Type="http://schemas.openxmlformats.org/officeDocument/2006/relationships/slideLayout" Target="../slideLayouts/slideLayout47.xml" /><Relationship Id="rId5" Type="http://schemas.openxmlformats.org/officeDocument/2006/relationships/slideLayout" Target="../slideLayouts/slideLayout41.xml" /><Relationship Id="rId10" Type="http://schemas.openxmlformats.org/officeDocument/2006/relationships/slideLayout" Target="../slideLayouts/slideLayout46.xml" /><Relationship Id="rId4" Type="http://schemas.openxmlformats.org/officeDocument/2006/relationships/slideLayout" Target="../slideLayouts/slideLayout40.xml" /><Relationship Id="rId9" Type="http://schemas.openxmlformats.org/officeDocument/2006/relationships/slideLayout" Target="../slideLayouts/slideLayout4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 /><Relationship Id="rId3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4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9.xml" /><Relationship Id="rId1" Type="http://schemas.openxmlformats.org/officeDocument/2006/relationships/slideLayout" Target="../slideLayouts/slideLayout48.xml" /><Relationship Id="rId6" Type="http://schemas.openxmlformats.org/officeDocument/2006/relationships/slideLayout" Target="../slideLayouts/slideLayout53.xml" /><Relationship Id="rId11" Type="http://schemas.openxmlformats.org/officeDocument/2006/relationships/slideLayout" Target="../slideLayouts/slideLayout58.xml" /><Relationship Id="rId5" Type="http://schemas.openxmlformats.org/officeDocument/2006/relationships/slideLayout" Target="../slideLayouts/slideLayout52.xml" /><Relationship Id="rId10" Type="http://schemas.openxmlformats.org/officeDocument/2006/relationships/slideLayout" Target="../slideLayouts/slideLayout57.xml" /><Relationship Id="rId4" Type="http://schemas.openxmlformats.org/officeDocument/2006/relationships/slideLayout" Target="../slideLayouts/slideLayout51.xml" /><Relationship Id="rId9" Type="http://schemas.openxmlformats.org/officeDocument/2006/relationships/slideLayout" Target="../slideLayouts/slideLayout5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DD32-DB1A-4561-B242-1674FA46EAC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2B2A-C7B5-422A-B9BD-8F2529AE49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1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5A43-2B52-476C-A736-0533A9D3AD41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40363-83A6-4599-9769-A542E19065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117A-658D-4ADB-91E2-1CF81A218739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5D9D-C719-4FF9-96F2-B7DFC483CB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0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A992-C368-45A5-B22D-36AFF7A18095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0FF9-7B80-416E-999E-8C45BFA9C8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0BAE-7FAB-4878-A9A7-445A13FED7B4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8854-4BEB-47DA-BE58-D4C022221F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5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/Users/livia/Desktop/DBGG%20e%20pagamento%20juros_S&amp;P.xlsx!General%20Government%20Data!%5bDBGG%20e%20pagamento%20juros_S&amp;P.xlsx%5dGeneral%20Government%20Data%20Gr&#225;fico%202" TargetMode="External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9.emf" /><Relationship Id="rId5" Type="http://schemas.openxmlformats.org/officeDocument/2006/relationships/oleObject" Target="file:///C:/Users/livia/Desktop/DBGG%20e%20pagamento%20juros_S&amp;P.xlsx!General%20Government%20Data!%5bDBGG%20e%20pagamento%20juros_S&amp;P.xlsx%5dGeneral%20Government%20Data%20Gr&#225;fico%203" TargetMode="External" /><Relationship Id="rId4" Type="http://schemas.openxmlformats.org/officeDocument/2006/relationships/image" Target="../media/image18.emf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ourotransparente.gov.br/publicacoes/relatorio-mensal-da-divida-rmd" TargetMode="External" /><Relationship Id="rId7" Type="http://schemas.openxmlformats.org/officeDocument/2006/relationships/image" Target="../media/image22.emf" /><Relationship Id="rId2" Type="http://schemas.openxmlformats.org/officeDocument/2006/relationships/slideLayout" Target="../slideLayouts/slideLayout13.xml" /><Relationship Id="rId1" Type="http://schemas.openxmlformats.org/officeDocument/2006/relationships/vmlDrawing" Target="../drawings/vmlDrawing2.vml" /><Relationship Id="rId6" Type="http://schemas.openxmlformats.org/officeDocument/2006/relationships/oleObject" Target="file:///C:/Trabalho/Kit%20do%20Investidor/4(Recuperado%20Automaticamente).xlsm!Gr&#225;fico7" TargetMode="External" /><Relationship Id="rId5" Type="http://schemas.openxmlformats.org/officeDocument/2006/relationships/image" Target="../media/image21.emf" /><Relationship Id="rId4" Type="http://schemas.openxmlformats.org/officeDocument/2006/relationships/oleObject" Target="file:///C:/Trabalho/Kit%20do%20Investidor/4(Recuperado%20Automaticamente).xlsm!Gr&#225;fico5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hyperlink" Target="https://www.tesourotransparente.gov.br/visualizacao/painel-de-monitoramentos-dos-gastos-com-covid-19" TargetMode="External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hyperlink" Target="https://www.tesourotransparente.gov.br/visualizacao/painel-de-monitoramentos-dos-gastos-com-covid-19" TargetMode="External" /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A2DC5F26-CC82-0144-BD0C-84056BE56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805" y="2510623"/>
            <a:ext cx="8941435" cy="2007840"/>
          </a:xfrm>
        </p:spPr>
        <p:txBody>
          <a:bodyPr>
            <a:normAutofit/>
          </a:bodyPr>
          <a:lstStyle/>
          <a:p>
            <a:r>
              <a:rPr lang="pt-BR" dirty="0"/>
              <a:t>Evolução Recente da Dívida Pública no Brasil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BCA0A0-B781-FE4E-8AB8-9F767F182AD9}"/>
              </a:ext>
            </a:extLst>
          </p:cNvPr>
          <p:cNvSpPr txBox="1"/>
          <p:nvPr/>
        </p:nvSpPr>
        <p:spPr>
          <a:xfrm>
            <a:off x="1049089" y="2848114"/>
            <a:ext cx="145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6E22F7A-3595-6648-8172-21F3866EBCEB}"/>
              </a:ext>
            </a:extLst>
          </p:cNvPr>
          <p:cNvSpPr txBox="1"/>
          <p:nvPr/>
        </p:nvSpPr>
        <p:spPr>
          <a:xfrm>
            <a:off x="1049090" y="3580939"/>
            <a:ext cx="145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Junho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050D92D7-EBD0-D246-8B70-F8F3406A560B}"/>
              </a:ext>
            </a:extLst>
          </p:cNvPr>
          <p:cNvSpPr txBox="1">
            <a:spLocks/>
          </p:cNvSpPr>
          <p:nvPr/>
        </p:nvSpPr>
        <p:spPr>
          <a:xfrm>
            <a:off x="-2" y="7553731"/>
            <a:ext cx="12192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Nos demais itens da capa preencha o </a:t>
            </a:r>
            <a:r>
              <a:rPr lang="pt-BR" b="1" dirty="0"/>
              <a:t>Ano – Semestre – Título do seu documento – Subtítulo/Texto auxiliar do seu documento</a:t>
            </a:r>
          </a:p>
        </p:txBody>
      </p:sp>
      <p:sp>
        <p:nvSpPr>
          <p:cNvPr id="11" name="Espaço Reservado para Data 3">
            <a:extLst>
              <a:ext uri="{FF2B5EF4-FFF2-40B4-BE49-F238E27FC236}">
                <a16:creationId xmlns:a16="http://schemas.microsoft.com/office/drawing/2014/main" id="{2484BA8E-20DA-CA4E-AE79-4F2782DF5CD1}"/>
              </a:ext>
            </a:extLst>
          </p:cNvPr>
          <p:cNvSpPr txBox="1">
            <a:spLocks/>
          </p:cNvSpPr>
          <p:nvPr/>
        </p:nvSpPr>
        <p:spPr>
          <a:xfrm>
            <a:off x="-1" y="7063537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escolha a </a:t>
            </a:r>
            <a:r>
              <a:rPr lang="pt-BR" b="1" dirty="0"/>
              <a:t>cor da capa </a:t>
            </a:r>
            <a:r>
              <a:rPr lang="pt-BR" dirty="0"/>
              <a:t>do seu documento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6D9DE9-A372-484C-8496-336B4E6804D2}"/>
              </a:ext>
            </a:extLst>
          </p:cNvPr>
          <p:cNvSpPr txBox="1"/>
          <p:nvPr/>
        </p:nvSpPr>
        <p:spPr>
          <a:xfrm>
            <a:off x="6671388" y="4752851"/>
            <a:ext cx="4945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Otavio Ladeira de Medeiros</a:t>
            </a:r>
          </a:p>
          <a:p>
            <a:r>
              <a:rPr lang="pt-BR" b="1" dirty="0">
                <a:solidFill>
                  <a:schemeClr val="bg1"/>
                </a:solidFill>
              </a:rPr>
              <a:t>Subsecretário da Dívida Pública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Audiência Pública do Estudo do CEDES: 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“A Dívida Pública Brasileira: Um Novo Estudo”</a:t>
            </a:r>
          </a:p>
        </p:txBody>
      </p:sp>
    </p:spTree>
    <p:extLst>
      <p:ext uri="{BB962C8B-B14F-4D97-AF65-F5344CB8AC3E}">
        <p14:creationId xmlns:p14="http://schemas.microsoft.com/office/powerpoint/2010/main" val="282485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Nível de Dívida – Brasil versus Pares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243AC6-757F-4AFF-AF9B-BC840BA4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300289"/>
            <a:ext cx="5607473" cy="34295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87FAFE3-3162-43AD-B6BD-D17782DD3F9E}"/>
              </a:ext>
            </a:extLst>
          </p:cNvPr>
          <p:cNvSpPr txBox="1"/>
          <p:nvPr/>
        </p:nvSpPr>
        <p:spPr>
          <a:xfrm>
            <a:off x="8140600" y="1767582"/>
            <a:ext cx="166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Curvas de Juros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D8877E-3CCC-4C72-A9E6-F5358A9036CC}"/>
              </a:ext>
            </a:extLst>
          </p:cNvPr>
          <p:cNvSpPr txBox="1"/>
          <p:nvPr/>
        </p:nvSpPr>
        <p:spPr>
          <a:xfrm>
            <a:off x="1950185" y="1767582"/>
            <a:ext cx="210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Dívida Bruta (% PIB)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3124F04-D1B0-41D1-8E7B-623031722D8B}"/>
              </a:ext>
            </a:extLst>
          </p:cNvPr>
          <p:cNvSpPr txBox="1"/>
          <p:nvPr/>
        </p:nvSpPr>
        <p:spPr>
          <a:xfrm>
            <a:off x="6106886" y="60855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100" b="0" strike="noStrike" spc="-1" dirty="0">
                <a:latin typeface="Calibri"/>
              </a:rPr>
              <a:t>Fonte: Bloomberg (30</a:t>
            </a:r>
            <a:r>
              <a:rPr lang="pt-BR" sz="1100" spc="-1" dirty="0">
                <a:latin typeface="Calibri"/>
              </a:rPr>
              <a:t>/04/2021</a:t>
            </a:r>
            <a:r>
              <a:rPr lang="pt-BR" sz="1100" b="0" strike="noStrike" spc="-1" dirty="0">
                <a:latin typeface="Calibri"/>
              </a:rPr>
              <a:t>).</a:t>
            </a:r>
            <a:endParaRPr lang="pt-BR" sz="1100" b="0" strike="noStrike" spc="-1" dirty="0">
              <a:latin typeface="Arial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ECDFD6F-7DE2-4D32-B656-D98261C44CA9}"/>
              </a:ext>
            </a:extLst>
          </p:cNvPr>
          <p:cNvSpPr/>
          <p:nvPr/>
        </p:nvSpPr>
        <p:spPr>
          <a:xfrm>
            <a:off x="388369" y="6085533"/>
            <a:ext cx="4855143" cy="390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pt-BR" sz="1100" dirty="0"/>
              <a:t>Fonte: BCB (Brasil) e S&amp;P (https://www.spratings.com/</a:t>
            </a:r>
            <a:r>
              <a:rPr lang="pt-BR" sz="1100" dirty="0" err="1"/>
              <a:t>sri</a:t>
            </a:r>
            <a:r>
              <a:rPr lang="pt-BR" sz="1100" dirty="0"/>
              <a:t>/).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1DC814-67D6-4EB4-AFE0-91421BD5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08" y="2194808"/>
            <a:ext cx="5509801" cy="37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8">
            <a:extLst>
              <a:ext uri="{FF2B5EF4-FFF2-40B4-BE49-F238E27FC236}">
                <a16:creationId xmlns:a16="http://schemas.microsoft.com/office/drawing/2014/main" id="{A2DC5F26-CC82-0144-BD0C-84056BE56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908" y="1903253"/>
            <a:ext cx="8783683" cy="2781214"/>
          </a:xfrm>
        </p:spPr>
        <p:txBody>
          <a:bodyPr>
            <a:noAutofit/>
          </a:bodyPr>
          <a:lstStyle/>
          <a:p>
            <a:pPr algn="ctr"/>
            <a:br>
              <a:rPr lang="pt-BR" dirty="0">
                <a:latin typeface="Univers" panose="020B0604020202020204" pitchFamily="34" charset="0"/>
                <a:ea typeface="Batang" panose="02030600000101010101" pitchFamily="18" charset="-127"/>
                <a:cs typeface="Arabic Typesetting" panose="03020402040406030203" pitchFamily="66" charset="-78"/>
              </a:rPr>
            </a:br>
            <a:br>
              <a:rPr lang="pt-BR" dirty="0">
                <a:latin typeface="Univers" panose="020B0604020202020204" pitchFamily="34" charset="0"/>
                <a:ea typeface="Batang" panose="02030600000101010101" pitchFamily="18" charset="-127"/>
                <a:cs typeface="Arabic Typesetting" panose="03020402040406030203" pitchFamily="66" charset="-78"/>
              </a:rPr>
            </a:br>
            <a:r>
              <a:rPr lang="pt-BR" dirty="0">
                <a:latin typeface="Univers" panose="020B0604020202020204" pitchFamily="34" charset="0"/>
                <a:ea typeface="Batang" panose="02030600000101010101" pitchFamily="18" charset="-127"/>
                <a:cs typeface="Arabic Typesetting" panose="03020402040406030203" pitchFamily="66" charset="-78"/>
              </a:rPr>
              <a:t>OBRIGADO</a:t>
            </a:r>
            <a:br>
              <a:rPr lang="pt-BR" dirty="0">
                <a:latin typeface="Univers" panose="020B0604020202020204" pitchFamily="34" charset="0"/>
                <a:ea typeface="Batang" panose="02030600000101010101" pitchFamily="18" charset="-127"/>
                <a:cs typeface="Arabic Typesetting" panose="03020402040406030203" pitchFamily="66" charset="-78"/>
              </a:rPr>
            </a:br>
            <a:endParaRPr lang="pt-BR" dirty="0">
              <a:latin typeface="Univers" panose="020B0604020202020204" pitchFamily="34" charset="0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BCA0A0-B781-FE4E-8AB8-9F767F182AD9}"/>
              </a:ext>
            </a:extLst>
          </p:cNvPr>
          <p:cNvSpPr txBox="1"/>
          <p:nvPr/>
        </p:nvSpPr>
        <p:spPr>
          <a:xfrm>
            <a:off x="1049089" y="2848114"/>
            <a:ext cx="145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6E22F7A-3595-6648-8172-21F3866EBCEB}"/>
              </a:ext>
            </a:extLst>
          </p:cNvPr>
          <p:cNvSpPr txBox="1"/>
          <p:nvPr/>
        </p:nvSpPr>
        <p:spPr>
          <a:xfrm>
            <a:off x="1049090" y="3580939"/>
            <a:ext cx="145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Junho</a:t>
            </a: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050D92D7-EBD0-D246-8B70-F8F3406A560B}"/>
              </a:ext>
            </a:extLst>
          </p:cNvPr>
          <p:cNvSpPr txBox="1">
            <a:spLocks/>
          </p:cNvSpPr>
          <p:nvPr/>
        </p:nvSpPr>
        <p:spPr>
          <a:xfrm>
            <a:off x="-2" y="7553731"/>
            <a:ext cx="12192001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Nos demais itens da capa preencha o </a:t>
            </a:r>
            <a:r>
              <a:rPr lang="pt-BR" b="1" dirty="0"/>
              <a:t>Ano – Semestre – Título do seu documento – Subtítulo/Texto auxiliar do seu documento</a:t>
            </a:r>
          </a:p>
        </p:txBody>
      </p:sp>
      <p:sp>
        <p:nvSpPr>
          <p:cNvPr id="11" name="Espaço Reservado para Data 3">
            <a:extLst>
              <a:ext uri="{FF2B5EF4-FFF2-40B4-BE49-F238E27FC236}">
                <a16:creationId xmlns:a16="http://schemas.microsoft.com/office/drawing/2014/main" id="{2484BA8E-20DA-CA4E-AE79-4F2782DF5CD1}"/>
              </a:ext>
            </a:extLst>
          </p:cNvPr>
          <p:cNvSpPr txBox="1">
            <a:spLocks/>
          </p:cNvSpPr>
          <p:nvPr/>
        </p:nvSpPr>
        <p:spPr>
          <a:xfrm>
            <a:off x="-1" y="7063537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escolha a </a:t>
            </a:r>
            <a:r>
              <a:rPr lang="pt-BR" b="1" dirty="0"/>
              <a:t>cor da capa </a:t>
            </a:r>
            <a:r>
              <a:rPr lang="pt-BR" dirty="0"/>
              <a:t>do seu documento</a:t>
            </a:r>
          </a:p>
        </p:txBody>
      </p:sp>
    </p:spTree>
    <p:extLst>
      <p:ext uri="{BB962C8B-B14F-4D97-AF65-F5344CB8AC3E}">
        <p14:creationId xmlns:p14="http://schemas.microsoft.com/office/powerpoint/2010/main" val="22094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Tamanho da dívida e pagamento de juros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8A3C28-3253-4577-9D61-6D6B296033CB}"/>
              </a:ext>
            </a:extLst>
          </p:cNvPr>
          <p:cNvSpPr txBox="1"/>
          <p:nvPr/>
        </p:nvSpPr>
        <p:spPr>
          <a:xfrm>
            <a:off x="143278" y="4919008"/>
            <a:ext cx="11096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noProof="1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noProof="1">
                <a:solidFill>
                  <a:schemeClr val="tx2"/>
                </a:solidFill>
              </a:rPr>
              <a:t>A tendência de sustentabilidade da dívida pública requer reformas estruturais. </a:t>
            </a:r>
          </a:p>
          <a:p>
            <a:pPr algn="just"/>
            <a:endParaRPr lang="pt-BR" sz="2000" noProof="1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noProof="1">
                <a:solidFill>
                  <a:schemeClr val="tx2"/>
                </a:solidFill>
              </a:rPr>
              <a:t>O peso dos juros diminuiu com o atual ciclo monetário e a recente diminuição dos subsídios.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65F2BBE-7182-4E98-AD3A-F43E41C19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523866"/>
              </p:ext>
            </p:extLst>
          </p:nvPr>
        </p:nvGraphicFramePr>
        <p:xfrm>
          <a:off x="0" y="1277122"/>
          <a:ext cx="6458473" cy="379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6178524" imgH="3238639" progId="Excel.Sheet.12">
                  <p:link updateAutomatic="1"/>
                </p:oleObj>
              </mc:Choice>
              <mc:Fallback>
                <p:oleObj name="Worksheet" r:id="rId3" imgW="6178524" imgH="3238639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65F2BBE-7182-4E98-AD3A-F43E41C19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77122"/>
                        <a:ext cx="6458473" cy="3798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7899D8F-CF36-4D3B-A827-91724C3EF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56341"/>
              </p:ext>
            </p:extLst>
          </p:nvPr>
        </p:nvGraphicFramePr>
        <p:xfrm>
          <a:off x="5973763" y="1277123"/>
          <a:ext cx="6218237" cy="358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6229117" imgH="3282696" progId="Excel.Sheet.12">
                  <p:link updateAutomatic="1"/>
                </p:oleObj>
              </mc:Choice>
              <mc:Fallback>
                <p:oleObj name="Worksheet" r:id="rId5" imgW="6229117" imgH="328269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7899D8F-CF36-4D3B-A827-91724C3EF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3763" y="1277123"/>
                        <a:ext cx="6218237" cy="358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62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Composição da Dívida Pública Federal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5BAE70-F409-4DCF-A0E0-A8C97EB7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0" y="1233773"/>
            <a:ext cx="10718973" cy="38231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715740-E8C4-40C5-AF6E-D16CDA26C3D0}"/>
              </a:ext>
            </a:extLst>
          </p:cNvPr>
          <p:cNvSpPr txBox="1"/>
          <p:nvPr/>
        </p:nvSpPr>
        <p:spPr>
          <a:xfrm>
            <a:off x="335703" y="5422662"/>
            <a:ext cx="11520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noProof="1">
                <a:solidFill>
                  <a:schemeClr val="tx2"/>
                </a:solidFill>
              </a:rPr>
              <a:t>Dívida essencialmente doméstica, com baixa participação da dívida externa no total DPF, assim como baixa indexação da dívida ao câmbio.</a:t>
            </a:r>
          </a:p>
          <a:p>
            <a:pPr algn="just"/>
            <a:endParaRPr lang="pt-BR" sz="2000" noProof="1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noProof="1">
                <a:solidFill>
                  <a:schemeClr val="tx2"/>
                </a:solidFill>
              </a:rPr>
              <a:t>Prazo médio da dívida, no entanto, é baixo, com uma grande parcela vencendo nos próximos 12 meses.</a:t>
            </a: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05982296-9D70-4F30-95AD-DAFDA5A08E8F}"/>
              </a:ext>
            </a:extLst>
          </p:cNvPr>
          <p:cNvSpPr txBox="1"/>
          <p:nvPr/>
        </p:nvSpPr>
        <p:spPr>
          <a:xfrm>
            <a:off x="510300" y="5056907"/>
            <a:ext cx="9293576" cy="2447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Fonte:</a:t>
            </a:r>
            <a:r>
              <a:rPr lang="pt-BR" sz="1100" baseline="0" dirty="0">
                <a:solidFill>
                  <a:schemeClr val="bg1">
                    <a:lumMod val="50000"/>
                  </a:schemeClr>
                </a:solidFill>
              </a:rPr>
              <a:t> Relatório Mensal da Dívida – RMD e Plano Anual de Financiamento – PAF 2021 </a:t>
            </a:r>
            <a:r>
              <a:rPr lang="pt-BR" sz="1100" baseline="0">
                <a:solidFill>
                  <a:schemeClr val="bg1">
                    <a:lumMod val="50000"/>
                  </a:schemeClr>
                </a:solidFill>
              </a:rPr>
              <a:t>(revisado). 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6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Base de Detentores da Dívida Pública Federal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1DE18C-C5BA-4C6B-829D-D24FB9065AF0}"/>
              </a:ext>
            </a:extLst>
          </p:cNvPr>
          <p:cNvSpPr txBox="1"/>
          <p:nvPr/>
        </p:nvSpPr>
        <p:spPr>
          <a:xfrm>
            <a:off x="369198" y="6283432"/>
            <a:ext cx="10870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2"/>
                </a:solidFill>
              </a:rPr>
              <a:t>A base de investidores é diversificada, o que contribui para a redução de riscos associados à DPF.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67E006-5221-41B9-8AB0-434A619A5B7A}"/>
              </a:ext>
            </a:extLst>
          </p:cNvPr>
          <p:cNvSpPr txBox="1"/>
          <p:nvPr/>
        </p:nvSpPr>
        <p:spPr>
          <a:xfrm>
            <a:off x="1562711" y="1157400"/>
            <a:ext cx="232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Detentores (abr/2021)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FD40AD-77B8-48AF-8A11-191C62C4B60E}"/>
              </a:ext>
            </a:extLst>
          </p:cNvPr>
          <p:cNvSpPr txBox="1"/>
          <p:nvPr/>
        </p:nvSpPr>
        <p:spPr>
          <a:xfrm>
            <a:off x="369198" y="5141694"/>
            <a:ext cx="5112568" cy="96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8838" eaLnBrk="0" hangingPunct="0">
              <a:spcBef>
                <a:spcPts val="600"/>
              </a:spcBef>
            </a:pPr>
            <a:r>
              <a:rPr lang="pt-BR" sz="1100" dirty="0"/>
              <a:t>Fonte: STN/Fazenda/ME.</a:t>
            </a:r>
            <a:br>
              <a:rPr lang="pt-BR" sz="1100" dirty="0"/>
            </a:br>
            <a:r>
              <a:rPr lang="pt-BR" sz="1100" dirty="0"/>
              <a:t>Nota 1: As estatísticas da DPF podem ser acessadas em </a:t>
            </a:r>
            <a:r>
              <a:rPr lang="pt-BR" sz="1100" u="sng" dirty="0">
                <a:solidFill>
                  <a:schemeClr val="accent5"/>
                </a:solidFill>
                <a:hlinkClick r:id="rId3"/>
              </a:rPr>
              <a:t>https://www.tesourotransparente.gov.br/publicacoes/relatorio-mensal-da-divida-rmd</a:t>
            </a:r>
            <a:br>
              <a:rPr lang="pt-BR" sz="1100" dirty="0"/>
            </a:br>
            <a:r>
              <a:rPr lang="pt-BR" sz="1100" dirty="0"/>
              <a:t>Nota 2: “Governo” compreende fundos que são administrados pelo setor público, incluindo aqueles cujos ativos não são públicos.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598823-2EEB-4523-BA02-8560632B759E}"/>
              </a:ext>
            </a:extLst>
          </p:cNvPr>
          <p:cNvSpPr txBox="1"/>
          <p:nvPr/>
        </p:nvSpPr>
        <p:spPr>
          <a:xfrm>
            <a:off x="6787638" y="1157400"/>
            <a:ext cx="42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Participação de não-residentes (abr/2021)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3C2818-A053-455C-9823-E16158A84E7E}"/>
              </a:ext>
            </a:extLst>
          </p:cNvPr>
          <p:cNvSpPr txBox="1"/>
          <p:nvPr/>
        </p:nvSpPr>
        <p:spPr>
          <a:xfrm>
            <a:off x="5759050" y="5348148"/>
            <a:ext cx="6063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Fonte: STN/Fazenda/ME.</a:t>
            </a:r>
            <a:br>
              <a:rPr lang="pt-BR" sz="1100" dirty="0"/>
            </a:br>
            <a:r>
              <a:rPr lang="pt-BR" sz="1100" dirty="0"/>
              <a:t>Nota 1: As estatísticas da DPF podem ser acessadas em </a:t>
            </a:r>
            <a:r>
              <a:rPr lang="pt-BR" sz="1100" dirty="0">
                <a:hlinkClick r:id="rId3"/>
              </a:rPr>
              <a:t>https://www.tesourotransparente.gov.br/publicacoes/relatorio-mensal-da-divida-rmd</a:t>
            </a:r>
            <a:r>
              <a:rPr lang="pt-BR" sz="1100" dirty="0"/>
              <a:t> 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53A0C580-017D-4084-8D42-5466424CC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63073"/>
              </p:ext>
            </p:extLst>
          </p:nvPr>
        </p:nvGraphicFramePr>
        <p:xfrm>
          <a:off x="-26988" y="1578308"/>
          <a:ext cx="5508754" cy="355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Macro-Enabled Worksheet" r:id="rId4" imgW="9743990" imgH="6105552" progId="Excel.SheetMacroEnabled.12">
                  <p:link updateAutomatic="1"/>
                </p:oleObj>
              </mc:Choice>
              <mc:Fallback>
                <p:oleObj name="Macro-Enabled Worksheet" r:id="rId4" imgW="9743990" imgH="6105552" progId="Excel.SheetMacroEnabled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53A0C580-017D-4084-8D42-5466424CC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988" y="1578308"/>
                        <a:ext cx="5508754" cy="355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43102B48-6228-4D15-A4CF-C33B87209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65617"/>
              </p:ext>
            </p:extLst>
          </p:nvPr>
        </p:nvGraphicFramePr>
        <p:xfrm>
          <a:off x="5481766" y="1523471"/>
          <a:ext cx="6238875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-Enabled Worksheet" r:id="rId6" imgW="9239429" imgH="5743563" progId="Excel.SheetMacroEnabled.12">
                  <p:link updateAutomatic="1"/>
                </p:oleObj>
              </mc:Choice>
              <mc:Fallback>
                <p:oleObj name="Macro-Enabled Worksheet" r:id="rId6" imgW="9239429" imgH="5743563" progId="Excel.SheetMacroEnabled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43102B48-6228-4D15-A4CF-C33B87209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1766" y="1523471"/>
                        <a:ext cx="6238875" cy="382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52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De que dívida estamos falando?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343448-C523-4F25-9005-58022DEEB57D}"/>
              </a:ext>
            </a:extLst>
          </p:cNvPr>
          <p:cNvSpPr txBox="1"/>
          <p:nvPr/>
        </p:nvSpPr>
        <p:spPr>
          <a:xfrm>
            <a:off x="9803876" y="1857296"/>
            <a:ext cx="19455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A escolha do indicador de dívida é essencial tanto para a correta avaliação da sustentabilidade fiscal, quanto para recomendações de política econômica.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355613-EA12-466E-80C8-80AF60904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2" y="1106185"/>
            <a:ext cx="9212108" cy="57400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DFF47A6-6F44-4BA2-BF65-2EA8D9400048}"/>
              </a:ext>
            </a:extLst>
          </p:cNvPr>
          <p:cNvSpPr txBox="1"/>
          <p:nvPr/>
        </p:nvSpPr>
        <p:spPr>
          <a:xfrm>
            <a:off x="68082" y="6374771"/>
            <a:ext cx="5289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BCB (posição abril 2021). Elaboração: STN/Fazenda/ME.   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9528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Evolução do Resultado Primário do Setor Público 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BD0CD8-4F83-4688-AB50-18F11B69BFDF}"/>
              </a:ext>
            </a:extLst>
          </p:cNvPr>
          <p:cNvSpPr txBox="1"/>
          <p:nvPr/>
        </p:nvSpPr>
        <p:spPr>
          <a:xfrm>
            <a:off x="325459" y="6252821"/>
            <a:ext cx="5289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Realizado, BCB e STN/Fazenda/ME. Projeções: Fazenda/ME.     </a:t>
            </a:r>
            <a:endParaRPr lang="en-US" sz="11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DED0A0-0766-4970-9F05-837772A73071}"/>
              </a:ext>
            </a:extLst>
          </p:cNvPr>
          <p:cNvSpPr txBox="1"/>
          <p:nvPr/>
        </p:nvSpPr>
        <p:spPr>
          <a:xfrm>
            <a:off x="1247601" y="2785884"/>
            <a:ext cx="369332" cy="643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/>
              <a:t>% PIB</a:t>
            </a:r>
            <a:endParaRPr lang="en-US" sz="1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BCDE14-F605-4B39-9D90-F4746825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644" y="1084589"/>
            <a:ext cx="8258587" cy="50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Gastos covid-19: 2020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BD0CD8-4F83-4688-AB50-18F11B69BFDF}"/>
              </a:ext>
            </a:extLst>
          </p:cNvPr>
          <p:cNvSpPr txBox="1"/>
          <p:nvPr/>
        </p:nvSpPr>
        <p:spPr>
          <a:xfrm>
            <a:off x="510300" y="6520399"/>
            <a:ext cx="7085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>
                <a:hlinkClick r:id="rId2"/>
              </a:rPr>
              <a:t>https://www.tesourotransparente.gov.br/visualizacao/painel-de-monitoramentos-dos-gastos-com-covid-19</a:t>
            </a:r>
            <a:endParaRPr lang="pt-BR" sz="1100" dirty="0"/>
          </a:p>
          <a:p>
            <a:endParaRPr lang="en-US" sz="11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7DE3F4-2406-46DC-8D85-CD1F8FBB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58" y="1157287"/>
            <a:ext cx="9803876" cy="53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Gastos covid-19: 2021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BD0CD8-4F83-4688-AB50-18F11B69BFDF}"/>
              </a:ext>
            </a:extLst>
          </p:cNvPr>
          <p:cNvSpPr txBox="1"/>
          <p:nvPr/>
        </p:nvSpPr>
        <p:spPr>
          <a:xfrm>
            <a:off x="510300" y="6540741"/>
            <a:ext cx="70852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>
                <a:hlinkClick r:id="rId2"/>
              </a:rPr>
              <a:t>https://www.tesourotransparente.gov.br/visualizacao/painel-de-monitoramentos-dos-gastos-com-covid-19</a:t>
            </a:r>
            <a:endParaRPr lang="pt-BR" sz="1100" dirty="0"/>
          </a:p>
          <a:p>
            <a:endParaRPr lang="en-US" sz="11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A2B5E5-8E66-4376-A5D7-AE7845E12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0" y="1181099"/>
            <a:ext cx="10688101" cy="50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516859" cy="505817"/>
          </a:xfrm>
        </p:spPr>
        <p:txBody>
          <a:bodyPr>
            <a:noAutofit/>
          </a:bodyPr>
          <a:lstStyle/>
          <a:p>
            <a:r>
              <a:rPr lang="pt-BR" sz="3200" dirty="0"/>
              <a:t>Comparação Internacional: Medidas fiscais em resposta à pandemia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graphicFrame>
        <p:nvGraphicFramePr>
          <p:cNvPr id="9" name="Gráfico_1_pt">
            <a:extLst>
              <a:ext uri="{FF2B5EF4-FFF2-40B4-BE49-F238E27FC236}">
                <a16:creationId xmlns:a16="http://schemas.microsoft.com/office/drawing/2014/main" id="{921F119F-9ED7-4CF2-BAF6-F41491F14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008182"/>
              </p:ext>
            </p:extLst>
          </p:nvPr>
        </p:nvGraphicFramePr>
        <p:xfrm>
          <a:off x="695400" y="1247775"/>
          <a:ext cx="10829850" cy="505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3E5D66E2-8DD7-47DB-8533-8B9C7078EF72}"/>
              </a:ext>
            </a:extLst>
          </p:cNvPr>
          <p:cNvSpPr txBox="1"/>
          <p:nvPr/>
        </p:nvSpPr>
        <p:spPr>
          <a:xfrm>
            <a:off x="695400" y="6374680"/>
            <a:ext cx="5987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Fontes: FMI e Secretaria Tesouro Nacional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9704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Fatores de variação da dívida em 2020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31519-EC7D-4D0F-AE15-E85CAE677D3D}"/>
              </a:ext>
            </a:extLst>
          </p:cNvPr>
          <p:cNvSpPr txBox="1"/>
          <p:nvPr/>
        </p:nvSpPr>
        <p:spPr>
          <a:xfrm>
            <a:off x="5299669" y="106454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DBGG (% PIB)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358147-77BF-45A5-996F-1985FC50134C}"/>
              </a:ext>
            </a:extLst>
          </p:cNvPr>
          <p:cNvSpPr txBox="1"/>
          <p:nvPr/>
        </p:nvSpPr>
        <p:spPr>
          <a:xfrm>
            <a:off x="0" y="6553211"/>
            <a:ext cx="3410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Realizado, BCB. Projeções: STN/Fazenda/ME.</a:t>
            </a:r>
            <a:endParaRPr lang="en-US" sz="11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B2166A-E25C-4062-9B33-80FCD3C1EA13}"/>
              </a:ext>
            </a:extLst>
          </p:cNvPr>
          <p:cNvSpPr txBox="1"/>
          <p:nvPr/>
        </p:nvSpPr>
        <p:spPr>
          <a:xfrm>
            <a:off x="2936196" y="4855492"/>
            <a:ext cx="369332" cy="643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/>
              <a:t>% PIB</a:t>
            </a:r>
            <a:endParaRPr lang="en-US"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A042380-F183-4EE0-9022-07F2BFF7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326702"/>
            <a:ext cx="9060477" cy="269075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AA63DB-EFF2-4986-A3E6-D11467C8B727}"/>
              </a:ext>
            </a:extLst>
          </p:cNvPr>
          <p:cNvSpPr txBox="1"/>
          <p:nvPr/>
        </p:nvSpPr>
        <p:spPr>
          <a:xfrm>
            <a:off x="1369814" y="2009695"/>
            <a:ext cx="369332" cy="643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/>
              <a:t>% PIB</a:t>
            </a:r>
            <a:endParaRPr lang="en-US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476A89-4EE2-419C-9B0B-5953723DD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28" y="4280457"/>
            <a:ext cx="5476190" cy="25428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FB34C44-B440-4A2A-9778-450C53F86A92}"/>
              </a:ext>
            </a:extLst>
          </p:cNvPr>
          <p:cNvSpPr txBox="1"/>
          <p:nvPr/>
        </p:nvSpPr>
        <p:spPr>
          <a:xfrm>
            <a:off x="5346958" y="401270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DLSP (% PIB)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E23A6AB-29BB-4E1E-BD92-AD1563498CB1}"/>
              </a:ext>
            </a:extLst>
          </p:cNvPr>
          <p:cNvSpPr/>
          <p:nvPr/>
        </p:nvSpPr>
        <p:spPr>
          <a:xfrm>
            <a:off x="2936196" y="1591069"/>
            <a:ext cx="5588826" cy="1837932"/>
          </a:xfrm>
          <a:prstGeom prst="roundRect">
            <a:avLst/>
          </a:prstGeom>
          <a:noFill/>
          <a:ln>
            <a:solidFill>
              <a:srgbClr val="BF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r>
              <a:rPr lang="pt-BR" sz="1400" b="1" dirty="0">
                <a:solidFill>
                  <a:srgbClr val="7F6000"/>
                </a:solidFill>
              </a:rPr>
              <a:t>        Fatores subjacentes ao item “emissões líquidas” </a:t>
            </a:r>
          </a:p>
          <a:p>
            <a:r>
              <a:rPr lang="pt-BR" sz="1400" b="1" dirty="0">
                <a:solidFill>
                  <a:srgbClr val="7F6000"/>
                </a:solidFill>
              </a:rPr>
              <a:t>                        na Nota de Política Fiscal do BC</a:t>
            </a:r>
            <a:endParaRPr lang="pt-BR" sz="1200" dirty="0">
              <a:solidFill>
                <a:srgbClr val="7F6000"/>
              </a:solidFill>
            </a:endParaRPr>
          </a:p>
          <a:p>
            <a:endParaRPr lang="pt-BR" sz="1200" dirty="0">
              <a:solidFill>
                <a:srgbClr val="7F6000"/>
              </a:solidFill>
            </a:endParaRPr>
          </a:p>
          <a:p>
            <a:pPr algn="ctr"/>
            <a:endParaRPr lang="pt-BR" sz="1200" dirty="0">
              <a:solidFill>
                <a:srgbClr val="7F6000"/>
              </a:solidFill>
            </a:endParaRPr>
          </a:p>
          <a:p>
            <a:pPr algn="ctr"/>
            <a:endParaRPr lang="pt-BR" sz="1200" dirty="0">
              <a:solidFill>
                <a:srgbClr val="7F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5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Impacto covid-19 nas projeções de dívida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81C458-AFAD-4E51-A72C-31FC7BF7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01" y="1764963"/>
            <a:ext cx="5585700" cy="37619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A5394C-3EB6-48A8-AA50-BD81AF02B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48" y="1764963"/>
            <a:ext cx="5419725" cy="37332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EA039-1F72-4FCE-9667-280CCEBFB8A2}"/>
              </a:ext>
            </a:extLst>
          </p:cNvPr>
          <p:cNvSpPr txBox="1"/>
          <p:nvPr/>
        </p:nvSpPr>
        <p:spPr>
          <a:xfrm>
            <a:off x="398731" y="6113161"/>
            <a:ext cx="3410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Realizado, BCB. Projeções: STN/Fazenda/ME.</a:t>
            </a:r>
            <a:endParaRPr lang="en-US" sz="11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386CAC6-280B-4D31-8D90-A1FBC54A5CA4}"/>
              </a:ext>
            </a:extLst>
          </p:cNvPr>
          <p:cNvSpPr txBox="1"/>
          <p:nvPr/>
        </p:nvSpPr>
        <p:spPr>
          <a:xfrm>
            <a:off x="167898" y="3107442"/>
            <a:ext cx="369332" cy="643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/>
              <a:t>% PIB</a:t>
            </a:r>
            <a:endParaRPr lang="en-US" sz="1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34D75C-704B-4653-BCCD-79158AF37B5E}"/>
              </a:ext>
            </a:extLst>
          </p:cNvPr>
          <p:cNvSpPr txBox="1"/>
          <p:nvPr/>
        </p:nvSpPr>
        <p:spPr>
          <a:xfrm>
            <a:off x="6069072" y="3107442"/>
            <a:ext cx="369332" cy="643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/>
              <a:t>% PIB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832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3C26ED9-D357-1144-8818-72C89C3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483229"/>
            <a:ext cx="11193173" cy="505817"/>
          </a:xfrm>
        </p:spPr>
        <p:txBody>
          <a:bodyPr>
            <a:noAutofit/>
          </a:bodyPr>
          <a:lstStyle/>
          <a:p>
            <a:r>
              <a:rPr lang="pt-BR" sz="3200" dirty="0"/>
              <a:t>Projeções da Dívida Pública</a:t>
            </a:r>
          </a:p>
        </p:txBody>
      </p:sp>
      <p:sp>
        <p:nvSpPr>
          <p:cNvPr id="34" name="Espaço Reservado para Data 3">
            <a:extLst>
              <a:ext uri="{FF2B5EF4-FFF2-40B4-BE49-F238E27FC236}">
                <a16:creationId xmlns:a16="http://schemas.microsoft.com/office/drawing/2014/main" id="{7C651B80-CC82-F148-85B6-7128C98770B7}"/>
              </a:ext>
            </a:extLst>
          </p:cNvPr>
          <p:cNvSpPr txBox="1">
            <a:spLocks/>
          </p:cNvSpPr>
          <p:nvPr/>
        </p:nvSpPr>
        <p:spPr>
          <a:xfrm>
            <a:off x="-1" y="7835470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Escreva na parte superior dos slides o </a:t>
            </a:r>
            <a:r>
              <a:rPr lang="pt-BR" b="1" dirty="0"/>
              <a:t>Nome do Documento – e demais dados de edição e/ou ano</a:t>
            </a:r>
          </a:p>
        </p:txBody>
      </p:sp>
      <p:sp>
        <p:nvSpPr>
          <p:cNvPr id="36" name="Espaço Reservado para Data 3">
            <a:extLst>
              <a:ext uri="{FF2B5EF4-FFF2-40B4-BE49-F238E27FC236}">
                <a16:creationId xmlns:a16="http://schemas.microsoft.com/office/drawing/2014/main" id="{281D04BA-058F-9647-AD9F-F0BF6772A5AB}"/>
              </a:ext>
            </a:extLst>
          </p:cNvPr>
          <p:cNvSpPr txBox="1">
            <a:spLocks/>
          </p:cNvSpPr>
          <p:nvPr/>
        </p:nvSpPr>
        <p:spPr>
          <a:xfrm>
            <a:off x="0" y="7428662"/>
            <a:ext cx="98038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No item </a:t>
            </a:r>
            <a:r>
              <a:rPr lang="pt-BR" b="1" dirty="0"/>
              <a:t>Página Inicial – layout </a:t>
            </a:r>
            <a:r>
              <a:rPr lang="pt-BR" dirty="0"/>
              <a:t>selecione a </a:t>
            </a:r>
            <a:r>
              <a:rPr lang="pt-BR" b="1" dirty="0"/>
              <a:t>cor com o número do seu capítulo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81DBDB-6490-4EE3-84A1-361D5683C4CA}"/>
              </a:ext>
            </a:extLst>
          </p:cNvPr>
          <p:cNvSpPr txBox="1"/>
          <p:nvPr/>
        </p:nvSpPr>
        <p:spPr>
          <a:xfrm>
            <a:off x="1432851" y="3149698"/>
            <a:ext cx="369332" cy="6431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1200" dirty="0"/>
              <a:t>% PIB</a:t>
            </a:r>
            <a:endParaRPr lang="en-US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39151D-A39E-47A5-938F-3A7023CF72E5}"/>
              </a:ext>
            </a:extLst>
          </p:cNvPr>
          <p:cNvSpPr txBox="1"/>
          <p:nvPr/>
        </p:nvSpPr>
        <p:spPr>
          <a:xfrm>
            <a:off x="998806" y="6374771"/>
            <a:ext cx="34102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Fonte: Realizado, BCB. Projeções: STN/Fazenda/ME.</a:t>
            </a:r>
            <a:endParaRPr lang="en-US" sz="11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7E51BF-9237-4ADF-B7FF-2F24AAF2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83" y="1123746"/>
            <a:ext cx="8351910" cy="52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5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22896</TotalTime>
  <Words>1052</Words>
  <Application>Microsoft Office PowerPoint</Application>
  <PresentationFormat>Widescreen</PresentationFormat>
  <Paragraphs>95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Tema do Office</vt:lpstr>
      <vt:lpstr>3_Personalizar design</vt:lpstr>
      <vt:lpstr>2_Personalizar design</vt:lpstr>
      <vt:lpstr>1_Personalizar design</vt:lpstr>
      <vt:lpstr>Personalizar design</vt:lpstr>
      <vt:lpstr>Evolução Recente da Dívida Pública no Brasil</vt:lpstr>
      <vt:lpstr>De que dívida estamos falando?</vt:lpstr>
      <vt:lpstr>Evolução do Resultado Primário do Setor Público </vt:lpstr>
      <vt:lpstr>Gastos covid-19: 2020</vt:lpstr>
      <vt:lpstr>Gastos covid-19: 2021</vt:lpstr>
      <vt:lpstr>Comparação Internacional: Medidas fiscais em resposta à pandemia</vt:lpstr>
      <vt:lpstr>Fatores de variação da dívida em 2020</vt:lpstr>
      <vt:lpstr>Impacto covid-19 nas projeções de dívida</vt:lpstr>
      <vt:lpstr>Projeções da Dívida Pública</vt:lpstr>
      <vt:lpstr>Nível de Dívida – Brasil versus Pares</vt:lpstr>
      <vt:lpstr>  OBRIGADO </vt:lpstr>
      <vt:lpstr>Tamanho da dívida e pagamento de juros</vt:lpstr>
      <vt:lpstr>Composição da Dívida Pública Federal</vt:lpstr>
      <vt:lpstr>Base de Detentores da Dívida Pública Federal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Aparecida da Silva</dc:creator>
  <cp:lastModifiedBy>Otavio Ladeira de Medeiros</cp:lastModifiedBy>
  <cp:revision>419</cp:revision>
  <cp:lastPrinted>2017-06-09T15:42:59Z</cp:lastPrinted>
  <dcterms:created xsi:type="dcterms:W3CDTF">2017-06-06T18:05:30Z</dcterms:created>
  <dcterms:modified xsi:type="dcterms:W3CDTF">2021-06-08T01:19:08Z</dcterms:modified>
</cp:coreProperties>
</file>