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0" r:id="rId3"/>
    <p:sldId id="29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92" r:id="rId17"/>
    <p:sldId id="293" r:id="rId18"/>
    <p:sldId id="294" r:id="rId19"/>
    <p:sldId id="295" r:id="rId20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22" y="-8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92341-C666-49A7-8B3B-5E926BCE6950}" type="datetimeFigureOut">
              <a:rPr lang="pt-BR" smtClean="0"/>
              <a:t>05/05/2015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DFD99-3A62-4E87-9763-39768E0474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816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2FA38-6F01-473B-93AC-D10393384631}" type="datetimeFigureOut">
              <a:rPr lang="pt-BR" smtClean="0"/>
              <a:t>05/05/2015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CEAA2-A5A0-4BB2-A7EE-086698A235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272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600200"/>
            <a:ext cx="5902424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336B-9B73-452C-8890-D7C0667E2F0B}" type="datetime1">
              <a:rPr lang="pt-BR" smtClean="0"/>
              <a:t>05/05/2015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  <p:pic>
        <p:nvPicPr>
          <p:cNvPr id="2050" name="Picture 2" descr="C:\Users\P_5665\Documents\Consultoria Legislativa\Direção da CONLE\CEDES\logo apenas do CEDES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63" y="1628800"/>
            <a:ext cx="1708380" cy="16893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2193-D4C3-4211-885B-5A4E529E39EB}" type="datetime1">
              <a:rPr lang="pt-BR" smtClean="0"/>
              <a:t>05/05/2015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20E1-3F3F-4EFC-90F9-B45E60873B45}" type="datetime1">
              <a:rPr lang="pt-BR" smtClean="0"/>
              <a:t>05/05/2015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7536-F177-4E73-95D7-1FEB16C1BA2C}" type="datetime1">
              <a:rPr lang="pt-BR" smtClean="0"/>
              <a:t>05/05/2015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339752" y="332656"/>
            <a:ext cx="6357392" cy="125272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pic>
        <p:nvPicPr>
          <p:cNvPr id="1026" name="Picture 2" descr="C:\Users\P_5665\Documents\Consultoria Legislativa\Direção da CONLE\CEDES\logo apenas do CEDES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1060078" cy="10482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81FEA-36BC-41C8-9439-6CCFBC204282}" type="datetime1">
              <a:rPr lang="pt-BR" smtClean="0"/>
              <a:t>05/05/2015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D4E-6F0D-4EEB-8906-775EE354EC37}" type="datetime1">
              <a:rPr lang="pt-BR" smtClean="0"/>
              <a:t>05/05/2015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F22E-8CD8-4ED3-B81F-258B5EC60C36}" type="datetime1">
              <a:rPr lang="pt-BR" smtClean="0"/>
              <a:t>05/05/2015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2884-0E87-46C0-B079-6FF595676439}" type="datetime1">
              <a:rPr lang="pt-BR" smtClean="0"/>
              <a:t>05/05/2015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E14C-9972-4067-BE0E-65A7F1A8E74B}" type="datetime1">
              <a:rPr lang="pt-BR" smtClean="0"/>
              <a:t>05/05/2015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6F07-9185-4C96-93BE-25D0AE790C10}" type="datetime1">
              <a:rPr lang="pt-BR" smtClean="0"/>
              <a:t>05/05/2015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0B1-9F02-4DFB-AB70-7DC370EF7EB7}" type="datetime1">
              <a:rPr lang="pt-BR" smtClean="0"/>
              <a:t>05/05/2015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368DF4E-5D53-4A15-927B-81480021C556}" type="datetime1">
              <a:rPr lang="pt-BR" smtClean="0"/>
              <a:t>05/05/2015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F82F71E-8AE9-441C-B276-BEFEE9D8305A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Proposta de planejamento estratégico</a:t>
            </a:r>
          </a:p>
          <a:p>
            <a:r>
              <a:rPr lang="pt-BR" dirty="0" smtClean="0"/>
              <a:t>55ª Legislatura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753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Objetivo Institucional III – Promover estudos de viabilidade e análise de impacto, riscos e benefícios em relação a políticas, projetos ou ações governamentais.</a:t>
            </a:r>
          </a:p>
          <a:p>
            <a:pPr lvl="1"/>
            <a:r>
              <a:rPr lang="pt-BR" dirty="0" smtClean="0"/>
              <a:t>Selecionar metodologias de análise de impacto, riscos e benefícios;</a:t>
            </a:r>
          </a:p>
          <a:p>
            <a:pPr lvl="1"/>
            <a:r>
              <a:rPr lang="pt-BR" dirty="0" smtClean="0"/>
              <a:t>Adquirir instrumental adequado às análises, especialmente software e acesso à base de dados;</a:t>
            </a:r>
          </a:p>
          <a:p>
            <a:pPr lvl="1"/>
            <a:r>
              <a:rPr lang="pt-BR" dirty="0" smtClean="0"/>
              <a:t>Estreitar o relacionamento com o TCU-Tribunal de Contas da União, e formular demandas e análise de resultados.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10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</a:t>
            </a:r>
            <a:endParaRPr lang="pt-BR" dirty="0"/>
          </a:p>
        </p:txBody>
      </p:sp>
      <p:sp>
        <p:nvSpPr>
          <p:cNvPr id="5" name="Estrela de 5 pontas 4"/>
          <p:cNvSpPr/>
          <p:nvPr/>
        </p:nvSpPr>
        <p:spPr>
          <a:xfrm rot="18828468">
            <a:off x="7522508" y="3022700"/>
            <a:ext cx="1944216" cy="64807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Novo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137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Objetivo Institucional IV – Debater temas inovadores sob a ótica legislativa e da opinião pública, com autoridades governamentais, especialistas e representantes da academia.</a:t>
            </a:r>
          </a:p>
          <a:p>
            <a:pPr lvl="1"/>
            <a:r>
              <a:rPr lang="pt-BR" dirty="0" smtClean="0"/>
              <a:t>Gestão de agenda de trabalho do CEDES;</a:t>
            </a:r>
          </a:p>
          <a:p>
            <a:pPr lvl="1"/>
            <a:r>
              <a:rPr lang="pt-BR" dirty="0" smtClean="0"/>
              <a:t>Manter programa de prospecção de temas de interesse com academia e ONGs;</a:t>
            </a:r>
          </a:p>
          <a:p>
            <a:pPr lvl="1"/>
            <a:r>
              <a:rPr lang="pt-BR" dirty="0" smtClean="0"/>
              <a:t>Premiação de “mérito em inovação”.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11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</a:t>
            </a:r>
            <a:endParaRPr lang="pt-BR" dirty="0"/>
          </a:p>
        </p:txBody>
      </p:sp>
      <p:sp>
        <p:nvSpPr>
          <p:cNvPr id="5" name="Estrela de 5 pontas 4"/>
          <p:cNvSpPr/>
          <p:nvPr/>
        </p:nvSpPr>
        <p:spPr>
          <a:xfrm rot="18828468">
            <a:off x="5888863" y="5486591"/>
            <a:ext cx="1138785" cy="34350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smtClean="0"/>
              <a:t>Novo</a:t>
            </a:r>
            <a:endParaRPr lang="pt-BR" sz="800" dirty="0"/>
          </a:p>
        </p:txBody>
      </p:sp>
    </p:spTree>
    <p:extLst>
      <p:ext uri="{BB962C8B-B14F-4D97-AF65-F5344CB8AC3E}">
        <p14:creationId xmlns:p14="http://schemas.microsoft.com/office/powerpoint/2010/main" val="353011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Objetivo Operacional I  -  Publicar e divulgar atividades e resultados de estudos, debates e eventos organizados no âmbito do Cedes.</a:t>
            </a:r>
          </a:p>
          <a:p>
            <a:pPr lvl="1"/>
            <a:r>
              <a:rPr lang="pt-BR" dirty="0" smtClean="0"/>
              <a:t>Organizar mailing </a:t>
            </a:r>
            <a:r>
              <a:rPr lang="pt-BR" dirty="0" err="1" smtClean="0"/>
              <a:t>list</a:t>
            </a:r>
            <a:r>
              <a:rPr lang="pt-BR" dirty="0" smtClean="0"/>
              <a:t> para participação e divulgação;</a:t>
            </a:r>
          </a:p>
          <a:p>
            <a:pPr lvl="1"/>
            <a:r>
              <a:rPr lang="pt-BR" dirty="0" smtClean="0"/>
              <a:t>Otimização de instrumentos de divulgação para públicos interno e externo;</a:t>
            </a:r>
          </a:p>
          <a:p>
            <a:pPr lvl="1"/>
            <a:r>
              <a:rPr lang="pt-BR" dirty="0" smtClean="0"/>
              <a:t>Acompanhamento das proposições aprovadas.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12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325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Objetivo Operacional II –  Apoiar atividades e eventos de outras entidades legislativas federais, estaduais e municipais.</a:t>
            </a:r>
          </a:p>
          <a:p>
            <a:pPr lvl="1"/>
            <a:r>
              <a:rPr lang="pt-BR" dirty="0" smtClean="0"/>
              <a:t>Construir uma política de apoio e de registro de participação;</a:t>
            </a:r>
          </a:p>
          <a:p>
            <a:pPr lvl="1"/>
            <a:r>
              <a:rPr lang="pt-BR" dirty="0" smtClean="0"/>
              <a:t>Programas de treinamento para administrações municipais;</a:t>
            </a:r>
          </a:p>
          <a:p>
            <a:pPr lvl="1"/>
            <a:r>
              <a:rPr lang="pt-BR" dirty="0" smtClean="0"/>
              <a:t>Cessão de pessoas para palestras.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13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</a:t>
            </a:r>
            <a:endParaRPr lang="pt-BR" dirty="0"/>
          </a:p>
        </p:txBody>
      </p:sp>
      <p:sp>
        <p:nvSpPr>
          <p:cNvPr id="5" name="Estrela de 5 pontas 4"/>
          <p:cNvSpPr/>
          <p:nvPr/>
        </p:nvSpPr>
        <p:spPr>
          <a:xfrm rot="18828468">
            <a:off x="7113000" y="4651149"/>
            <a:ext cx="1138785" cy="34350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smtClean="0"/>
              <a:t>Novo</a:t>
            </a:r>
            <a:endParaRPr lang="pt-BR" sz="800" dirty="0"/>
          </a:p>
        </p:txBody>
      </p:sp>
    </p:spTree>
    <p:extLst>
      <p:ext uri="{BB962C8B-B14F-4D97-AF65-F5344CB8AC3E}">
        <p14:creationId xmlns:p14="http://schemas.microsoft.com/office/powerpoint/2010/main" val="146940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Objetivo Operacional III – </a:t>
            </a:r>
            <a:r>
              <a:rPr lang="pt-BR" dirty="0"/>
              <a:t>Estender a participação da Consultoria Legislativa e apoiar o estudo de temas de </a:t>
            </a:r>
            <a:r>
              <a:rPr lang="pt-BR" dirty="0" smtClean="0"/>
              <a:t>interesse.</a:t>
            </a:r>
          </a:p>
          <a:p>
            <a:pPr lvl="1"/>
            <a:r>
              <a:rPr lang="pt-BR" dirty="0" smtClean="0"/>
              <a:t>Programa de participação em publicações e eventos;</a:t>
            </a:r>
          </a:p>
          <a:p>
            <a:pPr lvl="1"/>
            <a:r>
              <a:rPr lang="pt-BR" dirty="0" smtClean="0"/>
              <a:t>Programa de intermediação pelo Cedes para treinamento externo;</a:t>
            </a:r>
          </a:p>
          <a:p>
            <a:pPr lvl="1"/>
            <a:r>
              <a:rPr lang="pt-BR" dirty="0" smtClean="0"/>
              <a:t>Programa de licença capacitação sediado no Cedes.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14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</a:t>
            </a:r>
            <a:endParaRPr lang="pt-BR" dirty="0"/>
          </a:p>
        </p:txBody>
      </p:sp>
      <p:sp>
        <p:nvSpPr>
          <p:cNvPr id="6" name="Estrela de 5 pontas 5"/>
          <p:cNvSpPr/>
          <p:nvPr/>
        </p:nvSpPr>
        <p:spPr>
          <a:xfrm rot="18828468">
            <a:off x="7531004" y="2950693"/>
            <a:ext cx="1944216" cy="64807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Novo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75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15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de ação</a:t>
            </a:r>
            <a:endParaRPr lang="pt-BR" dirty="0"/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367673"/>
              </p:ext>
            </p:extLst>
          </p:nvPr>
        </p:nvGraphicFramePr>
        <p:xfrm>
          <a:off x="899591" y="1772817"/>
          <a:ext cx="7272808" cy="45288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527"/>
                <a:gridCol w="2172502"/>
                <a:gridCol w="909101"/>
                <a:gridCol w="1055367"/>
                <a:gridCol w="936104"/>
                <a:gridCol w="887348"/>
                <a:gridCol w="984859"/>
              </a:tblGrid>
              <a:tr h="36243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baseline="0" dirty="0">
                          <a:effectLst/>
                        </a:rPr>
                        <a:t>I</a:t>
                      </a:r>
                      <a:endParaRPr lang="pt-BR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 baseline="0" dirty="0">
                          <a:effectLst/>
                        </a:rPr>
                        <a:t>Objetivo I - Estudar e avaliar políticas públicas, formulando propostas e oferendo recomendações ao Executivo sobre iniciativas para seu aperfeiçoamento</a:t>
                      </a:r>
                      <a:endParaRPr lang="pt-BR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</a:tr>
              <a:tr h="216090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</a:tr>
              <a:tr h="36243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baseline="0">
                          <a:effectLst/>
                        </a:rPr>
                        <a:t>I.1</a:t>
                      </a:r>
                      <a:endParaRPr lang="pt-BR" sz="1200" b="1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 baseline="0" dirty="0">
                          <a:effectLst/>
                        </a:rPr>
                        <a:t>Estratégia I.1 - Estabelecer e conduzir estudos técnicos</a:t>
                      </a:r>
                      <a:endParaRPr lang="pt-BR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</a:tr>
              <a:tr h="216090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baseline="0" dirty="0">
                          <a:effectLst/>
                        </a:rPr>
                        <a:t>Estágio atual: operacional</a:t>
                      </a:r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</a:tr>
              <a:tr h="216090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 anchor="b"/>
                </a:tc>
              </a:tr>
              <a:tr h="362432"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>
                          <a:effectLst/>
                        </a:rPr>
                        <a:t> </a:t>
                      </a:r>
                      <a:endParaRPr lang="pt-BR" sz="1200" b="1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u="none" strike="noStrike" baseline="0" dirty="0">
                          <a:effectLst/>
                        </a:rPr>
                        <a:t>Descrição da ação</a:t>
                      </a:r>
                      <a:endParaRPr lang="pt-BR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u="none" strike="noStrike" baseline="0" dirty="0">
                          <a:effectLst/>
                        </a:rPr>
                        <a:t>Responsável</a:t>
                      </a:r>
                      <a:endParaRPr lang="pt-BR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u="none" strike="noStrike" baseline="0" dirty="0">
                          <a:effectLst/>
                        </a:rPr>
                        <a:t>Instalações e recursos</a:t>
                      </a:r>
                      <a:endParaRPr lang="pt-BR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u="none" strike="noStrike" baseline="0" dirty="0">
                          <a:effectLst/>
                        </a:rPr>
                        <a:t>Justificativa</a:t>
                      </a:r>
                      <a:endParaRPr lang="pt-BR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u="none" strike="noStrike" baseline="0" dirty="0">
                          <a:effectLst/>
                        </a:rPr>
                        <a:t>Cronograma</a:t>
                      </a:r>
                      <a:endParaRPr lang="pt-BR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u="none" strike="noStrike" baseline="0" dirty="0">
                          <a:effectLst/>
                        </a:rPr>
                        <a:t>Composição de custos</a:t>
                      </a:r>
                      <a:endParaRPr lang="pt-BR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</a:tr>
              <a:tr h="1432397"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>
                          <a:effectLst/>
                        </a:rPr>
                        <a:t>I.1.1</a:t>
                      </a:r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 dirty="0">
                          <a:effectLst/>
                        </a:rPr>
                        <a:t>Identificação e delimitação do tema</a:t>
                      </a:r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 dirty="0">
                          <a:effectLst/>
                        </a:rPr>
                        <a:t>Presidente e membros do CEDES</a:t>
                      </a:r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 dirty="0" err="1">
                          <a:effectLst/>
                        </a:rPr>
                        <a:t>xxx</a:t>
                      </a:r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>
                          <a:effectLst/>
                        </a:rPr>
                        <a:t>Ouvir os membros do conselho para coletar sugestões e selecionar os quatro temas a desenvolver</a:t>
                      </a:r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>
                          <a:effectLst/>
                        </a:rPr>
                        <a:t>N</a:t>
                      </a:r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>
                          <a:effectLst/>
                        </a:rPr>
                        <a:t>xxx</a:t>
                      </a:r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</a:tr>
              <a:tr h="1296535"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>
                          <a:effectLst/>
                        </a:rPr>
                        <a:t>I.1.2</a:t>
                      </a:r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>
                          <a:effectLst/>
                        </a:rPr>
                        <a:t>Ciclo de debates no CEDES</a:t>
                      </a:r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>
                          <a:effectLst/>
                        </a:rPr>
                        <a:t>Secretário Executivo</a:t>
                      </a:r>
                      <a:endParaRPr lang="pt-BR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 dirty="0">
                          <a:effectLst/>
                        </a:rPr>
                        <a:t>Mesa/SECOM (sala da Presidência, Nereu Ramos, etc.)</a:t>
                      </a:r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 dirty="0">
                          <a:effectLst/>
                        </a:rPr>
                        <a:t>Seleção de autoridades e especialistas ouvidos pelo CEDES em reuniões ordinárias</a:t>
                      </a:r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 dirty="0" smtClean="0">
                          <a:effectLst/>
                        </a:rPr>
                        <a:t>N+90</a:t>
                      </a:r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u="none" strike="noStrike" baseline="0" dirty="0">
                          <a:effectLst/>
                        </a:rPr>
                        <a:t>Diárias, passagens, hospedagem e transporte dos expositores</a:t>
                      </a:r>
                      <a:endParaRPr lang="pt-BR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24" marR="5924" marT="5924" marB="0"/>
                </a:tc>
              </a:tr>
            </a:tbl>
          </a:graphicData>
        </a:graphic>
      </p:graphicFrame>
      <p:sp>
        <p:nvSpPr>
          <p:cNvPr id="5" name="Retângulo de cantos arredondados 4"/>
          <p:cNvSpPr/>
          <p:nvPr/>
        </p:nvSpPr>
        <p:spPr>
          <a:xfrm rot="19634402">
            <a:off x="7586865" y="1456982"/>
            <a:ext cx="141845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Exemplo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527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Objetivo institucional I - Estudos</a:t>
            </a:r>
          </a:p>
          <a:p>
            <a:pPr lvl="1"/>
            <a:r>
              <a:rPr lang="pt-BR" dirty="0" smtClean="0"/>
              <a:t>Desenvolvimento </a:t>
            </a:r>
            <a:r>
              <a:rPr lang="pt-BR" dirty="0"/>
              <a:t>de atividades em curso (mobilidade urbana, Arco Norte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Definir </a:t>
            </a:r>
            <a:r>
              <a:rPr lang="pt-BR" dirty="0"/>
              <a:t>e desenvolver dois novos temas na série Estudos </a:t>
            </a:r>
            <a:r>
              <a:rPr lang="pt-BR" dirty="0" smtClean="0"/>
              <a:t>Estratégicos</a:t>
            </a:r>
          </a:p>
          <a:p>
            <a:pPr lvl="1"/>
            <a:r>
              <a:rPr lang="pt-BR" dirty="0" smtClean="0"/>
              <a:t>Estreitamento </a:t>
            </a:r>
            <a:r>
              <a:rPr lang="pt-BR" dirty="0"/>
              <a:t>de relações com </a:t>
            </a:r>
            <a:r>
              <a:rPr lang="pt-BR" dirty="0" smtClean="0"/>
              <a:t>SAE e </a:t>
            </a:r>
            <a:r>
              <a:rPr lang="pt-BR" dirty="0"/>
              <a:t>IPEA </a:t>
            </a: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16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operacional 2015</a:t>
            </a:r>
            <a:endParaRPr lang="pt-BR" dirty="0"/>
          </a:p>
        </p:txBody>
      </p:sp>
      <p:sp>
        <p:nvSpPr>
          <p:cNvPr id="7" name="Elipse 6"/>
          <p:cNvSpPr/>
          <p:nvPr/>
        </p:nvSpPr>
        <p:spPr>
          <a:xfrm rot="19100912">
            <a:off x="7275115" y="1532841"/>
            <a:ext cx="158417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Proposta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919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Objetivo institucional II – Temas da agenda nacional</a:t>
            </a:r>
          </a:p>
          <a:p>
            <a:pPr lvl="1"/>
            <a:r>
              <a:rPr lang="pt-BR" dirty="0" smtClean="0"/>
              <a:t>Definir pelo menos dois </a:t>
            </a:r>
            <a:r>
              <a:rPr lang="pt-BR" dirty="0"/>
              <a:t>novos temas na série Cadernos de Trabalho e </a:t>
            </a:r>
            <a:r>
              <a:rPr lang="pt-BR" dirty="0" smtClean="0"/>
              <a:t>Debates</a:t>
            </a:r>
          </a:p>
          <a:p>
            <a:pPr lvl="1"/>
            <a:r>
              <a:rPr lang="pt-BR" dirty="0" smtClean="0"/>
              <a:t>Seminários </a:t>
            </a:r>
            <a:r>
              <a:rPr lang="pt-BR" dirty="0"/>
              <a:t>e eventos do CEDES</a:t>
            </a:r>
          </a:p>
          <a:p>
            <a:pPr lvl="2"/>
            <a:r>
              <a:rPr lang="pt-BR" dirty="0" smtClean="0"/>
              <a:t>Definir a </a:t>
            </a:r>
            <a:r>
              <a:rPr lang="pt-BR" dirty="0"/>
              <a:t>programação de seminários de 2015 (sem publicação) com temas selecionados pelos </a:t>
            </a:r>
            <a:r>
              <a:rPr lang="pt-BR" dirty="0" smtClean="0"/>
              <a:t>membros</a:t>
            </a:r>
          </a:p>
          <a:p>
            <a:pPr lvl="1"/>
            <a:r>
              <a:rPr lang="pt-BR" dirty="0" smtClean="0"/>
              <a:t>Utilização do e-democracia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17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operacional 2015</a:t>
            </a:r>
            <a:endParaRPr lang="pt-BR" dirty="0"/>
          </a:p>
        </p:txBody>
      </p:sp>
      <p:sp>
        <p:nvSpPr>
          <p:cNvPr id="7" name="Elipse 6"/>
          <p:cNvSpPr/>
          <p:nvPr/>
        </p:nvSpPr>
        <p:spPr>
          <a:xfrm rot="19100912">
            <a:off x="7275115" y="1532841"/>
            <a:ext cx="158417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Proposta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48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Objetivo institucional III – Estudos de viabilidade e análise de impacto</a:t>
            </a:r>
          </a:p>
          <a:p>
            <a:pPr lvl="1"/>
            <a:r>
              <a:rPr lang="pt-BR" dirty="0"/>
              <a:t>Estudo e seleção das ferramentas de análise</a:t>
            </a:r>
          </a:p>
          <a:p>
            <a:r>
              <a:rPr lang="pt-BR" dirty="0" smtClean="0"/>
              <a:t>Objetivo institucional IV </a:t>
            </a:r>
            <a:r>
              <a:rPr lang="pt-BR" dirty="0"/>
              <a:t>– Debater temas inovadores </a:t>
            </a:r>
            <a:r>
              <a:rPr lang="pt-BR" dirty="0" smtClean="0"/>
              <a:t>com especialistas</a:t>
            </a:r>
          </a:p>
          <a:p>
            <a:pPr lvl="1"/>
            <a:r>
              <a:rPr lang="pt-BR" dirty="0" smtClean="0"/>
              <a:t>Pelo menos seis </a:t>
            </a:r>
            <a:r>
              <a:rPr lang="pt-BR" dirty="0"/>
              <a:t>conferências de especialistas sobre </a:t>
            </a:r>
            <a:r>
              <a:rPr lang="pt-BR" dirty="0" smtClean="0"/>
              <a:t>temas </a:t>
            </a:r>
            <a:r>
              <a:rPr lang="pt-BR" dirty="0"/>
              <a:t>selecionados pelos </a:t>
            </a:r>
            <a:r>
              <a:rPr lang="pt-BR" dirty="0" smtClean="0"/>
              <a:t>membros</a:t>
            </a:r>
          </a:p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18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operacional 2015</a:t>
            </a:r>
            <a:endParaRPr lang="pt-BR" dirty="0"/>
          </a:p>
        </p:txBody>
      </p:sp>
      <p:sp>
        <p:nvSpPr>
          <p:cNvPr id="7" name="Elipse 6"/>
          <p:cNvSpPr/>
          <p:nvPr/>
        </p:nvSpPr>
        <p:spPr>
          <a:xfrm rot="19100912">
            <a:off x="7275115" y="1532841"/>
            <a:ext cx="158417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Proposta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397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Objetivo </a:t>
            </a:r>
            <a:r>
              <a:rPr lang="pt-BR" dirty="0" smtClean="0"/>
              <a:t>operacional I </a:t>
            </a:r>
            <a:r>
              <a:rPr lang="pt-BR" dirty="0"/>
              <a:t>– </a:t>
            </a:r>
            <a:r>
              <a:rPr lang="pt-BR" dirty="0" smtClean="0"/>
              <a:t>Publicar e divulgar </a:t>
            </a:r>
            <a:endParaRPr lang="pt-BR" dirty="0"/>
          </a:p>
          <a:p>
            <a:pPr lvl="1"/>
            <a:r>
              <a:rPr lang="pt-BR" dirty="0"/>
              <a:t>Lançamento das publicações já encerradas (águas, primeira infância)</a:t>
            </a:r>
          </a:p>
          <a:p>
            <a:pPr lvl="2"/>
            <a:r>
              <a:rPr lang="pt-BR" dirty="0"/>
              <a:t>Datas indicativas: maio e julho de 2015</a:t>
            </a:r>
          </a:p>
          <a:p>
            <a:pPr lvl="1"/>
            <a:r>
              <a:rPr lang="pt-BR" dirty="0" smtClean="0"/>
              <a:t>Acompanhamento das proposições do CAEAT e CEDES</a:t>
            </a:r>
            <a:endParaRPr lang="pt-BR" dirty="0"/>
          </a:p>
          <a:p>
            <a:r>
              <a:rPr lang="pt-BR" dirty="0" smtClean="0"/>
              <a:t>Objetivo operacional II – Apoiar atividades e eventos</a:t>
            </a:r>
          </a:p>
          <a:p>
            <a:pPr lvl="1"/>
            <a:r>
              <a:rPr lang="pt-BR" dirty="0" smtClean="0"/>
              <a:t>Integrar-se ao programa Câmara Itinerante</a:t>
            </a:r>
          </a:p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19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operacional 2015</a:t>
            </a:r>
            <a:endParaRPr lang="pt-BR" dirty="0"/>
          </a:p>
        </p:txBody>
      </p:sp>
      <p:sp>
        <p:nvSpPr>
          <p:cNvPr id="7" name="Elipse 6"/>
          <p:cNvSpPr/>
          <p:nvPr/>
        </p:nvSpPr>
        <p:spPr>
          <a:xfrm rot="19100912">
            <a:off x="7275115" y="1532841"/>
            <a:ext cx="158417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Proposta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722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Planejamento estratégico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2</a:t>
            </a:fld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827584" y="1963810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Visão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195736" y="3068960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Missão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623854" y="4149080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5004048" y="5229200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Estratégias</a:t>
            </a:r>
            <a:endParaRPr lang="pt-BR" dirty="0"/>
          </a:p>
        </p:txBody>
      </p:sp>
      <p:cxnSp>
        <p:nvCxnSpPr>
          <p:cNvPr id="9" name="Conector angulado 8"/>
          <p:cNvCxnSpPr>
            <a:stCxn id="4" idx="3"/>
            <a:endCxn id="5" idx="0"/>
          </p:cNvCxnSpPr>
          <p:nvPr/>
        </p:nvCxnSpPr>
        <p:spPr>
          <a:xfrm>
            <a:off x="2699792" y="2431862"/>
            <a:ext cx="432048" cy="63709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angulado 10"/>
          <p:cNvCxnSpPr>
            <a:stCxn id="5" idx="3"/>
            <a:endCxn id="6" idx="0"/>
          </p:cNvCxnSpPr>
          <p:nvPr/>
        </p:nvCxnSpPr>
        <p:spPr>
          <a:xfrm>
            <a:off x="4067944" y="3537012"/>
            <a:ext cx="492014" cy="61206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angulado 15"/>
          <p:cNvCxnSpPr>
            <a:stCxn id="6" idx="3"/>
            <a:endCxn id="7" idx="0"/>
          </p:cNvCxnSpPr>
          <p:nvPr/>
        </p:nvCxnSpPr>
        <p:spPr>
          <a:xfrm>
            <a:off x="5496062" y="4617132"/>
            <a:ext cx="444090" cy="61206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3531488" y="1925937"/>
            <a:ext cx="1688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“O que desejamos ser”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5035341" y="3100318"/>
            <a:ext cx="1984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“O que devemos fazer”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6444208" y="4177825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“O que e quanto será realizado”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7164287" y="5255128"/>
            <a:ext cx="1512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“Como vamos fazer”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903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Planejamento estratégico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3</a:t>
            </a:fld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1004133" y="3593413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Plano estratégico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3347864" y="2577467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Plano de ação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419872" y="4653136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Plano operacional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765156" y="2574488"/>
            <a:ext cx="28392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Detalhamento das estratégias de longo prazo (quem, quando, como...)</a:t>
            </a:r>
            <a:endParaRPr lang="pt-BR" dirty="0"/>
          </a:p>
        </p:txBody>
      </p:sp>
      <p:cxnSp>
        <p:nvCxnSpPr>
          <p:cNvPr id="23" name="Conector angulado 22"/>
          <p:cNvCxnSpPr>
            <a:endCxn id="5" idx="2"/>
          </p:cNvCxnSpPr>
          <p:nvPr/>
        </p:nvCxnSpPr>
        <p:spPr>
          <a:xfrm flipV="1">
            <a:off x="2876341" y="3513571"/>
            <a:ext cx="1407627" cy="27546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do 24"/>
          <p:cNvCxnSpPr>
            <a:endCxn id="6" idx="0"/>
          </p:cNvCxnSpPr>
          <p:nvPr/>
        </p:nvCxnSpPr>
        <p:spPr>
          <a:xfrm>
            <a:off x="2876341" y="4293096"/>
            <a:ext cx="1479635" cy="36004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5796136" y="4659523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Decisões de curto prazo decorrentes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1574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“Ser um centro de excelência que participe da reflexão e de propostas de solução de problemas nacionais e questões de Estado, apoiando o Parlamento em suas relações com a sociedade e os espaços do saber.”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4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143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“Estudar e debater com a sociedade temas estratégicos ou de relevante interesse para o País, avaliando as políticas públicas correlatas e apontando soluções.”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5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Missão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984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I –  Estudar e avaliar políticas públicas, formulando propostas e oferecendo recomendações ao Executivo sobre iniciativas para seu aperfeiçoamento.</a:t>
            </a:r>
          </a:p>
          <a:p>
            <a:r>
              <a:rPr lang="pt-BR" dirty="0" smtClean="0"/>
              <a:t>II –  Ouvir a sociedade organizada acerca de temas que integrem as agendas nacional, regional e setorial.</a:t>
            </a:r>
          </a:p>
          <a:p>
            <a:r>
              <a:rPr lang="pt-BR" dirty="0" smtClean="0"/>
              <a:t>III – Promover estudos de viabilidade e análise de impacto, riscos e benefícios em relação a políticas, projetos ou ações governamentais.</a:t>
            </a:r>
          </a:p>
          <a:p>
            <a:r>
              <a:rPr lang="pt-BR" dirty="0" smtClean="0"/>
              <a:t>IV – Debater temas inovadores sob a ótica legislativa e da opinião pública, com autoridades governamentais, especialistas e representantes da academia.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6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Institucionais</a:t>
            </a:r>
            <a:endParaRPr lang="pt-BR" dirty="0"/>
          </a:p>
        </p:txBody>
      </p:sp>
      <p:sp>
        <p:nvSpPr>
          <p:cNvPr id="5" name="Estrela de 5 pontas 4"/>
          <p:cNvSpPr/>
          <p:nvPr/>
        </p:nvSpPr>
        <p:spPr>
          <a:xfrm rot="18828468">
            <a:off x="7531006" y="4102821"/>
            <a:ext cx="1944216" cy="64807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Novo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198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  -  Publicar e divulgar atividades e resultados de estudos, debates e eventos organizados no âmbito do Cedes.</a:t>
            </a:r>
          </a:p>
          <a:p>
            <a:r>
              <a:rPr lang="pt-BR" dirty="0" smtClean="0"/>
              <a:t>II –  Apoiar atividades e eventos de outras entidades legislativas federais, estaduais e municipais.</a:t>
            </a:r>
          </a:p>
          <a:p>
            <a:r>
              <a:rPr lang="pt-BR" dirty="0" smtClean="0"/>
              <a:t>III – Estender a participação da Consultoria Legislativa e apoiar o estudo de temas de interesse.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7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Operacionais</a:t>
            </a:r>
            <a:endParaRPr lang="pt-BR" dirty="0"/>
          </a:p>
        </p:txBody>
      </p:sp>
      <p:sp>
        <p:nvSpPr>
          <p:cNvPr id="6" name="Estrela de 5 pontas 5"/>
          <p:cNvSpPr/>
          <p:nvPr/>
        </p:nvSpPr>
        <p:spPr>
          <a:xfrm rot="18828468">
            <a:off x="7531008" y="4771227"/>
            <a:ext cx="1944216" cy="64807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Novo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127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Objetivo Institucional I –  Estudar e avaliar políticas públicas, formulando propostas e oferecendo recomendações ao Executivo sobre iniciativas para seu aperfeiçoamento.</a:t>
            </a:r>
          </a:p>
          <a:p>
            <a:pPr lvl="1"/>
            <a:r>
              <a:rPr lang="pt-BR" dirty="0" smtClean="0"/>
              <a:t>Estabelecer e conduzir estudos técnicos;</a:t>
            </a:r>
          </a:p>
          <a:p>
            <a:pPr lvl="1"/>
            <a:r>
              <a:rPr lang="pt-BR" dirty="0" smtClean="0"/>
              <a:t>Oitiva de autoridades e especialistas;</a:t>
            </a:r>
          </a:p>
          <a:p>
            <a:pPr lvl="1"/>
            <a:r>
              <a:rPr lang="pt-BR" dirty="0" smtClean="0"/>
              <a:t>Formular proposições legislativas e indicações ao Executivo;</a:t>
            </a:r>
          </a:p>
          <a:p>
            <a:pPr lvl="1"/>
            <a:r>
              <a:rPr lang="pt-BR" dirty="0" smtClean="0"/>
              <a:t>Publicar resultados de estudos (série Estudos Estratégicos);</a:t>
            </a:r>
          </a:p>
          <a:p>
            <a:pPr lvl="1"/>
            <a:r>
              <a:rPr lang="pt-BR" dirty="0" smtClean="0"/>
              <a:t>Estreitar relacionamento com entidades  de estudo e planejamento do Executivo 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8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256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Objetivo Institucional II –  Ouvir a sociedade organizada acerca de temas que integrem as agendas nacional, regional e setorial.</a:t>
            </a:r>
          </a:p>
          <a:p>
            <a:pPr lvl="1"/>
            <a:r>
              <a:rPr lang="pt-BR" dirty="0" smtClean="0"/>
              <a:t>Organizar seminários, mesas redondas e teleconferências;</a:t>
            </a:r>
          </a:p>
          <a:p>
            <a:pPr lvl="1"/>
            <a:r>
              <a:rPr lang="pt-BR" dirty="0" smtClean="0"/>
              <a:t>Publicar temas selecionados na série Cadernos de Trabalhos e Debates;</a:t>
            </a:r>
          </a:p>
          <a:p>
            <a:pPr lvl="1"/>
            <a:r>
              <a:rPr lang="pt-BR" dirty="0" smtClean="0"/>
              <a:t>Integrar-se ao e-Democracia;</a:t>
            </a:r>
          </a:p>
          <a:p>
            <a:pPr lvl="1"/>
            <a:r>
              <a:rPr lang="pt-BR" dirty="0" smtClean="0"/>
              <a:t>Buscar interação com o Poder Judiciário.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F71E-8AE9-441C-B276-BEFEE9D8305A}" type="slidenum">
              <a:rPr lang="pt-BR" smtClean="0"/>
              <a:t>9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</a:t>
            </a:r>
            <a:endParaRPr lang="pt-BR" dirty="0"/>
          </a:p>
        </p:txBody>
      </p:sp>
      <p:sp>
        <p:nvSpPr>
          <p:cNvPr id="5" name="Estrela de 5 pontas 4"/>
          <p:cNvSpPr/>
          <p:nvPr/>
        </p:nvSpPr>
        <p:spPr>
          <a:xfrm rot="18828468">
            <a:off x="5096776" y="4939181"/>
            <a:ext cx="1138785" cy="34350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smtClean="0"/>
              <a:t>Novo</a:t>
            </a:r>
            <a:endParaRPr lang="pt-BR" sz="800" dirty="0"/>
          </a:p>
        </p:txBody>
      </p:sp>
      <p:sp>
        <p:nvSpPr>
          <p:cNvPr id="6" name="Estrela de 5 pontas 5"/>
          <p:cNvSpPr/>
          <p:nvPr/>
        </p:nvSpPr>
        <p:spPr>
          <a:xfrm rot="18828468">
            <a:off x="6320912" y="5468986"/>
            <a:ext cx="1138785" cy="34350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smtClean="0"/>
              <a:t>Novo</a:t>
            </a:r>
            <a:endParaRPr lang="pt-BR" sz="800" dirty="0"/>
          </a:p>
        </p:txBody>
      </p:sp>
    </p:spTree>
    <p:extLst>
      <p:ext uri="{BB962C8B-B14F-4D97-AF65-F5344CB8AC3E}">
        <p14:creationId xmlns:p14="http://schemas.microsoft.com/office/powerpoint/2010/main" val="230668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163</TotalTime>
  <Words>985</Words>
  <Application>Microsoft Office PowerPoint</Application>
  <PresentationFormat>Apresentação na tela (4:3)</PresentationFormat>
  <Paragraphs>151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Forma de Onda</vt:lpstr>
      <vt:lpstr>Centro de Estudos e Debates Estratégicos</vt:lpstr>
      <vt:lpstr>Planejamento estratégico</vt:lpstr>
      <vt:lpstr>Planejamento estratégico</vt:lpstr>
      <vt:lpstr>Visão</vt:lpstr>
      <vt:lpstr>Missão</vt:lpstr>
      <vt:lpstr>Objetivos Institucionais</vt:lpstr>
      <vt:lpstr>Objetivos Operacionais</vt:lpstr>
      <vt:lpstr>Estratégias</vt:lpstr>
      <vt:lpstr>Estratégias</vt:lpstr>
      <vt:lpstr>Estratégias</vt:lpstr>
      <vt:lpstr>Estratégias</vt:lpstr>
      <vt:lpstr>Estratégias</vt:lpstr>
      <vt:lpstr>Estratégias</vt:lpstr>
      <vt:lpstr>Estratégias</vt:lpstr>
      <vt:lpstr>Plano de ação</vt:lpstr>
      <vt:lpstr>Plano operacional 2015</vt:lpstr>
      <vt:lpstr>Plano operacional 2015</vt:lpstr>
      <vt:lpstr>Plano operacional 2015</vt:lpstr>
      <vt:lpstr>Plano operacional 2015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Centro de Estudos e Debates Estratégicos</dc:title>
  <dc:creator>Bernardo Felipe Estellita Lins</dc:creator>
  <cp:lastModifiedBy>Jessemine Carvalho Duarte</cp:lastModifiedBy>
  <cp:revision>18</cp:revision>
  <cp:lastPrinted>2015-04-20T15:16:38Z</cp:lastPrinted>
  <dcterms:created xsi:type="dcterms:W3CDTF">2015-04-13T20:33:00Z</dcterms:created>
  <dcterms:modified xsi:type="dcterms:W3CDTF">2015-05-05T16:21:40Z</dcterms:modified>
</cp:coreProperties>
</file>