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3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3" r:id="rId10"/>
    <p:sldId id="264" r:id="rId11"/>
    <p:sldId id="274" r:id="rId12"/>
    <p:sldId id="265" r:id="rId13"/>
    <p:sldId id="271" r:id="rId14"/>
    <p:sldId id="272" r:id="rId15"/>
    <p:sldId id="266" r:id="rId16"/>
    <p:sldId id="267" r:id="rId17"/>
    <p:sldId id="268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1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9951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1408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93698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68961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3049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2409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159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23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76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43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2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97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8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0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0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6953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7.xml"/><Relationship Id="rId7" Type="http://schemas.openxmlformats.org/officeDocument/2006/relationships/image" Target="../media/image2.jp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4972" y="1286934"/>
            <a:ext cx="9430028" cy="4695951"/>
          </a:xfrm>
        </p:spPr>
        <p:txBody>
          <a:bodyPr>
            <a:noAutofit/>
          </a:bodyPr>
          <a:lstStyle/>
          <a:p>
            <a:pPr algn="ctr"/>
            <a:r>
              <a:rPr lang="pt-BR" sz="4800" dirty="0" smtClean="0"/>
              <a:t>ESTUDO: Como Fortalecer as Instituições de Ensino Superior para Promover o Planejamento e o Desenvolvimento Local/Regional</a:t>
            </a:r>
          </a:p>
          <a:p>
            <a:pPr algn="ctr"/>
            <a:r>
              <a:rPr lang="pt-BR" dirty="0" smtClean="0"/>
              <a:t>Centros de Planejamento/Desenvolvimento Regionais</a:t>
            </a:r>
          </a:p>
          <a:p>
            <a:pPr algn="ctr"/>
            <a:endParaRPr lang="pt-BR" dirty="0"/>
          </a:p>
          <a:p>
            <a:pPr algn="ctr"/>
            <a:r>
              <a:rPr lang="pt-BR" dirty="0" smtClean="0"/>
              <a:t>Relator Dep. Vitor </a:t>
            </a:r>
            <a:r>
              <a:rPr lang="pt-BR" dirty="0" err="1" smtClean="0"/>
              <a:t>Lippi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1032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97" y="-2587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695920" y="7385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61737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0000" y="1244600"/>
            <a:ext cx="10233800" cy="4174067"/>
          </a:xfrm>
        </p:spPr>
        <p:txBody>
          <a:bodyPr/>
          <a:lstStyle/>
          <a:p>
            <a:pPr marL="0" indent="0">
              <a:buNone/>
            </a:pPr>
            <a:r>
              <a:rPr lang="pt-BR" sz="4000" dirty="0" smtClean="0">
                <a:hlinkClick r:id="rId2" action="ppaction://hlinksldjump"/>
              </a:rPr>
              <a:t>5 – Grupo Propostas Legislativas</a:t>
            </a:r>
          </a:p>
          <a:p>
            <a:pPr lvl="1"/>
            <a:endParaRPr lang="pt-BR" sz="1100" dirty="0" smtClean="0">
              <a:hlinkClick r:id="rId2" action="ppaction://hlinksldjump"/>
            </a:endParaRPr>
          </a:p>
          <a:p>
            <a:pPr lvl="1"/>
            <a:r>
              <a:rPr lang="pt-BR" sz="3200" dirty="0" smtClean="0">
                <a:hlinkClick r:id="rId2" action="ppaction://hlinksldjump"/>
              </a:rPr>
              <a:t>Participação de um representante de cada grupo</a:t>
            </a:r>
          </a:p>
          <a:p>
            <a:pPr marL="0" lvl="1" indent="0">
              <a:buNone/>
            </a:pPr>
            <a:endParaRPr lang="pt-BR" sz="4000" dirty="0" smtClean="0">
              <a:hlinkClick r:id="rId2" action="ppaction://hlinksldjump"/>
            </a:endParaRPr>
          </a:p>
          <a:p>
            <a:pPr marL="0" lvl="1" indent="0">
              <a:buNone/>
            </a:pPr>
            <a:r>
              <a:rPr lang="pt-BR" sz="4000" dirty="0" smtClean="0">
                <a:hlinkClick r:id="rId2" action="ppaction://hlinksldjump"/>
              </a:rPr>
              <a:t>6 – Grupo de Avaliação e Acompanhamento</a:t>
            </a:r>
          </a:p>
          <a:p>
            <a:pPr marL="914400" lvl="2" indent="-457200"/>
            <a:endParaRPr lang="pt-BR" sz="1200" dirty="0" smtClean="0">
              <a:hlinkClick r:id="rId2" action="ppaction://hlinksldjump"/>
            </a:endParaRPr>
          </a:p>
          <a:p>
            <a:pPr marL="914400" lvl="2" indent="-457200"/>
            <a:r>
              <a:rPr lang="pt-BR" sz="2800" dirty="0" smtClean="0">
                <a:hlinkClick r:id="rId2" action="ppaction://hlinksldjump"/>
              </a:rPr>
              <a:t>Elaboração do Conselho de Avaliação e Acompanhamento dos projetos</a:t>
            </a:r>
            <a:endParaRPr lang="pt-BR" sz="2800" dirty="0">
              <a:hlinkClick r:id="rId2" action="ppaction://hlinksldjump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0798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676775"/>
          </a:xfrm>
        </p:spPr>
        <p:txBody>
          <a:bodyPr>
            <a:normAutofit/>
          </a:bodyPr>
          <a:lstStyle/>
          <a:p>
            <a:r>
              <a:rPr lang="pt-BR" sz="3000" dirty="0" smtClean="0"/>
              <a:t>Replicável</a:t>
            </a:r>
          </a:p>
          <a:p>
            <a:r>
              <a:rPr lang="pt-BR" sz="3000" dirty="0" smtClean="0"/>
              <a:t>Democrática</a:t>
            </a:r>
          </a:p>
          <a:p>
            <a:r>
              <a:rPr lang="pt-BR" sz="3000" dirty="0" smtClean="0"/>
              <a:t>Participativa</a:t>
            </a:r>
          </a:p>
          <a:p>
            <a:r>
              <a:rPr lang="pt-BR" sz="3000" dirty="0" smtClean="0"/>
              <a:t>Legitimar a participação de </a:t>
            </a:r>
            <a:r>
              <a:rPr lang="pt-BR" sz="3000" dirty="0"/>
              <a:t>lideranças </a:t>
            </a:r>
            <a:r>
              <a:rPr lang="pt-BR" sz="3000" dirty="0" smtClean="0"/>
              <a:t>locais</a:t>
            </a:r>
          </a:p>
          <a:p>
            <a:r>
              <a:rPr lang="pt-BR" sz="3000" dirty="0" smtClean="0"/>
              <a:t>Identificar e avaliar </a:t>
            </a:r>
            <a:r>
              <a:rPr lang="pt-BR" sz="3000" dirty="0"/>
              <a:t>as atividades econômicas e produtivas da </a:t>
            </a:r>
            <a:r>
              <a:rPr lang="pt-BR" sz="3000" dirty="0" smtClean="0"/>
              <a:t>região</a:t>
            </a:r>
          </a:p>
          <a:p>
            <a:r>
              <a:rPr lang="pt-BR" sz="3000" dirty="0" smtClean="0"/>
              <a:t>Buscar soluções de acordo com a realidade local para permitir o desenvolvimento econômico sustentável</a:t>
            </a:r>
          </a:p>
          <a:p>
            <a:r>
              <a:rPr lang="pt-BR" sz="3000" dirty="0" smtClean="0"/>
              <a:t>Fortalecer as atividades econômicas locais</a:t>
            </a:r>
            <a:endParaRPr lang="pt-BR" sz="3000" dirty="0"/>
          </a:p>
          <a:p>
            <a:endParaRPr lang="pt-BR" sz="3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8503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007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Por que as Instituições de Ensino Superior?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35675" y="1992439"/>
            <a:ext cx="10813197" cy="4646105"/>
          </a:xfrm>
        </p:spPr>
        <p:txBody>
          <a:bodyPr>
            <a:normAutofit/>
          </a:bodyPr>
          <a:lstStyle/>
          <a:p>
            <a:r>
              <a:rPr lang="pt-BR" dirty="0" smtClean="0"/>
              <a:t>Abrangência nacional:</a:t>
            </a:r>
          </a:p>
          <a:p>
            <a:pPr lvl="1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900</a:t>
            </a:r>
            <a:r>
              <a:rPr lang="pt-BR" sz="2000" dirty="0" smtClean="0"/>
              <a:t> campi públicos</a:t>
            </a:r>
          </a:p>
          <a:p>
            <a:pPr lvl="1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400 </a:t>
            </a:r>
            <a:r>
              <a:rPr lang="pt-BR" sz="2000" dirty="0" err="1" smtClean="0">
                <a:cs typeface="Arial" panose="020B0604020202020204" pitchFamily="34" charset="0"/>
              </a:rPr>
              <a:t>IFET´s</a:t>
            </a:r>
            <a:endParaRPr lang="pt-BR" sz="2000" dirty="0" smtClean="0">
              <a:cs typeface="Arial" panose="020B0604020202020204" pitchFamily="34" charset="0"/>
            </a:endParaRPr>
          </a:p>
          <a:p>
            <a:pPr lvl="1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155 mil professores universitários</a:t>
            </a:r>
          </a:p>
          <a:p>
            <a:pPr lvl="1"/>
            <a:endParaRPr lang="pt-B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Conhecimento -  o grande capital intelectual das microrregiões brasileiras - e os melhores alunos. Só conseguiremos melhorar nossa produtividade e nossa competitividade com o conhecimento</a:t>
            </a:r>
          </a:p>
          <a:p>
            <a:pPr algn="just"/>
            <a:endParaRPr lang="pt-B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Perenidade das Instituições de Ensino Superior, permitindo a continuidade do Planejamento para o Desenvolvimento Regional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6334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0000" y="2243667"/>
            <a:ext cx="10233800" cy="3933296"/>
          </a:xfrm>
        </p:spPr>
        <p:txBody>
          <a:bodyPr/>
          <a:lstStyle/>
          <a:p>
            <a:pPr algn="just"/>
            <a:r>
              <a:rPr lang="pt-BR" dirty="0" smtClean="0"/>
              <a:t>As Instituições de Ensino Superior irão aplicar o seu conhecimento para fortalecer os setores produtivos locais, encontrando soluções que gerem mais riqueza e novas oportunidades nas regiões em que estão inseridas</a:t>
            </a:r>
          </a:p>
          <a:p>
            <a:pPr algn="just"/>
            <a:r>
              <a:rPr lang="pt-BR" dirty="0" smtClean="0"/>
              <a:t>O projeto irá gerar um círculo virtuoso do desenvolvimento, é o conhecimento gerando riqueza ao nosso país</a:t>
            </a:r>
          </a:p>
          <a:p>
            <a:pPr algn="just"/>
            <a:r>
              <a:rPr lang="pt-BR" dirty="0" smtClean="0"/>
              <a:t>Com o conhecimento e o planejamento conseguiremos produzir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5" y="27143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9172" y="12687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38200" y="7007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Por que as Instituições de Ensino Superior?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575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5" y="27143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9172" y="12687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  <p:sp>
        <p:nvSpPr>
          <p:cNvPr id="8" name="Triângulo isósceles 7"/>
          <p:cNvSpPr/>
          <p:nvPr/>
        </p:nvSpPr>
        <p:spPr>
          <a:xfrm>
            <a:off x="4190999" y="2501854"/>
            <a:ext cx="3492500" cy="2874479"/>
          </a:xfrm>
          <a:prstGeom prst="triangl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4929713" y="2006032"/>
            <a:ext cx="1998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Liderança</a:t>
            </a:r>
            <a:endParaRPr lang="pt-BR" sz="32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404536" y="5333438"/>
            <a:ext cx="2728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Conhecimento</a:t>
            </a:r>
            <a:endParaRPr lang="pt-BR" sz="32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401987" y="5333438"/>
            <a:ext cx="472228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Método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dirty="0" smtClean="0"/>
              <a:t>Capacitação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dirty="0" smtClean="0"/>
              <a:t>Indicadores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dirty="0" smtClean="0"/>
              <a:t>Sistema de avaliação e acompanhamento</a:t>
            </a:r>
            <a:endParaRPr lang="pt-BR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838200" y="76848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CENTROS DE PLANEJAMENTO E DESENVOLVIMENTO REGIONAIS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3416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2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 que esperar (benefícios)?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468" y="1938869"/>
            <a:ext cx="10236200" cy="4597060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Diagnóstico, levantamento das atividades econômicas, dos setores produtivos, da vocação local/regional e suas potencialidades;</a:t>
            </a:r>
          </a:p>
          <a:p>
            <a:pPr algn="just"/>
            <a:r>
              <a:rPr lang="pt-BR" dirty="0" smtClean="0"/>
              <a:t>Grande envolvimento dos professores e alunos, pesquisando as atividades econômicas locais e buscando soluções que promovam o desenvolvimento;</a:t>
            </a:r>
          </a:p>
          <a:p>
            <a:pPr algn="just"/>
            <a:r>
              <a:rPr lang="pt-BR" dirty="0" smtClean="0"/>
              <a:t>As dinâmicas possibilitarão a construção das soluções junto às lideranças políticas e representantes das atividades produtivas para a promoção do desenvolvimento econômico;</a:t>
            </a:r>
          </a:p>
          <a:p>
            <a:pPr algn="just"/>
            <a:r>
              <a:rPr lang="pt-BR" dirty="0" smtClean="0"/>
              <a:t>Fortalecimento das cadeias produtivas locais e dos arranjos produtivos locais;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80813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84209"/>
            <a:ext cx="10515600" cy="1343555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O que esperar (benefícios)?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7533" y="1927765"/>
            <a:ext cx="10278534" cy="421903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Agregação de </a:t>
            </a:r>
            <a:r>
              <a:rPr lang="pt-BR" dirty="0"/>
              <a:t>valor aos </a:t>
            </a:r>
            <a:r>
              <a:rPr lang="pt-BR" dirty="0" smtClean="0"/>
              <a:t>produtos locais;</a:t>
            </a:r>
          </a:p>
          <a:p>
            <a:r>
              <a:rPr lang="pt-BR" dirty="0" smtClean="0"/>
              <a:t>Incorporação tecnológica</a:t>
            </a:r>
          </a:p>
          <a:p>
            <a:r>
              <a:rPr lang="pt-BR" dirty="0" smtClean="0"/>
              <a:t>Melhoria dos processos, da eficiência e da logística;</a:t>
            </a:r>
          </a:p>
          <a:p>
            <a:r>
              <a:rPr lang="pt-BR" dirty="0" smtClean="0"/>
              <a:t>Qualificação profissional vocacionada;</a:t>
            </a:r>
          </a:p>
          <a:p>
            <a:r>
              <a:rPr lang="pt-BR" dirty="0" smtClean="0"/>
              <a:t>Incentivo ao associativismo;</a:t>
            </a:r>
          </a:p>
          <a:p>
            <a:r>
              <a:rPr lang="pt-BR" dirty="0" smtClean="0"/>
              <a:t>Melhoria da produtividade e dos indicadores;</a:t>
            </a:r>
          </a:p>
          <a:p>
            <a:pPr algn="just"/>
            <a:r>
              <a:rPr lang="pt-BR" dirty="0" smtClean="0"/>
              <a:t>Identificação de novas potencialidades de atividades econômicas locais;</a:t>
            </a:r>
          </a:p>
          <a:p>
            <a:pPr algn="just"/>
            <a:r>
              <a:rPr lang="pt-BR" dirty="0"/>
              <a:t>Aumento da competitividade local/regional;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0284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5134" y="5188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O que esperar (benefícios)?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9999" y="1821905"/>
            <a:ext cx="10163697" cy="4666615"/>
          </a:xfrm>
        </p:spPr>
        <p:txBody>
          <a:bodyPr/>
          <a:lstStyle/>
          <a:p>
            <a:r>
              <a:rPr lang="pt-BR" dirty="0" smtClean="0"/>
              <a:t>Fortalecimento do empreendedorismo;</a:t>
            </a:r>
          </a:p>
          <a:p>
            <a:r>
              <a:rPr lang="pt-BR" dirty="0" smtClean="0"/>
              <a:t>Criação de uma agenda local de desenvolvimento econômico;</a:t>
            </a:r>
          </a:p>
          <a:p>
            <a:pPr algn="just"/>
            <a:r>
              <a:rPr lang="pt-BR" dirty="0" smtClean="0"/>
              <a:t>Elaboração de projetos viáveis para melhor aproveitamento dos recursos públicos (locais, estaduais e federais) e privados (novos negócios;</a:t>
            </a:r>
          </a:p>
          <a:p>
            <a:pPr algn="just"/>
            <a:r>
              <a:rPr lang="pt-BR" dirty="0" smtClean="0"/>
              <a:t>Visão e ação ESTRATÉGICA com foco no desenvolvimento econômico local/regional.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3485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9999" y="1110701"/>
            <a:ext cx="10163697" cy="4666615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sz="4000" dirty="0" smtClean="0"/>
              <a:t>MUITO OBRIGADO!</a:t>
            </a:r>
          </a:p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r>
              <a:rPr lang="pt-BR" sz="4000" dirty="0" smtClean="0"/>
              <a:t>Dep. Vitor </a:t>
            </a:r>
            <a:r>
              <a:rPr lang="pt-BR" sz="4000" dirty="0" err="1" smtClean="0"/>
              <a:t>Lippi</a:t>
            </a:r>
            <a:endParaRPr lang="pt-BR" sz="4000" dirty="0" smtClean="0"/>
          </a:p>
          <a:p>
            <a:pPr marL="0" indent="0" algn="ctr">
              <a:buNone/>
            </a:pPr>
            <a:r>
              <a:rPr lang="pt-BR" sz="4000" dirty="0" smtClean="0"/>
              <a:t>dep.vitorlippi@camara.leg.br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15627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1746"/>
            <a:ext cx="10515600" cy="1325563"/>
          </a:xfrm>
        </p:spPr>
        <p:txBody>
          <a:bodyPr/>
          <a:lstStyle/>
          <a:p>
            <a:pPr algn="ctr"/>
            <a:r>
              <a:rPr lang="pt-BR" dirty="0" smtClean="0"/>
              <a:t>O CEDES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4630" y="1354666"/>
            <a:ext cx="10459170" cy="55033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200" dirty="0" smtClean="0"/>
              <a:t>	O Centro </a:t>
            </a:r>
            <a:r>
              <a:rPr lang="pt-BR" sz="3200" dirty="0"/>
              <a:t>de Estudos e Debates Estratégicos da Câmara dos </a:t>
            </a:r>
            <a:r>
              <a:rPr lang="pt-BR" sz="3200" dirty="0" smtClean="0"/>
              <a:t>Deputados </a:t>
            </a:r>
            <a:r>
              <a:rPr lang="pt-BR" sz="3200" dirty="0"/>
              <a:t>é um colegiado composto </a:t>
            </a:r>
            <a:r>
              <a:rPr lang="pt-BR" sz="3200" dirty="0" smtClean="0"/>
              <a:t>por </a:t>
            </a:r>
            <a:r>
              <a:rPr lang="pt-BR" sz="3200" dirty="0"/>
              <a:t>20 parlamentares </a:t>
            </a:r>
            <a:r>
              <a:rPr lang="pt-BR" sz="3200" dirty="0" smtClean="0"/>
              <a:t>membros - </a:t>
            </a:r>
            <a:r>
              <a:rPr lang="pt-BR" sz="3200" dirty="0"/>
              <a:t>um representante de cada </a:t>
            </a:r>
            <a:r>
              <a:rPr lang="pt-BR" sz="3200" dirty="0" smtClean="0"/>
              <a:t>partido - </a:t>
            </a:r>
            <a:r>
              <a:rPr lang="pt-BR" sz="3200" dirty="0"/>
              <a:t>e um presidente que, com o suporte técnico de equipe multidisciplinar de Consultores Legislativos, promove estudos aprofundados de relevância </a:t>
            </a:r>
            <a:r>
              <a:rPr lang="pt-BR" sz="3200" dirty="0" smtClean="0"/>
              <a:t>nacional.</a:t>
            </a:r>
          </a:p>
          <a:p>
            <a:pPr marL="0" indent="0" algn="just">
              <a:buNone/>
            </a:pPr>
            <a:endParaRPr lang="pt-BR" sz="1800" dirty="0" smtClean="0"/>
          </a:p>
          <a:p>
            <a:pPr marL="0" indent="0" algn="just">
              <a:buNone/>
            </a:pPr>
            <a:r>
              <a:rPr lang="pt-BR" sz="3200" dirty="0" smtClean="0"/>
              <a:t>	Anualmente são escolhidos dois temas para serem trabalhados pelo CEDES e em 2015 um deles foi o presente estudo: “Como </a:t>
            </a:r>
            <a:r>
              <a:rPr lang="pt-BR" sz="3200" dirty="0"/>
              <a:t>Fortalecer as Instituições de Ensino Superior para Promover o Planejamento e o Desenvolvimento </a:t>
            </a:r>
            <a:r>
              <a:rPr lang="pt-BR" sz="3200" dirty="0" smtClean="0"/>
              <a:t>Regional”.</a:t>
            </a:r>
            <a:endParaRPr lang="pt-BR" sz="3200" dirty="0"/>
          </a:p>
          <a:p>
            <a:pPr marL="0" indent="0" algn="just">
              <a:buNone/>
            </a:pPr>
            <a:endParaRPr lang="pt-BR" sz="3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5" y="27143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9172" y="12687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44961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159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pt-BR" sz="4900" dirty="0" smtClean="0"/>
              <a:t>O ESTUDO</a:t>
            </a:r>
            <a:endParaRPr lang="pt-BR" sz="4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9171" y="1681686"/>
            <a:ext cx="10813961" cy="4719108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Muitas iniciativas exitosas tem sido desenvolvidas pelas Instituições de Ensino Superior que contribuíram para o fortalecimento de setores produtivos das regiões que estão inseridas.</a:t>
            </a:r>
          </a:p>
          <a:p>
            <a:pPr marL="0" indent="0" algn="just">
              <a:buNone/>
            </a:pPr>
            <a:r>
              <a:rPr lang="pt-BR" dirty="0" smtClean="0"/>
              <a:t>Nosso estudo tem por finalidade aprender com as experiências existentes e procurar formas de fortalecer e valorizar nossas Instituições de Ensino Superior para terem condições adequadas de atuarem como “Centros de Planejamento e Desenvolvimento Locais/Regionais”.</a:t>
            </a:r>
          </a:p>
          <a:p>
            <a:pPr marL="0" indent="0" algn="just">
              <a:buNone/>
            </a:pPr>
            <a:r>
              <a:rPr lang="pt-BR" dirty="0" smtClean="0"/>
              <a:t>O objetivo é criar uma proposta de política pública, desenvolvida com a participação de 30 importantes instituições brasileiras que, divididas em grupos de trabalho, poderão dar sua contribuição para viabilizar a melhor proposta possível.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5" y="27143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9172" y="12687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2464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5435" y="998490"/>
            <a:ext cx="10515600" cy="2112748"/>
          </a:xfrm>
        </p:spPr>
        <p:txBody>
          <a:bodyPr>
            <a:noAutofit/>
          </a:bodyPr>
          <a:lstStyle/>
          <a:p>
            <a:pPr algn="ctr"/>
            <a:r>
              <a:rPr lang="pt-BR" sz="6000" dirty="0" smtClean="0"/>
              <a:t>O melhor resultado vem do planejamento.</a:t>
            </a:r>
            <a:endParaRPr lang="pt-BR" sz="6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" y="13891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22418" y="113623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4011" y="3111238"/>
            <a:ext cx="11068876" cy="35744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/>
              <a:t>Nossa proposta é fortalecer a IES para que elas se tornem centros de Planejamento e Desenvolvimento Regional.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78945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0031" y="1803400"/>
            <a:ext cx="10340637" cy="465666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3800" u="sng" dirty="0">
                <a:solidFill>
                  <a:schemeClr val="tx1"/>
                </a:solidFill>
                <a:hlinkClick r:id="rId2" action="ppaction://hlinksldjump"/>
              </a:rPr>
              <a:t>Grupo </a:t>
            </a:r>
            <a:r>
              <a:rPr lang="pt-BR" sz="3800" u="sng" dirty="0" smtClean="0">
                <a:solidFill>
                  <a:schemeClr val="tx1"/>
                </a:solidFill>
                <a:hlinkClick r:id="rId2" action="ppaction://hlinksldjump"/>
              </a:rPr>
              <a:t>Universidades 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800" u="sng" dirty="0" smtClean="0">
                <a:solidFill>
                  <a:schemeClr val="tx1"/>
                </a:solidFill>
                <a:hlinkClick r:id="rId3" action="ppaction://hlinksldjump"/>
              </a:rPr>
              <a:t>Grupo </a:t>
            </a:r>
            <a:r>
              <a:rPr lang="pt-BR" sz="3800" u="sng" dirty="0">
                <a:solidFill>
                  <a:schemeClr val="tx1"/>
                </a:solidFill>
                <a:hlinkClick r:id="rId3" action="ppaction://hlinksldjump"/>
              </a:rPr>
              <a:t>Parceiros Estratégicos </a:t>
            </a:r>
            <a:r>
              <a:rPr lang="pt-BR" sz="3800" u="sng" dirty="0" smtClean="0">
                <a:solidFill>
                  <a:schemeClr val="tx1"/>
                </a:solidFill>
                <a:hlinkClick r:id="rId3" action="ppaction://hlinksldjump"/>
              </a:rPr>
              <a:t>(Locais/ Institucionais)</a:t>
            </a:r>
            <a:endParaRPr lang="pt-BR" sz="3800" u="sng" dirty="0" smtClean="0">
              <a:solidFill>
                <a:schemeClr val="tx1"/>
              </a:solidFill>
              <a:hlinkClick r:id="rId2" action="ppaction://hlinksldjump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800" u="sng" dirty="0">
                <a:solidFill>
                  <a:schemeClr val="tx1"/>
                </a:solidFill>
                <a:hlinkClick r:id="rId4" action="ppaction://hlinksldjump"/>
              </a:rPr>
              <a:t>Grupo Metodologia/Roteiro – Sistemas de Avaliação/ Acompanhamento e </a:t>
            </a:r>
            <a:r>
              <a:rPr lang="pt-BR" sz="3800" u="sng" dirty="0" smtClean="0">
                <a:solidFill>
                  <a:schemeClr val="tx1"/>
                </a:solidFill>
                <a:hlinkClick r:id="rId4" action="ppaction://hlinksldjump"/>
              </a:rPr>
              <a:t>Indicadores</a:t>
            </a:r>
            <a:endParaRPr lang="pt-BR" sz="3800" u="sng" dirty="0" smtClean="0">
              <a:solidFill>
                <a:schemeClr val="tx1"/>
              </a:solidFill>
              <a:hlinkClick r:id="rId2" action="ppaction://hlinksldjump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800" u="sng" dirty="0">
                <a:solidFill>
                  <a:schemeClr val="tx1"/>
                </a:solidFill>
                <a:hlinkClick r:id="rId5" action="ppaction://hlinksldjump"/>
              </a:rPr>
              <a:t>Grupo </a:t>
            </a:r>
            <a:r>
              <a:rPr lang="pt-BR" sz="3800" u="sng" dirty="0" smtClean="0">
                <a:solidFill>
                  <a:schemeClr val="tx1"/>
                </a:solidFill>
                <a:hlinkClick r:id="rId5" action="ppaction://hlinksldjump"/>
              </a:rPr>
              <a:t>Financiamento</a:t>
            </a:r>
            <a:endParaRPr lang="pt-BR" sz="3800" u="sng" dirty="0" smtClean="0">
              <a:solidFill>
                <a:schemeClr val="tx1"/>
              </a:solidFill>
              <a:hlinkClick r:id="rId2" action="ppaction://hlinksldjump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800" u="sng" dirty="0" smtClean="0">
                <a:solidFill>
                  <a:schemeClr val="tx1"/>
                </a:solidFill>
                <a:hlinkClick r:id="rId6" action="ppaction://hlinksldjump"/>
              </a:rPr>
              <a:t>Grupo </a:t>
            </a:r>
            <a:r>
              <a:rPr lang="pt-BR" sz="3800" u="sng" dirty="0">
                <a:solidFill>
                  <a:schemeClr val="tx1"/>
                </a:solidFill>
                <a:hlinkClick r:id="rId6" action="ppaction://hlinksldjump"/>
              </a:rPr>
              <a:t>Propostas </a:t>
            </a:r>
            <a:r>
              <a:rPr lang="pt-BR" sz="3800" u="sng" dirty="0" smtClean="0">
                <a:solidFill>
                  <a:schemeClr val="tx1"/>
                </a:solidFill>
                <a:hlinkClick r:id="rId6" action="ppaction://hlinksldjump"/>
              </a:rPr>
              <a:t>Legislativas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800" u="sng" dirty="0" smtClean="0">
                <a:solidFill>
                  <a:schemeClr val="tx1"/>
                </a:solidFill>
                <a:hlinkClick r:id="rId6" action="ppaction://hlinksldjump"/>
              </a:rPr>
              <a:t>Grupo </a:t>
            </a:r>
            <a:r>
              <a:rPr lang="pt-BR" sz="3800" u="sng" dirty="0">
                <a:solidFill>
                  <a:schemeClr val="tx1"/>
                </a:solidFill>
                <a:hlinkClick r:id="rId6" action="ppaction://hlinksldjump"/>
              </a:rPr>
              <a:t>de Avaliação e </a:t>
            </a:r>
            <a:r>
              <a:rPr lang="pt-BR" sz="3800" u="sng" dirty="0" smtClean="0">
                <a:solidFill>
                  <a:schemeClr val="tx1"/>
                </a:solidFill>
                <a:hlinkClick r:id="rId6" action="ppaction://hlinksldjump"/>
              </a:rPr>
              <a:t>Acompanhamento</a:t>
            </a:r>
            <a:endParaRPr lang="pt-BR" sz="3800" u="sng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pt-BR" sz="3600" dirty="0"/>
          </a:p>
          <a:p>
            <a:pPr marL="514350" indent="-514350">
              <a:buFont typeface="+mj-lt"/>
              <a:buAutoNum type="arabicPeriod"/>
            </a:pPr>
            <a:endParaRPr lang="pt-BR" sz="3600" dirty="0"/>
          </a:p>
          <a:p>
            <a:endParaRPr lang="pt-BR" sz="3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5" y="27143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9172" y="12687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38200" y="4836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5100" dirty="0" smtClean="0"/>
              <a:t>Sugestão para estruturação do estudo</a:t>
            </a:r>
            <a:endParaRPr lang="pt-BR" sz="5100" dirty="0"/>
          </a:p>
        </p:txBody>
      </p:sp>
    </p:spTree>
    <p:extLst>
      <p:ext uri="{BB962C8B-B14F-4D97-AF65-F5344CB8AC3E}">
        <p14:creationId xmlns:p14="http://schemas.microsoft.com/office/powerpoint/2010/main" val="12306145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1133" y="1016000"/>
            <a:ext cx="10432667" cy="542713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5500" dirty="0" smtClean="0">
                <a:hlinkClick r:id="rId2" action="ppaction://hlinksldjump"/>
                <a:hlinkMouseOver r:id="rId2" action="ppaction://hlinksldjump"/>
              </a:rPr>
              <a:t>Grupo Universidades</a:t>
            </a:r>
          </a:p>
          <a:p>
            <a:pPr lvl="1"/>
            <a:endParaRPr lang="pt-BR" sz="3300" dirty="0" smtClean="0">
              <a:hlinkClick r:id="rId2" action="ppaction://hlinksldjump"/>
              <a:hlinkMouseOver r:id="rId2" action="ppaction://hlinksldjump"/>
            </a:endParaRPr>
          </a:p>
          <a:p>
            <a:pPr lvl="1"/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MEC</a:t>
            </a:r>
            <a:endParaRPr lang="pt-BR" sz="4100" dirty="0">
              <a:hlinkClick r:id="rId2" action="ppaction://hlinksldjump"/>
              <a:hlinkMouseOver r:id="rId2" action="ppaction://hlinksldjump"/>
            </a:endParaRPr>
          </a:p>
          <a:p>
            <a:pPr lvl="1"/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Conselho de Reitores das Universidades Brasileiras – CRUB</a:t>
            </a:r>
          </a:p>
          <a:p>
            <a:pPr lvl="1"/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Associação Nacional de Dirigentes </a:t>
            </a:r>
            <a:r>
              <a:rPr lang="pt-BR" sz="4100" dirty="0">
                <a:hlinkClick r:id="rId2" action="ppaction://hlinksldjump"/>
                <a:hlinkMouseOver r:id="rId2" action="ppaction://hlinksldjump"/>
              </a:rPr>
              <a:t>das Instituições Federais de Ensino </a:t>
            </a:r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Superior – ANDIFES</a:t>
            </a:r>
          </a:p>
          <a:p>
            <a:pPr lvl="1"/>
            <a:r>
              <a:rPr lang="pt-BR" sz="4100" dirty="0">
                <a:hlinkClick r:id="rId2" action="ppaction://hlinksldjump"/>
                <a:hlinkMouseOver r:id="rId2" action="ppaction://hlinksldjump"/>
              </a:rPr>
              <a:t>Associação Brasileira </a:t>
            </a:r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de </a:t>
            </a:r>
            <a:r>
              <a:rPr lang="pt-BR" sz="4100" dirty="0">
                <a:hlinkClick r:id="rId2" action="ppaction://hlinksldjump"/>
                <a:hlinkMouseOver r:id="rId2" action="ppaction://hlinksldjump"/>
              </a:rPr>
              <a:t>Universidade Estaduais e </a:t>
            </a:r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Municipais – ABRUEM</a:t>
            </a:r>
          </a:p>
          <a:p>
            <a:pPr lvl="1" algn="just"/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Conselho </a:t>
            </a:r>
            <a:r>
              <a:rPr lang="pt-BR" sz="4100" dirty="0">
                <a:hlinkClick r:id="rId2" action="ppaction://hlinksldjump"/>
                <a:hlinkMouseOver r:id="rId2" action="ppaction://hlinksldjump"/>
              </a:rPr>
              <a:t>Nacional das Instituições da Rede Federal de Educação Profissional, Científica e </a:t>
            </a:r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Tecnológica – CONIF</a:t>
            </a:r>
          </a:p>
          <a:p>
            <a:pPr marL="712788" lvl="1" indent="-255588"/>
            <a:r>
              <a:rPr lang="pt-BR" sz="4100" dirty="0" smtClean="0">
                <a:hlinkClick r:id="rId2" action="ppaction://hlinksldjump"/>
                <a:hlinkMouseOver r:id="rId2" action="ppaction://hlinksldjump"/>
              </a:rPr>
              <a:t>Fórum   de   Pró-Reitores   de   Pesquisa   e    Pós-Graduação  –  FOPROP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90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22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03946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7882" y="1109135"/>
            <a:ext cx="10997606" cy="52747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4600" dirty="0" smtClean="0">
                <a:hlinkClick r:id="rId2" action="ppaction://hlinksldjump"/>
              </a:rPr>
              <a:t>2. Grupo </a:t>
            </a:r>
            <a:r>
              <a:rPr lang="pt-BR" sz="4600" dirty="0">
                <a:hlinkClick r:id="rId2" action="ppaction://hlinksldjump"/>
              </a:rPr>
              <a:t>Parceiros Estratégicos </a:t>
            </a:r>
            <a:r>
              <a:rPr lang="pt-BR" sz="4600" dirty="0" smtClean="0">
                <a:hlinkClick r:id="rId2" action="ppaction://hlinksldjump"/>
              </a:rPr>
              <a:t>(</a:t>
            </a:r>
            <a:r>
              <a:rPr lang="pt-BR" sz="4600" dirty="0">
                <a:hlinkClick r:id="rId2" action="ppaction://hlinksldjump"/>
              </a:rPr>
              <a:t>Locais/Institucionais)</a:t>
            </a:r>
          </a:p>
          <a:p>
            <a:pPr lvl="1"/>
            <a:endParaRPr lang="pt-BR" sz="1600" dirty="0" smtClean="0">
              <a:hlinkClick r:id="rId2" action="ppaction://hlinksldjump"/>
            </a:endParaRPr>
          </a:p>
          <a:p>
            <a:pPr lvl="1"/>
            <a:r>
              <a:rPr lang="pt-BR" sz="3500" dirty="0" smtClean="0">
                <a:hlinkClick r:id="rId2" action="ppaction://hlinksldjump"/>
              </a:rPr>
              <a:t>Ministério da Ciência e Tecnologia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Ministério da Integração Nacional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SEBRAE</a:t>
            </a:r>
            <a:endParaRPr lang="pt-BR" sz="3500" dirty="0">
              <a:hlinkClick r:id="rId2" action="ppaction://hlinksldjump"/>
            </a:endParaRPr>
          </a:p>
          <a:p>
            <a:pPr lvl="1"/>
            <a:r>
              <a:rPr lang="pt-BR" sz="3500" dirty="0" smtClean="0">
                <a:hlinkClick r:id="rId2" action="ppaction://hlinksldjump"/>
              </a:rPr>
              <a:t>Embrapa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Frente Nacional de Prefeitos – FNP 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Confederação Nacional de Municípios – CNM </a:t>
            </a:r>
          </a:p>
          <a:p>
            <a:pPr lvl="1"/>
            <a:r>
              <a:rPr lang="pt-BR" sz="3500" dirty="0">
                <a:hlinkClick r:id="rId2" action="ppaction://hlinksldjump"/>
              </a:rPr>
              <a:t>Associação </a:t>
            </a:r>
            <a:r>
              <a:rPr lang="pt-BR" sz="3500" dirty="0" smtClean="0">
                <a:hlinkClick r:id="rId2" action="ppaction://hlinksldjump"/>
              </a:rPr>
              <a:t>Nacional </a:t>
            </a:r>
            <a:r>
              <a:rPr lang="pt-BR" sz="3500" dirty="0">
                <a:hlinkClick r:id="rId2" action="ppaction://hlinksldjump"/>
              </a:rPr>
              <a:t>de </a:t>
            </a:r>
            <a:r>
              <a:rPr lang="pt-BR" sz="3500" dirty="0" smtClean="0">
                <a:hlinkClick r:id="rId2" action="ppaction://hlinksldjump"/>
              </a:rPr>
              <a:t>Entidades Promotoras </a:t>
            </a:r>
            <a:r>
              <a:rPr lang="pt-BR" sz="3500" dirty="0">
                <a:hlinkClick r:id="rId2" action="ppaction://hlinksldjump"/>
              </a:rPr>
              <a:t>de </a:t>
            </a:r>
            <a:r>
              <a:rPr lang="pt-BR" sz="3500" dirty="0" smtClean="0">
                <a:hlinkClick r:id="rId2" action="ppaction://hlinksldjump"/>
              </a:rPr>
              <a:t>Empreendimentos Inovadores - ANPROTEC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Confederação Nacional da Indústria</a:t>
            </a:r>
          </a:p>
          <a:p>
            <a:pPr lvl="1"/>
            <a:r>
              <a:rPr lang="pt-BR" sz="3500" dirty="0" smtClean="0">
                <a:hlinkClick r:id="rId2" action="ppaction://hlinksldjump"/>
              </a:rPr>
              <a:t>Agência Brasileira de Desenvolvimento Industrial</a:t>
            </a:r>
          </a:p>
          <a:p>
            <a:pPr lvl="1"/>
            <a:endParaRPr lang="pt-BR" sz="3200" dirty="0">
              <a:hlinkClick r:id="rId2" action="ppaction://hlinksldjump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" y="639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22424" y="100371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79409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300" dirty="0" smtClean="0">
                <a:hlinkClick r:id="rId2" action="ppaction://hlinksldjump"/>
              </a:rPr>
              <a:t>3. Grupo Metodologia/Roteiro – Sistemas de Avaliação/ Acompanhamento e Indicadores</a:t>
            </a:r>
          </a:p>
          <a:p>
            <a:pPr marL="457200" lvl="1" indent="0" algn="just">
              <a:buNone/>
            </a:pPr>
            <a:endParaRPr lang="pt-BR" sz="1400" dirty="0" smtClean="0">
              <a:hlinkClick r:id="rId2" action="ppaction://hlinksldjump"/>
            </a:endParaRPr>
          </a:p>
          <a:p>
            <a:pPr lvl="1" algn="just"/>
            <a:r>
              <a:rPr lang="pt-BR" sz="3200" dirty="0" smtClean="0">
                <a:hlinkClick r:id="rId2" action="ppaction://hlinksldjump"/>
              </a:rPr>
              <a:t>Centro de Gestão e  Estudos Estratégicos - CGEE</a:t>
            </a:r>
          </a:p>
          <a:p>
            <a:pPr lvl="1" algn="just"/>
            <a:r>
              <a:rPr lang="pt-BR" sz="3200" dirty="0" smtClean="0">
                <a:hlinkClick r:id="rId2" action="ppaction://hlinksldjump"/>
              </a:rPr>
              <a:t>SEBRAE</a:t>
            </a:r>
          </a:p>
          <a:p>
            <a:pPr lvl="1" algn="just"/>
            <a:r>
              <a:rPr lang="pt-BR" sz="3200" dirty="0" smtClean="0">
                <a:hlinkClick r:id="rId2" action="ppaction://hlinksldjump"/>
              </a:rPr>
              <a:t>Embrapa</a:t>
            </a:r>
          </a:p>
          <a:p>
            <a:pPr lvl="1" algn="just"/>
            <a:r>
              <a:rPr lang="pt-BR" sz="3200" dirty="0" smtClean="0">
                <a:hlinkClick r:id="rId2" action="ppaction://hlinksldjump"/>
              </a:rPr>
              <a:t>Secretaria de Regulação e Supervisão da Educação Superior – SERES/MEC</a:t>
            </a:r>
          </a:p>
          <a:p>
            <a:pPr lvl="1" algn="just"/>
            <a:r>
              <a:rPr lang="pt-BR" sz="3200" dirty="0" smtClean="0">
                <a:hlinkClick r:id="rId2" action="ppaction://hlinksldjump"/>
              </a:rPr>
              <a:t>Movimento Brasil Competitivo – MBC</a:t>
            </a:r>
            <a:endParaRPr lang="pt-BR" sz="3200" dirty="0">
              <a:hlinkClick r:id="rId2" action="ppaction://hlinksldjump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5751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709146"/>
            <a:ext cx="11003280" cy="59883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300" dirty="0" smtClean="0">
                <a:hlinkClick r:id="rId2" action="ppaction://hlinksldjump"/>
              </a:rPr>
              <a:t>4. Grupo Financiamento</a:t>
            </a:r>
          </a:p>
          <a:p>
            <a:pPr marL="0" indent="0">
              <a:buNone/>
            </a:pPr>
            <a:endParaRPr lang="pt-BR" sz="1000" dirty="0" smtClean="0">
              <a:hlinkClick r:id="rId2" action="ppaction://hlinksldjump"/>
            </a:endParaRPr>
          </a:p>
          <a:p>
            <a:r>
              <a:rPr lang="pt-BR" sz="2500" dirty="0" smtClean="0">
                <a:hlinkClick r:id="rId2" action="ppaction://hlinksldjump"/>
              </a:rPr>
              <a:t>FINEP – Financiadora de Estudos e Projetos</a:t>
            </a:r>
          </a:p>
          <a:p>
            <a:r>
              <a:rPr lang="pt-BR" sz="2500" dirty="0" smtClean="0">
                <a:hlinkClick r:id="rId2" action="ppaction://hlinksldjump"/>
              </a:rPr>
              <a:t>CAPES – Coordenação </a:t>
            </a:r>
            <a:r>
              <a:rPr lang="pt-BR" sz="2500" dirty="0">
                <a:hlinkClick r:id="rId2" action="ppaction://hlinksldjump"/>
              </a:rPr>
              <a:t>de Aperfeiçoamento de Pessoal de Nível Superior</a:t>
            </a:r>
            <a:endParaRPr lang="pt-BR" sz="2500" dirty="0" smtClean="0">
              <a:hlinkClick r:id="rId2" action="ppaction://hlinksldjump"/>
            </a:endParaRPr>
          </a:p>
          <a:p>
            <a:r>
              <a:rPr lang="pt-BR" sz="2500" dirty="0" smtClean="0">
                <a:hlinkClick r:id="rId2" action="ppaction://hlinksldjump"/>
              </a:rPr>
              <a:t>CNPQ – Conselho </a:t>
            </a:r>
            <a:r>
              <a:rPr lang="pt-BR" sz="2500" dirty="0">
                <a:hlinkClick r:id="rId2" action="ppaction://hlinksldjump"/>
              </a:rPr>
              <a:t>Nacional de Desenvolvimento Científico e Tecnológico</a:t>
            </a:r>
            <a:endParaRPr lang="pt-BR" sz="2500" dirty="0" smtClean="0">
              <a:hlinkClick r:id="rId2" action="ppaction://hlinksldjump"/>
            </a:endParaRPr>
          </a:p>
          <a:p>
            <a:r>
              <a:rPr lang="pt-BR" sz="2500" dirty="0" smtClean="0">
                <a:hlinkClick r:id="rId2" action="ppaction://hlinksldjump"/>
              </a:rPr>
              <a:t>BNDES – Banco Nacional para o Desenvolvimento Econômico e Social</a:t>
            </a:r>
          </a:p>
          <a:p>
            <a:r>
              <a:rPr lang="pt-BR" sz="2500" dirty="0" smtClean="0">
                <a:hlinkClick r:id="rId2" action="ppaction://hlinksldjump"/>
              </a:rPr>
              <a:t>ABDE – Associação Brasileira de Desenvolvimento Econômico</a:t>
            </a:r>
          </a:p>
          <a:p>
            <a:r>
              <a:rPr lang="pt-BR" sz="2500" dirty="0" smtClean="0">
                <a:hlinkClick r:id="rId2" action="ppaction://hlinksldjump"/>
              </a:rPr>
              <a:t>PNUD – Programa das Nações Unidas para o Desenvolvimento</a:t>
            </a:r>
          </a:p>
          <a:p>
            <a:r>
              <a:rPr lang="pt-BR" sz="2500" dirty="0" smtClean="0">
                <a:hlinkClick r:id="rId2" action="ppaction://hlinksldjump"/>
              </a:rPr>
              <a:t>BID – Banco Interamericano de Desenvolvimento</a:t>
            </a:r>
          </a:p>
          <a:p>
            <a:r>
              <a:rPr lang="pt-BR" sz="2500" dirty="0" smtClean="0">
                <a:hlinkClick r:id="rId2" action="ppaction://hlinksldjump"/>
              </a:rPr>
              <a:t>BIRD - </a:t>
            </a:r>
            <a:r>
              <a:rPr lang="pt-BR" sz="2500" dirty="0">
                <a:hlinkClick r:id="rId2" action="ppaction://hlinksldjump"/>
              </a:rPr>
              <a:t>Banco Internacional para Reconstrução e </a:t>
            </a:r>
            <a:r>
              <a:rPr lang="pt-BR" sz="2500" dirty="0" smtClean="0">
                <a:hlinkClick r:id="rId2" action="ppaction://hlinksldjump"/>
              </a:rPr>
              <a:t>Desenvolvimento (Banco Mundial)</a:t>
            </a:r>
          </a:p>
          <a:p>
            <a:r>
              <a:rPr lang="pt-BR" sz="2500" dirty="0" smtClean="0">
                <a:hlinkClick r:id="rId2" action="ppaction://hlinksldjump"/>
              </a:rPr>
              <a:t>Banco do Brasil – Fundos Constitucionais</a:t>
            </a:r>
          </a:p>
          <a:p>
            <a:r>
              <a:rPr lang="pt-BR" sz="2500" dirty="0" smtClean="0">
                <a:hlinkClick r:id="rId2" action="ppaction://hlinksldjump"/>
              </a:rPr>
              <a:t>Rede </a:t>
            </a:r>
            <a:r>
              <a:rPr lang="pt-BR" sz="2500" dirty="0" err="1" smtClean="0">
                <a:hlinkClick r:id="rId2" action="ppaction://hlinksldjump"/>
              </a:rPr>
              <a:t>Gife</a:t>
            </a:r>
            <a:r>
              <a:rPr lang="pt-BR" sz="2500" dirty="0" smtClean="0">
                <a:hlinkClick r:id="rId2" action="ppaction://hlinksldjump"/>
              </a:rPr>
              <a:t> – Grupo </a:t>
            </a:r>
            <a:r>
              <a:rPr lang="pt-BR" sz="2500" dirty="0">
                <a:hlinkClick r:id="rId2" action="ppaction://hlinksldjump"/>
              </a:rPr>
              <a:t>de Institutos Fundações e </a:t>
            </a:r>
            <a:r>
              <a:rPr lang="pt-BR" sz="2500" dirty="0" smtClean="0">
                <a:hlinkClick r:id="rId2" action="ppaction://hlinksldjump"/>
              </a:rPr>
              <a:t>Empresas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0" y="0"/>
            <a:ext cx="3619500" cy="419100"/>
          </a:xfrm>
          <a:prstGeom prst="rect">
            <a:avLst/>
          </a:prstGeom>
        </p:spPr>
      </p:pic>
      <p:pic>
        <p:nvPicPr>
          <p:cNvPr id="5" name="Picture 8" descr="http://www2.camara.leg.br/a-camara/altosestudos/imagens/GloboCA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8" y="13885"/>
            <a:ext cx="9048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35675" y="113617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Centro de Estudos e Debates Estratégicos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7703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undidade">
  <a:themeElements>
    <a:clrScheme name="Profundidade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Profundidad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fundida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TM04033923[[fn=Profundidade]]</Template>
  <TotalTime>243</TotalTime>
  <Words>935</Words>
  <Application>Microsoft Office PowerPoint</Application>
  <PresentationFormat>Widescreen</PresentationFormat>
  <Paragraphs>139</Paragraphs>
  <Slides>18</Slides>
  <Notes>0</Notes>
  <HiddenSlides>5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Arial</vt:lpstr>
      <vt:lpstr>Corbel</vt:lpstr>
      <vt:lpstr>Profundidade</vt:lpstr>
      <vt:lpstr>Apresentação do PowerPoint</vt:lpstr>
      <vt:lpstr>O CEDES</vt:lpstr>
      <vt:lpstr>O ESTUDO</vt:lpstr>
      <vt:lpstr>O melhor resultado vem do planejamento.</vt:lpstr>
      <vt:lpstr>Sugestão para estruturação do estudo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METODOLOGIA</vt:lpstr>
      <vt:lpstr>Por que as Instituições de Ensino Superior?</vt:lpstr>
      <vt:lpstr>Por que as Instituições de Ensino Superior?</vt:lpstr>
      <vt:lpstr>CENTROS DE PLANEJAMENTO E DESENVOLVIMENTO REGIONAIS</vt:lpstr>
      <vt:lpstr>O que esperar (benefícios)?</vt:lpstr>
      <vt:lpstr>O que esperar (benefícios)?</vt:lpstr>
      <vt:lpstr>O que esperar (benefícios)?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Giovanna de Campos Belo</dc:creator>
  <cp:lastModifiedBy>Washington Carlos Maciel da Silva</cp:lastModifiedBy>
  <cp:revision>40</cp:revision>
  <cp:lastPrinted>2016-06-20T21:13:16Z</cp:lastPrinted>
  <dcterms:created xsi:type="dcterms:W3CDTF">2016-06-14T19:13:30Z</dcterms:created>
  <dcterms:modified xsi:type="dcterms:W3CDTF">2016-07-13T19:55:29Z</dcterms:modified>
</cp:coreProperties>
</file>