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4" r:id="rId3"/>
    <p:sldId id="306" r:id="rId4"/>
    <p:sldId id="321" r:id="rId5"/>
    <p:sldId id="319" r:id="rId6"/>
    <p:sldId id="282" r:id="rId7"/>
    <p:sldId id="283" r:id="rId8"/>
    <p:sldId id="284" r:id="rId9"/>
    <p:sldId id="335" r:id="rId10"/>
    <p:sldId id="33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307" r:id="rId20"/>
    <p:sldId id="295" r:id="rId21"/>
    <p:sldId id="299" r:id="rId22"/>
    <p:sldId id="301" r:id="rId23"/>
    <p:sldId id="300" r:id="rId24"/>
    <p:sldId id="317" r:id="rId25"/>
    <p:sldId id="318" r:id="rId26"/>
    <p:sldId id="316" r:id="rId27"/>
    <p:sldId id="313" r:id="rId28"/>
    <p:sldId id="326" r:id="rId29"/>
    <p:sldId id="327" r:id="rId30"/>
    <p:sldId id="322" r:id="rId31"/>
    <p:sldId id="323" r:id="rId32"/>
    <p:sldId id="324" r:id="rId33"/>
    <p:sldId id="328" r:id="rId34"/>
    <p:sldId id="325" r:id="rId35"/>
    <p:sldId id="330" r:id="rId36"/>
    <p:sldId id="329" r:id="rId37"/>
    <p:sldId id="333" r:id="rId38"/>
    <p:sldId id="337" r:id="rId39"/>
  </p:sldIdLst>
  <p:sldSz cx="9144000" cy="6858000" type="screen4x3"/>
  <p:notesSz cx="6805613" cy="9944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7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ADF5C0-3C65-47A5-914E-07CA8841DFC2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196C1A8-0984-4C06-8806-D7334ECAFC7D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t-BR" sz="2220" b="1" i="0" baseline="0" dirty="0" smtClean="0">
              <a:solidFill>
                <a:schemeClr val="tx1"/>
              </a:solidFill>
            </a:rPr>
            <a:t>COEMA NACIONAL</a:t>
          </a:r>
          <a:endParaRPr lang="pt-BR" sz="2220" b="1" i="0" baseline="0" dirty="0">
            <a:solidFill>
              <a:schemeClr val="tx1"/>
            </a:solidFill>
          </a:endParaRPr>
        </a:p>
      </dgm:t>
    </dgm:pt>
    <dgm:pt modelId="{F597482A-C06F-4EF9-91BF-EF12819509CD}" type="parTrans" cxnId="{29628D06-B742-4226-8D9F-AB8EFB798769}">
      <dgm:prSet/>
      <dgm:spPr/>
      <dgm:t>
        <a:bodyPr/>
        <a:lstStyle/>
        <a:p>
          <a:endParaRPr lang="pt-BR"/>
        </a:p>
      </dgm:t>
    </dgm:pt>
    <dgm:pt modelId="{F9B9DCA0-B368-401A-AE73-9F944F9CA7C2}" type="sibTrans" cxnId="{29628D06-B742-4226-8D9F-AB8EFB798769}">
      <dgm:prSet/>
      <dgm:spPr/>
      <dgm:t>
        <a:bodyPr/>
        <a:lstStyle/>
        <a:p>
          <a:endParaRPr lang="pt-BR"/>
        </a:p>
      </dgm:t>
    </dgm:pt>
    <dgm:pt modelId="{43632EB8-D50F-4260-8BF5-2DA3B63043BB}">
      <dgm:prSet phldrT="[Texto]" custT="1"/>
      <dgm:spPr>
        <a:solidFill>
          <a:srgbClr val="D6ECEE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t-BR" sz="1700" b="1" i="0" baseline="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rPr>
            <a:t>COEMA  SUL SUDESTE</a:t>
          </a:r>
          <a:endParaRPr lang="pt-BR" sz="1700" b="1" i="0" baseline="0" dirty="0">
            <a:solidFill>
              <a:schemeClr val="accent2">
                <a:lumMod val="75000"/>
              </a:schemeClr>
            </a:solidFill>
            <a:latin typeface="Calibri" pitchFamily="34" charset="0"/>
          </a:endParaRPr>
        </a:p>
      </dgm:t>
    </dgm:pt>
    <dgm:pt modelId="{177FD18F-184D-4AFF-8487-282277B4CDFD}" type="parTrans" cxnId="{26E0D2C2-09C7-425A-9F05-167F49785220}">
      <dgm:prSet/>
      <dgm:spPr>
        <a:ln>
          <a:headEnd type="triangle"/>
          <a:tailEnd type="triangle"/>
        </a:ln>
      </dgm:spPr>
      <dgm:t>
        <a:bodyPr/>
        <a:lstStyle/>
        <a:p>
          <a:endParaRPr lang="pt-BR"/>
        </a:p>
      </dgm:t>
    </dgm:pt>
    <dgm:pt modelId="{AC0E0CB5-BF2D-4184-81DF-2C426F315A0E}" type="sibTrans" cxnId="{26E0D2C2-09C7-425A-9F05-167F49785220}">
      <dgm:prSet/>
      <dgm:spPr/>
      <dgm:t>
        <a:bodyPr/>
        <a:lstStyle/>
        <a:p>
          <a:endParaRPr lang="pt-BR"/>
        </a:p>
      </dgm:t>
    </dgm:pt>
    <dgm:pt modelId="{88F99207-847E-47A8-996B-3AF8BD0228F1}">
      <dgm:prSet phldrT="[Texto]" custT="1"/>
      <dgm:spPr>
        <a:solidFill>
          <a:srgbClr val="D6ECEE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t-BR" sz="1700" b="1" i="0" baseline="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rPr>
            <a:t>COEMA NORDESTE</a:t>
          </a:r>
          <a:endParaRPr lang="pt-BR" sz="1700" b="1" i="0" baseline="0" dirty="0">
            <a:solidFill>
              <a:schemeClr val="accent2">
                <a:lumMod val="75000"/>
              </a:schemeClr>
            </a:solidFill>
            <a:latin typeface="Calibri" pitchFamily="34" charset="0"/>
          </a:endParaRPr>
        </a:p>
      </dgm:t>
    </dgm:pt>
    <dgm:pt modelId="{BF37CAB3-6984-49F1-941F-6C64014B4496}" type="parTrans" cxnId="{59B64CA2-09F8-4CB1-BC63-51BED66EE75E}">
      <dgm:prSet/>
      <dgm:spPr>
        <a:ln>
          <a:headEnd type="triangle"/>
          <a:tailEnd type="triangle"/>
        </a:ln>
      </dgm:spPr>
      <dgm:t>
        <a:bodyPr/>
        <a:lstStyle/>
        <a:p>
          <a:endParaRPr lang="pt-BR"/>
        </a:p>
      </dgm:t>
    </dgm:pt>
    <dgm:pt modelId="{67619953-FA9A-4FAD-A0C5-5B8AA756734D}" type="sibTrans" cxnId="{59B64CA2-09F8-4CB1-BC63-51BED66EE75E}">
      <dgm:prSet/>
      <dgm:spPr/>
      <dgm:t>
        <a:bodyPr/>
        <a:lstStyle/>
        <a:p>
          <a:endParaRPr lang="pt-BR"/>
        </a:p>
      </dgm:t>
    </dgm:pt>
    <dgm:pt modelId="{B98C7696-0399-46EE-83A3-A75DCFDF369D}">
      <dgm:prSet phldrT="[Texto]" custT="1"/>
      <dgm:spPr>
        <a:solidFill>
          <a:srgbClr val="D6ECEE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t-BR" sz="1700" b="1" i="0" baseline="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rPr>
            <a:t>COEMA CENTRO NORTE</a:t>
          </a:r>
          <a:endParaRPr lang="pt-BR" sz="1700" b="1" i="0" baseline="0" dirty="0">
            <a:solidFill>
              <a:schemeClr val="accent2">
                <a:lumMod val="75000"/>
              </a:schemeClr>
            </a:solidFill>
            <a:latin typeface="Calibri" pitchFamily="34" charset="0"/>
          </a:endParaRPr>
        </a:p>
      </dgm:t>
    </dgm:pt>
    <dgm:pt modelId="{6DD6B326-BB5B-4F10-9788-395DBDD1A569}" type="parTrans" cxnId="{01BC7334-A1DB-4220-8902-704C80D56FD5}">
      <dgm:prSet/>
      <dgm:spPr>
        <a:ln>
          <a:headEnd type="triangle"/>
          <a:tailEnd type="triangle"/>
        </a:ln>
      </dgm:spPr>
      <dgm:t>
        <a:bodyPr/>
        <a:lstStyle/>
        <a:p>
          <a:endParaRPr lang="pt-BR"/>
        </a:p>
      </dgm:t>
    </dgm:pt>
    <dgm:pt modelId="{F4672801-9CEC-40B6-99B6-0EAB17D1988A}" type="sibTrans" cxnId="{01BC7334-A1DB-4220-8902-704C80D56FD5}">
      <dgm:prSet/>
      <dgm:spPr/>
      <dgm:t>
        <a:bodyPr/>
        <a:lstStyle/>
        <a:p>
          <a:endParaRPr lang="pt-BR"/>
        </a:p>
      </dgm:t>
    </dgm:pt>
    <dgm:pt modelId="{33795310-624E-4C7A-8635-ACEB60BDF301}" type="pres">
      <dgm:prSet presAssocID="{07ADF5C0-3C65-47A5-914E-07CA8841DFC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E517E91-CA00-4035-8F37-876E59508297}" type="pres">
      <dgm:prSet presAssocID="{1196C1A8-0984-4C06-8806-D7334ECAFC7D}" presName="centerShape" presStyleLbl="node0" presStyleIdx="0" presStyleCnt="1" custScaleX="153241" custLinFactNeighborX="1283" custLinFactNeighborY="-602"/>
      <dgm:spPr/>
      <dgm:t>
        <a:bodyPr/>
        <a:lstStyle/>
        <a:p>
          <a:endParaRPr lang="pt-BR"/>
        </a:p>
      </dgm:t>
    </dgm:pt>
    <dgm:pt modelId="{705B091B-8589-4896-8D8E-65DDD0AE9ECE}" type="pres">
      <dgm:prSet presAssocID="{177FD18F-184D-4AFF-8487-282277B4CDFD}" presName="Name9" presStyleLbl="parChTrans1D2" presStyleIdx="0" presStyleCnt="3"/>
      <dgm:spPr/>
      <dgm:t>
        <a:bodyPr/>
        <a:lstStyle/>
        <a:p>
          <a:endParaRPr lang="pt-BR"/>
        </a:p>
      </dgm:t>
    </dgm:pt>
    <dgm:pt modelId="{EC9D2570-1136-4329-910A-498EC8B82CB4}" type="pres">
      <dgm:prSet presAssocID="{177FD18F-184D-4AFF-8487-282277B4CDFD}" presName="connTx" presStyleLbl="parChTrans1D2" presStyleIdx="0" presStyleCnt="3"/>
      <dgm:spPr/>
      <dgm:t>
        <a:bodyPr/>
        <a:lstStyle/>
        <a:p>
          <a:endParaRPr lang="pt-BR"/>
        </a:p>
      </dgm:t>
    </dgm:pt>
    <dgm:pt modelId="{8BF0D9B7-E42A-4E4D-943F-62CEFFFA1E69}" type="pres">
      <dgm:prSet presAssocID="{43632EB8-D50F-4260-8BF5-2DA3B63043BB}" presName="node" presStyleLbl="node1" presStyleIdx="0" presStyleCnt="3" custScaleX="142660" custRadScaleRad="109640" custRadScaleInc="104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A2654C-237F-46E3-9DBE-4D5E59B79C24}" type="pres">
      <dgm:prSet presAssocID="{BF37CAB3-6984-49F1-941F-6C64014B4496}" presName="Name9" presStyleLbl="parChTrans1D2" presStyleIdx="1" presStyleCnt="3"/>
      <dgm:spPr/>
      <dgm:t>
        <a:bodyPr/>
        <a:lstStyle/>
        <a:p>
          <a:endParaRPr lang="pt-BR"/>
        </a:p>
      </dgm:t>
    </dgm:pt>
    <dgm:pt modelId="{DF3BADC1-6D9E-4633-A4B4-C138FCDC13EC}" type="pres">
      <dgm:prSet presAssocID="{BF37CAB3-6984-49F1-941F-6C64014B4496}" presName="connTx" presStyleLbl="parChTrans1D2" presStyleIdx="1" presStyleCnt="3"/>
      <dgm:spPr/>
      <dgm:t>
        <a:bodyPr/>
        <a:lstStyle/>
        <a:p>
          <a:endParaRPr lang="pt-BR"/>
        </a:p>
      </dgm:t>
    </dgm:pt>
    <dgm:pt modelId="{E8154A06-3BE6-448C-9A8A-F5339FE37C6A}" type="pres">
      <dgm:prSet presAssocID="{88F99207-847E-47A8-996B-3AF8BD0228F1}" presName="node" presStyleLbl="node1" presStyleIdx="1" presStyleCnt="3" custScaleX="145842" custRadScaleRad="133535" custRadScaleInc="-1649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9C99074-D7A4-4DA6-AA4E-679E169634F7}" type="pres">
      <dgm:prSet presAssocID="{6DD6B326-BB5B-4F10-9788-395DBDD1A569}" presName="Name9" presStyleLbl="parChTrans1D2" presStyleIdx="2" presStyleCnt="3"/>
      <dgm:spPr/>
      <dgm:t>
        <a:bodyPr/>
        <a:lstStyle/>
        <a:p>
          <a:endParaRPr lang="pt-BR"/>
        </a:p>
      </dgm:t>
    </dgm:pt>
    <dgm:pt modelId="{A7D22E60-9C7E-4EE3-8E5E-EAB708CF1CB7}" type="pres">
      <dgm:prSet presAssocID="{6DD6B326-BB5B-4F10-9788-395DBDD1A569}" presName="connTx" presStyleLbl="parChTrans1D2" presStyleIdx="2" presStyleCnt="3"/>
      <dgm:spPr/>
      <dgm:t>
        <a:bodyPr/>
        <a:lstStyle/>
        <a:p>
          <a:endParaRPr lang="pt-BR"/>
        </a:p>
      </dgm:t>
    </dgm:pt>
    <dgm:pt modelId="{90F1E648-8013-4D01-A11B-CF9412D58A32}" type="pres">
      <dgm:prSet presAssocID="{B98C7696-0399-46EE-83A3-A75DCFDF369D}" presName="node" presStyleLbl="node1" presStyleIdx="2" presStyleCnt="3" custScaleX="142723" custRadScaleRad="126739" custRadScaleInc="146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9BCCC73-9D30-4978-A567-2E0A4558FABB}" type="presOf" srcId="{B98C7696-0399-46EE-83A3-A75DCFDF369D}" destId="{90F1E648-8013-4D01-A11B-CF9412D58A32}" srcOrd="0" destOrd="0" presId="urn:microsoft.com/office/officeart/2005/8/layout/radial1"/>
    <dgm:cxn modelId="{26E0D2C2-09C7-425A-9F05-167F49785220}" srcId="{1196C1A8-0984-4C06-8806-D7334ECAFC7D}" destId="{43632EB8-D50F-4260-8BF5-2DA3B63043BB}" srcOrd="0" destOrd="0" parTransId="{177FD18F-184D-4AFF-8487-282277B4CDFD}" sibTransId="{AC0E0CB5-BF2D-4184-81DF-2C426F315A0E}"/>
    <dgm:cxn modelId="{59B64CA2-09F8-4CB1-BC63-51BED66EE75E}" srcId="{1196C1A8-0984-4C06-8806-D7334ECAFC7D}" destId="{88F99207-847E-47A8-996B-3AF8BD0228F1}" srcOrd="1" destOrd="0" parTransId="{BF37CAB3-6984-49F1-941F-6C64014B4496}" sibTransId="{67619953-FA9A-4FAD-A0C5-5B8AA756734D}"/>
    <dgm:cxn modelId="{F2858EC0-2BE2-470B-8600-4A1D8CB688E3}" type="presOf" srcId="{07ADF5C0-3C65-47A5-914E-07CA8841DFC2}" destId="{33795310-624E-4C7A-8635-ACEB60BDF301}" srcOrd="0" destOrd="0" presId="urn:microsoft.com/office/officeart/2005/8/layout/radial1"/>
    <dgm:cxn modelId="{86F1E2A3-C7DA-4E79-8846-675600EF3101}" type="presOf" srcId="{BF37CAB3-6984-49F1-941F-6C64014B4496}" destId="{DF3BADC1-6D9E-4633-A4B4-C138FCDC13EC}" srcOrd="1" destOrd="0" presId="urn:microsoft.com/office/officeart/2005/8/layout/radial1"/>
    <dgm:cxn modelId="{01BC7334-A1DB-4220-8902-704C80D56FD5}" srcId="{1196C1A8-0984-4C06-8806-D7334ECAFC7D}" destId="{B98C7696-0399-46EE-83A3-A75DCFDF369D}" srcOrd="2" destOrd="0" parTransId="{6DD6B326-BB5B-4F10-9788-395DBDD1A569}" sibTransId="{F4672801-9CEC-40B6-99B6-0EAB17D1988A}"/>
    <dgm:cxn modelId="{9030C80B-242C-48CE-A421-31C0E6C33A69}" type="presOf" srcId="{88F99207-847E-47A8-996B-3AF8BD0228F1}" destId="{E8154A06-3BE6-448C-9A8A-F5339FE37C6A}" srcOrd="0" destOrd="0" presId="urn:microsoft.com/office/officeart/2005/8/layout/radial1"/>
    <dgm:cxn modelId="{09F7BA80-2367-432B-9090-D2BEAFDBB515}" type="presOf" srcId="{177FD18F-184D-4AFF-8487-282277B4CDFD}" destId="{EC9D2570-1136-4329-910A-498EC8B82CB4}" srcOrd="1" destOrd="0" presId="urn:microsoft.com/office/officeart/2005/8/layout/radial1"/>
    <dgm:cxn modelId="{B5F0511C-1A03-4E22-BAF6-C4263084F16F}" type="presOf" srcId="{1196C1A8-0984-4C06-8806-D7334ECAFC7D}" destId="{2E517E91-CA00-4035-8F37-876E59508297}" srcOrd="0" destOrd="0" presId="urn:microsoft.com/office/officeart/2005/8/layout/radial1"/>
    <dgm:cxn modelId="{71DD6DC5-3375-4339-8FE2-9B2AA9859F1C}" type="presOf" srcId="{43632EB8-D50F-4260-8BF5-2DA3B63043BB}" destId="{8BF0D9B7-E42A-4E4D-943F-62CEFFFA1E69}" srcOrd="0" destOrd="0" presId="urn:microsoft.com/office/officeart/2005/8/layout/radial1"/>
    <dgm:cxn modelId="{29628D06-B742-4226-8D9F-AB8EFB798769}" srcId="{07ADF5C0-3C65-47A5-914E-07CA8841DFC2}" destId="{1196C1A8-0984-4C06-8806-D7334ECAFC7D}" srcOrd="0" destOrd="0" parTransId="{F597482A-C06F-4EF9-91BF-EF12819509CD}" sibTransId="{F9B9DCA0-B368-401A-AE73-9F944F9CA7C2}"/>
    <dgm:cxn modelId="{5D0DDB30-3C10-4E32-9933-B2DC94286683}" type="presOf" srcId="{6DD6B326-BB5B-4F10-9788-395DBDD1A569}" destId="{A7D22E60-9C7E-4EE3-8E5E-EAB708CF1CB7}" srcOrd="1" destOrd="0" presId="urn:microsoft.com/office/officeart/2005/8/layout/radial1"/>
    <dgm:cxn modelId="{CBB63BD3-2980-4421-8EFF-2C911AAA14D9}" type="presOf" srcId="{BF37CAB3-6984-49F1-941F-6C64014B4496}" destId="{0BA2654C-237F-46E3-9DBE-4D5E59B79C24}" srcOrd="0" destOrd="0" presId="urn:microsoft.com/office/officeart/2005/8/layout/radial1"/>
    <dgm:cxn modelId="{15B268A8-66F8-47EC-8FDE-086473B2FADE}" type="presOf" srcId="{6DD6B326-BB5B-4F10-9788-395DBDD1A569}" destId="{29C99074-D7A4-4DA6-AA4E-679E169634F7}" srcOrd="0" destOrd="0" presId="urn:microsoft.com/office/officeart/2005/8/layout/radial1"/>
    <dgm:cxn modelId="{4B6D228F-BE82-41D1-AE38-2658937698DE}" type="presOf" srcId="{177FD18F-184D-4AFF-8487-282277B4CDFD}" destId="{705B091B-8589-4896-8D8E-65DDD0AE9ECE}" srcOrd="0" destOrd="0" presId="urn:microsoft.com/office/officeart/2005/8/layout/radial1"/>
    <dgm:cxn modelId="{B54D965C-DD9C-41E5-B2F0-0982785B1EEE}" type="presParOf" srcId="{33795310-624E-4C7A-8635-ACEB60BDF301}" destId="{2E517E91-CA00-4035-8F37-876E59508297}" srcOrd="0" destOrd="0" presId="urn:microsoft.com/office/officeart/2005/8/layout/radial1"/>
    <dgm:cxn modelId="{119A43D0-AFB7-4646-8556-978525FE8DAD}" type="presParOf" srcId="{33795310-624E-4C7A-8635-ACEB60BDF301}" destId="{705B091B-8589-4896-8D8E-65DDD0AE9ECE}" srcOrd="1" destOrd="0" presId="urn:microsoft.com/office/officeart/2005/8/layout/radial1"/>
    <dgm:cxn modelId="{479EB8ED-ECAE-443D-BDEC-B9E7C07CBEB1}" type="presParOf" srcId="{705B091B-8589-4896-8D8E-65DDD0AE9ECE}" destId="{EC9D2570-1136-4329-910A-498EC8B82CB4}" srcOrd="0" destOrd="0" presId="urn:microsoft.com/office/officeart/2005/8/layout/radial1"/>
    <dgm:cxn modelId="{2D778D46-FA5C-4793-BF0C-ED1D8730BFAE}" type="presParOf" srcId="{33795310-624E-4C7A-8635-ACEB60BDF301}" destId="{8BF0D9B7-E42A-4E4D-943F-62CEFFFA1E69}" srcOrd="2" destOrd="0" presId="urn:microsoft.com/office/officeart/2005/8/layout/radial1"/>
    <dgm:cxn modelId="{90EB9328-A85B-40C0-B8CA-15AB5C85AD16}" type="presParOf" srcId="{33795310-624E-4C7A-8635-ACEB60BDF301}" destId="{0BA2654C-237F-46E3-9DBE-4D5E59B79C24}" srcOrd="3" destOrd="0" presId="urn:microsoft.com/office/officeart/2005/8/layout/radial1"/>
    <dgm:cxn modelId="{A890912C-7482-4AE5-B54D-86964A4727BC}" type="presParOf" srcId="{0BA2654C-237F-46E3-9DBE-4D5E59B79C24}" destId="{DF3BADC1-6D9E-4633-A4B4-C138FCDC13EC}" srcOrd="0" destOrd="0" presId="urn:microsoft.com/office/officeart/2005/8/layout/radial1"/>
    <dgm:cxn modelId="{A1672820-E71F-40CA-AD21-A77114C02A22}" type="presParOf" srcId="{33795310-624E-4C7A-8635-ACEB60BDF301}" destId="{E8154A06-3BE6-448C-9A8A-F5339FE37C6A}" srcOrd="4" destOrd="0" presId="urn:microsoft.com/office/officeart/2005/8/layout/radial1"/>
    <dgm:cxn modelId="{EB84468F-B50A-477E-85C6-3721603DA70E}" type="presParOf" srcId="{33795310-624E-4C7A-8635-ACEB60BDF301}" destId="{29C99074-D7A4-4DA6-AA4E-679E169634F7}" srcOrd="5" destOrd="0" presId="urn:microsoft.com/office/officeart/2005/8/layout/radial1"/>
    <dgm:cxn modelId="{B3D6C3C9-C6CA-470C-96DC-E87F55FB212B}" type="presParOf" srcId="{29C99074-D7A4-4DA6-AA4E-679E169634F7}" destId="{A7D22E60-9C7E-4EE3-8E5E-EAB708CF1CB7}" srcOrd="0" destOrd="0" presId="urn:microsoft.com/office/officeart/2005/8/layout/radial1"/>
    <dgm:cxn modelId="{166A1792-1642-48D8-88BA-4428CC9C172A}" type="presParOf" srcId="{33795310-624E-4C7A-8635-ACEB60BDF301}" destId="{90F1E648-8013-4D01-A11B-CF9412D58A32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3F9C84-E5B2-4794-96DB-F7FB5961963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5E9BF337-653B-4990-AD70-EE624DABFB78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pt-BR" sz="2000" b="1" dirty="0" smtClean="0">
              <a:latin typeface="Calibri" pitchFamily="34" charset="0"/>
            </a:rPr>
            <a:t>GEMAS </a:t>
          </a:r>
        </a:p>
        <a:p>
          <a:pPr>
            <a:spcAft>
              <a:spcPts val="0"/>
            </a:spcAft>
          </a:pPr>
          <a:r>
            <a:rPr lang="pt-BR" sz="2000" b="1" dirty="0" smtClean="0">
              <a:latin typeface="Calibri" pitchFamily="34" charset="0"/>
            </a:rPr>
            <a:t>Meio Ambiente e Sustentabilidade</a:t>
          </a:r>
          <a:endParaRPr lang="pt-BR" sz="2000" b="1" dirty="0">
            <a:latin typeface="Calibri" pitchFamily="34" charset="0"/>
          </a:endParaRPr>
        </a:p>
      </dgm:t>
    </dgm:pt>
    <dgm:pt modelId="{57597CFA-7651-443B-AEFF-1551AF2E04FB}" type="parTrans" cxnId="{50D39EEA-DA97-4A84-874F-6CF75AB15017}">
      <dgm:prSet/>
      <dgm:spPr/>
      <dgm:t>
        <a:bodyPr/>
        <a:lstStyle/>
        <a:p>
          <a:endParaRPr lang="pt-BR"/>
        </a:p>
      </dgm:t>
    </dgm:pt>
    <dgm:pt modelId="{C24A6B6B-0866-49FA-A313-0C9621D89D8C}" type="sibTrans" cxnId="{50D39EEA-DA97-4A84-874F-6CF75AB15017}">
      <dgm:prSet/>
      <dgm:spPr/>
      <dgm:t>
        <a:bodyPr/>
        <a:lstStyle/>
        <a:p>
          <a:endParaRPr lang="pt-BR"/>
        </a:p>
      </dgm:t>
    </dgm:pt>
    <dgm:pt modelId="{6B9A3007-59D4-4831-885A-176C2BD1EDFB}" type="pres">
      <dgm:prSet presAssocID="{EB3F9C84-E5B2-4794-96DB-F7FB59619634}" presName="Name0" presStyleCnt="0">
        <dgm:presLayoutVars>
          <dgm:dir/>
          <dgm:animLvl val="lvl"/>
          <dgm:resizeHandles val="exact"/>
        </dgm:presLayoutVars>
      </dgm:prSet>
      <dgm:spPr/>
    </dgm:pt>
    <dgm:pt modelId="{D6634BAA-3559-4C89-A6B8-31466E4E26B9}" type="pres">
      <dgm:prSet presAssocID="{EB3F9C84-E5B2-4794-96DB-F7FB59619634}" presName="dummy" presStyleCnt="0"/>
      <dgm:spPr/>
    </dgm:pt>
    <dgm:pt modelId="{9E6E4AC2-04F4-4E50-B306-54F3BC6370EA}" type="pres">
      <dgm:prSet presAssocID="{EB3F9C84-E5B2-4794-96DB-F7FB59619634}" presName="linH" presStyleCnt="0"/>
      <dgm:spPr/>
    </dgm:pt>
    <dgm:pt modelId="{F551C7EC-0131-42A4-981A-19E15D1AED80}" type="pres">
      <dgm:prSet presAssocID="{EB3F9C84-E5B2-4794-96DB-F7FB59619634}" presName="padding1" presStyleCnt="0"/>
      <dgm:spPr/>
    </dgm:pt>
    <dgm:pt modelId="{26B82DF4-79E0-4C1C-B48E-24FEBC1A3874}" type="pres">
      <dgm:prSet presAssocID="{5E9BF337-653B-4990-AD70-EE624DABFB78}" presName="linV" presStyleCnt="0"/>
      <dgm:spPr/>
    </dgm:pt>
    <dgm:pt modelId="{A7125C7E-5DA3-4326-94D1-DEC4515B86D8}" type="pres">
      <dgm:prSet presAssocID="{5E9BF337-653B-4990-AD70-EE624DABFB78}" presName="spVertical1" presStyleCnt="0"/>
      <dgm:spPr/>
    </dgm:pt>
    <dgm:pt modelId="{DCB04008-F44B-42DC-815A-EED6C5C058AF}" type="pres">
      <dgm:prSet presAssocID="{5E9BF337-653B-4990-AD70-EE624DABFB78}" presName="parTx" presStyleLbl="revTx" presStyleIdx="0" presStyleCnt="1" custScaleX="83154" custScaleY="101302" custLinFactNeighborX="-13015" custLinFactNeighborY="-339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BA3D1C-B0E4-42CE-A284-73902BD9EAA8}" type="pres">
      <dgm:prSet presAssocID="{5E9BF337-653B-4990-AD70-EE624DABFB78}" presName="spVertical2" presStyleCnt="0"/>
      <dgm:spPr/>
    </dgm:pt>
    <dgm:pt modelId="{56B5212D-C34A-4630-8291-27801D1CA7C6}" type="pres">
      <dgm:prSet presAssocID="{5E9BF337-653B-4990-AD70-EE624DABFB78}" presName="spVertical3" presStyleCnt="0"/>
      <dgm:spPr/>
    </dgm:pt>
    <dgm:pt modelId="{0DB6F523-9A59-4F94-B39F-596E0C81A349}" type="pres">
      <dgm:prSet presAssocID="{EB3F9C84-E5B2-4794-96DB-F7FB59619634}" presName="padding2" presStyleCnt="0"/>
      <dgm:spPr/>
    </dgm:pt>
    <dgm:pt modelId="{C35E1382-47E2-4440-9326-701AA5CA6A59}" type="pres">
      <dgm:prSet presAssocID="{EB3F9C84-E5B2-4794-96DB-F7FB59619634}" presName="negArrow" presStyleCnt="0"/>
      <dgm:spPr/>
    </dgm:pt>
    <dgm:pt modelId="{4E722F14-7F90-4FAB-A20F-2723E7FC09FC}" type="pres">
      <dgm:prSet presAssocID="{EB3F9C84-E5B2-4794-96DB-F7FB59619634}" presName="backgroundArrow" presStyleLbl="node1" presStyleIdx="0" presStyleCnt="1" custScaleX="99999" custScaleY="58061" custLinFactNeighborX="523" custLinFactNeighborY="13465"/>
      <dgm:spPr>
        <a:solidFill>
          <a:srgbClr val="02AEAA"/>
        </a:solidFill>
      </dgm:spPr>
    </dgm:pt>
  </dgm:ptLst>
  <dgm:cxnLst>
    <dgm:cxn modelId="{50D39EEA-DA97-4A84-874F-6CF75AB15017}" srcId="{EB3F9C84-E5B2-4794-96DB-F7FB59619634}" destId="{5E9BF337-653B-4990-AD70-EE624DABFB78}" srcOrd="0" destOrd="0" parTransId="{57597CFA-7651-443B-AEFF-1551AF2E04FB}" sibTransId="{C24A6B6B-0866-49FA-A313-0C9621D89D8C}"/>
    <dgm:cxn modelId="{A581EE8C-FE8E-4F88-A644-B68E9E990E11}" type="presOf" srcId="{5E9BF337-653B-4990-AD70-EE624DABFB78}" destId="{DCB04008-F44B-42DC-815A-EED6C5C058AF}" srcOrd="0" destOrd="0" presId="urn:microsoft.com/office/officeart/2005/8/layout/hProcess3"/>
    <dgm:cxn modelId="{D8015D14-972D-4A73-80EB-434C38B37C8E}" type="presOf" srcId="{EB3F9C84-E5B2-4794-96DB-F7FB59619634}" destId="{6B9A3007-59D4-4831-885A-176C2BD1EDFB}" srcOrd="0" destOrd="0" presId="urn:microsoft.com/office/officeart/2005/8/layout/hProcess3"/>
    <dgm:cxn modelId="{06D8D1BD-57BA-42E8-823F-74A997EE2B39}" type="presParOf" srcId="{6B9A3007-59D4-4831-885A-176C2BD1EDFB}" destId="{D6634BAA-3559-4C89-A6B8-31466E4E26B9}" srcOrd="0" destOrd="0" presId="urn:microsoft.com/office/officeart/2005/8/layout/hProcess3"/>
    <dgm:cxn modelId="{7D8BDE56-0FF4-45C1-AC63-1B180FE9FE78}" type="presParOf" srcId="{6B9A3007-59D4-4831-885A-176C2BD1EDFB}" destId="{9E6E4AC2-04F4-4E50-B306-54F3BC6370EA}" srcOrd="1" destOrd="0" presId="urn:microsoft.com/office/officeart/2005/8/layout/hProcess3"/>
    <dgm:cxn modelId="{A1C30B42-F112-4737-B83C-C1A262DD3D2F}" type="presParOf" srcId="{9E6E4AC2-04F4-4E50-B306-54F3BC6370EA}" destId="{F551C7EC-0131-42A4-981A-19E15D1AED80}" srcOrd="0" destOrd="0" presId="urn:microsoft.com/office/officeart/2005/8/layout/hProcess3"/>
    <dgm:cxn modelId="{1BD1A59E-E2DE-49C3-9832-3FEBC4961A58}" type="presParOf" srcId="{9E6E4AC2-04F4-4E50-B306-54F3BC6370EA}" destId="{26B82DF4-79E0-4C1C-B48E-24FEBC1A3874}" srcOrd="1" destOrd="0" presId="urn:microsoft.com/office/officeart/2005/8/layout/hProcess3"/>
    <dgm:cxn modelId="{D7739954-BB6E-4A13-8682-BDE1BA700E95}" type="presParOf" srcId="{26B82DF4-79E0-4C1C-B48E-24FEBC1A3874}" destId="{A7125C7E-5DA3-4326-94D1-DEC4515B86D8}" srcOrd="0" destOrd="0" presId="urn:microsoft.com/office/officeart/2005/8/layout/hProcess3"/>
    <dgm:cxn modelId="{F27FC828-4431-4F3C-9C14-6069A635EBB7}" type="presParOf" srcId="{26B82DF4-79E0-4C1C-B48E-24FEBC1A3874}" destId="{DCB04008-F44B-42DC-815A-EED6C5C058AF}" srcOrd="1" destOrd="0" presId="urn:microsoft.com/office/officeart/2005/8/layout/hProcess3"/>
    <dgm:cxn modelId="{F9A4ABAF-2039-40D2-8ABE-83694F0C00D6}" type="presParOf" srcId="{26B82DF4-79E0-4C1C-B48E-24FEBC1A3874}" destId="{86BA3D1C-B0E4-42CE-A284-73902BD9EAA8}" srcOrd="2" destOrd="0" presId="urn:microsoft.com/office/officeart/2005/8/layout/hProcess3"/>
    <dgm:cxn modelId="{F3C089B8-DACC-473A-8861-CF21A9C22EEB}" type="presParOf" srcId="{26B82DF4-79E0-4C1C-B48E-24FEBC1A3874}" destId="{56B5212D-C34A-4630-8291-27801D1CA7C6}" srcOrd="3" destOrd="0" presId="urn:microsoft.com/office/officeart/2005/8/layout/hProcess3"/>
    <dgm:cxn modelId="{9F58898A-0726-4947-9BF6-BA0B6918A5C5}" type="presParOf" srcId="{9E6E4AC2-04F4-4E50-B306-54F3BC6370EA}" destId="{0DB6F523-9A59-4F94-B39F-596E0C81A349}" srcOrd="2" destOrd="0" presId="urn:microsoft.com/office/officeart/2005/8/layout/hProcess3"/>
    <dgm:cxn modelId="{DFCDEB6F-4E50-4E47-8686-6F0A184E260F}" type="presParOf" srcId="{9E6E4AC2-04F4-4E50-B306-54F3BC6370EA}" destId="{C35E1382-47E2-4440-9326-701AA5CA6A59}" srcOrd="3" destOrd="0" presId="urn:microsoft.com/office/officeart/2005/8/layout/hProcess3"/>
    <dgm:cxn modelId="{C5FB9A77-9B41-4ED5-8202-2C1AFBBA8D3A}" type="presParOf" srcId="{9E6E4AC2-04F4-4E50-B306-54F3BC6370EA}" destId="{4E722F14-7F90-4FAB-A20F-2723E7FC09FC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D9717B-A93C-4FF9-AA53-E9CAC18A1A57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F935876D-7DBE-44F2-8BB8-941B45E7ACB2}" type="pres">
      <dgm:prSet presAssocID="{DAD9717B-A93C-4FF9-AA53-E9CAC18A1A57}" presName="composite" presStyleCnt="0">
        <dgm:presLayoutVars>
          <dgm:chMax val="3"/>
          <dgm:animLvl val="lvl"/>
          <dgm:resizeHandles val="exact"/>
        </dgm:presLayoutVars>
      </dgm:prSet>
      <dgm:spPr/>
    </dgm:pt>
  </dgm:ptLst>
  <dgm:cxnLst>
    <dgm:cxn modelId="{411A52D9-6D52-4CD4-AC8B-BAAFED3F3EE3}" type="presOf" srcId="{DAD9717B-A93C-4FF9-AA53-E9CAC18A1A57}" destId="{F935876D-7DBE-44F2-8BB8-941B45E7ACB2}" srcOrd="0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D9717B-A93C-4FF9-AA53-E9CAC18A1A57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96746BAB-D38E-4279-81F7-F5CCB093AF95}">
      <dgm:prSet phldrT="[Texto]"/>
      <dgm:spPr/>
      <dgm:t>
        <a:bodyPr/>
        <a:lstStyle/>
        <a:p>
          <a:r>
            <a:rPr lang="pt-BR" dirty="0" smtClean="0"/>
            <a:t>Representantes da indústria nos Comitês de Bacia</a:t>
          </a:r>
          <a:endParaRPr lang="pt-BR" dirty="0"/>
        </a:p>
      </dgm:t>
    </dgm:pt>
    <dgm:pt modelId="{FB239458-C11A-438A-A7AE-C9BD8804A256}" type="parTrans" cxnId="{92BB1067-C1E9-47C3-B1C1-9D8D09EB2EFE}">
      <dgm:prSet/>
      <dgm:spPr/>
      <dgm:t>
        <a:bodyPr/>
        <a:lstStyle/>
        <a:p>
          <a:endParaRPr lang="pt-BR"/>
        </a:p>
      </dgm:t>
    </dgm:pt>
    <dgm:pt modelId="{EE6DDF14-50C6-42A2-82AD-6A1156E687C3}" type="sibTrans" cxnId="{92BB1067-C1E9-47C3-B1C1-9D8D09EB2EFE}">
      <dgm:prSet/>
      <dgm:spPr/>
      <dgm:t>
        <a:bodyPr/>
        <a:lstStyle/>
        <a:p>
          <a:endParaRPr lang="pt-BR"/>
        </a:p>
      </dgm:t>
    </dgm:pt>
    <dgm:pt modelId="{CC126222-AD01-46F9-9509-DDDE30829B92}">
      <dgm:prSet phldrT="[Texto]"/>
      <dgm:spPr/>
      <dgm:t>
        <a:bodyPr/>
        <a:lstStyle/>
        <a:p>
          <a:r>
            <a:rPr lang="pt-BR" dirty="0" smtClean="0"/>
            <a:t>Membros dos </a:t>
          </a:r>
          <a:r>
            <a:rPr lang="pt-BR" dirty="0" err="1" smtClean="0"/>
            <a:t>CERHs</a:t>
          </a:r>
          <a:endParaRPr lang="pt-BR" dirty="0"/>
        </a:p>
      </dgm:t>
    </dgm:pt>
    <dgm:pt modelId="{E84E1E8F-95DC-4DFC-9D30-621133BF9020}" type="parTrans" cxnId="{A95E29F8-A334-4D37-AB0C-6ADF1B2D8F90}">
      <dgm:prSet/>
      <dgm:spPr/>
      <dgm:t>
        <a:bodyPr/>
        <a:lstStyle/>
        <a:p>
          <a:endParaRPr lang="pt-BR"/>
        </a:p>
      </dgm:t>
    </dgm:pt>
    <dgm:pt modelId="{395CF4A2-17EB-44CB-8A2A-3A773208DF8D}" type="sibTrans" cxnId="{A95E29F8-A334-4D37-AB0C-6ADF1B2D8F90}">
      <dgm:prSet/>
      <dgm:spPr/>
      <dgm:t>
        <a:bodyPr/>
        <a:lstStyle/>
        <a:p>
          <a:endParaRPr lang="pt-BR"/>
        </a:p>
      </dgm:t>
    </dgm:pt>
    <dgm:pt modelId="{2750B6D8-C65F-4002-9800-2FBDAAB6D394}">
      <dgm:prSet phldrT="[Texto]" custT="1"/>
      <dgm:spPr/>
      <dgm:t>
        <a:bodyPr/>
        <a:lstStyle/>
        <a:p>
          <a:r>
            <a:rPr lang="pt-BR" sz="1400" dirty="0" smtClean="0"/>
            <a:t>Membros do</a:t>
          </a:r>
        </a:p>
        <a:p>
          <a:r>
            <a:rPr lang="pt-BR" sz="1400" dirty="0" smtClean="0"/>
            <a:t>CNRH</a:t>
          </a:r>
          <a:endParaRPr lang="pt-BR" sz="1400" dirty="0"/>
        </a:p>
      </dgm:t>
    </dgm:pt>
    <dgm:pt modelId="{BFED3A7A-83DD-4DFD-9C30-BADA2202B4C4}" type="parTrans" cxnId="{830B5F36-0FB5-49D3-9248-7556FA5C0888}">
      <dgm:prSet/>
      <dgm:spPr/>
      <dgm:t>
        <a:bodyPr/>
        <a:lstStyle/>
        <a:p>
          <a:endParaRPr lang="pt-BR"/>
        </a:p>
      </dgm:t>
    </dgm:pt>
    <dgm:pt modelId="{392ECFC3-CF69-461D-A6EC-AAC659687241}" type="sibTrans" cxnId="{830B5F36-0FB5-49D3-9248-7556FA5C0888}">
      <dgm:prSet/>
      <dgm:spPr/>
      <dgm:t>
        <a:bodyPr/>
        <a:lstStyle/>
        <a:p>
          <a:endParaRPr lang="pt-BR"/>
        </a:p>
      </dgm:t>
    </dgm:pt>
    <dgm:pt modelId="{F935876D-7DBE-44F2-8BB8-941B45E7ACB2}" type="pres">
      <dgm:prSet presAssocID="{DAD9717B-A93C-4FF9-AA53-E9CAC18A1A5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D47C6F1-F994-4356-B4FA-064146499A99}" type="pres">
      <dgm:prSet presAssocID="{96746BAB-D38E-4279-81F7-F5CCB093AF9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7910B4-5748-45DB-B92B-15A3E030A4FF}" type="pres">
      <dgm:prSet presAssocID="{96746BAB-D38E-4279-81F7-F5CCB093AF95}" presName="gear1srcNode" presStyleLbl="node1" presStyleIdx="0" presStyleCnt="3"/>
      <dgm:spPr/>
      <dgm:t>
        <a:bodyPr/>
        <a:lstStyle/>
        <a:p>
          <a:endParaRPr lang="pt-BR"/>
        </a:p>
      </dgm:t>
    </dgm:pt>
    <dgm:pt modelId="{22F8375D-3149-4A1D-ACB6-1C32A0C6DB3E}" type="pres">
      <dgm:prSet presAssocID="{96746BAB-D38E-4279-81F7-F5CCB093AF95}" presName="gear1dstNode" presStyleLbl="node1" presStyleIdx="0" presStyleCnt="3"/>
      <dgm:spPr/>
      <dgm:t>
        <a:bodyPr/>
        <a:lstStyle/>
        <a:p>
          <a:endParaRPr lang="pt-BR"/>
        </a:p>
      </dgm:t>
    </dgm:pt>
    <dgm:pt modelId="{9AEE1923-A0DF-4C79-B5AC-6690BEABBCD6}" type="pres">
      <dgm:prSet presAssocID="{CC126222-AD01-46F9-9509-DDDE30829B9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DF99B44-61B5-4074-84F2-B9D42E68944A}" type="pres">
      <dgm:prSet presAssocID="{CC126222-AD01-46F9-9509-DDDE30829B92}" presName="gear2srcNode" presStyleLbl="node1" presStyleIdx="1" presStyleCnt="3"/>
      <dgm:spPr/>
      <dgm:t>
        <a:bodyPr/>
        <a:lstStyle/>
        <a:p>
          <a:endParaRPr lang="pt-BR"/>
        </a:p>
      </dgm:t>
    </dgm:pt>
    <dgm:pt modelId="{495FBC91-136D-4678-B6C4-08E1665D1749}" type="pres">
      <dgm:prSet presAssocID="{CC126222-AD01-46F9-9509-DDDE30829B92}" presName="gear2dstNode" presStyleLbl="node1" presStyleIdx="1" presStyleCnt="3"/>
      <dgm:spPr/>
      <dgm:t>
        <a:bodyPr/>
        <a:lstStyle/>
        <a:p>
          <a:endParaRPr lang="pt-BR"/>
        </a:p>
      </dgm:t>
    </dgm:pt>
    <dgm:pt modelId="{E53D448E-2862-4C38-AACD-D1DAB05A1D5B}" type="pres">
      <dgm:prSet presAssocID="{2750B6D8-C65F-4002-9800-2FBDAAB6D394}" presName="gear3" presStyleLbl="node1" presStyleIdx="2" presStyleCnt="3"/>
      <dgm:spPr/>
      <dgm:t>
        <a:bodyPr/>
        <a:lstStyle/>
        <a:p>
          <a:endParaRPr lang="pt-BR"/>
        </a:p>
      </dgm:t>
    </dgm:pt>
    <dgm:pt modelId="{4842088E-A5C8-4E3F-95DE-E2C746E47C41}" type="pres">
      <dgm:prSet presAssocID="{2750B6D8-C65F-4002-9800-2FBDAAB6D39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ADD535-5014-42A2-8C7E-E33C06F8B38C}" type="pres">
      <dgm:prSet presAssocID="{2750B6D8-C65F-4002-9800-2FBDAAB6D394}" presName="gear3srcNode" presStyleLbl="node1" presStyleIdx="2" presStyleCnt="3"/>
      <dgm:spPr/>
      <dgm:t>
        <a:bodyPr/>
        <a:lstStyle/>
        <a:p>
          <a:endParaRPr lang="pt-BR"/>
        </a:p>
      </dgm:t>
    </dgm:pt>
    <dgm:pt modelId="{D1266EF8-128F-4532-B124-BD30D47A78AC}" type="pres">
      <dgm:prSet presAssocID="{2750B6D8-C65F-4002-9800-2FBDAAB6D394}" presName="gear3dstNode" presStyleLbl="node1" presStyleIdx="2" presStyleCnt="3"/>
      <dgm:spPr/>
      <dgm:t>
        <a:bodyPr/>
        <a:lstStyle/>
        <a:p>
          <a:endParaRPr lang="pt-BR"/>
        </a:p>
      </dgm:t>
    </dgm:pt>
    <dgm:pt modelId="{25503A72-4C2D-43A1-B5D6-64B17A803D98}" type="pres">
      <dgm:prSet presAssocID="{EE6DDF14-50C6-42A2-82AD-6A1156E687C3}" presName="connector1" presStyleLbl="sibTrans2D1" presStyleIdx="0" presStyleCnt="3"/>
      <dgm:spPr/>
      <dgm:t>
        <a:bodyPr/>
        <a:lstStyle/>
        <a:p>
          <a:endParaRPr lang="pt-BR"/>
        </a:p>
      </dgm:t>
    </dgm:pt>
    <dgm:pt modelId="{0140A9DB-9A4D-42B7-BA59-253A485A64DA}" type="pres">
      <dgm:prSet presAssocID="{395CF4A2-17EB-44CB-8A2A-3A773208DF8D}" presName="connector2" presStyleLbl="sibTrans2D1" presStyleIdx="1" presStyleCnt="3"/>
      <dgm:spPr/>
      <dgm:t>
        <a:bodyPr/>
        <a:lstStyle/>
        <a:p>
          <a:endParaRPr lang="pt-BR"/>
        </a:p>
      </dgm:t>
    </dgm:pt>
    <dgm:pt modelId="{F0530CD5-9C4F-4BCE-959C-C857C9BE757C}" type="pres">
      <dgm:prSet presAssocID="{392ECFC3-CF69-461D-A6EC-AAC659687241}" presName="connector3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D6549E58-7A0A-45CF-9BF3-EECA6F006479}" type="presOf" srcId="{96746BAB-D38E-4279-81F7-F5CCB093AF95}" destId="{22F8375D-3149-4A1D-ACB6-1C32A0C6DB3E}" srcOrd="2" destOrd="0" presId="urn:microsoft.com/office/officeart/2005/8/layout/gear1"/>
    <dgm:cxn modelId="{7970600D-5A00-45C1-8AB6-9424E34DA61D}" type="presOf" srcId="{392ECFC3-CF69-461D-A6EC-AAC659687241}" destId="{F0530CD5-9C4F-4BCE-959C-C857C9BE757C}" srcOrd="0" destOrd="0" presId="urn:microsoft.com/office/officeart/2005/8/layout/gear1"/>
    <dgm:cxn modelId="{4353D596-D42D-44EF-8DFC-AC7493C8C6D5}" type="presOf" srcId="{395CF4A2-17EB-44CB-8A2A-3A773208DF8D}" destId="{0140A9DB-9A4D-42B7-BA59-253A485A64DA}" srcOrd="0" destOrd="0" presId="urn:microsoft.com/office/officeart/2005/8/layout/gear1"/>
    <dgm:cxn modelId="{7DA0FB27-775E-48C3-8D63-58BDB80455F5}" type="presOf" srcId="{2750B6D8-C65F-4002-9800-2FBDAAB6D394}" destId="{21ADD535-5014-42A2-8C7E-E33C06F8B38C}" srcOrd="2" destOrd="0" presId="urn:microsoft.com/office/officeart/2005/8/layout/gear1"/>
    <dgm:cxn modelId="{27E322A6-42B1-4894-A943-E9E26FD320BA}" type="presOf" srcId="{96746BAB-D38E-4279-81F7-F5CCB093AF95}" destId="{CD47C6F1-F994-4356-B4FA-064146499A99}" srcOrd="0" destOrd="0" presId="urn:microsoft.com/office/officeart/2005/8/layout/gear1"/>
    <dgm:cxn modelId="{A95E29F8-A334-4D37-AB0C-6ADF1B2D8F90}" srcId="{DAD9717B-A93C-4FF9-AA53-E9CAC18A1A57}" destId="{CC126222-AD01-46F9-9509-DDDE30829B92}" srcOrd="1" destOrd="0" parTransId="{E84E1E8F-95DC-4DFC-9D30-621133BF9020}" sibTransId="{395CF4A2-17EB-44CB-8A2A-3A773208DF8D}"/>
    <dgm:cxn modelId="{B8DB8739-DFA2-4936-8D8E-D912E95A53D7}" type="presOf" srcId="{EE6DDF14-50C6-42A2-82AD-6A1156E687C3}" destId="{25503A72-4C2D-43A1-B5D6-64B17A803D98}" srcOrd="0" destOrd="0" presId="urn:microsoft.com/office/officeart/2005/8/layout/gear1"/>
    <dgm:cxn modelId="{F0163A4B-2DF6-4B5B-A76F-F15AFE53E6C9}" type="presOf" srcId="{CC126222-AD01-46F9-9509-DDDE30829B92}" destId="{ADF99B44-61B5-4074-84F2-B9D42E68944A}" srcOrd="1" destOrd="0" presId="urn:microsoft.com/office/officeart/2005/8/layout/gear1"/>
    <dgm:cxn modelId="{DBBD4905-552B-4B1E-926F-8A07B4581823}" type="presOf" srcId="{2750B6D8-C65F-4002-9800-2FBDAAB6D394}" destId="{4842088E-A5C8-4E3F-95DE-E2C746E47C41}" srcOrd="1" destOrd="0" presId="urn:microsoft.com/office/officeart/2005/8/layout/gear1"/>
    <dgm:cxn modelId="{32C04028-0E75-4208-8008-5F3CDDC2B458}" type="presOf" srcId="{CC126222-AD01-46F9-9509-DDDE30829B92}" destId="{495FBC91-136D-4678-B6C4-08E1665D1749}" srcOrd="2" destOrd="0" presId="urn:microsoft.com/office/officeart/2005/8/layout/gear1"/>
    <dgm:cxn modelId="{830B5F36-0FB5-49D3-9248-7556FA5C0888}" srcId="{DAD9717B-A93C-4FF9-AA53-E9CAC18A1A57}" destId="{2750B6D8-C65F-4002-9800-2FBDAAB6D394}" srcOrd="2" destOrd="0" parTransId="{BFED3A7A-83DD-4DFD-9C30-BADA2202B4C4}" sibTransId="{392ECFC3-CF69-461D-A6EC-AAC659687241}"/>
    <dgm:cxn modelId="{92BB1067-C1E9-47C3-B1C1-9D8D09EB2EFE}" srcId="{DAD9717B-A93C-4FF9-AA53-E9CAC18A1A57}" destId="{96746BAB-D38E-4279-81F7-F5CCB093AF95}" srcOrd="0" destOrd="0" parTransId="{FB239458-C11A-438A-A7AE-C9BD8804A256}" sibTransId="{EE6DDF14-50C6-42A2-82AD-6A1156E687C3}"/>
    <dgm:cxn modelId="{3D2DB7BB-9CC1-4E04-B300-3A0B52D4307E}" type="presOf" srcId="{2750B6D8-C65F-4002-9800-2FBDAAB6D394}" destId="{D1266EF8-128F-4532-B124-BD30D47A78AC}" srcOrd="3" destOrd="0" presId="urn:microsoft.com/office/officeart/2005/8/layout/gear1"/>
    <dgm:cxn modelId="{533D75F9-82A1-4980-B967-52B41E3F1352}" type="presOf" srcId="{2750B6D8-C65F-4002-9800-2FBDAAB6D394}" destId="{E53D448E-2862-4C38-AACD-D1DAB05A1D5B}" srcOrd="0" destOrd="0" presId="urn:microsoft.com/office/officeart/2005/8/layout/gear1"/>
    <dgm:cxn modelId="{1C4049F6-623C-431A-A20A-FCB593767393}" type="presOf" srcId="{CC126222-AD01-46F9-9509-DDDE30829B92}" destId="{9AEE1923-A0DF-4C79-B5AC-6690BEABBCD6}" srcOrd="0" destOrd="0" presId="urn:microsoft.com/office/officeart/2005/8/layout/gear1"/>
    <dgm:cxn modelId="{78D831AE-3757-4E73-BDDB-6C41CD38CD5F}" type="presOf" srcId="{DAD9717B-A93C-4FF9-AA53-E9CAC18A1A57}" destId="{F935876D-7DBE-44F2-8BB8-941B45E7ACB2}" srcOrd="0" destOrd="0" presId="urn:microsoft.com/office/officeart/2005/8/layout/gear1"/>
    <dgm:cxn modelId="{6A2226DB-7F16-448F-8C80-FF816D1A8643}" type="presOf" srcId="{96746BAB-D38E-4279-81F7-F5CCB093AF95}" destId="{BF7910B4-5748-45DB-B92B-15A3E030A4FF}" srcOrd="1" destOrd="0" presId="urn:microsoft.com/office/officeart/2005/8/layout/gear1"/>
    <dgm:cxn modelId="{E0C70988-5A72-43A1-BAD5-DCB0645351AC}" type="presParOf" srcId="{F935876D-7DBE-44F2-8BB8-941B45E7ACB2}" destId="{CD47C6F1-F994-4356-B4FA-064146499A99}" srcOrd="0" destOrd="0" presId="urn:microsoft.com/office/officeart/2005/8/layout/gear1"/>
    <dgm:cxn modelId="{2A5EDF93-9A7E-4A00-B323-C903E66A7C78}" type="presParOf" srcId="{F935876D-7DBE-44F2-8BB8-941B45E7ACB2}" destId="{BF7910B4-5748-45DB-B92B-15A3E030A4FF}" srcOrd="1" destOrd="0" presId="urn:microsoft.com/office/officeart/2005/8/layout/gear1"/>
    <dgm:cxn modelId="{A8C9AE7C-CF17-4C9E-A070-E0DA9BC1664D}" type="presParOf" srcId="{F935876D-7DBE-44F2-8BB8-941B45E7ACB2}" destId="{22F8375D-3149-4A1D-ACB6-1C32A0C6DB3E}" srcOrd="2" destOrd="0" presId="urn:microsoft.com/office/officeart/2005/8/layout/gear1"/>
    <dgm:cxn modelId="{6A650D5D-4F4F-48A9-B984-BDE96A1E32B7}" type="presParOf" srcId="{F935876D-7DBE-44F2-8BB8-941B45E7ACB2}" destId="{9AEE1923-A0DF-4C79-B5AC-6690BEABBCD6}" srcOrd="3" destOrd="0" presId="urn:microsoft.com/office/officeart/2005/8/layout/gear1"/>
    <dgm:cxn modelId="{67AA081C-CF77-4C34-A86D-062DE7BB02F2}" type="presParOf" srcId="{F935876D-7DBE-44F2-8BB8-941B45E7ACB2}" destId="{ADF99B44-61B5-4074-84F2-B9D42E68944A}" srcOrd="4" destOrd="0" presId="urn:microsoft.com/office/officeart/2005/8/layout/gear1"/>
    <dgm:cxn modelId="{61B52D19-F82F-45F7-AC5D-A3C5AE4F3F61}" type="presParOf" srcId="{F935876D-7DBE-44F2-8BB8-941B45E7ACB2}" destId="{495FBC91-136D-4678-B6C4-08E1665D1749}" srcOrd="5" destOrd="0" presId="urn:microsoft.com/office/officeart/2005/8/layout/gear1"/>
    <dgm:cxn modelId="{A306156A-F6FD-4576-B6F5-6EF39802FD4C}" type="presParOf" srcId="{F935876D-7DBE-44F2-8BB8-941B45E7ACB2}" destId="{E53D448E-2862-4C38-AACD-D1DAB05A1D5B}" srcOrd="6" destOrd="0" presId="urn:microsoft.com/office/officeart/2005/8/layout/gear1"/>
    <dgm:cxn modelId="{38861C86-3A51-4652-B93E-68BD305F564D}" type="presParOf" srcId="{F935876D-7DBE-44F2-8BB8-941B45E7ACB2}" destId="{4842088E-A5C8-4E3F-95DE-E2C746E47C41}" srcOrd="7" destOrd="0" presId="urn:microsoft.com/office/officeart/2005/8/layout/gear1"/>
    <dgm:cxn modelId="{AEEDB637-BBEF-4F28-9888-D72A3ABF23DE}" type="presParOf" srcId="{F935876D-7DBE-44F2-8BB8-941B45E7ACB2}" destId="{21ADD535-5014-42A2-8C7E-E33C06F8B38C}" srcOrd="8" destOrd="0" presId="urn:microsoft.com/office/officeart/2005/8/layout/gear1"/>
    <dgm:cxn modelId="{320C4E95-BAEA-4E4E-A666-1CC52B25D8E4}" type="presParOf" srcId="{F935876D-7DBE-44F2-8BB8-941B45E7ACB2}" destId="{D1266EF8-128F-4532-B124-BD30D47A78AC}" srcOrd="9" destOrd="0" presId="urn:microsoft.com/office/officeart/2005/8/layout/gear1"/>
    <dgm:cxn modelId="{3576D6BD-9E69-4B15-A855-F5CAAEBCD49E}" type="presParOf" srcId="{F935876D-7DBE-44F2-8BB8-941B45E7ACB2}" destId="{25503A72-4C2D-43A1-B5D6-64B17A803D98}" srcOrd="10" destOrd="0" presId="urn:microsoft.com/office/officeart/2005/8/layout/gear1"/>
    <dgm:cxn modelId="{82BC7FA8-FE97-493C-B491-11F764F963EC}" type="presParOf" srcId="{F935876D-7DBE-44F2-8BB8-941B45E7ACB2}" destId="{0140A9DB-9A4D-42B7-BA59-253A485A64DA}" srcOrd="11" destOrd="0" presId="urn:microsoft.com/office/officeart/2005/8/layout/gear1"/>
    <dgm:cxn modelId="{0117FD45-44F3-49E8-BE73-C08CC0CDC937}" type="presParOf" srcId="{F935876D-7DBE-44F2-8BB8-941B45E7ACB2}" destId="{F0530CD5-9C4F-4BCE-959C-C857C9BE757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517E91-CA00-4035-8F37-876E59508297}">
      <dsp:nvSpPr>
        <dsp:cNvPr id="0" name=""/>
        <dsp:cNvSpPr/>
      </dsp:nvSpPr>
      <dsp:spPr>
        <a:xfrm>
          <a:off x="2980891" y="1971224"/>
          <a:ext cx="2346111" cy="1530994"/>
        </a:xfrm>
        <a:prstGeom prst="ellips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8679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20" b="1" i="0" kern="1200" baseline="0" dirty="0" smtClean="0">
              <a:solidFill>
                <a:schemeClr val="tx1"/>
              </a:solidFill>
            </a:rPr>
            <a:t>COEMA NACIONAL</a:t>
          </a:r>
          <a:endParaRPr lang="pt-BR" sz="2220" b="1" i="0" kern="1200" baseline="0" dirty="0">
            <a:solidFill>
              <a:schemeClr val="tx1"/>
            </a:solidFill>
          </a:endParaRPr>
        </a:p>
      </dsp:txBody>
      <dsp:txXfrm>
        <a:off x="2980891" y="1971224"/>
        <a:ext cx="2346111" cy="1530994"/>
      </dsp:txXfrm>
    </dsp:sp>
    <dsp:sp modelId="{705B091B-8589-4896-8D8E-65DDD0AE9ECE}">
      <dsp:nvSpPr>
        <dsp:cNvPr id="0" name=""/>
        <dsp:cNvSpPr/>
      </dsp:nvSpPr>
      <dsp:spPr>
        <a:xfrm rot="16152569">
          <a:off x="3920178" y="1734363"/>
          <a:ext cx="440337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40337" y="16743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6152569">
        <a:off x="4129338" y="1740098"/>
        <a:ext cx="22016" cy="22016"/>
      </dsp:txXfrm>
    </dsp:sp>
    <dsp:sp modelId="{8BF0D9B7-E42A-4E4D-943F-62CEFFFA1E69}">
      <dsp:nvSpPr>
        <dsp:cNvPr id="0" name=""/>
        <dsp:cNvSpPr/>
      </dsp:nvSpPr>
      <dsp:spPr>
        <a:xfrm>
          <a:off x="3034689" y="0"/>
          <a:ext cx="2184117" cy="1530994"/>
        </a:xfrm>
        <a:prstGeom prst="ellipse">
          <a:avLst/>
        </a:prstGeom>
        <a:solidFill>
          <a:srgbClr val="D6ECEE"/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b="1" i="0" kern="1200" baseline="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rPr>
            <a:t>COEMA  SUL SUDESTE</a:t>
          </a:r>
          <a:endParaRPr lang="pt-BR" sz="1700" b="1" i="0" kern="1200" baseline="0" dirty="0">
            <a:solidFill>
              <a:schemeClr val="accent2">
                <a:lumMod val="75000"/>
              </a:schemeClr>
            </a:solidFill>
            <a:latin typeface="Calibri" pitchFamily="34" charset="0"/>
          </a:endParaRPr>
        </a:p>
      </dsp:txBody>
      <dsp:txXfrm>
        <a:off x="3034689" y="0"/>
        <a:ext cx="2184117" cy="1530994"/>
      </dsp:txXfrm>
    </dsp:sp>
    <dsp:sp modelId="{0BA2654C-237F-46E3-9DBE-4D5E59B79C24}">
      <dsp:nvSpPr>
        <dsp:cNvPr id="0" name=""/>
        <dsp:cNvSpPr/>
      </dsp:nvSpPr>
      <dsp:spPr>
        <a:xfrm rot="1258775">
          <a:off x="5149002" y="3195921"/>
          <a:ext cx="492282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92282" y="16743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258775">
        <a:off x="5382837" y="3200358"/>
        <a:ext cx="24614" cy="24614"/>
      </dsp:txXfrm>
    </dsp:sp>
    <dsp:sp modelId="{E8154A06-3BE6-448C-9A8A-F5339FE37C6A}">
      <dsp:nvSpPr>
        <dsp:cNvPr id="0" name=""/>
        <dsp:cNvSpPr/>
      </dsp:nvSpPr>
      <dsp:spPr>
        <a:xfrm>
          <a:off x="5482948" y="2908932"/>
          <a:ext cx="2232833" cy="1530994"/>
        </a:xfrm>
        <a:prstGeom prst="ellipse">
          <a:avLst/>
        </a:prstGeom>
        <a:solidFill>
          <a:srgbClr val="D6ECEE"/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b="1" i="0" kern="1200" baseline="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rPr>
            <a:t>COEMA NORDESTE</a:t>
          </a:r>
          <a:endParaRPr lang="pt-BR" sz="1700" b="1" i="0" kern="1200" baseline="0" dirty="0">
            <a:solidFill>
              <a:schemeClr val="accent2">
                <a:lumMod val="75000"/>
              </a:schemeClr>
            </a:solidFill>
            <a:latin typeface="Calibri" pitchFamily="34" charset="0"/>
          </a:endParaRPr>
        </a:p>
      </dsp:txBody>
      <dsp:txXfrm>
        <a:off x="5482948" y="2908932"/>
        <a:ext cx="2232833" cy="1530994"/>
      </dsp:txXfrm>
    </dsp:sp>
    <dsp:sp modelId="{29C99074-D7A4-4DA6-AA4E-679E169634F7}">
      <dsp:nvSpPr>
        <dsp:cNvPr id="0" name=""/>
        <dsp:cNvSpPr/>
      </dsp:nvSpPr>
      <dsp:spPr>
        <a:xfrm rot="9520982">
          <a:off x="2689225" y="3199034"/>
          <a:ext cx="47416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74160" y="16743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9520982">
        <a:off x="2914451" y="3203923"/>
        <a:ext cx="23708" cy="23708"/>
      </dsp:txXfrm>
    </dsp:sp>
    <dsp:sp modelId="{90F1E648-8013-4D01-A11B-CF9412D58A32}">
      <dsp:nvSpPr>
        <dsp:cNvPr id="0" name=""/>
        <dsp:cNvSpPr/>
      </dsp:nvSpPr>
      <dsp:spPr>
        <a:xfrm>
          <a:off x="658413" y="2908931"/>
          <a:ext cx="2185081" cy="1530994"/>
        </a:xfrm>
        <a:prstGeom prst="ellipse">
          <a:avLst/>
        </a:prstGeom>
        <a:solidFill>
          <a:srgbClr val="D6ECEE"/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b="1" i="0" kern="1200" baseline="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rPr>
            <a:t>COEMA CENTRO NORTE</a:t>
          </a:r>
          <a:endParaRPr lang="pt-BR" sz="1700" b="1" i="0" kern="1200" baseline="0" dirty="0">
            <a:solidFill>
              <a:schemeClr val="accent2">
                <a:lumMod val="75000"/>
              </a:schemeClr>
            </a:solidFill>
            <a:latin typeface="Calibri" pitchFamily="34" charset="0"/>
          </a:endParaRPr>
        </a:p>
      </dsp:txBody>
      <dsp:txXfrm>
        <a:off x="658413" y="2908931"/>
        <a:ext cx="2185081" cy="15309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722F14-7F90-4FAB-A20F-2723E7FC09FC}">
      <dsp:nvSpPr>
        <dsp:cNvPr id="0" name=""/>
        <dsp:cNvSpPr/>
      </dsp:nvSpPr>
      <dsp:spPr>
        <a:xfrm>
          <a:off x="27" y="418268"/>
          <a:ext cx="2736276" cy="1755764"/>
        </a:xfrm>
        <a:prstGeom prst="rightArrow">
          <a:avLst/>
        </a:prstGeom>
        <a:solidFill>
          <a:srgbClr val="02AE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04008-F44B-42DC-815A-EED6C5C058AF}">
      <dsp:nvSpPr>
        <dsp:cNvPr id="0" name=""/>
        <dsp:cNvSpPr/>
      </dsp:nvSpPr>
      <dsp:spPr>
        <a:xfrm>
          <a:off x="117770" y="510220"/>
          <a:ext cx="1864272" cy="1551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b="1" kern="1200" dirty="0" smtClean="0">
              <a:latin typeface="Calibri" pitchFamily="34" charset="0"/>
            </a:rPr>
            <a:t>GEMAS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000" b="1" kern="1200" dirty="0" smtClean="0">
              <a:latin typeface="Calibri" pitchFamily="34" charset="0"/>
            </a:rPr>
            <a:t>Meio Ambiente e Sustentabilidade</a:t>
          </a:r>
          <a:endParaRPr lang="pt-BR" sz="2000" b="1" kern="1200" dirty="0">
            <a:latin typeface="Calibri" pitchFamily="34" charset="0"/>
          </a:endParaRPr>
        </a:p>
      </dsp:txBody>
      <dsp:txXfrm>
        <a:off x="117770" y="510220"/>
        <a:ext cx="1864272" cy="15516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47C6F1-F994-4356-B4FA-064146499A99}">
      <dsp:nvSpPr>
        <dsp:cNvPr id="0" name=""/>
        <dsp:cNvSpPr/>
      </dsp:nvSpPr>
      <dsp:spPr>
        <a:xfrm>
          <a:off x="2844800" y="1828800"/>
          <a:ext cx="2235200" cy="223520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Representantes da indústria nos Comitês de Bacia</a:t>
          </a:r>
          <a:endParaRPr lang="pt-BR" sz="1500" kern="1200" dirty="0"/>
        </a:p>
      </dsp:txBody>
      <dsp:txXfrm>
        <a:off x="2844800" y="1828800"/>
        <a:ext cx="2235200" cy="2235200"/>
      </dsp:txXfrm>
    </dsp:sp>
    <dsp:sp modelId="{9AEE1923-A0DF-4C79-B5AC-6690BEABBCD6}">
      <dsp:nvSpPr>
        <dsp:cNvPr id="0" name=""/>
        <dsp:cNvSpPr/>
      </dsp:nvSpPr>
      <dsp:spPr>
        <a:xfrm>
          <a:off x="1544320" y="1300480"/>
          <a:ext cx="1625600" cy="162560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Membros dos </a:t>
          </a:r>
          <a:r>
            <a:rPr lang="pt-BR" sz="1500" kern="1200" dirty="0" err="1" smtClean="0"/>
            <a:t>CERHs</a:t>
          </a:r>
          <a:endParaRPr lang="pt-BR" sz="1500" kern="1200" dirty="0"/>
        </a:p>
      </dsp:txBody>
      <dsp:txXfrm>
        <a:off x="1544320" y="1300480"/>
        <a:ext cx="1625600" cy="1625600"/>
      </dsp:txXfrm>
    </dsp:sp>
    <dsp:sp modelId="{E53D448E-2862-4C38-AACD-D1DAB05A1D5B}">
      <dsp:nvSpPr>
        <dsp:cNvPr id="0" name=""/>
        <dsp:cNvSpPr/>
      </dsp:nvSpPr>
      <dsp:spPr>
        <a:xfrm rot="20700000">
          <a:off x="2454821" y="178981"/>
          <a:ext cx="1592756" cy="159275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Membros do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CNRH</a:t>
          </a:r>
          <a:endParaRPr lang="pt-BR" sz="1400" kern="1200" dirty="0"/>
        </a:p>
      </dsp:txBody>
      <dsp:txXfrm>
        <a:off x="2804160" y="528320"/>
        <a:ext cx="894080" cy="894080"/>
      </dsp:txXfrm>
    </dsp:sp>
    <dsp:sp modelId="{25503A72-4C2D-43A1-B5D6-64B17A803D98}">
      <dsp:nvSpPr>
        <dsp:cNvPr id="0" name=""/>
        <dsp:cNvSpPr/>
      </dsp:nvSpPr>
      <dsp:spPr>
        <a:xfrm>
          <a:off x="2671505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0A9DB-9A4D-42B7-BA59-253A485A64DA}">
      <dsp:nvSpPr>
        <dsp:cNvPr id="0" name=""/>
        <dsp:cNvSpPr/>
      </dsp:nvSpPr>
      <dsp:spPr>
        <a:xfrm>
          <a:off x="1256429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30CD5-9C4F-4BCE-959C-C857C9BE757C}">
      <dsp:nvSpPr>
        <dsp:cNvPr id="0" name=""/>
        <dsp:cNvSpPr/>
      </dsp:nvSpPr>
      <dsp:spPr>
        <a:xfrm>
          <a:off x="2086400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33" cy="497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4297" y="0"/>
            <a:ext cx="2949733" cy="497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1C0C9DD0-C91F-4219-B37D-D71F47C6DF1C}" type="datetimeFigureOut">
              <a:rPr lang="pt-BR"/>
              <a:pPr>
                <a:defRPr/>
              </a:pPr>
              <a:t>12/02/2014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4988"/>
            <a:ext cx="2949733" cy="497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4297" y="9444988"/>
            <a:ext cx="2949733" cy="497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5C86AB87-DBA7-4B14-8E26-7583535EA5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74D4A-0A53-43F2-B786-149D0F9D81FB}" type="datetimeFigureOut">
              <a:rPr lang="pt-BR" smtClean="0"/>
              <a:pPr/>
              <a:t>12/02/2014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DF548-865E-4D1D-BE9A-60036B7D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DF548-865E-4D1D-BE9A-60036B7DC3F6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ea typeface="ＭＳ Ｐゴシック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2B2D72-39E1-49EF-8A11-8407037EC685}" type="slidenum">
              <a:rPr lang="en-US" smtClean="0">
                <a:latin typeface="Arial" charset="0"/>
              </a:rPr>
              <a:pPr/>
              <a:t>31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ea typeface="ＭＳ Ｐゴシック" pitchFamily="34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9948B4-C8EA-451A-8F4C-D8A4E559AE78}" type="slidenum">
              <a:rPr lang="en-US" smtClean="0">
                <a:latin typeface="Arial" charset="0"/>
              </a:rPr>
              <a:pPr/>
              <a:t>32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ea typeface="ＭＳ Ｐゴシック" pitchFamily="34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9948B4-C8EA-451A-8F4C-D8A4E559AE78}" type="slidenum">
              <a:rPr lang="en-US" smtClean="0">
                <a:latin typeface="Arial" charset="0"/>
              </a:rPr>
              <a:pPr/>
              <a:t>33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1440B-C75A-4857-AF78-20534E1353D1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0AED7-B95C-4AF1-BAC8-77C8438B1D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79345-B489-4F8A-B22E-487F476C0473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F0145-67DA-4999-AC90-EFC651A308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0052A-2DC4-499B-8EE7-7151B7B56E34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76D62-CF81-4938-AC46-EDB6D61F88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DD1A9-2D61-4C21-97F9-86380689F3CC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D8417-6FA5-451F-B3BF-0C3DBCF9A3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ED1FA-69D8-4119-AAE9-8643C7E27D5A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8CBD8-9713-4AF9-814E-343037DD4A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64012-1C52-41DD-BBC2-FF2FEE4E8E3B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B7C1B-FB38-4EEE-926D-53D2700022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7731C-5B73-4B9D-9073-FC7D3F45966B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8956C-0F50-48EE-8659-8F4D86C808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AEC07-874E-46A4-91F1-C9C3720D2E10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072B6-DDEB-4B49-9C34-A4E2BB0FB9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E352E-F39C-4DE6-AA22-8AC39A912EA4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DB8E-F419-449E-B65C-27EA792680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21E4A-B058-40CB-9D80-3EE95C6E4F7D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B8162-50C4-4B5E-9093-C076804AEE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5E39A-2514-4E0C-AC40-7B97932943CD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0016B-A036-473F-A671-CEE5B114CC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B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6F5E0B9B-5D1F-4A38-940D-154383919493}" type="datetime1">
              <a:rPr lang="en-US"/>
              <a:pPr>
                <a:defRPr/>
              </a:pPr>
              <a:t>2/12/2014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D2AEB7C5-1C05-4DF0-A8A0-C6DE546581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pitchFamily="-109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MS PGothic" pitchFamily="34" charset="-128"/>
          <a:cs typeface="ＭＳ Ｐゴシック" pitchFamily="-10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MS PGothic" pitchFamily="34" charset="-128"/>
          <a:cs typeface="ＭＳ Ｐゴシック" pitchFamily="-10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MS PGothic" pitchFamily="34" charset="-128"/>
          <a:cs typeface="ＭＳ Ｐゴシック" pitchFamily="-10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MS PGothic" pitchFamily="34" charset="-128"/>
          <a:cs typeface="ＭＳ Ｐゴシック" pitchFamily="-10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pitchFamily="-10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diagramDrawing" Target="../diagrams/drawing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diagramColors" Target="../diagrams/colors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QuickStyle" Target="../diagrams/quickStyle4.xml"/><Relationship Id="rId5" Type="http://schemas.openxmlformats.org/officeDocument/2006/relationships/diagramQuickStyle" Target="../diagrams/quickStyle3.xml"/><Relationship Id="rId10" Type="http://schemas.openxmlformats.org/officeDocument/2006/relationships/diagramLayout" Target="../diagrams/layout4.xml"/><Relationship Id="rId4" Type="http://schemas.openxmlformats.org/officeDocument/2006/relationships/diagramLayout" Target="../diagrams/layout3.xml"/><Relationship Id="rId9" Type="http://schemas.openxmlformats.org/officeDocument/2006/relationships/diagramData" Target="../diagrams/data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rtaldaindustria.com.br/cni/iniciativas/eventos/cni-sustentabilidade/2013/10/1,27110/conselho-nacional-de-recursos-hidrico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ldaindustria.com.br/cni/canal/cnisustentabilidade-home/" TargetMode="External"/><Relationship Id="rId2" Type="http://schemas.openxmlformats.org/officeDocument/2006/relationships/hyperlink" Target="http://www.portaldaindustria.com.br/cni/iniciativas/eventos/cni-sustentabilidade/2013/10/1,27110/conselho-nacional-de-recursos-hidrico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rquivos.portaldaindustria.com.br/portlet/200/24216/20131024095830869872u.pdf" TargetMode="External"/><Relationship Id="rId5" Type="http://schemas.openxmlformats.org/officeDocument/2006/relationships/hyperlink" Target="http://arquivos.portaldaindustria.com.br/portlet/200/24216/20131024095626642441e.pdf" TargetMode="External"/><Relationship Id="rId4" Type="http://schemas.openxmlformats.org/officeDocument/2006/relationships/hyperlink" Target="http://arquivos.portaldaindustria.com.br/portlet/200/24216/20131024095229707263e.pdf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psoares@cni.org.br" TargetMode="External"/><Relationship Id="rId2" Type="http://schemas.openxmlformats.org/officeDocument/2006/relationships/hyperlink" Target="mailto:recursoshidricos@cni.org.br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portaldaindustria.com.br/cni/canal/cnisustentabilidade-home/" TargetMode="External"/><Relationship Id="rId4" Type="http://schemas.openxmlformats.org/officeDocument/2006/relationships/hyperlink" Target="mailto:rfreitas@cni.org.b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1149350" y="2251075"/>
            <a:ext cx="7080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2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1" name="CaixaDeTexto 2"/>
          <p:cNvSpPr txBox="1">
            <a:spLocks noChangeArrowheads="1"/>
          </p:cNvSpPr>
          <p:nvPr/>
        </p:nvSpPr>
        <p:spPr bwMode="auto">
          <a:xfrm>
            <a:off x="2933700" y="4043363"/>
            <a:ext cx="3962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b="1">
              <a:solidFill>
                <a:srgbClr val="17375E"/>
              </a:solidFill>
              <a:latin typeface="Arial Bold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01638" y="1938529"/>
            <a:ext cx="85756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b="1" dirty="0" smtClean="0">
                <a:latin typeface="+mj-lt"/>
                <a:ea typeface="ＭＳ Ｐゴシック" pitchFamily="34" charset="-128"/>
              </a:rPr>
              <a:t>Instrumentos de gestão das águas</a:t>
            </a:r>
            <a:endParaRPr lang="pt-BR" sz="4400" b="1" dirty="0">
              <a:latin typeface="+mj-lt"/>
              <a:ea typeface="ＭＳ Ｐゴシック" pitchFamily="34" charset="-128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14539" y="3443426"/>
            <a:ext cx="68185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000" b="1" dirty="0" err="1" smtClean="0">
                <a:solidFill>
                  <a:srgbClr val="C00000"/>
                </a:solidFill>
                <a:latin typeface="+mj-lt"/>
                <a:ea typeface="ＭＳ Ｐゴシック" pitchFamily="34" charset="-128"/>
                <a:cs typeface="ＭＳ Ｐゴシック" pitchFamily="-109" charset="-128"/>
              </a:rPr>
              <a:t>Percy</a:t>
            </a:r>
            <a:r>
              <a:rPr lang="pt-BR" sz="2000" b="1" dirty="0" smtClean="0">
                <a:solidFill>
                  <a:srgbClr val="C00000"/>
                </a:solidFill>
                <a:latin typeface="+mj-lt"/>
                <a:ea typeface="ＭＳ Ｐゴシック" pitchFamily="34" charset="-128"/>
                <a:cs typeface="ＭＳ Ｐゴシック" pitchFamily="-109" charset="-128"/>
              </a:rPr>
              <a:t> Soares </a:t>
            </a:r>
            <a:r>
              <a:rPr lang="pt-BR" sz="2000" b="1" dirty="0" smtClean="0">
                <a:solidFill>
                  <a:srgbClr val="C00000"/>
                </a:solidFill>
                <a:latin typeface="+mj-lt"/>
                <a:ea typeface="ＭＳ Ｐゴシック" pitchFamily="34" charset="-128"/>
                <a:cs typeface="ＭＳ Ｐゴシック" pitchFamily="-109" charset="-128"/>
              </a:rPr>
              <a:t>Neto</a:t>
            </a:r>
            <a:endParaRPr lang="pt-BR" sz="2000" b="1" dirty="0" smtClean="0">
              <a:solidFill>
                <a:srgbClr val="C00000"/>
              </a:solidFill>
              <a:latin typeface="+mj-lt"/>
              <a:ea typeface="ＭＳ Ｐゴシック" pitchFamily="34" charset="-128"/>
              <a:cs typeface="ＭＳ Ｐゴシック" pitchFamily="-109" charset="-128"/>
            </a:endParaRPr>
          </a:p>
          <a:p>
            <a:pPr>
              <a:defRPr/>
            </a:pPr>
            <a:r>
              <a:rPr lang="pt-BR" sz="2000" b="1" dirty="0" smtClean="0">
                <a:solidFill>
                  <a:srgbClr val="C00000"/>
                </a:solidFill>
                <a:latin typeface="+mj-lt"/>
                <a:ea typeface="ＭＳ Ｐゴシック" pitchFamily="34" charset="-128"/>
                <a:cs typeface="ＭＳ Ｐゴシック" pitchFamily="-109" charset="-128"/>
              </a:rPr>
              <a:t>Coordenador da Rede de Recursos Hídricos da </a:t>
            </a:r>
            <a:r>
              <a:rPr lang="pt-BR" sz="2000" b="1" dirty="0" smtClean="0">
                <a:solidFill>
                  <a:srgbClr val="C00000"/>
                </a:solidFill>
                <a:latin typeface="+mj-lt"/>
                <a:ea typeface="ＭＳ Ｐゴシック" pitchFamily="34" charset="-128"/>
                <a:cs typeface="ＭＳ Ｐゴシック" pitchFamily="-109" charset="-128"/>
              </a:rPr>
              <a:t>Indústria CNI</a:t>
            </a:r>
            <a:endParaRPr lang="pt-BR" sz="2000" b="1" dirty="0">
              <a:solidFill>
                <a:srgbClr val="C00000"/>
              </a:solidFill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593722" y="4674819"/>
            <a:ext cx="63835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600" dirty="0" smtClean="0">
                <a:solidFill>
                  <a:srgbClr val="006699"/>
                </a:solidFill>
                <a:latin typeface="+mj-lt"/>
                <a:ea typeface="ＭＳ Ｐゴシック" pitchFamily="34" charset="-128"/>
                <a:cs typeface="ＭＳ Ｐゴシック" pitchFamily="-109" charset="-128"/>
              </a:rPr>
              <a:t>Câmara dos Deputados -  Centro de Estudos e Debates Estratégicos/CD</a:t>
            </a:r>
          </a:p>
          <a:p>
            <a:pPr>
              <a:defRPr/>
            </a:pPr>
            <a:r>
              <a:rPr lang="pt-BR" sz="1600" dirty="0" smtClean="0">
                <a:solidFill>
                  <a:srgbClr val="006699"/>
                </a:solidFill>
                <a:latin typeface="+mj-lt"/>
                <a:ea typeface="ＭＳ Ｐゴシック" pitchFamily="34" charset="-128"/>
                <a:cs typeface="ＭＳ Ｐゴシック" pitchFamily="-109" charset="-128"/>
              </a:rPr>
              <a:t>Brasília, 12 de fevereiro de 2013</a:t>
            </a:r>
            <a:endParaRPr lang="pt-BR" sz="1600" dirty="0">
              <a:solidFill>
                <a:srgbClr val="006699"/>
              </a:solidFill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da Indústria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Missão do SINGREH definir critérios claros e transparentes que promovam uma alocação ótima em termos socioeconômicos dos recursos hídricos excedentes. </a:t>
            </a:r>
          </a:p>
          <a:p>
            <a:pPr algn="just"/>
            <a:r>
              <a:rPr lang="pt-BR" dirty="0" smtClean="0"/>
              <a:t>Maximizar os benefícios socioeconômicos decorrentes do uso e conservação das águas contribui com a sustentabilidade dos países e regiões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1792" y="2734056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/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 smtClean="0"/>
              <a:t>Rede de Recursos Hídricos da Indústria</a:t>
            </a:r>
            <a:r>
              <a:rPr lang="pt-BR" b="1" dirty="0" smtClean="0">
                <a:solidFill>
                  <a:schemeClr val="bg1"/>
                </a:solidFill>
              </a:rPr>
              <a:t/>
            </a:r>
            <a:br>
              <a:rPr lang="pt-BR" b="1" dirty="0" smtClean="0">
                <a:solidFill>
                  <a:schemeClr val="bg1"/>
                </a:solidFill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1417638"/>
            <a:ext cx="8820150" cy="5051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708401" y="2060848"/>
            <a:ext cx="5231408" cy="4463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ＭＳ Ｐゴシック" pitchFamily="-109" charset="-128"/>
              </a:rPr>
              <a:t>Participação da Indústria</a:t>
            </a:r>
          </a:p>
        </p:txBody>
      </p:sp>
      <p:graphicFrame>
        <p:nvGraphicFramePr>
          <p:cNvPr id="7" name="Diagrama 6"/>
          <p:cNvGraphicFramePr/>
          <p:nvPr/>
        </p:nvGraphicFramePr>
        <p:xfrm>
          <a:off x="2843808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3851275" y="2720975"/>
            <a:ext cx="5292725" cy="779463"/>
            <a:chOff x="2426" y="1434"/>
            <a:chExt cx="3334" cy="491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2426" y="1525"/>
              <a:ext cx="726" cy="318"/>
              <a:chOff x="249" y="3475"/>
              <a:chExt cx="726" cy="318"/>
            </a:xfrm>
          </p:grpSpPr>
          <p:sp>
            <p:nvSpPr>
              <p:cNvPr id="12" name="Rectangle 6"/>
              <p:cNvSpPr>
                <a:spLocks noChangeArrowheads="1"/>
              </p:cNvSpPr>
              <p:nvPr/>
            </p:nvSpPr>
            <p:spPr bwMode="auto">
              <a:xfrm>
                <a:off x="295" y="3475"/>
                <a:ext cx="680" cy="31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pic>
            <p:nvPicPr>
              <p:cNvPr id="13" name="Picture 7" descr="community woman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24472" r="27673" b="18872"/>
              <a:stretch>
                <a:fillRect/>
              </a:stretch>
            </p:blipFill>
            <p:spPr bwMode="auto">
              <a:xfrm>
                <a:off x="657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8" descr="community woman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24472" r="27673" b="18872"/>
              <a:stretch>
                <a:fillRect/>
              </a:stretch>
            </p:blipFill>
            <p:spPr bwMode="auto">
              <a:xfrm>
                <a:off x="249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9" descr="community woman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24472" r="27673" b="18872"/>
              <a:stretch>
                <a:fillRect/>
              </a:stretch>
            </p:blipFill>
            <p:spPr bwMode="auto">
              <a:xfrm>
                <a:off x="476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379" y="1434"/>
              <a:ext cx="2381" cy="4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dirty="0"/>
                <a:t>Conselheiros CNRH</a:t>
              </a:r>
            </a:p>
            <a:p>
              <a:pPr>
                <a:spcBef>
                  <a:spcPct val="50000"/>
                </a:spcBef>
              </a:pPr>
              <a:r>
                <a:rPr lang="pt-BR" dirty="0"/>
                <a:t>Representantes nas </a:t>
              </a:r>
              <a:r>
                <a:rPr lang="pt-BR" dirty="0" err="1"/>
                <a:t>CTs</a:t>
              </a:r>
              <a:endParaRPr lang="pt-BR" dirty="0"/>
            </a:p>
          </p:txBody>
        </p:sp>
      </p:grpSp>
      <p:grpSp>
        <p:nvGrpSpPr>
          <p:cNvPr id="23" name="Group 13"/>
          <p:cNvGrpSpPr>
            <a:grpSpLocks/>
          </p:cNvGrpSpPr>
          <p:nvPr/>
        </p:nvGrpSpPr>
        <p:grpSpPr bwMode="auto">
          <a:xfrm>
            <a:off x="3851275" y="3657600"/>
            <a:ext cx="5292725" cy="779463"/>
            <a:chOff x="2426" y="1434"/>
            <a:chExt cx="3334" cy="491"/>
          </a:xfrm>
        </p:grpSpPr>
        <p:grpSp>
          <p:nvGrpSpPr>
            <p:cNvPr id="24" name="Group 14"/>
            <p:cNvGrpSpPr>
              <a:grpSpLocks/>
            </p:cNvGrpSpPr>
            <p:nvPr/>
          </p:nvGrpSpPr>
          <p:grpSpPr bwMode="auto">
            <a:xfrm>
              <a:off x="2426" y="1525"/>
              <a:ext cx="726" cy="318"/>
              <a:chOff x="249" y="3475"/>
              <a:chExt cx="726" cy="318"/>
            </a:xfrm>
          </p:grpSpPr>
          <p:sp>
            <p:nvSpPr>
              <p:cNvPr id="26" name="Rectangle 15"/>
              <p:cNvSpPr>
                <a:spLocks noChangeArrowheads="1"/>
              </p:cNvSpPr>
              <p:nvPr/>
            </p:nvSpPr>
            <p:spPr bwMode="auto">
              <a:xfrm>
                <a:off x="295" y="3475"/>
                <a:ext cx="680" cy="31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pic>
            <p:nvPicPr>
              <p:cNvPr id="27" name="Picture 16" descr="community woman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24472" r="27673" b="18872"/>
              <a:stretch>
                <a:fillRect/>
              </a:stretch>
            </p:blipFill>
            <p:spPr bwMode="auto">
              <a:xfrm>
                <a:off x="657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" name="Picture 17" descr="community woman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24472" r="27673" b="18872"/>
              <a:stretch>
                <a:fillRect/>
              </a:stretch>
            </p:blipFill>
            <p:spPr bwMode="auto">
              <a:xfrm>
                <a:off x="249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" name="Picture 18" descr="community woman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24472" r="27673" b="18872"/>
              <a:stretch>
                <a:fillRect/>
              </a:stretch>
            </p:blipFill>
            <p:spPr bwMode="auto">
              <a:xfrm>
                <a:off x="476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5" name="Text Box 19"/>
            <p:cNvSpPr txBox="1">
              <a:spLocks noChangeArrowheads="1"/>
            </p:cNvSpPr>
            <p:nvPr/>
          </p:nvSpPr>
          <p:spPr bwMode="auto">
            <a:xfrm>
              <a:off x="3379" y="1434"/>
              <a:ext cx="2381" cy="4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dirty="0"/>
                <a:t>Membros dos Comitês de Bacia </a:t>
              </a:r>
            </a:p>
            <a:p>
              <a:pPr>
                <a:spcBef>
                  <a:spcPct val="50000"/>
                </a:spcBef>
              </a:pPr>
              <a:r>
                <a:rPr lang="pt-BR" dirty="0"/>
                <a:t>Câmaras Técnicas</a:t>
              </a:r>
            </a:p>
          </p:txBody>
        </p:sp>
      </p:grpSp>
      <p:grpSp>
        <p:nvGrpSpPr>
          <p:cNvPr id="30" name="Group 27"/>
          <p:cNvGrpSpPr>
            <a:grpSpLocks/>
          </p:cNvGrpSpPr>
          <p:nvPr/>
        </p:nvGrpSpPr>
        <p:grpSpPr bwMode="auto">
          <a:xfrm>
            <a:off x="3851276" y="4553712"/>
            <a:ext cx="5292725" cy="779463"/>
            <a:chOff x="2426" y="1434"/>
            <a:chExt cx="3334" cy="491"/>
          </a:xfrm>
        </p:grpSpPr>
        <p:grpSp>
          <p:nvGrpSpPr>
            <p:cNvPr id="31" name="Group 28"/>
            <p:cNvGrpSpPr>
              <a:grpSpLocks/>
            </p:cNvGrpSpPr>
            <p:nvPr/>
          </p:nvGrpSpPr>
          <p:grpSpPr bwMode="auto">
            <a:xfrm>
              <a:off x="2426" y="1525"/>
              <a:ext cx="726" cy="318"/>
              <a:chOff x="249" y="3475"/>
              <a:chExt cx="726" cy="318"/>
            </a:xfrm>
          </p:grpSpPr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95" y="3475"/>
                <a:ext cx="680" cy="31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pic>
            <p:nvPicPr>
              <p:cNvPr id="34" name="Picture 30" descr="community woman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24472" r="27673" b="18872"/>
              <a:stretch>
                <a:fillRect/>
              </a:stretch>
            </p:blipFill>
            <p:spPr bwMode="auto">
              <a:xfrm>
                <a:off x="657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5" name="Picture 31" descr="community woman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24472" r="27673" b="18872"/>
              <a:stretch>
                <a:fillRect/>
              </a:stretch>
            </p:blipFill>
            <p:spPr bwMode="auto">
              <a:xfrm>
                <a:off x="249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6" name="Picture 32" descr="community woman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24472" r="27673" b="18872"/>
              <a:stretch>
                <a:fillRect/>
              </a:stretch>
            </p:blipFill>
            <p:spPr bwMode="auto">
              <a:xfrm>
                <a:off x="476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2" name="Text Box 33"/>
            <p:cNvSpPr txBox="1">
              <a:spLocks noChangeArrowheads="1"/>
            </p:cNvSpPr>
            <p:nvPr/>
          </p:nvSpPr>
          <p:spPr bwMode="auto">
            <a:xfrm>
              <a:off x="3379" y="1434"/>
              <a:ext cx="2381" cy="4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dirty="0"/>
                <a:t>Membros dos Comitês de Bacia </a:t>
              </a:r>
            </a:p>
            <a:p>
              <a:pPr>
                <a:spcBef>
                  <a:spcPct val="50000"/>
                </a:spcBef>
              </a:pPr>
              <a:r>
                <a:rPr lang="pt-BR" dirty="0"/>
                <a:t>Câmaras Técnicas</a:t>
              </a:r>
            </a:p>
          </p:txBody>
        </p:sp>
      </p:grpSp>
      <p:graphicFrame>
        <p:nvGraphicFramePr>
          <p:cNvPr id="37" name="Diagrama 36"/>
          <p:cNvGraphicFramePr/>
          <p:nvPr/>
        </p:nvGraphicFramePr>
        <p:xfrm>
          <a:off x="3708401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Graphic spid="7" grpId="0">
        <p:bldAsOne/>
      </p:bldGraphic>
      <p:bldGraphic spid="3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pt-BR" sz="2800" b="1" u="sng" dirty="0" smtClean="0"/>
              <a:t/>
            </a:r>
            <a:br>
              <a:rPr lang="pt-BR" sz="2800" b="1" u="sng" dirty="0" smtClean="0"/>
            </a:br>
            <a:r>
              <a:rPr lang="pt-BR" sz="2800" b="1" u="sng" dirty="0" smtClean="0"/>
              <a:t>DESAFIO</a:t>
            </a:r>
            <a:r>
              <a:rPr lang="pt-BR" sz="2800" dirty="0" smtClean="0"/>
              <a:t>: </a:t>
            </a:r>
            <a:br>
              <a:rPr lang="pt-BR" sz="2800" dirty="0" smtClean="0"/>
            </a:br>
            <a:r>
              <a:rPr lang="pt-BR" sz="2800" dirty="0" smtClean="0"/>
              <a:t>QUALIFICAR A PARTICIPAÇÃO DO SETOR </a:t>
            </a: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/>
          </a:p>
        </p:txBody>
      </p:sp>
      <p:sp>
        <p:nvSpPr>
          <p:cNvPr id="4" name="Text Box 35"/>
          <p:cNvSpPr txBox="1">
            <a:spLocks noChangeArrowheads="1"/>
          </p:cNvSpPr>
          <p:nvPr/>
        </p:nvSpPr>
        <p:spPr bwMode="auto">
          <a:xfrm>
            <a:off x="316548" y="1645920"/>
            <a:ext cx="6321438" cy="31631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50000"/>
              </a:lnSpc>
              <a:spcBef>
                <a:spcPct val="50000"/>
              </a:spcBef>
              <a:buFontTx/>
              <a:buAutoNum type="arabicPeriod"/>
            </a:pPr>
            <a:r>
              <a:rPr lang="pt-BR" sz="2400" dirty="0"/>
              <a:t>Fazer a </a:t>
            </a: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informação circular</a:t>
            </a: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; </a:t>
            </a:r>
          </a:p>
          <a:p>
            <a:pPr marL="342900" indent="-342900" algn="l">
              <a:lnSpc>
                <a:spcPct val="150000"/>
              </a:lnSpc>
              <a:spcBef>
                <a:spcPct val="50000"/>
              </a:spcBef>
              <a:buFontTx/>
              <a:buAutoNum type="arabicPeriod"/>
            </a:pPr>
            <a:r>
              <a:rPr lang="pt-BR" sz="2400" dirty="0" smtClean="0"/>
              <a:t>Alinhar </a:t>
            </a:r>
            <a:r>
              <a:rPr lang="pt-BR" sz="2400" dirty="0"/>
              <a:t>posição: </a:t>
            </a:r>
            <a:r>
              <a:rPr lang="pt-BR" sz="2400" b="1" dirty="0" smtClean="0"/>
              <a:t>quadros </a:t>
            </a:r>
            <a:r>
              <a:rPr lang="pt-BR" sz="2400" b="1" dirty="0"/>
              <a:t>de 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</a:rPr>
              <a:t>referência comuns </a:t>
            </a:r>
            <a:r>
              <a:rPr lang="pt-BR" sz="2400" dirty="0" smtClean="0"/>
              <a:t>em um</a:t>
            </a:r>
            <a:r>
              <a:rPr lang="pt-BR" sz="2400" b="1" dirty="0" smtClean="0"/>
              <a:t> 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</a:rPr>
              <a:t>setor heterogêneo</a:t>
            </a: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  <a:endParaRPr lang="pt-BR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ct val="50000"/>
              </a:spcBef>
              <a:buFontTx/>
              <a:buAutoNum type="arabicPeriod"/>
            </a:pPr>
            <a:r>
              <a:rPr lang="pt-BR" sz="2400" dirty="0"/>
              <a:t>Mudança da imagem do setor frente a questão ambiental</a:t>
            </a:r>
            <a:r>
              <a:rPr lang="pt-BR" sz="2400" dirty="0">
                <a:solidFill>
                  <a:schemeClr val="bg1"/>
                </a:solidFill>
              </a:rPr>
              <a:t>: </a:t>
            </a: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Pró- atividade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6190488" y="1645920"/>
            <a:ext cx="2781584" cy="4834138"/>
            <a:chOff x="2382" y="1207"/>
            <a:chExt cx="3356" cy="2960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2382" y="1207"/>
              <a:ext cx="3334" cy="409"/>
              <a:chOff x="2426" y="1434"/>
              <a:chExt cx="3334" cy="409"/>
            </a:xfrm>
          </p:grpSpPr>
          <p:grpSp>
            <p:nvGrpSpPr>
              <p:cNvPr id="28" name="Group 5"/>
              <p:cNvGrpSpPr>
                <a:grpSpLocks/>
              </p:cNvGrpSpPr>
              <p:nvPr/>
            </p:nvGrpSpPr>
            <p:grpSpPr bwMode="auto">
              <a:xfrm>
                <a:off x="2426" y="1525"/>
                <a:ext cx="726" cy="318"/>
                <a:chOff x="249" y="3475"/>
                <a:chExt cx="726" cy="318"/>
              </a:xfrm>
            </p:grpSpPr>
            <p:sp>
              <p:nvSpPr>
                <p:cNvPr id="30" name="Rectangle 6"/>
                <p:cNvSpPr>
                  <a:spLocks noChangeArrowheads="1"/>
                </p:cNvSpPr>
                <p:nvPr/>
              </p:nvSpPr>
              <p:spPr bwMode="auto">
                <a:xfrm>
                  <a:off x="295" y="3475"/>
                  <a:ext cx="680" cy="318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pic>
              <p:nvPicPr>
                <p:cNvPr id="31" name="Picture 7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657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8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249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9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476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29" name="Text Box 10"/>
              <p:cNvSpPr txBox="1">
                <a:spLocks noChangeArrowheads="1"/>
              </p:cNvSpPr>
              <p:nvPr/>
            </p:nvSpPr>
            <p:spPr bwMode="auto">
              <a:xfrm>
                <a:off x="3379" y="1434"/>
                <a:ext cx="2381" cy="39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dirty="0"/>
                  <a:t>Conselheiros CNRH</a:t>
                </a:r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2382" y="1888"/>
              <a:ext cx="3334" cy="565"/>
              <a:chOff x="2426" y="1434"/>
              <a:chExt cx="3334" cy="565"/>
            </a:xfrm>
          </p:grpSpPr>
          <p:grpSp>
            <p:nvGrpSpPr>
              <p:cNvPr id="22" name="Group 12"/>
              <p:cNvGrpSpPr>
                <a:grpSpLocks/>
              </p:cNvGrpSpPr>
              <p:nvPr/>
            </p:nvGrpSpPr>
            <p:grpSpPr bwMode="auto">
              <a:xfrm>
                <a:off x="2426" y="1525"/>
                <a:ext cx="726" cy="318"/>
                <a:chOff x="249" y="3475"/>
                <a:chExt cx="726" cy="318"/>
              </a:xfrm>
            </p:grpSpPr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295" y="3475"/>
                  <a:ext cx="680" cy="318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pic>
              <p:nvPicPr>
                <p:cNvPr id="25" name="Picture 14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657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15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249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16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476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23" name="Text Box 17"/>
              <p:cNvSpPr txBox="1">
                <a:spLocks noChangeArrowheads="1"/>
              </p:cNvSpPr>
              <p:nvPr/>
            </p:nvSpPr>
            <p:spPr bwMode="auto">
              <a:xfrm>
                <a:off x="3379" y="1434"/>
                <a:ext cx="2381" cy="5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dirty="0"/>
                  <a:t>Membros dos Comitês de Bacia </a:t>
                </a:r>
              </a:p>
            </p:txBody>
          </p:sp>
        </p:grp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2382" y="2667"/>
              <a:ext cx="3334" cy="409"/>
              <a:chOff x="2426" y="1434"/>
              <a:chExt cx="3334" cy="409"/>
            </a:xfrm>
          </p:grpSpPr>
          <p:grpSp>
            <p:nvGrpSpPr>
              <p:cNvPr id="16" name="Group 19"/>
              <p:cNvGrpSpPr>
                <a:grpSpLocks/>
              </p:cNvGrpSpPr>
              <p:nvPr/>
            </p:nvGrpSpPr>
            <p:grpSpPr bwMode="auto">
              <a:xfrm>
                <a:off x="2426" y="1525"/>
                <a:ext cx="726" cy="318"/>
                <a:chOff x="249" y="3475"/>
                <a:chExt cx="726" cy="318"/>
              </a:xfrm>
            </p:grpSpPr>
            <p:sp>
              <p:nvSpPr>
                <p:cNvPr id="18" name="Rectangle 20"/>
                <p:cNvSpPr>
                  <a:spLocks noChangeArrowheads="1"/>
                </p:cNvSpPr>
                <p:nvPr/>
              </p:nvSpPr>
              <p:spPr bwMode="auto">
                <a:xfrm>
                  <a:off x="295" y="3475"/>
                  <a:ext cx="680" cy="318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pic>
              <p:nvPicPr>
                <p:cNvPr id="19" name="Picture 21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657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" name="Picture 22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249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1" name="Picture 23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476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7" name="Text Box 24"/>
              <p:cNvSpPr txBox="1">
                <a:spLocks noChangeArrowheads="1"/>
              </p:cNvSpPr>
              <p:nvPr/>
            </p:nvSpPr>
            <p:spPr bwMode="auto">
              <a:xfrm>
                <a:off x="3380" y="1434"/>
                <a:ext cx="2380" cy="40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dirty="0"/>
                  <a:t>Conselheiros do </a:t>
                </a:r>
                <a:r>
                  <a:rPr lang="pt-BR" dirty="0" err="1"/>
                  <a:t>CERHs</a:t>
                </a:r>
                <a:endParaRPr lang="pt-BR" dirty="0"/>
              </a:p>
            </p:txBody>
          </p: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2404" y="3347"/>
              <a:ext cx="3334" cy="820"/>
              <a:chOff x="2426" y="1434"/>
              <a:chExt cx="3334" cy="820"/>
            </a:xfrm>
          </p:grpSpPr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2426" y="1525"/>
                <a:ext cx="726" cy="318"/>
                <a:chOff x="249" y="3475"/>
                <a:chExt cx="726" cy="318"/>
              </a:xfrm>
            </p:grpSpPr>
            <p:sp>
              <p:nvSpPr>
                <p:cNvPr id="12" name="Rectangle 27"/>
                <p:cNvSpPr>
                  <a:spLocks noChangeArrowheads="1"/>
                </p:cNvSpPr>
                <p:nvPr/>
              </p:nvSpPr>
              <p:spPr bwMode="auto">
                <a:xfrm>
                  <a:off x="295" y="3475"/>
                  <a:ext cx="680" cy="318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pic>
              <p:nvPicPr>
                <p:cNvPr id="13" name="Picture 28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657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4" name="Picture 29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249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5" name="Picture 30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476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1" name="Text Box 31"/>
              <p:cNvSpPr txBox="1">
                <a:spLocks noChangeArrowheads="1"/>
              </p:cNvSpPr>
              <p:nvPr/>
            </p:nvSpPr>
            <p:spPr bwMode="auto">
              <a:xfrm>
                <a:off x="3379" y="1434"/>
                <a:ext cx="2381" cy="82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dirty="0"/>
                  <a:t>Membros dos Comitês de Bacia </a:t>
                </a:r>
              </a:p>
              <a:p>
                <a:pPr>
                  <a:spcBef>
                    <a:spcPct val="50000"/>
                  </a:spcBef>
                </a:pPr>
                <a:endParaRPr lang="pt-BR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Princípios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Char char="•"/>
            </a:pPr>
            <a:r>
              <a:rPr lang="pt-BR" sz="2800" dirty="0" smtClean="0"/>
              <a:t>Aderência à missão da CNI</a:t>
            </a:r>
          </a:p>
          <a:p>
            <a:pPr algn="just">
              <a:buFont typeface="Arial" charset="0"/>
              <a:buChar char="•"/>
            </a:pPr>
            <a:endParaRPr lang="pt-BR" sz="2800" dirty="0" smtClean="0">
              <a:solidFill>
                <a:schemeClr val="bg1"/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pt-BR" sz="2800" dirty="0" smtClean="0"/>
              <a:t>  Sistema Indústria </a:t>
            </a:r>
            <a:r>
              <a:rPr lang="pt-BR" sz="2800" dirty="0" smtClean="0">
                <a:solidFill>
                  <a:srgbClr val="C00000"/>
                </a:solidFill>
              </a:rPr>
              <a:t>apoia a implementação </a:t>
            </a:r>
            <a:r>
              <a:rPr lang="pt-BR" sz="2800" dirty="0" smtClean="0"/>
              <a:t>da</a:t>
            </a:r>
            <a:r>
              <a:rPr lang="pt-BR" sz="2800" dirty="0" smtClean="0">
                <a:solidFill>
                  <a:schemeClr val="bg1"/>
                </a:solidFill>
              </a:rPr>
              <a:t> </a:t>
            </a:r>
            <a:r>
              <a:rPr lang="pt-BR" sz="2800" dirty="0" smtClean="0"/>
              <a:t>Política Nacional de Recursos Hídricos</a:t>
            </a:r>
          </a:p>
          <a:p>
            <a:pPr algn="just"/>
            <a:endParaRPr lang="pt-BR" sz="2800" dirty="0" smtClean="0">
              <a:solidFill>
                <a:schemeClr val="bg1"/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pt-BR" sz="2800" dirty="0" smtClean="0"/>
              <a:t>  Alinhamento de posição - </a:t>
            </a:r>
            <a:r>
              <a:rPr lang="pt-BR" sz="2800" dirty="0" smtClean="0">
                <a:solidFill>
                  <a:srgbClr val="C00000"/>
                </a:solidFill>
              </a:rPr>
              <a:t>defesa coerente e convergente de posições </a:t>
            </a:r>
            <a:r>
              <a:rPr lang="pt-BR" sz="2800" dirty="0" smtClean="0"/>
              <a:t>nos colegiados do SINGREH – (</a:t>
            </a:r>
            <a:r>
              <a:rPr lang="pt-BR" sz="2800" i="1" dirty="0" smtClean="0"/>
              <a:t>de baixo para cima)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Objetivos </a:t>
            </a:r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71406" y="1417638"/>
            <a:ext cx="9072594" cy="2593277"/>
            <a:chOff x="0" y="4000504"/>
            <a:chExt cx="9072594" cy="2593277"/>
          </a:xfrm>
        </p:grpSpPr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268569" y="5516563"/>
              <a:ext cx="6804025" cy="10772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>
                <a:spcBef>
                  <a:spcPct val="20000"/>
                </a:spcBef>
                <a:buFont typeface="Arial" charset="0"/>
                <a:buChar char="•"/>
              </a:pPr>
              <a:r>
                <a:rPr lang="pt-BR" sz="2400" dirty="0">
                  <a:solidFill>
                    <a:srgbClr val="C00000"/>
                  </a:solidFill>
                </a:rPr>
                <a:t> </a:t>
              </a:r>
              <a:r>
                <a:rPr lang="pt-BR" sz="2000" dirty="0">
                  <a:solidFill>
                    <a:srgbClr val="C00000"/>
                  </a:solidFill>
                </a:rPr>
                <a:t>identificar temas prioritários, </a:t>
              </a:r>
              <a:r>
                <a:rPr lang="pt-BR" sz="2000" dirty="0" smtClean="0">
                  <a:solidFill>
                    <a:srgbClr val="C00000"/>
                  </a:solidFill>
                </a:rPr>
                <a:t>tendências, </a:t>
              </a:r>
              <a:r>
                <a:rPr lang="pt-BR" sz="2000" dirty="0">
                  <a:solidFill>
                    <a:srgbClr val="C00000"/>
                  </a:solidFill>
                </a:rPr>
                <a:t>riscos e oportunidades na agenda de recursos </a:t>
              </a:r>
              <a:r>
                <a:rPr lang="pt-BR" sz="2000" dirty="0" smtClean="0">
                  <a:solidFill>
                    <a:srgbClr val="C00000"/>
                  </a:solidFill>
                </a:rPr>
                <a:t>hídricos (p.ex. certificações)</a:t>
              </a:r>
              <a:endParaRPr lang="pt-BR" sz="2000" dirty="0">
                <a:solidFill>
                  <a:srgbClr val="C00000"/>
                </a:solidFill>
              </a:endParaRPr>
            </a:p>
          </p:txBody>
        </p:sp>
        <p:sp>
          <p:nvSpPr>
            <p:cNvPr id="9" name="Retângulo 8"/>
            <p:cNvSpPr>
              <a:spLocks noChangeArrowheads="1"/>
            </p:cNvSpPr>
            <p:nvPr/>
          </p:nvSpPr>
          <p:spPr bwMode="auto">
            <a:xfrm>
              <a:off x="0" y="4455391"/>
              <a:ext cx="214310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pt-BR" sz="2400" dirty="0">
                  <a:latin typeface="Arial Rounded MT Bold"/>
                </a:rPr>
                <a:t>Defesa de interesses</a:t>
              </a:r>
            </a:p>
          </p:txBody>
        </p:sp>
        <p:sp>
          <p:nvSpPr>
            <p:cNvPr id="10" name="Retângulo 10"/>
            <p:cNvSpPr>
              <a:spLocks noChangeArrowheads="1"/>
            </p:cNvSpPr>
            <p:nvPr/>
          </p:nvSpPr>
          <p:spPr bwMode="auto">
            <a:xfrm>
              <a:off x="2303494" y="4000504"/>
              <a:ext cx="6769100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>
                <a:spcBef>
                  <a:spcPct val="20000"/>
                </a:spcBef>
                <a:buFont typeface="Arial" charset="0"/>
                <a:buChar char="•"/>
              </a:pPr>
              <a:r>
                <a:rPr lang="pt-BR" sz="2000" dirty="0">
                  <a:solidFill>
                    <a:srgbClr val="C00000"/>
                  </a:solidFill>
                </a:rPr>
                <a:t>qualificar a participação do setor nos colegiados do </a:t>
              </a:r>
              <a:r>
                <a:rPr lang="pt-BR" sz="2000" dirty="0" smtClean="0">
                  <a:solidFill>
                    <a:srgbClr val="C00000"/>
                  </a:solidFill>
                </a:rPr>
                <a:t>SINGREH e influenciar  no processo de implementação da Política</a:t>
              </a:r>
            </a:p>
            <a:p>
              <a:pPr marL="342900" indent="-342900" algn="just">
                <a:spcBef>
                  <a:spcPct val="20000"/>
                </a:spcBef>
                <a:buFont typeface="Arial" charset="0"/>
                <a:buChar char="•"/>
              </a:pPr>
              <a:endParaRPr lang="pt-BR" sz="2000" dirty="0" smtClean="0">
                <a:solidFill>
                  <a:srgbClr val="C00000"/>
                </a:solidFill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71406" y="4500570"/>
            <a:ext cx="8929750" cy="1376047"/>
            <a:chOff x="71406" y="1989138"/>
            <a:chExt cx="8929750" cy="1376047"/>
          </a:xfrm>
        </p:grpSpPr>
        <p:sp>
          <p:nvSpPr>
            <p:cNvPr id="12" name="Retângulo 7"/>
            <p:cNvSpPr>
              <a:spLocks noChangeArrowheads="1"/>
            </p:cNvSpPr>
            <p:nvPr/>
          </p:nvSpPr>
          <p:spPr bwMode="auto">
            <a:xfrm>
              <a:off x="2268568" y="2657299"/>
              <a:ext cx="673258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>
                <a:spcBef>
                  <a:spcPct val="20000"/>
                </a:spcBef>
                <a:buFont typeface="Arial" charset="0"/>
                <a:buChar char="•"/>
              </a:pPr>
              <a:r>
                <a:rPr lang="pt-BR" sz="2000" dirty="0" smtClean="0">
                  <a:solidFill>
                    <a:srgbClr val="C00000"/>
                  </a:solidFill>
                </a:rPr>
                <a:t>melhorar a interlocução </a:t>
              </a:r>
              <a:r>
                <a:rPr lang="pt-BR" sz="2000" dirty="0">
                  <a:solidFill>
                    <a:srgbClr val="C00000"/>
                  </a:solidFill>
                </a:rPr>
                <a:t>do setor industrial com as </a:t>
              </a:r>
              <a:r>
                <a:rPr lang="pt-BR" sz="2000" dirty="0" smtClean="0">
                  <a:solidFill>
                    <a:srgbClr val="C00000"/>
                  </a:solidFill>
                </a:rPr>
                <a:t>partes </a:t>
              </a:r>
              <a:r>
                <a:rPr lang="pt-BR" sz="2000" dirty="0">
                  <a:solidFill>
                    <a:srgbClr val="C00000"/>
                  </a:solidFill>
                </a:rPr>
                <a:t>interessadas na gestão das águas</a:t>
              </a:r>
            </a:p>
          </p:txBody>
        </p:sp>
        <p:sp>
          <p:nvSpPr>
            <p:cNvPr id="13" name="Retângulo 11"/>
            <p:cNvSpPr>
              <a:spLocks noChangeArrowheads="1"/>
            </p:cNvSpPr>
            <p:nvPr/>
          </p:nvSpPr>
          <p:spPr bwMode="auto">
            <a:xfrm>
              <a:off x="2268568" y="1989138"/>
              <a:ext cx="544411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Font typeface="Arial" charset="0"/>
                <a:buChar char="•"/>
              </a:pPr>
              <a:r>
                <a:rPr lang="pt-BR" sz="2000" dirty="0">
                  <a:solidFill>
                    <a:srgbClr val="C00000"/>
                  </a:solidFill>
                </a:rPr>
                <a:t>promover práticas de uso eficiente da </a:t>
              </a:r>
              <a:r>
                <a:rPr lang="pt-BR" sz="2000" dirty="0" smtClean="0">
                  <a:solidFill>
                    <a:srgbClr val="C00000"/>
                  </a:solidFill>
                </a:rPr>
                <a:t>água</a:t>
              </a:r>
              <a:endParaRPr lang="pt-BR" sz="2000" dirty="0">
                <a:solidFill>
                  <a:srgbClr val="C00000"/>
                </a:solidFill>
              </a:endParaRPr>
            </a:p>
          </p:txBody>
        </p:sp>
        <p:sp>
          <p:nvSpPr>
            <p:cNvPr id="14" name="Retângulo 8"/>
            <p:cNvSpPr>
              <a:spLocks noChangeArrowheads="1"/>
            </p:cNvSpPr>
            <p:nvPr/>
          </p:nvSpPr>
          <p:spPr bwMode="auto">
            <a:xfrm>
              <a:off x="71406" y="2389248"/>
              <a:ext cx="235745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pt-BR" sz="2400" dirty="0" smtClean="0">
                  <a:latin typeface="Arial Rounded MT Bold"/>
                </a:rPr>
                <a:t>Melhora da performance </a:t>
              </a:r>
              <a:endParaRPr lang="pt-BR" sz="2400" dirty="0">
                <a:latin typeface="Arial Rounded MT Bol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79388" y="338328"/>
            <a:ext cx="8785225" cy="48936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t-BR" sz="2400" b="1" dirty="0" smtClean="0">
              <a:solidFill>
                <a:srgbClr val="C00000"/>
              </a:solidFill>
            </a:endParaRPr>
          </a:p>
          <a:p>
            <a:r>
              <a:rPr lang="pt-BR" sz="2400" b="1" dirty="0" smtClean="0">
                <a:solidFill>
                  <a:srgbClr val="C00000"/>
                </a:solidFill>
              </a:rPr>
              <a:t>ATORES</a:t>
            </a:r>
            <a:r>
              <a:rPr lang="pt-BR" sz="2400" b="1" dirty="0">
                <a:solidFill>
                  <a:srgbClr val="C00000"/>
                </a:solidFill>
              </a:rPr>
              <a:t>:</a:t>
            </a:r>
          </a:p>
          <a:p>
            <a:endParaRPr lang="pt-BR" sz="2400" dirty="0">
              <a:solidFill>
                <a:srgbClr val="C00000"/>
              </a:solidFill>
            </a:endParaRPr>
          </a:p>
          <a:p>
            <a:pPr algn="l"/>
            <a:r>
              <a:rPr lang="pt-BR" sz="2400" dirty="0">
                <a:solidFill>
                  <a:srgbClr val="C00000"/>
                </a:solidFill>
              </a:rPr>
              <a:t>1. Conselheiros CNRH e Representantes nas </a:t>
            </a:r>
            <a:r>
              <a:rPr lang="pt-BR" sz="2400" dirty="0" err="1">
                <a:solidFill>
                  <a:srgbClr val="C00000"/>
                </a:solidFill>
              </a:rPr>
              <a:t>CTs</a:t>
            </a:r>
            <a:endParaRPr lang="pt-BR" sz="2400" dirty="0">
              <a:solidFill>
                <a:srgbClr val="C00000"/>
              </a:solidFill>
            </a:endParaRPr>
          </a:p>
          <a:p>
            <a:pPr algn="l"/>
            <a:endParaRPr lang="pt-BR" sz="2400" dirty="0">
              <a:solidFill>
                <a:srgbClr val="C00000"/>
              </a:solidFill>
            </a:endParaRPr>
          </a:p>
          <a:p>
            <a:pPr algn="l"/>
            <a:r>
              <a:rPr lang="pt-BR" sz="2400" dirty="0">
                <a:solidFill>
                  <a:srgbClr val="C00000"/>
                </a:solidFill>
              </a:rPr>
              <a:t>2. Pontos de Contato: Federações Estaduais e Associações 									Setoriais</a:t>
            </a:r>
          </a:p>
          <a:p>
            <a:pPr algn="l"/>
            <a:endParaRPr lang="pt-BR" sz="2400" dirty="0">
              <a:solidFill>
                <a:srgbClr val="C00000"/>
              </a:solidFill>
            </a:endParaRPr>
          </a:p>
          <a:p>
            <a:pPr algn="l"/>
            <a:r>
              <a:rPr lang="pt-BR" sz="2400" dirty="0">
                <a:solidFill>
                  <a:srgbClr val="C00000"/>
                </a:solidFill>
              </a:rPr>
              <a:t>3. Conselheiros CERH</a:t>
            </a:r>
          </a:p>
          <a:p>
            <a:pPr algn="l"/>
            <a:endParaRPr lang="pt-BR" sz="2400" dirty="0">
              <a:solidFill>
                <a:srgbClr val="C00000"/>
              </a:solidFill>
            </a:endParaRPr>
          </a:p>
          <a:p>
            <a:pPr algn="l"/>
            <a:r>
              <a:rPr lang="pt-BR" sz="2400" dirty="0">
                <a:solidFill>
                  <a:srgbClr val="C00000"/>
                </a:solidFill>
              </a:rPr>
              <a:t>4. Representantes dos Comitês de Bacia</a:t>
            </a:r>
          </a:p>
          <a:p>
            <a:pPr algn="l"/>
            <a:endParaRPr lang="pt-BR" sz="2400" dirty="0">
              <a:solidFill>
                <a:srgbClr val="C00000"/>
              </a:solidFill>
            </a:endParaRPr>
          </a:p>
          <a:p>
            <a:pPr algn="l"/>
            <a:r>
              <a:rPr lang="pt-BR" sz="2400" dirty="0">
                <a:solidFill>
                  <a:srgbClr val="C00000"/>
                </a:solidFill>
              </a:rPr>
              <a:t>5. CNI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"/>
          <p:cNvGraphicFramePr>
            <a:graphicFrameLocks noGrp="1"/>
          </p:cNvGraphicFramePr>
          <p:nvPr>
            <p:ph/>
          </p:nvPr>
        </p:nvGraphicFramePr>
        <p:xfrm>
          <a:off x="142844" y="630936"/>
          <a:ext cx="8893175" cy="5517233"/>
        </p:xfrm>
        <a:graphic>
          <a:graphicData uri="http://schemas.openxmlformats.org/drawingml/2006/table">
            <a:tbl>
              <a:tblPr/>
              <a:tblGrid>
                <a:gridCol w="4653271"/>
                <a:gridCol w="4239904"/>
              </a:tblGrid>
              <a:tr h="92393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Representantes no CNRH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31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Titulares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Suplentes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SHELLEY CARNEIRO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CNI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ALESSANDRA PANIZZI </a:t>
                      </a:r>
                      <a:b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FIEMT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9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ANÍCIA PIO</a:t>
                      </a:r>
                      <a:b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FIESP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PATRICIA GAMBOGI BOSON</a:t>
                      </a:r>
                      <a:b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FIEMG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9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MARIA DE LOURDES DOS SANTOS</a:t>
                      </a:r>
                      <a:b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IBRAM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LUCILA CASELATO</a:t>
                      </a:r>
                      <a:b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AÇO BRASIL</a:t>
                      </a:r>
                      <a:b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</a:b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6"/>
          <p:cNvGraphicFramePr>
            <a:graphicFrameLocks noGrp="1"/>
          </p:cNvGraphicFramePr>
          <p:nvPr>
            <p:ph/>
          </p:nvPr>
        </p:nvGraphicFramePr>
        <p:xfrm>
          <a:off x="141097" y="713232"/>
          <a:ext cx="8818563" cy="4640265"/>
        </p:xfrm>
        <a:graphic>
          <a:graphicData uri="http://schemas.openxmlformats.org/drawingml/2006/table">
            <a:tbl>
              <a:tblPr/>
              <a:tblGrid>
                <a:gridCol w="1831975"/>
                <a:gridCol w="5257800"/>
                <a:gridCol w="1728788"/>
              </a:tblGrid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CT/CNRH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Representantes nas </a:t>
                      </a:r>
                      <a:r>
                        <a:rPr kumimoji="0" lang="pt-BR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CTs</a:t>
                      </a: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do CNRH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CTCOB</a:t>
                      </a:r>
                      <a:endParaRPr kumimoji="0" lang="pt-B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Zeila Piotto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FIESP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CTPOAR</a:t>
                      </a:r>
                      <a:endParaRPr kumimoji="0" lang="pt-B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Luiz Cláudio de Castro Figueiredo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VALE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CTIL</a:t>
                      </a:r>
                      <a:endParaRPr kumimoji="0" lang="pt-B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Maria de Lourdes Pereira dos Santos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CNI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CTPNRH</a:t>
                      </a:r>
                      <a:endParaRPr kumimoji="0" lang="pt-B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Zeila Piotto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FIESP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CTCT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Claudia Salles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IBRAM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CTAS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Maria de Lourdes Pereira dos Santos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VALE/IBRAM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Representações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lvl="1" defTabSz="914400">
              <a:buFont typeface="Arial" charset="0"/>
              <a:buChar char="•"/>
              <a:defRPr/>
            </a:pPr>
            <a:r>
              <a:rPr lang="pt-BR" sz="2200" dirty="0" smtClean="0">
                <a:hlinkClick r:id="rId2"/>
              </a:rPr>
              <a:t>Catálogo dos representantes da Indústria nos colegiados de Recursos Hídricos</a:t>
            </a:r>
            <a:r>
              <a:rPr lang="pt-BR" sz="2200" dirty="0" smtClean="0"/>
              <a:t>    /    Mais de </a:t>
            </a:r>
            <a:r>
              <a:rPr lang="pt-BR" sz="2200" b="1" dirty="0" smtClean="0"/>
              <a:t>500 representações </a:t>
            </a:r>
            <a:r>
              <a:rPr lang="pt-BR" sz="2200" dirty="0" smtClean="0"/>
              <a:t>da indústria no SINGREH</a:t>
            </a:r>
          </a:p>
          <a:p>
            <a:pPr lvl="1" defTabSz="914400">
              <a:buFont typeface="Arial" charset="0"/>
              <a:buChar char="•"/>
              <a:defRPr/>
            </a:pPr>
            <a:endParaRPr lang="pt-BR" sz="2200" b="1" dirty="0" smtClean="0"/>
          </a:p>
          <a:p>
            <a:pPr lvl="1" defTabSz="914400">
              <a:buFont typeface="Arial" charset="0"/>
              <a:buChar char="•"/>
              <a:defRPr/>
            </a:pPr>
            <a:r>
              <a:rPr lang="pt-BR" sz="2200" b="1" dirty="0" smtClean="0"/>
              <a:t>Conselho Gestor do </a:t>
            </a:r>
            <a:r>
              <a:rPr lang="pt-BR" sz="2200" b="1" dirty="0" smtClean="0">
                <a:solidFill>
                  <a:srgbClr val="C00000"/>
                </a:solidFill>
              </a:rPr>
              <a:t>Projeto de Integração do Rio São Francisco</a:t>
            </a:r>
          </a:p>
          <a:p>
            <a:pPr lvl="1" defTabSz="914400">
              <a:buFont typeface="Arial" charset="0"/>
              <a:buChar char="•"/>
              <a:defRPr/>
            </a:pPr>
            <a:endParaRPr lang="pt-BR" sz="2200" b="1" dirty="0" smtClean="0"/>
          </a:p>
          <a:p>
            <a:pPr lvl="1" defTabSz="914400">
              <a:buFont typeface="Arial" charset="0"/>
              <a:buChar char="•"/>
              <a:defRPr/>
            </a:pPr>
            <a:r>
              <a:rPr lang="pt-BR" sz="2200" b="1" dirty="0" smtClean="0"/>
              <a:t>Conselho Nacional de </a:t>
            </a:r>
            <a:r>
              <a:rPr lang="pt-BR" sz="2200" b="1" dirty="0" smtClean="0">
                <a:solidFill>
                  <a:srgbClr val="C00000"/>
                </a:solidFill>
              </a:rPr>
              <a:t>Combate à Desertificação</a:t>
            </a:r>
          </a:p>
          <a:p>
            <a:pPr lvl="1" defTabSz="914400">
              <a:buFont typeface="Arial" charset="0"/>
              <a:buChar char="•"/>
              <a:defRPr/>
            </a:pPr>
            <a:endParaRPr lang="pt-BR" sz="2200" b="1" dirty="0" smtClean="0"/>
          </a:p>
          <a:p>
            <a:pPr lvl="1" defTabSz="914400">
              <a:buFont typeface="Arial" charset="0"/>
              <a:buChar char="•"/>
              <a:defRPr/>
            </a:pPr>
            <a:r>
              <a:rPr lang="pt-BR" sz="2200" b="1" dirty="0" smtClean="0"/>
              <a:t>Comitê Gestor do </a:t>
            </a:r>
            <a:r>
              <a:rPr lang="pt-BR" sz="2200" b="1" dirty="0" smtClean="0">
                <a:solidFill>
                  <a:srgbClr val="C00000"/>
                </a:solidFill>
              </a:rPr>
              <a:t>Fundo Setorial de Recursos Hídricos</a:t>
            </a:r>
          </a:p>
          <a:p>
            <a:pPr lvl="1" defTabSz="914400">
              <a:buFont typeface="Arial" charset="0"/>
              <a:buChar char="•"/>
              <a:defRPr/>
            </a:pPr>
            <a:endParaRPr lang="pt-BR" sz="2200" b="1" dirty="0" smtClean="0"/>
          </a:p>
          <a:p>
            <a:pPr lvl="1" defTabSz="914400">
              <a:buFont typeface="Arial" charset="0"/>
              <a:buChar char="•"/>
              <a:defRPr/>
            </a:pPr>
            <a:r>
              <a:rPr lang="pt-BR" sz="2200" b="1" dirty="0" smtClean="0"/>
              <a:t>Rede Água, que atua na elaboração do </a:t>
            </a:r>
            <a:r>
              <a:rPr lang="pt-BR" sz="2200" b="1" dirty="0" smtClean="0">
                <a:solidFill>
                  <a:srgbClr val="C00000"/>
                </a:solidFill>
              </a:rPr>
              <a:t>Plano Nacional de Adaptação às Mudanças do Clima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ângulo 1"/>
          <p:cNvSpPr>
            <a:spLocks noChangeArrowheads="1"/>
          </p:cNvSpPr>
          <p:nvPr/>
        </p:nvSpPr>
        <p:spPr bwMode="auto">
          <a:xfrm>
            <a:off x="2741613" y="173038"/>
            <a:ext cx="63404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700" b="1">
                <a:solidFill>
                  <a:srgbClr val="3366CC"/>
                </a:solidFill>
              </a:rPr>
              <a:t>O Sistema Indústria</a:t>
            </a:r>
          </a:p>
        </p:txBody>
      </p:sp>
      <p:grpSp>
        <p:nvGrpSpPr>
          <p:cNvPr id="2" name="Grupo 7"/>
          <p:cNvGrpSpPr>
            <a:grpSpLocks/>
          </p:cNvGrpSpPr>
          <p:nvPr/>
        </p:nvGrpSpPr>
        <p:grpSpPr bwMode="auto">
          <a:xfrm>
            <a:off x="2741613" y="681038"/>
            <a:ext cx="2185987" cy="1679575"/>
            <a:chOff x="4808476" y="2265283"/>
            <a:chExt cx="1609725" cy="1385471"/>
          </a:xfrm>
        </p:grpSpPr>
        <p:pic>
          <p:nvPicPr>
            <p:cNvPr id="308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08476" y="2265283"/>
              <a:ext cx="628650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89526" y="2265283"/>
              <a:ext cx="828675" cy="55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2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818126" y="3060204"/>
              <a:ext cx="600075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3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08476" y="3050679"/>
              <a:ext cx="781050" cy="600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CaixaDeTexto 10"/>
          <p:cNvSpPr txBox="1"/>
          <p:nvPr/>
        </p:nvSpPr>
        <p:spPr>
          <a:xfrm>
            <a:off x="2190750" y="2597150"/>
            <a:ext cx="3224213" cy="3698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Arial" charset="0"/>
                <a:ea typeface="ＭＳ Ｐゴシック" pitchFamily="-109" charset="-128"/>
              </a:rPr>
              <a:t>27 federações de Indústrias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36575" y="4360863"/>
            <a:ext cx="8255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SESI, SENAI e IEL: educação básica, formação profissional, capacitação empresarial e soluções técnicas e tecnológicas para as empresas. 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36575" y="3114675"/>
            <a:ext cx="8545513" cy="9223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A CNI administra o SENAI, o SESI e o IEL. As quatro instituições e as federações formam o Sistema Indústria, que desenvolve um trabalho voltado ao desenvolvimento econômico e social do país.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Funcionamento da Rede de Recursos Hídricos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u="sng" dirty="0" smtClean="0"/>
              <a:t>Bases de Dados Atualizadas </a:t>
            </a:r>
          </a:p>
          <a:p>
            <a:r>
              <a:rPr lang="pt-BR" sz="2800" u="sng" dirty="0" smtClean="0"/>
              <a:t>Fluxo de Informações</a:t>
            </a:r>
            <a:endParaRPr lang="pt-BR" sz="2800" dirty="0" smtClean="0"/>
          </a:p>
          <a:p>
            <a:r>
              <a:rPr lang="pt-BR" sz="2800" u="sng" dirty="0" smtClean="0"/>
              <a:t>Alinhamento de Posição:</a:t>
            </a:r>
            <a:r>
              <a:rPr lang="pt-BR" sz="2800" dirty="0" smtClean="0"/>
              <a:t> </a:t>
            </a:r>
          </a:p>
          <a:p>
            <a:pPr lvl="1"/>
            <a:r>
              <a:rPr lang="pt-BR" sz="2000" b="1" dirty="0" smtClean="0">
                <a:solidFill>
                  <a:srgbClr val="C00000"/>
                </a:solidFill>
              </a:rPr>
              <a:t>Virtual</a:t>
            </a:r>
            <a:r>
              <a:rPr lang="pt-BR" sz="2000" b="1" dirty="0" smtClean="0">
                <a:solidFill>
                  <a:srgbClr val="FFFF99"/>
                </a:solidFill>
              </a:rPr>
              <a:t> </a:t>
            </a:r>
            <a:r>
              <a:rPr lang="pt-BR" sz="2000" dirty="0" smtClean="0"/>
              <a:t>-  consulta de Pauta , Envio de Relatórios e de Informações </a:t>
            </a:r>
          </a:p>
          <a:p>
            <a:pPr lvl="1"/>
            <a:r>
              <a:rPr lang="pt-BR" sz="2000" b="1" dirty="0" smtClean="0">
                <a:solidFill>
                  <a:srgbClr val="C00000"/>
                </a:solidFill>
              </a:rPr>
              <a:t>Teleconferência</a:t>
            </a:r>
            <a:r>
              <a:rPr lang="pt-BR" sz="2000" dirty="0" smtClean="0">
                <a:solidFill>
                  <a:schemeClr val="bg1"/>
                </a:solidFill>
              </a:rPr>
              <a:t>  </a:t>
            </a:r>
            <a:r>
              <a:rPr lang="pt-BR" sz="2000" dirty="0" err="1" smtClean="0"/>
              <a:t>CBHs</a:t>
            </a:r>
            <a:r>
              <a:rPr lang="pt-BR" sz="2000" dirty="0" smtClean="0"/>
              <a:t> de Rios da União</a:t>
            </a:r>
          </a:p>
          <a:p>
            <a:pPr lvl="1"/>
            <a:r>
              <a:rPr lang="pt-BR" sz="2000" b="1" dirty="0" err="1" smtClean="0">
                <a:solidFill>
                  <a:srgbClr val="C00000"/>
                </a:solidFill>
              </a:rPr>
              <a:t>Vídeoconferência</a:t>
            </a:r>
            <a:r>
              <a:rPr lang="pt-BR" sz="2000" dirty="0" smtClean="0">
                <a:solidFill>
                  <a:srgbClr val="FFFF00"/>
                </a:solidFill>
              </a:rPr>
              <a:t> </a:t>
            </a:r>
            <a:r>
              <a:rPr lang="pt-BR" sz="2000" dirty="0" smtClean="0"/>
              <a:t> temas abrangentes</a:t>
            </a:r>
          </a:p>
          <a:p>
            <a:pPr lvl="1"/>
            <a:r>
              <a:rPr lang="pt-BR" sz="2000" b="1" dirty="0" smtClean="0">
                <a:solidFill>
                  <a:srgbClr val="C00000"/>
                </a:solidFill>
              </a:rPr>
              <a:t>Encontros presenciais  </a:t>
            </a:r>
            <a:r>
              <a:rPr lang="pt-BR" sz="2000" dirty="0" smtClean="0">
                <a:solidFill>
                  <a:srgbClr val="C00000"/>
                </a:solidFill>
              </a:rPr>
              <a:t>(</a:t>
            </a:r>
            <a:r>
              <a:rPr lang="pt-BR" sz="2000" dirty="0" smtClean="0"/>
              <a:t>05/ 2010 – 04/2011 – 05/2012 – 6/ 2013</a:t>
            </a:r>
          </a:p>
          <a:p>
            <a:pPr lvl="1">
              <a:buFont typeface="Arial" charset="0"/>
              <a:buNone/>
            </a:pPr>
            <a:r>
              <a:rPr lang="pt-BR" sz="2000" dirty="0" smtClean="0"/>
              <a:t>	Alinhamento estratégico – ritmo de implementação do SINGREH e temas gerais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pt-BR" dirty="0" smtClean="0"/>
              <a:t>Ações/Resultados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01768"/>
          </a:xfrm>
        </p:spPr>
        <p:txBody>
          <a:bodyPr/>
          <a:lstStyle/>
          <a:p>
            <a:endParaRPr lang="pt-BR" sz="1800" b="1" dirty="0" smtClean="0"/>
          </a:p>
          <a:p>
            <a:r>
              <a:rPr lang="pt-BR" sz="2400" b="1" dirty="0" smtClean="0">
                <a:solidFill>
                  <a:srgbClr val="C00000"/>
                </a:solidFill>
              </a:rPr>
              <a:t>Apoio às Federações Estaduais </a:t>
            </a:r>
            <a:r>
              <a:rPr lang="pt-BR" sz="2400" dirty="0" smtClean="0"/>
              <a:t>na promoção de eventos técnicos sobre recursos hídricos e sensibilização engajamento nos colegiados de recursos hídricos</a:t>
            </a:r>
          </a:p>
          <a:p>
            <a:pPr>
              <a:buNone/>
            </a:pPr>
            <a:endParaRPr lang="pt-BR" sz="2400" b="1" dirty="0" smtClean="0">
              <a:solidFill>
                <a:schemeClr val="bg1"/>
              </a:solidFill>
            </a:endParaRPr>
          </a:p>
          <a:p>
            <a:r>
              <a:rPr lang="pt-BR" sz="2400" b="1" dirty="0" smtClean="0">
                <a:solidFill>
                  <a:srgbClr val="C00000"/>
                </a:solidFill>
              </a:rPr>
              <a:t>Eventos Técnicos Rede de Recursos Hídricos</a:t>
            </a:r>
          </a:p>
          <a:p>
            <a:pPr marL="342900" lvl="1" indent="-342900">
              <a:buNone/>
            </a:pPr>
            <a:r>
              <a:rPr lang="pt-BR" sz="2400" b="1" dirty="0" smtClean="0">
                <a:cs typeface="ＭＳ Ｐゴシック" pitchFamily="-109" charset="-128"/>
              </a:rPr>
              <a:t>	</a:t>
            </a:r>
            <a:r>
              <a:rPr lang="pt-BR" sz="2400" dirty="0" smtClean="0">
                <a:cs typeface="ＭＳ Ｐゴシック" pitchFamily="-109" charset="-128"/>
              </a:rPr>
              <a:t>Temas: Enquadramento/Pegada Hídrica/Cobrança pelo Uso da Água</a:t>
            </a:r>
          </a:p>
          <a:p>
            <a:pPr>
              <a:buNone/>
            </a:pPr>
            <a:endParaRPr lang="pt-BR" sz="2400" b="1" dirty="0" smtClean="0">
              <a:solidFill>
                <a:srgbClr val="C0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2400" b="1" dirty="0" smtClean="0">
                <a:solidFill>
                  <a:srgbClr val="C00000"/>
                </a:solidFill>
                <a:cs typeface="ＭＳ Ｐゴシック" pitchFamily="-109" charset="-128"/>
              </a:rPr>
              <a:t>Mudança da postura </a:t>
            </a:r>
            <a:r>
              <a:rPr lang="pt-BR" sz="2400" dirty="0" smtClean="0">
                <a:cs typeface="ＭＳ Ｐゴシック" pitchFamily="-109" charset="-128"/>
              </a:rPr>
              <a:t>do setor industrial frente ao SINGRE</a:t>
            </a:r>
            <a:r>
              <a:rPr lang="pt-BR" sz="2400" dirty="0" smtClean="0"/>
              <a:t>H</a:t>
            </a:r>
          </a:p>
          <a:p>
            <a:endParaRPr lang="pt-BR" sz="2400" b="1" dirty="0" smtClean="0">
              <a:solidFill>
                <a:srgbClr val="C00000"/>
              </a:solidFill>
            </a:endParaRPr>
          </a:p>
          <a:p>
            <a:endParaRPr lang="pt-BR" sz="2400" b="1" dirty="0" smtClean="0">
              <a:solidFill>
                <a:srgbClr val="C00000"/>
              </a:solidFill>
            </a:endParaRPr>
          </a:p>
          <a:p>
            <a:endParaRPr lang="pt-BR" sz="2400" b="1" dirty="0" smtClean="0"/>
          </a:p>
          <a:p>
            <a:pPr lvl="1">
              <a:buNone/>
            </a:pPr>
            <a:endParaRPr lang="pt-BR" sz="2400" b="1" dirty="0" smtClean="0"/>
          </a:p>
          <a:p>
            <a:pPr lvl="1">
              <a:buNone/>
            </a:pPr>
            <a:endParaRPr lang="pt-BR" sz="1800" b="1" dirty="0" smtClean="0">
              <a:cs typeface="ＭＳ Ｐゴシック" pitchFamily="-109" charset="-128"/>
            </a:endParaRPr>
          </a:p>
          <a:p>
            <a:endParaRPr lang="pt-BR" sz="18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sz="1800" b="1" dirty="0" smtClean="0">
                <a:solidFill>
                  <a:srgbClr val="C00000"/>
                </a:solidFill>
              </a:rPr>
              <a:t>  </a:t>
            </a:r>
            <a:endParaRPr lang="pt-BR" sz="1800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57288"/>
            <a:ext cx="8229600" cy="4525963"/>
          </a:xfrm>
        </p:spPr>
        <p:txBody>
          <a:bodyPr/>
          <a:lstStyle/>
          <a:p>
            <a:pPr lvl="2" defTabSz="914400">
              <a:buNone/>
              <a:defRPr/>
            </a:pPr>
            <a:endParaRPr lang="pt-BR" b="1" dirty="0" smtClean="0">
              <a:solidFill>
                <a:srgbClr val="C00000"/>
              </a:solidFill>
            </a:endParaRPr>
          </a:p>
          <a:p>
            <a:pPr defTabSz="914400">
              <a:buFont typeface="Arial" charset="0"/>
              <a:buChar char="•"/>
              <a:defRPr/>
            </a:pPr>
            <a:r>
              <a:rPr lang="pt-BR" sz="2400" dirty="0" smtClean="0"/>
              <a:t>Acordo de </a:t>
            </a:r>
            <a:r>
              <a:rPr lang="pt-BR" sz="2400" b="1" dirty="0" smtClean="0">
                <a:solidFill>
                  <a:srgbClr val="C00000"/>
                </a:solidFill>
              </a:rPr>
              <a:t>Cooperação Técnica CNI/ANA</a:t>
            </a:r>
          </a:p>
          <a:p>
            <a:pPr defTabSz="914400">
              <a:buNone/>
              <a:defRPr/>
            </a:pPr>
            <a:endParaRPr lang="pt-BR" sz="2400" b="1" dirty="0" smtClean="0"/>
          </a:p>
          <a:p>
            <a:pPr defTabSz="914400">
              <a:buFont typeface="Arial" charset="0"/>
              <a:buChar char="•"/>
              <a:defRPr/>
            </a:pPr>
            <a:r>
              <a:rPr lang="pt-BR" sz="2400" dirty="0" smtClean="0"/>
              <a:t>Produção de </a:t>
            </a:r>
            <a:r>
              <a:rPr lang="pt-BR" sz="2400" b="1" dirty="0" smtClean="0">
                <a:solidFill>
                  <a:srgbClr val="C00000"/>
                </a:solidFill>
              </a:rPr>
              <a:t>Documentos de posicionamento e Notas Técnicas</a:t>
            </a:r>
          </a:p>
          <a:p>
            <a:pPr defTabSz="914400">
              <a:buFont typeface="Arial" charset="0"/>
              <a:buChar char="•"/>
              <a:defRPr/>
            </a:pPr>
            <a:endParaRPr lang="pt-BR" sz="2400" b="1" dirty="0" smtClean="0">
              <a:solidFill>
                <a:srgbClr val="C00000"/>
              </a:solidFill>
            </a:endParaRPr>
          </a:p>
          <a:p>
            <a:pPr lvl="0" defTabSz="914400">
              <a:buFont typeface="Arial" charset="0"/>
              <a:buChar char="•"/>
              <a:defRPr/>
            </a:pPr>
            <a:r>
              <a:rPr lang="pt-BR" sz="2400" b="1" dirty="0" smtClean="0">
                <a:solidFill>
                  <a:srgbClr val="C00000"/>
                </a:solidFill>
              </a:rPr>
              <a:t>Capacitação </a:t>
            </a:r>
            <a:r>
              <a:rPr lang="pt-BR" sz="2400" dirty="0" smtClean="0"/>
              <a:t>dos representantes da Indústria no SINGREH (CNI/Federações): </a:t>
            </a:r>
          </a:p>
          <a:p>
            <a:pPr lvl="1"/>
            <a:r>
              <a:rPr lang="pt-BR" sz="2400" dirty="0" smtClean="0"/>
              <a:t>05 Cursos </a:t>
            </a:r>
          </a:p>
          <a:p>
            <a:pPr lvl="1"/>
            <a:r>
              <a:rPr lang="pt-BR" sz="2400" dirty="0" smtClean="0"/>
              <a:t>Criação de 04 Redes Estaduais de Recursos Hídricos e 01 Conselho de Recursos Hídricos  (RJ/GO/MG/SC/BA)</a:t>
            </a:r>
            <a:endParaRPr lang="pt-BR" sz="2400" dirty="0" smtClean="0">
              <a:solidFill>
                <a:srgbClr val="C00000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457200" y="142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ＭＳ Ｐゴシック" pitchFamily="-109" charset="-128"/>
              </a:rPr>
              <a:t>Ações/Resultados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MS PGothic" pitchFamily="34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Eventos 2013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25899"/>
            <a:ext cx="8229600" cy="4525963"/>
          </a:xfrm>
        </p:spPr>
        <p:txBody>
          <a:bodyPr/>
          <a:lstStyle/>
          <a:p>
            <a:pPr lvl="0">
              <a:buNone/>
            </a:pPr>
            <a:endParaRPr lang="pt-BR" sz="2000" dirty="0" smtClean="0">
              <a:hlinkClick r:id="rId2"/>
            </a:endParaRPr>
          </a:p>
          <a:p>
            <a:pPr lvl="0">
              <a:buNone/>
            </a:pPr>
            <a:endParaRPr lang="pt-BR" sz="1600" dirty="0" smtClean="0"/>
          </a:p>
          <a:p>
            <a:pPr lvl="0"/>
            <a:r>
              <a:rPr lang="pt-BR" sz="2000" b="1" dirty="0" smtClean="0">
                <a:solidFill>
                  <a:srgbClr val="C00000"/>
                </a:solidFill>
                <a:hlinkClick r:id="rId3"/>
              </a:rPr>
              <a:t>CNI Sustentabilidade 2013</a:t>
            </a:r>
            <a:r>
              <a:rPr lang="pt-BR" sz="2000" dirty="0" smtClean="0">
                <a:solidFill>
                  <a:srgbClr val="C00000"/>
                </a:solidFill>
                <a:hlinkClick r:id="rId3"/>
              </a:rPr>
              <a:t>: água oportunidades e desafios para o desenvolvimento do Brasil</a:t>
            </a:r>
            <a:endParaRPr lang="pt-BR" sz="2000" dirty="0" smtClean="0">
              <a:solidFill>
                <a:srgbClr val="C00000"/>
              </a:solidFill>
            </a:endParaRPr>
          </a:p>
          <a:p>
            <a:pPr lvl="1"/>
            <a:r>
              <a:rPr lang="pt-BR" sz="1600" dirty="0" smtClean="0"/>
              <a:t>Documentos publicados nesse evento:</a:t>
            </a:r>
          </a:p>
          <a:p>
            <a:pPr lvl="1"/>
            <a:r>
              <a:rPr lang="pt-BR" sz="1600" dirty="0" smtClean="0">
                <a:hlinkClick r:id="rId4"/>
              </a:rPr>
              <a:t>Água, Indústria e Sustentabilidade</a:t>
            </a:r>
            <a:endParaRPr lang="pt-BR" sz="1000" dirty="0" smtClean="0"/>
          </a:p>
          <a:p>
            <a:pPr lvl="1"/>
            <a:r>
              <a:rPr lang="pt-BR" sz="1600" dirty="0" smtClean="0">
                <a:hlinkClick r:id="rId5"/>
              </a:rPr>
              <a:t>Tradução da Ferramenta Ceres </a:t>
            </a:r>
            <a:r>
              <a:rPr lang="pt-BR" sz="1600" dirty="0" err="1" smtClean="0">
                <a:hlinkClick r:id="rId5"/>
              </a:rPr>
              <a:t>AquA</a:t>
            </a:r>
            <a:r>
              <a:rPr lang="pt-BR" sz="1600" dirty="0" smtClean="0">
                <a:hlinkClick r:id="rId5"/>
              </a:rPr>
              <a:t> </a:t>
            </a:r>
            <a:r>
              <a:rPr lang="pt-BR" sz="1600" dirty="0" err="1" smtClean="0">
                <a:hlinkClick r:id="rId5"/>
              </a:rPr>
              <a:t>GAuGe</a:t>
            </a:r>
            <a:r>
              <a:rPr lang="pt-BR" sz="1600" dirty="0" smtClean="0">
                <a:hlinkClick r:id="rId5"/>
              </a:rPr>
              <a:t>: Um arcabouço para o gerenciamento  corporativo de recursos hídricos no século 21</a:t>
            </a:r>
            <a:endParaRPr lang="pt-BR" sz="1600" dirty="0" smtClean="0"/>
          </a:p>
          <a:p>
            <a:pPr lvl="1"/>
            <a:r>
              <a:rPr lang="pt-BR" sz="1600" dirty="0" smtClean="0">
                <a:hlinkClick r:id="rId6"/>
              </a:rPr>
              <a:t>Uso da Água no Setor Industrial Brasileiro – Matriz de coeficientes técnicos</a:t>
            </a:r>
            <a:endParaRPr lang="pt-BR" sz="1600" b="1" dirty="0" smtClean="0"/>
          </a:p>
          <a:p>
            <a:pPr lvl="0"/>
            <a:r>
              <a:rPr lang="pt-BR" sz="2000" dirty="0" smtClean="0"/>
              <a:t>Workshop Internacional Metodologias e Ferramentas de Gerenciamento dos Riscos Corporativos Associados à Água</a:t>
            </a:r>
          </a:p>
          <a:p>
            <a:pPr lvl="0"/>
            <a:r>
              <a:rPr lang="pt-BR" sz="2000" dirty="0" smtClean="0"/>
              <a:t>Reunião com Expertos Internacionais sobre Reuso Industrial da Água</a:t>
            </a:r>
          </a:p>
          <a:p>
            <a:pPr lvl="1">
              <a:buNone/>
            </a:pPr>
            <a:endParaRPr lang="pt-BR" sz="1600" dirty="0" smtClean="0"/>
          </a:p>
          <a:p>
            <a:pPr lvl="1">
              <a:buNone/>
            </a:pPr>
            <a:endParaRPr lang="pt-B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14392"/>
            <a:ext cx="8229600" cy="4843483"/>
          </a:xfrm>
        </p:spPr>
        <p:txBody>
          <a:bodyPr/>
          <a:lstStyle/>
          <a:p>
            <a:pPr>
              <a:buFontTx/>
              <a:buChar char="-"/>
            </a:pPr>
            <a:r>
              <a:rPr lang="pt-BR" sz="2600" dirty="0" smtClean="0"/>
              <a:t>Cobrança pelo Uso da Água</a:t>
            </a:r>
          </a:p>
          <a:p>
            <a:pPr lvl="1">
              <a:buFont typeface="Arial" pitchFamily="34" charset="0"/>
              <a:buChar char="•"/>
            </a:pPr>
            <a:r>
              <a:rPr lang="pt-BR" sz="2600" b="1" dirty="0" smtClean="0">
                <a:solidFill>
                  <a:srgbClr val="C00000"/>
                </a:solidFill>
              </a:rPr>
              <a:t>Revisão dos Valores </a:t>
            </a:r>
            <a:r>
              <a:rPr lang="pt-BR" sz="2600" dirty="0" smtClean="0"/>
              <a:t>de Cobrança e novos parâmetros</a:t>
            </a:r>
          </a:p>
          <a:p>
            <a:pPr lvl="1">
              <a:buFont typeface="Arial" pitchFamily="34" charset="0"/>
              <a:buChar char="•"/>
            </a:pPr>
            <a:r>
              <a:rPr lang="pt-BR" sz="2600" b="1" dirty="0" smtClean="0">
                <a:solidFill>
                  <a:srgbClr val="C00000"/>
                </a:solidFill>
              </a:rPr>
              <a:t>Implementação da Cobrança </a:t>
            </a:r>
            <a:r>
              <a:rPr lang="pt-BR" sz="2600" dirty="0" smtClean="0"/>
              <a:t>em Rios do Domínio dos Estados  e bacias de rios do domínio da União </a:t>
            </a:r>
          </a:p>
          <a:p>
            <a:pPr lvl="1">
              <a:buFont typeface="Arial" pitchFamily="34" charset="0"/>
              <a:buChar char="•"/>
            </a:pPr>
            <a:r>
              <a:rPr lang="pt-BR" sz="2600" dirty="0" smtClean="0"/>
              <a:t>Propostas para otimizar o processo a gestão das águas – </a:t>
            </a:r>
            <a:r>
              <a:rPr lang="pt-BR" sz="2600" b="1" dirty="0" smtClean="0">
                <a:solidFill>
                  <a:srgbClr val="C00000"/>
                </a:solidFill>
              </a:rPr>
              <a:t>regulamentação da cobrança pelo uso da água</a:t>
            </a:r>
          </a:p>
          <a:p>
            <a:pPr lvl="0" defTabSz="914400">
              <a:buFont typeface="Arial" charset="0"/>
              <a:buChar char="•"/>
              <a:defRPr/>
            </a:pPr>
            <a:r>
              <a:rPr lang="pt-BR" sz="2600" dirty="0" smtClean="0"/>
              <a:t>Consolidação dos </a:t>
            </a:r>
            <a:r>
              <a:rPr lang="pt-BR" sz="2600" b="1" dirty="0" smtClean="0">
                <a:solidFill>
                  <a:srgbClr val="C00000"/>
                </a:solidFill>
              </a:rPr>
              <a:t>Comitês de Bacia hidrográfica </a:t>
            </a:r>
          </a:p>
          <a:p>
            <a:pPr lvl="0" defTabSz="914400">
              <a:buFont typeface="Arial" charset="0"/>
              <a:buChar char="•"/>
              <a:defRPr/>
            </a:pPr>
            <a:r>
              <a:rPr lang="pt-BR" sz="2600" dirty="0" smtClean="0"/>
              <a:t>Relação</a:t>
            </a:r>
            <a:r>
              <a:rPr lang="pt-BR" sz="2600" b="1" dirty="0" smtClean="0">
                <a:solidFill>
                  <a:srgbClr val="C00000"/>
                </a:solidFill>
              </a:rPr>
              <a:t> </a:t>
            </a:r>
            <a:r>
              <a:rPr lang="pt-BR" sz="2600" b="1" dirty="0" err="1" smtClean="0">
                <a:solidFill>
                  <a:srgbClr val="C00000"/>
                </a:solidFill>
              </a:rPr>
              <a:t>CBHs</a:t>
            </a:r>
            <a:r>
              <a:rPr lang="pt-BR" sz="2600" b="1" dirty="0" smtClean="0">
                <a:solidFill>
                  <a:srgbClr val="C00000"/>
                </a:solidFill>
              </a:rPr>
              <a:t>/ANA</a:t>
            </a:r>
            <a:r>
              <a:rPr lang="pt-BR" sz="2600" dirty="0" smtClean="0"/>
              <a:t>(órgãos gestores)/ </a:t>
            </a:r>
            <a:r>
              <a:rPr lang="pt-BR" sz="2600" b="1" dirty="0" smtClean="0">
                <a:solidFill>
                  <a:srgbClr val="C00000"/>
                </a:solidFill>
              </a:rPr>
              <a:t>Entidades </a:t>
            </a:r>
            <a:r>
              <a:rPr lang="pt-BR" sz="2600" b="1" dirty="0" err="1" smtClean="0">
                <a:solidFill>
                  <a:srgbClr val="C00000"/>
                </a:solidFill>
              </a:rPr>
              <a:t>Delegatárias</a:t>
            </a:r>
            <a:r>
              <a:rPr lang="pt-BR" sz="2600" b="1" dirty="0" smtClean="0">
                <a:solidFill>
                  <a:srgbClr val="C00000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endParaRPr lang="pt-BR" sz="2000" b="1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54956" y="-39698"/>
            <a:ext cx="7192932" cy="1152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pt-BR" sz="4000" b="1" dirty="0" smtClean="0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44" y="1157272"/>
            <a:ext cx="8858256" cy="5057791"/>
          </a:xfrm>
        </p:spPr>
        <p:txBody>
          <a:bodyPr/>
          <a:lstStyle/>
          <a:p>
            <a:r>
              <a:rPr lang="pt-BR" sz="2800" dirty="0" smtClean="0"/>
              <a:t>Parceria com a </a:t>
            </a:r>
            <a:r>
              <a:rPr lang="pt-BR" sz="2800" b="1" dirty="0" smtClean="0">
                <a:solidFill>
                  <a:srgbClr val="C00000"/>
                </a:solidFill>
              </a:rPr>
              <a:t>Universidade de São Paulo - capacitação</a:t>
            </a:r>
          </a:p>
          <a:p>
            <a:endParaRPr lang="pt-BR" sz="2800" b="1" dirty="0" smtClean="0"/>
          </a:p>
          <a:p>
            <a:r>
              <a:rPr lang="pt-BR" sz="2800" b="1" dirty="0" smtClean="0">
                <a:solidFill>
                  <a:srgbClr val="C00000"/>
                </a:solidFill>
              </a:rPr>
              <a:t>Atualização do Cadastro </a:t>
            </a:r>
            <a:r>
              <a:rPr lang="pt-BR" sz="2800" dirty="0" smtClean="0"/>
              <a:t>de representantes da indústria nos colegiados de Recursos Hídricos</a:t>
            </a:r>
            <a:endParaRPr lang="pt-BR" sz="2800" b="1" dirty="0" smtClean="0"/>
          </a:p>
          <a:p>
            <a:endParaRPr lang="pt-BR" sz="2800" b="1" dirty="0" smtClean="0"/>
          </a:p>
          <a:p>
            <a:r>
              <a:rPr lang="pt-BR" sz="2800" dirty="0" smtClean="0"/>
              <a:t>Acompanhamento de </a:t>
            </a:r>
            <a:r>
              <a:rPr lang="pt-BR" sz="2800" b="1" dirty="0" smtClean="0">
                <a:solidFill>
                  <a:srgbClr val="C00000"/>
                </a:solidFill>
              </a:rPr>
              <a:t>Estudos Técnicos </a:t>
            </a:r>
            <a:r>
              <a:rPr lang="pt-BR" sz="2800" dirty="0" smtClean="0"/>
              <a:t>diversos</a:t>
            </a:r>
          </a:p>
          <a:p>
            <a:endParaRPr lang="pt-BR" sz="2800" b="1" dirty="0" smtClean="0">
              <a:solidFill>
                <a:schemeClr val="bg1"/>
              </a:solidFill>
            </a:endParaRPr>
          </a:p>
          <a:p>
            <a:r>
              <a:rPr lang="pt-BR" sz="2800" dirty="0" smtClean="0"/>
              <a:t>Acompanhamento de </a:t>
            </a:r>
            <a:r>
              <a:rPr lang="pt-BR" sz="2800" b="1" dirty="0" smtClean="0">
                <a:solidFill>
                  <a:srgbClr val="C00000"/>
                </a:solidFill>
              </a:rPr>
              <a:t>Resoluções do CNRH</a:t>
            </a:r>
          </a:p>
          <a:p>
            <a:endParaRPr lang="pt-BR" sz="2000" b="1" dirty="0" smtClean="0"/>
          </a:p>
          <a:p>
            <a:endParaRPr lang="pt-BR" sz="2000" b="1" dirty="0" smtClean="0"/>
          </a:p>
          <a:p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142881"/>
            <a:ext cx="8229600" cy="1143000"/>
          </a:xfrm>
        </p:spPr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71575"/>
            <a:ext cx="8515350" cy="4525963"/>
          </a:xfrm>
        </p:spPr>
        <p:txBody>
          <a:bodyPr/>
          <a:lstStyle/>
          <a:p>
            <a:r>
              <a:rPr lang="pt-BR" sz="2400" dirty="0" smtClean="0"/>
              <a:t>Segurança jurídica para uso de água em </a:t>
            </a:r>
            <a:r>
              <a:rPr lang="pt-BR" sz="2400" b="1" dirty="0" smtClean="0">
                <a:solidFill>
                  <a:srgbClr val="C00000"/>
                </a:solidFill>
              </a:rPr>
              <a:t>áreas costeira</a:t>
            </a:r>
          </a:p>
          <a:p>
            <a:endParaRPr lang="pt-BR" sz="2400" b="1" dirty="0" smtClean="0">
              <a:solidFill>
                <a:srgbClr val="FFFF99"/>
              </a:solidFill>
            </a:endParaRPr>
          </a:p>
          <a:p>
            <a:r>
              <a:rPr lang="pt-BR" sz="2400" b="1" dirty="0" smtClean="0">
                <a:solidFill>
                  <a:srgbClr val="C00000"/>
                </a:solidFill>
              </a:rPr>
              <a:t>Enquadramento</a:t>
            </a:r>
            <a:r>
              <a:rPr lang="pt-BR" sz="2400" b="1" dirty="0" smtClean="0"/>
              <a:t> </a:t>
            </a:r>
            <a:r>
              <a:rPr lang="pt-BR" sz="2400" dirty="0" smtClean="0"/>
              <a:t>dos cursos de água</a:t>
            </a:r>
            <a:endParaRPr lang="pt-BR" sz="2400" b="1" dirty="0" smtClean="0"/>
          </a:p>
          <a:p>
            <a:endParaRPr lang="pt-BR" sz="2400" b="1" dirty="0" smtClean="0">
              <a:solidFill>
                <a:schemeClr val="bg1"/>
              </a:solidFill>
            </a:endParaRPr>
          </a:p>
          <a:p>
            <a:r>
              <a:rPr lang="pt-BR" sz="2400" b="1" dirty="0" smtClean="0">
                <a:solidFill>
                  <a:srgbClr val="C00000"/>
                </a:solidFill>
              </a:rPr>
              <a:t>Modelo de Gestão do Projeto </a:t>
            </a:r>
            <a:r>
              <a:rPr lang="pt-BR" sz="2400" dirty="0" smtClean="0"/>
              <a:t>de Interligação da Bacia do </a:t>
            </a:r>
            <a:r>
              <a:rPr lang="pt-BR" sz="2400" b="1" dirty="0" smtClean="0">
                <a:solidFill>
                  <a:srgbClr val="C00000"/>
                </a:solidFill>
              </a:rPr>
              <a:t>São Francisco </a:t>
            </a:r>
            <a:r>
              <a:rPr lang="pt-BR" sz="2400" dirty="0" smtClean="0"/>
              <a:t>com o Nordeste Setentrional</a:t>
            </a:r>
          </a:p>
          <a:p>
            <a:endParaRPr lang="pt-BR" sz="2400" dirty="0" smtClean="0"/>
          </a:p>
          <a:p>
            <a:r>
              <a:rPr lang="pt-BR" sz="2400" dirty="0" smtClean="0"/>
              <a:t>Pegada Hídrica – métricas e metodologias de gerenciamento corporativo da água</a:t>
            </a:r>
          </a:p>
          <a:p>
            <a:endParaRPr lang="pt-BR" sz="2400" dirty="0" smtClean="0"/>
          </a:p>
          <a:p>
            <a:r>
              <a:rPr lang="pt-BR" sz="2400" dirty="0" smtClean="0"/>
              <a:t>Adaptação às Mudanças do Clima</a:t>
            </a: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t-BR" sz="1600" b="1" dirty="0" smtClean="0">
              <a:solidFill>
                <a:srgbClr val="C00000"/>
              </a:solidFill>
            </a:endParaRPr>
          </a:p>
          <a:p>
            <a:endParaRPr lang="pt-BR" sz="1400" dirty="0" smtClean="0"/>
          </a:p>
          <a:p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1742"/>
            <a:ext cx="8229600" cy="1143000"/>
          </a:xfrm>
        </p:spPr>
        <p:txBody>
          <a:bodyPr/>
          <a:lstStyle/>
          <a:p>
            <a:r>
              <a:rPr lang="pt-BR" dirty="0" smtClean="0"/>
              <a:t>Questões ao debate legislativo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1451" y="1428744"/>
            <a:ext cx="8786812" cy="4525963"/>
          </a:xfrm>
        </p:spPr>
        <p:txBody>
          <a:bodyPr/>
          <a:lstStyle/>
          <a:p>
            <a:r>
              <a:rPr lang="pt-BR" dirty="0" smtClean="0"/>
              <a:t>Água e meio ambiente – dois sistemas e sinergias </a:t>
            </a:r>
          </a:p>
          <a:p>
            <a:endParaRPr lang="pt-BR" dirty="0" smtClean="0"/>
          </a:p>
          <a:p>
            <a:r>
              <a:rPr lang="pt-BR" dirty="0" smtClean="0"/>
              <a:t>Déficit de implementação da Política não quer dizer, necessariamente, problemas de regulamentação</a:t>
            </a:r>
          </a:p>
          <a:p>
            <a:endParaRPr lang="pt-BR" dirty="0" smtClean="0"/>
          </a:p>
          <a:p>
            <a:r>
              <a:rPr lang="pt-BR" dirty="0" smtClean="0"/>
              <a:t>Princípios, diretrizes e objetivos modernos e conceitualmente bem fundamentados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solidFill>
                  <a:srgbClr val="C00000"/>
                </a:solidFill>
              </a:rPr>
              <a:t>Reforçar </a:t>
            </a:r>
            <a:r>
              <a:rPr lang="pt-BR" dirty="0" smtClean="0"/>
              <a:t>os princípios de compatibilização dos múltiplos usos, da gestão descentralizada e da participação tomada de decisão</a:t>
            </a:r>
          </a:p>
          <a:p>
            <a:pPr algn="just"/>
            <a:r>
              <a:rPr lang="pt-BR" dirty="0" smtClean="0"/>
              <a:t>Como conferir </a:t>
            </a:r>
            <a:r>
              <a:rPr lang="pt-BR" b="1" dirty="0" smtClean="0">
                <a:solidFill>
                  <a:srgbClr val="C00000"/>
                </a:solidFill>
              </a:rPr>
              <a:t>maior operacionalidade </a:t>
            </a:r>
            <a:r>
              <a:rPr lang="pt-BR" dirty="0" smtClean="0"/>
              <a:t>aos princípios, diretrizes e objetivos da Política</a:t>
            </a:r>
          </a:p>
          <a:p>
            <a:pPr algn="just"/>
            <a:r>
              <a:rPr lang="pt-BR" b="1" dirty="0" smtClean="0">
                <a:solidFill>
                  <a:srgbClr val="C00000"/>
                </a:solidFill>
              </a:rPr>
              <a:t>Sustentabilidade do Sistema </a:t>
            </a:r>
            <a:r>
              <a:rPr lang="pt-BR" dirty="0" smtClean="0"/>
              <a:t>– pensar as partes do sistema individualmente – risco de distorções</a:t>
            </a:r>
          </a:p>
          <a:p>
            <a:pPr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31742"/>
            <a:ext cx="8229600" cy="1143000"/>
          </a:xfrm>
        </p:spPr>
        <p:txBody>
          <a:bodyPr/>
          <a:lstStyle/>
          <a:p>
            <a:r>
              <a:rPr lang="pt-BR" dirty="0" smtClean="0"/>
              <a:t>Questões ao debate legislativo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86175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Estudo sobre a Cobrança pelo Uso da Água </a:t>
            </a:r>
          </a:p>
          <a:p>
            <a:endParaRPr lang="pt-BR" dirty="0" smtClean="0"/>
          </a:p>
          <a:p>
            <a:r>
              <a:rPr lang="pt-BR" dirty="0" smtClean="0"/>
              <a:t>Escopo ampliado – discussão sobre fluxo e modelos de agência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pt-BR" dirty="0" smtClean="0"/>
              <a:t>Contribuição da CNI ao Debate 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tângulo 1"/>
          <p:cNvSpPr>
            <a:spLocks noChangeArrowheads="1"/>
          </p:cNvSpPr>
          <p:nvPr/>
        </p:nvSpPr>
        <p:spPr bwMode="auto">
          <a:xfrm>
            <a:off x="2200275" y="927100"/>
            <a:ext cx="63404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700" b="1">
                <a:solidFill>
                  <a:srgbClr val="3366CC"/>
                </a:solidFill>
              </a:rPr>
              <a:t>A CNI</a:t>
            </a:r>
          </a:p>
        </p:txBody>
      </p:sp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0" y="1100138"/>
            <a:ext cx="3206750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6002338" y="2703513"/>
            <a:ext cx="2398712" cy="3698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Arial" charset="0"/>
                <a:ea typeface="ＭＳ Ｐゴシック" pitchFamily="-109" charset="-128"/>
              </a:rPr>
              <a:t>Unidades Temáticas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637088" y="3381375"/>
            <a:ext cx="3787775" cy="3683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Arial" charset="0"/>
                <a:ea typeface="ＭＳ Ｐゴシック" pitchFamily="-109" charset="-128"/>
              </a:rPr>
              <a:t>Unidades de Defesa de Interesse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5"/>
          <p:cNvSpPr txBox="1">
            <a:spLocks/>
          </p:cNvSpPr>
          <p:nvPr/>
        </p:nvSpPr>
        <p:spPr bwMode="auto">
          <a:xfrm>
            <a:off x="228600" y="2136775"/>
            <a:ext cx="8686799" cy="384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400" dirty="0">
              <a:solidFill>
                <a:srgbClr val="7F7F7F"/>
              </a:solidFill>
            </a:endParaRPr>
          </a:p>
          <a:p>
            <a:pPr lvl="1" eaLnBrk="0" hangingPunct="0"/>
            <a:endParaRPr lang="pt-BR" sz="2000" b="1" dirty="0">
              <a:latin typeface="Calibri" pitchFamily="34" charset="0"/>
              <a:cs typeface="Arial" charset="0"/>
            </a:endParaRPr>
          </a:p>
          <a:p>
            <a:pPr lvl="1" eaLnBrk="0" hangingPunct="0"/>
            <a:endParaRPr lang="pt-BR" sz="2000" b="1" dirty="0">
              <a:latin typeface="Calibri" pitchFamily="34" charset="0"/>
              <a:cs typeface="Arial" charset="0"/>
            </a:endParaRPr>
          </a:p>
          <a:p>
            <a:pPr lvl="1" eaLnBrk="0" hangingPunct="0"/>
            <a:endParaRPr lang="pt-BR" sz="2000" b="1" dirty="0">
              <a:latin typeface="Calibri" pitchFamily="34" charset="0"/>
              <a:cs typeface="Arial" charset="0"/>
            </a:endParaRPr>
          </a:p>
          <a:p>
            <a:pPr lvl="1" eaLnBrk="0" hangingPunct="0"/>
            <a:r>
              <a:rPr lang="pt-BR" sz="2400" b="1" dirty="0">
                <a:latin typeface="Calibri" pitchFamily="34" charset="0"/>
                <a:cs typeface="Arial" charset="0"/>
              </a:rPr>
              <a:t>Escopo da 1ª. fase – Do Conhecimento</a:t>
            </a:r>
            <a:endParaRPr lang="pt-BR" sz="2400" dirty="0">
              <a:latin typeface="Calibri" pitchFamily="34" charset="0"/>
              <a:cs typeface="Arial" charset="0"/>
            </a:endParaRPr>
          </a:p>
          <a:p>
            <a:pPr lvl="1" eaLnBrk="0" hangingPunct="0"/>
            <a:endParaRPr lang="pt-BR" sz="2400" dirty="0">
              <a:latin typeface="Calibri" pitchFamily="34" charset="0"/>
              <a:cs typeface="Arial" charset="0"/>
            </a:endParaRPr>
          </a:p>
          <a:p>
            <a:pPr lvl="1" algn="just" eaLnBrk="0" hangingPunct="0"/>
            <a:r>
              <a:rPr lang="pt-BR" sz="2400" dirty="0">
                <a:latin typeface="Calibri" pitchFamily="34" charset="0"/>
                <a:cs typeface="Arial" charset="0"/>
              </a:rPr>
              <a:t>Dimensionamento dos problemas postos para os processos de arrecadação e aplicação dos recursos financeiros advindos da cobrança pelo uso da água. </a:t>
            </a:r>
          </a:p>
          <a:p>
            <a:pPr lvl="1" algn="just" eaLnBrk="0" hangingPunct="0"/>
            <a:endParaRPr lang="pt-BR" sz="2400" dirty="0">
              <a:latin typeface="Calibri" pitchFamily="34" charset="0"/>
              <a:cs typeface="Arial" charset="0"/>
            </a:endParaRPr>
          </a:p>
          <a:p>
            <a:pPr lvl="1" algn="just" eaLnBrk="0" hangingPunct="0"/>
            <a:r>
              <a:rPr lang="pt-BR" sz="2400" b="1" dirty="0">
                <a:latin typeface="Calibri" pitchFamily="34" charset="0"/>
                <a:cs typeface="Arial" charset="0"/>
              </a:rPr>
              <a:t>Escopo da 2ª. fase – Do Caminho</a:t>
            </a:r>
            <a:endParaRPr lang="pt-BR" sz="2400" dirty="0">
              <a:latin typeface="Calibri" pitchFamily="34" charset="0"/>
              <a:cs typeface="Arial" charset="0"/>
            </a:endParaRPr>
          </a:p>
          <a:p>
            <a:pPr lvl="1" algn="just" eaLnBrk="0" hangingPunct="0"/>
            <a:endParaRPr lang="pt-BR" sz="2400" dirty="0">
              <a:latin typeface="Calibri" pitchFamily="34" charset="0"/>
              <a:cs typeface="Arial" charset="0"/>
            </a:endParaRPr>
          </a:p>
          <a:p>
            <a:pPr lvl="1" algn="just" eaLnBrk="0" hangingPunct="0"/>
            <a:r>
              <a:rPr lang="pt-BR" sz="2400" dirty="0">
                <a:latin typeface="Calibri" pitchFamily="34" charset="0"/>
                <a:cs typeface="Arial" charset="0"/>
              </a:rPr>
              <a:t>A partir desse exame, será possível selecionar os principais caminhos de investigação, que constituirá a segunda fase dos trabalhos.</a:t>
            </a:r>
          </a:p>
          <a:p>
            <a:pPr lvl="1" eaLnBrk="0" hangingPunct="0"/>
            <a:endParaRPr lang="pt-BR" sz="2000" dirty="0">
              <a:latin typeface="Calibri" pitchFamily="34" charset="0"/>
              <a:cs typeface="Arial" charset="0"/>
            </a:endParaRPr>
          </a:p>
          <a:p>
            <a:pPr lvl="1" algn="just"/>
            <a:r>
              <a:rPr lang="pt-BR" b="1" dirty="0"/>
              <a:t> </a:t>
            </a:r>
            <a:endParaRPr lang="pt-BR" sz="1100" dirty="0"/>
          </a:p>
          <a:p>
            <a:pPr lvl="1"/>
            <a:endParaRPr lang="en-US" dirty="0">
              <a:solidFill>
                <a:srgbClr val="7F7F7F"/>
              </a:solidFill>
            </a:endParaRPr>
          </a:p>
          <a:p>
            <a:pPr lvl="1"/>
            <a:endParaRPr lang="en-US" dirty="0">
              <a:solidFill>
                <a:srgbClr val="7F7F7F"/>
              </a:solidFill>
            </a:endParaRPr>
          </a:p>
          <a:p>
            <a:endParaRPr lang="en-US" dirty="0">
              <a:solidFill>
                <a:srgbClr val="7F7F7F"/>
              </a:solidFill>
            </a:endParaRPr>
          </a:p>
          <a:p>
            <a:r>
              <a:rPr lang="en-US" sz="1600" dirty="0">
                <a:solidFill>
                  <a:srgbClr val="7F7F7F"/>
                </a:solidFill>
              </a:rPr>
              <a:t>	</a:t>
            </a:r>
          </a:p>
          <a:p>
            <a:endParaRPr lang="en-US" sz="1400" dirty="0">
              <a:solidFill>
                <a:srgbClr val="7F7F7F"/>
              </a:solidFill>
            </a:endParaRPr>
          </a:p>
          <a:p>
            <a:endParaRPr lang="en-US" sz="1400" dirty="0">
              <a:solidFill>
                <a:srgbClr val="7F7F7F"/>
              </a:solidFill>
            </a:endParaRPr>
          </a:p>
          <a:p>
            <a:endParaRPr lang="en-US" sz="1400" dirty="0">
              <a:solidFill>
                <a:srgbClr val="7F7F7F"/>
              </a:solidFill>
            </a:endParaRPr>
          </a:p>
          <a:p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111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cap="small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6148" name="Retângulo 4"/>
          <p:cNvSpPr>
            <a:spLocks noChangeArrowheads="1"/>
          </p:cNvSpPr>
          <p:nvPr/>
        </p:nvSpPr>
        <p:spPr bwMode="auto">
          <a:xfrm>
            <a:off x="457200" y="211138"/>
            <a:ext cx="54721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US" sz="2800" b="1">
                <a:solidFill>
                  <a:srgbClr val="288887"/>
                </a:solidFill>
              </a:rPr>
              <a:t>ÁGUAS</a:t>
            </a:r>
          </a:p>
          <a:p>
            <a:pPr marL="0" lvl="1"/>
            <a:r>
              <a:rPr lang="en-US" sz="2000">
                <a:solidFill>
                  <a:srgbClr val="FFFFFF"/>
                </a:solidFill>
              </a:rPr>
              <a:t>Cobrança pelo uso dos recursos hídricos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5"/>
          <p:cNvSpPr txBox="1">
            <a:spLocks/>
          </p:cNvSpPr>
          <p:nvPr/>
        </p:nvSpPr>
        <p:spPr bwMode="auto">
          <a:xfrm>
            <a:off x="0" y="2071688"/>
            <a:ext cx="8686799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400" dirty="0">
              <a:solidFill>
                <a:srgbClr val="7F7F7F"/>
              </a:solidFill>
            </a:endParaRPr>
          </a:p>
          <a:p>
            <a:endParaRPr lang="en-US" sz="1400" dirty="0">
              <a:solidFill>
                <a:srgbClr val="7F7F7F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b="1" dirty="0">
              <a:solidFill>
                <a:srgbClr val="7F7F7F"/>
              </a:solidFill>
            </a:endParaRPr>
          </a:p>
          <a:p>
            <a:pPr lvl="1"/>
            <a:r>
              <a:rPr lang="pt-BR" sz="2400" b="1" dirty="0" smtClean="0">
                <a:solidFill>
                  <a:srgbClr val="17375E"/>
                </a:solidFill>
                <a:latin typeface="Calibri" pitchFamily="34" charset="0"/>
              </a:rPr>
              <a:t>Do </a:t>
            </a:r>
            <a:r>
              <a:rPr lang="pt-BR" sz="2400" b="1" dirty="0">
                <a:solidFill>
                  <a:srgbClr val="17375E"/>
                </a:solidFill>
                <a:latin typeface="Calibri" pitchFamily="34" charset="0"/>
              </a:rPr>
              <a:t>conhecimento</a:t>
            </a:r>
          </a:p>
          <a:p>
            <a:pPr lvl="1">
              <a:buFont typeface="Arial" charset="0"/>
              <a:buAutoNum type="arabicPeriod"/>
            </a:pPr>
            <a:endParaRPr lang="pt-BR" sz="2400" dirty="0">
              <a:latin typeface="Calibri" pitchFamily="34" charset="0"/>
            </a:endParaRPr>
          </a:p>
          <a:p>
            <a:pPr lvl="1"/>
            <a:r>
              <a:rPr lang="pt-BR" sz="2400" b="1" dirty="0" smtClean="0">
                <a:solidFill>
                  <a:srgbClr val="17375E"/>
                </a:solidFill>
                <a:latin typeface="Calibri" pitchFamily="34" charset="0"/>
              </a:rPr>
              <a:t>Premissas </a:t>
            </a:r>
            <a:r>
              <a:rPr lang="pt-BR" sz="2400" b="1" dirty="0">
                <a:solidFill>
                  <a:srgbClr val="17375E"/>
                </a:solidFill>
                <a:latin typeface="Calibri" pitchFamily="34" charset="0"/>
              </a:rPr>
              <a:t>legais – cobrança pelo uso da </a:t>
            </a:r>
            <a:r>
              <a:rPr lang="pt-BR" sz="2400" b="1" dirty="0" smtClean="0">
                <a:solidFill>
                  <a:srgbClr val="17375E"/>
                </a:solidFill>
                <a:latin typeface="Calibri" pitchFamily="34" charset="0"/>
              </a:rPr>
              <a:t>água – legislação atual</a:t>
            </a:r>
            <a:endParaRPr lang="pt-BR" sz="2400" b="1" dirty="0">
              <a:solidFill>
                <a:srgbClr val="17375E"/>
              </a:solidFill>
              <a:latin typeface="Calibri" pitchFamily="34" charset="0"/>
            </a:endParaRPr>
          </a:p>
          <a:p>
            <a:pPr lvl="1"/>
            <a:endParaRPr lang="pt-BR" sz="2400" b="1" dirty="0">
              <a:solidFill>
                <a:srgbClr val="17375E"/>
              </a:solidFill>
              <a:latin typeface="Calibri" pitchFamily="34" charset="0"/>
            </a:endParaRPr>
          </a:p>
          <a:p>
            <a:pPr marL="1543050" lvl="2" indent="-400050" eaLnBrk="0" hangingPunct="0">
              <a:buFontTx/>
              <a:buAutoNum type="romanLcParenBoth"/>
            </a:pPr>
            <a:r>
              <a:rPr lang="pt-BR" sz="2400" dirty="0" smtClean="0">
                <a:latin typeface="Calibri" pitchFamily="34" charset="0"/>
              </a:rPr>
              <a:t>remuneração </a:t>
            </a:r>
            <a:r>
              <a:rPr lang="pt-BR" sz="2400" dirty="0">
                <a:latin typeface="Calibri" pitchFamily="34" charset="0"/>
              </a:rPr>
              <a:t>ou contraprestação pelo uso de um bem público (preço público</a:t>
            </a:r>
            <a:r>
              <a:rPr lang="pt-BR" sz="2400" dirty="0" smtClean="0">
                <a:latin typeface="Calibri" pitchFamily="34" charset="0"/>
              </a:rPr>
              <a:t>)</a:t>
            </a:r>
            <a:endParaRPr lang="pt-BR" sz="2400" dirty="0">
              <a:latin typeface="Calibri" pitchFamily="34" charset="0"/>
            </a:endParaRPr>
          </a:p>
          <a:p>
            <a:pPr marL="1543050" lvl="2" indent="-400050" eaLnBrk="0" hangingPunct="0">
              <a:buFontTx/>
              <a:buAutoNum type="romanLcParenBoth"/>
            </a:pPr>
            <a:r>
              <a:rPr lang="pt-BR" sz="2400" dirty="0" smtClean="0">
                <a:latin typeface="Calibri" pitchFamily="34" charset="0"/>
              </a:rPr>
              <a:t>devida </a:t>
            </a:r>
            <a:r>
              <a:rPr lang="pt-BR" sz="2400" dirty="0">
                <a:latin typeface="Calibri" pitchFamily="34" charset="0"/>
              </a:rPr>
              <a:t>à União ou aos Estados e qualificada como renda patrimonial originária desses </a:t>
            </a:r>
            <a:r>
              <a:rPr lang="pt-BR" sz="2400" dirty="0" smtClean="0">
                <a:latin typeface="Calibri" pitchFamily="34" charset="0"/>
              </a:rPr>
              <a:t>entes</a:t>
            </a:r>
            <a:endParaRPr lang="pt-BR" sz="2400" dirty="0">
              <a:latin typeface="Calibri" pitchFamily="34" charset="0"/>
            </a:endParaRPr>
          </a:p>
          <a:p>
            <a:pPr marL="1543050" lvl="2" indent="-400050" algn="just" eaLnBrk="0" hangingPunct="0">
              <a:buFontTx/>
              <a:buAutoNum type="romanLcParenBoth"/>
            </a:pPr>
            <a:r>
              <a:rPr lang="pt-BR" sz="2400" dirty="0" smtClean="0">
                <a:latin typeface="Calibri" pitchFamily="34" charset="0"/>
              </a:rPr>
              <a:t>destinação </a:t>
            </a:r>
            <a:r>
              <a:rPr lang="pt-BR" sz="2400" dirty="0">
                <a:latin typeface="Calibri" pitchFamily="34" charset="0"/>
              </a:rPr>
              <a:t>prioritária, vinculada à bacia onde se </a:t>
            </a:r>
            <a:r>
              <a:rPr lang="pt-BR" sz="2400" dirty="0" smtClean="0">
                <a:latin typeface="Calibri" pitchFamily="34" charset="0"/>
              </a:rPr>
              <a:t>originou</a:t>
            </a:r>
            <a:endParaRPr lang="pt-BR" sz="2400" dirty="0">
              <a:latin typeface="Calibri" pitchFamily="34" charset="0"/>
            </a:endParaRPr>
          </a:p>
          <a:p>
            <a:pPr marL="1543050" lvl="2" indent="-400050" algn="just" eaLnBrk="0" hangingPunct="0">
              <a:buFontTx/>
              <a:buAutoNum type="romanLcParenBoth"/>
            </a:pPr>
            <a:r>
              <a:rPr lang="pt-BR" sz="2400" dirty="0" smtClean="0">
                <a:latin typeface="Calibri" pitchFamily="34" charset="0"/>
              </a:rPr>
              <a:t>descentralização administrativa</a:t>
            </a:r>
            <a:endParaRPr lang="pt-BR" sz="2400" dirty="0">
              <a:latin typeface="Calibri" pitchFamily="34" charset="0"/>
            </a:endParaRPr>
          </a:p>
          <a:p>
            <a:pPr eaLnBrk="0" hangingPunct="0"/>
            <a:r>
              <a:rPr lang="pt-BR" sz="1600" dirty="0">
                <a:latin typeface="Calibri" pitchFamily="34" charset="0"/>
              </a:rPr>
              <a:t> </a:t>
            </a:r>
          </a:p>
          <a:p>
            <a:pPr lvl="1" algn="just"/>
            <a:r>
              <a:rPr lang="pt-BR" sz="1600" b="1" dirty="0">
                <a:latin typeface="Calibri" pitchFamily="34" charset="0"/>
              </a:rPr>
              <a:t> </a:t>
            </a:r>
            <a:endParaRPr lang="pt-BR" sz="1600" dirty="0">
              <a:latin typeface="Calibri" pitchFamily="34" charset="0"/>
            </a:endParaRPr>
          </a:p>
          <a:p>
            <a:pPr lvl="1"/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pPr lvl="1"/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r>
              <a:rPr lang="en-US" sz="1600" dirty="0">
                <a:solidFill>
                  <a:srgbClr val="7F7F7F"/>
                </a:solidFill>
                <a:latin typeface="Calibri" pitchFamily="34" charset="0"/>
              </a:rPr>
              <a:t>	</a:t>
            </a: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111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cap="small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8196" name="Retângulo 4"/>
          <p:cNvSpPr>
            <a:spLocks noChangeArrowheads="1"/>
          </p:cNvSpPr>
          <p:nvPr/>
        </p:nvSpPr>
        <p:spPr bwMode="auto">
          <a:xfrm>
            <a:off x="722313" y="211138"/>
            <a:ext cx="5207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US" sz="2800" b="1">
                <a:solidFill>
                  <a:srgbClr val="288887"/>
                </a:solidFill>
              </a:rPr>
              <a:t>ÁGUAS</a:t>
            </a:r>
          </a:p>
          <a:p>
            <a:pPr marL="0" lvl="1"/>
            <a:r>
              <a:rPr lang="en-US" sz="2000">
                <a:solidFill>
                  <a:srgbClr val="FFFFFF"/>
                </a:solidFill>
              </a:rPr>
              <a:t>Cobrança pelo uso dos recursos hídricos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5"/>
          <p:cNvSpPr txBox="1">
            <a:spLocks/>
          </p:cNvSpPr>
          <p:nvPr/>
        </p:nvSpPr>
        <p:spPr bwMode="auto">
          <a:xfrm>
            <a:off x="0" y="700076"/>
            <a:ext cx="8915399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400" dirty="0">
              <a:solidFill>
                <a:srgbClr val="7F7F7F"/>
              </a:solidFill>
            </a:endParaRPr>
          </a:p>
          <a:p>
            <a:endParaRPr lang="en-US" sz="1400" dirty="0">
              <a:solidFill>
                <a:srgbClr val="7F7F7F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b="1" dirty="0">
              <a:solidFill>
                <a:srgbClr val="7F7F7F"/>
              </a:solidFill>
            </a:endParaRPr>
          </a:p>
          <a:p>
            <a:pPr lvl="1"/>
            <a:endParaRPr lang="pt-BR" sz="2000" b="1" dirty="0">
              <a:latin typeface="Calibri" pitchFamily="34" charset="0"/>
            </a:endParaRPr>
          </a:p>
          <a:p>
            <a:pPr lvl="1"/>
            <a:endParaRPr lang="pt-BR" sz="2000" b="1" dirty="0">
              <a:latin typeface="Calibri" pitchFamily="34" charset="0"/>
            </a:endParaRPr>
          </a:p>
          <a:p>
            <a:pPr lvl="1"/>
            <a:endParaRPr lang="pt-BR" sz="2000" b="1" dirty="0">
              <a:latin typeface="Calibri" pitchFamily="34" charset="0"/>
            </a:endParaRPr>
          </a:p>
          <a:p>
            <a:pPr lvl="1"/>
            <a:endParaRPr lang="pt-BR" sz="2000" b="1" dirty="0">
              <a:latin typeface="Calibri" pitchFamily="34" charset="0"/>
            </a:endParaRPr>
          </a:p>
          <a:p>
            <a:pPr lvl="1"/>
            <a:endParaRPr lang="pt-BR" sz="2000" b="1" dirty="0">
              <a:latin typeface="Calibri" pitchFamily="34" charset="0"/>
            </a:endParaRPr>
          </a:p>
          <a:p>
            <a:pPr lvl="1"/>
            <a:r>
              <a:rPr lang="pt-BR" sz="2400" b="1" dirty="0" smtClean="0">
                <a:solidFill>
                  <a:srgbClr val="17375E"/>
                </a:solidFill>
                <a:latin typeface="Calibri" pitchFamily="34" charset="0"/>
              </a:rPr>
              <a:t>Fragilidades </a:t>
            </a:r>
            <a:r>
              <a:rPr lang="pt-BR" sz="2400" b="1" dirty="0">
                <a:solidFill>
                  <a:srgbClr val="17375E"/>
                </a:solidFill>
                <a:latin typeface="Calibri" pitchFamily="34" charset="0"/>
              </a:rPr>
              <a:t>e desafios institucionais</a:t>
            </a:r>
          </a:p>
          <a:p>
            <a:pPr lvl="1"/>
            <a:endParaRPr lang="pt-BR" sz="2400" dirty="0">
              <a:latin typeface="Calibri" pitchFamily="34" charset="0"/>
            </a:endParaRPr>
          </a:p>
          <a:p>
            <a:pPr marL="1428750" lvl="2" indent="-285750" algn="just">
              <a:buFontTx/>
              <a:buAutoNum type="romanLcParenBoth"/>
            </a:pPr>
            <a:r>
              <a:rPr lang="pt-BR" sz="2400" dirty="0" smtClean="0">
                <a:latin typeface="Calibri" pitchFamily="34" charset="0"/>
              </a:rPr>
              <a:t>descompasso - modelo proposto na </a:t>
            </a:r>
            <a:r>
              <a:rPr lang="pt-BR" sz="2400" dirty="0">
                <a:latin typeface="Calibri" pitchFamily="34" charset="0"/>
              </a:rPr>
              <a:t>Lei 9.433/97 e </a:t>
            </a:r>
            <a:r>
              <a:rPr lang="pt-BR" sz="2400" dirty="0" smtClean="0">
                <a:latin typeface="Calibri" pitchFamily="34" charset="0"/>
              </a:rPr>
              <a:t>modelo </a:t>
            </a:r>
            <a:r>
              <a:rPr lang="pt-BR" sz="2400" dirty="0">
                <a:latin typeface="Calibri" pitchFamily="34" charset="0"/>
              </a:rPr>
              <a:t>legal-institucional administrativo e </a:t>
            </a:r>
            <a:r>
              <a:rPr lang="pt-BR" sz="2400" dirty="0" smtClean="0">
                <a:latin typeface="Calibri" pitchFamily="34" charset="0"/>
              </a:rPr>
              <a:t>financeiro</a:t>
            </a:r>
            <a:endParaRPr lang="pt-BR" sz="2400" dirty="0">
              <a:latin typeface="Calibri" pitchFamily="34" charset="0"/>
            </a:endParaRPr>
          </a:p>
          <a:p>
            <a:pPr marL="1428750" lvl="2" indent="-285750" algn="just">
              <a:buFontTx/>
              <a:buAutoNum type="romanLcParenBoth"/>
            </a:pPr>
            <a:r>
              <a:rPr lang="pt-BR" sz="2400" dirty="0" smtClean="0">
                <a:latin typeface="Calibri" pitchFamily="34" charset="0"/>
              </a:rPr>
              <a:t> ausência </a:t>
            </a:r>
            <a:r>
              <a:rPr lang="pt-BR" sz="2400" dirty="0">
                <a:latin typeface="Calibri" pitchFamily="34" charset="0"/>
              </a:rPr>
              <a:t>de </a:t>
            </a:r>
            <a:r>
              <a:rPr lang="pt-BR" sz="2400" b="1" u="sng" dirty="0" smtClean="0">
                <a:solidFill>
                  <a:srgbClr val="C00000"/>
                </a:solidFill>
                <a:latin typeface="Calibri" pitchFamily="34" charset="0"/>
              </a:rPr>
              <a:t>critérios e parâmetros objetivos </a:t>
            </a:r>
            <a:r>
              <a:rPr lang="pt-BR" sz="2400" u="sng" dirty="0" smtClean="0">
                <a:latin typeface="Calibri" pitchFamily="34" charset="0"/>
              </a:rPr>
              <a:t>para </a:t>
            </a:r>
            <a:r>
              <a:rPr lang="pt-BR" sz="2400" u="sng" dirty="0">
                <a:latin typeface="Calibri" pitchFamily="34" charset="0"/>
              </a:rPr>
              <a:t>a </a:t>
            </a:r>
            <a:r>
              <a:rPr lang="pt-BR" sz="2400" u="sng" dirty="0" smtClean="0">
                <a:latin typeface="Calibri" pitchFamily="34" charset="0"/>
              </a:rPr>
              <a:t>cobrança:</a:t>
            </a:r>
            <a:r>
              <a:rPr lang="pt-BR" sz="2400" dirty="0" smtClean="0">
                <a:latin typeface="Calibri" pitchFamily="34" charset="0"/>
              </a:rPr>
              <a:t> </a:t>
            </a:r>
            <a:r>
              <a:rPr lang="pt-BR" sz="2400" dirty="0">
                <a:latin typeface="Calibri" pitchFamily="34" charset="0"/>
              </a:rPr>
              <a:t>aperfeiçoamento da hipótese de incidência – incluindo as hipóteses de desoneração; definição dos elementos objetivos de apuração da base de cálculo; definição das alíquotas aplicáveis a cada caso; periodicidade e metodologia para revisão do </a:t>
            </a:r>
            <a:r>
              <a:rPr lang="pt-BR" sz="2400" dirty="0" smtClean="0">
                <a:latin typeface="Calibri" pitchFamily="34" charset="0"/>
              </a:rPr>
              <a:t>valor....</a:t>
            </a:r>
            <a:endParaRPr lang="pt-BR" sz="2400" dirty="0">
              <a:latin typeface="Calibri" pitchFamily="34" charset="0"/>
            </a:endParaRPr>
          </a:p>
          <a:p>
            <a:pPr marL="1428750" lvl="2" indent="-285750" algn="just">
              <a:buFontTx/>
              <a:buAutoNum type="romanLcParenBoth"/>
            </a:pPr>
            <a:r>
              <a:rPr lang="pt-BR" sz="2400" dirty="0" smtClean="0">
                <a:latin typeface="Calibri" pitchFamily="34" charset="0"/>
              </a:rPr>
              <a:t>Necessidade de qualificação dos </a:t>
            </a:r>
            <a:r>
              <a:rPr lang="pt-BR" sz="2400" dirty="0">
                <a:latin typeface="Calibri" pitchFamily="34" charset="0"/>
              </a:rPr>
              <a:t>procedimentos e parâmetros de arrecadação, controle do fluxo financeiro e aplicação dos </a:t>
            </a:r>
            <a:r>
              <a:rPr lang="pt-BR" sz="2400" dirty="0" smtClean="0">
                <a:latin typeface="Calibri" pitchFamily="34" charset="0"/>
              </a:rPr>
              <a:t>recursos</a:t>
            </a:r>
          </a:p>
          <a:p>
            <a:pPr lvl="1"/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pPr lvl="1"/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r>
              <a:rPr lang="en-US" sz="1600" dirty="0">
                <a:solidFill>
                  <a:srgbClr val="7F7F7F"/>
                </a:solidFill>
                <a:latin typeface="Calibri" pitchFamily="34" charset="0"/>
              </a:rPr>
              <a:t>	</a:t>
            </a: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111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cap="small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9220" name="Retângulo 4"/>
          <p:cNvSpPr>
            <a:spLocks noChangeArrowheads="1"/>
          </p:cNvSpPr>
          <p:nvPr/>
        </p:nvSpPr>
        <p:spPr bwMode="auto">
          <a:xfrm>
            <a:off x="722313" y="211138"/>
            <a:ext cx="5207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US" sz="2800" b="1">
                <a:solidFill>
                  <a:srgbClr val="288887"/>
                </a:solidFill>
              </a:rPr>
              <a:t>ÁGUAS</a:t>
            </a:r>
          </a:p>
          <a:p>
            <a:pPr marL="0" lvl="1"/>
            <a:r>
              <a:rPr lang="en-US" sz="2000">
                <a:solidFill>
                  <a:srgbClr val="FFFFFF"/>
                </a:solidFill>
              </a:rPr>
              <a:t>Cobrança pelo uso dos recursos hídricos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5"/>
          <p:cNvSpPr txBox="1">
            <a:spLocks/>
          </p:cNvSpPr>
          <p:nvPr/>
        </p:nvSpPr>
        <p:spPr bwMode="auto">
          <a:xfrm>
            <a:off x="1" y="1354138"/>
            <a:ext cx="868680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400" dirty="0">
              <a:solidFill>
                <a:srgbClr val="7F7F7F"/>
              </a:solidFill>
            </a:endParaRPr>
          </a:p>
          <a:p>
            <a:endParaRPr lang="en-US" sz="1400" dirty="0">
              <a:solidFill>
                <a:srgbClr val="7F7F7F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b="1" dirty="0">
              <a:solidFill>
                <a:srgbClr val="7F7F7F"/>
              </a:solidFill>
            </a:endParaRPr>
          </a:p>
          <a:p>
            <a:pPr lvl="1"/>
            <a:endParaRPr lang="pt-BR" sz="2000" b="1" dirty="0">
              <a:latin typeface="Calibri" pitchFamily="34" charset="0"/>
            </a:endParaRPr>
          </a:p>
          <a:p>
            <a:pPr lvl="1"/>
            <a:endParaRPr lang="pt-BR" sz="2000" b="1" dirty="0">
              <a:latin typeface="Calibri" pitchFamily="34" charset="0"/>
            </a:endParaRPr>
          </a:p>
          <a:p>
            <a:pPr lvl="1"/>
            <a:endParaRPr lang="pt-BR" sz="2000" b="1" dirty="0">
              <a:latin typeface="Calibri" pitchFamily="34" charset="0"/>
            </a:endParaRPr>
          </a:p>
          <a:p>
            <a:pPr lvl="1"/>
            <a:endParaRPr lang="pt-BR" sz="2000" b="1" dirty="0">
              <a:latin typeface="Calibri" pitchFamily="34" charset="0"/>
            </a:endParaRPr>
          </a:p>
          <a:p>
            <a:pPr lvl="1"/>
            <a:endParaRPr lang="pt-BR" sz="2000" b="1" dirty="0">
              <a:latin typeface="Calibri" pitchFamily="34" charset="0"/>
            </a:endParaRPr>
          </a:p>
          <a:p>
            <a:pPr lvl="1"/>
            <a:r>
              <a:rPr lang="pt-BR" sz="2400" b="1" dirty="0" smtClean="0">
                <a:solidFill>
                  <a:srgbClr val="17375E"/>
                </a:solidFill>
                <a:latin typeface="Calibri" pitchFamily="34" charset="0"/>
              </a:rPr>
              <a:t>Fragilidades </a:t>
            </a:r>
            <a:r>
              <a:rPr lang="pt-BR" sz="2400" b="1" dirty="0">
                <a:solidFill>
                  <a:srgbClr val="17375E"/>
                </a:solidFill>
                <a:latin typeface="Calibri" pitchFamily="34" charset="0"/>
              </a:rPr>
              <a:t>e desafios institucionais</a:t>
            </a:r>
          </a:p>
          <a:p>
            <a:pPr lvl="1"/>
            <a:endParaRPr lang="pt-BR" sz="2400" dirty="0">
              <a:latin typeface="Calibri" pitchFamily="34" charset="0"/>
            </a:endParaRPr>
          </a:p>
          <a:p>
            <a:pPr marL="1543050" lvl="2" indent="-400050" algn="just">
              <a:buFontTx/>
              <a:buAutoNum type="romanLcParenBoth" startAt="5"/>
            </a:pPr>
            <a:r>
              <a:rPr lang="pt-BR" sz="2400" dirty="0" smtClean="0">
                <a:latin typeface="Calibri" pitchFamily="34" charset="0"/>
              </a:rPr>
              <a:t>Necessidade de solucionar as limitações decorrentes do limite de 7,5% do total arrecadado, especialmente no caso das entidades </a:t>
            </a:r>
            <a:r>
              <a:rPr lang="pt-BR" sz="2400" dirty="0" err="1" smtClean="0">
                <a:latin typeface="Calibri" pitchFamily="34" charset="0"/>
              </a:rPr>
              <a:t>delegatária</a:t>
            </a:r>
            <a:r>
              <a:rPr lang="pt-BR" sz="2400" dirty="0" smtClean="0">
                <a:latin typeface="Calibri" pitchFamily="34" charset="0"/>
              </a:rPr>
              <a:t>;</a:t>
            </a:r>
          </a:p>
          <a:p>
            <a:pPr marL="1543050" lvl="2" indent="-400050" algn="just"/>
            <a:endParaRPr lang="pt-BR" sz="2400" dirty="0" smtClean="0">
              <a:latin typeface="Calibri" pitchFamily="34" charset="0"/>
            </a:endParaRPr>
          </a:p>
          <a:p>
            <a:pPr marL="1543050" lvl="2" indent="-400050" algn="just">
              <a:buFontTx/>
              <a:buAutoNum type="romanLcParenBoth" startAt="5"/>
            </a:pPr>
            <a:r>
              <a:rPr lang="pt-BR" sz="2400" dirty="0" smtClean="0">
                <a:latin typeface="Calibri" pitchFamily="34" charset="0"/>
              </a:rPr>
              <a:t>Fragilidade nos mecanismos e procedimentos de controle da execução do contrato de gestão, com base em metas e outras formas de medição – maior autonomia e agilidade das entidades </a:t>
            </a:r>
            <a:r>
              <a:rPr lang="pt-BR" sz="2400" dirty="0" err="1" smtClean="0">
                <a:latin typeface="Calibri" pitchFamily="34" charset="0"/>
              </a:rPr>
              <a:t>delegatárias</a:t>
            </a:r>
            <a:r>
              <a:rPr lang="pt-BR" sz="2400" dirty="0" smtClean="0">
                <a:latin typeface="Calibri" pitchFamily="34" charset="0"/>
              </a:rPr>
              <a:t> para desembolso dos recursos</a:t>
            </a:r>
          </a:p>
          <a:p>
            <a:pPr marL="1428750" lvl="2" indent="-285750" algn="just">
              <a:buFontTx/>
              <a:buAutoNum type="romanLcParenBoth"/>
            </a:pPr>
            <a:endParaRPr lang="pt-BR" sz="1600" dirty="0">
              <a:latin typeface="Calibri" pitchFamily="34" charset="0"/>
            </a:endParaRPr>
          </a:p>
          <a:p>
            <a:pPr marL="1428750" lvl="2" indent="-285750" algn="just">
              <a:buFontTx/>
              <a:buAutoNum type="romanLcParenBoth"/>
            </a:pPr>
            <a:endParaRPr lang="pt-BR" sz="1600" dirty="0">
              <a:latin typeface="Calibri" pitchFamily="34" charset="0"/>
            </a:endParaRPr>
          </a:p>
          <a:p>
            <a:pPr lvl="1" algn="just"/>
            <a:endParaRPr lang="pt-BR" dirty="0">
              <a:latin typeface="Calibri" pitchFamily="34" charset="0"/>
            </a:endParaRPr>
          </a:p>
          <a:p>
            <a:pPr lvl="1">
              <a:buFontTx/>
              <a:buAutoNum type="romanLcParenBoth"/>
            </a:pPr>
            <a:endParaRPr lang="pt-BR" sz="1200" dirty="0"/>
          </a:p>
          <a:p>
            <a:pPr lvl="1"/>
            <a:endParaRPr lang="pt-BR" b="1" dirty="0">
              <a:solidFill>
                <a:srgbClr val="17375E"/>
              </a:solidFill>
              <a:latin typeface="Calibri" pitchFamily="34" charset="0"/>
            </a:endParaRPr>
          </a:p>
          <a:p>
            <a:pPr lvl="1"/>
            <a:endParaRPr lang="pt-BR" b="1" dirty="0">
              <a:solidFill>
                <a:srgbClr val="17375E"/>
              </a:solidFill>
              <a:latin typeface="Calibri" pitchFamily="34" charset="0"/>
            </a:endParaRPr>
          </a:p>
          <a:p>
            <a:pPr eaLnBrk="0" hangingPunct="0"/>
            <a:r>
              <a:rPr lang="pt-BR" sz="1600" dirty="0">
                <a:latin typeface="Calibri" pitchFamily="34" charset="0"/>
              </a:rPr>
              <a:t> </a:t>
            </a:r>
          </a:p>
          <a:p>
            <a:pPr lvl="1" algn="just"/>
            <a:r>
              <a:rPr lang="pt-BR" sz="1600" b="1" dirty="0">
                <a:latin typeface="Calibri" pitchFamily="34" charset="0"/>
              </a:rPr>
              <a:t> </a:t>
            </a:r>
            <a:endParaRPr lang="pt-BR" sz="1600" dirty="0">
              <a:latin typeface="Calibri" pitchFamily="34" charset="0"/>
            </a:endParaRPr>
          </a:p>
          <a:p>
            <a:pPr lvl="1"/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pPr lvl="1"/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r>
              <a:rPr lang="en-US" sz="1600" dirty="0">
                <a:solidFill>
                  <a:srgbClr val="7F7F7F"/>
                </a:solidFill>
                <a:latin typeface="Calibri" pitchFamily="34" charset="0"/>
              </a:rPr>
              <a:t>	</a:t>
            </a: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  <a:p>
            <a:endParaRPr lang="en-US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111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cap="small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9220" name="Retângulo 4"/>
          <p:cNvSpPr>
            <a:spLocks noChangeArrowheads="1"/>
          </p:cNvSpPr>
          <p:nvPr/>
        </p:nvSpPr>
        <p:spPr bwMode="auto">
          <a:xfrm>
            <a:off x="722313" y="211138"/>
            <a:ext cx="5207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US" sz="2800" b="1">
                <a:solidFill>
                  <a:srgbClr val="288887"/>
                </a:solidFill>
              </a:rPr>
              <a:t>ÁGUAS</a:t>
            </a:r>
          </a:p>
          <a:p>
            <a:pPr marL="0" lvl="1"/>
            <a:r>
              <a:rPr lang="en-US" sz="2000">
                <a:solidFill>
                  <a:srgbClr val="FFFFFF"/>
                </a:solidFill>
              </a:rPr>
              <a:t>Cobrança pelo uso dos recursos hídricos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5"/>
          <p:cNvSpPr txBox="1">
            <a:spLocks/>
          </p:cNvSpPr>
          <p:nvPr/>
        </p:nvSpPr>
        <p:spPr bwMode="auto">
          <a:xfrm>
            <a:off x="457200" y="5719763"/>
            <a:ext cx="5472113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140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1267" name="Title 45"/>
          <p:cNvSpPr txBox="1">
            <a:spLocks/>
          </p:cNvSpPr>
          <p:nvPr/>
        </p:nvSpPr>
        <p:spPr bwMode="auto">
          <a:xfrm>
            <a:off x="279401" y="1582746"/>
            <a:ext cx="8650287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400" dirty="0">
              <a:solidFill>
                <a:srgbClr val="7F7F7F"/>
              </a:solidFill>
            </a:endParaRPr>
          </a:p>
          <a:p>
            <a:endParaRPr lang="en-US" sz="1400" dirty="0">
              <a:solidFill>
                <a:srgbClr val="7F7F7F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endParaRPr lang="en-US" sz="2800" b="1" dirty="0">
              <a:solidFill>
                <a:srgbClr val="288887"/>
              </a:solidFill>
            </a:endParaRPr>
          </a:p>
          <a:p>
            <a:pPr lvl="1"/>
            <a:r>
              <a:rPr lang="pt-BR" sz="2400" b="1" dirty="0" smtClean="0">
                <a:solidFill>
                  <a:srgbClr val="17375E"/>
                </a:solidFill>
                <a:latin typeface="Calibri" pitchFamily="34" charset="0"/>
              </a:rPr>
              <a:t>Relatório </a:t>
            </a:r>
            <a:r>
              <a:rPr lang="pt-BR" sz="2400" b="1" dirty="0">
                <a:solidFill>
                  <a:srgbClr val="17375E"/>
                </a:solidFill>
                <a:latin typeface="Calibri" pitchFamily="34" charset="0"/>
              </a:rPr>
              <a:t>II - Caminhos</a:t>
            </a:r>
            <a:endParaRPr lang="pt-BR" sz="2400" dirty="0">
              <a:solidFill>
                <a:srgbClr val="17375E"/>
              </a:solidFill>
              <a:latin typeface="Calibri" pitchFamily="34" charset="0"/>
            </a:endParaRPr>
          </a:p>
          <a:p>
            <a:pPr lvl="1"/>
            <a:r>
              <a:rPr lang="pt-BR" sz="2400" dirty="0">
                <a:latin typeface="Calibri" pitchFamily="34" charset="0"/>
              </a:rPr>
              <a:t>		</a:t>
            </a:r>
          </a:p>
          <a:p>
            <a:pPr lvl="1" algn="just"/>
            <a:r>
              <a:rPr lang="pt-BR" sz="2400" u="sng" dirty="0">
                <a:latin typeface="Calibri" pitchFamily="34" charset="0"/>
              </a:rPr>
              <a:t>Cenário 1</a:t>
            </a:r>
            <a:r>
              <a:rPr lang="pt-BR" sz="2400" dirty="0">
                <a:latin typeface="Calibri" pitchFamily="34" charset="0"/>
              </a:rPr>
              <a:t>: critérios objetivos para instituição da cobrança e a instrumentalização da aplicação dos recursos (Fundo e Créditos);</a:t>
            </a:r>
          </a:p>
          <a:p>
            <a:pPr lvl="1"/>
            <a:endParaRPr lang="pt-BR" sz="2400" dirty="0">
              <a:latin typeface="Calibri" pitchFamily="34" charset="0"/>
            </a:endParaRPr>
          </a:p>
          <a:p>
            <a:pPr lvl="1" algn="just"/>
            <a:r>
              <a:rPr lang="pt-BR" sz="2400" u="sng" dirty="0">
                <a:latin typeface="Calibri" pitchFamily="34" charset="0"/>
              </a:rPr>
              <a:t>Cenário 2</a:t>
            </a:r>
            <a:r>
              <a:rPr lang="pt-BR" sz="2400" dirty="0">
                <a:latin typeface="Calibri" pitchFamily="34" charset="0"/>
              </a:rPr>
              <a:t>: critérios objetivos para instituição da cobrança, instrumentalização da aplicação dos recursos e revisão do sistema, no que se refere às agências de águas/bacia e entidades </a:t>
            </a:r>
            <a:r>
              <a:rPr lang="pt-BR" sz="2400" dirty="0" err="1">
                <a:latin typeface="Calibri" pitchFamily="34" charset="0"/>
              </a:rPr>
              <a:t>delegatárias</a:t>
            </a:r>
            <a:r>
              <a:rPr lang="pt-BR" sz="2400" dirty="0">
                <a:latin typeface="Calibri" pitchFamily="34" charset="0"/>
              </a:rPr>
              <a:t>;</a:t>
            </a:r>
          </a:p>
          <a:p>
            <a:pPr lvl="1"/>
            <a:endParaRPr lang="pt-BR" sz="2400" dirty="0">
              <a:latin typeface="Calibri" pitchFamily="34" charset="0"/>
            </a:endParaRPr>
          </a:p>
          <a:p>
            <a:pPr lvl="1" algn="just"/>
            <a:r>
              <a:rPr lang="pt-BR" sz="2400" u="sng" dirty="0">
                <a:latin typeface="Calibri" pitchFamily="34" charset="0"/>
              </a:rPr>
              <a:t>Cenário 3</a:t>
            </a:r>
            <a:r>
              <a:rPr lang="pt-BR" sz="2400" dirty="0">
                <a:latin typeface="Calibri" pitchFamily="34" charset="0"/>
              </a:rPr>
              <a:t>: Revisão do SINGRH, no que se refere à arrecadação e administração dos recursos da cobrança, sistema de concessão, redefinição da ANA enquanto agência regulatória, etc..</a:t>
            </a:r>
          </a:p>
          <a:p>
            <a:pPr lvl="1"/>
            <a:endParaRPr lang="en-US" dirty="0">
              <a:solidFill>
                <a:srgbClr val="7F7F7F"/>
              </a:solidFill>
            </a:endParaRPr>
          </a:p>
          <a:p>
            <a:pPr lvl="1"/>
            <a:endParaRPr lang="en-US" dirty="0">
              <a:solidFill>
                <a:srgbClr val="7F7F7F"/>
              </a:solidFill>
            </a:endParaRPr>
          </a:p>
          <a:p>
            <a:pPr lvl="1"/>
            <a:endParaRPr lang="en-US" dirty="0">
              <a:solidFill>
                <a:srgbClr val="7F7F7F"/>
              </a:solidFill>
            </a:endParaRPr>
          </a:p>
          <a:p>
            <a:endParaRPr lang="en-US" dirty="0">
              <a:solidFill>
                <a:srgbClr val="7F7F7F"/>
              </a:solidFill>
            </a:endParaRPr>
          </a:p>
          <a:p>
            <a:r>
              <a:rPr lang="en-US" sz="1600" dirty="0">
                <a:solidFill>
                  <a:srgbClr val="7F7F7F"/>
                </a:solidFill>
              </a:rPr>
              <a:t>	</a:t>
            </a:r>
          </a:p>
          <a:p>
            <a:endParaRPr lang="en-US" sz="1400" dirty="0">
              <a:solidFill>
                <a:srgbClr val="7F7F7F"/>
              </a:solidFill>
            </a:endParaRPr>
          </a:p>
          <a:p>
            <a:endParaRPr lang="en-US" sz="1400" dirty="0">
              <a:solidFill>
                <a:srgbClr val="7F7F7F"/>
              </a:solidFill>
            </a:endParaRPr>
          </a:p>
          <a:p>
            <a:endParaRPr lang="en-US" sz="1400" dirty="0">
              <a:solidFill>
                <a:srgbClr val="7F7F7F"/>
              </a:solidFill>
            </a:endParaRPr>
          </a:p>
          <a:p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111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cap="small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1269" name="Retângulo 4"/>
          <p:cNvSpPr>
            <a:spLocks noChangeArrowheads="1"/>
          </p:cNvSpPr>
          <p:nvPr/>
        </p:nvSpPr>
        <p:spPr bwMode="auto">
          <a:xfrm>
            <a:off x="722313" y="211138"/>
            <a:ext cx="5207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US" sz="2800" b="1">
                <a:solidFill>
                  <a:srgbClr val="288887"/>
                </a:solidFill>
              </a:rPr>
              <a:t>ÁGUAS</a:t>
            </a:r>
          </a:p>
          <a:p>
            <a:pPr marL="0" lvl="1"/>
            <a:r>
              <a:rPr lang="en-US" sz="2000">
                <a:solidFill>
                  <a:srgbClr val="FFFFFF"/>
                </a:solidFill>
              </a:rPr>
              <a:t>Cobrança pelo uso dos recursos hídricos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Avanços Importantes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Consolidação dos </a:t>
            </a:r>
            <a:r>
              <a:rPr lang="pt-BR" dirty="0" err="1" smtClean="0"/>
              <a:t>CBHs</a:t>
            </a:r>
            <a:endParaRPr lang="pt-BR" dirty="0" smtClean="0"/>
          </a:p>
          <a:p>
            <a:r>
              <a:rPr lang="pt-BR" dirty="0" smtClean="0"/>
              <a:t>Qualificação técnica da ANA e apoio aos estados</a:t>
            </a:r>
          </a:p>
          <a:p>
            <a:r>
              <a:rPr lang="pt-BR" dirty="0" smtClean="0"/>
              <a:t>Monitoramento e divulgação da informação técnica (SNIRH)</a:t>
            </a:r>
          </a:p>
          <a:p>
            <a:r>
              <a:rPr lang="pt-BR" dirty="0" smtClean="0"/>
              <a:t>Saneamento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Urgentes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1463" y="1600200"/>
            <a:ext cx="8686799" cy="4525963"/>
          </a:xfrm>
        </p:spPr>
        <p:txBody>
          <a:bodyPr/>
          <a:lstStyle/>
          <a:p>
            <a:r>
              <a:rPr lang="pt-BR" sz="2800" dirty="0" smtClean="0"/>
              <a:t>Corrigir a aplicação dos recursos a fundo perdido (aplicação reembolsável dos recursos)</a:t>
            </a:r>
          </a:p>
          <a:p>
            <a:r>
              <a:rPr lang="pt-BR" sz="2800" dirty="0" smtClean="0"/>
              <a:t>Acesso do setor privado aos recursos para incentivo ao uso racional da água</a:t>
            </a:r>
          </a:p>
          <a:p>
            <a:r>
              <a:rPr lang="pt-BR" sz="2800" dirty="0" smtClean="0"/>
              <a:t>Qualificação dos planos de recursos hídricos</a:t>
            </a:r>
          </a:p>
          <a:p>
            <a:r>
              <a:rPr lang="pt-BR" sz="2800" dirty="0" smtClean="0"/>
              <a:t>Qualificar a informação hidrológica </a:t>
            </a:r>
          </a:p>
          <a:p>
            <a:r>
              <a:rPr lang="pt-BR" sz="2800" dirty="0" smtClean="0"/>
              <a:t>Gerar informações sobre a repercussão das condições de disponibilidade de água sobre os negócios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Urgentes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err="1" smtClean="0"/>
              <a:t>CBHs</a:t>
            </a:r>
            <a:r>
              <a:rPr lang="pt-BR" dirty="0" smtClean="0"/>
              <a:t> - clara de atribuições e procedimentos para segurança jurídica dos empreendimentos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Modelos de gestão para infraestruturas hídricas de uso múltiplo – instituições e infraestrutura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aixaDeTexto 1"/>
          <p:cNvSpPr txBox="1">
            <a:spLocks noChangeArrowheads="1"/>
          </p:cNvSpPr>
          <p:nvPr/>
        </p:nvSpPr>
        <p:spPr bwMode="auto">
          <a:xfrm>
            <a:off x="457200" y="242865"/>
            <a:ext cx="8415338" cy="766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4400" b="1" dirty="0"/>
              <a:t>Obrigado</a:t>
            </a:r>
          </a:p>
          <a:p>
            <a:pPr algn="ctr"/>
            <a:endParaRPr lang="pt-BR" sz="4400" b="1" dirty="0"/>
          </a:p>
          <a:p>
            <a:pPr algn="ctr"/>
            <a:r>
              <a:rPr lang="pt-BR" sz="4400" b="1" dirty="0" smtClean="0"/>
              <a:t>Rede de Recursos Hídricos da Indústria </a:t>
            </a:r>
          </a:p>
          <a:p>
            <a:pPr algn="ctr"/>
            <a:endParaRPr lang="pt-BR" sz="4000" b="1" dirty="0"/>
          </a:p>
          <a:p>
            <a:pPr algn="ctr"/>
            <a:r>
              <a:rPr lang="pt-BR" sz="2000" b="1" dirty="0" smtClean="0">
                <a:hlinkClick r:id="rId2"/>
              </a:rPr>
              <a:t>recursoshidricos@cni.org.br</a:t>
            </a:r>
            <a:endParaRPr lang="pt-BR" sz="2000" b="1" dirty="0" smtClean="0"/>
          </a:p>
          <a:p>
            <a:pPr algn="ctr"/>
            <a:r>
              <a:rPr lang="pt-BR" sz="2000" b="1" dirty="0" smtClean="0">
                <a:hlinkClick r:id="rId3"/>
              </a:rPr>
              <a:t>psoares@cni.org.br</a:t>
            </a:r>
            <a:endParaRPr lang="pt-BR" sz="2000" b="1" dirty="0" smtClean="0"/>
          </a:p>
          <a:p>
            <a:pPr algn="ctr"/>
            <a:r>
              <a:rPr lang="pt-BR" sz="2000" b="1" dirty="0" smtClean="0">
                <a:hlinkClick r:id="rId4"/>
              </a:rPr>
              <a:t>rfreitas@cni.org.br</a:t>
            </a:r>
            <a:endParaRPr lang="pt-BR" sz="2000" b="1" dirty="0" smtClean="0"/>
          </a:p>
          <a:p>
            <a:pPr algn="ctr"/>
            <a:endParaRPr lang="pt-BR" sz="2800" b="1" dirty="0" smtClean="0"/>
          </a:p>
          <a:p>
            <a:pPr algn="ctr"/>
            <a:r>
              <a:rPr lang="pt-BR" sz="2400" b="1" dirty="0" smtClean="0">
                <a:hlinkClick r:id="rId5"/>
              </a:rPr>
              <a:t>http://www.portaldaindustria.com.br/cni/canal/cnisustentabilidade-home/</a:t>
            </a:r>
            <a:endParaRPr lang="pt-BR" sz="2400" b="1" dirty="0" smtClean="0"/>
          </a:p>
          <a:p>
            <a:pPr algn="ctr"/>
            <a:endParaRPr lang="pt-BR" sz="2800" b="1" dirty="0" smtClean="0"/>
          </a:p>
          <a:p>
            <a:pPr algn="ctr"/>
            <a:endParaRPr lang="pt-BR" sz="2800" b="1" dirty="0" smtClean="0"/>
          </a:p>
          <a:p>
            <a:pPr algn="ctr"/>
            <a:endParaRPr lang="pt-BR" sz="2800" b="1" dirty="0" smtClean="0"/>
          </a:p>
          <a:p>
            <a:pPr algn="ctr"/>
            <a:endParaRPr lang="pt-BR" sz="2800" b="1" dirty="0" smtClean="0"/>
          </a:p>
          <a:p>
            <a:pPr algn="ctr"/>
            <a:endParaRPr lang="pt-B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ângulo 2"/>
          <p:cNvSpPr/>
          <p:nvPr/>
        </p:nvSpPr>
        <p:spPr>
          <a:xfrm>
            <a:off x="251520" y="0"/>
            <a:ext cx="88924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FFFF00"/>
                </a:solidFill>
                <a:latin typeface="Calibri" pitchFamily="34" charset="0"/>
              </a:rPr>
              <a:t>CONSELHO TEMÁTICO DE MEIO AMBIENTE - COEMA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187208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FF00"/>
                </a:solidFill>
                <a:latin typeface="Calibri" pitchFamily="34" charset="0"/>
              </a:rPr>
              <a:t>Gerencia Executiva de Meio Ambiente e Sustentabilidade</a:t>
            </a:r>
            <a:endParaRPr lang="pt-BR" b="1" dirty="0">
              <a:solidFill>
                <a:srgbClr val="FFFF00"/>
              </a:solidFill>
              <a:latin typeface="Calibri" pitchFamily="34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907704" y="2564904"/>
          <a:ext cx="2736304" cy="3085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ta para a direita 5"/>
          <p:cNvSpPr/>
          <p:nvPr/>
        </p:nvSpPr>
        <p:spPr>
          <a:xfrm>
            <a:off x="3491880" y="1916832"/>
            <a:ext cx="978408" cy="484632"/>
          </a:xfrm>
          <a:prstGeom prst="rightArrow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pt-BR" sz="4400" b="1" dirty="0" smtClean="0">
              <a:solidFill>
                <a:srgbClr val="002060"/>
              </a:solidFill>
              <a:latin typeface="Arial MT Black" pitchFamily="2" charset="0"/>
            </a:endParaRPr>
          </a:p>
        </p:txBody>
      </p:sp>
      <p:sp>
        <p:nvSpPr>
          <p:cNvPr id="13" name="Fluxograma: Processo alternativo 12"/>
          <p:cNvSpPr/>
          <p:nvPr/>
        </p:nvSpPr>
        <p:spPr>
          <a:xfrm>
            <a:off x="4932040" y="2636912"/>
            <a:ext cx="1152128" cy="442674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COAL</a:t>
            </a:r>
          </a:p>
        </p:txBody>
      </p:sp>
      <p:sp>
        <p:nvSpPr>
          <p:cNvPr id="33" name="Seta em curva para a direita 32"/>
          <p:cNvSpPr/>
          <p:nvPr/>
        </p:nvSpPr>
        <p:spPr>
          <a:xfrm flipV="1">
            <a:off x="5004048" y="3356992"/>
            <a:ext cx="1152128" cy="769441"/>
          </a:xfrm>
          <a:prstGeom prst="curvedRightArrow">
            <a:avLst>
              <a:gd name="adj1" fmla="val 25557"/>
              <a:gd name="adj2" fmla="val 48339"/>
              <a:gd name="adj3" fmla="val 33253"/>
            </a:avLst>
          </a:prstGeom>
          <a:solidFill>
            <a:srgbClr val="0070C0">
              <a:alpha val="55000"/>
            </a:srgbClr>
          </a:solidFill>
          <a:scene3d>
            <a:camera prst="orthographicFront">
              <a:rot lat="0" lon="5400000" rev="0"/>
            </a:camera>
            <a:lightRig rig="threePt" dir="t"/>
          </a:scene3d>
        </p:spPr>
        <p:txBody>
          <a:bodyPr wrap="square" rtlCol="0" anchor="ctr">
            <a:spAutoFit/>
          </a:bodyPr>
          <a:lstStyle/>
          <a:p>
            <a:pPr algn="ctr"/>
            <a:endParaRPr lang="pt-BR" sz="4400" b="1" dirty="0" smtClean="0">
              <a:solidFill>
                <a:srgbClr val="002060"/>
              </a:solidFill>
              <a:latin typeface="Arial MT Black" pitchFamily="2" charset="0"/>
            </a:endParaRPr>
          </a:p>
        </p:txBody>
      </p:sp>
      <p:sp>
        <p:nvSpPr>
          <p:cNvPr id="35" name="Seta em curva para cima 34"/>
          <p:cNvSpPr/>
          <p:nvPr/>
        </p:nvSpPr>
        <p:spPr>
          <a:xfrm>
            <a:off x="5292080" y="3861048"/>
            <a:ext cx="1216152" cy="731520"/>
          </a:xfrm>
          <a:prstGeom prst="curvedUpArrow">
            <a:avLst/>
          </a:prstGeom>
          <a:scene3d>
            <a:camera prst="orthographicFront">
              <a:rot lat="0" lon="5400000" rev="0"/>
            </a:camera>
            <a:lightRig rig="threePt" dir="t"/>
          </a:scene3d>
        </p:spPr>
        <p:txBody>
          <a:bodyPr wrap="square" rtlCol="0" anchor="ctr">
            <a:spAutoFit/>
          </a:bodyPr>
          <a:lstStyle/>
          <a:p>
            <a:pPr algn="ctr"/>
            <a:endParaRPr lang="pt-BR" sz="4400" b="1" dirty="0" smtClean="0">
              <a:solidFill>
                <a:srgbClr val="002060"/>
              </a:solidFill>
              <a:latin typeface="Arial MT Black" pitchFamily="2" charset="0"/>
            </a:endParaRPr>
          </a:p>
        </p:txBody>
      </p:sp>
      <p:sp>
        <p:nvSpPr>
          <p:cNvPr id="39" name="Fluxograma: Processo alternativo 38"/>
          <p:cNvSpPr/>
          <p:nvPr/>
        </p:nvSpPr>
        <p:spPr>
          <a:xfrm>
            <a:off x="6372200" y="4581128"/>
            <a:ext cx="914400" cy="612648"/>
          </a:xfrm>
          <a:prstGeom prst="flowChartAlternateProcess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pt-BR" sz="4400" b="1" dirty="0" smtClean="0">
              <a:solidFill>
                <a:srgbClr val="002060"/>
              </a:solidFill>
              <a:latin typeface="Arial MT Black" pitchFamily="2" charset="0"/>
            </a:endParaRPr>
          </a:p>
        </p:txBody>
      </p:sp>
      <p:cxnSp>
        <p:nvCxnSpPr>
          <p:cNvPr id="42" name="Conector de seta reta 41"/>
          <p:cNvCxnSpPr/>
          <p:nvPr/>
        </p:nvCxnSpPr>
        <p:spPr>
          <a:xfrm flipH="1">
            <a:off x="4355976" y="3068960"/>
            <a:ext cx="504056" cy="2877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/>
          <p:cNvCxnSpPr/>
          <p:nvPr/>
        </p:nvCxnSpPr>
        <p:spPr>
          <a:xfrm>
            <a:off x="4355976" y="4221088"/>
            <a:ext cx="504056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lipse 48"/>
          <p:cNvSpPr/>
          <p:nvPr/>
        </p:nvSpPr>
        <p:spPr>
          <a:xfrm>
            <a:off x="7524328" y="3501008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pt-BR" sz="4400" b="1" dirty="0" smtClean="0">
              <a:solidFill>
                <a:srgbClr val="002060"/>
              </a:solidFill>
              <a:latin typeface="Arial MT Black" pitchFamily="2" charset="0"/>
            </a:endParaRPr>
          </a:p>
        </p:txBody>
      </p:sp>
      <p:sp>
        <p:nvSpPr>
          <p:cNvPr id="52" name="Elipse 51"/>
          <p:cNvSpPr/>
          <p:nvPr/>
        </p:nvSpPr>
        <p:spPr>
          <a:xfrm>
            <a:off x="6300192" y="3356992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pt-BR" sz="4400" b="1" dirty="0" smtClean="0">
              <a:solidFill>
                <a:srgbClr val="002060"/>
              </a:solidFill>
              <a:latin typeface="Arial MT Black" pitchFamily="2" charset="0"/>
            </a:endParaRPr>
          </a:p>
        </p:txBody>
      </p:sp>
      <p:cxnSp>
        <p:nvCxnSpPr>
          <p:cNvPr id="56" name="Conector de seta reta 55"/>
          <p:cNvCxnSpPr/>
          <p:nvPr/>
        </p:nvCxnSpPr>
        <p:spPr>
          <a:xfrm flipH="1">
            <a:off x="6156176" y="2348880"/>
            <a:ext cx="576064" cy="2877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/>
          <p:nvPr/>
        </p:nvCxnSpPr>
        <p:spPr>
          <a:xfrm flipV="1">
            <a:off x="6084168" y="2204864"/>
            <a:ext cx="576064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ângulo de cantos arredondados 57"/>
          <p:cNvSpPr/>
          <p:nvPr/>
        </p:nvSpPr>
        <p:spPr>
          <a:xfrm>
            <a:off x="6876256" y="1988840"/>
            <a:ext cx="1944216" cy="44267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CONGRESSO</a:t>
            </a:r>
          </a:p>
        </p:txBody>
      </p:sp>
      <p:cxnSp>
        <p:nvCxnSpPr>
          <p:cNvPr id="60" name="Conector de seta reta 59"/>
          <p:cNvCxnSpPr/>
          <p:nvPr/>
        </p:nvCxnSpPr>
        <p:spPr>
          <a:xfrm flipV="1">
            <a:off x="4283968" y="2924944"/>
            <a:ext cx="504056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luxograma: Processo alternativo 71"/>
          <p:cNvSpPr/>
          <p:nvPr/>
        </p:nvSpPr>
        <p:spPr>
          <a:xfrm>
            <a:off x="4932040" y="4437112"/>
            <a:ext cx="1152128" cy="442674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C</a:t>
            </a:r>
            <a:r>
              <a:rPr lang="pt-BR" sz="2000" b="1" dirty="0">
                <a:solidFill>
                  <a:srgbClr val="002060"/>
                </a:solidFill>
                <a:latin typeface="Calibri" pitchFamily="34" charset="0"/>
              </a:rPr>
              <a:t>O</a:t>
            </a:r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EX</a:t>
            </a:r>
          </a:p>
        </p:txBody>
      </p:sp>
      <p:cxnSp>
        <p:nvCxnSpPr>
          <p:cNvPr id="73" name="Conector de seta reta 72"/>
          <p:cNvCxnSpPr/>
          <p:nvPr/>
        </p:nvCxnSpPr>
        <p:spPr>
          <a:xfrm flipH="1" flipV="1">
            <a:off x="4283968" y="4365104"/>
            <a:ext cx="504056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tângulo de cantos arredondados 81"/>
          <p:cNvSpPr/>
          <p:nvPr/>
        </p:nvSpPr>
        <p:spPr>
          <a:xfrm>
            <a:off x="6876256" y="4869160"/>
            <a:ext cx="1944216" cy="44267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MINISTÉRIOS</a:t>
            </a:r>
          </a:p>
        </p:txBody>
      </p:sp>
      <p:cxnSp>
        <p:nvCxnSpPr>
          <p:cNvPr id="83" name="Conector de seta reta 82"/>
          <p:cNvCxnSpPr/>
          <p:nvPr/>
        </p:nvCxnSpPr>
        <p:spPr>
          <a:xfrm flipH="1" flipV="1">
            <a:off x="6156176" y="4797152"/>
            <a:ext cx="57606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de seta reta 83"/>
          <p:cNvCxnSpPr/>
          <p:nvPr/>
        </p:nvCxnSpPr>
        <p:spPr>
          <a:xfrm>
            <a:off x="6228184" y="4653136"/>
            <a:ext cx="57606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olchete direito 85"/>
          <p:cNvSpPr/>
          <p:nvPr/>
        </p:nvSpPr>
        <p:spPr>
          <a:xfrm>
            <a:off x="1475656" y="2132856"/>
            <a:ext cx="432048" cy="3312368"/>
          </a:xfrm>
          <a:prstGeom prst="rightBracket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7" name="Retângulo 86"/>
          <p:cNvSpPr/>
          <p:nvPr/>
        </p:nvSpPr>
        <p:spPr>
          <a:xfrm>
            <a:off x="251520" y="2492896"/>
            <a:ext cx="4572000" cy="246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FEDERAÇÕES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EMPRESAS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SINDICATOS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OUTROS</a:t>
            </a:r>
          </a:p>
        </p:txBody>
      </p:sp>
      <p:cxnSp>
        <p:nvCxnSpPr>
          <p:cNvPr id="92" name="Conector de seta reta 91"/>
          <p:cNvCxnSpPr/>
          <p:nvPr/>
        </p:nvCxnSpPr>
        <p:spPr>
          <a:xfrm flipH="1">
            <a:off x="2123728" y="2348880"/>
            <a:ext cx="576064" cy="2877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de seta reta 92"/>
          <p:cNvCxnSpPr/>
          <p:nvPr/>
        </p:nvCxnSpPr>
        <p:spPr>
          <a:xfrm flipV="1">
            <a:off x="2051720" y="2204864"/>
            <a:ext cx="576064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uxograma: Processo alternativo 101"/>
          <p:cNvSpPr/>
          <p:nvPr/>
        </p:nvSpPr>
        <p:spPr>
          <a:xfrm>
            <a:off x="2771800" y="1916832"/>
            <a:ext cx="1152128" cy="442674"/>
          </a:xfrm>
          <a:prstGeom prst="flowChartAlternateProcess">
            <a:avLst/>
          </a:prstGeom>
          <a:solidFill>
            <a:schemeClr val="accent5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  <a:latin typeface="Calibri" pitchFamily="34" charset="0"/>
              </a:rPr>
              <a:t>REDES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-21031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/>
              <a:t>Sustentabilidade - água</a:t>
            </a: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endParaRPr lang="pt-BR" b="1" dirty="0" smtClean="0">
              <a:solidFill>
                <a:srgbClr val="006699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932688"/>
            <a:ext cx="8229600" cy="2368296"/>
          </a:xfrm>
        </p:spPr>
        <p:txBody>
          <a:bodyPr/>
          <a:lstStyle/>
          <a:p>
            <a:pPr lvl="1" algn="just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Social – água e saneamento para as pessoas a um preço justo (saúde/equidade)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Ambiental – manutenção dos ecossistemas e de suas funções 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Econômica – geração de energia, navegação, produção de alimentos e indústria e serviços</a:t>
            </a:r>
          </a:p>
          <a:p>
            <a:pPr algn="just">
              <a:buFont typeface="Arial" pitchFamily="34" charset="0"/>
              <a:buNone/>
            </a:pPr>
            <a:endParaRPr lang="en-US" sz="24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259632" y="3657600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400" i="1" dirty="0" smtClean="0">
                <a:solidFill>
                  <a:schemeClr val="accent3">
                    <a:lumMod val="75000"/>
                  </a:schemeClr>
                </a:solidFill>
              </a:rPr>
              <a:t>Competição/</a:t>
            </a:r>
            <a:r>
              <a:rPr lang="pt-BR" sz="2400" i="1" dirty="0" err="1" smtClean="0">
                <a:solidFill>
                  <a:schemeClr val="accent3">
                    <a:lumMod val="75000"/>
                  </a:schemeClr>
                </a:solidFill>
              </a:rPr>
              <a:t>complentariedade</a:t>
            </a:r>
            <a:r>
              <a:rPr lang="pt-BR" sz="2400" i="1" dirty="0" smtClean="0">
                <a:solidFill>
                  <a:schemeClr val="accent3">
                    <a:lumMod val="75000"/>
                  </a:schemeClr>
                </a:solidFill>
              </a:rPr>
              <a:t> entre usos e usuários da água:</a:t>
            </a:r>
          </a:p>
          <a:p>
            <a:pPr lvl="1" algn="l">
              <a:buFont typeface="Arial" pitchFamily="34" charset="0"/>
              <a:buChar char="•"/>
            </a:pPr>
            <a:r>
              <a:rPr lang="pt-BR" sz="2400" i="1" dirty="0" smtClean="0">
                <a:solidFill>
                  <a:schemeClr val="accent3">
                    <a:lumMod val="75000"/>
                  </a:schemeClr>
                </a:solidFill>
              </a:rPr>
              <a:t>Aumento de preço</a:t>
            </a:r>
          </a:p>
          <a:p>
            <a:pPr lvl="1" algn="l">
              <a:buFont typeface="Arial" pitchFamily="34" charset="0"/>
              <a:buChar char="•"/>
            </a:pPr>
            <a:r>
              <a:rPr lang="pt-BR" sz="2400" i="1" dirty="0" smtClean="0">
                <a:solidFill>
                  <a:schemeClr val="accent3">
                    <a:lumMod val="75000"/>
                  </a:schemeClr>
                </a:solidFill>
              </a:rPr>
              <a:t>Pressão regulatória </a:t>
            </a:r>
          </a:p>
          <a:p>
            <a:pPr lvl="1" algn="l">
              <a:buFont typeface="Arial" pitchFamily="34" charset="0"/>
              <a:buChar char="•"/>
            </a:pPr>
            <a:r>
              <a:rPr lang="pt-BR" sz="2400" i="1" dirty="0" smtClean="0">
                <a:solidFill>
                  <a:schemeClr val="accent3">
                    <a:lumMod val="75000"/>
                  </a:schemeClr>
                </a:solidFill>
              </a:rPr>
              <a:t>Risco dos negócios</a:t>
            </a:r>
          </a:p>
          <a:p>
            <a:pPr lvl="1" algn="l">
              <a:buFont typeface="Arial" pitchFamily="34" charset="0"/>
              <a:buChar char="•"/>
            </a:pPr>
            <a:r>
              <a:rPr lang="pt-BR" sz="2400" i="1" dirty="0" smtClean="0">
                <a:solidFill>
                  <a:schemeClr val="accent3">
                    <a:lumMod val="75000"/>
                  </a:schemeClr>
                </a:solidFill>
              </a:rPr>
              <a:t>Oportunidades de sinergia</a:t>
            </a:r>
          </a:p>
          <a:p>
            <a:pPr lvl="1" algn="l">
              <a:buFont typeface="Arial" pitchFamily="34" charset="0"/>
              <a:buChar char="•"/>
            </a:pPr>
            <a:endParaRPr lang="pt-BR" sz="2400" i="1" dirty="0">
              <a:solidFill>
                <a:srgbClr val="FFFF00"/>
              </a:solidFill>
            </a:endParaRPr>
          </a:p>
        </p:txBody>
      </p:sp>
      <p:sp>
        <p:nvSpPr>
          <p:cNvPr id="5" name="Seta em curva para a direita 4"/>
          <p:cNvSpPr/>
          <p:nvPr/>
        </p:nvSpPr>
        <p:spPr>
          <a:xfrm rot="18917820">
            <a:off x="343735" y="3592533"/>
            <a:ext cx="1036269" cy="17333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Água na indústria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57288"/>
            <a:ext cx="8229600" cy="4525963"/>
          </a:xfrm>
        </p:spPr>
        <p:txBody>
          <a:bodyPr/>
          <a:lstStyle/>
          <a:p>
            <a:pPr algn="just">
              <a:buFont typeface="Arial" charset="0"/>
              <a:buChar char="•"/>
            </a:pP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 Conhecer e otimizar –ajustes operacionais e de gestão</a:t>
            </a:r>
          </a:p>
          <a:p>
            <a:pPr algn="just">
              <a:buFont typeface="Arial" charset="0"/>
              <a:buChar char="•"/>
            </a:pPr>
            <a:endParaRPr lang="pt-BR" sz="2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pt-BR" sz="2400" i="1" dirty="0" smtClean="0">
                <a:solidFill>
                  <a:schemeClr val="accent2">
                    <a:lumMod val="75000"/>
                  </a:schemeClr>
                </a:solidFill>
              </a:rPr>
              <a:t> Reutilizar / Recircular – investimentos de maior porte</a:t>
            </a:r>
          </a:p>
          <a:p>
            <a:pPr algn="just">
              <a:buFont typeface="Arial" charset="0"/>
              <a:buChar char="•"/>
            </a:pPr>
            <a:endParaRPr lang="pt-BR" sz="24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pt-BR" sz="2400" i="1" dirty="0" smtClean="0">
                <a:solidFill>
                  <a:schemeClr val="accent2">
                    <a:lumMod val="75000"/>
                  </a:schemeClr>
                </a:solidFill>
              </a:rPr>
              <a:t> Reuso de Água – saindo do site das empresas</a:t>
            </a:r>
          </a:p>
          <a:p>
            <a:pPr lvl="1" algn="just"/>
            <a:r>
              <a:rPr lang="pt-BR" sz="2400" i="1" u="sng" dirty="0" smtClean="0">
                <a:solidFill>
                  <a:schemeClr val="accent2">
                    <a:lumMod val="75000"/>
                  </a:schemeClr>
                </a:solidFill>
              </a:rPr>
              <a:t>Atenção:</a:t>
            </a:r>
            <a:r>
              <a:rPr lang="pt-BR" sz="24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lvl="1"/>
            <a:r>
              <a:rPr lang="pt-BR" sz="2400" i="1" dirty="0" smtClean="0">
                <a:solidFill>
                  <a:schemeClr val="accent2">
                    <a:lumMod val="75000"/>
                  </a:schemeClr>
                </a:solidFill>
              </a:rPr>
              <a:t>exigências </a:t>
            </a:r>
            <a:r>
              <a:rPr lang="pt-BR" sz="2400" i="1" dirty="0" smtClean="0">
                <a:solidFill>
                  <a:schemeClr val="accent2">
                    <a:lumMod val="75000"/>
                  </a:schemeClr>
                </a:solidFill>
              </a:rPr>
              <a:t>de qualidade por tipologia industrial</a:t>
            </a:r>
          </a:p>
          <a:p>
            <a:pPr lvl="1">
              <a:buFontTx/>
              <a:buChar char="-"/>
            </a:pPr>
            <a:r>
              <a:rPr lang="pt-BR" sz="2400" i="1" dirty="0" smtClean="0">
                <a:solidFill>
                  <a:schemeClr val="accent2">
                    <a:lumMod val="75000"/>
                  </a:schemeClr>
                </a:solidFill>
              </a:rPr>
              <a:t> tipos de contratos, garantias (fornecimento/qualidade/preços) responsabilidades</a:t>
            </a:r>
          </a:p>
          <a:p>
            <a:pPr lvl="1">
              <a:buFontTx/>
              <a:buChar char="-"/>
            </a:pPr>
            <a:r>
              <a:rPr lang="pt-BR" sz="2400" i="1" dirty="0" smtClean="0">
                <a:solidFill>
                  <a:schemeClr val="accent2">
                    <a:lumMod val="75000"/>
                  </a:schemeClr>
                </a:solidFill>
              </a:rPr>
              <a:t> oportunidade de novos negócios – articulação com o sistema de gestão</a:t>
            </a:r>
            <a:endParaRPr lang="pt-B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04288"/>
            <a:ext cx="8229600" cy="1673352"/>
          </a:xfrm>
        </p:spPr>
        <p:txBody>
          <a:bodyPr/>
          <a:lstStyle/>
          <a:p>
            <a:pPr lvl="0"/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/>
              <a:t>GERENCIAMENTO DA ÁGUA PELO GOVERNO</a:t>
            </a: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1742"/>
            <a:ext cx="8229600" cy="1143000"/>
          </a:xfrm>
        </p:spPr>
        <p:txBody>
          <a:bodyPr/>
          <a:lstStyle/>
          <a:p>
            <a:r>
              <a:rPr lang="pt-BR" dirty="0" smtClean="0"/>
              <a:t>Visão da Indústria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74742"/>
            <a:ext cx="8229600" cy="4525963"/>
          </a:xfrm>
        </p:spPr>
        <p:txBody>
          <a:bodyPr/>
          <a:lstStyle/>
          <a:p>
            <a:pPr algn="just"/>
            <a:r>
              <a:rPr lang="pt-BR" dirty="0" smtClean="0"/>
              <a:t>Contrapartida da gestão das águas aos setores usuários deveria ser a redução dos custos de tratamento e captação de água, dos níveis de riscos, incluindo o abastecimento humano, e a melhora da qualidade ambiental das bacias hidrográficas </a:t>
            </a:r>
          </a:p>
          <a:p>
            <a:pPr algn="just"/>
            <a:r>
              <a:rPr lang="pt-BR" dirty="0" smtClean="0"/>
              <a:t>Uma eficiente política de gerenciamento de recursos hídricos é, também, fundamental para as estratégias de adaptação às mudanças do clima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1536</Words>
  <Application>Microsoft Office PowerPoint</Application>
  <PresentationFormat>Apresentação na tela (4:3)</PresentationFormat>
  <Paragraphs>380</Paragraphs>
  <Slides>38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39" baseType="lpstr">
      <vt:lpstr>Office Theme</vt:lpstr>
      <vt:lpstr>Slide 1</vt:lpstr>
      <vt:lpstr>Slide 2</vt:lpstr>
      <vt:lpstr>Slide 3</vt:lpstr>
      <vt:lpstr>Slide 4</vt:lpstr>
      <vt:lpstr>Gerencia Executiva de Meio Ambiente e Sustentabilidade</vt:lpstr>
      <vt:lpstr> Sustentabilidade - água </vt:lpstr>
      <vt:lpstr>Água na indústria</vt:lpstr>
      <vt:lpstr> GERENCIAMENTO DA ÁGUA PELO GOVERNO </vt:lpstr>
      <vt:lpstr>Visão da Indústria </vt:lpstr>
      <vt:lpstr>Visão da Indústria</vt:lpstr>
      <vt:lpstr> Rede de Recursos Hídricos da Indústria </vt:lpstr>
      <vt:lpstr>Slide 12</vt:lpstr>
      <vt:lpstr> DESAFIO:  QUALIFICAR A PARTICIPAÇÃO DO SETOR  </vt:lpstr>
      <vt:lpstr>Princípios </vt:lpstr>
      <vt:lpstr>Objetivos </vt:lpstr>
      <vt:lpstr>Slide 16</vt:lpstr>
      <vt:lpstr>Slide 17</vt:lpstr>
      <vt:lpstr>Slide 18</vt:lpstr>
      <vt:lpstr>Representações</vt:lpstr>
      <vt:lpstr>Funcionamento da Rede de Recursos Hídricos</vt:lpstr>
      <vt:lpstr>Ações/Resultados</vt:lpstr>
      <vt:lpstr>Slide 22</vt:lpstr>
      <vt:lpstr>Eventos 2013</vt:lpstr>
      <vt:lpstr>Agenda</vt:lpstr>
      <vt:lpstr>Agenda</vt:lpstr>
      <vt:lpstr>Agenda</vt:lpstr>
      <vt:lpstr>Questões ao debate legislativo</vt:lpstr>
      <vt:lpstr>Questões ao debate legislativo</vt:lpstr>
      <vt:lpstr>Contribuição da CNI ao Debate  </vt:lpstr>
      <vt:lpstr>Slide 30</vt:lpstr>
      <vt:lpstr>Slide 31</vt:lpstr>
      <vt:lpstr>Slide 32</vt:lpstr>
      <vt:lpstr>Slide 33</vt:lpstr>
      <vt:lpstr>Slide 34</vt:lpstr>
      <vt:lpstr>Avanços Importantes</vt:lpstr>
      <vt:lpstr>Desafios Urgentes </vt:lpstr>
      <vt:lpstr>Desafios Urgentes 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Alexandre Perri</dc:creator>
  <cp:lastModifiedBy>CNI</cp:lastModifiedBy>
  <cp:revision>207</cp:revision>
  <dcterms:created xsi:type="dcterms:W3CDTF">2012-02-09T18:21:58Z</dcterms:created>
  <dcterms:modified xsi:type="dcterms:W3CDTF">2014-02-12T16:20:32Z</dcterms:modified>
</cp:coreProperties>
</file>