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20.jpg" ContentType="image/png"/>
  <Override PartName="/ppt/media/image21.jpg" ContentType="image/png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70" r:id="rId2"/>
    <p:sldId id="381" r:id="rId3"/>
    <p:sldId id="480" r:id="rId4"/>
    <p:sldId id="481" r:id="rId5"/>
    <p:sldId id="482" r:id="rId6"/>
    <p:sldId id="483" r:id="rId7"/>
    <p:sldId id="484" r:id="rId8"/>
    <p:sldId id="485" r:id="rId9"/>
    <p:sldId id="486" r:id="rId10"/>
    <p:sldId id="488" r:id="rId11"/>
    <p:sldId id="490" r:id="rId12"/>
    <p:sldId id="493" r:id="rId13"/>
    <p:sldId id="492" r:id="rId14"/>
    <p:sldId id="491" r:id="rId15"/>
    <p:sldId id="494" r:id="rId16"/>
    <p:sldId id="495" r:id="rId17"/>
    <p:sldId id="496" r:id="rId18"/>
    <p:sldId id="497" r:id="rId19"/>
    <p:sldId id="498" r:id="rId20"/>
    <p:sldId id="499" r:id="rId21"/>
    <p:sldId id="500" r:id="rId22"/>
    <p:sldId id="258" r:id="rId23"/>
  </p:sldIdLst>
  <p:sldSz cx="9144000" cy="6858000" type="screen4x3"/>
  <p:notesSz cx="6731000" cy="9855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 userDrawn="1">
          <p15:clr>
            <a:srgbClr val="A4A3A4"/>
          </p15:clr>
        </p15:guide>
        <p15:guide id="2" pos="212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94"/>
    <a:srgbClr val="262626"/>
    <a:srgbClr val="A3CCFF"/>
    <a:srgbClr val="000000"/>
    <a:srgbClr val="00283E"/>
    <a:srgbClr val="E07F0A"/>
    <a:srgbClr val="C36F09"/>
    <a:srgbClr val="884D06"/>
    <a:srgbClr val="B46608"/>
    <a:srgbClr val="C9C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249" autoAdjust="0"/>
  </p:normalViewPr>
  <p:slideViewPr>
    <p:cSldViewPr>
      <p:cViewPr varScale="1">
        <p:scale>
          <a:sx n="73" d="100"/>
          <a:sy n="73" d="100"/>
        </p:scale>
        <p:origin x="1236" y="78"/>
      </p:cViewPr>
      <p:guideLst>
        <p:guide orient="horz" pos="2160"/>
        <p:guide pos="2880"/>
        <p:guide orient="horz" pos="2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2" d="100"/>
        <a:sy n="152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-2994" y="-84"/>
      </p:cViewPr>
      <p:guideLst>
        <p:guide orient="horz" pos="3104"/>
        <p:guide pos="2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lermen\Documents\Popula&#231;&#227;o%20PSM%20(2019-08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lermen\Documents\Popula&#231;&#227;o%20PSM%20(2019-08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lermen\Documents\Popula&#231;&#227;o%20PSM%20(2019-08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lermen\Documents\Dashboard%20Clinical%20Service%20%20Septembe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lermen\Documents\Dashboard%20Clinical%20Service%20%20Septembe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err="1" smtClean="0">
                <a:effectLst/>
              </a:rPr>
              <a:t>Resultado</a:t>
            </a:r>
            <a:r>
              <a:rPr lang="en-US" sz="1800" b="0" i="0" baseline="0" dirty="0" smtClean="0">
                <a:effectLst/>
              </a:rPr>
              <a:t> </a:t>
            </a:r>
            <a:r>
              <a:rPr lang="en-US" sz="1800" b="0" i="0" baseline="0" dirty="0" err="1" smtClean="0">
                <a:effectLst/>
              </a:rPr>
              <a:t>consultas</a:t>
            </a:r>
            <a:r>
              <a:rPr lang="en-US" sz="1800" b="0" i="0" baseline="0" dirty="0" smtClean="0">
                <a:effectLst/>
              </a:rPr>
              <a:t> </a:t>
            </a:r>
            <a:r>
              <a:rPr lang="en-US" sz="1800" b="0" i="0" baseline="0" dirty="0" err="1" smtClean="0">
                <a:effectLst/>
              </a:rPr>
              <a:t>eletivas</a:t>
            </a:r>
            <a:endParaRPr lang="pt-BR" sz="18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'Custo por High User (com IPCA)'!$B$4</c:f>
              <c:strCache>
                <c:ptCount val="1"/>
                <c:pt idx="0">
                  <c:v>H0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'Custo por High User (com IPCA)'!$N$4</c:f>
              <c:numCache>
                <c:formatCode>#,##0;\(#,##0\)</c:formatCode>
                <c:ptCount val="1"/>
                <c:pt idx="0">
                  <c:v>-4553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6D-46DE-AAA8-98F97921E361}"/>
            </c:ext>
          </c:extLst>
        </c:ser>
        <c:ser>
          <c:idx val="1"/>
          <c:order val="1"/>
          <c:tx>
            <c:strRef>
              <c:f>'Custo por High User (com IPCA)'!$B$5</c:f>
              <c:strCache>
                <c:ptCount val="1"/>
                <c:pt idx="0">
                  <c:v>H1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'Custo por High User (com IPCA)'!$N$5</c:f>
              <c:numCache>
                <c:formatCode>#,##0;\(#,##0\)</c:formatCode>
                <c:ptCount val="1"/>
                <c:pt idx="0">
                  <c:v>-1189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6D-46DE-AAA8-98F97921E361}"/>
            </c:ext>
          </c:extLst>
        </c:ser>
        <c:ser>
          <c:idx val="2"/>
          <c:order val="2"/>
          <c:tx>
            <c:strRef>
              <c:f>'Custo por High User (com IPCA)'!$B$6</c:f>
              <c:strCache>
                <c:ptCount val="1"/>
                <c:pt idx="0">
                  <c:v>H2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'Custo por High User (com IPCA)'!$N$6</c:f>
              <c:numCache>
                <c:formatCode>#,##0;\(#,##0\)</c:formatCode>
                <c:ptCount val="1"/>
                <c:pt idx="0">
                  <c:v>-36118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6D-46DE-AAA8-98F97921E361}"/>
            </c:ext>
          </c:extLst>
        </c:ser>
        <c:ser>
          <c:idx val="3"/>
          <c:order val="3"/>
          <c:tx>
            <c:strRef>
              <c:f>'Custo por High User (com IPCA)'!$B$7</c:f>
              <c:strCache>
                <c:ptCount val="1"/>
                <c:pt idx="0">
                  <c:v>H3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'Custo por High User (com IPCA)'!$N$7</c:f>
              <c:numCache>
                <c:formatCode>#,##0;\(#,##0\)</c:formatCode>
                <c:ptCount val="1"/>
                <c:pt idx="0">
                  <c:v>-683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6D-46DE-AAA8-98F97921E361}"/>
            </c:ext>
          </c:extLst>
        </c:ser>
        <c:ser>
          <c:idx val="4"/>
          <c:order val="4"/>
          <c:tx>
            <c:strRef>
              <c:f>'Custo por High User (com IPCA)'!$B$8</c:f>
              <c:strCache>
                <c:ptCount val="1"/>
                <c:pt idx="0">
                  <c:v>H4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'Custo por High User (com IPCA)'!$N$8</c:f>
              <c:numCache>
                <c:formatCode>#,##0;\(#,##0\)</c:formatCode>
                <c:ptCount val="1"/>
                <c:pt idx="0">
                  <c:v>-38952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6D-46DE-AAA8-98F97921E361}"/>
            </c:ext>
          </c:extLst>
        </c:ser>
        <c:ser>
          <c:idx val="5"/>
          <c:order val="5"/>
          <c:tx>
            <c:strRef>
              <c:f>'Custo por High User (com IPCA)'!$B$9</c:f>
              <c:strCache>
                <c:ptCount val="1"/>
                <c:pt idx="0">
                  <c:v>H5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'Custo por High User (com IPCA)'!$N$9</c:f>
              <c:numCache>
                <c:formatCode>#,##0;\(#,##0\)</c:formatCode>
                <c:ptCount val="1"/>
                <c:pt idx="0">
                  <c:v>-1649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6D-46DE-AAA8-98F97921E361}"/>
            </c:ext>
          </c:extLst>
        </c:ser>
        <c:ser>
          <c:idx val="6"/>
          <c:order val="6"/>
          <c:tx>
            <c:strRef>
              <c:f>'Custo por High User (com IPCA)'!$B$10</c:f>
              <c:strCache>
                <c:ptCount val="1"/>
                <c:pt idx="0">
                  <c:v>Não Informado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'Custo por High User (com IPCA)'!$N$10</c:f>
              <c:numCache>
                <c:formatCode>#,##0;\(#,##0\)</c:formatCode>
                <c:ptCount val="1"/>
                <c:pt idx="0">
                  <c:v>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6D-46DE-AAA8-98F97921E3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7361680"/>
        <c:axId val="130035664"/>
      </c:barChart>
      <c:catAx>
        <c:axId val="177361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0035664"/>
        <c:crosses val="autoZero"/>
        <c:auto val="1"/>
        <c:lblAlgn val="ctr"/>
        <c:lblOffset val="100"/>
        <c:noMultiLvlLbl val="0"/>
      </c:catAx>
      <c:valAx>
        <c:axId val="130035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7361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err="1" smtClean="0">
                <a:effectLst/>
              </a:rPr>
              <a:t>Resultado</a:t>
            </a:r>
            <a:r>
              <a:rPr lang="en-US" sz="1800" b="0" i="0" baseline="0" dirty="0" smtClean="0">
                <a:effectLst/>
              </a:rPr>
              <a:t> </a:t>
            </a:r>
            <a:r>
              <a:rPr lang="en-US" sz="1800" b="0" i="0" baseline="0" dirty="0" err="1" smtClean="0">
                <a:effectLst/>
              </a:rPr>
              <a:t>consultas</a:t>
            </a:r>
            <a:r>
              <a:rPr lang="en-US" sz="1800" b="0" i="0" baseline="0" dirty="0" smtClean="0">
                <a:effectLst/>
              </a:rPr>
              <a:t> </a:t>
            </a:r>
            <a:r>
              <a:rPr lang="en-US" sz="1800" b="0" i="0" baseline="0" dirty="0">
                <a:effectLst/>
              </a:rPr>
              <a:t>de </a:t>
            </a:r>
            <a:r>
              <a:rPr lang="en-US" sz="1800" b="0" i="0" baseline="0" dirty="0" smtClean="0">
                <a:effectLst/>
              </a:rPr>
              <a:t>PA/PS</a:t>
            </a:r>
            <a:endParaRPr lang="pt-BR" sz="18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'Custo por High User (com IPCA)'!$B$4</c:f>
              <c:strCache>
                <c:ptCount val="1"/>
                <c:pt idx="0">
                  <c:v>H0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'Custo por High User (com IPCA)'!$R$4</c:f>
              <c:numCache>
                <c:formatCode>#,##0;\(#,##0\)</c:formatCode>
                <c:ptCount val="1"/>
                <c:pt idx="0">
                  <c:v>-950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61-40B4-936E-F9D8A36BEE24}"/>
            </c:ext>
          </c:extLst>
        </c:ser>
        <c:ser>
          <c:idx val="1"/>
          <c:order val="1"/>
          <c:tx>
            <c:strRef>
              <c:f>'Custo por High User (com IPCA)'!$B$5</c:f>
              <c:strCache>
                <c:ptCount val="1"/>
                <c:pt idx="0">
                  <c:v>H1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'Custo por High User (com IPCA)'!$R$5</c:f>
              <c:numCache>
                <c:formatCode>#,##0;\(#,##0\)</c:formatCode>
                <c:ptCount val="1"/>
                <c:pt idx="0">
                  <c:v>-917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61-40B4-936E-F9D8A36BEE24}"/>
            </c:ext>
          </c:extLst>
        </c:ser>
        <c:ser>
          <c:idx val="2"/>
          <c:order val="2"/>
          <c:tx>
            <c:strRef>
              <c:f>'Custo por High User (com IPCA)'!$B$6</c:f>
              <c:strCache>
                <c:ptCount val="1"/>
                <c:pt idx="0">
                  <c:v>H2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'Custo por High User (com IPCA)'!$R$6</c:f>
              <c:numCache>
                <c:formatCode>#,##0;\(#,##0\)</c:formatCode>
                <c:ptCount val="1"/>
                <c:pt idx="0">
                  <c:v>-4238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61-40B4-936E-F9D8A36BEE24}"/>
            </c:ext>
          </c:extLst>
        </c:ser>
        <c:ser>
          <c:idx val="3"/>
          <c:order val="3"/>
          <c:tx>
            <c:strRef>
              <c:f>'Custo por High User (com IPCA)'!$B$7</c:f>
              <c:strCache>
                <c:ptCount val="1"/>
                <c:pt idx="0">
                  <c:v>H3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'Custo por High User (com IPCA)'!$R$7</c:f>
              <c:numCache>
                <c:formatCode>#,##0;\(#,##0\)</c:formatCode>
                <c:ptCount val="1"/>
                <c:pt idx="0">
                  <c:v>-260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61-40B4-936E-F9D8A36BEE24}"/>
            </c:ext>
          </c:extLst>
        </c:ser>
        <c:ser>
          <c:idx val="4"/>
          <c:order val="4"/>
          <c:tx>
            <c:strRef>
              <c:f>'Custo por High User (com IPCA)'!$B$8</c:f>
              <c:strCache>
                <c:ptCount val="1"/>
                <c:pt idx="0">
                  <c:v>H4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'Custo por High User (com IPCA)'!$R$8</c:f>
              <c:numCache>
                <c:formatCode>#,##0;\(#,##0\)</c:formatCode>
                <c:ptCount val="1"/>
                <c:pt idx="0">
                  <c:v>-9227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61-40B4-936E-F9D8A36BEE24}"/>
            </c:ext>
          </c:extLst>
        </c:ser>
        <c:ser>
          <c:idx val="5"/>
          <c:order val="5"/>
          <c:tx>
            <c:strRef>
              <c:f>'Custo por High User (com IPCA)'!$B$9</c:f>
              <c:strCache>
                <c:ptCount val="1"/>
                <c:pt idx="0">
                  <c:v>H5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'Custo por High User (com IPCA)'!$R$9</c:f>
              <c:numCache>
                <c:formatCode>#,##0;\(#,##0\)</c:formatCode>
                <c:ptCount val="1"/>
                <c:pt idx="0">
                  <c:v>-56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61-40B4-936E-F9D8A36BEE24}"/>
            </c:ext>
          </c:extLst>
        </c:ser>
        <c:ser>
          <c:idx val="6"/>
          <c:order val="6"/>
          <c:tx>
            <c:strRef>
              <c:f>'Custo por High User (com IPCA)'!$B$10</c:f>
              <c:strCache>
                <c:ptCount val="1"/>
                <c:pt idx="0">
                  <c:v>Não Informado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'Custo por High User (com IPCA)'!$R$10</c:f>
              <c:numCache>
                <c:formatCode>#,##0;\(#,##0\)</c:formatCode>
                <c:ptCount val="1"/>
                <c:pt idx="0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61-40B4-936E-F9D8A36BEE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7576064"/>
        <c:axId val="297658352"/>
      </c:barChart>
      <c:catAx>
        <c:axId val="267576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7658352"/>
        <c:crosses val="autoZero"/>
        <c:auto val="1"/>
        <c:lblAlgn val="ctr"/>
        <c:lblOffset val="100"/>
        <c:noMultiLvlLbl val="0"/>
      </c:catAx>
      <c:valAx>
        <c:axId val="29765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757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0" i="0" baseline="0" dirty="0" err="1" smtClean="0">
                <a:effectLst/>
              </a:rPr>
              <a:t>Resultado</a:t>
            </a:r>
            <a:r>
              <a:rPr lang="en-US" sz="1200" b="0" i="0" baseline="0" dirty="0" smtClean="0">
                <a:effectLst/>
              </a:rPr>
              <a:t> </a:t>
            </a:r>
            <a:r>
              <a:rPr lang="en-US" sz="1200" b="0" i="0" baseline="0" dirty="0" err="1" smtClean="0">
                <a:effectLst/>
              </a:rPr>
              <a:t>Internações</a:t>
            </a:r>
            <a:endParaRPr lang="pt-BR" sz="12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'Custo por High User (com IPCA)'!$B$4</c:f>
              <c:strCache>
                <c:ptCount val="1"/>
                <c:pt idx="0">
                  <c:v>H0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'Custo por High User (com IPCA)'!$V$4</c:f>
              <c:numCache>
                <c:formatCode>#,##0;\(#,##0\)</c:formatCode>
                <c:ptCount val="1"/>
                <c:pt idx="0">
                  <c:v>-111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96-4603-84DA-79DEE7B13023}"/>
            </c:ext>
          </c:extLst>
        </c:ser>
        <c:ser>
          <c:idx val="1"/>
          <c:order val="1"/>
          <c:tx>
            <c:strRef>
              <c:f>'Custo por High User (com IPCA)'!$B$5</c:f>
              <c:strCache>
                <c:ptCount val="1"/>
                <c:pt idx="0">
                  <c:v>H1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'Custo por High User (com IPCA)'!$V$5</c:f>
              <c:numCache>
                <c:formatCode>#,##0;\(#,##0\)</c:formatCode>
                <c:ptCount val="1"/>
                <c:pt idx="0">
                  <c:v>-117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96-4603-84DA-79DEE7B13023}"/>
            </c:ext>
          </c:extLst>
        </c:ser>
        <c:ser>
          <c:idx val="2"/>
          <c:order val="2"/>
          <c:tx>
            <c:strRef>
              <c:f>'Custo por High User (com IPCA)'!$B$6</c:f>
              <c:strCache>
                <c:ptCount val="1"/>
                <c:pt idx="0">
                  <c:v>H2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'Custo por High User (com IPCA)'!$V$6</c:f>
              <c:numCache>
                <c:formatCode>#,##0;\(#,##0\)</c:formatCode>
                <c:ptCount val="1"/>
                <c:pt idx="0">
                  <c:v>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96-4603-84DA-79DEE7B13023}"/>
            </c:ext>
          </c:extLst>
        </c:ser>
        <c:ser>
          <c:idx val="3"/>
          <c:order val="3"/>
          <c:tx>
            <c:strRef>
              <c:f>'Custo por High User (com IPCA)'!$B$7</c:f>
              <c:strCache>
                <c:ptCount val="1"/>
                <c:pt idx="0">
                  <c:v>H3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'Custo por High User (com IPCA)'!$V$7</c:f>
              <c:numCache>
                <c:formatCode>#,##0;\(#,##0\)</c:formatCode>
                <c:ptCount val="1"/>
                <c:pt idx="0">
                  <c:v>-89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96-4603-84DA-79DEE7B13023}"/>
            </c:ext>
          </c:extLst>
        </c:ser>
        <c:ser>
          <c:idx val="4"/>
          <c:order val="4"/>
          <c:tx>
            <c:strRef>
              <c:f>'Custo por High User (com IPCA)'!$B$8</c:f>
              <c:strCache>
                <c:ptCount val="1"/>
                <c:pt idx="0">
                  <c:v>H4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'Custo por High User (com IPCA)'!$V$8</c:f>
              <c:numCache>
                <c:formatCode>#,##0;\(#,##0\)</c:formatCode>
                <c:ptCount val="1"/>
                <c:pt idx="0">
                  <c:v>-720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96-4603-84DA-79DEE7B13023}"/>
            </c:ext>
          </c:extLst>
        </c:ser>
        <c:ser>
          <c:idx val="5"/>
          <c:order val="5"/>
          <c:tx>
            <c:strRef>
              <c:f>'Custo por High User (com IPCA)'!$B$9</c:f>
              <c:strCache>
                <c:ptCount val="1"/>
                <c:pt idx="0">
                  <c:v>H5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'Custo por High User (com IPCA)'!$V$9</c:f>
              <c:numCache>
                <c:formatCode>#,##0;\(#,##0\)</c:formatCode>
                <c:ptCount val="1"/>
                <c:pt idx="0">
                  <c:v>-13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D96-4603-84DA-79DEE7B13023}"/>
            </c:ext>
          </c:extLst>
        </c:ser>
        <c:ser>
          <c:idx val="6"/>
          <c:order val="6"/>
          <c:tx>
            <c:strRef>
              <c:f>'Custo por High User (com IPCA)'!$B$10</c:f>
              <c:strCache>
                <c:ptCount val="1"/>
                <c:pt idx="0">
                  <c:v>Não Informado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'Custo por High User (com IPCA)'!$V$10</c:f>
              <c:numCache>
                <c:formatCode>#,##0;\(#,##0\)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96-4603-84DA-79DEE7B130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718400"/>
        <c:axId val="46721200"/>
      </c:barChart>
      <c:catAx>
        <c:axId val="467184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721200"/>
        <c:crosses val="autoZero"/>
        <c:auto val="1"/>
        <c:lblAlgn val="ctr"/>
        <c:lblOffset val="100"/>
        <c:noMultiLvlLbl val="0"/>
      </c:catAx>
      <c:valAx>
        <c:axId val="4672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71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 smtClean="0"/>
              <a:t>Evolução</a:t>
            </a:r>
            <a:r>
              <a:rPr lang="en-US" b="1" dirty="0" smtClean="0"/>
              <a:t> </a:t>
            </a:r>
            <a:r>
              <a:rPr lang="en-US" b="1" dirty="0"/>
              <a:t>- NPS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DB_Relational_NPS!$A$8</c:f>
              <c:strCache>
                <c:ptCount val="1"/>
                <c:pt idx="0">
                  <c:v>NPS Care Coordenation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DB_Relational_NPS!$B$1:$J$1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</c:strCache>
            </c:strRef>
          </c:cat>
          <c:val>
            <c:numRef>
              <c:f>DB_Relational_NPS!$B$8:$J$8</c:f>
              <c:numCache>
                <c:formatCode>0</c:formatCode>
                <c:ptCount val="9"/>
                <c:pt idx="0">
                  <c:v>51</c:v>
                </c:pt>
                <c:pt idx="1">
                  <c:v>49</c:v>
                </c:pt>
                <c:pt idx="2">
                  <c:v>46</c:v>
                </c:pt>
                <c:pt idx="3">
                  <c:v>54</c:v>
                </c:pt>
                <c:pt idx="4">
                  <c:v>37</c:v>
                </c:pt>
                <c:pt idx="5" formatCode="General">
                  <c:v>45</c:v>
                </c:pt>
                <c:pt idx="6">
                  <c:v>57</c:v>
                </c:pt>
                <c:pt idx="7">
                  <c:v>40</c:v>
                </c:pt>
                <c:pt idx="8" formatCode="General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A5-4124-9E9A-6746EBDF72D9}"/>
            </c:ext>
          </c:extLst>
        </c:ser>
        <c:ser>
          <c:idx val="1"/>
          <c:order val="1"/>
          <c:tx>
            <c:strRef>
              <c:f>DB_Relational_NPS!$A$9</c:f>
              <c:strCache>
                <c:ptCount val="1"/>
                <c:pt idx="0">
                  <c:v>NPS General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DB_Relational_NPS!$B$1:$J$1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</c:strCache>
            </c:strRef>
          </c:cat>
          <c:val>
            <c:numRef>
              <c:f>DB_Relational_NPS!$B$9:$J$9</c:f>
              <c:numCache>
                <c:formatCode>0</c:formatCode>
                <c:ptCount val="9"/>
                <c:pt idx="0">
                  <c:v>36</c:v>
                </c:pt>
                <c:pt idx="1">
                  <c:v>35</c:v>
                </c:pt>
                <c:pt idx="2">
                  <c:v>32</c:v>
                </c:pt>
                <c:pt idx="3">
                  <c:v>35</c:v>
                </c:pt>
                <c:pt idx="4">
                  <c:v>28</c:v>
                </c:pt>
                <c:pt idx="5" formatCode="General">
                  <c:v>26</c:v>
                </c:pt>
                <c:pt idx="6">
                  <c:v>27</c:v>
                </c:pt>
                <c:pt idx="7">
                  <c:v>27</c:v>
                </c:pt>
                <c:pt idx="8" formatCode="General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A5-4124-9E9A-6746EBDF72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0871712"/>
        <c:axId val="750870880"/>
      </c:barChart>
      <c:catAx>
        <c:axId val="75087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50870880"/>
        <c:crosses val="autoZero"/>
        <c:auto val="1"/>
        <c:lblAlgn val="ctr"/>
        <c:lblOffset val="100"/>
        <c:noMultiLvlLbl val="0"/>
      </c:catAx>
      <c:valAx>
        <c:axId val="75087088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5087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accent2"/>
          </a:solidFill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NPS </a:t>
            </a:r>
            <a:r>
              <a:rPr lang="en-US" b="1" dirty="0" smtClean="0"/>
              <a:t>Trimestral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NPS Trimestral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'TB NPS'!$A$4:$A$10</c:f>
              <c:strCache>
                <c:ptCount val="7"/>
                <c:pt idx="0">
                  <c:v>Jan-Mar 2018</c:v>
                </c:pt>
                <c:pt idx="1">
                  <c:v>Apr-Jun 2018</c:v>
                </c:pt>
                <c:pt idx="2">
                  <c:v>Jul-Sep 2018</c:v>
                </c:pt>
                <c:pt idx="3">
                  <c:v>Oct-Dec 2018</c:v>
                </c:pt>
                <c:pt idx="4">
                  <c:v>Jan-Mar 2019</c:v>
                </c:pt>
                <c:pt idx="5">
                  <c:v>Apr-Jun 2019</c:v>
                </c:pt>
                <c:pt idx="6">
                  <c:v>Jul-Set 2019</c:v>
                </c:pt>
              </c:strCache>
            </c:strRef>
          </c:cat>
          <c:val>
            <c:numRef>
              <c:f>'TB NPS'!$E$4:$E$10</c:f>
              <c:numCache>
                <c:formatCode>0</c:formatCode>
                <c:ptCount val="7"/>
                <c:pt idx="0">
                  <c:v>64</c:v>
                </c:pt>
                <c:pt idx="1">
                  <c:v>66</c:v>
                </c:pt>
                <c:pt idx="2">
                  <c:v>68</c:v>
                </c:pt>
                <c:pt idx="3">
                  <c:v>70</c:v>
                </c:pt>
                <c:pt idx="4">
                  <c:v>71.455704789038123</c:v>
                </c:pt>
                <c:pt idx="5">
                  <c:v>71.935792494950562</c:v>
                </c:pt>
                <c:pt idx="6">
                  <c:v>71.417172039578674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E7-45DF-93B2-055AF09FC490}"/>
            </c:ext>
          </c:extLst>
        </c:ser>
        <c:ser>
          <c:idx val="1"/>
          <c:order val="1"/>
          <c:tx>
            <c:v>Target &gt;70 for care coordenation</c:v>
          </c:tx>
          <c:spPr>
            <a:ln w="28575" cap="rnd" cmpd="dbl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'TB NPS'!$A$4:$A$10</c:f>
              <c:strCache>
                <c:ptCount val="7"/>
                <c:pt idx="0">
                  <c:v>Jan-Mar 2018</c:v>
                </c:pt>
                <c:pt idx="1">
                  <c:v>Apr-Jun 2018</c:v>
                </c:pt>
                <c:pt idx="2">
                  <c:v>Jul-Sep 2018</c:v>
                </c:pt>
                <c:pt idx="3">
                  <c:v>Oct-Dec 2018</c:v>
                </c:pt>
                <c:pt idx="4">
                  <c:v>Jan-Mar 2019</c:v>
                </c:pt>
                <c:pt idx="5">
                  <c:v>Apr-Jun 2019</c:v>
                </c:pt>
                <c:pt idx="6">
                  <c:v>Jul-Set 2019</c:v>
                </c:pt>
              </c:strCache>
            </c:strRef>
          </c:cat>
          <c:val>
            <c:numRef>
              <c:f>'TB NPS'!$F$4:$F$10</c:f>
              <c:numCache>
                <c:formatCode>General</c:formatCode>
                <c:ptCount val="7"/>
                <c:pt idx="0">
                  <c:v>70</c:v>
                </c:pt>
                <c:pt idx="1">
                  <c:v>70</c:v>
                </c:pt>
                <c:pt idx="2">
                  <c:v>70</c:v>
                </c:pt>
                <c:pt idx="3">
                  <c:v>70</c:v>
                </c:pt>
                <c:pt idx="4">
                  <c:v>70</c:v>
                </c:pt>
                <c:pt idx="5">
                  <c:v>70</c:v>
                </c:pt>
                <c:pt idx="6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E7-45DF-93B2-055AF09FC49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50871712"/>
        <c:axId val="750870880"/>
      </c:lineChart>
      <c:catAx>
        <c:axId val="75087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50870880"/>
        <c:crosses val="autoZero"/>
        <c:auto val="1"/>
        <c:lblAlgn val="ctr"/>
        <c:lblOffset val="100"/>
        <c:noMultiLvlLbl val="0"/>
      </c:catAx>
      <c:valAx>
        <c:axId val="75087088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5087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accent2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7084" cy="492681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12333" y="1"/>
            <a:ext cx="2917084" cy="492681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r">
              <a:defRPr sz="1200"/>
            </a:lvl1pPr>
          </a:lstStyle>
          <a:p>
            <a:fld id="{2E51D7D6-BE60-47FC-A840-3B3D140CBCD3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60936"/>
            <a:ext cx="2917084" cy="492679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12333" y="9360936"/>
            <a:ext cx="2917084" cy="492679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r">
              <a:defRPr sz="1200"/>
            </a:lvl1pPr>
          </a:lstStyle>
          <a:p>
            <a:fld id="{D651AA9F-DB8D-4339-B710-E3096D7CF6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371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6767" cy="492760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12676" y="0"/>
            <a:ext cx="2916767" cy="492760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r">
              <a:defRPr sz="1200"/>
            </a:lvl1pPr>
          </a:lstStyle>
          <a:p>
            <a:fld id="{787C27A8-DCD0-4E4B-B3A7-CD63E110C454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48" tIns="45624" rIns="91248" bIns="456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3100" y="4681220"/>
            <a:ext cx="5384800" cy="4434840"/>
          </a:xfrm>
          <a:prstGeom prst="rect">
            <a:avLst/>
          </a:prstGeom>
        </p:spPr>
        <p:txBody>
          <a:bodyPr vert="horz" lIns="91248" tIns="45624" rIns="91248" bIns="45624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360730"/>
            <a:ext cx="2916767" cy="492760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12676" y="9360730"/>
            <a:ext cx="2916767" cy="492760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r">
              <a:defRPr sz="1200"/>
            </a:lvl1pPr>
          </a:lstStyle>
          <a:p>
            <a:fld id="{C4440075-271F-44F7-827E-18C9C694B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141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40075-271F-44F7-827E-18C9C694BA8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181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40075-271F-44F7-827E-18C9C694BA84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422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40075-271F-44F7-827E-18C9C694BA84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1373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40075-271F-44F7-827E-18C9C694BA8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191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40075-271F-44F7-827E-18C9C694BA8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262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40075-271F-44F7-827E-18C9C694BA84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906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40075-271F-44F7-827E-18C9C694BA8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26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40075-271F-44F7-827E-18C9C694BA84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6104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40075-271F-44F7-827E-18C9C694BA84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4347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40075-271F-44F7-827E-18C9C694BA84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9672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40075-271F-44F7-827E-18C9C694BA84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35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40075-271F-44F7-827E-18C9C694BA8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7404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40075-271F-44F7-827E-18C9C694BA84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3242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40075-271F-44F7-827E-18C9C694BA8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808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40075-271F-44F7-827E-18C9C694BA8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0472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40075-271F-44F7-827E-18C9C694BA8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351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40075-271F-44F7-827E-18C9C694BA8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9412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40075-271F-44F7-827E-18C9C694BA8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511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40075-271F-44F7-827E-18C9C694BA84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367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40075-271F-44F7-827E-18C9C694BA8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9130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 userDrawn="1"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5868144" y="6481164"/>
            <a:ext cx="3139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8355DA-B883-4A54-8AFD-692797AF21ED}" type="slidenum">
              <a:rPr lang="pt-BR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‹nº›</a:t>
            </a:fld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9</a:t>
            </a:r>
          </a:p>
        </p:txBody>
      </p:sp>
    </p:spTree>
    <p:extLst>
      <p:ext uri="{BB962C8B-B14F-4D97-AF65-F5344CB8AC3E}">
        <p14:creationId xmlns:p14="http://schemas.microsoft.com/office/powerpoint/2010/main" val="202053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C35C-7CED-46F8-827F-A63A424E2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503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C35C-7CED-46F8-827F-A63A424E2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852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661702" y="6426120"/>
            <a:ext cx="1275973" cy="31915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575370D-4E78-C44F-8DB3-41D140BF8DE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6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C35C-7CED-46F8-827F-A63A424E2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38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C35C-7CED-46F8-827F-A63A424E2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46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C35C-7CED-46F8-827F-A63A424E2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4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C35C-7CED-46F8-827F-A63A424E2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750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C35C-7CED-46F8-827F-A63A424E2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90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C35C-7CED-46F8-827F-A63A424E2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5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C35C-7CED-46F8-827F-A63A424E2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51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C35C-7CED-46F8-827F-A63A424E2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02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3C35C-7CED-46F8-827F-A63A424E2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13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upo 10"/>
          <p:cNvGrpSpPr/>
          <p:nvPr/>
        </p:nvGrpSpPr>
        <p:grpSpPr>
          <a:xfrm>
            <a:off x="0" y="4260293"/>
            <a:ext cx="9143999" cy="1945582"/>
            <a:chOff x="112541" y="4260293"/>
            <a:chExt cx="9143999" cy="1945582"/>
          </a:xfrm>
        </p:grpSpPr>
        <p:sp>
          <p:nvSpPr>
            <p:cNvPr id="10" name="Retângulo 9"/>
            <p:cNvSpPr/>
            <p:nvPr/>
          </p:nvSpPr>
          <p:spPr>
            <a:xfrm>
              <a:off x="112541" y="4260293"/>
              <a:ext cx="9143999" cy="1184930"/>
            </a:xfrm>
            <a:prstGeom prst="rect">
              <a:avLst/>
            </a:prstGeom>
            <a:solidFill>
              <a:srgbClr val="002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323528" y="4277698"/>
              <a:ext cx="727280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altLang="pt-BR" sz="600" b="1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endParaRPr>
            </a:p>
            <a:p>
              <a:r>
                <a:rPr lang="pt-BR" altLang="pt-BR" sz="2400" b="1" dirty="0">
                  <a:solidFill>
                    <a:schemeClr val="bg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Atenção Primária à Saúde no Brasil</a:t>
              </a:r>
            </a:p>
            <a:p>
              <a:r>
                <a:rPr lang="pt-BR" altLang="pt-BR" sz="1600" b="1" dirty="0">
                  <a:solidFill>
                    <a:schemeClr val="bg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Centro de Estudos e Debates Estratégicos – </a:t>
              </a:r>
              <a:r>
                <a:rPr lang="pt-BR" altLang="pt-BR" sz="1600" b="1" dirty="0" err="1">
                  <a:solidFill>
                    <a:schemeClr val="bg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Câmra</a:t>
              </a:r>
              <a:r>
                <a:rPr lang="pt-BR" altLang="pt-BR" sz="1600" b="1" dirty="0">
                  <a:solidFill>
                    <a:schemeClr val="bg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 dos Deputados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323528" y="5559544"/>
              <a:ext cx="72728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altLang="pt-BR" sz="2200" dirty="0">
                  <a:solidFill>
                    <a:schemeClr val="bg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Nulvio </a:t>
              </a:r>
              <a:r>
                <a:rPr lang="pt-BR" altLang="pt-BR" sz="2200" dirty="0" smtClean="0">
                  <a:solidFill>
                    <a:schemeClr val="bg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Lermen Junior</a:t>
              </a:r>
              <a:endParaRPr lang="pt-BR" altLang="pt-BR" sz="2200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endParaRPr>
            </a:p>
            <a:p>
              <a:r>
                <a:rPr lang="pt-BR" altLang="pt-BR" sz="1400" b="1" dirty="0">
                  <a:solidFill>
                    <a:schemeClr val="bg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Abramge</a:t>
              </a:r>
            </a:p>
          </p:txBody>
        </p:sp>
      </p:grpSp>
      <p:pic>
        <p:nvPicPr>
          <p:cNvPr id="3" name="Imagem 2" descr="Fundo preto com letras brancas&#10;&#10;Descrição gerada automaticamente">
            <a:extLst>
              <a:ext uri="{FF2B5EF4-FFF2-40B4-BE49-F238E27FC236}">
                <a16:creationId xmlns:a16="http://schemas.microsoft.com/office/drawing/2014/main" id="{FAD2AC74-A098-4FFB-ADDB-8D97EBEC4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782" y="4439423"/>
            <a:ext cx="1118464" cy="78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65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9AC58D1-88C3-42F8-BA5C-1D1807368260}"/>
              </a:ext>
            </a:extLst>
          </p:cNvPr>
          <p:cNvCxnSpPr>
            <a:cxnSpLocks/>
          </p:cNvCxnSpPr>
          <p:nvPr/>
        </p:nvCxnSpPr>
        <p:spPr>
          <a:xfrm>
            <a:off x="241129" y="906680"/>
            <a:ext cx="2170631" cy="0"/>
          </a:xfrm>
          <a:prstGeom prst="line">
            <a:avLst/>
          </a:prstGeom>
          <a:ln w="28575">
            <a:solidFill>
              <a:srgbClr val="CA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2FD4A54-F787-4628-9AB6-0EF526605A58}"/>
              </a:ext>
            </a:extLst>
          </p:cNvPr>
          <p:cNvSpPr txBox="1"/>
          <p:nvPr/>
        </p:nvSpPr>
        <p:spPr>
          <a:xfrm>
            <a:off x="121152" y="108431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destinos dos recursos do setor</a:t>
            </a:r>
            <a:endParaRPr lang="pt-BR" sz="5400" b="1" dirty="0">
              <a:solidFill>
                <a:srgbClr val="2540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E8D0DEA-D7FE-476C-8F33-2023038388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50" t="11294" r="9438" b="13070"/>
          <a:stretch/>
        </p:blipFill>
        <p:spPr>
          <a:xfrm>
            <a:off x="-42204" y="1178219"/>
            <a:ext cx="5386952" cy="409711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2961161-0EA5-4A1B-AC8B-7E79C3F1EE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733" t="12182" r="6689" b="20586"/>
          <a:stretch/>
        </p:blipFill>
        <p:spPr>
          <a:xfrm>
            <a:off x="4398957" y="3140968"/>
            <a:ext cx="4745043" cy="301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22FD4A54-F787-4628-9AB6-0EF526605A58}"/>
              </a:ext>
            </a:extLst>
          </p:cNvPr>
          <p:cNvSpPr txBox="1"/>
          <p:nvPr/>
        </p:nvSpPr>
        <p:spPr>
          <a:xfrm>
            <a:off x="121152" y="108431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Prevenção Quaternária</a:t>
            </a:r>
            <a:endParaRPr lang="pt-BR" sz="5400" b="1" dirty="0">
              <a:solidFill>
                <a:srgbClr val="2540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48680"/>
            <a:ext cx="6797846" cy="577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0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22FD4A54-F787-4628-9AB6-0EF526605A58}"/>
              </a:ext>
            </a:extLst>
          </p:cNvPr>
          <p:cNvSpPr txBox="1"/>
          <p:nvPr/>
        </p:nvSpPr>
        <p:spPr>
          <a:xfrm>
            <a:off x="121152" y="108431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Prevenção Quaternária</a:t>
            </a:r>
            <a:endParaRPr lang="pt-BR" sz="5400" b="1" dirty="0">
              <a:solidFill>
                <a:srgbClr val="2540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064" y="136073"/>
            <a:ext cx="3098839" cy="371860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05696"/>
            <a:ext cx="4307416" cy="430741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33056"/>
            <a:ext cx="3665984" cy="242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5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392347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2FD4A54-F787-4628-9AB6-0EF526605A58}"/>
              </a:ext>
            </a:extLst>
          </p:cNvPr>
          <p:cNvSpPr txBox="1"/>
          <p:nvPr/>
        </p:nvSpPr>
        <p:spPr>
          <a:xfrm>
            <a:off x="121152" y="108431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 Primária à Saúde</a:t>
            </a:r>
            <a:endParaRPr lang="pt-BR" sz="5400" b="1" dirty="0">
              <a:solidFill>
                <a:srgbClr val="2540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8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97286"/>
            <a:ext cx="7485585" cy="428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2FD4A54-F787-4628-9AB6-0EF526605A58}"/>
              </a:ext>
            </a:extLst>
          </p:cNvPr>
          <p:cNvSpPr txBox="1"/>
          <p:nvPr/>
        </p:nvSpPr>
        <p:spPr>
          <a:xfrm>
            <a:off x="121152" y="108431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 Primária à Saúde</a:t>
            </a:r>
            <a:endParaRPr lang="pt-BR" sz="5400" b="1" dirty="0">
              <a:solidFill>
                <a:srgbClr val="2540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26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2FD4A54-F787-4628-9AB6-0EF526605A58}"/>
              </a:ext>
            </a:extLst>
          </p:cNvPr>
          <p:cNvSpPr txBox="1"/>
          <p:nvPr/>
        </p:nvSpPr>
        <p:spPr>
          <a:xfrm>
            <a:off x="121152" y="108431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 Primária à Saúde</a:t>
            </a:r>
            <a:endParaRPr lang="pt-BR" sz="5400" b="1" dirty="0">
              <a:solidFill>
                <a:srgbClr val="2540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13068" y="857293"/>
            <a:ext cx="9144000" cy="4017724"/>
          </a:xfrm>
          <a:prstGeom prst="rect">
            <a:avLst/>
          </a:prstGeom>
          <a:solidFill>
            <a:srgbClr val="139B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" name="Agrupar 6"/>
          <p:cNvGrpSpPr/>
          <p:nvPr/>
        </p:nvGrpSpPr>
        <p:grpSpPr>
          <a:xfrm>
            <a:off x="3521103" y="884056"/>
            <a:ext cx="5918038" cy="3814097"/>
            <a:chOff x="3521103" y="26805"/>
            <a:chExt cx="5918038" cy="3814097"/>
          </a:xfrm>
        </p:grpSpPr>
        <p:sp>
          <p:nvSpPr>
            <p:cNvPr id="8" name="Retângulo 7"/>
            <p:cNvSpPr/>
            <p:nvPr/>
          </p:nvSpPr>
          <p:spPr>
            <a:xfrm>
              <a:off x="8295288" y="3203344"/>
              <a:ext cx="915083" cy="637558"/>
            </a:xfrm>
            <a:prstGeom prst="rect">
              <a:avLst/>
            </a:prstGeom>
            <a:solidFill>
              <a:srgbClr val="8383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/>
            <p:cNvGrpSpPr/>
            <p:nvPr/>
          </p:nvGrpSpPr>
          <p:grpSpPr>
            <a:xfrm>
              <a:off x="3521103" y="26805"/>
              <a:ext cx="5918038" cy="3814097"/>
              <a:chOff x="5575300" y="341313"/>
              <a:chExt cx="2505075" cy="1614488"/>
            </a:xfrm>
          </p:grpSpPr>
          <p:sp>
            <p:nvSpPr>
              <p:cNvPr id="10" name="Rectangle 629"/>
              <p:cNvSpPr>
                <a:spLocks noChangeArrowheads="1"/>
              </p:cNvSpPr>
              <p:nvPr/>
            </p:nvSpPr>
            <p:spPr bwMode="auto">
              <a:xfrm>
                <a:off x="5895975" y="476251"/>
                <a:ext cx="28575" cy="125413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" name="Rectangle 630"/>
              <p:cNvSpPr>
                <a:spLocks noChangeArrowheads="1"/>
              </p:cNvSpPr>
              <p:nvPr/>
            </p:nvSpPr>
            <p:spPr bwMode="auto">
              <a:xfrm>
                <a:off x="5895975" y="476251"/>
                <a:ext cx="28575" cy="125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" name="Rectangle 631"/>
              <p:cNvSpPr>
                <a:spLocks noChangeArrowheads="1"/>
              </p:cNvSpPr>
              <p:nvPr/>
            </p:nvSpPr>
            <p:spPr bwMode="auto">
              <a:xfrm>
                <a:off x="6389688" y="476251"/>
                <a:ext cx="25400" cy="125413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" name="Rectangle 632"/>
              <p:cNvSpPr>
                <a:spLocks noChangeArrowheads="1"/>
              </p:cNvSpPr>
              <p:nvPr/>
            </p:nvSpPr>
            <p:spPr bwMode="auto">
              <a:xfrm>
                <a:off x="6389688" y="476251"/>
                <a:ext cx="25400" cy="125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" name="Rectangle 633"/>
              <p:cNvSpPr>
                <a:spLocks noChangeArrowheads="1"/>
              </p:cNvSpPr>
              <p:nvPr/>
            </p:nvSpPr>
            <p:spPr bwMode="auto">
              <a:xfrm>
                <a:off x="6632575" y="476251"/>
                <a:ext cx="14288" cy="125413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" name="Rectangle 634"/>
              <p:cNvSpPr>
                <a:spLocks noChangeArrowheads="1"/>
              </p:cNvSpPr>
              <p:nvPr/>
            </p:nvSpPr>
            <p:spPr bwMode="auto">
              <a:xfrm>
                <a:off x="6632575" y="476251"/>
                <a:ext cx="14288" cy="125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" name="Rectangle 635"/>
              <p:cNvSpPr>
                <a:spLocks noChangeArrowheads="1"/>
              </p:cNvSpPr>
              <p:nvPr/>
            </p:nvSpPr>
            <p:spPr bwMode="auto">
              <a:xfrm>
                <a:off x="6735763" y="476251"/>
                <a:ext cx="12700" cy="125413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" name="Rectangle 636"/>
              <p:cNvSpPr>
                <a:spLocks noChangeArrowheads="1"/>
              </p:cNvSpPr>
              <p:nvPr/>
            </p:nvSpPr>
            <p:spPr bwMode="auto">
              <a:xfrm>
                <a:off x="6735763" y="476251"/>
                <a:ext cx="12700" cy="125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" name="Oval 637"/>
              <p:cNvSpPr>
                <a:spLocks noChangeArrowheads="1"/>
              </p:cNvSpPr>
              <p:nvPr/>
            </p:nvSpPr>
            <p:spPr bwMode="auto">
              <a:xfrm>
                <a:off x="6597650" y="341313"/>
                <a:ext cx="185738" cy="188913"/>
              </a:xfrm>
              <a:prstGeom prst="ellipse">
                <a:avLst/>
              </a:prstGeom>
              <a:solidFill>
                <a:srgbClr val="FB0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" name="Rectangle 638"/>
              <p:cNvSpPr>
                <a:spLocks noChangeArrowheads="1"/>
              </p:cNvSpPr>
              <p:nvPr/>
            </p:nvSpPr>
            <p:spPr bwMode="auto">
              <a:xfrm>
                <a:off x="6672263" y="366713"/>
                <a:ext cx="38100" cy="1381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" name="Rectangle 639"/>
              <p:cNvSpPr>
                <a:spLocks noChangeArrowheads="1"/>
              </p:cNvSpPr>
              <p:nvPr/>
            </p:nvSpPr>
            <p:spPr bwMode="auto">
              <a:xfrm>
                <a:off x="6672263" y="366713"/>
                <a:ext cx="38100" cy="13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" name="Rectangle 640"/>
              <p:cNvSpPr>
                <a:spLocks noChangeArrowheads="1"/>
              </p:cNvSpPr>
              <p:nvPr/>
            </p:nvSpPr>
            <p:spPr bwMode="auto">
              <a:xfrm>
                <a:off x="6619875" y="415926"/>
                <a:ext cx="141288" cy="412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" name="Rectangle 641"/>
              <p:cNvSpPr>
                <a:spLocks noChangeArrowheads="1"/>
              </p:cNvSpPr>
              <p:nvPr/>
            </p:nvSpPr>
            <p:spPr bwMode="auto">
              <a:xfrm>
                <a:off x="6619875" y="415926"/>
                <a:ext cx="141288" cy="41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" name="Freeform 642"/>
              <p:cNvSpPr>
                <a:spLocks noEditPoints="1"/>
              </p:cNvSpPr>
              <p:nvPr/>
            </p:nvSpPr>
            <p:spPr bwMode="auto">
              <a:xfrm>
                <a:off x="6684963" y="376238"/>
                <a:ext cx="85725" cy="153988"/>
              </a:xfrm>
              <a:custGeom>
                <a:avLst/>
                <a:gdLst>
                  <a:gd name="T0" fmla="*/ 0 w 27"/>
                  <a:gd name="T1" fmla="*/ 48 h 48"/>
                  <a:gd name="T2" fmla="*/ 2 w 27"/>
                  <a:gd name="T3" fmla="*/ 48 h 48"/>
                  <a:gd name="T4" fmla="*/ 3 w 27"/>
                  <a:gd name="T5" fmla="*/ 48 h 48"/>
                  <a:gd name="T6" fmla="*/ 2 w 27"/>
                  <a:gd name="T7" fmla="*/ 48 h 48"/>
                  <a:gd name="T8" fmla="*/ 0 w 27"/>
                  <a:gd name="T9" fmla="*/ 48 h 48"/>
                  <a:gd name="T10" fmla="*/ 0 w 27"/>
                  <a:gd name="T11" fmla="*/ 48 h 48"/>
                  <a:gd name="T12" fmla="*/ 0 w 27"/>
                  <a:gd name="T13" fmla="*/ 48 h 48"/>
                  <a:gd name="T14" fmla="*/ 0 w 27"/>
                  <a:gd name="T15" fmla="*/ 48 h 48"/>
                  <a:gd name="T16" fmla="*/ 25 w 27"/>
                  <a:gd name="T17" fmla="*/ 0 h 48"/>
                  <a:gd name="T18" fmla="*/ 25 w 27"/>
                  <a:gd name="T19" fmla="*/ 0 h 48"/>
                  <a:gd name="T20" fmla="*/ 27 w 27"/>
                  <a:gd name="T21" fmla="*/ 3 h 48"/>
                  <a:gd name="T22" fmla="*/ 25 w 27"/>
                  <a:gd name="T2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48">
                    <a:moveTo>
                      <a:pt x="0" y="48"/>
                    </a:moveTo>
                    <a:cubicBezTo>
                      <a:pt x="1" y="48"/>
                      <a:pt x="1" y="48"/>
                      <a:pt x="2" y="48"/>
                    </a:cubicBezTo>
                    <a:cubicBezTo>
                      <a:pt x="2" y="48"/>
                      <a:pt x="3" y="48"/>
                      <a:pt x="3" y="48"/>
                    </a:cubicBezTo>
                    <a:cubicBezTo>
                      <a:pt x="3" y="48"/>
                      <a:pt x="2" y="48"/>
                      <a:pt x="2" y="48"/>
                    </a:cubicBezTo>
                    <a:cubicBezTo>
                      <a:pt x="1" y="48"/>
                      <a:pt x="1" y="48"/>
                      <a:pt x="0" y="48"/>
                    </a:cubicBezTo>
                    <a:moveTo>
                      <a:pt x="0" y="48"/>
                    </a:move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1"/>
                      <a:pt x="26" y="2"/>
                      <a:pt x="27" y="3"/>
                    </a:cubicBezTo>
                    <a:cubicBezTo>
                      <a:pt x="26" y="2"/>
                      <a:pt x="25" y="1"/>
                      <a:pt x="25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" name="Freeform 643"/>
              <p:cNvSpPr>
                <a:spLocks/>
              </p:cNvSpPr>
              <p:nvPr/>
            </p:nvSpPr>
            <p:spPr bwMode="auto">
              <a:xfrm>
                <a:off x="6678613" y="376238"/>
                <a:ext cx="119063" cy="153988"/>
              </a:xfrm>
              <a:custGeom>
                <a:avLst/>
                <a:gdLst>
                  <a:gd name="T0" fmla="*/ 27 w 37"/>
                  <a:gd name="T1" fmla="*/ 0 h 48"/>
                  <a:gd name="T2" fmla="*/ 27 w 37"/>
                  <a:gd name="T3" fmla="*/ 1 h 48"/>
                  <a:gd name="T4" fmla="*/ 7 w 37"/>
                  <a:gd name="T5" fmla="*/ 46 h 48"/>
                  <a:gd name="T6" fmla="*/ 0 w 37"/>
                  <a:gd name="T7" fmla="*/ 48 h 48"/>
                  <a:gd name="T8" fmla="*/ 2 w 37"/>
                  <a:gd name="T9" fmla="*/ 48 h 48"/>
                  <a:gd name="T10" fmla="*/ 2 w 37"/>
                  <a:gd name="T11" fmla="*/ 48 h 48"/>
                  <a:gd name="T12" fmla="*/ 2 w 37"/>
                  <a:gd name="T13" fmla="*/ 48 h 48"/>
                  <a:gd name="T14" fmla="*/ 4 w 37"/>
                  <a:gd name="T15" fmla="*/ 48 h 48"/>
                  <a:gd name="T16" fmla="*/ 5 w 37"/>
                  <a:gd name="T17" fmla="*/ 48 h 48"/>
                  <a:gd name="T18" fmla="*/ 14 w 37"/>
                  <a:gd name="T19" fmla="*/ 46 h 48"/>
                  <a:gd name="T20" fmla="*/ 31 w 37"/>
                  <a:gd name="T21" fmla="*/ 9 h 48"/>
                  <a:gd name="T22" fmla="*/ 29 w 37"/>
                  <a:gd name="T23" fmla="*/ 3 h 48"/>
                  <a:gd name="T24" fmla="*/ 27 w 37"/>
                  <a:gd name="T2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8">
                    <a:moveTo>
                      <a:pt x="27" y="0"/>
                    </a:moveTo>
                    <a:cubicBezTo>
                      <a:pt x="27" y="1"/>
                      <a:pt x="27" y="1"/>
                      <a:pt x="27" y="1"/>
                    </a:cubicBezTo>
                    <a:cubicBezTo>
                      <a:pt x="34" y="19"/>
                      <a:pt x="25" y="39"/>
                      <a:pt x="7" y="46"/>
                    </a:cubicBezTo>
                    <a:cubicBezTo>
                      <a:pt x="4" y="47"/>
                      <a:pt x="2" y="47"/>
                      <a:pt x="0" y="48"/>
                    </a:cubicBezTo>
                    <a:cubicBezTo>
                      <a:pt x="0" y="48"/>
                      <a:pt x="1" y="48"/>
                      <a:pt x="2" y="48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3" y="48"/>
                      <a:pt x="3" y="48"/>
                      <a:pt x="4" y="48"/>
                    </a:cubicBezTo>
                    <a:cubicBezTo>
                      <a:pt x="4" y="48"/>
                      <a:pt x="5" y="48"/>
                      <a:pt x="5" y="48"/>
                    </a:cubicBezTo>
                    <a:cubicBezTo>
                      <a:pt x="8" y="48"/>
                      <a:pt x="11" y="47"/>
                      <a:pt x="14" y="46"/>
                    </a:cubicBezTo>
                    <a:cubicBezTo>
                      <a:pt x="29" y="41"/>
                      <a:pt x="37" y="24"/>
                      <a:pt x="31" y="9"/>
                    </a:cubicBezTo>
                    <a:cubicBezTo>
                      <a:pt x="31" y="7"/>
                      <a:pt x="30" y="5"/>
                      <a:pt x="29" y="3"/>
                    </a:cubicBezTo>
                    <a:cubicBezTo>
                      <a:pt x="28" y="2"/>
                      <a:pt x="27" y="1"/>
                      <a:pt x="27" y="0"/>
                    </a:cubicBezTo>
                  </a:path>
                </a:pathLst>
              </a:custGeom>
              <a:solidFill>
                <a:srgbClr val="E10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" name="Freeform 644"/>
              <p:cNvSpPr>
                <a:spLocks noEditPoints="1"/>
              </p:cNvSpPr>
              <p:nvPr/>
            </p:nvSpPr>
            <p:spPr bwMode="auto">
              <a:xfrm>
                <a:off x="6597650" y="341313"/>
                <a:ext cx="144463" cy="185738"/>
              </a:xfrm>
              <a:custGeom>
                <a:avLst/>
                <a:gdLst>
                  <a:gd name="T0" fmla="*/ 15 w 45"/>
                  <a:gd name="T1" fmla="*/ 56 h 58"/>
                  <a:gd name="T2" fmla="*/ 15 w 45"/>
                  <a:gd name="T3" fmla="*/ 56 h 58"/>
                  <a:gd name="T4" fmla="*/ 20 w 45"/>
                  <a:gd name="T5" fmla="*/ 58 h 58"/>
                  <a:gd name="T6" fmla="*/ 20 w 45"/>
                  <a:gd name="T7" fmla="*/ 58 h 58"/>
                  <a:gd name="T8" fmla="*/ 15 w 45"/>
                  <a:gd name="T9" fmla="*/ 56 h 58"/>
                  <a:gd name="T10" fmla="*/ 0 w 45"/>
                  <a:gd name="T11" fmla="*/ 31 h 58"/>
                  <a:gd name="T12" fmla="*/ 11 w 45"/>
                  <a:gd name="T13" fmla="*/ 53 h 58"/>
                  <a:gd name="T14" fmla="*/ 11 w 45"/>
                  <a:gd name="T15" fmla="*/ 53 h 58"/>
                  <a:gd name="T16" fmla="*/ 0 w 45"/>
                  <a:gd name="T17" fmla="*/ 31 h 58"/>
                  <a:gd name="T18" fmla="*/ 0 w 45"/>
                  <a:gd name="T19" fmla="*/ 30 h 58"/>
                  <a:gd name="T20" fmla="*/ 0 w 45"/>
                  <a:gd name="T21" fmla="*/ 31 h 58"/>
                  <a:gd name="T22" fmla="*/ 0 w 45"/>
                  <a:gd name="T23" fmla="*/ 30 h 58"/>
                  <a:gd name="T24" fmla="*/ 0 w 45"/>
                  <a:gd name="T25" fmla="*/ 30 h 58"/>
                  <a:gd name="T26" fmla="*/ 0 w 45"/>
                  <a:gd name="T27" fmla="*/ 30 h 58"/>
                  <a:gd name="T28" fmla="*/ 0 w 45"/>
                  <a:gd name="T29" fmla="*/ 30 h 58"/>
                  <a:gd name="T30" fmla="*/ 0 w 45"/>
                  <a:gd name="T31" fmla="*/ 30 h 58"/>
                  <a:gd name="T32" fmla="*/ 0 w 45"/>
                  <a:gd name="T33" fmla="*/ 30 h 58"/>
                  <a:gd name="T34" fmla="*/ 0 w 45"/>
                  <a:gd name="T35" fmla="*/ 30 h 58"/>
                  <a:gd name="T36" fmla="*/ 0 w 45"/>
                  <a:gd name="T37" fmla="*/ 30 h 58"/>
                  <a:gd name="T38" fmla="*/ 0 w 45"/>
                  <a:gd name="T39" fmla="*/ 30 h 58"/>
                  <a:gd name="T40" fmla="*/ 0 w 45"/>
                  <a:gd name="T41" fmla="*/ 30 h 58"/>
                  <a:gd name="T42" fmla="*/ 0 w 45"/>
                  <a:gd name="T43" fmla="*/ 30 h 58"/>
                  <a:gd name="T44" fmla="*/ 45 w 45"/>
                  <a:gd name="T45" fmla="*/ 5 h 58"/>
                  <a:gd name="T46" fmla="*/ 45 w 45"/>
                  <a:gd name="T47" fmla="*/ 5 h 58"/>
                  <a:gd name="T48" fmla="*/ 45 w 45"/>
                  <a:gd name="T49" fmla="*/ 5 h 58"/>
                  <a:gd name="T50" fmla="*/ 45 w 45"/>
                  <a:gd name="T51" fmla="*/ 5 h 58"/>
                  <a:gd name="T52" fmla="*/ 45 w 45"/>
                  <a:gd name="T53" fmla="*/ 5 h 58"/>
                  <a:gd name="T54" fmla="*/ 45 w 45"/>
                  <a:gd name="T55" fmla="*/ 5 h 58"/>
                  <a:gd name="T56" fmla="*/ 29 w 45"/>
                  <a:gd name="T57" fmla="*/ 0 h 58"/>
                  <a:gd name="T58" fmla="*/ 45 w 45"/>
                  <a:gd name="T59" fmla="*/ 5 h 58"/>
                  <a:gd name="T60" fmla="*/ 29 w 45"/>
                  <a:gd name="T61" fmla="*/ 0 h 58"/>
                  <a:gd name="T62" fmla="*/ 29 w 45"/>
                  <a:gd name="T63" fmla="*/ 0 h 58"/>
                  <a:gd name="T64" fmla="*/ 29 w 45"/>
                  <a:gd name="T65" fmla="*/ 0 h 58"/>
                  <a:gd name="T66" fmla="*/ 29 w 45"/>
                  <a:gd name="T67" fmla="*/ 0 h 58"/>
                  <a:gd name="T68" fmla="*/ 29 w 45"/>
                  <a:gd name="T69" fmla="*/ 0 h 58"/>
                  <a:gd name="T70" fmla="*/ 29 w 45"/>
                  <a:gd name="T71" fmla="*/ 0 h 58"/>
                  <a:gd name="T72" fmla="*/ 29 w 45"/>
                  <a:gd name="T73" fmla="*/ 0 h 58"/>
                  <a:gd name="T74" fmla="*/ 29 w 45"/>
                  <a:gd name="T7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" h="58">
                    <a:moveTo>
                      <a:pt x="15" y="56"/>
                    </a:moveTo>
                    <a:cubicBezTo>
                      <a:pt x="15" y="56"/>
                      <a:pt x="15" y="56"/>
                      <a:pt x="15" y="56"/>
                    </a:cubicBezTo>
                    <a:cubicBezTo>
                      <a:pt x="17" y="56"/>
                      <a:pt x="18" y="57"/>
                      <a:pt x="20" y="58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18" y="57"/>
                      <a:pt x="17" y="56"/>
                      <a:pt x="15" y="56"/>
                    </a:cubicBezTo>
                    <a:moveTo>
                      <a:pt x="0" y="31"/>
                    </a:moveTo>
                    <a:cubicBezTo>
                      <a:pt x="0" y="40"/>
                      <a:pt x="4" y="48"/>
                      <a:pt x="11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4" y="48"/>
                      <a:pt x="0" y="40"/>
                      <a:pt x="0" y="31"/>
                    </a:cubicBezTo>
                    <a:moveTo>
                      <a:pt x="0" y="30"/>
                    </a:moveTo>
                    <a:cubicBezTo>
                      <a:pt x="0" y="30"/>
                      <a:pt x="0" y="31"/>
                      <a:pt x="0" y="31"/>
                    </a:cubicBezTo>
                    <a:cubicBezTo>
                      <a:pt x="0" y="31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45" y="5"/>
                    </a:move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moveTo>
                      <a:pt x="45" y="5"/>
                    </a:move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moveTo>
                      <a:pt x="29" y="0"/>
                    </a:moveTo>
                    <a:cubicBezTo>
                      <a:pt x="35" y="1"/>
                      <a:pt x="40" y="2"/>
                      <a:pt x="45" y="5"/>
                    </a:cubicBezTo>
                    <a:cubicBezTo>
                      <a:pt x="40" y="2"/>
                      <a:pt x="35" y="1"/>
                      <a:pt x="29" y="0"/>
                    </a:cubicBezTo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" name="Freeform 645"/>
              <p:cNvSpPr>
                <a:spLocks/>
              </p:cNvSpPr>
              <p:nvPr/>
            </p:nvSpPr>
            <p:spPr bwMode="auto">
              <a:xfrm>
                <a:off x="6632575" y="511176"/>
                <a:ext cx="14288" cy="9525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4 w 4"/>
                  <a:gd name="T5" fmla="*/ 3 h 3"/>
                  <a:gd name="T6" fmla="*/ 4 w 4"/>
                  <a:gd name="T7" fmla="*/ 3 h 3"/>
                  <a:gd name="T8" fmla="*/ 0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3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1" y="1"/>
                      <a:pt x="0" y="0"/>
                    </a:cubicBezTo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" name="Freeform 646"/>
              <p:cNvSpPr>
                <a:spLocks/>
              </p:cNvSpPr>
              <p:nvPr/>
            </p:nvSpPr>
            <p:spPr bwMode="auto">
              <a:xfrm>
                <a:off x="6597650" y="341313"/>
                <a:ext cx="144463" cy="185738"/>
              </a:xfrm>
              <a:custGeom>
                <a:avLst/>
                <a:gdLst>
                  <a:gd name="T0" fmla="*/ 29 w 45"/>
                  <a:gd name="T1" fmla="*/ 0 h 58"/>
                  <a:gd name="T2" fmla="*/ 0 w 45"/>
                  <a:gd name="T3" fmla="*/ 30 h 58"/>
                  <a:gd name="T4" fmla="*/ 0 w 45"/>
                  <a:gd name="T5" fmla="*/ 30 h 58"/>
                  <a:gd name="T6" fmla="*/ 0 w 45"/>
                  <a:gd name="T7" fmla="*/ 30 h 58"/>
                  <a:gd name="T8" fmla="*/ 0 w 45"/>
                  <a:gd name="T9" fmla="*/ 30 h 58"/>
                  <a:gd name="T10" fmla="*/ 0 w 45"/>
                  <a:gd name="T11" fmla="*/ 30 h 58"/>
                  <a:gd name="T12" fmla="*/ 0 w 45"/>
                  <a:gd name="T13" fmla="*/ 30 h 58"/>
                  <a:gd name="T14" fmla="*/ 0 w 45"/>
                  <a:gd name="T15" fmla="*/ 30 h 58"/>
                  <a:gd name="T16" fmla="*/ 0 w 45"/>
                  <a:gd name="T17" fmla="*/ 31 h 58"/>
                  <a:gd name="T18" fmla="*/ 0 w 45"/>
                  <a:gd name="T19" fmla="*/ 31 h 58"/>
                  <a:gd name="T20" fmla="*/ 11 w 45"/>
                  <a:gd name="T21" fmla="*/ 53 h 58"/>
                  <a:gd name="T22" fmla="*/ 15 w 45"/>
                  <a:gd name="T23" fmla="*/ 56 h 58"/>
                  <a:gd name="T24" fmla="*/ 20 w 45"/>
                  <a:gd name="T25" fmla="*/ 58 h 58"/>
                  <a:gd name="T26" fmla="*/ 15 w 45"/>
                  <a:gd name="T27" fmla="*/ 39 h 58"/>
                  <a:gd name="T28" fmla="*/ 15 w 45"/>
                  <a:gd name="T29" fmla="*/ 36 h 58"/>
                  <a:gd name="T30" fmla="*/ 7 w 45"/>
                  <a:gd name="T31" fmla="*/ 36 h 58"/>
                  <a:gd name="T32" fmla="*/ 7 w 45"/>
                  <a:gd name="T33" fmla="*/ 23 h 58"/>
                  <a:gd name="T34" fmla="*/ 19 w 45"/>
                  <a:gd name="T35" fmla="*/ 23 h 58"/>
                  <a:gd name="T36" fmla="*/ 23 w 45"/>
                  <a:gd name="T37" fmla="*/ 18 h 58"/>
                  <a:gd name="T38" fmla="*/ 23 w 45"/>
                  <a:gd name="T39" fmla="*/ 8 h 58"/>
                  <a:gd name="T40" fmla="*/ 35 w 45"/>
                  <a:gd name="T41" fmla="*/ 8 h 58"/>
                  <a:gd name="T42" fmla="*/ 35 w 45"/>
                  <a:gd name="T43" fmla="*/ 8 h 58"/>
                  <a:gd name="T44" fmla="*/ 45 w 45"/>
                  <a:gd name="T45" fmla="*/ 6 h 58"/>
                  <a:gd name="T46" fmla="*/ 45 w 45"/>
                  <a:gd name="T47" fmla="*/ 5 h 58"/>
                  <a:gd name="T48" fmla="*/ 45 w 45"/>
                  <a:gd name="T49" fmla="*/ 5 h 58"/>
                  <a:gd name="T50" fmla="*/ 45 w 45"/>
                  <a:gd name="T51" fmla="*/ 5 h 58"/>
                  <a:gd name="T52" fmla="*/ 45 w 45"/>
                  <a:gd name="T53" fmla="*/ 5 h 58"/>
                  <a:gd name="T54" fmla="*/ 45 w 45"/>
                  <a:gd name="T55" fmla="*/ 5 h 58"/>
                  <a:gd name="T56" fmla="*/ 29 w 45"/>
                  <a:gd name="T57" fmla="*/ 0 h 58"/>
                  <a:gd name="T58" fmla="*/ 29 w 45"/>
                  <a:gd name="T59" fmla="*/ 0 h 58"/>
                  <a:gd name="T60" fmla="*/ 29 w 45"/>
                  <a:gd name="T61" fmla="*/ 0 h 58"/>
                  <a:gd name="T62" fmla="*/ 29 w 45"/>
                  <a:gd name="T63" fmla="*/ 0 h 58"/>
                  <a:gd name="T64" fmla="*/ 29 w 45"/>
                  <a:gd name="T6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8">
                    <a:moveTo>
                      <a:pt x="29" y="0"/>
                    </a:moveTo>
                    <a:cubicBezTo>
                      <a:pt x="13" y="0"/>
                      <a:pt x="0" y="14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40"/>
                      <a:pt x="4" y="48"/>
                      <a:pt x="11" y="53"/>
                    </a:cubicBezTo>
                    <a:cubicBezTo>
                      <a:pt x="12" y="54"/>
                      <a:pt x="14" y="55"/>
                      <a:pt x="15" y="56"/>
                    </a:cubicBezTo>
                    <a:cubicBezTo>
                      <a:pt x="17" y="56"/>
                      <a:pt x="18" y="57"/>
                      <a:pt x="20" y="58"/>
                    </a:cubicBezTo>
                    <a:cubicBezTo>
                      <a:pt x="17" y="52"/>
                      <a:pt x="15" y="46"/>
                      <a:pt x="15" y="39"/>
                    </a:cubicBezTo>
                    <a:cubicBezTo>
                      <a:pt x="15" y="38"/>
                      <a:pt x="15" y="37"/>
                      <a:pt x="15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20" y="21"/>
                      <a:pt x="21" y="19"/>
                      <a:pt x="23" y="1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8" y="7"/>
                      <a:pt x="42" y="6"/>
                      <a:pt x="45" y="6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0" y="2"/>
                      <a:pt x="35" y="1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FC3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" name="Freeform 647"/>
              <p:cNvSpPr>
                <a:spLocks/>
              </p:cNvSpPr>
              <p:nvPr/>
            </p:nvSpPr>
            <p:spPr bwMode="auto">
              <a:xfrm>
                <a:off x="6672263" y="366713"/>
                <a:ext cx="38100" cy="31750"/>
              </a:xfrm>
              <a:custGeom>
                <a:avLst/>
                <a:gdLst>
                  <a:gd name="T0" fmla="*/ 12 w 12"/>
                  <a:gd name="T1" fmla="*/ 0 h 10"/>
                  <a:gd name="T2" fmla="*/ 0 w 12"/>
                  <a:gd name="T3" fmla="*/ 0 h 10"/>
                  <a:gd name="T4" fmla="*/ 0 w 12"/>
                  <a:gd name="T5" fmla="*/ 10 h 10"/>
                  <a:gd name="T6" fmla="*/ 12 w 12"/>
                  <a:gd name="T7" fmla="*/ 0 h 10"/>
                  <a:gd name="T8" fmla="*/ 12 w 1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" y="6"/>
                      <a:pt x="7" y="2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" name="Freeform 648"/>
              <p:cNvSpPr>
                <a:spLocks/>
              </p:cNvSpPr>
              <p:nvPr/>
            </p:nvSpPr>
            <p:spPr bwMode="auto">
              <a:xfrm>
                <a:off x="6619875" y="415926"/>
                <a:ext cx="39688" cy="41275"/>
              </a:xfrm>
              <a:custGeom>
                <a:avLst/>
                <a:gdLst>
                  <a:gd name="T0" fmla="*/ 12 w 12"/>
                  <a:gd name="T1" fmla="*/ 0 h 13"/>
                  <a:gd name="T2" fmla="*/ 0 w 12"/>
                  <a:gd name="T3" fmla="*/ 0 h 13"/>
                  <a:gd name="T4" fmla="*/ 0 w 12"/>
                  <a:gd name="T5" fmla="*/ 13 h 13"/>
                  <a:gd name="T6" fmla="*/ 8 w 12"/>
                  <a:gd name="T7" fmla="*/ 13 h 13"/>
                  <a:gd name="T8" fmla="*/ 12 w 12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9"/>
                      <a:pt x="10" y="4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" name="Freeform 649"/>
              <p:cNvSpPr>
                <a:spLocks/>
              </p:cNvSpPr>
              <p:nvPr/>
            </p:nvSpPr>
            <p:spPr bwMode="auto">
              <a:xfrm>
                <a:off x="5802313" y="360363"/>
                <a:ext cx="709613" cy="150813"/>
              </a:xfrm>
              <a:custGeom>
                <a:avLst/>
                <a:gdLst>
                  <a:gd name="T0" fmla="*/ 221 w 221"/>
                  <a:gd name="T1" fmla="*/ 5 h 47"/>
                  <a:gd name="T2" fmla="*/ 221 w 221"/>
                  <a:gd name="T3" fmla="*/ 43 h 47"/>
                  <a:gd name="T4" fmla="*/ 216 w 221"/>
                  <a:gd name="T5" fmla="*/ 47 h 47"/>
                  <a:gd name="T6" fmla="*/ 4 w 221"/>
                  <a:gd name="T7" fmla="*/ 47 h 47"/>
                  <a:gd name="T8" fmla="*/ 1 w 221"/>
                  <a:gd name="T9" fmla="*/ 46 h 47"/>
                  <a:gd name="T10" fmla="*/ 0 w 221"/>
                  <a:gd name="T11" fmla="*/ 43 h 47"/>
                  <a:gd name="T12" fmla="*/ 0 w 221"/>
                  <a:gd name="T13" fmla="*/ 5 h 47"/>
                  <a:gd name="T14" fmla="*/ 4 w 221"/>
                  <a:gd name="T15" fmla="*/ 0 h 47"/>
                  <a:gd name="T16" fmla="*/ 216 w 221"/>
                  <a:gd name="T17" fmla="*/ 0 h 47"/>
                  <a:gd name="T18" fmla="*/ 220 w 221"/>
                  <a:gd name="T19" fmla="*/ 2 h 47"/>
                  <a:gd name="T20" fmla="*/ 221 w 221"/>
                  <a:gd name="T21" fmla="*/ 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" h="47">
                    <a:moveTo>
                      <a:pt x="221" y="5"/>
                    </a:moveTo>
                    <a:cubicBezTo>
                      <a:pt x="221" y="43"/>
                      <a:pt x="221" y="43"/>
                      <a:pt x="221" y="43"/>
                    </a:cubicBezTo>
                    <a:cubicBezTo>
                      <a:pt x="221" y="45"/>
                      <a:pt x="219" y="47"/>
                      <a:pt x="216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3" y="47"/>
                      <a:pt x="2" y="47"/>
                      <a:pt x="1" y="46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16" y="0"/>
                      <a:pt x="216" y="0"/>
                      <a:pt x="216" y="0"/>
                    </a:cubicBezTo>
                    <a:cubicBezTo>
                      <a:pt x="218" y="0"/>
                      <a:pt x="219" y="1"/>
                      <a:pt x="220" y="2"/>
                    </a:cubicBezTo>
                    <a:cubicBezTo>
                      <a:pt x="221" y="3"/>
                      <a:pt x="221" y="4"/>
                      <a:pt x="221" y="5"/>
                    </a:cubicBezTo>
                  </a:path>
                </a:pathLst>
              </a:custGeom>
              <a:solidFill>
                <a:srgbClr val="0470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" name="Freeform 650"/>
              <p:cNvSpPr>
                <a:spLocks/>
              </p:cNvSpPr>
              <p:nvPr/>
            </p:nvSpPr>
            <p:spPr bwMode="auto">
              <a:xfrm>
                <a:off x="5924550" y="479426"/>
                <a:ext cx="19050" cy="6350"/>
              </a:xfrm>
              <a:custGeom>
                <a:avLst/>
                <a:gdLst>
                  <a:gd name="T0" fmla="*/ 12 w 12"/>
                  <a:gd name="T1" fmla="*/ 0 h 4"/>
                  <a:gd name="T2" fmla="*/ 8 w 12"/>
                  <a:gd name="T3" fmla="*/ 2 h 4"/>
                  <a:gd name="T4" fmla="*/ 8 w 12"/>
                  <a:gd name="T5" fmla="*/ 2 h 4"/>
                  <a:gd name="T6" fmla="*/ 4 w 12"/>
                  <a:gd name="T7" fmla="*/ 2 h 4"/>
                  <a:gd name="T8" fmla="*/ 0 w 12"/>
                  <a:gd name="T9" fmla="*/ 4 h 4"/>
                  <a:gd name="T10" fmla="*/ 0 w 12"/>
                  <a:gd name="T11" fmla="*/ 4 h 4"/>
                  <a:gd name="T12" fmla="*/ 12 w 12"/>
                  <a:gd name="T13" fmla="*/ 4 h 4"/>
                  <a:gd name="T14" fmla="*/ 12 w 1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2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34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2" name="Freeform 651"/>
              <p:cNvSpPr>
                <a:spLocks/>
              </p:cNvSpPr>
              <p:nvPr/>
            </p:nvSpPr>
            <p:spPr bwMode="auto">
              <a:xfrm>
                <a:off x="5924550" y="479426"/>
                <a:ext cx="19050" cy="6350"/>
              </a:xfrm>
              <a:custGeom>
                <a:avLst/>
                <a:gdLst>
                  <a:gd name="T0" fmla="*/ 12 w 12"/>
                  <a:gd name="T1" fmla="*/ 0 h 4"/>
                  <a:gd name="T2" fmla="*/ 8 w 12"/>
                  <a:gd name="T3" fmla="*/ 2 h 4"/>
                  <a:gd name="T4" fmla="*/ 8 w 12"/>
                  <a:gd name="T5" fmla="*/ 2 h 4"/>
                  <a:gd name="T6" fmla="*/ 4 w 12"/>
                  <a:gd name="T7" fmla="*/ 2 h 4"/>
                  <a:gd name="T8" fmla="*/ 0 w 12"/>
                  <a:gd name="T9" fmla="*/ 4 h 4"/>
                  <a:gd name="T10" fmla="*/ 0 w 12"/>
                  <a:gd name="T11" fmla="*/ 4 h 4"/>
                  <a:gd name="T12" fmla="*/ 12 w 12"/>
                  <a:gd name="T13" fmla="*/ 4 h 4"/>
                  <a:gd name="T14" fmla="*/ 12 w 1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2" y="4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3" name="Freeform 652"/>
              <p:cNvSpPr>
                <a:spLocks/>
              </p:cNvSpPr>
              <p:nvPr/>
            </p:nvSpPr>
            <p:spPr bwMode="auto">
              <a:xfrm>
                <a:off x="5969000" y="460376"/>
                <a:ext cx="74613" cy="28575"/>
              </a:xfrm>
              <a:custGeom>
                <a:avLst/>
                <a:gdLst>
                  <a:gd name="T0" fmla="*/ 23 w 23"/>
                  <a:gd name="T1" fmla="*/ 0 h 9"/>
                  <a:gd name="T2" fmla="*/ 21 w 23"/>
                  <a:gd name="T3" fmla="*/ 0 h 9"/>
                  <a:gd name="T4" fmla="*/ 19 w 23"/>
                  <a:gd name="T5" fmla="*/ 3 h 9"/>
                  <a:gd name="T6" fmla="*/ 15 w 23"/>
                  <a:gd name="T7" fmla="*/ 6 h 9"/>
                  <a:gd name="T8" fmla="*/ 9 w 23"/>
                  <a:gd name="T9" fmla="*/ 7 h 9"/>
                  <a:gd name="T10" fmla="*/ 3 w 23"/>
                  <a:gd name="T11" fmla="*/ 6 h 9"/>
                  <a:gd name="T12" fmla="*/ 0 w 23"/>
                  <a:gd name="T13" fmla="*/ 5 h 9"/>
                  <a:gd name="T14" fmla="*/ 0 w 23"/>
                  <a:gd name="T15" fmla="*/ 5 h 9"/>
                  <a:gd name="T16" fmla="*/ 4 w 23"/>
                  <a:gd name="T17" fmla="*/ 7 h 9"/>
                  <a:gd name="T18" fmla="*/ 10 w 23"/>
                  <a:gd name="T19" fmla="*/ 9 h 9"/>
                  <a:gd name="T20" fmla="*/ 16 w 23"/>
                  <a:gd name="T21" fmla="*/ 7 h 9"/>
                  <a:gd name="T22" fmla="*/ 20 w 23"/>
                  <a:gd name="T23" fmla="*/ 4 h 9"/>
                  <a:gd name="T24" fmla="*/ 23 w 23"/>
                  <a:gd name="T2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9">
                    <a:moveTo>
                      <a:pt x="23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1"/>
                      <a:pt x="20" y="2"/>
                      <a:pt x="19" y="3"/>
                    </a:cubicBezTo>
                    <a:cubicBezTo>
                      <a:pt x="18" y="4"/>
                      <a:pt x="16" y="6"/>
                      <a:pt x="15" y="6"/>
                    </a:cubicBezTo>
                    <a:cubicBezTo>
                      <a:pt x="13" y="7"/>
                      <a:pt x="11" y="7"/>
                      <a:pt x="9" y="7"/>
                    </a:cubicBezTo>
                    <a:cubicBezTo>
                      <a:pt x="7" y="7"/>
                      <a:pt x="5" y="7"/>
                      <a:pt x="3" y="6"/>
                    </a:cubicBezTo>
                    <a:cubicBezTo>
                      <a:pt x="2" y="6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2" y="7"/>
                      <a:pt x="4" y="7"/>
                    </a:cubicBezTo>
                    <a:cubicBezTo>
                      <a:pt x="6" y="8"/>
                      <a:pt x="8" y="9"/>
                      <a:pt x="10" y="9"/>
                    </a:cubicBezTo>
                    <a:cubicBezTo>
                      <a:pt x="12" y="9"/>
                      <a:pt x="14" y="8"/>
                      <a:pt x="16" y="7"/>
                    </a:cubicBezTo>
                    <a:cubicBezTo>
                      <a:pt x="18" y="7"/>
                      <a:pt x="19" y="6"/>
                      <a:pt x="20" y="4"/>
                    </a:cubicBezTo>
                    <a:cubicBezTo>
                      <a:pt x="21" y="3"/>
                      <a:pt x="22" y="2"/>
                      <a:pt x="23" y="0"/>
                    </a:cubicBezTo>
                  </a:path>
                </a:pathLst>
              </a:custGeom>
              <a:solidFill>
                <a:srgbClr val="034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" name="Freeform 653"/>
              <p:cNvSpPr>
                <a:spLocks/>
              </p:cNvSpPr>
              <p:nvPr/>
            </p:nvSpPr>
            <p:spPr bwMode="auto">
              <a:xfrm>
                <a:off x="6053138" y="447676"/>
                <a:ext cx="63500" cy="41275"/>
              </a:xfrm>
              <a:custGeom>
                <a:avLst/>
                <a:gdLst>
                  <a:gd name="T0" fmla="*/ 19 w 20"/>
                  <a:gd name="T1" fmla="*/ 0 h 13"/>
                  <a:gd name="T2" fmla="*/ 19 w 20"/>
                  <a:gd name="T3" fmla="*/ 0 h 13"/>
                  <a:gd name="T4" fmla="*/ 19 w 20"/>
                  <a:gd name="T5" fmla="*/ 2 h 13"/>
                  <a:gd name="T6" fmla="*/ 18 w 20"/>
                  <a:gd name="T7" fmla="*/ 6 h 13"/>
                  <a:gd name="T8" fmla="*/ 16 w 20"/>
                  <a:gd name="T9" fmla="*/ 9 h 13"/>
                  <a:gd name="T10" fmla="*/ 13 w 20"/>
                  <a:gd name="T11" fmla="*/ 11 h 13"/>
                  <a:gd name="T12" fmla="*/ 9 w 20"/>
                  <a:gd name="T13" fmla="*/ 11 h 13"/>
                  <a:gd name="T14" fmla="*/ 6 w 20"/>
                  <a:gd name="T15" fmla="*/ 11 h 13"/>
                  <a:gd name="T16" fmla="*/ 3 w 20"/>
                  <a:gd name="T17" fmla="*/ 10 h 13"/>
                  <a:gd name="T18" fmla="*/ 1 w 20"/>
                  <a:gd name="T19" fmla="*/ 9 h 13"/>
                  <a:gd name="T20" fmla="*/ 0 w 20"/>
                  <a:gd name="T21" fmla="*/ 9 h 13"/>
                  <a:gd name="T22" fmla="*/ 0 w 20"/>
                  <a:gd name="T23" fmla="*/ 9 h 13"/>
                  <a:gd name="T24" fmla="*/ 2 w 20"/>
                  <a:gd name="T25" fmla="*/ 10 h 13"/>
                  <a:gd name="T26" fmla="*/ 5 w 20"/>
                  <a:gd name="T27" fmla="*/ 12 h 13"/>
                  <a:gd name="T28" fmla="*/ 7 w 20"/>
                  <a:gd name="T29" fmla="*/ 12 h 13"/>
                  <a:gd name="T30" fmla="*/ 10 w 20"/>
                  <a:gd name="T31" fmla="*/ 13 h 13"/>
                  <a:gd name="T32" fmla="*/ 14 w 20"/>
                  <a:gd name="T33" fmla="*/ 12 h 13"/>
                  <a:gd name="T34" fmla="*/ 17 w 20"/>
                  <a:gd name="T35" fmla="*/ 10 h 13"/>
                  <a:gd name="T36" fmla="*/ 19 w 20"/>
                  <a:gd name="T37" fmla="*/ 7 h 13"/>
                  <a:gd name="T38" fmla="*/ 20 w 20"/>
                  <a:gd name="T39" fmla="*/ 3 h 13"/>
                  <a:gd name="T40" fmla="*/ 19 w 20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" h="13"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1"/>
                      <a:pt x="19" y="2"/>
                    </a:cubicBezTo>
                    <a:cubicBezTo>
                      <a:pt x="19" y="3"/>
                      <a:pt x="19" y="4"/>
                      <a:pt x="18" y="6"/>
                    </a:cubicBezTo>
                    <a:cubicBezTo>
                      <a:pt x="18" y="7"/>
                      <a:pt x="17" y="8"/>
                      <a:pt x="16" y="9"/>
                    </a:cubicBezTo>
                    <a:cubicBezTo>
                      <a:pt x="15" y="9"/>
                      <a:pt x="14" y="10"/>
                      <a:pt x="13" y="11"/>
                    </a:cubicBezTo>
                    <a:cubicBezTo>
                      <a:pt x="12" y="11"/>
                      <a:pt x="10" y="11"/>
                      <a:pt x="9" y="11"/>
                    </a:cubicBezTo>
                    <a:cubicBezTo>
                      <a:pt x="8" y="11"/>
                      <a:pt x="7" y="11"/>
                      <a:pt x="6" y="11"/>
                    </a:cubicBezTo>
                    <a:cubicBezTo>
                      <a:pt x="5" y="11"/>
                      <a:pt x="4" y="11"/>
                      <a:pt x="3" y="10"/>
                    </a:cubicBezTo>
                    <a:cubicBezTo>
                      <a:pt x="3" y="10"/>
                      <a:pt x="2" y="10"/>
                      <a:pt x="1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9"/>
                      <a:pt x="1" y="10"/>
                      <a:pt x="2" y="10"/>
                    </a:cubicBezTo>
                    <a:cubicBezTo>
                      <a:pt x="3" y="11"/>
                      <a:pt x="4" y="11"/>
                      <a:pt x="5" y="12"/>
                    </a:cubicBezTo>
                    <a:cubicBezTo>
                      <a:pt x="5" y="12"/>
                      <a:pt x="6" y="12"/>
                      <a:pt x="7" y="12"/>
                    </a:cubicBezTo>
                    <a:cubicBezTo>
                      <a:pt x="8" y="13"/>
                      <a:pt x="9" y="13"/>
                      <a:pt x="10" y="13"/>
                    </a:cubicBezTo>
                    <a:cubicBezTo>
                      <a:pt x="11" y="13"/>
                      <a:pt x="13" y="12"/>
                      <a:pt x="14" y="12"/>
                    </a:cubicBezTo>
                    <a:cubicBezTo>
                      <a:pt x="15" y="11"/>
                      <a:pt x="16" y="11"/>
                      <a:pt x="17" y="10"/>
                    </a:cubicBezTo>
                    <a:cubicBezTo>
                      <a:pt x="18" y="9"/>
                      <a:pt x="19" y="8"/>
                      <a:pt x="19" y="7"/>
                    </a:cubicBezTo>
                    <a:cubicBezTo>
                      <a:pt x="20" y="5"/>
                      <a:pt x="20" y="4"/>
                      <a:pt x="20" y="3"/>
                    </a:cubicBezTo>
                    <a:cubicBezTo>
                      <a:pt x="20" y="2"/>
                      <a:pt x="20" y="1"/>
                      <a:pt x="19" y="0"/>
                    </a:cubicBezTo>
                  </a:path>
                </a:pathLst>
              </a:custGeom>
              <a:solidFill>
                <a:srgbClr val="034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" name="Freeform 654"/>
              <p:cNvSpPr>
                <a:spLocks/>
              </p:cNvSpPr>
              <p:nvPr/>
            </p:nvSpPr>
            <p:spPr bwMode="auto">
              <a:xfrm>
                <a:off x="6129338" y="431801"/>
                <a:ext cx="65088" cy="53975"/>
              </a:xfrm>
              <a:custGeom>
                <a:avLst/>
                <a:gdLst>
                  <a:gd name="T0" fmla="*/ 20 w 20"/>
                  <a:gd name="T1" fmla="*/ 0 h 17"/>
                  <a:gd name="T2" fmla="*/ 20 w 20"/>
                  <a:gd name="T3" fmla="*/ 0 h 17"/>
                  <a:gd name="T4" fmla="*/ 19 w 20"/>
                  <a:gd name="T5" fmla="*/ 0 h 17"/>
                  <a:gd name="T6" fmla="*/ 17 w 20"/>
                  <a:gd name="T7" fmla="*/ 3 h 17"/>
                  <a:gd name="T8" fmla="*/ 13 w 20"/>
                  <a:gd name="T9" fmla="*/ 5 h 17"/>
                  <a:gd name="T10" fmla="*/ 8 w 20"/>
                  <a:gd name="T11" fmla="*/ 6 h 17"/>
                  <a:gd name="T12" fmla="*/ 5 w 20"/>
                  <a:gd name="T13" fmla="*/ 6 h 17"/>
                  <a:gd name="T14" fmla="*/ 5 w 20"/>
                  <a:gd name="T15" fmla="*/ 16 h 17"/>
                  <a:gd name="T16" fmla="*/ 0 w 20"/>
                  <a:gd name="T17" fmla="*/ 16 h 17"/>
                  <a:gd name="T18" fmla="*/ 0 w 20"/>
                  <a:gd name="T19" fmla="*/ 17 h 17"/>
                  <a:gd name="T20" fmla="*/ 6 w 20"/>
                  <a:gd name="T21" fmla="*/ 17 h 17"/>
                  <a:gd name="T22" fmla="*/ 6 w 20"/>
                  <a:gd name="T23" fmla="*/ 7 h 17"/>
                  <a:gd name="T24" fmla="*/ 10 w 20"/>
                  <a:gd name="T25" fmla="*/ 7 h 17"/>
                  <a:gd name="T26" fmla="*/ 14 w 20"/>
                  <a:gd name="T27" fmla="*/ 6 h 17"/>
                  <a:gd name="T28" fmla="*/ 18 w 20"/>
                  <a:gd name="T29" fmla="*/ 4 h 17"/>
                  <a:gd name="T30" fmla="*/ 20 w 20"/>
                  <a:gd name="T31" fmla="*/ 1 h 17"/>
                  <a:gd name="T32" fmla="*/ 20 w 20"/>
                  <a:gd name="T3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17"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1"/>
                      <a:pt x="18" y="2"/>
                      <a:pt x="17" y="3"/>
                    </a:cubicBezTo>
                    <a:cubicBezTo>
                      <a:pt x="16" y="4"/>
                      <a:pt x="15" y="5"/>
                      <a:pt x="13" y="5"/>
                    </a:cubicBezTo>
                    <a:cubicBezTo>
                      <a:pt x="12" y="5"/>
                      <a:pt x="10" y="6"/>
                      <a:pt x="8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3" y="7"/>
                      <a:pt x="14" y="6"/>
                    </a:cubicBezTo>
                    <a:cubicBezTo>
                      <a:pt x="16" y="6"/>
                      <a:pt x="17" y="5"/>
                      <a:pt x="18" y="4"/>
                    </a:cubicBezTo>
                    <a:cubicBezTo>
                      <a:pt x="19" y="3"/>
                      <a:pt x="20" y="2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</a:path>
                </a:pathLst>
              </a:custGeom>
              <a:solidFill>
                <a:srgbClr val="034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6" name="Freeform 655"/>
              <p:cNvSpPr>
                <a:spLocks/>
              </p:cNvSpPr>
              <p:nvPr/>
            </p:nvSpPr>
            <p:spPr bwMode="auto">
              <a:xfrm>
                <a:off x="6210300" y="425451"/>
                <a:ext cx="19050" cy="60325"/>
              </a:xfrm>
              <a:custGeom>
                <a:avLst/>
                <a:gdLst>
                  <a:gd name="T0" fmla="*/ 12 w 12"/>
                  <a:gd name="T1" fmla="*/ 0 h 38"/>
                  <a:gd name="T2" fmla="*/ 10 w 12"/>
                  <a:gd name="T3" fmla="*/ 0 h 38"/>
                  <a:gd name="T4" fmla="*/ 10 w 12"/>
                  <a:gd name="T5" fmla="*/ 36 h 38"/>
                  <a:gd name="T6" fmla="*/ 0 w 12"/>
                  <a:gd name="T7" fmla="*/ 36 h 38"/>
                  <a:gd name="T8" fmla="*/ 0 w 12"/>
                  <a:gd name="T9" fmla="*/ 38 h 38"/>
                  <a:gd name="T10" fmla="*/ 12 w 12"/>
                  <a:gd name="T11" fmla="*/ 38 h 38"/>
                  <a:gd name="T12" fmla="*/ 12 w 12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8">
                    <a:moveTo>
                      <a:pt x="12" y="0"/>
                    </a:moveTo>
                    <a:lnTo>
                      <a:pt x="10" y="0"/>
                    </a:lnTo>
                    <a:lnTo>
                      <a:pt x="10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34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7" name="Freeform 656"/>
              <p:cNvSpPr>
                <a:spLocks/>
              </p:cNvSpPr>
              <p:nvPr/>
            </p:nvSpPr>
            <p:spPr bwMode="auto">
              <a:xfrm>
                <a:off x="6210300" y="425451"/>
                <a:ext cx="19050" cy="60325"/>
              </a:xfrm>
              <a:custGeom>
                <a:avLst/>
                <a:gdLst>
                  <a:gd name="T0" fmla="*/ 12 w 12"/>
                  <a:gd name="T1" fmla="*/ 0 h 38"/>
                  <a:gd name="T2" fmla="*/ 10 w 12"/>
                  <a:gd name="T3" fmla="*/ 0 h 38"/>
                  <a:gd name="T4" fmla="*/ 10 w 12"/>
                  <a:gd name="T5" fmla="*/ 36 h 38"/>
                  <a:gd name="T6" fmla="*/ 0 w 12"/>
                  <a:gd name="T7" fmla="*/ 36 h 38"/>
                  <a:gd name="T8" fmla="*/ 0 w 12"/>
                  <a:gd name="T9" fmla="*/ 38 h 38"/>
                  <a:gd name="T10" fmla="*/ 12 w 12"/>
                  <a:gd name="T11" fmla="*/ 38 h 38"/>
                  <a:gd name="T12" fmla="*/ 12 w 12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8">
                    <a:moveTo>
                      <a:pt x="12" y="0"/>
                    </a:moveTo>
                    <a:lnTo>
                      <a:pt x="10" y="0"/>
                    </a:lnTo>
                    <a:lnTo>
                      <a:pt x="10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" name="Freeform 657"/>
              <p:cNvSpPr>
                <a:spLocks/>
              </p:cNvSpPr>
              <p:nvPr/>
            </p:nvSpPr>
            <p:spPr bwMode="auto">
              <a:xfrm>
                <a:off x="6267450" y="412751"/>
                <a:ext cx="19050" cy="73025"/>
              </a:xfrm>
              <a:custGeom>
                <a:avLst/>
                <a:gdLst>
                  <a:gd name="T0" fmla="*/ 12 w 12"/>
                  <a:gd name="T1" fmla="*/ 0 h 46"/>
                  <a:gd name="T2" fmla="*/ 8 w 12"/>
                  <a:gd name="T3" fmla="*/ 0 h 46"/>
                  <a:gd name="T4" fmla="*/ 8 w 12"/>
                  <a:gd name="T5" fmla="*/ 44 h 46"/>
                  <a:gd name="T6" fmla="*/ 0 w 12"/>
                  <a:gd name="T7" fmla="*/ 44 h 46"/>
                  <a:gd name="T8" fmla="*/ 0 w 12"/>
                  <a:gd name="T9" fmla="*/ 46 h 46"/>
                  <a:gd name="T10" fmla="*/ 12 w 12"/>
                  <a:gd name="T11" fmla="*/ 46 h 46"/>
                  <a:gd name="T12" fmla="*/ 12 w 12"/>
                  <a:gd name="T1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6">
                    <a:moveTo>
                      <a:pt x="12" y="0"/>
                    </a:moveTo>
                    <a:lnTo>
                      <a:pt x="8" y="0"/>
                    </a:lnTo>
                    <a:lnTo>
                      <a:pt x="8" y="44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12" y="4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34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" name="Freeform 658"/>
              <p:cNvSpPr>
                <a:spLocks/>
              </p:cNvSpPr>
              <p:nvPr/>
            </p:nvSpPr>
            <p:spPr bwMode="auto">
              <a:xfrm>
                <a:off x="6267450" y="412751"/>
                <a:ext cx="19050" cy="73025"/>
              </a:xfrm>
              <a:custGeom>
                <a:avLst/>
                <a:gdLst>
                  <a:gd name="T0" fmla="*/ 12 w 12"/>
                  <a:gd name="T1" fmla="*/ 0 h 46"/>
                  <a:gd name="T2" fmla="*/ 8 w 12"/>
                  <a:gd name="T3" fmla="*/ 0 h 46"/>
                  <a:gd name="T4" fmla="*/ 8 w 12"/>
                  <a:gd name="T5" fmla="*/ 44 h 46"/>
                  <a:gd name="T6" fmla="*/ 0 w 12"/>
                  <a:gd name="T7" fmla="*/ 44 h 46"/>
                  <a:gd name="T8" fmla="*/ 0 w 12"/>
                  <a:gd name="T9" fmla="*/ 46 h 46"/>
                  <a:gd name="T10" fmla="*/ 12 w 12"/>
                  <a:gd name="T11" fmla="*/ 46 h 46"/>
                  <a:gd name="T12" fmla="*/ 12 w 12"/>
                  <a:gd name="T1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6">
                    <a:moveTo>
                      <a:pt x="12" y="0"/>
                    </a:moveTo>
                    <a:lnTo>
                      <a:pt x="8" y="0"/>
                    </a:lnTo>
                    <a:lnTo>
                      <a:pt x="8" y="44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12" y="46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" name="Freeform 659"/>
              <p:cNvSpPr>
                <a:spLocks noEditPoints="1"/>
              </p:cNvSpPr>
              <p:nvPr/>
            </p:nvSpPr>
            <p:spPr bwMode="auto">
              <a:xfrm>
                <a:off x="6302375" y="398463"/>
                <a:ext cx="87313" cy="87313"/>
              </a:xfrm>
              <a:custGeom>
                <a:avLst/>
                <a:gdLst>
                  <a:gd name="T0" fmla="*/ 18 w 27"/>
                  <a:gd name="T1" fmla="*/ 19 h 27"/>
                  <a:gd name="T2" fmla="*/ 7 w 27"/>
                  <a:gd name="T3" fmla="*/ 19 h 27"/>
                  <a:gd name="T4" fmla="*/ 5 w 27"/>
                  <a:gd name="T5" fmla="*/ 25 h 27"/>
                  <a:gd name="T6" fmla="*/ 4 w 27"/>
                  <a:gd name="T7" fmla="*/ 26 h 27"/>
                  <a:gd name="T8" fmla="*/ 3 w 27"/>
                  <a:gd name="T9" fmla="*/ 26 h 27"/>
                  <a:gd name="T10" fmla="*/ 0 w 27"/>
                  <a:gd name="T11" fmla="*/ 26 h 27"/>
                  <a:gd name="T12" fmla="*/ 0 w 27"/>
                  <a:gd name="T13" fmla="*/ 27 h 27"/>
                  <a:gd name="T14" fmla="*/ 4 w 27"/>
                  <a:gd name="T15" fmla="*/ 27 h 27"/>
                  <a:gd name="T16" fmla="*/ 5 w 27"/>
                  <a:gd name="T17" fmla="*/ 27 h 27"/>
                  <a:gd name="T18" fmla="*/ 6 w 27"/>
                  <a:gd name="T19" fmla="*/ 26 h 27"/>
                  <a:gd name="T20" fmla="*/ 8 w 27"/>
                  <a:gd name="T21" fmla="*/ 20 h 27"/>
                  <a:gd name="T22" fmla="*/ 18 w 27"/>
                  <a:gd name="T23" fmla="*/ 20 h 27"/>
                  <a:gd name="T24" fmla="*/ 18 w 27"/>
                  <a:gd name="T25" fmla="*/ 19 h 27"/>
                  <a:gd name="T26" fmla="*/ 12 w 27"/>
                  <a:gd name="T27" fmla="*/ 2 h 27"/>
                  <a:gd name="T28" fmla="*/ 12 w 27"/>
                  <a:gd name="T29" fmla="*/ 4 h 27"/>
                  <a:gd name="T30" fmla="*/ 11 w 27"/>
                  <a:gd name="T31" fmla="*/ 5 h 27"/>
                  <a:gd name="T32" fmla="*/ 8 w 27"/>
                  <a:gd name="T33" fmla="*/ 15 h 27"/>
                  <a:gd name="T34" fmla="*/ 10 w 27"/>
                  <a:gd name="T35" fmla="*/ 15 h 27"/>
                  <a:gd name="T36" fmla="*/ 12 w 27"/>
                  <a:gd name="T37" fmla="*/ 6 h 27"/>
                  <a:gd name="T38" fmla="*/ 13 w 27"/>
                  <a:gd name="T39" fmla="*/ 5 h 27"/>
                  <a:gd name="T40" fmla="*/ 13 w 27"/>
                  <a:gd name="T41" fmla="*/ 4 h 27"/>
                  <a:gd name="T42" fmla="*/ 13 w 27"/>
                  <a:gd name="T43" fmla="*/ 4 h 27"/>
                  <a:gd name="T44" fmla="*/ 13 w 27"/>
                  <a:gd name="T45" fmla="*/ 4 h 27"/>
                  <a:gd name="T46" fmla="*/ 13 w 27"/>
                  <a:gd name="T47" fmla="*/ 4 h 27"/>
                  <a:gd name="T48" fmla="*/ 12 w 27"/>
                  <a:gd name="T49" fmla="*/ 2 h 27"/>
                  <a:gd name="T50" fmla="*/ 17 w 27"/>
                  <a:gd name="T51" fmla="*/ 0 h 27"/>
                  <a:gd name="T52" fmla="*/ 17 w 27"/>
                  <a:gd name="T53" fmla="*/ 0 h 27"/>
                  <a:gd name="T54" fmla="*/ 26 w 27"/>
                  <a:gd name="T55" fmla="*/ 26 h 27"/>
                  <a:gd name="T56" fmla="*/ 22 w 27"/>
                  <a:gd name="T57" fmla="*/ 26 h 27"/>
                  <a:gd name="T58" fmla="*/ 21 w 27"/>
                  <a:gd name="T59" fmla="*/ 26 h 27"/>
                  <a:gd name="T60" fmla="*/ 22 w 27"/>
                  <a:gd name="T61" fmla="*/ 27 h 27"/>
                  <a:gd name="T62" fmla="*/ 23 w 27"/>
                  <a:gd name="T63" fmla="*/ 27 h 27"/>
                  <a:gd name="T64" fmla="*/ 27 w 27"/>
                  <a:gd name="T65" fmla="*/ 27 h 27"/>
                  <a:gd name="T66" fmla="*/ 17 w 27"/>
                  <a:gd name="T6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" h="27">
                    <a:moveTo>
                      <a:pt x="18" y="19"/>
                    </a:moveTo>
                    <a:cubicBezTo>
                      <a:pt x="7" y="19"/>
                      <a:pt x="7" y="19"/>
                      <a:pt x="7" y="19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3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19"/>
                      <a:pt x="18" y="19"/>
                      <a:pt x="18" y="19"/>
                    </a:cubicBezTo>
                    <a:moveTo>
                      <a:pt x="12" y="2"/>
                    </a:moveTo>
                    <a:cubicBezTo>
                      <a:pt x="12" y="2"/>
                      <a:pt x="12" y="3"/>
                      <a:pt x="12" y="4"/>
                    </a:cubicBezTo>
                    <a:cubicBezTo>
                      <a:pt x="12" y="4"/>
                      <a:pt x="11" y="5"/>
                      <a:pt x="11" y="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6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2"/>
                      <a:pt x="12" y="2"/>
                    </a:cubicBezTo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7"/>
                      <a:pt x="22" y="27"/>
                      <a:pt x="23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034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1" name="Freeform 660"/>
              <p:cNvSpPr>
                <a:spLocks noEditPoints="1"/>
              </p:cNvSpPr>
              <p:nvPr/>
            </p:nvSpPr>
            <p:spPr bwMode="auto">
              <a:xfrm>
                <a:off x="6399213" y="388938"/>
                <a:ext cx="50800" cy="96838"/>
              </a:xfrm>
              <a:custGeom>
                <a:avLst/>
                <a:gdLst>
                  <a:gd name="T0" fmla="*/ 32 w 32"/>
                  <a:gd name="T1" fmla="*/ 51 h 61"/>
                  <a:gd name="T2" fmla="*/ 30 w 32"/>
                  <a:gd name="T3" fmla="*/ 51 h 61"/>
                  <a:gd name="T4" fmla="*/ 30 w 32"/>
                  <a:gd name="T5" fmla="*/ 59 h 61"/>
                  <a:gd name="T6" fmla="*/ 0 w 32"/>
                  <a:gd name="T7" fmla="*/ 59 h 61"/>
                  <a:gd name="T8" fmla="*/ 0 w 32"/>
                  <a:gd name="T9" fmla="*/ 61 h 61"/>
                  <a:gd name="T10" fmla="*/ 32 w 32"/>
                  <a:gd name="T11" fmla="*/ 61 h 61"/>
                  <a:gd name="T12" fmla="*/ 32 w 32"/>
                  <a:gd name="T13" fmla="*/ 51 h 61"/>
                  <a:gd name="T14" fmla="*/ 12 w 32"/>
                  <a:gd name="T15" fmla="*/ 0 h 61"/>
                  <a:gd name="T16" fmla="*/ 10 w 32"/>
                  <a:gd name="T17" fmla="*/ 0 h 61"/>
                  <a:gd name="T18" fmla="*/ 10 w 32"/>
                  <a:gd name="T19" fmla="*/ 49 h 61"/>
                  <a:gd name="T20" fmla="*/ 12 w 32"/>
                  <a:gd name="T21" fmla="*/ 49 h 61"/>
                  <a:gd name="T22" fmla="*/ 12 w 32"/>
                  <a:gd name="T2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61">
                    <a:moveTo>
                      <a:pt x="32" y="51"/>
                    </a:moveTo>
                    <a:lnTo>
                      <a:pt x="30" y="51"/>
                    </a:lnTo>
                    <a:lnTo>
                      <a:pt x="30" y="59"/>
                    </a:lnTo>
                    <a:lnTo>
                      <a:pt x="0" y="59"/>
                    </a:lnTo>
                    <a:lnTo>
                      <a:pt x="0" y="61"/>
                    </a:lnTo>
                    <a:lnTo>
                      <a:pt x="32" y="61"/>
                    </a:lnTo>
                    <a:lnTo>
                      <a:pt x="32" y="51"/>
                    </a:lnTo>
                    <a:close/>
                    <a:moveTo>
                      <a:pt x="12" y="0"/>
                    </a:moveTo>
                    <a:lnTo>
                      <a:pt x="10" y="0"/>
                    </a:lnTo>
                    <a:lnTo>
                      <a:pt x="10" y="49"/>
                    </a:lnTo>
                    <a:lnTo>
                      <a:pt x="12" y="4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34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" name="Freeform 661"/>
              <p:cNvSpPr>
                <a:spLocks noEditPoints="1"/>
              </p:cNvSpPr>
              <p:nvPr/>
            </p:nvSpPr>
            <p:spPr bwMode="auto">
              <a:xfrm>
                <a:off x="6399213" y="388938"/>
                <a:ext cx="50800" cy="96838"/>
              </a:xfrm>
              <a:custGeom>
                <a:avLst/>
                <a:gdLst>
                  <a:gd name="T0" fmla="*/ 32 w 32"/>
                  <a:gd name="T1" fmla="*/ 51 h 61"/>
                  <a:gd name="T2" fmla="*/ 30 w 32"/>
                  <a:gd name="T3" fmla="*/ 51 h 61"/>
                  <a:gd name="T4" fmla="*/ 30 w 32"/>
                  <a:gd name="T5" fmla="*/ 59 h 61"/>
                  <a:gd name="T6" fmla="*/ 0 w 32"/>
                  <a:gd name="T7" fmla="*/ 59 h 61"/>
                  <a:gd name="T8" fmla="*/ 0 w 32"/>
                  <a:gd name="T9" fmla="*/ 61 h 61"/>
                  <a:gd name="T10" fmla="*/ 32 w 32"/>
                  <a:gd name="T11" fmla="*/ 61 h 61"/>
                  <a:gd name="T12" fmla="*/ 32 w 32"/>
                  <a:gd name="T13" fmla="*/ 51 h 61"/>
                  <a:gd name="T14" fmla="*/ 12 w 32"/>
                  <a:gd name="T15" fmla="*/ 0 h 61"/>
                  <a:gd name="T16" fmla="*/ 10 w 32"/>
                  <a:gd name="T17" fmla="*/ 0 h 61"/>
                  <a:gd name="T18" fmla="*/ 10 w 32"/>
                  <a:gd name="T19" fmla="*/ 49 h 61"/>
                  <a:gd name="T20" fmla="*/ 12 w 32"/>
                  <a:gd name="T21" fmla="*/ 49 h 61"/>
                  <a:gd name="T22" fmla="*/ 12 w 32"/>
                  <a:gd name="T2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61">
                    <a:moveTo>
                      <a:pt x="32" y="51"/>
                    </a:moveTo>
                    <a:lnTo>
                      <a:pt x="30" y="51"/>
                    </a:lnTo>
                    <a:lnTo>
                      <a:pt x="30" y="59"/>
                    </a:lnTo>
                    <a:lnTo>
                      <a:pt x="0" y="59"/>
                    </a:lnTo>
                    <a:lnTo>
                      <a:pt x="0" y="61"/>
                    </a:lnTo>
                    <a:lnTo>
                      <a:pt x="32" y="61"/>
                    </a:lnTo>
                    <a:lnTo>
                      <a:pt x="32" y="51"/>
                    </a:lnTo>
                    <a:moveTo>
                      <a:pt x="12" y="0"/>
                    </a:moveTo>
                    <a:lnTo>
                      <a:pt x="10" y="0"/>
                    </a:lnTo>
                    <a:lnTo>
                      <a:pt x="10" y="49"/>
                    </a:lnTo>
                    <a:lnTo>
                      <a:pt x="12" y="49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3" name="Freeform 662"/>
              <p:cNvSpPr>
                <a:spLocks/>
              </p:cNvSpPr>
              <p:nvPr/>
            </p:nvSpPr>
            <p:spPr bwMode="auto">
              <a:xfrm>
                <a:off x="5859463" y="385763"/>
                <a:ext cx="77788" cy="96838"/>
              </a:xfrm>
              <a:custGeom>
                <a:avLst/>
                <a:gdLst>
                  <a:gd name="T0" fmla="*/ 39 w 49"/>
                  <a:gd name="T1" fmla="*/ 0 h 61"/>
                  <a:gd name="T2" fmla="*/ 39 w 49"/>
                  <a:gd name="T3" fmla="*/ 27 h 61"/>
                  <a:gd name="T4" fmla="*/ 13 w 49"/>
                  <a:gd name="T5" fmla="*/ 27 h 61"/>
                  <a:gd name="T6" fmla="*/ 13 w 49"/>
                  <a:gd name="T7" fmla="*/ 0 h 61"/>
                  <a:gd name="T8" fmla="*/ 0 w 49"/>
                  <a:gd name="T9" fmla="*/ 0 h 61"/>
                  <a:gd name="T10" fmla="*/ 0 w 49"/>
                  <a:gd name="T11" fmla="*/ 61 h 61"/>
                  <a:gd name="T12" fmla="*/ 13 w 49"/>
                  <a:gd name="T13" fmla="*/ 61 h 61"/>
                  <a:gd name="T14" fmla="*/ 13 w 49"/>
                  <a:gd name="T15" fmla="*/ 35 h 61"/>
                  <a:gd name="T16" fmla="*/ 39 w 49"/>
                  <a:gd name="T17" fmla="*/ 35 h 61"/>
                  <a:gd name="T18" fmla="*/ 39 w 49"/>
                  <a:gd name="T19" fmla="*/ 61 h 61"/>
                  <a:gd name="T20" fmla="*/ 49 w 49"/>
                  <a:gd name="T21" fmla="*/ 61 h 61"/>
                  <a:gd name="T22" fmla="*/ 49 w 49"/>
                  <a:gd name="T23" fmla="*/ 0 h 61"/>
                  <a:gd name="T24" fmla="*/ 39 w 49"/>
                  <a:gd name="T2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61">
                    <a:moveTo>
                      <a:pt x="39" y="0"/>
                    </a:moveTo>
                    <a:lnTo>
                      <a:pt x="39" y="27"/>
                    </a:lnTo>
                    <a:lnTo>
                      <a:pt x="13" y="27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61"/>
                    </a:lnTo>
                    <a:lnTo>
                      <a:pt x="13" y="61"/>
                    </a:lnTo>
                    <a:lnTo>
                      <a:pt x="13" y="35"/>
                    </a:lnTo>
                    <a:lnTo>
                      <a:pt x="39" y="35"/>
                    </a:lnTo>
                    <a:lnTo>
                      <a:pt x="39" y="61"/>
                    </a:lnTo>
                    <a:lnTo>
                      <a:pt x="49" y="61"/>
                    </a:lnTo>
                    <a:lnTo>
                      <a:pt x="4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4" name="Freeform 663"/>
              <p:cNvSpPr>
                <a:spLocks/>
              </p:cNvSpPr>
              <p:nvPr/>
            </p:nvSpPr>
            <p:spPr bwMode="auto">
              <a:xfrm>
                <a:off x="5859463" y="385763"/>
                <a:ext cx="77788" cy="96838"/>
              </a:xfrm>
              <a:custGeom>
                <a:avLst/>
                <a:gdLst>
                  <a:gd name="T0" fmla="*/ 39 w 49"/>
                  <a:gd name="T1" fmla="*/ 0 h 61"/>
                  <a:gd name="T2" fmla="*/ 39 w 49"/>
                  <a:gd name="T3" fmla="*/ 27 h 61"/>
                  <a:gd name="T4" fmla="*/ 13 w 49"/>
                  <a:gd name="T5" fmla="*/ 27 h 61"/>
                  <a:gd name="T6" fmla="*/ 13 w 49"/>
                  <a:gd name="T7" fmla="*/ 0 h 61"/>
                  <a:gd name="T8" fmla="*/ 0 w 49"/>
                  <a:gd name="T9" fmla="*/ 0 h 61"/>
                  <a:gd name="T10" fmla="*/ 0 w 49"/>
                  <a:gd name="T11" fmla="*/ 61 h 61"/>
                  <a:gd name="T12" fmla="*/ 13 w 49"/>
                  <a:gd name="T13" fmla="*/ 61 h 61"/>
                  <a:gd name="T14" fmla="*/ 13 w 49"/>
                  <a:gd name="T15" fmla="*/ 35 h 61"/>
                  <a:gd name="T16" fmla="*/ 39 w 49"/>
                  <a:gd name="T17" fmla="*/ 35 h 61"/>
                  <a:gd name="T18" fmla="*/ 39 w 49"/>
                  <a:gd name="T19" fmla="*/ 61 h 61"/>
                  <a:gd name="T20" fmla="*/ 49 w 49"/>
                  <a:gd name="T21" fmla="*/ 61 h 61"/>
                  <a:gd name="T22" fmla="*/ 49 w 49"/>
                  <a:gd name="T23" fmla="*/ 0 h 61"/>
                  <a:gd name="T24" fmla="*/ 39 w 49"/>
                  <a:gd name="T2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61">
                    <a:moveTo>
                      <a:pt x="39" y="0"/>
                    </a:moveTo>
                    <a:lnTo>
                      <a:pt x="39" y="27"/>
                    </a:lnTo>
                    <a:lnTo>
                      <a:pt x="13" y="27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61"/>
                    </a:lnTo>
                    <a:lnTo>
                      <a:pt x="13" y="61"/>
                    </a:lnTo>
                    <a:lnTo>
                      <a:pt x="13" y="35"/>
                    </a:lnTo>
                    <a:lnTo>
                      <a:pt x="39" y="35"/>
                    </a:lnTo>
                    <a:lnTo>
                      <a:pt x="39" y="61"/>
                    </a:lnTo>
                    <a:lnTo>
                      <a:pt x="49" y="61"/>
                    </a:lnTo>
                    <a:lnTo>
                      <a:pt x="49" y="0"/>
                    </a:lnTo>
                    <a:lnTo>
                      <a:pt x="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5" name="Freeform 664"/>
              <p:cNvSpPr>
                <a:spLocks noEditPoints="1"/>
              </p:cNvSpPr>
              <p:nvPr/>
            </p:nvSpPr>
            <p:spPr bwMode="auto">
              <a:xfrm>
                <a:off x="5949950" y="385763"/>
                <a:ext cx="93663" cy="96838"/>
              </a:xfrm>
              <a:custGeom>
                <a:avLst/>
                <a:gdLst>
                  <a:gd name="T0" fmla="*/ 28 w 29"/>
                  <a:gd name="T1" fmla="*/ 9 h 30"/>
                  <a:gd name="T2" fmla="*/ 25 w 29"/>
                  <a:gd name="T3" fmla="*/ 4 h 30"/>
                  <a:gd name="T4" fmla="*/ 25 w 29"/>
                  <a:gd name="T5" fmla="*/ 4 h 30"/>
                  <a:gd name="T6" fmla="*/ 21 w 29"/>
                  <a:gd name="T7" fmla="*/ 1 h 30"/>
                  <a:gd name="T8" fmla="*/ 15 w 29"/>
                  <a:gd name="T9" fmla="*/ 0 h 30"/>
                  <a:gd name="T10" fmla="*/ 9 w 29"/>
                  <a:gd name="T11" fmla="*/ 1 h 30"/>
                  <a:gd name="T12" fmla="*/ 4 w 29"/>
                  <a:gd name="T13" fmla="*/ 4 h 30"/>
                  <a:gd name="T14" fmla="*/ 1 w 29"/>
                  <a:gd name="T15" fmla="*/ 9 h 30"/>
                  <a:gd name="T16" fmla="*/ 0 w 29"/>
                  <a:gd name="T17" fmla="*/ 15 h 30"/>
                  <a:gd name="T18" fmla="*/ 1 w 29"/>
                  <a:gd name="T19" fmla="*/ 21 h 30"/>
                  <a:gd name="T20" fmla="*/ 4 w 29"/>
                  <a:gd name="T21" fmla="*/ 26 h 30"/>
                  <a:gd name="T22" fmla="*/ 5 w 29"/>
                  <a:gd name="T23" fmla="*/ 27 h 30"/>
                  <a:gd name="T24" fmla="*/ 6 w 29"/>
                  <a:gd name="T25" fmla="*/ 28 h 30"/>
                  <a:gd name="T26" fmla="*/ 9 w 29"/>
                  <a:gd name="T27" fmla="*/ 29 h 30"/>
                  <a:gd name="T28" fmla="*/ 15 w 29"/>
                  <a:gd name="T29" fmla="*/ 30 h 30"/>
                  <a:gd name="T30" fmla="*/ 21 w 29"/>
                  <a:gd name="T31" fmla="*/ 29 h 30"/>
                  <a:gd name="T32" fmla="*/ 25 w 29"/>
                  <a:gd name="T33" fmla="*/ 26 h 30"/>
                  <a:gd name="T34" fmla="*/ 27 w 29"/>
                  <a:gd name="T35" fmla="*/ 23 h 30"/>
                  <a:gd name="T36" fmla="*/ 28 w 29"/>
                  <a:gd name="T37" fmla="*/ 21 h 30"/>
                  <a:gd name="T38" fmla="*/ 29 w 29"/>
                  <a:gd name="T39" fmla="*/ 15 h 30"/>
                  <a:gd name="T40" fmla="*/ 28 w 29"/>
                  <a:gd name="T41" fmla="*/ 9 h 30"/>
                  <a:gd name="T42" fmla="*/ 18 w 29"/>
                  <a:gd name="T43" fmla="*/ 25 h 30"/>
                  <a:gd name="T44" fmla="*/ 15 w 29"/>
                  <a:gd name="T45" fmla="*/ 25 h 30"/>
                  <a:gd name="T46" fmla="*/ 11 w 29"/>
                  <a:gd name="T47" fmla="*/ 25 h 30"/>
                  <a:gd name="T48" fmla="*/ 10 w 29"/>
                  <a:gd name="T49" fmla="*/ 24 h 30"/>
                  <a:gd name="T50" fmla="*/ 8 w 29"/>
                  <a:gd name="T51" fmla="*/ 23 h 30"/>
                  <a:gd name="T52" fmla="*/ 7 w 29"/>
                  <a:gd name="T53" fmla="*/ 19 h 30"/>
                  <a:gd name="T54" fmla="*/ 6 w 29"/>
                  <a:gd name="T55" fmla="*/ 15 h 30"/>
                  <a:gd name="T56" fmla="*/ 7 w 29"/>
                  <a:gd name="T57" fmla="*/ 11 h 30"/>
                  <a:gd name="T58" fmla="*/ 8 w 29"/>
                  <a:gd name="T59" fmla="*/ 8 h 30"/>
                  <a:gd name="T60" fmla="*/ 11 w 29"/>
                  <a:gd name="T61" fmla="*/ 6 h 30"/>
                  <a:gd name="T62" fmla="*/ 15 w 29"/>
                  <a:gd name="T63" fmla="*/ 5 h 30"/>
                  <a:gd name="T64" fmla="*/ 18 w 29"/>
                  <a:gd name="T65" fmla="*/ 6 h 30"/>
                  <a:gd name="T66" fmla="*/ 21 w 29"/>
                  <a:gd name="T67" fmla="*/ 8 h 30"/>
                  <a:gd name="T68" fmla="*/ 21 w 29"/>
                  <a:gd name="T69" fmla="*/ 8 h 30"/>
                  <a:gd name="T70" fmla="*/ 23 w 29"/>
                  <a:gd name="T71" fmla="*/ 11 h 30"/>
                  <a:gd name="T72" fmla="*/ 23 w 29"/>
                  <a:gd name="T73" fmla="*/ 15 h 30"/>
                  <a:gd name="T74" fmla="*/ 23 w 29"/>
                  <a:gd name="T75" fmla="*/ 19 h 30"/>
                  <a:gd name="T76" fmla="*/ 21 w 29"/>
                  <a:gd name="T77" fmla="*/ 23 h 30"/>
                  <a:gd name="T78" fmla="*/ 18 w 29"/>
                  <a:gd name="T7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9" h="30">
                    <a:moveTo>
                      <a:pt x="28" y="9"/>
                    </a:moveTo>
                    <a:cubicBezTo>
                      <a:pt x="28" y="7"/>
                      <a:pt x="27" y="6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3"/>
                      <a:pt x="22" y="2"/>
                      <a:pt x="21" y="1"/>
                    </a:cubicBezTo>
                    <a:cubicBezTo>
                      <a:pt x="19" y="0"/>
                      <a:pt x="17" y="0"/>
                      <a:pt x="15" y="0"/>
                    </a:cubicBezTo>
                    <a:cubicBezTo>
                      <a:pt x="13" y="0"/>
                      <a:pt x="11" y="0"/>
                      <a:pt x="9" y="1"/>
                    </a:cubicBezTo>
                    <a:cubicBezTo>
                      <a:pt x="7" y="2"/>
                      <a:pt x="5" y="3"/>
                      <a:pt x="4" y="4"/>
                    </a:cubicBezTo>
                    <a:cubicBezTo>
                      <a:pt x="3" y="6"/>
                      <a:pt x="2" y="7"/>
                      <a:pt x="1" y="9"/>
                    </a:cubicBezTo>
                    <a:cubicBezTo>
                      <a:pt x="0" y="11"/>
                      <a:pt x="0" y="13"/>
                      <a:pt x="0" y="15"/>
                    </a:cubicBezTo>
                    <a:cubicBezTo>
                      <a:pt x="0" y="17"/>
                      <a:pt x="0" y="19"/>
                      <a:pt x="1" y="21"/>
                    </a:cubicBezTo>
                    <a:cubicBezTo>
                      <a:pt x="2" y="23"/>
                      <a:pt x="3" y="25"/>
                      <a:pt x="4" y="26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7" y="28"/>
                      <a:pt x="8" y="29"/>
                      <a:pt x="9" y="29"/>
                    </a:cubicBezTo>
                    <a:cubicBezTo>
                      <a:pt x="11" y="30"/>
                      <a:pt x="13" y="30"/>
                      <a:pt x="15" y="30"/>
                    </a:cubicBezTo>
                    <a:cubicBezTo>
                      <a:pt x="17" y="30"/>
                      <a:pt x="19" y="30"/>
                      <a:pt x="21" y="29"/>
                    </a:cubicBezTo>
                    <a:cubicBezTo>
                      <a:pt x="22" y="29"/>
                      <a:pt x="24" y="27"/>
                      <a:pt x="25" y="26"/>
                    </a:cubicBezTo>
                    <a:cubicBezTo>
                      <a:pt x="26" y="25"/>
                      <a:pt x="27" y="24"/>
                      <a:pt x="27" y="23"/>
                    </a:cubicBezTo>
                    <a:cubicBezTo>
                      <a:pt x="28" y="23"/>
                      <a:pt x="28" y="22"/>
                      <a:pt x="28" y="21"/>
                    </a:cubicBezTo>
                    <a:cubicBezTo>
                      <a:pt x="29" y="19"/>
                      <a:pt x="29" y="17"/>
                      <a:pt x="29" y="15"/>
                    </a:cubicBezTo>
                    <a:cubicBezTo>
                      <a:pt x="29" y="13"/>
                      <a:pt x="29" y="11"/>
                      <a:pt x="28" y="9"/>
                    </a:cubicBezTo>
                    <a:moveTo>
                      <a:pt x="18" y="25"/>
                    </a:moveTo>
                    <a:cubicBezTo>
                      <a:pt x="17" y="25"/>
                      <a:pt x="16" y="25"/>
                      <a:pt x="15" y="25"/>
                    </a:cubicBezTo>
                    <a:cubicBezTo>
                      <a:pt x="13" y="25"/>
                      <a:pt x="12" y="25"/>
                      <a:pt x="11" y="25"/>
                    </a:cubicBezTo>
                    <a:cubicBezTo>
                      <a:pt x="11" y="24"/>
                      <a:pt x="10" y="24"/>
                      <a:pt x="10" y="24"/>
                    </a:cubicBezTo>
                    <a:cubicBezTo>
                      <a:pt x="9" y="23"/>
                      <a:pt x="9" y="23"/>
                      <a:pt x="8" y="23"/>
                    </a:cubicBezTo>
                    <a:cubicBezTo>
                      <a:pt x="8" y="22"/>
                      <a:pt x="7" y="21"/>
                      <a:pt x="7" y="19"/>
                    </a:cubicBezTo>
                    <a:cubicBezTo>
                      <a:pt x="6" y="18"/>
                      <a:pt x="6" y="17"/>
                      <a:pt x="6" y="15"/>
                    </a:cubicBezTo>
                    <a:cubicBezTo>
                      <a:pt x="6" y="14"/>
                      <a:pt x="6" y="12"/>
                      <a:pt x="7" y="11"/>
                    </a:cubicBezTo>
                    <a:cubicBezTo>
                      <a:pt x="7" y="10"/>
                      <a:pt x="8" y="9"/>
                      <a:pt x="8" y="8"/>
                    </a:cubicBezTo>
                    <a:cubicBezTo>
                      <a:pt x="9" y="7"/>
                      <a:pt x="10" y="6"/>
                      <a:pt x="11" y="6"/>
                    </a:cubicBezTo>
                    <a:cubicBezTo>
                      <a:pt x="12" y="5"/>
                      <a:pt x="13" y="5"/>
                      <a:pt x="15" y="5"/>
                    </a:cubicBezTo>
                    <a:cubicBezTo>
                      <a:pt x="16" y="5"/>
                      <a:pt x="17" y="5"/>
                      <a:pt x="18" y="6"/>
                    </a:cubicBezTo>
                    <a:cubicBezTo>
                      <a:pt x="19" y="6"/>
                      <a:pt x="20" y="7"/>
                      <a:pt x="21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2" y="9"/>
                      <a:pt x="22" y="10"/>
                      <a:pt x="23" y="11"/>
                    </a:cubicBezTo>
                    <a:cubicBezTo>
                      <a:pt x="23" y="12"/>
                      <a:pt x="23" y="14"/>
                      <a:pt x="23" y="15"/>
                    </a:cubicBezTo>
                    <a:cubicBezTo>
                      <a:pt x="23" y="17"/>
                      <a:pt x="23" y="18"/>
                      <a:pt x="23" y="19"/>
                    </a:cubicBezTo>
                    <a:cubicBezTo>
                      <a:pt x="22" y="21"/>
                      <a:pt x="22" y="22"/>
                      <a:pt x="21" y="23"/>
                    </a:cubicBezTo>
                    <a:cubicBezTo>
                      <a:pt x="20" y="24"/>
                      <a:pt x="19" y="24"/>
                      <a:pt x="18" y="2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6" name="Freeform 665"/>
              <p:cNvSpPr>
                <a:spLocks/>
              </p:cNvSpPr>
              <p:nvPr/>
            </p:nvSpPr>
            <p:spPr bwMode="auto">
              <a:xfrm>
                <a:off x="6049963" y="385763"/>
                <a:ext cx="63500" cy="96838"/>
              </a:xfrm>
              <a:custGeom>
                <a:avLst/>
                <a:gdLst>
                  <a:gd name="T0" fmla="*/ 20 w 20"/>
                  <a:gd name="T1" fmla="*/ 19 h 30"/>
                  <a:gd name="T2" fmla="*/ 19 w 20"/>
                  <a:gd name="T3" fmla="*/ 18 h 30"/>
                  <a:gd name="T4" fmla="*/ 18 w 20"/>
                  <a:gd name="T5" fmla="*/ 16 h 30"/>
                  <a:gd name="T6" fmla="*/ 18 w 20"/>
                  <a:gd name="T7" fmla="*/ 15 h 30"/>
                  <a:gd name="T8" fmla="*/ 16 w 20"/>
                  <a:gd name="T9" fmla="*/ 14 h 30"/>
                  <a:gd name="T10" fmla="*/ 13 w 20"/>
                  <a:gd name="T11" fmla="*/ 13 h 30"/>
                  <a:gd name="T12" fmla="*/ 11 w 20"/>
                  <a:gd name="T13" fmla="*/ 12 h 30"/>
                  <a:gd name="T14" fmla="*/ 9 w 20"/>
                  <a:gd name="T15" fmla="*/ 11 h 30"/>
                  <a:gd name="T16" fmla="*/ 8 w 20"/>
                  <a:gd name="T17" fmla="*/ 11 h 30"/>
                  <a:gd name="T18" fmla="*/ 7 w 20"/>
                  <a:gd name="T19" fmla="*/ 10 h 30"/>
                  <a:gd name="T20" fmla="*/ 7 w 20"/>
                  <a:gd name="T21" fmla="*/ 8 h 30"/>
                  <a:gd name="T22" fmla="*/ 8 w 20"/>
                  <a:gd name="T23" fmla="*/ 6 h 30"/>
                  <a:gd name="T24" fmla="*/ 11 w 20"/>
                  <a:gd name="T25" fmla="*/ 5 h 30"/>
                  <a:gd name="T26" fmla="*/ 13 w 20"/>
                  <a:gd name="T27" fmla="*/ 5 h 30"/>
                  <a:gd name="T28" fmla="*/ 14 w 20"/>
                  <a:gd name="T29" fmla="*/ 6 h 30"/>
                  <a:gd name="T30" fmla="*/ 16 w 20"/>
                  <a:gd name="T31" fmla="*/ 6 h 30"/>
                  <a:gd name="T32" fmla="*/ 17 w 20"/>
                  <a:gd name="T33" fmla="*/ 7 h 30"/>
                  <a:gd name="T34" fmla="*/ 17 w 20"/>
                  <a:gd name="T35" fmla="*/ 6 h 30"/>
                  <a:gd name="T36" fmla="*/ 18 w 20"/>
                  <a:gd name="T37" fmla="*/ 6 h 30"/>
                  <a:gd name="T38" fmla="*/ 19 w 20"/>
                  <a:gd name="T39" fmla="*/ 3 h 30"/>
                  <a:gd name="T40" fmla="*/ 19 w 20"/>
                  <a:gd name="T41" fmla="*/ 3 h 30"/>
                  <a:gd name="T42" fmla="*/ 16 w 20"/>
                  <a:gd name="T43" fmla="*/ 1 h 30"/>
                  <a:gd name="T44" fmla="*/ 11 w 20"/>
                  <a:gd name="T45" fmla="*/ 0 h 30"/>
                  <a:gd name="T46" fmla="*/ 7 w 20"/>
                  <a:gd name="T47" fmla="*/ 1 h 30"/>
                  <a:gd name="T48" fmla="*/ 4 w 20"/>
                  <a:gd name="T49" fmla="*/ 3 h 30"/>
                  <a:gd name="T50" fmla="*/ 2 w 20"/>
                  <a:gd name="T51" fmla="*/ 5 h 30"/>
                  <a:gd name="T52" fmla="*/ 1 w 20"/>
                  <a:gd name="T53" fmla="*/ 9 h 30"/>
                  <a:gd name="T54" fmla="*/ 2 w 20"/>
                  <a:gd name="T55" fmla="*/ 12 h 30"/>
                  <a:gd name="T56" fmla="*/ 3 w 20"/>
                  <a:gd name="T57" fmla="*/ 14 h 30"/>
                  <a:gd name="T58" fmla="*/ 4 w 20"/>
                  <a:gd name="T59" fmla="*/ 15 h 30"/>
                  <a:gd name="T60" fmla="*/ 5 w 20"/>
                  <a:gd name="T61" fmla="*/ 16 h 30"/>
                  <a:gd name="T62" fmla="*/ 8 w 20"/>
                  <a:gd name="T63" fmla="*/ 17 h 30"/>
                  <a:gd name="T64" fmla="*/ 10 w 20"/>
                  <a:gd name="T65" fmla="*/ 18 h 30"/>
                  <a:gd name="T66" fmla="*/ 12 w 20"/>
                  <a:gd name="T67" fmla="*/ 18 h 30"/>
                  <a:gd name="T68" fmla="*/ 14 w 20"/>
                  <a:gd name="T69" fmla="*/ 20 h 30"/>
                  <a:gd name="T70" fmla="*/ 14 w 20"/>
                  <a:gd name="T71" fmla="*/ 20 h 30"/>
                  <a:gd name="T72" fmla="*/ 14 w 20"/>
                  <a:gd name="T73" fmla="*/ 20 h 30"/>
                  <a:gd name="T74" fmla="*/ 14 w 20"/>
                  <a:gd name="T75" fmla="*/ 22 h 30"/>
                  <a:gd name="T76" fmla="*/ 13 w 20"/>
                  <a:gd name="T77" fmla="*/ 25 h 30"/>
                  <a:gd name="T78" fmla="*/ 10 w 20"/>
                  <a:gd name="T79" fmla="*/ 26 h 30"/>
                  <a:gd name="T80" fmla="*/ 7 w 20"/>
                  <a:gd name="T81" fmla="*/ 25 h 30"/>
                  <a:gd name="T82" fmla="*/ 6 w 20"/>
                  <a:gd name="T83" fmla="*/ 24 h 30"/>
                  <a:gd name="T84" fmla="*/ 4 w 20"/>
                  <a:gd name="T85" fmla="*/ 23 h 30"/>
                  <a:gd name="T86" fmla="*/ 3 w 20"/>
                  <a:gd name="T87" fmla="*/ 23 h 30"/>
                  <a:gd name="T88" fmla="*/ 2 w 20"/>
                  <a:gd name="T89" fmla="*/ 23 h 30"/>
                  <a:gd name="T90" fmla="*/ 2 w 20"/>
                  <a:gd name="T91" fmla="*/ 24 h 30"/>
                  <a:gd name="T92" fmla="*/ 0 w 20"/>
                  <a:gd name="T93" fmla="*/ 27 h 30"/>
                  <a:gd name="T94" fmla="*/ 1 w 20"/>
                  <a:gd name="T95" fmla="*/ 28 h 30"/>
                  <a:gd name="T96" fmla="*/ 2 w 20"/>
                  <a:gd name="T97" fmla="*/ 28 h 30"/>
                  <a:gd name="T98" fmla="*/ 4 w 20"/>
                  <a:gd name="T99" fmla="*/ 29 h 30"/>
                  <a:gd name="T100" fmla="*/ 7 w 20"/>
                  <a:gd name="T101" fmla="*/ 30 h 30"/>
                  <a:gd name="T102" fmla="*/ 10 w 20"/>
                  <a:gd name="T103" fmla="*/ 30 h 30"/>
                  <a:gd name="T104" fmla="*/ 14 w 20"/>
                  <a:gd name="T105" fmla="*/ 30 h 30"/>
                  <a:gd name="T106" fmla="*/ 17 w 20"/>
                  <a:gd name="T107" fmla="*/ 28 h 30"/>
                  <a:gd name="T108" fmla="*/ 19 w 20"/>
                  <a:gd name="T109" fmla="*/ 25 h 30"/>
                  <a:gd name="T110" fmla="*/ 20 w 20"/>
                  <a:gd name="T111" fmla="*/ 21 h 30"/>
                  <a:gd name="T112" fmla="*/ 20 w 20"/>
                  <a:gd name="T113" fmla="*/ 1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" h="30">
                    <a:moveTo>
                      <a:pt x="20" y="19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7"/>
                      <a:pt x="19" y="16"/>
                      <a:pt x="18" y="16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7" y="15"/>
                      <a:pt x="16" y="14"/>
                      <a:pt x="16" y="14"/>
                    </a:cubicBezTo>
                    <a:cubicBezTo>
                      <a:pt x="15" y="13"/>
                      <a:pt x="14" y="13"/>
                      <a:pt x="13" y="13"/>
                    </a:cubicBezTo>
                    <a:cubicBezTo>
                      <a:pt x="12" y="12"/>
                      <a:pt x="12" y="12"/>
                      <a:pt x="11" y="12"/>
                    </a:cubicBezTo>
                    <a:cubicBezTo>
                      <a:pt x="10" y="12"/>
                      <a:pt x="9" y="11"/>
                      <a:pt x="9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7" y="7"/>
                      <a:pt x="7" y="6"/>
                      <a:pt x="8" y="6"/>
                    </a:cubicBezTo>
                    <a:cubicBezTo>
                      <a:pt x="8" y="5"/>
                      <a:pt x="10" y="5"/>
                      <a:pt x="11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3" y="5"/>
                      <a:pt x="14" y="5"/>
                      <a:pt x="14" y="6"/>
                    </a:cubicBezTo>
                    <a:cubicBezTo>
                      <a:pt x="15" y="6"/>
                      <a:pt x="15" y="6"/>
                      <a:pt x="16" y="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2"/>
                      <a:pt x="17" y="1"/>
                      <a:pt x="16" y="1"/>
                    </a:cubicBezTo>
                    <a:cubicBezTo>
                      <a:pt x="14" y="0"/>
                      <a:pt x="13" y="0"/>
                      <a:pt x="11" y="0"/>
                    </a:cubicBezTo>
                    <a:cubicBezTo>
                      <a:pt x="9" y="0"/>
                      <a:pt x="8" y="0"/>
                      <a:pt x="7" y="1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1" y="6"/>
                      <a:pt x="1" y="7"/>
                      <a:pt x="1" y="9"/>
                    </a:cubicBezTo>
                    <a:cubicBezTo>
                      <a:pt x="1" y="10"/>
                      <a:pt x="1" y="11"/>
                      <a:pt x="2" y="12"/>
                    </a:cubicBezTo>
                    <a:cubicBezTo>
                      <a:pt x="2" y="13"/>
                      <a:pt x="3" y="14"/>
                      <a:pt x="3" y="1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6" y="16"/>
                      <a:pt x="7" y="17"/>
                      <a:pt x="8" y="17"/>
                    </a:cubicBezTo>
                    <a:cubicBezTo>
                      <a:pt x="9" y="17"/>
                      <a:pt x="9" y="17"/>
                      <a:pt x="10" y="18"/>
                    </a:cubicBezTo>
                    <a:cubicBezTo>
                      <a:pt x="11" y="18"/>
                      <a:pt x="12" y="18"/>
                      <a:pt x="12" y="18"/>
                    </a:cubicBezTo>
                    <a:cubicBezTo>
                      <a:pt x="13" y="19"/>
                      <a:pt x="13" y="19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14" y="21"/>
                      <a:pt x="14" y="22"/>
                    </a:cubicBezTo>
                    <a:cubicBezTo>
                      <a:pt x="14" y="23"/>
                      <a:pt x="14" y="24"/>
                      <a:pt x="13" y="25"/>
                    </a:cubicBezTo>
                    <a:cubicBezTo>
                      <a:pt x="12" y="25"/>
                      <a:pt x="11" y="26"/>
                      <a:pt x="10" y="26"/>
                    </a:cubicBezTo>
                    <a:cubicBezTo>
                      <a:pt x="9" y="26"/>
                      <a:pt x="8" y="25"/>
                      <a:pt x="7" y="25"/>
                    </a:cubicBezTo>
                    <a:cubicBezTo>
                      <a:pt x="7" y="25"/>
                      <a:pt x="6" y="25"/>
                      <a:pt x="6" y="24"/>
                    </a:cubicBezTo>
                    <a:cubicBezTo>
                      <a:pt x="5" y="24"/>
                      <a:pt x="5" y="24"/>
                      <a:pt x="4" y="23"/>
                    </a:cubicBezTo>
                    <a:cubicBezTo>
                      <a:pt x="4" y="23"/>
                      <a:pt x="4" y="23"/>
                      <a:pt x="3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7"/>
                      <a:pt x="1" y="27"/>
                      <a:pt x="1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3" y="29"/>
                      <a:pt x="4" y="29"/>
                      <a:pt x="4" y="29"/>
                    </a:cubicBezTo>
                    <a:cubicBezTo>
                      <a:pt x="5" y="30"/>
                      <a:pt x="6" y="30"/>
                      <a:pt x="7" y="30"/>
                    </a:cubicBezTo>
                    <a:cubicBezTo>
                      <a:pt x="8" y="30"/>
                      <a:pt x="9" y="30"/>
                      <a:pt x="10" y="30"/>
                    </a:cubicBezTo>
                    <a:cubicBezTo>
                      <a:pt x="11" y="30"/>
                      <a:pt x="13" y="30"/>
                      <a:pt x="14" y="30"/>
                    </a:cubicBezTo>
                    <a:cubicBezTo>
                      <a:pt x="15" y="29"/>
                      <a:pt x="16" y="28"/>
                      <a:pt x="17" y="28"/>
                    </a:cubicBezTo>
                    <a:cubicBezTo>
                      <a:pt x="18" y="27"/>
                      <a:pt x="19" y="26"/>
                      <a:pt x="19" y="25"/>
                    </a:cubicBezTo>
                    <a:cubicBezTo>
                      <a:pt x="20" y="23"/>
                      <a:pt x="20" y="22"/>
                      <a:pt x="20" y="21"/>
                    </a:cubicBezTo>
                    <a:cubicBezTo>
                      <a:pt x="20" y="20"/>
                      <a:pt x="20" y="19"/>
                      <a:pt x="20" y="1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" name="Freeform 666"/>
              <p:cNvSpPr>
                <a:spLocks noEditPoints="1"/>
              </p:cNvSpPr>
              <p:nvPr/>
            </p:nvSpPr>
            <p:spPr bwMode="auto">
              <a:xfrm>
                <a:off x="6126163" y="385763"/>
                <a:ext cx="68263" cy="96838"/>
              </a:xfrm>
              <a:custGeom>
                <a:avLst/>
                <a:gdLst>
                  <a:gd name="T0" fmla="*/ 20 w 21"/>
                  <a:gd name="T1" fmla="*/ 6 h 30"/>
                  <a:gd name="T2" fmla="*/ 19 w 21"/>
                  <a:gd name="T3" fmla="*/ 4 h 30"/>
                  <a:gd name="T4" fmla="*/ 18 w 21"/>
                  <a:gd name="T5" fmla="*/ 3 h 30"/>
                  <a:gd name="T6" fmla="*/ 14 w 21"/>
                  <a:gd name="T7" fmla="*/ 1 h 30"/>
                  <a:gd name="T8" fmla="*/ 9 w 21"/>
                  <a:gd name="T9" fmla="*/ 0 h 30"/>
                  <a:gd name="T10" fmla="*/ 0 w 21"/>
                  <a:gd name="T11" fmla="*/ 0 h 30"/>
                  <a:gd name="T12" fmla="*/ 0 w 21"/>
                  <a:gd name="T13" fmla="*/ 30 h 30"/>
                  <a:gd name="T14" fmla="*/ 6 w 21"/>
                  <a:gd name="T15" fmla="*/ 30 h 30"/>
                  <a:gd name="T16" fmla="*/ 6 w 21"/>
                  <a:gd name="T17" fmla="*/ 20 h 30"/>
                  <a:gd name="T18" fmla="*/ 9 w 21"/>
                  <a:gd name="T19" fmla="*/ 20 h 30"/>
                  <a:gd name="T20" fmla="*/ 14 w 21"/>
                  <a:gd name="T21" fmla="*/ 19 h 30"/>
                  <a:gd name="T22" fmla="*/ 18 w 21"/>
                  <a:gd name="T23" fmla="*/ 17 h 30"/>
                  <a:gd name="T24" fmla="*/ 20 w 21"/>
                  <a:gd name="T25" fmla="*/ 14 h 30"/>
                  <a:gd name="T26" fmla="*/ 20 w 21"/>
                  <a:gd name="T27" fmla="*/ 14 h 30"/>
                  <a:gd name="T28" fmla="*/ 21 w 21"/>
                  <a:gd name="T29" fmla="*/ 10 h 30"/>
                  <a:gd name="T30" fmla="*/ 20 w 21"/>
                  <a:gd name="T31" fmla="*/ 6 h 30"/>
                  <a:gd name="T32" fmla="*/ 9 w 21"/>
                  <a:gd name="T33" fmla="*/ 15 h 30"/>
                  <a:gd name="T34" fmla="*/ 6 w 21"/>
                  <a:gd name="T35" fmla="*/ 15 h 30"/>
                  <a:gd name="T36" fmla="*/ 6 w 21"/>
                  <a:gd name="T37" fmla="*/ 5 h 30"/>
                  <a:gd name="T38" fmla="*/ 9 w 21"/>
                  <a:gd name="T39" fmla="*/ 5 h 30"/>
                  <a:gd name="T40" fmla="*/ 13 w 21"/>
                  <a:gd name="T41" fmla="*/ 6 h 30"/>
                  <a:gd name="T42" fmla="*/ 14 w 21"/>
                  <a:gd name="T43" fmla="*/ 7 h 30"/>
                  <a:gd name="T44" fmla="*/ 15 w 21"/>
                  <a:gd name="T45" fmla="*/ 10 h 30"/>
                  <a:gd name="T46" fmla="*/ 13 w 21"/>
                  <a:gd name="T47" fmla="*/ 14 h 30"/>
                  <a:gd name="T48" fmla="*/ 9 w 21"/>
                  <a:gd name="T4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30">
                    <a:moveTo>
                      <a:pt x="20" y="6"/>
                    </a:moveTo>
                    <a:cubicBezTo>
                      <a:pt x="20" y="5"/>
                      <a:pt x="19" y="4"/>
                      <a:pt x="19" y="4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2"/>
                      <a:pt x="16" y="1"/>
                      <a:pt x="14" y="1"/>
                    </a:cubicBezTo>
                    <a:cubicBezTo>
                      <a:pt x="13" y="0"/>
                      <a:pt x="11" y="0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1" y="20"/>
                      <a:pt x="13" y="19"/>
                      <a:pt x="14" y="19"/>
                    </a:cubicBezTo>
                    <a:cubicBezTo>
                      <a:pt x="16" y="19"/>
                      <a:pt x="17" y="18"/>
                      <a:pt x="18" y="17"/>
                    </a:cubicBezTo>
                    <a:cubicBezTo>
                      <a:pt x="19" y="16"/>
                      <a:pt x="19" y="15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3"/>
                      <a:pt x="21" y="11"/>
                      <a:pt x="21" y="10"/>
                    </a:cubicBezTo>
                    <a:cubicBezTo>
                      <a:pt x="21" y="8"/>
                      <a:pt x="20" y="7"/>
                      <a:pt x="20" y="6"/>
                    </a:cubicBezTo>
                    <a:moveTo>
                      <a:pt x="9" y="15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1" y="5"/>
                      <a:pt x="12" y="5"/>
                      <a:pt x="13" y="6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5" y="9"/>
                      <a:pt x="15" y="10"/>
                    </a:cubicBezTo>
                    <a:cubicBezTo>
                      <a:pt x="15" y="11"/>
                      <a:pt x="14" y="13"/>
                      <a:pt x="13" y="14"/>
                    </a:cubicBezTo>
                    <a:cubicBezTo>
                      <a:pt x="13" y="15"/>
                      <a:pt x="11" y="15"/>
                      <a:pt x="9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8" name="Rectangle 667"/>
              <p:cNvSpPr>
                <a:spLocks noChangeArrowheads="1"/>
              </p:cNvSpPr>
              <p:nvPr/>
            </p:nvSpPr>
            <p:spPr bwMode="auto">
              <a:xfrm>
                <a:off x="6207125" y="385763"/>
                <a:ext cx="19050" cy="968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9" name="Rectangle 668"/>
              <p:cNvSpPr>
                <a:spLocks noChangeArrowheads="1"/>
              </p:cNvSpPr>
              <p:nvPr/>
            </p:nvSpPr>
            <p:spPr bwMode="auto">
              <a:xfrm>
                <a:off x="6207125" y="385763"/>
                <a:ext cx="19050" cy="9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" name="Freeform 669"/>
              <p:cNvSpPr>
                <a:spLocks/>
              </p:cNvSpPr>
              <p:nvPr/>
            </p:nvSpPr>
            <p:spPr bwMode="auto">
              <a:xfrm>
                <a:off x="6235700" y="385763"/>
                <a:ext cx="73025" cy="96838"/>
              </a:xfrm>
              <a:custGeom>
                <a:avLst/>
                <a:gdLst>
                  <a:gd name="T0" fmla="*/ 0 w 46"/>
                  <a:gd name="T1" fmla="*/ 0 h 61"/>
                  <a:gd name="T2" fmla="*/ 0 w 46"/>
                  <a:gd name="T3" fmla="*/ 10 h 61"/>
                  <a:gd name="T4" fmla="*/ 18 w 46"/>
                  <a:gd name="T5" fmla="*/ 10 h 61"/>
                  <a:gd name="T6" fmla="*/ 18 w 46"/>
                  <a:gd name="T7" fmla="*/ 61 h 61"/>
                  <a:gd name="T8" fmla="*/ 28 w 46"/>
                  <a:gd name="T9" fmla="*/ 61 h 61"/>
                  <a:gd name="T10" fmla="*/ 28 w 46"/>
                  <a:gd name="T11" fmla="*/ 10 h 61"/>
                  <a:gd name="T12" fmla="*/ 46 w 46"/>
                  <a:gd name="T13" fmla="*/ 10 h 61"/>
                  <a:gd name="T14" fmla="*/ 46 w 46"/>
                  <a:gd name="T15" fmla="*/ 0 h 61"/>
                  <a:gd name="T16" fmla="*/ 0 w 46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61">
                    <a:moveTo>
                      <a:pt x="0" y="0"/>
                    </a:moveTo>
                    <a:lnTo>
                      <a:pt x="0" y="10"/>
                    </a:lnTo>
                    <a:lnTo>
                      <a:pt x="18" y="10"/>
                    </a:lnTo>
                    <a:lnTo>
                      <a:pt x="18" y="61"/>
                    </a:lnTo>
                    <a:lnTo>
                      <a:pt x="28" y="61"/>
                    </a:lnTo>
                    <a:lnTo>
                      <a:pt x="28" y="10"/>
                    </a:lnTo>
                    <a:lnTo>
                      <a:pt x="46" y="10"/>
                    </a:lnTo>
                    <a:lnTo>
                      <a:pt x="4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" name="Freeform 670"/>
              <p:cNvSpPr>
                <a:spLocks/>
              </p:cNvSpPr>
              <p:nvPr/>
            </p:nvSpPr>
            <p:spPr bwMode="auto">
              <a:xfrm>
                <a:off x="6235700" y="385763"/>
                <a:ext cx="73025" cy="96838"/>
              </a:xfrm>
              <a:custGeom>
                <a:avLst/>
                <a:gdLst>
                  <a:gd name="T0" fmla="*/ 0 w 46"/>
                  <a:gd name="T1" fmla="*/ 0 h 61"/>
                  <a:gd name="T2" fmla="*/ 0 w 46"/>
                  <a:gd name="T3" fmla="*/ 10 h 61"/>
                  <a:gd name="T4" fmla="*/ 18 w 46"/>
                  <a:gd name="T5" fmla="*/ 10 h 61"/>
                  <a:gd name="T6" fmla="*/ 18 w 46"/>
                  <a:gd name="T7" fmla="*/ 61 h 61"/>
                  <a:gd name="T8" fmla="*/ 28 w 46"/>
                  <a:gd name="T9" fmla="*/ 61 h 61"/>
                  <a:gd name="T10" fmla="*/ 28 w 46"/>
                  <a:gd name="T11" fmla="*/ 10 h 61"/>
                  <a:gd name="T12" fmla="*/ 46 w 46"/>
                  <a:gd name="T13" fmla="*/ 10 h 61"/>
                  <a:gd name="T14" fmla="*/ 46 w 46"/>
                  <a:gd name="T15" fmla="*/ 0 h 61"/>
                  <a:gd name="T16" fmla="*/ 0 w 46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61">
                    <a:moveTo>
                      <a:pt x="0" y="0"/>
                    </a:moveTo>
                    <a:lnTo>
                      <a:pt x="0" y="10"/>
                    </a:lnTo>
                    <a:lnTo>
                      <a:pt x="18" y="10"/>
                    </a:lnTo>
                    <a:lnTo>
                      <a:pt x="18" y="61"/>
                    </a:lnTo>
                    <a:lnTo>
                      <a:pt x="28" y="61"/>
                    </a:lnTo>
                    <a:lnTo>
                      <a:pt x="28" y="10"/>
                    </a:lnTo>
                    <a:lnTo>
                      <a:pt x="46" y="10"/>
                    </a:lnTo>
                    <a:lnTo>
                      <a:pt x="46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" name="Freeform 671"/>
              <p:cNvSpPr>
                <a:spLocks noEditPoints="1"/>
              </p:cNvSpPr>
              <p:nvPr/>
            </p:nvSpPr>
            <p:spPr bwMode="auto">
              <a:xfrm>
                <a:off x="6296025" y="385763"/>
                <a:ext cx="90488" cy="96838"/>
              </a:xfrm>
              <a:custGeom>
                <a:avLst/>
                <a:gdLst>
                  <a:gd name="T0" fmla="*/ 19 w 28"/>
                  <a:gd name="T1" fmla="*/ 4 h 30"/>
                  <a:gd name="T2" fmla="*/ 18 w 28"/>
                  <a:gd name="T3" fmla="*/ 1 h 30"/>
                  <a:gd name="T4" fmla="*/ 17 w 28"/>
                  <a:gd name="T5" fmla="*/ 0 h 30"/>
                  <a:gd name="T6" fmla="*/ 11 w 28"/>
                  <a:gd name="T7" fmla="*/ 0 h 30"/>
                  <a:gd name="T8" fmla="*/ 9 w 28"/>
                  <a:gd name="T9" fmla="*/ 5 h 30"/>
                  <a:gd name="T10" fmla="*/ 0 w 28"/>
                  <a:gd name="T11" fmla="*/ 30 h 30"/>
                  <a:gd name="T12" fmla="*/ 5 w 28"/>
                  <a:gd name="T13" fmla="*/ 30 h 30"/>
                  <a:gd name="T14" fmla="*/ 6 w 28"/>
                  <a:gd name="T15" fmla="*/ 30 h 30"/>
                  <a:gd name="T16" fmla="*/ 7 w 28"/>
                  <a:gd name="T17" fmla="*/ 29 h 30"/>
                  <a:gd name="T18" fmla="*/ 9 w 28"/>
                  <a:gd name="T19" fmla="*/ 23 h 30"/>
                  <a:gd name="T20" fmla="*/ 20 w 28"/>
                  <a:gd name="T21" fmla="*/ 23 h 30"/>
                  <a:gd name="T22" fmla="*/ 20 w 28"/>
                  <a:gd name="T23" fmla="*/ 24 h 30"/>
                  <a:gd name="T24" fmla="*/ 22 w 28"/>
                  <a:gd name="T25" fmla="*/ 29 h 30"/>
                  <a:gd name="T26" fmla="*/ 23 w 28"/>
                  <a:gd name="T27" fmla="*/ 30 h 30"/>
                  <a:gd name="T28" fmla="*/ 23 w 28"/>
                  <a:gd name="T29" fmla="*/ 30 h 30"/>
                  <a:gd name="T30" fmla="*/ 24 w 28"/>
                  <a:gd name="T31" fmla="*/ 30 h 30"/>
                  <a:gd name="T32" fmla="*/ 28 w 28"/>
                  <a:gd name="T33" fmla="*/ 30 h 30"/>
                  <a:gd name="T34" fmla="*/ 19 w 28"/>
                  <a:gd name="T35" fmla="*/ 4 h 30"/>
                  <a:gd name="T36" fmla="*/ 13 w 28"/>
                  <a:gd name="T37" fmla="*/ 9 h 30"/>
                  <a:gd name="T38" fmla="*/ 14 w 28"/>
                  <a:gd name="T39" fmla="*/ 8 h 30"/>
                  <a:gd name="T40" fmla="*/ 14 w 28"/>
                  <a:gd name="T41" fmla="*/ 6 h 30"/>
                  <a:gd name="T42" fmla="*/ 15 w 28"/>
                  <a:gd name="T43" fmla="*/ 8 h 30"/>
                  <a:gd name="T44" fmla="*/ 15 w 28"/>
                  <a:gd name="T45" fmla="*/ 8 h 30"/>
                  <a:gd name="T46" fmla="*/ 16 w 28"/>
                  <a:gd name="T47" fmla="*/ 9 h 30"/>
                  <a:gd name="T48" fmla="*/ 19 w 28"/>
                  <a:gd name="T49" fmla="*/ 19 h 30"/>
                  <a:gd name="T50" fmla="*/ 10 w 28"/>
                  <a:gd name="T51" fmla="*/ 19 h 30"/>
                  <a:gd name="T52" fmla="*/ 13 w 28"/>
                  <a:gd name="T53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8" h="30">
                    <a:moveTo>
                      <a:pt x="19" y="4"/>
                    </a:moveTo>
                    <a:cubicBezTo>
                      <a:pt x="18" y="1"/>
                      <a:pt x="18" y="1"/>
                      <a:pt x="18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2" y="30"/>
                      <a:pt x="23" y="30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19" y="4"/>
                      <a:pt x="19" y="4"/>
                      <a:pt x="19" y="4"/>
                    </a:cubicBezTo>
                    <a:moveTo>
                      <a:pt x="13" y="9"/>
                    </a:moveTo>
                    <a:cubicBezTo>
                      <a:pt x="13" y="9"/>
                      <a:pt x="14" y="8"/>
                      <a:pt x="14" y="8"/>
                    </a:cubicBezTo>
                    <a:cubicBezTo>
                      <a:pt x="14" y="7"/>
                      <a:pt x="14" y="6"/>
                      <a:pt x="14" y="6"/>
                    </a:cubicBezTo>
                    <a:cubicBezTo>
                      <a:pt x="15" y="6"/>
                      <a:pt x="15" y="7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9"/>
                      <a:pt x="15" y="9"/>
                      <a:pt x="16" y="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3" y="9"/>
                      <a:pt x="13" y="9"/>
                      <a:pt x="1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" name="Freeform 672"/>
              <p:cNvSpPr>
                <a:spLocks/>
              </p:cNvSpPr>
              <p:nvPr/>
            </p:nvSpPr>
            <p:spPr bwMode="auto">
              <a:xfrm>
                <a:off x="6396038" y="385763"/>
                <a:ext cx="50800" cy="96838"/>
              </a:xfrm>
              <a:custGeom>
                <a:avLst/>
                <a:gdLst>
                  <a:gd name="T0" fmla="*/ 12 w 32"/>
                  <a:gd name="T1" fmla="*/ 51 h 61"/>
                  <a:gd name="T2" fmla="*/ 12 w 32"/>
                  <a:gd name="T3" fmla="*/ 0 h 61"/>
                  <a:gd name="T4" fmla="*/ 0 w 32"/>
                  <a:gd name="T5" fmla="*/ 0 h 61"/>
                  <a:gd name="T6" fmla="*/ 0 w 32"/>
                  <a:gd name="T7" fmla="*/ 61 h 61"/>
                  <a:gd name="T8" fmla="*/ 32 w 32"/>
                  <a:gd name="T9" fmla="*/ 61 h 61"/>
                  <a:gd name="T10" fmla="*/ 32 w 32"/>
                  <a:gd name="T11" fmla="*/ 51 h 61"/>
                  <a:gd name="T12" fmla="*/ 12 w 32"/>
                  <a:gd name="T13" fmla="*/ 5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61">
                    <a:moveTo>
                      <a:pt x="12" y="51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1"/>
                    </a:lnTo>
                    <a:lnTo>
                      <a:pt x="32" y="61"/>
                    </a:lnTo>
                    <a:lnTo>
                      <a:pt x="32" y="51"/>
                    </a:lnTo>
                    <a:lnTo>
                      <a:pt x="12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4" name="Freeform 673"/>
              <p:cNvSpPr>
                <a:spLocks/>
              </p:cNvSpPr>
              <p:nvPr/>
            </p:nvSpPr>
            <p:spPr bwMode="auto">
              <a:xfrm>
                <a:off x="6396038" y="385763"/>
                <a:ext cx="50800" cy="96838"/>
              </a:xfrm>
              <a:custGeom>
                <a:avLst/>
                <a:gdLst>
                  <a:gd name="T0" fmla="*/ 12 w 32"/>
                  <a:gd name="T1" fmla="*/ 51 h 61"/>
                  <a:gd name="T2" fmla="*/ 12 w 32"/>
                  <a:gd name="T3" fmla="*/ 0 h 61"/>
                  <a:gd name="T4" fmla="*/ 0 w 32"/>
                  <a:gd name="T5" fmla="*/ 0 h 61"/>
                  <a:gd name="T6" fmla="*/ 0 w 32"/>
                  <a:gd name="T7" fmla="*/ 61 h 61"/>
                  <a:gd name="T8" fmla="*/ 32 w 32"/>
                  <a:gd name="T9" fmla="*/ 61 h 61"/>
                  <a:gd name="T10" fmla="*/ 32 w 32"/>
                  <a:gd name="T11" fmla="*/ 51 h 61"/>
                  <a:gd name="T12" fmla="*/ 12 w 32"/>
                  <a:gd name="T13" fmla="*/ 5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61">
                    <a:moveTo>
                      <a:pt x="12" y="51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1"/>
                    </a:lnTo>
                    <a:lnTo>
                      <a:pt x="32" y="61"/>
                    </a:lnTo>
                    <a:lnTo>
                      <a:pt x="32" y="51"/>
                    </a:lnTo>
                    <a:lnTo>
                      <a:pt x="12" y="5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5" name="Freeform 674"/>
              <p:cNvSpPr>
                <a:spLocks/>
              </p:cNvSpPr>
              <p:nvPr/>
            </p:nvSpPr>
            <p:spPr bwMode="auto">
              <a:xfrm>
                <a:off x="5802313" y="360363"/>
                <a:ext cx="706438" cy="147638"/>
              </a:xfrm>
              <a:custGeom>
                <a:avLst/>
                <a:gdLst>
                  <a:gd name="T0" fmla="*/ 0 w 220"/>
                  <a:gd name="T1" fmla="*/ 5 h 46"/>
                  <a:gd name="T2" fmla="*/ 30 w 220"/>
                  <a:gd name="T3" fmla="*/ 40 h 46"/>
                  <a:gd name="T4" fmla="*/ 37 w 220"/>
                  <a:gd name="T5" fmla="*/ 39 h 46"/>
                  <a:gd name="T6" fmla="*/ 37 w 220"/>
                  <a:gd name="T7" fmla="*/ 38 h 46"/>
                  <a:gd name="T8" fmla="*/ 26 w 220"/>
                  <a:gd name="T9" fmla="*/ 39 h 46"/>
                  <a:gd name="T10" fmla="*/ 18 w 220"/>
                  <a:gd name="T11" fmla="*/ 38 h 46"/>
                  <a:gd name="T12" fmla="*/ 24 w 220"/>
                  <a:gd name="T13" fmla="*/ 9 h 46"/>
                  <a:gd name="T14" fmla="*/ 37 w 220"/>
                  <a:gd name="T15" fmla="*/ 21 h 46"/>
                  <a:gd name="T16" fmla="*/ 42 w 220"/>
                  <a:gd name="T17" fmla="*/ 9 h 46"/>
                  <a:gd name="T18" fmla="*/ 46 w 220"/>
                  <a:gd name="T19" fmla="*/ 37 h 46"/>
                  <a:gd name="T20" fmla="*/ 52 w 220"/>
                  <a:gd name="T21" fmla="*/ 36 h 46"/>
                  <a:gd name="T22" fmla="*/ 51 w 220"/>
                  <a:gd name="T23" fmla="*/ 35 h 46"/>
                  <a:gd name="T24" fmla="*/ 46 w 220"/>
                  <a:gd name="T25" fmla="*/ 23 h 46"/>
                  <a:gd name="T26" fmla="*/ 55 w 220"/>
                  <a:gd name="T27" fmla="*/ 9 h 46"/>
                  <a:gd name="T28" fmla="*/ 71 w 220"/>
                  <a:gd name="T29" fmla="*/ 12 h 46"/>
                  <a:gd name="T30" fmla="*/ 72 w 220"/>
                  <a:gd name="T31" fmla="*/ 13 h 46"/>
                  <a:gd name="T32" fmla="*/ 75 w 220"/>
                  <a:gd name="T33" fmla="*/ 30 h 46"/>
                  <a:gd name="T34" fmla="*/ 89 w 220"/>
                  <a:gd name="T35" fmla="*/ 28 h 46"/>
                  <a:gd name="T36" fmla="*/ 91 w 220"/>
                  <a:gd name="T37" fmla="*/ 28 h 46"/>
                  <a:gd name="T38" fmla="*/ 88 w 220"/>
                  <a:gd name="T39" fmla="*/ 27 h 46"/>
                  <a:gd name="T40" fmla="*/ 81 w 220"/>
                  <a:gd name="T41" fmla="*/ 23 h 46"/>
                  <a:gd name="T42" fmla="*/ 80 w 220"/>
                  <a:gd name="T43" fmla="*/ 22 h 46"/>
                  <a:gd name="T44" fmla="*/ 79 w 220"/>
                  <a:gd name="T45" fmla="*/ 13 h 46"/>
                  <a:gd name="T46" fmla="*/ 88 w 220"/>
                  <a:gd name="T47" fmla="*/ 8 h 46"/>
                  <a:gd name="T48" fmla="*/ 96 w 220"/>
                  <a:gd name="T49" fmla="*/ 11 h 46"/>
                  <a:gd name="T50" fmla="*/ 96 w 220"/>
                  <a:gd name="T51" fmla="*/ 15 h 46"/>
                  <a:gd name="T52" fmla="*/ 94 w 220"/>
                  <a:gd name="T53" fmla="*/ 15 h 46"/>
                  <a:gd name="T54" fmla="*/ 89 w 220"/>
                  <a:gd name="T55" fmla="*/ 14 h 46"/>
                  <a:gd name="T56" fmla="*/ 85 w 220"/>
                  <a:gd name="T57" fmla="*/ 19 h 46"/>
                  <a:gd name="T58" fmla="*/ 88 w 220"/>
                  <a:gd name="T59" fmla="*/ 20 h 46"/>
                  <a:gd name="T60" fmla="*/ 95 w 220"/>
                  <a:gd name="T61" fmla="*/ 23 h 46"/>
                  <a:gd name="T62" fmla="*/ 96 w 220"/>
                  <a:gd name="T63" fmla="*/ 24 h 46"/>
                  <a:gd name="T64" fmla="*/ 97 w 220"/>
                  <a:gd name="T65" fmla="*/ 27 h 46"/>
                  <a:gd name="T66" fmla="*/ 101 w 220"/>
                  <a:gd name="T67" fmla="*/ 8 h 46"/>
                  <a:gd name="T68" fmla="*/ 119 w 220"/>
                  <a:gd name="T69" fmla="*/ 11 h 46"/>
                  <a:gd name="T70" fmla="*/ 120 w 220"/>
                  <a:gd name="T71" fmla="*/ 12 h 46"/>
                  <a:gd name="T72" fmla="*/ 122 w 220"/>
                  <a:gd name="T73" fmla="*/ 22 h 46"/>
                  <a:gd name="T74" fmla="*/ 126 w 220"/>
                  <a:gd name="T75" fmla="*/ 21 h 46"/>
                  <a:gd name="T76" fmla="*/ 132 w 220"/>
                  <a:gd name="T77" fmla="*/ 9 h 46"/>
                  <a:gd name="T78" fmla="*/ 134 w 220"/>
                  <a:gd name="T79" fmla="*/ 19 h 46"/>
                  <a:gd name="T80" fmla="*/ 144 w 220"/>
                  <a:gd name="T81" fmla="*/ 14 h 46"/>
                  <a:gd name="T82" fmla="*/ 135 w 220"/>
                  <a:gd name="T83" fmla="*/ 13 h 46"/>
                  <a:gd name="T84" fmla="*/ 158 w 220"/>
                  <a:gd name="T85" fmla="*/ 9 h 46"/>
                  <a:gd name="T86" fmla="*/ 151 w 220"/>
                  <a:gd name="T87" fmla="*/ 14 h 46"/>
                  <a:gd name="T88" fmla="*/ 155 w 220"/>
                  <a:gd name="T89" fmla="*/ 15 h 46"/>
                  <a:gd name="T90" fmla="*/ 165 w 220"/>
                  <a:gd name="T91" fmla="*/ 8 h 46"/>
                  <a:gd name="T92" fmla="*/ 173 w 220"/>
                  <a:gd name="T93" fmla="*/ 9 h 46"/>
                  <a:gd name="T94" fmla="*/ 179 w 220"/>
                  <a:gd name="T95" fmla="*/ 10 h 46"/>
                  <a:gd name="T96" fmla="*/ 185 w 220"/>
                  <a:gd name="T97" fmla="*/ 8 h 46"/>
                  <a:gd name="T98" fmla="*/ 198 w 220"/>
                  <a:gd name="T99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0" h="46">
                    <a:moveTo>
                      <a:pt x="21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4"/>
                      <a:pt x="0" y="45"/>
                      <a:pt x="1" y="46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49" y="33"/>
                      <a:pt x="48" y="31"/>
                      <a:pt x="47" y="29"/>
                    </a:cubicBezTo>
                    <a:cubicBezTo>
                      <a:pt x="46" y="27"/>
                      <a:pt x="46" y="25"/>
                      <a:pt x="46" y="23"/>
                    </a:cubicBezTo>
                    <a:cubicBezTo>
                      <a:pt x="46" y="21"/>
                      <a:pt x="46" y="19"/>
                      <a:pt x="47" y="17"/>
                    </a:cubicBezTo>
                    <a:cubicBezTo>
                      <a:pt x="48" y="15"/>
                      <a:pt x="49" y="14"/>
                      <a:pt x="50" y="12"/>
                    </a:cubicBezTo>
                    <a:cubicBezTo>
                      <a:pt x="51" y="11"/>
                      <a:pt x="53" y="10"/>
                      <a:pt x="55" y="9"/>
                    </a:cubicBezTo>
                    <a:cubicBezTo>
                      <a:pt x="57" y="8"/>
                      <a:pt x="59" y="8"/>
                      <a:pt x="61" y="8"/>
                    </a:cubicBezTo>
                    <a:cubicBezTo>
                      <a:pt x="63" y="8"/>
                      <a:pt x="65" y="8"/>
                      <a:pt x="67" y="9"/>
                    </a:cubicBezTo>
                    <a:cubicBezTo>
                      <a:pt x="68" y="10"/>
                      <a:pt x="70" y="11"/>
                      <a:pt x="71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74" y="15"/>
                      <a:pt x="75" y="16"/>
                      <a:pt x="75" y="18"/>
                    </a:cubicBezTo>
                    <a:cubicBezTo>
                      <a:pt x="76" y="20"/>
                      <a:pt x="76" y="22"/>
                      <a:pt x="76" y="24"/>
                    </a:cubicBezTo>
                    <a:cubicBezTo>
                      <a:pt x="76" y="26"/>
                      <a:pt x="76" y="29"/>
                      <a:pt x="75" y="30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0" y="28"/>
                      <a:pt x="90" y="28"/>
                      <a:pt x="90" y="28"/>
                    </a:cubicBezTo>
                    <a:cubicBezTo>
                      <a:pt x="90" y="27"/>
                      <a:pt x="89" y="27"/>
                      <a:pt x="88" y="27"/>
                    </a:cubicBezTo>
                    <a:cubicBezTo>
                      <a:pt x="87" y="27"/>
                      <a:pt x="87" y="26"/>
                      <a:pt x="86" y="26"/>
                    </a:cubicBezTo>
                    <a:cubicBezTo>
                      <a:pt x="85" y="26"/>
                      <a:pt x="84" y="25"/>
                      <a:pt x="83" y="25"/>
                    </a:cubicBezTo>
                    <a:cubicBezTo>
                      <a:pt x="83" y="25"/>
                      <a:pt x="82" y="24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0" y="22"/>
                      <a:pt x="79" y="21"/>
                      <a:pt x="79" y="20"/>
                    </a:cubicBezTo>
                    <a:cubicBezTo>
                      <a:pt x="78" y="19"/>
                      <a:pt x="78" y="18"/>
                      <a:pt x="78" y="17"/>
                    </a:cubicBezTo>
                    <a:cubicBezTo>
                      <a:pt x="78" y="15"/>
                      <a:pt x="78" y="14"/>
                      <a:pt x="79" y="13"/>
                    </a:cubicBezTo>
                    <a:cubicBezTo>
                      <a:pt x="79" y="12"/>
                      <a:pt x="80" y="11"/>
                      <a:pt x="81" y="11"/>
                    </a:cubicBezTo>
                    <a:cubicBezTo>
                      <a:pt x="82" y="10"/>
                      <a:pt x="83" y="9"/>
                      <a:pt x="84" y="9"/>
                    </a:cubicBezTo>
                    <a:cubicBezTo>
                      <a:pt x="85" y="8"/>
                      <a:pt x="86" y="8"/>
                      <a:pt x="88" y="8"/>
                    </a:cubicBezTo>
                    <a:cubicBezTo>
                      <a:pt x="90" y="8"/>
                      <a:pt x="91" y="8"/>
                      <a:pt x="93" y="9"/>
                    </a:cubicBezTo>
                    <a:cubicBezTo>
                      <a:pt x="94" y="9"/>
                      <a:pt x="95" y="10"/>
                      <a:pt x="96" y="11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1"/>
                      <a:pt x="97" y="12"/>
                      <a:pt x="97" y="12"/>
                    </a:cubicBezTo>
                    <a:cubicBezTo>
                      <a:pt x="96" y="15"/>
                      <a:pt x="96" y="15"/>
                      <a:pt x="96" y="15"/>
                    </a:cubicBezTo>
                    <a:cubicBezTo>
                      <a:pt x="95" y="16"/>
                      <a:pt x="95" y="16"/>
                      <a:pt x="95" y="16"/>
                    </a:cubicBezTo>
                    <a:cubicBezTo>
                      <a:pt x="95" y="16"/>
                      <a:pt x="95" y="16"/>
                      <a:pt x="95" y="16"/>
                    </a:cubicBezTo>
                    <a:cubicBezTo>
                      <a:pt x="94" y="15"/>
                      <a:pt x="94" y="15"/>
                      <a:pt x="94" y="15"/>
                    </a:cubicBezTo>
                    <a:cubicBezTo>
                      <a:pt x="93" y="15"/>
                      <a:pt x="93" y="15"/>
                      <a:pt x="93" y="15"/>
                    </a:cubicBezTo>
                    <a:cubicBezTo>
                      <a:pt x="92" y="15"/>
                      <a:pt x="92" y="14"/>
                      <a:pt x="91" y="14"/>
                    </a:cubicBezTo>
                    <a:cubicBezTo>
                      <a:pt x="90" y="14"/>
                      <a:pt x="90" y="14"/>
                      <a:pt x="89" y="14"/>
                    </a:cubicBezTo>
                    <a:cubicBezTo>
                      <a:pt x="88" y="14"/>
                      <a:pt x="87" y="14"/>
                      <a:pt x="86" y="15"/>
                    </a:cubicBezTo>
                    <a:cubicBezTo>
                      <a:pt x="85" y="15"/>
                      <a:pt x="85" y="16"/>
                      <a:pt x="85" y="17"/>
                    </a:cubicBezTo>
                    <a:cubicBezTo>
                      <a:pt x="85" y="18"/>
                      <a:pt x="85" y="18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6" y="19"/>
                      <a:pt x="87" y="20"/>
                      <a:pt x="88" y="20"/>
                    </a:cubicBezTo>
                    <a:cubicBezTo>
                      <a:pt x="89" y="20"/>
                      <a:pt x="89" y="20"/>
                      <a:pt x="90" y="21"/>
                    </a:cubicBezTo>
                    <a:cubicBezTo>
                      <a:pt x="91" y="21"/>
                      <a:pt x="92" y="21"/>
                      <a:pt x="93" y="22"/>
                    </a:cubicBezTo>
                    <a:cubicBezTo>
                      <a:pt x="93" y="22"/>
                      <a:pt x="94" y="23"/>
                      <a:pt x="95" y="23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5"/>
                      <a:pt x="97" y="26"/>
                      <a:pt x="97" y="27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100" y="26"/>
                      <a:pt x="100" y="26"/>
                      <a:pt x="100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8"/>
                      <a:pt x="101" y="8"/>
                      <a:pt x="101" y="8"/>
                    </a:cubicBezTo>
                    <a:cubicBezTo>
                      <a:pt x="110" y="8"/>
                      <a:pt x="110" y="8"/>
                      <a:pt x="110" y="8"/>
                    </a:cubicBezTo>
                    <a:cubicBezTo>
                      <a:pt x="112" y="8"/>
                      <a:pt x="114" y="8"/>
                      <a:pt x="115" y="9"/>
                    </a:cubicBezTo>
                    <a:cubicBezTo>
                      <a:pt x="117" y="9"/>
                      <a:pt x="118" y="10"/>
                      <a:pt x="119" y="11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21" y="13"/>
                      <a:pt x="122" y="14"/>
                      <a:pt x="122" y="15"/>
                    </a:cubicBezTo>
                    <a:cubicBezTo>
                      <a:pt x="122" y="16"/>
                      <a:pt x="123" y="18"/>
                      <a:pt x="123" y="19"/>
                    </a:cubicBezTo>
                    <a:cubicBezTo>
                      <a:pt x="123" y="20"/>
                      <a:pt x="123" y="21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4" y="21"/>
                      <a:pt x="124" y="21"/>
                      <a:pt x="124" y="21"/>
                    </a:cubicBezTo>
                    <a:cubicBezTo>
                      <a:pt x="126" y="21"/>
                      <a:pt x="126" y="21"/>
                      <a:pt x="126" y="21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32" y="8"/>
                      <a:pt x="132" y="8"/>
                      <a:pt x="132" y="8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3" y="9"/>
                      <a:pt x="133" y="9"/>
                      <a:pt x="133" y="9"/>
                    </a:cubicBezTo>
                    <a:cubicBezTo>
                      <a:pt x="133" y="20"/>
                      <a:pt x="133" y="20"/>
                      <a:pt x="133" y="20"/>
                    </a:cubicBezTo>
                    <a:cubicBezTo>
                      <a:pt x="134" y="19"/>
                      <a:pt x="134" y="19"/>
                      <a:pt x="134" y="19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44" y="17"/>
                      <a:pt x="144" y="17"/>
                      <a:pt x="144" y="17"/>
                    </a:cubicBezTo>
                    <a:cubicBezTo>
                      <a:pt x="144" y="14"/>
                      <a:pt x="144" y="14"/>
                      <a:pt x="144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7" y="13"/>
                      <a:pt x="137" y="13"/>
                      <a:pt x="137" y="13"/>
                    </a:cubicBezTo>
                    <a:cubicBezTo>
                      <a:pt x="135" y="13"/>
                      <a:pt x="135" y="13"/>
                      <a:pt x="135" y="13"/>
                    </a:cubicBezTo>
                    <a:cubicBezTo>
                      <a:pt x="135" y="8"/>
                      <a:pt x="135" y="8"/>
                      <a:pt x="135" y="8"/>
                    </a:cubicBezTo>
                    <a:cubicBezTo>
                      <a:pt x="158" y="8"/>
                      <a:pt x="158" y="8"/>
                      <a:pt x="158" y="8"/>
                    </a:cubicBezTo>
                    <a:cubicBezTo>
                      <a:pt x="158" y="9"/>
                      <a:pt x="158" y="9"/>
                      <a:pt x="158" y="9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59" y="14"/>
                      <a:pt x="159" y="14"/>
                      <a:pt x="159" y="14"/>
                    </a:cubicBezTo>
                    <a:cubicBezTo>
                      <a:pt x="151" y="14"/>
                      <a:pt x="151" y="14"/>
                      <a:pt x="151" y="14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5" y="8"/>
                      <a:pt x="165" y="8"/>
                      <a:pt x="165" y="8"/>
                    </a:cubicBezTo>
                    <a:cubicBezTo>
                      <a:pt x="171" y="8"/>
                      <a:pt x="171" y="8"/>
                      <a:pt x="171" y="8"/>
                    </a:cubicBezTo>
                    <a:cubicBezTo>
                      <a:pt x="172" y="9"/>
                      <a:pt x="172" y="9"/>
                      <a:pt x="172" y="9"/>
                    </a:cubicBezTo>
                    <a:cubicBezTo>
                      <a:pt x="173" y="9"/>
                      <a:pt x="173" y="9"/>
                      <a:pt x="173" y="9"/>
                    </a:cubicBezTo>
                    <a:cubicBezTo>
                      <a:pt x="173" y="11"/>
                      <a:pt x="173" y="11"/>
                      <a:pt x="173" y="11"/>
                    </a:cubicBezTo>
                    <a:cubicBezTo>
                      <a:pt x="173" y="12"/>
                      <a:pt x="173" y="12"/>
                      <a:pt x="173" y="12"/>
                    </a:cubicBezTo>
                    <a:cubicBezTo>
                      <a:pt x="179" y="10"/>
                      <a:pt x="179" y="10"/>
                      <a:pt x="179" y="10"/>
                    </a:cubicBezTo>
                    <a:cubicBezTo>
                      <a:pt x="180" y="10"/>
                      <a:pt x="180" y="10"/>
                      <a:pt x="180" y="10"/>
                    </a:cubicBezTo>
                    <a:cubicBezTo>
                      <a:pt x="185" y="9"/>
                      <a:pt x="185" y="9"/>
                      <a:pt x="185" y="9"/>
                    </a:cubicBezTo>
                    <a:cubicBezTo>
                      <a:pt x="185" y="8"/>
                      <a:pt x="185" y="8"/>
                      <a:pt x="185" y="8"/>
                    </a:cubicBezTo>
                    <a:cubicBezTo>
                      <a:pt x="190" y="8"/>
                      <a:pt x="190" y="8"/>
                      <a:pt x="190" y="8"/>
                    </a:cubicBezTo>
                    <a:cubicBezTo>
                      <a:pt x="192" y="8"/>
                      <a:pt x="192" y="8"/>
                      <a:pt x="192" y="8"/>
                    </a:cubicBezTo>
                    <a:cubicBezTo>
                      <a:pt x="198" y="7"/>
                      <a:pt x="198" y="7"/>
                      <a:pt x="198" y="7"/>
                    </a:cubicBezTo>
                    <a:cubicBezTo>
                      <a:pt x="220" y="2"/>
                      <a:pt x="220" y="2"/>
                      <a:pt x="220" y="2"/>
                    </a:cubicBezTo>
                    <a:cubicBezTo>
                      <a:pt x="219" y="1"/>
                      <a:pt x="218" y="0"/>
                      <a:pt x="216" y="0"/>
                    </a:cubicBezTo>
                  </a:path>
                </a:pathLst>
              </a:custGeom>
              <a:solidFill>
                <a:srgbClr val="368D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6" name="Freeform 675"/>
              <p:cNvSpPr>
                <a:spLocks noEditPoints="1"/>
              </p:cNvSpPr>
              <p:nvPr/>
            </p:nvSpPr>
            <p:spPr bwMode="auto">
              <a:xfrm>
                <a:off x="5865813" y="388938"/>
                <a:ext cx="77788" cy="96838"/>
              </a:xfrm>
              <a:custGeom>
                <a:avLst/>
                <a:gdLst>
                  <a:gd name="T0" fmla="*/ 41 w 49"/>
                  <a:gd name="T1" fmla="*/ 59 h 61"/>
                  <a:gd name="T2" fmla="*/ 37 w 49"/>
                  <a:gd name="T3" fmla="*/ 59 h 61"/>
                  <a:gd name="T4" fmla="*/ 37 w 49"/>
                  <a:gd name="T5" fmla="*/ 61 h 61"/>
                  <a:gd name="T6" fmla="*/ 41 w 49"/>
                  <a:gd name="T7" fmla="*/ 59 h 61"/>
                  <a:gd name="T8" fmla="*/ 35 w 49"/>
                  <a:gd name="T9" fmla="*/ 33 h 61"/>
                  <a:gd name="T10" fmla="*/ 9 w 49"/>
                  <a:gd name="T11" fmla="*/ 33 h 61"/>
                  <a:gd name="T12" fmla="*/ 9 w 49"/>
                  <a:gd name="T13" fmla="*/ 59 h 61"/>
                  <a:gd name="T14" fmla="*/ 0 w 49"/>
                  <a:gd name="T15" fmla="*/ 59 h 61"/>
                  <a:gd name="T16" fmla="*/ 0 w 49"/>
                  <a:gd name="T17" fmla="*/ 61 h 61"/>
                  <a:gd name="T18" fmla="*/ 13 w 49"/>
                  <a:gd name="T19" fmla="*/ 61 h 61"/>
                  <a:gd name="T20" fmla="*/ 13 w 49"/>
                  <a:gd name="T21" fmla="*/ 35 h 61"/>
                  <a:gd name="T22" fmla="*/ 35 w 49"/>
                  <a:gd name="T23" fmla="*/ 35 h 61"/>
                  <a:gd name="T24" fmla="*/ 35 w 49"/>
                  <a:gd name="T25" fmla="*/ 33 h 61"/>
                  <a:gd name="T26" fmla="*/ 13 w 49"/>
                  <a:gd name="T27" fmla="*/ 0 h 61"/>
                  <a:gd name="T28" fmla="*/ 9 w 49"/>
                  <a:gd name="T29" fmla="*/ 0 h 61"/>
                  <a:gd name="T30" fmla="*/ 9 w 49"/>
                  <a:gd name="T31" fmla="*/ 25 h 61"/>
                  <a:gd name="T32" fmla="*/ 13 w 49"/>
                  <a:gd name="T33" fmla="*/ 25 h 61"/>
                  <a:gd name="T34" fmla="*/ 13 w 49"/>
                  <a:gd name="T35" fmla="*/ 0 h 61"/>
                  <a:gd name="T36" fmla="*/ 49 w 49"/>
                  <a:gd name="T37" fmla="*/ 0 h 61"/>
                  <a:gd name="T38" fmla="*/ 45 w 49"/>
                  <a:gd name="T39" fmla="*/ 0 h 61"/>
                  <a:gd name="T40" fmla="*/ 45 w 49"/>
                  <a:gd name="T41" fmla="*/ 59 h 61"/>
                  <a:gd name="T42" fmla="*/ 49 w 49"/>
                  <a:gd name="T43" fmla="*/ 57 h 61"/>
                  <a:gd name="T44" fmla="*/ 49 w 49"/>
                  <a:gd name="T4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9" h="61">
                    <a:moveTo>
                      <a:pt x="41" y="59"/>
                    </a:moveTo>
                    <a:lnTo>
                      <a:pt x="37" y="59"/>
                    </a:lnTo>
                    <a:lnTo>
                      <a:pt x="37" y="61"/>
                    </a:lnTo>
                    <a:lnTo>
                      <a:pt x="41" y="59"/>
                    </a:lnTo>
                    <a:close/>
                    <a:moveTo>
                      <a:pt x="35" y="33"/>
                    </a:moveTo>
                    <a:lnTo>
                      <a:pt x="9" y="33"/>
                    </a:lnTo>
                    <a:lnTo>
                      <a:pt x="9" y="59"/>
                    </a:lnTo>
                    <a:lnTo>
                      <a:pt x="0" y="59"/>
                    </a:lnTo>
                    <a:lnTo>
                      <a:pt x="0" y="61"/>
                    </a:lnTo>
                    <a:lnTo>
                      <a:pt x="13" y="61"/>
                    </a:lnTo>
                    <a:lnTo>
                      <a:pt x="13" y="35"/>
                    </a:lnTo>
                    <a:lnTo>
                      <a:pt x="35" y="35"/>
                    </a:lnTo>
                    <a:lnTo>
                      <a:pt x="35" y="33"/>
                    </a:lnTo>
                    <a:close/>
                    <a:moveTo>
                      <a:pt x="13" y="0"/>
                    </a:moveTo>
                    <a:lnTo>
                      <a:pt x="9" y="0"/>
                    </a:lnTo>
                    <a:lnTo>
                      <a:pt x="9" y="25"/>
                    </a:lnTo>
                    <a:lnTo>
                      <a:pt x="13" y="25"/>
                    </a:lnTo>
                    <a:lnTo>
                      <a:pt x="13" y="0"/>
                    </a:lnTo>
                    <a:close/>
                    <a:moveTo>
                      <a:pt x="49" y="0"/>
                    </a:moveTo>
                    <a:lnTo>
                      <a:pt x="45" y="0"/>
                    </a:lnTo>
                    <a:lnTo>
                      <a:pt x="45" y="59"/>
                    </a:lnTo>
                    <a:lnTo>
                      <a:pt x="49" y="57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357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7" name="Freeform 676"/>
              <p:cNvSpPr>
                <a:spLocks noEditPoints="1"/>
              </p:cNvSpPr>
              <p:nvPr/>
            </p:nvSpPr>
            <p:spPr bwMode="auto">
              <a:xfrm>
                <a:off x="5865813" y="388938"/>
                <a:ext cx="77788" cy="96838"/>
              </a:xfrm>
              <a:custGeom>
                <a:avLst/>
                <a:gdLst>
                  <a:gd name="T0" fmla="*/ 41 w 49"/>
                  <a:gd name="T1" fmla="*/ 59 h 61"/>
                  <a:gd name="T2" fmla="*/ 37 w 49"/>
                  <a:gd name="T3" fmla="*/ 59 h 61"/>
                  <a:gd name="T4" fmla="*/ 37 w 49"/>
                  <a:gd name="T5" fmla="*/ 61 h 61"/>
                  <a:gd name="T6" fmla="*/ 41 w 49"/>
                  <a:gd name="T7" fmla="*/ 59 h 61"/>
                  <a:gd name="T8" fmla="*/ 35 w 49"/>
                  <a:gd name="T9" fmla="*/ 33 h 61"/>
                  <a:gd name="T10" fmla="*/ 9 w 49"/>
                  <a:gd name="T11" fmla="*/ 33 h 61"/>
                  <a:gd name="T12" fmla="*/ 9 w 49"/>
                  <a:gd name="T13" fmla="*/ 59 h 61"/>
                  <a:gd name="T14" fmla="*/ 0 w 49"/>
                  <a:gd name="T15" fmla="*/ 59 h 61"/>
                  <a:gd name="T16" fmla="*/ 0 w 49"/>
                  <a:gd name="T17" fmla="*/ 61 h 61"/>
                  <a:gd name="T18" fmla="*/ 13 w 49"/>
                  <a:gd name="T19" fmla="*/ 61 h 61"/>
                  <a:gd name="T20" fmla="*/ 13 w 49"/>
                  <a:gd name="T21" fmla="*/ 35 h 61"/>
                  <a:gd name="T22" fmla="*/ 35 w 49"/>
                  <a:gd name="T23" fmla="*/ 35 h 61"/>
                  <a:gd name="T24" fmla="*/ 35 w 49"/>
                  <a:gd name="T25" fmla="*/ 33 h 61"/>
                  <a:gd name="T26" fmla="*/ 13 w 49"/>
                  <a:gd name="T27" fmla="*/ 0 h 61"/>
                  <a:gd name="T28" fmla="*/ 9 w 49"/>
                  <a:gd name="T29" fmla="*/ 0 h 61"/>
                  <a:gd name="T30" fmla="*/ 9 w 49"/>
                  <a:gd name="T31" fmla="*/ 25 h 61"/>
                  <a:gd name="T32" fmla="*/ 13 w 49"/>
                  <a:gd name="T33" fmla="*/ 25 h 61"/>
                  <a:gd name="T34" fmla="*/ 13 w 49"/>
                  <a:gd name="T35" fmla="*/ 0 h 61"/>
                  <a:gd name="T36" fmla="*/ 49 w 49"/>
                  <a:gd name="T37" fmla="*/ 0 h 61"/>
                  <a:gd name="T38" fmla="*/ 45 w 49"/>
                  <a:gd name="T39" fmla="*/ 0 h 61"/>
                  <a:gd name="T40" fmla="*/ 45 w 49"/>
                  <a:gd name="T41" fmla="*/ 59 h 61"/>
                  <a:gd name="T42" fmla="*/ 49 w 49"/>
                  <a:gd name="T43" fmla="*/ 57 h 61"/>
                  <a:gd name="T44" fmla="*/ 49 w 49"/>
                  <a:gd name="T4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9" h="61">
                    <a:moveTo>
                      <a:pt x="41" y="59"/>
                    </a:moveTo>
                    <a:lnTo>
                      <a:pt x="37" y="59"/>
                    </a:lnTo>
                    <a:lnTo>
                      <a:pt x="37" y="61"/>
                    </a:lnTo>
                    <a:lnTo>
                      <a:pt x="41" y="59"/>
                    </a:lnTo>
                    <a:moveTo>
                      <a:pt x="35" y="33"/>
                    </a:moveTo>
                    <a:lnTo>
                      <a:pt x="9" y="33"/>
                    </a:lnTo>
                    <a:lnTo>
                      <a:pt x="9" y="59"/>
                    </a:lnTo>
                    <a:lnTo>
                      <a:pt x="0" y="59"/>
                    </a:lnTo>
                    <a:lnTo>
                      <a:pt x="0" y="61"/>
                    </a:lnTo>
                    <a:lnTo>
                      <a:pt x="13" y="61"/>
                    </a:lnTo>
                    <a:lnTo>
                      <a:pt x="13" y="35"/>
                    </a:lnTo>
                    <a:lnTo>
                      <a:pt x="35" y="35"/>
                    </a:lnTo>
                    <a:lnTo>
                      <a:pt x="35" y="33"/>
                    </a:lnTo>
                    <a:moveTo>
                      <a:pt x="13" y="0"/>
                    </a:moveTo>
                    <a:lnTo>
                      <a:pt x="9" y="0"/>
                    </a:lnTo>
                    <a:lnTo>
                      <a:pt x="9" y="25"/>
                    </a:lnTo>
                    <a:lnTo>
                      <a:pt x="13" y="25"/>
                    </a:lnTo>
                    <a:lnTo>
                      <a:pt x="13" y="0"/>
                    </a:lnTo>
                    <a:moveTo>
                      <a:pt x="49" y="0"/>
                    </a:moveTo>
                    <a:lnTo>
                      <a:pt x="45" y="0"/>
                    </a:lnTo>
                    <a:lnTo>
                      <a:pt x="45" y="59"/>
                    </a:lnTo>
                    <a:lnTo>
                      <a:pt x="49" y="57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8" name="Freeform 677"/>
              <p:cNvSpPr>
                <a:spLocks noEditPoints="1"/>
              </p:cNvSpPr>
              <p:nvPr/>
            </p:nvSpPr>
            <p:spPr bwMode="auto">
              <a:xfrm>
                <a:off x="5965825" y="398463"/>
                <a:ext cx="80963" cy="77788"/>
              </a:xfrm>
              <a:custGeom>
                <a:avLst/>
                <a:gdLst>
                  <a:gd name="T0" fmla="*/ 0 w 25"/>
                  <a:gd name="T1" fmla="*/ 23 h 24"/>
                  <a:gd name="T2" fmla="*/ 0 w 25"/>
                  <a:gd name="T3" fmla="*/ 23 h 24"/>
                  <a:gd name="T4" fmla="*/ 0 w 25"/>
                  <a:gd name="T5" fmla="*/ 23 h 24"/>
                  <a:gd name="T6" fmla="*/ 1 w 25"/>
                  <a:gd name="T7" fmla="*/ 24 h 24"/>
                  <a:gd name="T8" fmla="*/ 1 w 25"/>
                  <a:gd name="T9" fmla="*/ 24 h 24"/>
                  <a:gd name="T10" fmla="*/ 1 w 25"/>
                  <a:gd name="T11" fmla="*/ 24 h 24"/>
                  <a:gd name="T12" fmla="*/ 1 w 25"/>
                  <a:gd name="T13" fmla="*/ 24 h 24"/>
                  <a:gd name="T14" fmla="*/ 0 w 25"/>
                  <a:gd name="T15" fmla="*/ 23 h 24"/>
                  <a:gd name="T16" fmla="*/ 20 w 25"/>
                  <a:gd name="T17" fmla="*/ 0 h 24"/>
                  <a:gd name="T18" fmla="*/ 23 w 25"/>
                  <a:gd name="T19" fmla="*/ 5 h 24"/>
                  <a:gd name="T20" fmla="*/ 24 w 25"/>
                  <a:gd name="T21" fmla="*/ 11 h 24"/>
                  <a:gd name="T22" fmla="*/ 23 w 25"/>
                  <a:gd name="T23" fmla="*/ 17 h 24"/>
                  <a:gd name="T24" fmla="*/ 22 w 25"/>
                  <a:gd name="T25" fmla="*/ 19 h 24"/>
                  <a:gd name="T26" fmla="*/ 22 w 25"/>
                  <a:gd name="T27" fmla="*/ 19 h 24"/>
                  <a:gd name="T28" fmla="*/ 24 w 25"/>
                  <a:gd name="T29" fmla="*/ 19 h 24"/>
                  <a:gd name="T30" fmla="*/ 24 w 25"/>
                  <a:gd name="T31" fmla="*/ 19 h 24"/>
                  <a:gd name="T32" fmla="*/ 24 w 25"/>
                  <a:gd name="T33" fmla="*/ 18 h 24"/>
                  <a:gd name="T34" fmla="*/ 25 w 25"/>
                  <a:gd name="T35" fmla="*/ 12 h 24"/>
                  <a:gd name="T36" fmla="*/ 24 w 25"/>
                  <a:gd name="T37" fmla="*/ 6 h 24"/>
                  <a:gd name="T38" fmla="*/ 21 w 25"/>
                  <a:gd name="T39" fmla="*/ 1 h 24"/>
                  <a:gd name="T40" fmla="*/ 20 w 25"/>
                  <a:gd name="T4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" h="24"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20" y="0"/>
                    </a:moveTo>
                    <a:cubicBezTo>
                      <a:pt x="22" y="2"/>
                      <a:pt x="23" y="3"/>
                      <a:pt x="23" y="5"/>
                    </a:cubicBezTo>
                    <a:cubicBezTo>
                      <a:pt x="24" y="7"/>
                      <a:pt x="24" y="9"/>
                      <a:pt x="24" y="11"/>
                    </a:cubicBezTo>
                    <a:cubicBezTo>
                      <a:pt x="24" y="13"/>
                      <a:pt x="24" y="15"/>
                      <a:pt x="23" y="17"/>
                    </a:cubicBezTo>
                    <a:cubicBezTo>
                      <a:pt x="23" y="18"/>
                      <a:pt x="23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5" y="17"/>
                      <a:pt x="25" y="14"/>
                      <a:pt x="25" y="12"/>
                    </a:cubicBezTo>
                    <a:cubicBezTo>
                      <a:pt x="25" y="10"/>
                      <a:pt x="25" y="8"/>
                      <a:pt x="24" y="6"/>
                    </a:cubicBezTo>
                    <a:cubicBezTo>
                      <a:pt x="24" y="4"/>
                      <a:pt x="23" y="3"/>
                      <a:pt x="21" y="1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357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" name="Freeform 678"/>
              <p:cNvSpPr>
                <a:spLocks noEditPoints="1"/>
              </p:cNvSpPr>
              <p:nvPr/>
            </p:nvSpPr>
            <p:spPr bwMode="auto">
              <a:xfrm>
                <a:off x="6062663" y="395288"/>
                <a:ext cx="50800" cy="55563"/>
              </a:xfrm>
              <a:custGeom>
                <a:avLst/>
                <a:gdLst>
                  <a:gd name="T0" fmla="*/ 14 w 16"/>
                  <a:gd name="T1" fmla="*/ 13 h 17"/>
                  <a:gd name="T2" fmla="*/ 15 w 16"/>
                  <a:gd name="T3" fmla="*/ 15 h 17"/>
                  <a:gd name="T4" fmla="*/ 16 w 16"/>
                  <a:gd name="T5" fmla="*/ 16 h 17"/>
                  <a:gd name="T6" fmla="*/ 16 w 16"/>
                  <a:gd name="T7" fmla="*/ 16 h 17"/>
                  <a:gd name="T8" fmla="*/ 16 w 16"/>
                  <a:gd name="T9" fmla="*/ 16 h 17"/>
                  <a:gd name="T10" fmla="*/ 16 w 16"/>
                  <a:gd name="T11" fmla="*/ 16 h 17"/>
                  <a:gd name="T12" fmla="*/ 16 w 16"/>
                  <a:gd name="T13" fmla="*/ 16 h 17"/>
                  <a:gd name="T14" fmla="*/ 15 w 16"/>
                  <a:gd name="T15" fmla="*/ 13 h 17"/>
                  <a:gd name="T16" fmla="*/ 14 w 16"/>
                  <a:gd name="T17" fmla="*/ 13 h 17"/>
                  <a:gd name="T18" fmla="*/ 0 w 16"/>
                  <a:gd name="T19" fmla="*/ 12 h 17"/>
                  <a:gd name="T20" fmla="*/ 0 w 16"/>
                  <a:gd name="T21" fmla="*/ 12 h 17"/>
                  <a:gd name="T22" fmla="*/ 0 w 16"/>
                  <a:gd name="T23" fmla="*/ 12 h 17"/>
                  <a:gd name="T24" fmla="*/ 2 w 16"/>
                  <a:gd name="T25" fmla="*/ 14 h 17"/>
                  <a:gd name="T26" fmla="*/ 5 w 16"/>
                  <a:gd name="T27" fmla="*/ 15 h 17"/>
                  <a:gd name="T28" fmla="*/ 7 w 16"/>
                  <a:gd name="T29" fmla="*/ 16 h 17"/>
                  <a:gd name="T30" fmla="*/ 9 w 16"/>
                  <a:gd name="T31" fmla="*/ 17 h 17"/>
                  <a:gd name="T32" fmla="*/ 10 w 16"/>
                  <a:gd name="T33" fmla="*/ 17 h 17"/>
                  <a:gd name="T34" fmla="*/ 10 w 16"/>
                  <a:gd name="T35" fmla="*/ 17 h 17"/>
                  <a:gd name="T36" fmla="*/ 8 w 16"/>
                  <a:gd name="T37" fmla="*/ 15 h 17"/>
                  <a:gd name="T38" fmla="*/ 6 w 16"/>
                  <a:gd name="T39" fmla="*/ 15 h 17"/>
                  <a:gd name="T40" fmla="*/ 4 w 16"/>
                  <a:gd name="T41" fmla="*/ 14 h 17"/>
                  <a:gd name="T42" fmla="*/ 1 w 16"/>
                  <a:gd name="T43" fmla="*/ 13 h 17"/>
                  <a:gd name="T44" fmla="*/ 0 w 16"/>
                  <a:gd name="T45" fmla="*/ 12 h 17"/>
                  <a:gd name="T46" fmla="*/ 0 w 16"/>
                  <a:gd name="T47" fmla="*/ 12 h 17"/>
                  <a:gd name="T48" fmla="*/ 15 w 16"/>
                  <a:gd name="T49" fmla="*/ 0 h 17"/>
                  <a:gd name="T50" fmla="*/ 14 w 16"/>
                  <a:gd name="T51" fmla="*/ 3 h 17"/>
                  <a:gd name="T52" fmla="*/ 13 w 16"/>
                  <a:gd name="T53" fmla="*/ 3 h 17"/>
                  <a:gd name="T54" fmla="*/ 13 w 16"/>
                  <a:gd name="T55" fmla="*/ 4 h 17"/>
                  <a:gd name="T56" fmla="*/ 12 w 16"/>
                  <a:gd name="T57" fmla="*/ 3 h 17"/>
                  <a:gd name="T58" fmla="*/ 10 w 16"/>
                  <a:gd name="T59" fmla="*/ 3 h 17"/>
                  <a:gd name="T60" fmla="*/ 9 w 16"/>
                  <a:gd name="T61" fmla="*/ 2 h 17"/>
                  <a:gd name="T62" fmla="*/ 7 w 16"/>
                  <a:gd name="T63" fmla="*/ 2 h 17"/>
                  <a:gd name="T64" fmla="*/ 4 w 16"/>
                  <a:gd name="T65" fmla="*/ 3 h 17"/>
                  <a:gd name="T66" fmla="*/ 3 w 16"/>
                  <a:gd name="T67" fmla="*/ 5 h 17"/>
                  <a:gd name="T68" fmla="*/ 3 w 16"/>
                  <a:gd name="T69" fmla="*/ 7 h 17"/>
                  <a:gd name="T70" fmla="*/ 4 w 16"/>
                  <a:gd name="T71" fmla="*/ 8 h 17"/>
                  <a:gd name="T72" fmla="*/ 4 w 16"/>
                  <a:gd name="T73" fmla="*/ 6 h 17"/>
                  <a:gd name="T74" fmla="*/ 5 w 16"/>
                  <a:gd name="T75" fmla="*/ 4 h 17"/>
                  <a:gd name="T76" fmla="*/ 8 w 16"/>
                  <a:gd name="T77" fmla="*/ 3 h 17"/>
                  <a:gd name="T78" fmla="*/ 10 w 16"/>
                  <a:gd name="T79" fmla="*/ 3 h 17"/>
                  <a:gd name="T80" fmla="*/ 12 w 16"/>
                  <a:gd name="T81" fmla="*/ 4 h 17"/>
                  <a:gd name="T82" fmla="*/ 13 w 16"/>
                  <a:gd name="T83" fmla="*/ 4 h 17"/>
                  <a:gd name="T84" fmla="*/ 14 w 16"/>
                  <a:gd name="T85" fmla="*/ 5 h 17"/>
                  <a:gd name="T86" fmla="*/ 14 w 16"/>
                  <a:gd name="T87" fmla="*/ 5 h 17"/>
                  <a:gd name="T88" fmla="*/ 15 w 16"/>
                  <a:gd name="T89" fmla="*/ 4 h 17"/>
                  <a:gd name="T90" fmla="*/ 16 w 16"/>
                  <a:gd name="T91" fmla="*/ 1 h 17"/>
                  <a:gd name="T92" fmla="*/ 15 w 16"/>
                  <a:gd name="T93" fmla="*/ 0 h 17"/>
                  <a:gd name="T94" fmla="*/ 15 w 16"/>
                  <a:gd name="T9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" h="17">
                    <a:moveTo>
                      <a:pt x="14" y="13"/>
                    </a:moveTo>
                    <a:cubicBezTo>
                      <a:pt x="15" y="13"/>
                      <a:pt x="15" y="14"/>
                      <a:pt x="15" y="15"/>
                    </a:cubicBezTo>
                    <a:cubicBezTo>
                      <a:pt x="15" y="15"/>
                      <a:pt x="15" y="15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5"/>
                      <a:pt x="15" y="14"/>
                      <a:pt x="15" y="13"/>
                    </a:cubicBezTo>
                    <a:cubicBezTo>
                      <a:pt x="14" y="13"/>
                      <a:pt x="14" y="13"/>
                      <a:pt x="14" y="13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3"/>
                      <a:pt x="2" y="14"/>
                      <a:pt x="2" y="14"/>
                    </a:cubicBezTo>
                    <a:cubicBezTo>
                      <a:pt x="3" y="14"/>
                      <a:pt x="4" y="15"/>
                      <a:pt x="5" y="15"/>
                    </a:cubicBezTo>
                    <a:cubicBezTo>
                      <a:pt x="6" y="15"/>
                      <a:pt x="6" y="16"/>
                      <a:pt x="7" y="16"/>
                    </a:cubicBezTo>
                    <a:cubicBezTo>
                      <a:pt x="8" y="16"/>
                      <a:pt x="9" y="16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6"/>
                      <a:pt x="9" y="16"/>
                      <a:pt x="8" y="15"/>
                    </a:cubicBezTo>
                    <a:cubicBezTo>
                      <a:pt x="8" y="15"/>
                      <a:pt x="7" y="15"/>
                      <a:pt x="6" y="15"/>
                    </a:cubicBezTo>
                    <a:cubicBezTo>
                      <a:pt x="5" y="14"/>
                      <a:pt x="5" y="14"/>
                      <a:pt x="4" y="14"/>
                    </a:cubicBezTo>
                    <a:cubicBezTo>
                      <a:pt x="3" y="14"/>
                      <a:pt x="2" y="13"/>
                      <a:pt x="1" y="13"/>
                    </a:cubicBezTo>
                    <a:cubicBezTo>
                      <a:pt x="1" y="13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15" y="0"/>
                    </a:move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6" y="2"/>
                      <a:pt x="4" y="2"/>
                      <a:pt x="4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ubicBezTo>
                      <a:pt x="4" y="7"/>
                      <a:pt x="4" y="7"/>
                      <a:pt x="4" y="8"/>
                    </a:cubicBezTo>
                    <a:cubicBezTo>
                      <a:pt x="4" y="7"/>
                      <a:pt x="4" y="7"/>
                      <a:pt x="4" y="6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6" y="3"/>
                      <a:pt x="7" y="3"/>
                      <a:pt x="8" y="3"/>
                    </a:cubicBezTo>
                    <a:cubicBezTo>
                      <a:pt x="9" y="3"/>
                      <a:pt x="9" y="3"/>
                      <a:pt x="10" y="3"/>
                    </a:cubicBezTo>
                    <a:cubicBezTo>
                      <a:pt x="11" y="3"/>
                      <a:pt x="11" y="4"/>
                      <a:pt x="12" y="4"/>
                    </a:cubicBezTo>
                    <a:cubicBezTo>
                      <a:pt x="12" y="4"/>
                      <a:pt x="12" y="4"/>
                      <a:pt x="13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solidFill>
                <a:srgbClr val="357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0" name="Freeform 679"/>
              <p:cNvSpPr>
                <a:spLocks/>
              </p:cNvSpPr>
              <p:nvPr/>
            </p:nvSpPr>
            <p:spPr bwMode="auto">
              <a:xfrm>
                <a:off x="6188075" y="398463"/>
                <a:ext cx="9525" cy="33338"/>
              </a:xfrm>
              <a:custGeom>
                <a:avLst/>
                <a:gdLst>
                  <a:gd name="T0" fmla="*/ 0 w 3"/>
                  <a:gd name="T1" fmla="*/ 0 h 10"/>
                  <a:gd name="T2" fmla="*/ 1 w 3"/>
                  <a:gd name="T3" fmla="*/ 2 h 10"/>
                  <a:gd name="T4" fmla="*/ 2 w 3"/>
                  <a:gd name="T5" fmla="*/ 6 h 10"/>
                  <a:gd name="T6" fmla="*/ 1 w 3"/>
                  <a:gd name="T7" fmla="*/ 10 h 10"/>
                  <a:gd name="T8" fmla="*/ 1 w 3"/>
                  <a:gd name="T9" fmla="*/ 10 h 10"/>
                  <a:gd name="T10" fmla="*/ 1 w 3"/>
                  <a:gd name="T11" fmla="*/ 10 h 10"/>
                  <a:gd name="T12" fmla="*/ 2 w 3"/>
                  <a:gd name="T13" fmla="*/ 10 h 10"/>
                  <a:gd name="T14" fmla="*/ 2 w 3"/>
                  <a:gd name="T15" fmla="*/ 10 h 10"/>
                  <a:gd name="T16" fmla="*/ 2 w 3"/>
                  <a:gd name="T17" fmla="*/ 10 h 10"/>
                  <a:gd name="T18" fmla="*/ 3 w 3"/>
                  <a:gd name="T19" fmla="*/ 7 h 10"/>
                  <a:gd name="T20" fmla="*/ 2 w 3"/>
                  <a:gd name="T21" fmla="*/ 3 h 10"/>
                  <a:gd name="T22" fmla="*/ 0 w 3"/>
                  <a:gd name="T23" fmla="*/ 0 h 10"/>
                  <a:gd name="T24" fmla="*/ 0 w 3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10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3"/>
                      <a:pt x="2" y="4"/>
                      <a:pt x="2" y="6"/>
                    </a:cubicBezTo>
                    <a:cubicBezTo>
                      <a:pt x="2" y="7"/>
                      <a:pt x="1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9"/>
                      <a:pt x="3" y="8"/>
                      <a:pt x="3" y="7"/>
                    </a:cubicBezTo>
                    <a:cubicBezTo>
                      <a:pt x="3" y="6"/>
                      <a:pt x="2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357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1" name="Rectangle 680"/>
              <p:cNvSpPr>
                <a:spLocks noChangeArrowheads="1"/>
              </p:cNvSpPr>
              <p:nvPr/>
            </p:nvSpPr>
            <p:spPr bwMode="auto">
              <a:xfrm>
                <a:off x="6226175" y="388938"/>
                <a:ext cx="3175" cy="36513"/>
              </a:xfrm>
              <a:prstGeom prst="rect">
                <a:avLst/>
              </a:prstGeom>
              <a:solidFill>
                <a:srgbClr val="357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2" name="Rectangle 681"/>
              <p:cNvSpPr>
                <a:spLocks noChangeArrowheads="1"/>
              </p:cNvSpPr>
              <p:nvPr/>
            </p:nvSpPr>
            <p:spPr bwMode="auto">
              <a:xfrm>
                <a:off x="6226175" y="388938"/>
                <a:ext cx="3175" cy="36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" name="Freeform 682"/>
              <p:cNvSpPr>
                <a:spLocks noEditPoints="1"/>
              </p:cNvSpPr>
              <p:nvPr/>
            </p:nvSpPr>
            <p:spPr bwMode="auto">
              <a:xfrm>
                <a:off x="6242050" y="388938"/>
                <a:ext cx="69850" cy="23813"/>
              </a:xfrm>
              <a:custGeom>
                <a:avLst/>
                <a:gdLst>
                  <a:gd name="T0" fmla="*/ 14 w 44"/>
                  <a:gd name="T1" fmla="*/ 8 h 15"/>
                  <a:gd name="T2" fmla="*/ 0 w 44"/>
                  <a:gd name="T3" fmla="*/ 8 h 15"/>
                  <a:gd name="T4" fmla="*/ 0 w 44"/>
                  <a:gd name="T5" fmla="*/ 10 h 15"/>
                  <a:gd name="T6" fmla="*/ 14 w 44"/>
                  <a:gd name="T7" fmla="*/ 10 h 15"/>
                  <a:gd name="T8" fmla="*/ 14 w 44"/>
                  <a:gd name="T9" fmla="*/ 8 h 15"/>
                  <a:gd name="T10" fmla="*/ 44 w 44"/>
                  <a:gd name="T11" fmla="*/ 0 h 15"/>
                  <a:gd name="T12" fmla="*/ 42 w 44"/>
                  <a:gd name="T13" fmla="*/ 0 h 15"/>
                  <a:gd name="T14" fmla="*/ 42 w 44"/>
                  <a:gd name="T15" fmla="*/ 8 h 15"/>
                  <a:gd name="T16" fmla="*/ 24 w 44"/>
                  <a:gd name="T17" fmla="*/ 8 h 15"/>
                  <a:gd name="T18" fmla="*/ 24 w 44"/>
                  <a:gd name="T19" fmla="*/ 15 h 15"/>
                  <a:gd name="T20" fmla="*/ 28 w 44"/>
                  <a:gd name="T21" fmla="*/ 15 h 15"/>
                  <a:gd name="T22" fmla="*/ 28 w 44"/>
                  <a:gd name="T23" fmla="*/ 10 h 15"/>
                  <a:gd name="T24" fmla="*/ 44 w 44"/>
                  <a:gd name="T25" fmla="*/ 10 h 15"/>
                  <a:gd name="T26" fmla="*/ 44 w 44"/>
                  <a:gd name="T2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15">
                    <a:moveTo>
                      <a:pt x="14" y="8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14" y="10"/>
                    </a:lnTo>
                    <a:lnTo>
                      <a:pt x="14" y="8"/>
                    </a:lnTo>
                    <a:close/>
                    <a:moveTo>
                      <a:pt x="44" y="0"/>
                    </a:moveTo>
                    <a:lnTo>
                      <a:pt x="42" y="0"/>
                    </a:lnTo>
                    <a:lnTo>
                      <a:pt x="42" y="8"/>
                    </a:lnTo>
                    <a:lnTo>
                      <a:pt x="24" y="8"/>
                    </a:lnTo>
                    <a:lnTo>
                      <a:pt x="24" y="15"/>
                    </a:lnTo>
                    <a:lnTo>
                      <a:pt x="28" y="15"/>
                    </a:lnTo>
                    <a:lnTo>
                      <a:pt x="28" y="10"/>
                    </a:lnTo>
                    <a:lnTo>
                      <a:pt x="44" y="1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357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" name="Freeform 683"/>
              <p:cNvSpPr>
                <a:spLocks noEditPoints="1"/>
              </p:cNvSpPr>
              <p:nvPr/>
            </p:nvSpPr>
            <p:spPr bwMode="auto">
              <a:xfrm>
                <a:off x="6242050" y="388938"/>
                <a:ext cx="69850" cy="23813"/>
              </a:xfrm>
              <a:custGeom>
                <a:avLst/>
                <a:gdLst>
                  <a:gd name="T0" fmla="*/ 14 w 44"/>
                  <a:gd name="T1" fmla="*/ 8 h 15"/>
                  <a:gd name="T2" fmla="*/ 0 w 44"/>
                  <a:gd name="T3" fmla="*/ 8 h 15"/>
                  <a:gd name="T4" fmla="*/ 0 w 44"/>
                  <a:gd name="T5" fmla="*/ 10 h 15"/>
                  <a:gd name="T6" fmla="*/ 14 w 44"/>
                  <a:gd name="T7" fmla="*/ 10 h 15"/>
                  <a:gd name="T8" fmla="*/ 14 w 44"/>
                  <a:gd name="T9" fmla="*/ 8 h 15"/>
                  <a:gd name="T10" fmla="*/ 44 w 44"/>
                  <a:gd name="T11" fmla="*/ 0 h 15"/>
                  <a:gd name="T12" fmla="*/ 42 w 44"/>
                  <a:gd name="T13" fmla="*/ 0 h 15"/>
                  <a:gd name="T14" fmla="*/ 42 w 44"/>
                  <a:gd name="T15" fmla="*/ 8 h 15"/>
                  <a:gd name="T16" fmla="*/ 24 w 44"/>
                  <a:gd name="T17" fmla="*/ 8 h 15"/>
                  <a:gd name="T18" fmla="*/ 24 w 44"/>
                  <a:gd name="T19" fmla="*/ 15 h 15"/>
                  <a:gd name="T20" fmla="*/ 28 w 44"/>
                  <a:gd name="T21" fmla="*/ 15 h 15"/>
                  <a:gd name="T22" fmla="*/ 28 w 44"/>
                  <a:gd name="T23" fmla="*/ 10 h 15"/>
                  <a:gd name="T24" fmla="*/ 44 w 44"/>
                  <a:gd name="T25" fmla="*/ 10 h 15"/>
                  <a:gd name="T26" fmla="*/ 44 w 44"/>
                  <a:gd name="T2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15">
                    <a:moveTo>
                      <a:pt x="14" y="8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14" y="10"/>
                    </a:lnTo>
                    <a:lnTo>
                      <a:pt x="14" y="8"/>
                    </a:lnTo>
                    <a:moveTo>
                      <a:pt x="44" y="0"/>
                    </a:moveTo>
                    <a:lnTo>
                      <a:pt x="42" y="0"/>
                    </a:lnTo>
                    <a:lnTo>
                      <a:pt x="42" y="8"/>
                    </a:lnTo>
                    <a:lnTo>
                      <a:pt x="24" y="8"/>
                    </a:lnTo>
                    <a:lnTo>
                      <a:pt x="24" y="15"/>
                    </a:lnTo>
                    <a:lnTo>
                      <a:pt x="28" y="15"/>
                    </a:lnTo>
                    <a:lnTo>
                      <a:pt x="28" y="10"/>
                    </a:lnTo>
                    <a:lnTo>
                      <a:pt x="44" y="10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Freeform 684"/>
              <p:cNvSpPr>
                <a:spLocks/>
              </p:cNvSpPr>
              <p:nvPr/>
            </p:nvSpPr>
            <p:spPr bwMode="auto">
              <a:xfrm>
                <a:off x="6354763" y="388938"/>
                <a:ext cx="3175" cy="9525"/>
              </a:xfrm>
              <a:custGeom>
                <a:avLst/>
                <a:gdLst>
                  <a:gd name="T0" fmla="*/ 2 w 2"/>
                  <a:gd name="T1" fmla="*/ 0 h 6"/>
                  <a:gd name="T2" fmla="*/ 0 w 2"/>
                  <a:gd name="T3" fmla="*/ 0 h 6"/>
                  <a:gd name="T4" fmla="*/ 2 w 2"/>
                  <a:gd name="T5" fmla="*/ 6 h 6"/>
                  <a:gd name="T6" fmla="*/ 2 w 2"/>
                  <a:gd name="T7" fmla="*/ 6 h 6"/>
                  <a:gd name="T8" fmla="*/ 2 w 2"/>
                  <a:gd name="T9" fmla="*/ 6 h 6"/>
                  <a:gd name="T10" fmla="*/ 2 w 2"/>
                  <a:gd name="T11" fmla="*/ 4 h 6"/>
                  <a:gd name="T12" fmla="*/ 2 w 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57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Freeform 685"/>
              <p:cNvSpPr>
                <a:spLocks/>
              </p:cNvSpPr>
              <p:nvPr/>
            </p:nvSpPr>
            <p:spPr bwMode="auto">
              <a:xfrm>
                <a:off x="6354763" y="388938"/>
                <a:ext cx="3175" cy="9525"/>
              </a:xfrm>
              <a:custGeom>
                <a:avLst/>
                <a:gdLst>
                  <a:gd name="T0" fmla="*/ 2 w 2"/>
                  <a:gd name="T1" fmla="*/ 0 h 6"/>
                  <a:gd name="T2" fmla="*/ 0 w 2"/>
                  <a:gd name="T3" fmla="*/ 0 h 6"/>
                  <a:gd name="T4" fmla="*/ 2 w 2"/>
                  <a:gd name="T5" fmla="*/ 6 h 6"/>
                  <a:gd name="T6" fmla="*/ 2 w 2"/>
                  <a:gd name="T7" fmla="*/ 6 h 6"/>
                  <a:gd name="T8" fmla="*/ 2 w 2"/>
                  <a:gd name="T9" fmla="*/ 6 h 6"/>
                  <a:gd name="T10" fmla="*/ 2 w 2"/>
                  <a:gd name="T11" fmla="*/ 4 h 6"/>
                  <a:gd name="T12" fmla="*/ 2 w 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" name="Freeform 686"/>
              <p:cNvSpPr>
                <a:spLocks/>
              </p:cNvSpPr>
              <p:nvPr/>
            </p:nvSpPr>
            <p:spPr bwMode="auto">
              <a:xfrm>
                <a:off x="5972175" y="404813"/>
                <a:ext cx="50800" cy="61913"/>
              </a:xfrm>
              <a:custGeom>
                <a:avLst/>
                <a:gdLst>
                  <a:gd name="T0" fmla="*/ 9 w 16"/>
                  <a:gd name="T1" fmla="*/ 0 h 19"/>
                  <a:gd name="T2" fmla="*/ 5 w 16"/>
                  <a:gd name="T3" fmla="*/ 1 h 19"/>
                  <a:gd name="T4" fmla="*/ 3 w 16"/>
                  <a:gd name="T5" fmla="*/ 3 h 19"/>
                  <a:gd name="T6" fmla="*/ 1 w 16"/>
                  <a:gd name="T7" fmla="*/ 6 h 19"/>
                  <a:gd name="T8" fmla="*/ 0 w 16"/>
                  <a:gd name="T9" fmla="*/ 10 h 19"/>
                  <a:gd name="T10" fmla="*/ 1 w 16"/>
                  <a:gd name="T11" fmla="*/ 15 h 19"/>
                  <a:gd name="T12" fmla="*/ 3 w 16"/>
                  <a:gd name="T13" fmla="*/ 18 h 19"/>
                  <a:gd name="T14" fmla="*/ 3 w 16"/>
                  <a:gd name="T15" fmla="*/ 18 h 19"/>
                  <a:gd name="T16" fmla="*/ 4 w 16"/>
                  <a:gd name="T17" fmla="*/ 19 h 19"/>
                  <a:gd name="T18" fmla="*/ 8 w 16"/>
                  <a:gd name="T19" fmla="*/ 19 h 19"/>
                  <a:gd name="T20" fmla="*/ 11 w 16"/>
                  <a:gd name="T21" fmla="*/ 19 h 19"/>
                  <a:gd name="T22" fmla="*/ 14 w 16"/>
                  <a:gd name="T23" fmla="*/ 17 h 19"/>
                  <a:gd name="T24" fmla="*/ 16 w 16"/>
                  <a:gd name="T25" fmla="*/ 13 h 19"/>
                  <a:gd name="T26" fmla="*/ 16 w 16"/>
                  <a:gd name="T27" fmla="*/ 9 h 19"/>
                  <a:gd name="T28" fmla="*/ 16 w 16"/>
                  <a:gd name="T29" fmla="*/ 5 h 19"/>
                  <a:gd name="T30" fmla="*/ 14 w 16"/>
                  <a:gd name="T31" fmla="*/ 2 h 19"/>
                  <a:gd name="T32" fmla="*/ 14 w 16"/>
                  <a:gd name="T33" fmla="*/ 2 h 19"/>
                  <a:gd name="T34" fmla="*/ 12 w 16"/>
                  <a:gd name="T35" fmla="*/ 1 h 19"/>
                  <a:gd name="T36" fmla="*/ 9 w 16"/>
                  <a:gd name="T3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9">
                    <a:moveTo>
                      <a:pt x="9" y="0"/>
                    </a:moveTo>
                    <a:cubicBezTo>
                      <a:pt x="8" y="0"/>
                      <a:pt x="6" y="0"/>
                      <a:pt x="5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2" y="4"/>
                      <a:pt x="1" y="5"/>
                      <a:pt x="1" y="6"/>
                    </a:cubicBezTo>
                    <a:cubicBezTo>
                      <a:pt x="1" y="7"/>
                      <a:pt x="0" y="9"/>
                      <a:pt x="0" y="10"/>
                    </a:cubicBezTo>
                    <a:cubicBezTo>
                      <a:pt x="0" y="12"/>
                      <a:pt x="1" y="13"/>
                      <a:pt x="1" y="15"/>
                    </a:cubicBezTo>
                    <a:cubicBezTo>
                      <a:pt x="1" y="16"/>
                      <a:pt x="2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4" y="18"/>
                      <a:pt x="4" y="19"/>
                    </a:cubicBezTo>
                    <a:cubicBezTo>
                      <a:pt x="5" y="19"/>
                      <a:pt x="6" y="19"/>
                      <a:pt x="8" y="19"/>
                    </a:cubicBezTo>
                    <a:cubicBezTo>
                      <a:pt x="9" y="19"/>
                      <a:pt x="10" y="19"/>
                      <a:pt x="11" y="19"/>
                    </a:cubicBezTo>
                    <a:cubicBezTo>
                      <a:pt x="12" y="18"/>
                      <a:pt x="13" y="18"/>
                      <a:pt x="14" y="17"/>
                    </a:cubicBezTo>
                    <a:cubicBezTo>
                      <a:pt x="15" y="16"/>
                      <a:pt x="15" y="15"/>
                      <a:pt x="16" y="13"/>
                    </a:cubicBezTo>
                    <a:cubicBezTo>
                      <a:pt x="16" y="12"/>
                      <a:pt x="16" y="11"/>
                      <a:pt x="16" y="9"/>
                    </a:cubicBezTo>
                    <a:cubicBezTo>
                      <a:pt x="16" y="8"/>
                      <a:pt x="16" y="6"/>
                      <a:pt x="16" y="5"/>
                    </a:cubicBezTo>
                    <a:cubicBezTo>
                      <a:pt x="15" y="4"/>
                      <a:pt x="15" y="3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1"/>
                      <a:pt x="13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368D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8" name="Freeform 687"/>
              <p:cNvSpPr>
                <a:spLocks/>
              </p:cNvSpPr>
              <p:nvPr/>
            </p:nvSpPr>
            <p:spPr bwMode="auto">
              <a:xfrm>
                <a:off x="5969000" y="401638"/>
                <a:ext cx="47625" cy="61913"/>
              </a:xfrm>
              <a:custGeom>
                <a:avLst/>
                <a:gdLst>
                  <a:gd name="T0" fmla="*/ 9 w 15"/>
                  <a:gd name="T1" fmla="*/ 0 h 19"/>
                  <a:gd name="T2" fmla="*/ 5 w 15"/>
                  <a:gd name="T3" fmla="*/ 1 h 19"/>
                  <a:gd name="T4" fmla="*/ 2 w 15"/>
                  <a:gd name="T5" fmla="*/ 3 h 19"/>
                  <a:gd name="T6" fmla="*/ 1 w 15"/>
                  <a:gd name="T7" fmla="*/ 6 h 19"/>
                  <a:gd name="T8" fmla="*/ 0 w 15"/>
                  <a:gd name="T9" fmla="*/ 10 h 19"/>
                  <a:gd name="T10" fmla="*/ 1 w 15"/>
                  <a:gd name="T11" fmla="*/ 14 h 19"/>
                  <a:gd name="T12" fmla="*/ 2 w 15"/>
                  <a:gd name="T13" fmla="*/ 18 h 19"/>
                  <a:gd name="T14" fmla="*/ 4 w 15"/>
                  <a:gd name="T15" fmla="*/ 19 h 19"/>
                  <a:gd name="T16" fmla="*/ 2 w 15"/>
                  <a:gd name="T17" fmla="*/ 16 h 19"/>
                  <a:gd name="T18" fmla="*/ 1 w 15"/>
                  <a:gd name="T19" fmla="*/ 11 h 19"/>
                  <a:gd name="T20" fmla="*/ 2 w 15"/>
                  <a:gd name="T21" fmla="*/ 7 h 19"/>
                  <a:gd name="T22" fmla="*/ 4 w 15"/>
                  <a:gd name="T23" fmla="*/ 4 h 19"/>
                  <a:gd name="T24" fmla="*/ 6 w 15"/>
                  <a:gd name="T25" fmla="*/ 2 h 19"/>
                  <a:gd name="T26" fmla="*/ 10 w 15"/>
                  <a:gd name="T27" fmla="*/ 1 h 19"/>
                  <a:gd name="T28" fmla="*/ 13 w 15"/>
                  <a:gd name="T29" fmla="*/ 2 h 19"/>
                  <a:gd name="T30" fmla="*/ 15 w 15"/>
                  <a:gd name="T31" fmla="*/ 3 h 19"/>
                  <a:gd name="T32" fmla="*/ 15 w 15"/>
                  <a:gd name="T33" fmla="*/ 3 h 19"/>
                  <a:gd name="T34" fmla="*/ 15 w 15"/>
                  <a:gd name="T35" fmla="*/ 3 h 19"/>
                  <a:gd name="T36" fmla="*/ 15 w 15"/>
                  <a:gd name="T37" fmla="*/ 3 h 19"/>
                  <a:gd name="T38" fmla="*/ 12 w 15"/>
                  <a:gd name="T39" fmla="*/ 1 h 19"/>
                  <a:gd name="T40" fmla="*/ 9 w 15"/>
                  <a:gd name="T4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" h="19">
                    <a:moveTo>
                      <a:pt x="9" y="0"/>
                    </a:moveTo>
                    <a:cubicBezTo>
                      <a:pt x="7" y="0"/>
                      <a:pt x="6" y="0"/>
                      <a:pt x="5" y="1"/>
                    </a:cubicBezTo>
                    <a:cubicBezTo>
                      <a:pt x="4" y="1"/>
                      <a:pt x="3" y="2"/>
                      <a:pt x="2" y="3"/>
                    </a:cubicBezTo>
                    <a:cubicBezTo>
                      <a:pt x="2" y="4"/>
                      <a:pt x="1" y="5"/>
                      <a:pt x="1" y="6"/>
                    </a:cubicBezTo>
                    <a:cubicBezTo>
                      <a:pt x="0" y="7"/>
                      <a:pt x="0" y="9"/>
                      <a:pt x="0" y="10"/>
                    </a:cubicBezTo>
                    <a:cubicBezTo>
                      <a:pt x="0" y="12"/>
                      <a:pt x="0" y="13"/>
                      <a:pt x="1" y="14"/>
                    </a:cubicBezTo>
                    <a:cubicBezTo>
                      <a:pt x="1" y="16"/>
                      <a:pt x="2" y="17"/>
                      <a:pt x="2" y="18"/>
                    </a:cubicBezTo>
                    <a:cubicBezTo>
                      <a:pt x="3" y="18"/>
                      <a:pt x="3" y="18"/>
                      <a:pt x="4" y="19"/>
                    </a:cubicBezTo>
                    <a:cubicBezTo>
                      <a:pt x="3" y="18"/>
                      <a:pt x="2" y="17"/>
                      <a:pt x="2" y="16"/>
                    </a:cubicBezTo>
                    <a:cubicBezTo>
                      <a:pt x="2" y="14"/>
                      <a:pt x="1" y="13"/>
                      <a:pt x="1" y="11"/>
                    </a:cubicBezTo>
                    <a:cubicBezTo>
                      <a:pt x="1" y="10"/>
                      <a:pt x="2" y="8"/>
                      <a:pt x="2" y="7"/>
                    </a:cubicBezTo>
                    <a:cubicBezTo>
                      <a:pt x="2" y="6"/>
                      <a:pt x="3" y="5"/>
                      <a:pt x="4" y="4"/>
                    </a:cubicBezTo>
                    <a:cubicBezTo>
                      <a:pt x="4" y="3"/>
                      <a:pt x="5" y="2"/>
                      <a:pt x="6" y="2"/>
                    </a:cubicBezTo>
                    <a:cubicBezTo>
                      <a:pt x="7" y="1"/>
                      <a:pt x="9" y="1"/>
                      <a:pt x="10" y="1"/>
                    </a:cubicBezTo>
                    <a:cubicBezTo>
                      <a:pt x="11" y="1"/>
                      <a:pt x="12" y="1"/>
                      <a:pt x="13" y="2"/>
                    </a:cubicBezTo>
                    <a:cubicBezTo>
                      <a:pt x="14" y="2"/>
                      <a:pt x="14" y="2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2"/>
                      <a:pt x="13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357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9" name="Freeform 688"/>
              <p:cNvSpPr>
                <a:spLocks/>
              </p:cNvSpPr>
              <p:nvPr/>
            </p:nvSpPr>
            <p:spPr bwMode="auto">
              <a:xfrm>
                <a:off x="5859463" y="385763"/>
                <a:ext cx="77788" cy="96838"/>
              </a:xfrm>
              <a:custGeom>
                <a:avLst/>
                <a:gdLst>
                  <a:gd name="T0" fmla="*/ 49 w 49"/>
                  <a:gd name="T1" fmla="*/ 0 h 61"/>
                  <a:gd name="T2" fmla="*/ 39 w 49"/>
                  <a:gd name="T3" fmla="*/ 0 h 61"/>
                  <a:gd name="T4" fmla="*/ 39 w 49"/>
                  <a:gd name="T5" fmla="*/ 27 h 61"/>
                  <a:gd name="T6" fmla="*/ 17 w 49"/>
                  <a:gd name="T7" fmla="*/ 27 h 61"/>
                  <a:gd name="T8" fmla="*/ 13 w 49"/>
                  <a:gd name="T9" fmla="*/ 27 h 61"/>
                  <a:gd name="T10" fmla="*/ 13 w 49"/>
                  <a:gd name="T11" fmla="*/ 2 h 61"/>
                  <a:gd name="T12" fmla="*/ 13 w 49"/>
                  <a:gd name="T13" fmla="*/ 0 h 61"/>
                  <a:gd name="T14" fmla="*/ 0 w 49"/>
                  <a:gd name="T15" fmla="*/ 0 h 61"/>
                  <a:gd name="T16" fmla="*/ 0 w 49"/>
                  <a:gd name="T17" fmla="*/ 61 h 61"/>
                  <a:gd name="T18" fmla="*/ 4 w 49"/>
                  <a:gd name="T19" fmla="*/ 61 h 61"/>
                  <a:gd name="T20" fmla="*/ 13 w 49"/>
                  <a:gd name="T21" fmla="*/ 61 h 61"/>
                  <a:gd name="T22" fmla="*/ 13 w 49"/>
                  <a:gd name="T23" fmla="*/ 35 h 61"/>
                  <a:gd name="T24" fmla="*/ 39 w 49"/>
                  <a:gd name="T25" fmla="*/ 35 h 61"/>
                  <a:gd name="T26" fmla="*/ 39 w 49"/>
                  <a:gd name="T27" fmla="*/ 37 h 61"/>
                  <a:gd name="T28" fmla="*/ 39 w 49"/>
                  <a:gd name="T29" fmla="*/ 61 h 61"/>
                  <a:gd name="T30" fmla="*/ 41 w 49"/>
                  <a:gd name="T31" fmla="*/ 61 h 61"/>
                  <a:gd name="T32" fmla="*/ 45 w 49"/>
                  <a:gd name="T33" fmla="*/ 61 h 61"/>
                  <a:gd name="T34" fmla="*/ 49 w 49"/>
                  <a:gd name="T35" fmla="*/ 61 h 61"/>
                  <a:gd name="T36" fmla="*/ 49 w 49"/>
                  <a:gd name="T37" fmla="*/ 2 h 61"/>
                  <a:gd name="T38" fmla="*/ 49 w 49"/>
                  <a:gd name="T3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" h="61">
                    <a:moveTo>
                      <a:pt x="49" y="0"/>
                    </a:moveTo>
                    <a:lnTo>
                      <a:pt x="39" y="0"/>
                    </a:lnTo>
                    <a:lnTo>
                      <a:pt x="39" y="27"/>
                    </a:lnTo>
                    <a:lnTo>
                      <a:pt x="17" y="27"/>
                    </a:lnTo>
                    <a:lnTo>
                      <a:pt x="13" y="27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61"/>
                    </a:lnTo>
                    <a:lnTo>
                      <a:pt x="4" y="61"/>
                    </a:lnTo>
                    <a:lnTo>
                      <a:pt x="13" y="61"/>
                    </a:lnTo>
                    <a:lnTo>
                      <a:pt x="13" y="35"/>
                    </a:lnTo>
                    <a:lnTo>
                      <a:pt x="39" y="35"/>
                    </a:lnTo>
                    <a:lnTo>
                      <a:pt x="39" y="37"/>
                    </a:lnTo>
                    <a:lnTo>
                      <a:pt x="39" y="61"/>
                    </a:lnTo>
                    <a:lnTo>
                      <a:pt x="41" y="61"/>
                    </a:lnTo>
                    <a:lnTo>
                      <a:pt x="45" y="61"/>
                    </a:lnTo>
                    <a:lnTo>
                      <a:pt x="49" y="61"/>
                    </a:lnTo>
                    <a:lnTo>
                      <a:pt x="49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0" name="Freeform 689"/>
              <p:cNvSpPr>
                <a:spLocks/>
              </p:cNvSpPr>
              <p:nvPr/>
            </p:nvSpPr>
            <p:spPr bwMode="auto">
              <a:xfrm>
                <a:off x="5859463" y="385763"/>
                <a:ext cx="77788" cy="96838"/>
              </a:xfrm>
              <a:custGeom>
                <a:avLst/>
                <a:gdLst>
                  <a:gd name="T0" fmla="*/ 49 w 49"/>
                  <a:gd name="T1" fmla="*/ 0 h 61"/>
                  <a:gd name="T2" fmla="*/ 39 w 49"/>
                  <a:gd name="T3" fmla="*/ 0 h 61"/>
                  <a:gd name="T4" fmla="*/ 39 w 49"/>
                  <a:gd name="T5" fmla="*/ 27 h 61"/>
                  <a:gd name="T6" fmla="*/ 17 w 49"/>
                  <a:gd name="T7" fmla="*/ 27 h 61"/>
                  <a:gd name="T8" fmla="*/ 13 w 49"/>
                  <a:gd name="T9" fmla="*/ 27 h 61"/>
                  <a:gd name="T10" fmla="*/ 13 w 49"/>
                  <a:gd name="T11" fmla="*/ 2 h 61"/>
                  <a:gd name="T12" fmla="*/ 13 w 49"/>
                  <a:gd name="T13" fmla="*/ 0 h 61"/>
                  <a:gd name="T14" fmla="*/ 0 w 49"/>
                  <a:gd name="T15" fmla="*/ 0 h 61"/>
                  <a:gd name="T16" fmla="*/ 0 w 49"/>
                  <a:gd name="T17" fmla="*/ 61 h 61"/>
                  <a:gd name="T18" fmla="*/ 4 w 49"/>
                  <a:gd name="T19" fmla="*/ 61 h 61"/>
                  <a:gd name="T20" fmla="*/ 13 w 49"/>
                  <a:gd name="T21" fmla="*/ 61 h 61"/>
                  <a:gd name="T22" fmla="*/ 13 w 49"/>
                  <a:gd name="T23" fmla="*/ 35 h 61"/>
                  <a:gd name="T24" fmla="*/ 39 w 49"/>
                  <a:gd name="T25" fmla="*/ 35 h 61"/>
                  <a:gd name="T26" fmla="*/ 39 w 49"/>
                  <a:gd name="T27" fmla="*/ 37 h 61"/>
                  <a:gd name="T28" fmla="*/ 39 w 49"/>
                  <a:gd name="T29" fmla="*/ 61 h 61"/>
                  <a:gd name="T30" fmla="*/ 41 w 49"/>
                  <a:gd name="T31" fmla="*/ 61 h 61"/>
                  <a:gd name="T32" fmla="*/ 45 w 49"/>
                  <a:gd name="T33" fmla="*/ 61 h 61"/>
                  <a:gd name="T34" fmla="*/ 49 w 49"/>
                  <a:gd name="T35" fmla="*/ 61 h 61"/>
                  <a:gd name="T36" fmla="*/ 49 w 49"/>
                  <a:gd name="T37" fmla="*/ 2 h 61"/>
                  <a:gd name="T38" fmla="*/ 49 w 49"/>
                  <a:gd name="T3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" h="61">
                    <a:moveTo>
                      <a:pt x="49" y="0"/>
                    </a:moveTo>
                    <a:lnTo>
                      <a:pt x="39" y="0"/>
                    </a:lnTo>
                    <a:lnTo>
                      <a:pt x="39" y="27"/>
                    </a:lnTo>
                    <a:lnTo>
                      <a:pt x="17" y="27"/>
                    </a:lnTo>
                    <a:lnTo>
                      <a:pt x="13" y="27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61"/>
                    </a:lnTo>
                    <a:lnTo>
                      <a:pt x="4" y="61"/>
                    </a:lnTo>
                    <a:lnTo>
                      <a:pt x="13" y="61"/>
                    </a:lnTo>
                    <a:lnTo>
                      <a:pt x="13" y="35"/>
                    </a:lnTo>
                    <a:lnTo>
                      <a:pt x="39" y="35"/>
                    </a:lnTo>
                    <a:lnTo>
                      <a:pt x="39" y="37"/>
                    </a:lnTo>
                    <a:lnTo>
                      <a:pt x="39" y="61"/>
                    </a:lnTo>
                    <a:lnTo>
                      <a:pt x="41" y="61"/>
                    </a:lnTo>
                    <a:lnTo>
                      <a:pt x="45" y="61"/>
                    </a:lnTo>
                    <a:lnTo>
                      <a:pt x="49" y="61"/>
                    </a:lnTo>
                    <a:lnTo>
                      <a:pt x="49" y="2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1" name="Freeform 690"/>
              <p:cNvSpPr>
                <a:spLocks noEditPoints="1"/>
              </p:cNvSpPr>
              <p:nvPr/>
            </p:nvSpPr>
            <p:spPr bwMode="auto">
              <a:xfrm>
                <a:off x="5949950" y="385763"/>
                <a:ext cx="93663" cy="90488"/>
              </a:xfrm>
              <a:custGeom>
                <a:avLst/>
                <a:gdLst>
                  <a:gd name="T0" fmla="*/ 10 w 29"/>
                  <a:gd name="T1" fmla="*/ 24 h 28"/>
                  <a:gd name="T2" fmla="*/ 8 w 29"/>
                  <a:gd name="T3" fmla="*/ 23 h 28"/>
                  <a:gd name="T4" fmla="*/ 7 w 29"/>
                  <a:gd name="T5" fmla="*/ 19 h 28"/>
                  <a:gd name="T6" fmla="*/ 6 w 29"/>
                  <a:gd name="T7" fmla="*/ 15 h 28"/>
                  <a:gd name="T8" fmla="*/ 7 w 29"/>
                  <a:gd name="T9" fmla="*/ 11 h 28"/>
                  <a:gd name="T10" fmla="*/ 8 w 29"/>
                  <a:gd name="T11" fmla="*/ 8 h 28"/>
                  <a:gd name="T12" fmla="*/ 11 w 29"/>
                  <a:gd name="T13" fmla="*/ 6 h 28"/>
                  <a:gd name="T14" fmla="*/ 15 w 29"/>
                  <a:gd name="T15" fmla="*/ 5 h 28"/>
                  <a:gd name="T16" fmla="*/ 18 w 29"/>
                  <a:gd name="T17" fmla="*/ 6 h 28"/>
                  <a:gd name="T18" fmla="*/ 21 w 29"/>
                  <a:gd name="T19" fmla="*/ 8 h 28"/>
                  <a:gd name="T20" fmla="*/ 21 w 29"/>
                  <a:gd name="T21" fmla="*/ 8 h 28"/>
                  <a:gd name="T22" fmla="*/ 21 w 29"/>
                  <a:gd name="T23" fmla="*/ 8 h 28"/>
                  <a:gd name="T24" fmla="*/ 23 w 29"/>
                  <a:gd name="T25" fmla="*/ 11 h 28"/>
                  <a:gd name="T26" fmla="*/ 23 w 29"/>
                  <a:gd name="T27" fmla="*/ 15 h 28"/>
                  <a:gd name="T28" fmla="*/ 23 w 29"/>
                  <a:gd name="T29" fmla="*/ 19 h 28"/>
                  <a:gd name="T30" fmla="*/ 21 w 29"/>
                  <a:gd name="T31" fmla="*/ 23 h 28"/>
                  <a:gd name="T32" fmla="*/ 18 w 29"/>
                  <a:gd name="T33" fmla="*/ 25 h 28"/>
                  <a:gd name="T34" fmla="*/ 15 w 29"/>
                  <a:gd name="T35" fmla="*/ 25 h 28"/>
                  <a:gd name="T36" fmla="*/ 11 w 29"/>
                  <a:gd name="T37" fmla="*/ 25 h 28"/>
                  <a:gd name="T38" fmla="*/ 10 w 29"/>
                  <a:gd name="T39" fmla="*/ 24 h 28"/>
                  <a:gd name="T40" fmla="*/ 10 w 29"/>
                  <a:gd name="T41" fmla="*/ 24 h 28"/>
                  <a:gd name="T42" fmla="*/ 15 w 29"/>
                  <a:gd name="T43" fmla="*/ 0 h 28"/>
                  <a:gd name="T44" fmla="*/ 9 w 29"/>
                  <a:gd name="T45" fmla="*/ 1 h 28"/>
                  <a:gd name="T46" fmla="*/ 4 w 29"/>
                  <a:gd name="T47" fmla="*/ 4 h 28"/>
                  <a:gd name="T48" fmla="*/ 1 w 29"/>
                  <a:gd name="T49" fmla="*/ 9 h 28"/>
                  <a:gd name="T50" fmla="*/ 0 w 29"/>
                  <a:gd name="T51" fmla="*/ 15 h 28"/>
                  <a:gd name="T52" fmla="*/ 1 w 29"/>
                  <a:gd name="T53" fmla="*/ 21 h 28"/>
                  <a:gd name="T54" fmla="*/ 4 w 29"/>
                  <a:gd name="T55" fmla="*/ 26 h 28"/>
                  <a:gd name="T56" fmla="*/ 5 w 29"/>
                  <a:gd name="T57" fmla="*/ 27 h 28"/>
                  <a:gd name="T58" fmla="*/ 6 w 29"/>
                  <a:gd name="T59" fmla="*/ 28 h 28"/>
                  <a:gd name="T60" fmla="*/ 6 w 29"/>
                  <a:gd name="T61" fmla="*/ 28 h 28"/>
                  <a:gd name="T62" fmla="*/ 8 w 29"/>
                  <a:gd name="T63" fmla="*/ 27 h 28"/>
                  <a:gd name="T64" fmla="*/ 17 w 29"/>
                  <a:gd name="T65" fmla="*/ 26 h 28"/>
                  <a:gd name="T66" fmla="*/ 23 w 29"/>
                  <a:gd name="T67" fmla="*/ 24 h 28"/>
                  <a:gd name="T68" fmla="*/ 25 w 29"/>
                  <a:gd name="T69" fmla="*/ 24 h 28"/>
                  <a:gd name="T70" fmla="*/ 27 w 29"/>
                  <a:gd name="T71" fmla="*/ 23 h 28"/>
                  <a:gd name="T72" fmla="*/ 27 w 29"/>
                  <a:gd name="T73" fmla="*/ 23 h 28"/>
                  <a:gd name="T74" fmla="*/ 28 w 29"/>
                  <a:gd name="T75" fmla="*/ 21 h 28"/>
                  <a:gd name="T76" fmla="*/ 29 w 29"/>
                  <a:gd name="T77" fmla="*/ 15 h 28"/>
                  <a:gd name="T78" fmla="*/ 28 w 29"/>
                  <a:gd name="T79" fmla="*/ 9 h 28"/>
                  <a:gd name="T80" fmla="*/ 25 w 29"/>
                  <a:gd name="T81" fmla="*/ 4 h 28"/>
                  <a:gd name="T82" fmla="*/ 25 w 29"/>
                  <a:gd name="T83" fmla="*/ 4 h 28"/>
                  <a:gd name="T84" fmla="*/ 25 w 29"/>
                  <a:gd name="T85" fmla="*/ 4 h 28"/>
                  <a:gd name="T86" fmla="*/ 21 w 29"/>
                  <a:gd name="T87" fmla="*/ 1 h 28"/>
                  <a:gd name="T88" fmla="*/ 15 w 29"/>
                  <a:gd name="T8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" h="28">
                    <a:moveTo>
                      <a:pt x="10" y="24"/>
                    </a:moveTo>
                    <a:cubicBezTo>
                      <a:pt x="9" y="23"/>
                      <a:pt x="9" y="23"/>
                      <a:pt x="8" y="23"/>
                    </a:cubicBezTo>
                    <a:cubicBezTo>
                      <a:pt x="8" y="22"/>
                      <a:pt x="7" y="21"/>
                      <a:pt x="7" y="19"/>
                    </a:cubicBezTo>
                    <a:cubicBezTo>
                      <a:pt x="6" y="18"/>
                      <a:pt x="6" y="17"/>
                      <a:pt x="6" y="15"/>
                    </a:cubicBezTo>
                    <a:cubicBezTo>
                      <a:pt x="6" y="14"/>
                      <a:pt x="6" y="12"/>
                      <a:pt x="7" y="11"/>
                    </a:cubicBezTo>
                    <a:cubicBezTo>
                      <a:pt x="7" y="10"/>
                      <a:pt x="8" y="9"/>
                      <a:pt x="8" y="8"/>
                    </a:cubicBezTo>
                    <a:cubicBezTo>
                      <a:pt x="9" y="7"/>
                      <a:pt x="10" y="6"/>
                      <a:pt x="11" y="6"/>
                    </a:cubicBezTo>
                    <a:cubicBezTo>
                      <a:pt x="12" y="5"/>
                      <a:pt x="13" y="5"/>
                      <a:pt x="15" y="5"/>
                    </a:cubicBezTo>
                    <a:cubicBezTo>
                      <a:pt x="16" y="5"/>
                      <a:pt x="17" y="5"/>
                      <a:pt x="18" y="6"/>
                    </a:cubicBezTo>
                    <a:cubicBezTo>
                      <a:pt x="19" y="6"/>
                      <a:pt x="20" y="7"/>
                      <a:pt x="21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2" y="9"/>
                      <a:pt x="22" y="10"/>
                      <a:pt x="23" y="11"/>
                    </a:cubicBezTo>
                    <a:cubicBezTo>
                      <a:pt x="23" y="12"/>
                      <a:pt x="23" y="14"/>
                      <a:pt x="23" y="15"/>
                    </a:cubicBezTo>
                    <a:cubicBezTo>
                      <a:pt x="23" y="17"/>
                      <a:pt x="23" y="18"/>
                      <a:pt x="23" y="19"/>
                    </a:cubicBezTo>
                    <a:cubicBezTo>
                      <a:pt x="22" y="21"/>
                      <a:pt x="22" y="22"/>
                      <a:pt x="21" y="23"/>
                    </a:cubicBezTo>
                    <a:cubicBezTo>
                      <a:pt x="20" y="24"/>
                      <a:pt x="19" y="24"/>
                      <a:pt x="18" y="25"/>
                    </a:cubicBezTo>
                    <a:cubicBezTo>
                      <a:pt x="17" y="25"/>
                      <a:pt x="16" y="25"/>
                      <a:pt x="15" y="25"/>
                    </a:cubicBezTo>
                    <a:cubicBezTo>
                      <a:pt x="13" y="25"/>
                      <a:pt x="12" y="25"/>
                      <a:pt x="11" y="25"/>
                    </a:cubicBezTo>
                    <a:cubicBezTo>
                      <a:pt x="11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moveTo>
                      <a:pt x="15" y="0"/>
                    </a:moveTo>
                    <a:cubicBezTo>
                      <a:pt x="13" y="0"/>
                      <a:pt x="11" y="0"/>
                      <a:pt x="9" y="1"/>
                    </a:cubicBezTo>
                    <a:cubicBezTo>
                      <a:pt x="7" y="2"/>
                      <a:pt x="5" y="3"/>
                      <a:pt x="4" y="4"/>
                    </a:cubicBezTo>
                    <a:cubicBezTo>
                      <a:pt x="3" y="6"/>
                      <a:pt x="2" y="7"/>
                      <a:pt x="1" y="9"/>
                    </a:cubicBezTo>
                    <a:cubicBezTo>
                      <a:pt x="0" y="11"/>
                      <a:pt x="0" y="13"/>
                      <a:pt x="0" y="15"/>
                    </a:cubicBezTo>
                    <a:cubicBezTo>
                      <a:pt x="0" y="17"/>
                      <a:pt x="0" y="19"/>
                      <a:pt x="1" y="21"/>
                    </a:cubicBezTo>
                    <a:cubicBezTo>
                      <a:pt x="2" y="23"/>
                      <a:pt x="3" y="25"/>
                      <a:pt x="4" y="26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8" y="23"/>
                      <a:pt x="28" y="22"/>
                      <a:pt x="28" y="21"/>
                    </a:cubicBezTo>
                    <a:cubicBezTo>
                      <a:pt x="29" y="19"/>
                      <a:pt x="29" y="17"/>
                      <a:pt x="29" y="15"/>
                    </a:cubicBezTo>
                    <a:cubicBezTo>
                      <a:pt x="29" y="13"/>
                      <a:pt x="29" y="11"/>
                      <a:pt x="28" y="9"/>
                    </a:cubicBezTo>
                    <a:cubicBezTo>
                      <a:pt x="28" y="7"/>
                      <a:pt x="27" y="6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3"/>
                      <a:pt x="22" y="2"/>
                      <a:pt x="21" y="1"/>
                    </a:cubicBezTo>
                    <a:cubicBezTo>
                      <a:pt x="19" y="0"/>
                      <a:pt x="17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2" name="Freeform 691"/>
              <p:cNvSpPr>
                <a:spLocks/>
              </p:cNvSpPr>
              <p:nvPr/>
            </p:nvSpPr>
            <p:spPr bwMode="auto">
              <a:xfrm>
                <a:off x="6053138" y="385763"/>
                <a:ext cx="60325" cy="65088"/>
              </a:xfrm>
              <a:custGeom>
                <a:avLst/>
                <a:gdLst>
                  <a:gd name="T0" fmla="*/ 10 w 19"/>
                  <a:gd name="T1" fmla="*/ 0 h 20"/>
                  <a:gd name="T2" fmla="*/ 6 w 19"/>
                  <a:gd name="T3" fmla="*/ 1 h 20"/>
                  <a:gd name="T4" fmla="*/ 3 w 19"/>
                  <a:gd name="T5" fmla="*/ 3 h 20"/>
                  <a:gd name="T6" fmla="*/ 1 w 19"/>
                  <a:gd name="T7" fmla="*/ 5 h 20"/>
                  <a:gd name="T8" fmla="*/ 0 w 19"/>
                  <a:gd name="T9" fmla="*/ 9 h 20"/>
                  <a:gd name="T10" fmla="*/ 1 w 19"/>
                  <a:gd name="T11" fmla="*/ 12 h 20"/>
                  <a:gd name="T12" fmla="*/ 2 w 19"/>
                  <a:gd name="T13" fmla="*/ 14 h 20"/>
                  <a:gd name="T14" fmla="*/ 3 w 19"/>
                  <a:gd name="T15" fmla="*/ 15 h 20"/>
                  <a:gd name="T16" fmla="*/ 4 w 19"/>
                  <a:gd name="T17" fmla="*/ 16 h 20"/>
                  <a:gd name="T18" fmla="*/ 7 w 19"/>
                  <a:gd name="T19" fmla="*/ 17 h 20"/>
                  <a:gd name="T20" fmla="*/ 9 w 19"/>
                  <a:gd name="T21" fmla="*/ 18 h 20"/>
                  <a:gd name="T22" fmla="*/ 11 w 19"/>
                  <a:gd name="T23" fmla="*/ 18 h 20"/>
                  <a:gd name="T24" fmla="*/ 13 w 19"/>
                  <a:gd name="T25" fmla="*/ 20 h 20"/>
                  <a:gd name="T26" fmla="*/ 13 w 19"/>
                  <a:gd name="T27" fmla="*/ 20 h 20"/>
                  <a:gd name="T28" fmla="*/ 13 w 19"/>
                  <a:gd name="T29" fmla="*/ 20 h 20"/>
                  <a:gd name="T30" fmla="*/ 13 w 19"/>
                  <a:gd name="T31" fmla="*/ 20 h 20"/>
                  <a:gd name="T32" fmla="*/ 17 w 19"/>
                  <a:gd name="T33" fmla="*/ 19 h 20"/>
                  <a:gd name="T34" fmla="*/ 18 w 19"/>
                  <a:gd name="T35" fmla="*/ 19 h 20"/>
                  <a:gd name="T36" fmla="*/ 19 w 19"/>
                  <a:gd name="T37" fmla="*/ 19 h 20"/>
                  <a:gd name="T38" fmla="*/ 19 w 19"/>
                  <a:gd name="T39" fmla="*/ 19 h 20"/>
                  <a:gd name="T40" fmla="*/ 18 w 19"/>
                  <a:gd name="T41" fmla="*/ 18 h 20"/>
                  <a:gd name="T42" fmla="*/ 17 w 19"/>
                  <a:gd name="T43" fmla="*/ 16 h 20"/>
                  <a:gd name="T44" fmla="*/ 17 w 19"/>
                  <a:gd name="T45" fmla="*/ 16 h 20"/>
                  <a:gd name="T46" fmla="*/ 17 w 19"/>
                  <a:gd name="T47" fmla="*/ 15 h 20"/>
                  <a:gd name="T48" fmla="*/ 15 w 19"/>
                  <a:gd name="T49" fmla="*/ 14 h 20"/>
                  <a:gd name="T50" fmla="*/ 12 w 19"/>
                  <a:gd name="T51" fmla="*/ 13 h 20"/>
                  <a:gd name="T52" fmla="*/ 10 w 19"/>
                  <a:gd name="T53" fmla="*/ 12 h 20"/>
                  <a:gd name="T54" fmla="*/ 8 w 19"/>
                  <a:gd name="T55" fmla="*/ 11 h 20"/>
                  <a:gd name="T56" fmla="*/ 7 w 19"/>
                  <a:gd name="T57" fmla="*/ 11 h 20"/>
                  <a:gd name="T58" fmla="*/ 7 w 19"/>
                  <a:gd name="T59" fmla="*/ 11 h 20"/>
                  <a:gd name="T60" fmla="*/ 6 w 19"/>
                  <a:gd name="T61" fmla="*/ 10 h 20"/>
                  <a:gd name="T62" fmla="*/ 6 w 19"/>
                  <a:gd name="T63" fmla="*/ 8 h 20"/>
                  <a:gd name="T64" fmla="*/ 7 w 19"/>
                  <a:gd name="T65" fmla="*/ 6 h 20"/>
                  <a:gd name="T66" fmla="*/ 10 w 19"/>
                  <a:gd name="T67" fmla="*/ 5 h 20"/>
                  <a:gd name="T68" fmla="*/ 12 w 19"/>
                  <a:gd name="T69" fmla="*/ 5 h 20"/>
                  <a:gd name="T70" fmla="*/ 13 w 19"/>
                  <a:gd name="T71" fmla="*/ 6 h 20"/>
                  <a:gd name="T72" fmla="*/ 15 w 19"/>
                  <a:gd name="T73" fmla="*/ 6 h 20"/>
                  <a:gd name="T74" fmla="*/ 16 w 19"/>
                  <a:gd name="T75" fmla="*/ 7 h 20"/>
                  <a:gd name="T76" fmla="*/ 16 w 19"/>
                  <a:gd name="T77" fmla="*/ 6 h 20"/>
                  <a:gd name="T78" fmla="*/ 17 w 19"/>
                  <a:gd name="T79" fmla="*/ 6 h 20"/>
                  <a:gd name="T80" fmla="*/ 18 w 19"/>
                  <a:gd name="T81" fmla="*/ 3 h 20"/>
                  <a:gd name="T82" fmla="*/ 18 w 19"/>
                  <a:gd name="T83" fmla="*/ 3 h 20"/>
                  <a:gd name="T84" fmla="*/ 15 w 19"/>
                  <a:gd name="T85" fmla="*/ 1 h 20"/>
                  <a:gd name="T86" fmla="*/ 10 w 19"/>
                  <a:gd name="T8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" h="20">
                    <a:moveTo>
                      <a:pt x="10" y="0"/>
                    </a:moveTo>
                    <a:cubicBezTo>
                      <a:pt x="8" y="0"/>
                      <a:pt x="7" y="0"/>
                      <a:pt x="6" y="1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2" y="3"/>
                      <a:pt x="1" y="4"/>
                      <a:pt x="1" y="5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1" y="13"/>
                      <a:pt x="2" y="14"/>
                      <a:pt x="2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4" y="16"/>
                      <a:pt x="4" y="16"/>
                    </a:cubicBezTo>
                    <a:cubicBezTo>
                      <a:pt x="5" y="16"/>
                      <a:pt x="6" y="17"/>
                      <a:pt x="7" y="17"/>
                    </a:cubicBezTo>
                    <a:cubicBezTo>
                      <a:pt x="8" y="17"/>
                      <a:pt x="8" y="17"/>
                      <a:pt x="9" y="18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2" y="19"/>
                      <a:pt x="12" y="19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7"/>
                      <a:pt x="18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6" y="15"/>
                      <a:pt x="15" y="14"/>
                      <a:pt x="15" y="14"/>
                    </a:cubicBezTo>
                    <a:cubicBezTo>
                      <a:pt x="14" y="13"/>
                      <a:pt x="13" y="13"/>
                      <a:pt x="12" y="13"/>
                    </a:cubicBezTo>
                    <a:cubicBezTo>
                      <a:pt x="11" y="12"/>
                      <a:pt x="11" y="12"/>
                      <a:pt x="10" y="12"/>
                    </a:cubicBezTo>
                    <a:cubicBezTo>
                      <a:pt x="9" y="12"/>
                      <a:pt x="8" y="11"/>
                      <a:pt x="8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7" y="10"/>
                      <a:pt x="6" y="10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6" y="7"/>
                      <a:pt x="6" y="6"/>
                      <a:pt x="7" y="6"/>
                    </a:cubicBezTo>
                    <a:cubicBezTo>
                      <a:pt x="7" y="5"/>
                      <a:pt x="9" y="5"/>
                      <a:pt x="10" y="5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12" y="5"/>
                      <a:pt x="13" y="5"/>
                      <a:pt x="13" y="6"/>
                    </a:cubicBezTo>
                    <a:cubicBezTo>
                      <a:pt x="14" y="6"/>
                      <a:pt x="14" y="6"/>
                      <a:pt x="15" y="6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3" y="0"/>
                      <a:pt x="12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3" name="Freeform 692"/>
              <p:cNvSpPr>
                <a:spLocks/>
              </p:cNvSpPr>
              <p:nvPr/>
            </p:nvSpPr>
            <p:spPr bwMode="auto">
              <a:xfrm>
                <a:off x="6148388" y="404813"/>
                <a:ext cx="25400" cy="30163"/>
              </a:xfrm>
              <a:custGeom>
                <a:avLst/>
                <a:gdLst>
                  <a:gd name="T0" fmla="*/ 4 w 8"/>
                  <a:gd name="T1" fmla="*/ 0 h 9"/>
                  <a:gd name="T2" fmla="*/ 0 w 8"/>
                  <a:gd name="T3" fmla="*/ 0 h 9"/>
                  <a:gd name="T4" fmla="*/ 0 w 8"/>
                  <a:gd name="T5" fmla="*/ 9 h 9"/>
                  <a:gd name="T6" fmla="*/ 2 w 8"/>
                  <a:gd name="T7" fmla="*/ 9 h 9"/>
                  <a:gd name="T8" fmla="*/ 6 w 8"/>
                  <a:gd name="T9" fmla="*/ 8 h 9"/>
                  <a:gd name="T10" fmla="*/ 8 w 8"/>
                  <a:gd name="T11" fmla="*/ 4 h 9"/>
                  <a:gd name="T12" fmla="*/ 7 w 8"/>
                  <a:gd name="T13" fmla="*/ 1 h 9"/>
                  <a:gd name="T14" fmla="*/ 7 w 8"/>
                  <a:gd name="T15" fmla="*/ 1 h 9"/>
                  <a:gd name="T16" fmla="*/ 4 w 8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9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4" y="9"/>
                      <a:pt x="6" y="9"/>
                      <a:pt x="6" y="8"/>
                    </a:cubicBezTo>
                    <a:cubicBezTo>
                      <a:pt x="7" y="7"/>
                      <a:pt x="8" y="5"/>
                      <a:pt x="8" y="4"/>
                    </a:cubicBezTo>
                    <a:cubicBezTo>
                      <a:pt x="8" y="3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rgbClr val="368D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4" name="Freeform 693"/>
              <p:cNvSpPr>
                <a:spLocks/>
              </p:cNvSpPr>
              <p:nvPr/>
            </p:nvSpPr>
            <p:spPr bwMode="auto">
              <a:xfrm>
                <a:off x="6145213" y="401638"/>
                <a:ext cx="25400" cy="33338"/>
              </a:xfrm>
              <a:custGeom>
                <a:avLst/>
                <a:gdLst>
                  <a:gd name="T0" fmla="*/ 3 w 8"/>
                  <a:gd name="T1" fmla="*/ 0 h 10"/>
                  <a:gd name="T2" fmla="*/ 0 w 8"/>
                  <a:gd name="T3" fmla="*/ 0 h 10"/>
                  <a:gd name="T4" fmla="*/ 0 w 8"/>
                  <a:gd name="T5" fmla="*/ 10 h 10"/>
                  <a:gd name="T6" fmla="*/ 1 w 8"/>
                  <a:gd name="T7" fmla="*/ 10 h 10"/>
                  <a:gd name="T8" fmla="*/ 1 w 8"/>
                  <a:gd name="T9" fmla="*/ 1 h 10"/>
                  <a:gd name="T10" fmla="*/ 5 w 8"/>
                  <a:gd name="T11" fmla="*/ 1 h 10"/>
                  <a:gd name="T12" fmla="*/ 8 w 8"/>
                  <a:gd name="T13" fmla="*/ 2 h 10"/>
                  <a:gd name="T14" fmla="*/ 8 w 8"/>
                  <a:gd name="T15" fmla="*/ 2 h 10"/>
                  <a:gd name="T16" fmla="*/ 8 w 8"/>
                  <a:gd name="T17" fmla="*/ 2 h 10"/>
                  <a:gd name="T18" fmla="*/ 7 w 8"/>
                  <a:gd name="T19" fmla="*/ 1 h 10"/>
                  <a:gd name="T20" fmla="*/ 3 w 8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10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5" y="0"/>
                      <a:pt x="3" y="0"/>
                    </a:cubicBezTo>
                  </a:path>
                </a:pathLst>
              </a:custGeom>
              <a:solidFill>
                <a:srgbClr val="357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5" name="Freeform 694"/>
              <p:cNvSpPr>
                <a:spLocks noEditPoints="1"/>
              </p:cNvSpPr>
              <p:nvPr/>
            </p:nvSpPr>
            <p:spPr bwMode="auto">
              <a:xfrm>
                <a:off x="6126163" y="385763"/>
                <a:ext cx="68263" cy="58738"/>
              </a:xfrm>
              <a:custGeom>
                <a:avLst/>
                <a:gdLst>
                  <a:gd name="T0" fmla="*/ 6 w 21"/>
                  <a:gd name="T1" fmla="*/ 15 h 18"/>
                  <a:gd name="T2" fmla="*/ 6 w 21"/>
                  <a:gd name="T3" fmla="*/ 5 h 18"/>
                  <a:gd name="T4" fmla="*/ 9 w 21"/>
                  <a:gd name="T5" fmla="*/ 5 h 18"/>
                  <a:gd name="T6" fmla="*/ 13 w 21"/>
                  <a:gd name="T7" fmla="*/ 6 h 18"/>
                  <a:gd name="T8" fmla="*/ 14 w 21"/>
                  <a:gd name="T9" fmla="*/ 7 h 18"/>
                  <a:gd name="T10" fmla="*/ 14 w 21"/>
                  <a:gd name="T11" fmla="*/ 7 h 18"/>
                  <a:gd name="T12" fmla="*/ 15 w 21"/>
                  <a:gd name="T13" fmla="*/ 10 h 18"/>
                  <a:gd name="T14" fmla="*/ 13 w 21"/>
                  <a:gd name="T15" fmla="*/ 14 h 18"/>
                  <a:gd name="T16" fmla="*/ 9 w 21"/>
                  <a:gd name="T17" fmla="*/ 15 h 18"/>
                  <a:gd name="T18" fmla="*/ 7 w 21"/>
                  <a:gd name="T19" fmla="*/ 15 h 18"/>
                  <a:gd name="T20" fmla="*/ 6 w 21"/>
                  <a:gd name="T21" fmla="*/ 15 h 18"/>
                  <a:gd name="T22" fmla="*/ 9 w 21"/>
                  <a:gd name="T23" fmla="*/ 0 h 18"/>
                  <a:gd name="T24" fmla="*/ 0 w 21"/>
                  <a:gd name="T25" fmla="*/ 0 h 18"/>
                  <a:gd name="T26" fmla="*/ 0 w 21"/>
                  <a:gd name="T27" fmla="*/ 18 h 18"/>
                  <a:gd name="T28" fmla="*/ 0 w 21"/>
                  <a:gd name="T29" fmla="*/ 18 h 18"/>
                  <a:gd name="T30" fmla="*/ 8 w 21"/>
                  <a:gd name="T31" fmla="*/ 16 h 18"/>
                  <a:gd name="T32" fmla="*/ 15 w 21"/>
                  <a:gd name="T33" fmla="*/ 15 h 18"/>
                  <a:gd name="T34" fmla="*/ 20 w 21"/>
                  <a:gd name="T35" fmla="*/ 14 h 18"/>
                  <a:gd name="T36" fmla="*/ 20 w 21"/>
                  <a:gd name="T37" fmla="*/ 14 h 18"/>
                  <a:gd name="T38" fmla="*/ 20 w 21"/>
                  <a:gd name="T39" fmla="*/ 14 h 18"/>
                  <a:gd name="T40" fmla="*/ 21 w 21"/>
                  <a:gd name="T41" fmla="*/ 10 h 18"/>
                  <a:gd name="T42" fmla="*/ 20 w 21"/>
                  <a:gd name="T43" fmla="*/ 6 h 18"/>
                  <a:gd name="T44" fmla="*/ 19 w 21"/>
                  <a:gd name="T45" fmla="*/ 4 h 18"/>
                  <a:gd name="T46" fmla="*/ 19 w 21"/>
                  <a:gd name="T47" fmla="*/ 4 h 18"/>
                  <a:gd name="T48" fmla="*/ 18 w 21"/>
                  <a:gd name="T49" fmla="*/ 3 h 18"/>
                  <a:gd name="T50" fmla="*/ 14 w 21"/>
                  <a:gd name="T51" fmla="*/ 1 h 18"/>
                  <a:gd name="T52" fmla="*/ 9 w 21"/>
                  <a:gd name="T5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" h="18">
                    <a:moveTo>
                      <a:pt x="6" y="15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1" y="5"/>
                      <a:pt x="12" y="5"/>
                      <a:pt x="13" y="6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5" y="9"/>
                      <a:pt x="15" y="10"/>
                    </a:cubicBezTo>
                    <a:cubicBezTo>
                      <a:pt x="15" y="11"/>
                      <a:pt x="14" y="13"/>
                      <a:pt x="13" y="14"/>
                    </a:cubicBezTo>
                    <a:cubicBezTo>
                      <a:pt x="13" y="15"/>
                      <a:pt x="11" y="15"/>
                      <a:pt x="9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5"/>
                      <a:pt x="6" y="15"/>
                      <a:pt x="6" y="15"/>
                    </a:cubicBezTo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3"/>
                      <a:pt x="21" y="11"/>
                      <a:pt x="21" y="10"/>
                    </a:cubicBezTo>
                    <a:cubicBezTo>
                      <a:pt x="21" y="8"/>
                      <a:pt x="20" y="7"/>
                      <a:pt x="20" y="6"/>
                    </a:cubicBezTo>
                    <a:cubicBezTo>
                      <a:pt x="20" y="5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2"/>
                      <a:pt x="16" y="1"/>
                      <a:pt x="14" y="1"/>
                    </a:cubicBezTo>
                    <a:cubicBezTo>
                      <a:pt x="13" y="0"/>
                      <a:pt x="11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6" name="Freeform 695"/>
              <p:cNvSpPr>
                <a:spLocks/>
              </p:cNvSpPr>
              <p:nvPr/>
            </p:nvSpPr>
            <p:spPr bwMode="auto">
              <a:xfrm>
                <a:off x="6207125" y="385763"/>
                <a:ext cx="19050" cy="42863"/>
              </a:xfrm>
              <a:custGeom>
                <a:avLst/>
                <a:gdLst>
                  <a:gd name="T0" fmla="*/ 12 w 12"/>
                  <a:gd name="T1" fmla="*/ 0 h 27"/>
                  <a:gd name="T2" fmla="*/ 0 w 12"/>
                  <a:gd name="T3" fmla="*/ 0 h 27"/>
                  <a:gd name="T4" fmla="*/ 0 w 12"/>
                  <a:gd name="T5" fmla="*/ 27 h 27"/>
                  <a:gd name="T6" fmla="*/ 4 w 12"/>
                  <a:gd name="T7" fmla="*/ 27 h 27"/>
                  <a:gd name="T8" fmla="*/ 6 w 12"/>
                  <a:gd name="T9" fmla="*/ 25 h 27"/>
                  <a:gd name="T10" fmla="*/ 12 w 12"/>
                  <a:gd name="T11" fmla="*/ 25 h 27"/>
                  <a:gd name="T12" fmla="*/ 12 w 12"/>
                  <a:gd name="T13" fmla="*/ 2 h 27"/>
                  <a:gd name="T14" fmla="*/ 12 w 12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27">
                    <a:moveTo>
                      <a:pt x="12" y="0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4" y="27"/>
                    </a:lnTo>
                    <a:lnTo>
                      <a:pt x="6" y="25"/>
                    </a:lnTo>
                    <a:lnTo>
                      <a:pt x="12" y="25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7" name="Freeform 696"/>
              <p:cNvSpPr>
                <a:spLocks/>
              </p:cNvSpPr>
              <p:nvPr/>
            </p:nvSpPr>
            <p:spPr bwMode="auto">
              <a:xfrm>
                <a:off x="6207125" y="385763"/>
                <a:ext cx="19050" cy="42863"/>
              </a:xfrm>
              <a:custGeom>
                <a:avLst/>
                <a:gdLst>
                  <a:gd name="T0" fmla="*/ 12 w 12"/>
                  <a:gd name="T1" fmla="*/ 0 h 27"/>
                  <a:gd name="T2" fmla="*/ 0 w 12"/>
                  <a:gd name="T3" fmla="*/ 0 h 27"/>
                  <a:gd name="T4" fmla="*/ 0 w 12"/>
                  <a:gd name="T5" fmla="*/ 27 h 27"/>
                  <a:gd name="T6" fmla="*/ 4 w 12"/>
                  <a:gd name="T7" fmla="*/ 27 h 27"/>
                  <a:gd name="T8" fmla="*/ 6 w 12"/>
                  <a:gd name="T9" fmla="*/ 25 h 27"/>
                  <a:gd name="T10" fmla="*/ 12 w 12"/>
                  <a:gd name="T11" fmla="*/ 25 h 27"/>
                  <a:gd name="T12" fmla="*/ 12 w 12"/>
                  <a:gd name="T13" fmla="*/ 2 h 27"/>
                  <a:gd name="T14" fmla="*/ 12 w 12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27">
                    <a:moveTo>
                      <a:pt x="12" y="0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4" y="27"/>
                    </a:lnTo>
                    <a:lnTo>
                      <a:pt x="6" y="25"/>
                    </a:lnTo>
                    <a:lnTo>
                      <a:pt x="12" y="25"/>
                    </a:lnTo>
                    <a:lnTo>
                      <a:pt x="12" y="2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8" name="Freeform 697"/>
              <p:cNvSpPr>
                <a:spLocks/>
              </p:cNvSpPr>
              <p:nvPr/>
            </p:nvSpPr>
            <p:spPr bwMode="auto">
              <a:xfrm>
                <a:off x="6235700" y="385763"/>
                <a:ext cx="73025" cy="30163"/>
              </a:xfrm>
              <a:custGeom>
                <a:avLst/>
                <a:gdLst>
                  <a:gd name="T0" fmla="*/ 46 w 46"/>
                  <a:gd name="T1" fmla="*/ 0 h 19"/>
                  <a:gd name="T2" fmla="*/ 0 w 46"/>
                  <a:gd name="T3" fmla="*/ 0 h 19"/>
                  <a:gd name="T4" fmla="*/ 0 w 46"/>
                  <a:gd name="T5" fmla="*/ 10 h 19"/>
                  <a:gd name="T6" fmla="*/ 4 w 46"/>
                  <a:gd name="T7" fmla="*/ 10 h 19"/>
                  <a:gd name="T8" fmla="*/ 18 w 46"/>
                  <a:gd name="T9" fmla="*/ 10 h 19"/>
                  <a:gd name="T10" fmla="*/ 18 w 46"/>
                  <a:gd name="T11" fmla="*/ 12 h 19"/>
                  <a:gd name="T12" fmla="*/ 18 w 46"/>
                  <a:gd name="T13" fmla="*/ 19 h 19"/>
                  <a:gd name="T14" fmla="*/ 24 w 46"/>
                  <a:gd name="T15" fmla="*/ 19 h 19"/>
                  <a:gd name="T16" fmla="*/ 26 w 46"/>
                  <a:gd name="T17" fmla="*/ 19 h 19"/>
                  <a:gd name="T18" fmla="*/ 28 w 46"/>
                  <a:gd name="T19" fmla="*/ 17 h 19"/>
                  <a:gd name="T20" fmla="*/ 28 w 46"/>
                  <a:gd name="T21" fmla="*/ 10 h 19"/>
                  <a:gd name="T22" fmla="*/ 46 w 46"/>
                  <a:gd name="T23" fmla="*/ 10 h 19"/>
                  <a:gd name="T24" fmla="*/ 46 w 46"/>
                  <a:gd name="T25" fmla="*/ 2 h 19"/>
                  <a:gd name="T26" fmla="*/ 46 w 46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19">
                    <a:moveTo>
                      <a:pt x="46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8" y="19"/>
                    </a:lnTo>
                    <a:lnTo>
                      <a:pt x="24" y="19"/>
                    </a:lnTo>
                    <a:lnTo>
                      <a:pt x="26" y="19"/>
                    </a:lnTo>
                    <a:lnTo>
                      <a:pt x="28" y="17"/>
                    </a:lnTo>
                    <a:lnTo>
                      <a:pt x="28" y="10"/>
                    </a:lnTo>
                    <a:lnTo>
                      <a:pt x="46" y="10"/>
                    </a:lnTo>
                    <a:lnTo>
                      <a:pt x="46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9" name="Freeform 698"/>
              <p:cNvSpPr>
                <a:spLocks/>
              </p:cNvSpPr>
              <p:nvPr/>
            </p:nvSpPr>
            <p:spPr bwMode="auto">
              <a:xfrm>
                <a:off x="6235700" y="385763"/>
                <a:ext cx="73025" cy="30163"/>
              </a:xfrm>
              <a:custGeom>
                <a:avLst/>
                <a:gdLst>
                  <a:gd name="T0" fmla="*/ 46 w 46"/>
                  <a:gd name="T1" fmla="*/ 0 h 19"/>
                  <a:gd name="T2" fmla="*/ 0 w 46"/>
                  <a:gd name="T3" fmla="*/ 0 h 19"/>
                  <a:gd name="T4" fmla="*/ 0 w 46"/>
                  <a:gd name="T5" fmla="*/ 10 h 19"/>
                  <a:gd name="T6" fmla="*/ 4 w 46"/>
                  <a:gd name="T7" fmla="*/ 10 h 19"/>
                  <a:gd name="T8" fmla="*/ 18 w 46"/>
                  <a:gd name="T9" fmla="*/ 10 h 19"/>
                  <a:gd name="T10" fmla="*/ 18 w 46"/>
                  <a:gd name="T11" fmla="*/ 12 h 19"/>
                  <a:gd name="T12" fmla="*/ 18 w 46"/>
                  <a:gd name="T13" fmla="*/ 19 h 19"/>
                  <a:gd name="T14" fmla="*/ 24 w 46"/>
                  <a:gd name="T15" fmla="*/ 19 h 19"/>
                  <a:gd name="T16" fmla="*/ 26 w 46"/>
                  <a:gd name="T17" fmla="*/ 19 h 19"/>
                  <a:gd name="T18" fmla="*/ 28 w 46"/>
                  <a:gd name="T19" fmla="*/ 17 h 19"/>
                  <a:gd name="T20" fmla="*/ 28 w 46"/>
                  <a:gd name="T21" fmla="*/ 10 h 19"/>
                  <a:gd name="T22" fmla="*/ 46 w 46"/>
                  <a:gd name="T23" fmla="*/ 10 h 19"/>
                  <a:gd name="T24" fmla="*/ 46 w 46"/>
                  <a:gd name="T25" fmla="*/ 2 h 19"/>
                  <a:gd name="T26" fmla="*/ 46 w 46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19">
                    <a:moveTo>
                      <a:pt x="46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8" y="19"/>
                    </a:lnTo>
                    <a:lnTo>
                      <a:pt x="24" y="19"/>
                    </a:lnTo>
                    <a:lnTo>
                      <a:pt x="26" y="19"/>
                    </a:lnTo>
                    <a:lnTo>
                      <a:pt x="28" y="17"/>
                    </a:lnTo>
                    <a:lnTo>
                      <a:pt x="28" y="10"/>
                    </a:lnTo>
                    <a:lnTo>
                      <a:pt x="46" y="10"/>
                    </a:lnTo>
                    <a:lnTo>
                      <a:pt x="46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0" name="Freeform 699"/>
              <p:cNvSpPr>
                <a:spLocks/>
              </p:cNvSpPr>
              <p:nvPr/>
            </p:nvSpPr>
            <p:spPr bwMode="auto">
              <a:xfrm>
                <a:off x="6324600" y="385763"/>
                <a:ext cx="33338" cy="15875"/>
              </a:xfrm>
              <a:custGeom>
                <a:avLst/>
                <a:gdLst>
                  <a:gd name="T0" fmla="*/ 17 w 21"/>
                  <a:gd name="T1" fmla="*/ 0 h 10"/>
                  <a:gd name="T2" fmla="*/ 5 w 21"/>
                  <a:gd name="T3" fmla="*/ 0 h 10"/>
                  <a:gd name="T4" fmla="*/ 0 w 21"/>
                  <a:gd name="T5" fmla="*/ 10 h 10"/>
                  <a:gd name="T6" fmla="*/ 0 w 21"/>
                  <a:gd name="T7" fmla="*/ 10 h 10"/>
                  <a:gd name="T8" fmla="*/ 13 w 21"/>
                  <a:gd name="T9" fmla="*/ 8 h 10"/>
                  <a:gd name="T10" fmla="*/ 17 w 21"/>
                  <a:gd name="T11" fmla="*/ 8 h 10"/>
                  <a:gd name="T12" fmla="*/ 21 w 21"/>
                  <a:gd name="T13" fmla="*/ 8 h 10"/>
                  <a:gd name="T14" fmla="*/ 21 w 21"/>
                  <a:gd name="T15" fmla="*/ 8 h 10"/>
                  <a:gd name="T16" fmla="*/ 19 w 21"/>
                  <a:gd name="T17" fmla="*/ 2 h 10"/>
                  <a:gd name="T18" fmla="*/ 17 w 21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10">
                    <a:moveTo>
                      <a:pt x="17" y="0"/>
                    </a:moveTo>
                    <a:lnTo>
                      <a:pt x="5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3" y="8"/>
                    </a:lnTo>
                    <a:lnTo>
                      <a:pt x="17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19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1" name="Freeform 700"/>
              <p:cNvSpPr>
                <a:spLocks/>
              </p:cNvSpPr>
              <p:nvPr/>
            </p:nvSpPr>
            <p:spPr bwMode="auto">
              <a:xfrm>
                <a:off x="6324600" y="385763"/>
                <a:ext cx="33338" cy="15875"/>
              </a:xfrm>
              <a:custGeom>
                <a:avLst/>
                <a:gdLst>
                  <a:gd name="T0" fmla="*/ 17 w 21"/>
                  <a:gd name="T1" fmla="*/ 0 h 10"/>
                  <a:gd name="T2" fmla="*/ 5 w 21"/>
                  <a:gd name="T3" fmla="*/ 0 h 10"/>
                  <a:gd name="T4" fmla="*/ 0 w 21"/>
                  <a:gd name="T5" fmla="*/ 10 h 10"/>
                  <a:gd name="T6" fmla="*/ 0 w 21"/>
                  <a:gd name="T7" fmla="*/ 10 h 10"/>
                  <a:gd name="T8" fmla="*/ 13 w 21"/>
                  <a:gd name="T9" fmla="*/ 8 h 10"/>
                  <a:gd name="T10" fmla="*/ 17 w 21"/>
                  <a:gd name="T11" fmla="*/ 8 h 10"/>
                  <a:gd name="T12" fmla="*/ 21 w 21"/>
                  <a:gd name="T13" fmla="*/ 8 h 10"/>
                  <a:gd name="T14" fmla="*/ 21 w 21"/>
                  <a:gd name="T15" fmla="*/ 8 h 10"/>
                  <a:gd name="T16" fmla="*/ 19 w 21"/>
                  <a:gd name="T17" fmla="*/ 2 h 10"/>
                  <a:gd name="T18" fmla="*/ 17 w 21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10">
                    <a:moveTo>
                      <a:pt x="17" y="0"/>
                    </a:moveTo>
                    <a:lnTo>
                      <a:pt x="5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3" y="8"/>
                    </a:lnTo>
                    <a:lnTo>
                      <a:pt x="17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19" y="2"/>
                    </a:lnTo>
                    <a:lnTo>
                      <a:pt x="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2" name="Freeform 701"/>
              <p:cNvSpPr>
                <a:spLocks/>
              </p:cNvSpPr>
              <p:nvPr/>
            </p:nvSpPr>
            <p:spPr bwMode="auto">
              <a:xfrm>
                <a:off x="6396038" y="385763"/>
                <a:ext cx="15875" cy="3175"/>
              </a:xfrm>
              <a:custGeom>
                <a:avLst/>
                <a:gdLst>
                  <a:gd name="T0" fmla="*/ 10 w 10"/>
                  <a:gd name="T1" fmla="*/ 0 h 2"/>
                  <a:gd name="T2" fmla="*/ 0 w 10"/>
                  <a:gd name="T3" fmla="*/ 0 h 2"/>
                  <a:gd name="T4" fmla="*/ 0 w 10"/>
                  <a:gd name="T5" fmla="*/ 2 h 2"/>
                  <a:gd name="T6" fmla="*/ 10 w 10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3" name="Freeform 702"/>
              <p:cNvSpPr>
                <a:spLocks/>
              </p:cNvSpPr>
              <p:nvPr/>
            </p:nvSpPr>
            <p:spPr bwMode="auto">
              <a:xfrm>
                <a:off x="6396038" y="385763"/>
                <a:ext cx="15875" cy="3175"/>
              </a:xfrm>
              <a:custGeom>
                <a:avLst/>
                <a:gdLst>
                  <a:gd name="T0" fmla="*/ 10 w 10"/>
                  <a:gd name="T1" fmla="*/ 0 h 2"/>
                  <a:gd name="T2" fmla="*/ 0 w 10"/>
                  <a:gd name="T3" fmla="*/ 0 h 2"/>
                  <a:gd name="T4" fmla="*/ 0 w 10"/>
                  <a:gd name="T5" fmla="*/ 2 h 2"/>
                  <a:gd name="T6" fmla="*/ 10 w 10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4" name="Freeform 703"/>
              <p:cNvSpPr>
                <a:spLocks/>
              </p:cNvSpPr>
              <p:nvPr/>
            </p:nvSpPr>
            <p:spPr bwMode="auto">
              <a:xfrm>
                <a:off x="6973888" y="806451"/>
                <a:ext cx="1074738" cy="1117600"/>
              </a:xfrm>
              <a:custGeom>
                <a:avLst/>
                <a:gdLst>
                  <a:gd name="T0" fmla="*/ 677 w 677"/>
                  <a:gd name="T1" fmla="*/ 0 h 704"/>
                  <a:gd name="T2" fmla="*/ 677 w 677"/>
                  <a:gd name="T3" fmla="*/ 704 h 704"/>
                  <a:gd name="T4" fmla="*/ 636 w 677"/>
                  <a:gd name="T5" fmla="*/ 704 h 704"/>
                  <a:gd name="T6" fmla="*/ 636 w 677"/>
                  <a:gd name="T7" fmla="*/ 563 h 704"/>
                  <a:gd name="T8" fmla="*/ 392 w 677"/>
                  <a:gd name="T9" fmla="*/ 563 h 704"/>
                  <a:gd name="T10" fmla="*/ 392 w 677"/>
                  <a:gd name="T11" fmla="*/ 704 h 704"/>
                  <a:gd name="T12" fmla="*/ 0 w 677"/>
                  <a:gd name="T13" fmla="*/ 704 h 704"/>
                  <a:gd name="T14" fmla="*/ 0 w 677"/>
                  <a:gd name="T15" fmla="*/ 0 h 704"/>
                  <a:gd name="T16" fmla="*/ 677 w 677"/>
                  <a:gd name="T17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7" h="704">
                    <a:moveTo>
                      <a:pt x="677" y="0"/>
                    </a:moveTo>
                    <a:lnTo>
                      <a:pt x="677" y="704"/>
                    </a:lnTo>
                    <a:lnTo>
                      <a:pt x="636" y="704"/>
                    </a:lnTo>
                    <a:lnTo>
                      <a:pt x="636" y="563"/>
                    </a:lnTo>
                    <a:lnTo>
                      <a:pt x="392" y="563"/>
                    </a:lnTo>
                    <a:lnTo>
                      <a:pt x="392" y="704"/>
                    </a:lnTo>
                    <a:lnTo>
                      <a:pt x="0" y="704"/>
                    </a:lnTo>
                    <a:lnTo>
                      <a:pt x="0" y="0"/>
                    </a:lnTo>
                    <a:lnTo>
                      <a:pt x="677" y="0"/>
                    </a:lnTo>
                    <a:close/>
                  </a:path>
                </a:pathLst>
              </a:custGeom>
              <a:solidFill>
                <a:srgbClr val="EBF5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5" name="Freeform 704"/>
              <p:cNvSpPr>
                <a:spLocks/>
              </p:cNvSpPr>
              <p:nvPr/>
            </p:nvSpPr>
            <p:spPr bwMode="auto">
              <a:xfrm>
                <a:off x="6973888" y="806451"/>
                <a:ext cx="1074738" cy="1117600"/>
              </a:xfrm>
              <a:custGeom>
                <a:avLst/>
                <a:gdLst>
                  <a:gd name="T0" fmla="*/ 677 w 677"/>
                  <a:gd name="T1" fmla="*/ 0 h 704"/>
                  <a:gd name="T2" fmla="*/ 677 w 677"/>
                  <a:gd name="T3" fmla="*/ 704 h 704"/>
                  <a:gd name="T4" fmla="*/ 636 w 677"/>
                  <a:gd name="T5" fmla="*/ 704 h 704"/>
                  <a:gd name="T6" fmla="*/ 636 w 677"/>
                  <a:gd name="T7" fmla="*/ 563 h 704"/>
                  <a:gd name="T8" fmla="*/ 392 w 677"/>
                  <a:gd name="T9" fmla="*/ 563 h 704"/>
                  <a:gd name="T10" fmla="*/ 392 w 677"/>
                  <a:gd name="T11" fmla="*/ 704 h 704"/>
                  <a:gd name="T12" fmla="*/ 0 w 677"/>
                  <a:gd name="T13" fmla="*/ 704 h 704"/>
                  <a:gd name="T14" fmla="*/ 0 w 677"/>
                  <a:gd name="T15" fmla="*/ 0 h 704"/>
                  <a:gd name="T16" fmla="*/ 677 w 677"/>
                  <a:gd name="T17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7" h="704">
                    <a:moveTo>
                      <a:pt x="677" y="0"/>
                    </a:moveTo>
                    <a:lnTo>
                      <a:pt x="677" y="704"/>
                    </a:lnTo>
                    <a:lnTo>
                      <a:pt x="636" y="704"/>
                    </a:lnTo>
                    <a:lnTo>
                      <a:pt x="636" y="563"/>
                    </a:lnTo>
                    <a:lnTo>
                      <a:pt x="392" y="563"/>
                    </a:lnTo>
                    <a:lnTo>
                      <a:pt x="392" y="704"/>
                    </a:lnTo>
                    <a:lnTo>
                      <a:pt x="0" y="704"/>
                    </a:lnTo>
                    <a:lnTo>
                      <a:pt x="0" y="0"/>
                    </a:lnTo>
                    <a:lnTo>
                      <a:pt x="67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6" name="Freeform 705"/>
              <p:cNvSpPr>
                <a:spLocks noEditPoints="1"/>
              </p:cNvSpPr>
              <p:nvPr/>
            </p:nvSpPr>
            <p:spPr bwMode="auto">
              <a:xfrm>
                <a:off x="7046913" y="881063"/>
                <a:ext cx="379413" cy="85725"/>
              </a:xfrm>
              <a:custGeom>
                <a:avLst/>
                <a:gdLst>
                  <a:gd name="T0" fmla="*/ 2 w 239"/>
                  <a:gd name="T1" fmla="*/ 0 h 54"/>
                  <a:gd name="T2" fmla="*/ 0 w 239"/>
                  <a:gd name="T3" fmla="*/ 0 h 54"/>
                  <a:gd name="T4" fmla="*/ 0 w 239"/>
                  <a:gd name="T5" fmla="*/ 30 h 54"/>
                  <a:gd name="T6" fmla="*/ 2 w 239"/>
                  <a:gd name="T7" fmla="*/ 34 h 54"/>
                  <a:gd name="T8" fmla="*/ 2 w 239"/>
                  <a:gd name="T9" fmla="*/ 34 h 54"/>
                  <a:gd name="T10" fmla="*/ 2 w 239"/>
                  <a:gd name="T11" fmla="*/ 0 h 54"/>
                  <a:gd name="T12" fmla="*/ 239 w 239"/>
                  <a:gd name="T13" fmla="*/ 0 h 54"/>
                  <a:gd name="T14" fmla="*/ 231 w 239"/>
                  <a:gd name="T15" fmla="*/ 0 h 54"/>
                  <a:gd name="T16" fmla="*/ 231 w 239"/>
                  <a:gd name="T17" fmla="*/ 50 h 54"/>
                  <a:gd name="T18" fmla="*/ 184 w 239"/>
                  <a:gd name="T19" fmla="*/ 50 h 54"/>
                  <a:gd name="T20" fmla="*/ 184 w 239"/>
                  <a:gd name="T21" fmla="*/ 0 h 54"/>
                  <a:gd name="T22" fmla="*/ 170 w 239"/>
                  <a:gd name="T23" fmla="*/ 0 h 54"/>
                  <a:gd name="T24" fmla="*/ 170 w 239"/>
                  <a:gd name="T25" fmla="*/ 50 h 54"/>
                  <a:gd name="T26" fmla="*/ 123 w 239"/>
                  <a:gd name="T27" fmla="*/ 50 h 54"/>
                  <a:gd name="T28" fmla="*/ 123 w 239"/>
                  <a:gd name="T29" fmla="*/ 0 h 54"/>
                  <a:gd name="T30" fmla="*/ 107 w 239"/>
                  <a:gd name="T31" fmla="*/ 0 h 54"/>
                  <a:gd name="T32" fmla="*/ 107 w 239"/>
                  <a:gd name="T33" fmla="*/ 50 h 54"/>
                  <a:gd name="T34" fmla="*/ 63 w 239"/>
                  <a:gd name="T35" fmla="*/ 50 h 54"/>
                  <a:gd name="T36" fmla="*/ 63 w 239"/>
                  <a:gd name="T37" fmla="*/ 0 h 54"/>
                  <a:gd name="T38" fmla="*/ 47 w 239"/>
                  <a:gd name="T39" fmla="*/ 0 h 54"/>
                  <a:gd name="T40" fmla="*/ 47 w 239"/>
                  <a:gd name="T41" fmla="*/ 50 h 54"/>
                  <a:gd name="T42" fmla="*/ 10 w 239"/>
                  <a:gd name="T43" fmla="*/ 50 h 54"/>
                  <a:gd name="T44" fmla="*/ 10 w 239"/>
                  <a:gd name="T45" fmla="*/ 54 h 54"/>
                  <a:gd name="T46" fmla="*/ 239 w 239"/>
                  <a:gd name="T47" fmla="*/ 54 h 54"/>
                  <a:gd name="T48" fmla="*/ 239 w 239"/>
                  <a:gd name="T4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9" h="54">
                    <a:moveTo>
                      <a:pt x="2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0"/>
                    </a:lnTo>
                    <a:close/>
                    <a:moveTo>
                      <a:pt x="239" y="0"/>
                    </a:moveTo>
                    <a:lnTo>
                      <a:pt x="231" y="0"/>
                    </a:lnTo>
                    <a:lnTo>
                      <a:pt x="231" y="50"/>
                    </a:lnTo>
                    <a:lnTo>
                      <a:pt x="184" y="50"/>
                    </a:lnTo>
                    <a:lnTo>
                      <a:pt x="184" y="0"/>
                    </a:lnTo>
                    <a:lnTo>
                      <a:pt x="170" y="0"/>
                    </a:lnTo>
                    <a:lnTo>
                      <a:pt x="170" y="50"/>
                    </a:lnTo>
                    <a:lnTo>
                      <a:pt x="123" y="50"/>
                    </a:lnTo>
                    <a:lnTo>
                      <a:pt x="123" y="0"/>
                    </a:lnTo>
                    <a:lnTo>
                      <a:pt x="107" y="0"/>
                    </a:lnTo>
                    <a:lnTo>
                      <a:pt x="107" y="50"/>
                    </a:lnTo>
                    <a:lnTo>
                      <a:pt x="63" y="50"/>
                    </a:lnTo>
                    <a:lnTo>
                      <a:pt x="63" y="0"/>
                    </a:lnTo>
                    <a:lnTo>
                      <a:pt x="47" y="0"/>
                    </a:lnTo>
                    <a:lnTo>
                      <a:pt x="47" y="50"/>
                    </a:lnTo>
                    <a:lnTo>
                      <a:pt x="10" y="50"/>
                    </a:lnTo>
                    <a:lnTo>
                      <a:pt x="10" y="54"/>
                    </a:lnTo>
                    <a:lnTo>
                      <a:pt x="239" y="54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D3DC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7" name="Freeform 706"/>
              <p:cNvSpPr>
                <a:spLocks noEditPoints="1"/>
              </p:cNvSpPr>
              <p:nvPr/>
            </p:nvSpPr>
            <p:spPr bwMode="auto">
              <a:xfrm>
                <a:off x="7046913" y="881063"/>
                <a:ext cx="379413" cy="85725"/>
              </a:xfrm>
              <a:custGeom>
                <a:avLst/>
                <a:gdLst>
                  <a:gd name="T0" fmla="*/ 2 w 239"/>
                  <a:gd name="T1" fmla="*/ 0 h 54"/>
                  <a:gd name="T2" fmla="*/ 0 w 239"/>
                  <a:gd name="T3" fmla="*/ 0 h 54"/>
                  <a:gd name="T4" fmla="*/ 0 w 239"/>
                  <a:gd name="T5" fmla="*/ 30 h 54"/>
                  <a:gd name="T6" fmla="*/ 2 w 239"/>
                  <a:gd name="T7" fmla="*/ 34 h 54"/>
                  <a:gd name="T8" fmla="*/ 2 w 239"/>
                  <a:gd name="T9" fmla="*/ 34 h 54"/>
                  <a:gd name="T10" fmla="*/ 2 w 239"/>
                  <a:gd name="T11" fmla="*/ 0 h 54"/>
                  <a:gd name="T12" fmla="*/ 239 w 239"/>
                  <a:gd name="T13" fmla="*/ 0 h 54"/>
                  <a:gd name="T14" fmla="*/ 231 w 239"/>
                  <a:gd name="T15" fmla="*/ 0 h 54"/>
                  <a:gd name="T16" fmla="*/ 231 w 239"/>
                  <a:gd name="T17" fmla="*/ 50 h 54"/>
                  <a:gd name="T18" fmla="*/ 184 w 239"/>
                  <a:gd name="T19" fmla="*/ 50 h 54"/>
                  <a:gd name="T20" fmla="*/ 184 w 239"/>
                  <a:gd name="T21" fmla="*/ 0 h 54"/>
                  <a:gd name="T22" fmla="*/ 170 w 239"/>
                  <a:gd name="T23" fmla="*/ 0 h 54"/>
                  <a:gd name="T24" fmla="*/ 170 w 239"/>
                  <a:gd name="T25" fmla="*/ 50 h 54"/>
                  <a:gd name="T26" fmla="*/ 123 w 239"/>
                  <a:gd name="T27" fmla="*/ 50 h 54"/>
                  <a:gd name="T28" fmla="*/ 123 w 239"/>
                  <a:gd name="T29" fmla="*/ 0 h 54"/>
                  <a:gd name="T30" fmla="*/ 107 w 239"/>
                  <a:gd name="T31" fmla="*/ 0 h 54"/>
                  <a:gd name="T32" fmla="*/ 107 w 239"/>
                  <a:gd name="T33" fmla="*/ 50 h 54"/>
                  <a:gd name="T34" fmla="*/ 63 w 239"/>
                  <a:gd name="T35" fmla="*/ 50 h 54"/>
                  <a:gd name="T36" fmla="*/ 63 w 239"/>
                  <a:gd name="T37" fmla="*/ 0 h 54"/>
                  <a:gd name="T38" fmla="*/ 47 w 239"/>
                  <a:gd name="T39" fmla="*/ 0 h 54"/>
                  <a:gd name="T40" fmla="*/ 47 w 239"/>
                  <a:gd name="T41" fmla="*/ 50 h 54"/>
                  <a:gd name="T42" fmla="*/ 10 w 239"/>
                  <a:gd name="T43" fmla="*/ 50 h 54"/>
                  <a:gd name="T44" fmla="*/ 10 w 239"/>
                  <a:gd name="T45" fmla="*/ 54 h 54"/>
                  <a:gd name="T46" fmla="*/ 239 w 239"/>
                  <a:gd name="T47" fmla="*/ 54 h 54"/>
                  <a:gd name="T48" fmla="*/ 239 w 239"/>
                  <a:gd name="T4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9" h="54">
                    <a:moveTo>
                      <a:pt x="2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0"/>
                    </a:lnTo>
                    <a:moveTo>
                      <a:pt x="239" y="0"/>
                    </a:moveTo>
                    <a:lnTo>
                      <a:pt x="231" y="0"/>
                    </a:lnTo>
                    <a:lnTo>
                      <a:pt x="231" y="50"/>
                    </a:lnTo>
                    <a:lnTo>
                      <a:pt x="184" y="50"/>
                    </a:lnTo>
                    <a:lnTo>
                      <a:pt x="184" y="0"/>
                    </a:lnTo>
                    <a:lnTo>
                      <a:pt x="170" y="0"/>
                    </a:lnTo>
                    <a:lnTo>
                      <a:pt x="170" y="50"/>
                    </a:lnTo>
                    <a:lnTo>
                      <a:pt x="123" y="50"/>
                    </a:lnTo>
                    <a:lnTo>
                      <a:pt x="123" y="0"/>
                    </a:lnTo>
                    <a:lnTo>
                      <a:pt x="107" y="0"/>
                    </a:lnTo>
                    <a:lnTo>
                      <a:pt x="107" y="50"/>
                    </a:lnTo>
                    <a:lnTo>
                      <a:pt x="63" y="50"/>
                    </a:lnTo>
                    <a:lnTo>
                      <a:pt x="63" y="0"/>
                    </a:lnTo>
                    <a:lnTo>
                      <a:pt x="47" y="0"/>
                    </a:lnTo>
                    <a:lnTo>
                      <a:pt x="47" y="50"/>
                    </a:lnTo>
                    <a:lnTo>
                      <a:pt x="10" y="50"/>
                    </a:lnTo>
                    <a:lnTo>
                      <a:pt x="10" y="54"/>
                    </a:lnTo>
                    <a:lnTo>
                      <a:pt x="239" y="54"/>
                    </a:lnTo>
                    <a:lnTo>
                      <a:pt x="2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8" name="Rectangle 707"/>
              <p:cNvSpPr>
                <a:spLocks noChangeArrowheads="1"/>
              </p:cNvSpPr>
              <p:nvPr/>
            </p:nvSpPr>
            <p:spPr bwMode="auto">
              <a:xfrm>
                <a:off x="7050088" y="874713"/>
                <a:ext cx="71438" cy="85725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9" name="Rectangle 708"/>
              <p:cNvSpPr>
                <a:spLocks noChangeArrowheads="1"/>
              </p:cNvSpPr>
              <p:nvPr/>
            </p:nvSpPr>
            <p:spPr bwMode="auto">
              <a:xfrm>
                <a:off x="7050088" y="874713"/>
                <a:ext cx="71438" cy="85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0" name="Rectangle 709"/>
              <p:cNvSpPr>
                <a:spLocks noChangeArrowheads="1"/>
              </p:cNvSpPr>
              <p:nvPr/>
            </p:nvSpPr>
            <p:spPr bwMode="auto">
              <a:xfrm>
                <a:off x="7050088" y="881063"/>
                <a:ext cx="68263" cy="76200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1" name="Rectangle 710"/>
              <p:cNvSpPr>
                <a:spLocks noChangeArrowheads="1"/>
              </p:cNvSpPr>
              <p:nvPr/>
            </p:nvSpPr>
            <p:spPr bwMode="auto">
              <a:xfrm>
                <a:off x="7050088" y="881063"/>
                <a:ext cx="68263" cy="7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2" name="Freeform 711"/>
              <p:cNvSpPr>
                <a:spLocks noEditPoints="1"/>
              </p:cNvSpPr>
              <p:nvPr/>
            </p:nvSpPr>
            <p:spPr bwMode="auto">
              <a:xfrm>
                <a:off x="7056438" y="881063"/>
                <a:ext cx="61913" cy="76200"/>
              </a:xfrm>
              <a:custGeom>
                <a:avLst/>
                <a:gdLst>
                  <a:gd name="T0" fmla="*/ 16 w 39"/>
                  <a:gd name="T1" fmla="*/ 26 h 48"/>
                  <a:gd name="T2" fmla="*/ 0 w 39"/>
                  <a:gd name="T3" fmla="*/ 44 h 48"/>
                  <a:gd name="T4" fmla="*/ 0 w 39"/>
                  <a:gd name="T5" fmla="*/ 44 h 48"/>
                  <a:gd name="T6" fmla="*/ 2 w 39"/>
                  <a:gd name="T7" fmla="*/ 48 h 48"/>
                  <a:gd name="T8" fmla="*/ 16 w 39"/>
                  <a:gd name="T9" fmla="*/ 48 h 48"/>
                  <a:gd name="T10" fmla="*/ 16 w 39"/>
                  <a:gd name="T11" fmla="*/ 26 h 48"/>
                  <a:gd name="T12" fmla="*/ 39 w 39"/>
                  <a:gd name="T13" fmla="*/ 0 h 48"/>
                  <a:gd name="T14" fmla="*/ 39 w 39"/>
                  <a:gd name="T15" fmla="*/ 0 h 48"/>
                  <a:gd name="T16" fmla="*/ 18 w 39"/>
                  <a:gd name="T17" fmla="*/ 22 h 48"/>
                  <a:gd name="T18" fmla="*/ 18 w 39"/>
                  <a:gd name="T19" fmla="*/ 48 h 48"/>
                  <a:gd name="T20" fmla="*/ 39 w 39"/>
                  <a:gd name="T21" fmla="*/ 48 h 48"/>
                  <a:gd name="T22" fmla="*/ 39 w 39"/>
                  <a:gd name="T2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48">
                    <a:moveTo>
                      <a:pt x="16" y="26"/>
                    </a:moveTo>
                    <a:lnTo>
                      <a:pt x="0" y="44"/>
                    </a:lnTo>
                    <a:lnTo>
                      <a:pt x="0" y="44"/>
                    </a:lnTo>
                    <a:lnTo>
                      <a:pt x="2" y="48"/>
                    </a:lnTo>
                    <a:lnTo>
                      <a:pt x="16" y="48"/>
                    </a:lnTo>
                    <a:lnTo>
                      <a:pt x="16" y="26"/>
                    </a:lnTo>
                    <a:close/>
                    <a:moveTo>
                      <a:pt x="39" y="0"/>
                    </a:moveTo>
                    <a:lnTo>
                      <a:pt x="39" y="0"/>
                    </a:lnTo>
                    <a:lnTo>
                      <a:pt x="18" y="22"/>
                    </a:lnTo>
                    <a:lnTo>
                      <a:pt x="18" y="48"/>
                    </a:lnTo>
                    <a:lnTo>
                      <a:pt x="39" y="48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3" name="Freeform 712"/>
              <p:cNvSpPr>
                <a:spLocks noEditPoints="1"/>
              </p:cNvSpPr>
              <p:nvPr/>
            </p:nvSpPr>
            <p:spPr bwMode="auto">
              <a:xfrm>
                <a:off x="7056438" y="881063"/>
                <a:ext cx="61913" cy="76200"/>
              </a:xfrm>
              <a:custGeom>
                <a:avLst/>
                <a:gdLst>
                  <a:gd name="T0" fmla="*/ 16 w 39"/>
                  <a:gd name="T1" fmla="*/ 26 h 48"/>
                  <a:gd name="T2" fmla="*/ 0 w 39"/>
                  <a:gd name="T3" fmla="*/ 44 h 48"/>
                  <a:gd name="T4" fmla="*/ 0 w 39"/>
                  <a:gd name="T5" fmla="*/ 44 h 48"/>
                  <a:gd name="T6" fmla="*/ 2 w 39"/>
                  <a:gd name="T7" fmla="*/ 48 h 48"/>
                  <a:gd name="T8" fmla="*/ 16 w 39"/>
                  <a:gd name="T9" fmla="*/ 48 h 48"/>
                  <a:gd name="T10" fmla="*/ 16 w 39"/>
                  <a:gd name="T11" fmla="*/ 26 h 48"/>
                  <a:gd name="T12" fmla="*/ 39 w 39"/>
                  <a:gd name="T13" fmla="*/ 0 h 48"/>
                  <a:gd name="T14" fmla="*/ 39 w 39"/>
                  <a:gd name="T15" fmla="*/ 0 h 48"/>
                  <a:gd name="T16" fmla="*/ 18 w 39"/>
                  <a:gd name="T17" fmla="*/ 22 h 48"/>
                  <a:gd name="T18" fmla="*/ 18 w 39"/>
                  <a:gd name="T19" fmla="*/ 48 h 48"/>
                  <a:gd name="T20" fmla="*/ 39 w 39"/>
                  <a:gd name="T21" fmla="*/ 48 h 48"/>
                  <a:gd name="T22" fmla="*/ 39 w 39"/>
                  <a:gd name="T2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48">
                    <a:moveTo>
                      <a:pt x="16" y="26"/>
                    </a:moveTo>
                    <a:lnTo>
                      <a:pt x="0" y="44"/>
                    </a:lnTo>
                    <a:lnTo>
                      <a:pt x="0" y="44"/>
                    </a:lnTo>
                    <a:lnTo>
                      <a:pt x="2" y="48"/>
                    </a:lnTo>
                    <a:lnTo>
                      <a:pt x="16" y="48"/>
                    </a:lnTo>
                    <a:lnTo>
                      <a:pt x="16" y="26"/>
                    </a:lnTo>
                    <a:moveTo>
                      <a:pt x="39" y="0"/>
                    </a:moveTo>
                    <a:lnTo>
                      <a:pt x="39" y="0"/>
                    </a:lnTo>
                    <a:lnTo>
                      <a:pt x="18" y="22"/>
                    </a:lnTo>
                    <a:lnTo>
                      <a:pt x="18" y="48"/>
                    </a:lnTo>
                    <a:lnTo>
                      <a:pt x="39" y="48"/>
                    </a:lnTo>
                    <a:lnTo>
                      <a:pt x="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4" name="Rectangle 713"/>
              <p:cNvSpPr>
                <a:spLocks noChangeArrowheads="1"/>
              </p:cNvSpPr>
              <p:nvPr/>
            </p:nvSpPr>
            <p:spPr bwMode="auto">
              <a:xfrm>
                <a:off x="7081838" y="877888"/>
                <a:ext cx="3175" cy="82550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5" name="Rectangle 714"/>
              <p:cNvSpPr>
                <a:spLocks noChangeArrowheads="1"/>
              </p:cNvSpPr>
              <p:nvPr/>
            </p:nvSpPr>
            <p:spPr bwMode="auto">
              <a:xfrm>
                <a:off x="7081838" y="877888"/>
                <a:ext cx="3175" cy="82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" name="Rectangle 715"/>
              <p:cNvSpPr>
                <a:spLocks noChangeArrowheads="1"/>
              </p:cNvSpPr>
              <p:nvPr/>
            </p:nvSpPr>
            <p:spPr bwMode="auto">
              <a:xfrm>
                <a:off x="7146925" y="874713"/>
                <a:ext cx="69850" cy="85725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" name="Rectangle 716"/>
              <p:cNvSpPr>
                <a:spLocks noChangeArrowheads="1"/>
              </p:cNvSpPr>
              <p:nvPr/>
            </p:nvSpPr>
            <p:spPr bwMode="auto">
              <a:xfrm>
                <a:off x="7146925" y="874713"/>
                <a:ext cx="69850" cy="85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" name="Rectangle 717"/>
              <p:cNvSpPr>
                <a:spLocks noChangeArrowheads="1"/>
              </p:cNvSpPr>
              <p:nvPr/>
            </p:nvSpPr>
            <p:spPr bwMode="auto">
              <a:xfrm>
                <a:off x="7150100" y="881063"/>
                <a:ext cx="63500" cy="76200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" name="Rectangle 718"/>
              <p:cNvSpPr>
                <a:spLocks noChangeArrowheads="1"/>
              </p:cNvSpPr>
              <p:nvPr/>
            </p:nvSpPr>
            <p:spPr bwMode="auto">
              <a:xfrm>
                <a:off x="7150100" y="881063"/>
                <a:ext cx="63500" cy="7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0" name="Freeform 719"/>
              <p:cNvSpPr>
                <a:spLocks noEditPoints="1"/>
              </p:cNvSpPr>
              <p:nvPr/>
            </p:nvSpPr>
            <p:spPr bwMode="auto">
              <a:xfrm>
                <a:off x="7150100" y="881063"/>
                <a:ext cx="63500" cy="76200"/>
              </a:xfrm>
              <a:custGeom>
                <a:avLst/>
                <a:gdLst>
                  <a:gd name="T0" fmla="*/ 20 w 40"/>
                  <a:gd name="T1" fmla="*/ 26 h 48"/>
                  <a:gd name="T2" fmla="*/ 0 w 40"/>
                  <a:gd name="T3" fmla="*/ 48 h 48"/>
                  <a:gd name="T4" fmla="*/ 20 w 40"/>
                  <a:gd name="T5" fmla="*/ 48 h 48"/>
                  <a:gd name="T6" fmla="*/ 20 w 40"/>
                  <a:gd name="T7" fmla="*/ 26 h 48"/>
                  <a:gd name="T8" fmla="*/ 40 w 40"/>
                  <a:gd name="T9" fmla="*/ 0 h 48"/>
                  <a:gd name="T10" fmla="*/ 40 w 40"/>
                  <a:gd name="T11" fmla="*/ 0 h 48"/>
                  <a:gd name="T12" fmla="*/ 22 w 40"/>
                  <a:gd name="T13" fmla="*/ 22 h 48"/>
                  <a:gd name="T14" fmla="*/ 22 w 40"/>
                  <a:gd name="T15" fmla="*/ 48 h 48"/>
                  <a:gd name="T16" fmla="*/ 40 w 40"/>
                  <a:gd name="T17" fmla="*/ 48 h 48"/>
                  <a:gd name="T18" fmla="*/ 40 w 4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48">
                    <a:moveTo>
                      <a:pt x="20" y="26"/>
                    </a:moveTo>
                    <a:lnTo>
                      <a:pt x="0" y="48"/>
                    </a:lnTo>
                    <a:lnTo>
                      <a:pt x="20" y="48"/>
                    </a:lnTo>
                    <a:lnTo>
                      <a:pt x="20" y="26"/>
                    </a:lnTo>
                    <a:close/>
                    <a:moveTo>
                      <a:pt x="40" y="0"/>
                    </a:moveTo>
                    <a:lnTo>
                      <a:pt x="40" y="0"/>
                    </a:lnTo>
                    <a:lnTo>
                      <a:pt x="22" y="22"/>
                    </a:lnTo>
                    <a:lnTo>
                      <a:pt x="22" y="48"/>
                    </a:lnTo>
                    <a:lnTo>
                      <a:pt x="40" y="48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1" name="Freeform 720"/>
              <p:cNvSpPr>
                <a:spLocks noEditPoints="1"/>
              </p:cNvSpPr>
              <p:nvPr/>
            </p:nvSpPr>
            <p:spPr bwMode="auto">
              <a:xfrm>
                <a:off x="7150100" y="881063"/>
                <a:ext cx="63500" cy="76200"/>
              </a:xfrm>
              <a:custGeom>
                <a:avLst/>
                <a:gdLst>
                  <a:gd name="T0" fmla="*/ 20 w 40"/>
                  <a:gd name="T1" fmla="*/ 26 h 48"/>
                  <a:gd name="T2" fmla="*/ 0 w 40"/>
                  <a:gd name="T3" fmla="*/ 48 h 48"/>
                  <a:gd name="T4" fmla="*/ 20 w 40"/>
                  <a:gd name="T5" fmla="*/ 48 h 48"/>
                  <a:gd name="T6" fmla="*/ 20 w 40"/>
                  <a:gd name="T7" fmla="*/ 26 h 48"/>
                  <a:gd name="T8" fmla="*/ 40 w 40"/>
                  <a:gd name="T9" fmla="*/ 0 h 48"/>
                  <a:gd name="T10" fmla="*/ 40 w 40"/>
                  <a:gd name="T11" fmla="*/ 0 h 48"/>
                  <a:gd name="T12" fmla="*/ 22 w 40"/>
                  <a:gd name="T13" fmla="*/ 22 h 48"/>
                  <a:gd name="T14" fmla="*/ 22 w 40"/>
                  <a:gd name="T15" fmla="*/ 48 h 48"/>
                  <a:gd name="T16" fmla="*/ 40 w 40"/>
                  <a:gd name="T17" fmla="*/ 48 h 48"/>
                  <a:gd name="T18" fmla="*/ 40 w 4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48">
                    <a:moveTo>
                      <a:pt x="20" y="26"/>
                    </a:moveTo>
                    <a:lnTo>
                      <a:pt x="0" y="48"/>
                    </a:lnTo>
                    <a:lnTo>
                      <a:pt x="20" y="48"/>
                    </a:lnTo>
                    <a:lnTo>
                      <a:pt x="20" y="26"/>
                    </a:lnTo>
                    <a:moveTo>
                      <a:pt x="40" y="0"/>
                    </a:moveTo>
                    <a:lnTo>
                      <a:pt x="40" y="0"/>
                    </a:lnTo>
                    <a:lnTo>
                      <a:pt x="22" y="22"/>
                    </a:lnTo>
                    <a:lnTo>
                      <a:pt x="22" y="48"/>
                    </a:lnTo>
                    <a:lnTo>
                      <a:pt x="40" y="48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2" name="Rectangle 721"/>
              <p:cNvSpPr>
                <a:spLocks noChangeArrowheads="1"/>
              </p:cNvSpPr>
              <p:nvPr/>
            </p:nvSpPr>
            <p:spPr bwMode="auto">
              <a:xfrm>
                <a:off x="7181850" y="877888"/>
                <a:ext cx="3175" cy="82550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3" name="Rectangle 722"/>
              <p:cNvSpPr>
                <a:spLocks noChangeArrowheads="1"/>
              </p:cNvSpPr>
              <p:nvPr/>
            </p:nvSpPr>
            <p:spPr bwMode="auto">
              <a:xfrm>
                <a:off x="7181850" y="877888"/>
                <a:ext cx="3175" cy="82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" name="Rectangle 723"/>
              <p:cNvSpPr>
                <a:spLocks noChangeArrowheads="1"/>
              </p:cNvSpPr>
              <p:nvPr/>
            </p:nvSpPr>
            <p:spPr bwMode="auto">
              <a:xfrm>
                <a:off x="7242175" y="874713"/>
                <a:ext cx="74613" cy="85725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" name="Rectangle 724"/>
              <p:cNvSpPr>
                <a:spLocks noChangeArrowheads="1"/>
              </p:cNvSpPr>
              <p:nvPr/>
            </p:nvSpPr>
            <p:spPr bwMode="auto">
              <a:xfrm>
                <a:off x="7242175" y="874713"/>
                <a:ext cx="74613" cy="85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6" name="Rectangle 725"/>
              <p:cNvSpPr>
                <a:spLocks noChangeArrowheads="1"/>
              </p:cNvSpPr>
              <p:nvPr/>
            </p:nvSpPr>
            <p:spPr bwMode="auto">
              <a:xfrm>
                <a:off x="7246938" y="881063"/>
                <a:ext cx="66675" cy="76200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7" name="Rectangle 726"/>
              <p:cNvSpPr>
                <a:spLocks noChangeArrowheads="1"/>
              </p:cNvSpPr>
              <p:nvPr/>
            </p:nvSpPr>
            <p:spPr bwMode="auto">
              <a:xfrm>
                <a:off x="7246938" y="881063"/>
                <a:ext cx="66675" cy="7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8" name="Freeform 727"/>
              <p:cNvSpPr>
                <a:spLocks noEditPoints="1"/>
              </p:cNvSpPr>
              <p:nvPr/>
            </p:nvSpPr>
            <p:spPr bwMode="auto">
              <a:xfrm>
                <a:off x="7246938" y="881063"/>
                <a:ext cx="66675" cy="76200"/>
              </a:xfrm>
              <a:custGeom>
                <a:avLst/>
                <a:gdLst>
                  <a:gd name="T0" fmla="*/ 20 w 42"/>
                  <a:gd name="T1" fmla="*/ 26 h 48"/>
                  <a:gd name="T2" fmla="*/ 0 w 42"/>
                  <a:gd name="T3" fmla="*/ 48 h 48"/>
                  <a:gd name="T4" fmla="*/ 20 w 42"/>
                  <a:gd name="T5" fmla="*/ 48 h 48"/>
                  <a:gd name="T6" fmla="*/ 20 w 42"/>
                  <a:gd name="T7" fmla="*/ 26 h 48"/>
                  <a:gd name="T8" fmla="*/ 42 w 42"/>
                  <a:gd name="T9" fmla="*/ 0 h 48"/>
                  <a:gd name="T10" fmla="*/ 42 w 42"/>
                  <a:gd name="T11" fmla="*/ 0 h 48"/>
                  <a:gd name="T12" fmla="*/ 22 w 42"/>
                  <a:gd name="T13" fmla="*/ 22 h 48"/>
                  <a:gd name="T14" fmla="*/ 22 w 42"/>
                  <a:gd name="T15" fmla="*/ 48 h 48"/>
                  <a:gd name="T16" fmla="*/ 42 w 42"/>
                  <a:gd name="T17" fmla="*/ 48 h 48"/>
                  <a:gd name="T18" fmla="*/ 42 w 42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48">
                    <a:moveTo>
                      <a:pt x="20" y="26"/>
                    </a:moveTo>
                    <a:lnTo>
                      <a:pt x="0" y="48"/>
                    </a:lnTo>
                    <a:lnTo>
                      <a:pt x="20" y="48"/>
                    </a:lnTo>
                    <a:lnTo>
                      <a:pt x="20" y="26"/>
                    </a:lnTo>
                    <a:close/>
                    <a:moveTo>
                      <a:pt x="42" y="0"/>
                    </a:moveTo>
                    <a:lnTo>
                      <a:pt x="42" y="0"/>
                    </a:lnTo>
                    <a:lnTo>
                      <a:pt x="22" y="22"/>
                    </a:lnTo>
                    <a:lnTo>
                      <a:pt x="22" y="48"/>
                    </a:lnTo>
                    <a:lnTo>
                      <a:pt x="42" y="4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9" name="Freeform 728"/>
              <p:cNvSpPr>
                <a:spLocks noEditPoints="1"/>
              </p:cNvSpPr>
              <p:nvPr/>
            </p:nvSpPr>
            <p:spPr bwMode="auto">
              <a:xfrm>
                <a:off x="7246938" y="881063"/>
                <a:ext cx="66675" cy="76200"/>
              </a:xfrm>
              <a:custGeom>
                <a:avLst/>
                <a:gdLst>
                  <a:gd name="T0" fmla="*/ 20 w 42"/>
                  <a:gd name="T1" fmla="*/ 26 h 48"/>
                  <a:gd name="T2" fmla="*/ 0 w 42"/>
                  <a:gd name="T3" fmla="*/ 48 h 48"/>
                  <a:gd name="T4" fmla="*/ 20 w 42"/>
                  <a:gd name="T5" fmla="*/ 48 h 48"/>
                  <a:gd name="T6" fmla="*/ 20 w 42"/>
                  <a:gd name="T7" fmla="*/ 26 h 48"/>
                  <a:gd name="T8" fmla="*/ 42 w 42"/>
                  <a:gd name="T9" fmla="*/ 0 h 48"/>
                  <a:gd name="T10" fmla="*/ 42 w 42"/>
                  <a:gd name="T11" fmla="*/ 0 h 48"/>
                  <a:gd name="T12" fmla="*/ 22 w 42"/>
                  <a:gd name="T13" fmla="*/ 22 h 48"/>
                  <a:gd name="T14" fmla="*/ 22 w 42"/>
                  <a:gd name="T15" fmla="*/ 48 h 48"/>
                  <a:gd name="T16" fmla="*/ 42 w 42"/>
                  <a:gd name="T17" fmla="*/ 48 h 48"/>
                  <a:gd name="T18" fmla="*/ 42 w 42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48">
                    <a:moveTo>
                      <a:pt x="20" y="26"/>
                    </a:moveTo>
                    <a:lnTo>
                      <a:pt x="0" y="48"/>
                    </a:lnTo>
                    <a:lnTo>
                      <a:pt x="20" y="48"/>
                    </a:lnTo>
                    <a:lnTo>
                      <a:pt x="20" y="26"/>
                    </a:lnTo>
                    <a:moveTo>
                      <a:pt x="42" y="0"/>
                    </a:moveTo>
                    <a:lnTo>
                      <a:pt x="42" y="0"/>
                    </a:lnTo>
                    <a:lnTo>
                      <a:pt x="22" y="22"/>
                    </a:lnTo>
                    <a:lnTo>
                      <a:pt x="22" y="48"/>
                    </a:lnTo>
                    <a:lnTo>
                      <a:pt x="42" y="48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0" name="Rectangle 729"/>
              <p:cNvSpPr>
                <a:spLocks noChangeArrowheads="1"/>
              </p:cNvSpPr>
              <p:nvPr/>
            </p:nvSpPr>
            <p:spPr bwMode="auto">
              <a:xfrm>
                <a:off x="7278688" y="877888"/>
                <a:ext cx="3175" cy="82550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1" name="Rectangle 730"/>
              <p:cNvSpPr>
                <a:spLocks noChangeArrowheads="1"/>
              </p:cNvSpPr>
              <p:nvPr/>
            </p:nvSpPr>
            <p:spPr bwMode="auto">
              <a:xfrm>
                <a:off x="7278688" y="877888"/>
                <a:ext cx="3175" cy="82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2" name="Rectangle 731"/>
              <p:cNvSpPr>
                <a:spLocks noChangeArrowheads="1"/>
              </p:cNvSpPr>
              <p:nvPr/>
            </p:nvSpPr>
            <p:spPr bwMode="auto">
              <a:xfrm>
                <a:off x="7339013" y="874713"/>
                <a:ext cx="74613" cy="85725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3" name="Rectangle 732"/>
              <p:cNvSpPr>
                <a:spLocks noChangeArrowheads="1"/>
              </p:cNvSpPr>
              <p:nvPr/>
            </p:nvSpPr>
            <p:spPr bwMode="auto">
              <a:xfrm>
                <a:off x="7339013" y="874713"/>
                <a:ext cx="74613" cy="85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" name="Rectangle 733"/>
              <p:cNvSpPr>
                <a:spLocks noChangeArrowheads="1"/>
              </p:cNvSpPr>
              <p:nvPr/>
            </p:nvSpPr>
            <p:spPr bwMode="auto">
              <a:xfrm>
                <a:off x="7342188" y="881063"/>
                <a:ext cx="68263" cy="76200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" name="Rectangle 734"/>
              <p:cNvSpPr>
                <a:spLocks noChangeArrowheads="1"/>
              </p:cNvSpPr>
              <p:nvPr/>
            </p:nvSpPr>
            <p:spPr bwMode="auto">
              <a:xfrm>
                <a:off x="7342188" y="881063"/>
                <a:ext cx="68263" cy="7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6" name="Freeform 735"/>
              <p:cNvSpPr>
                <a:spLocks noEditPoints="1"/>
              </p:cNvSpPr>
              <p:nvPr/>
            </p:nvSpPr>
            <p:spPr bwMode="auto">
              <a:xfrm>
                <a:off x="7342188" y="881063"/>
                <a:ext cx="68263" cy="76200"/>
              </a:xfrm>
              <a:custGeom>
                <a:avLst/>
                <a:gdLst>
                  <a:gd name="T0" fmla="*/ 20 w 43"/>
                  <a:gd name="T1" fmla="*/ 26 h 48"/>
                  <a:gd name="T2" fmla="*/ 0 w 43"/>
                  <a:gd name="T3" fmla="*/ 48 h 48"/>
                  <a:gd name="T4" fmla="*/ 20 w 43"/>
                  <a:gd name="T5" fmla="*/ 48 h 48"/>
                  <a:gd name="T6" fmla="*/ 20 w 43"/>
                  <a:gd name="T7" fmla="*/ 26 h 48"/>
                  <a:gd name="T8" fmla="*/ 43 w 43"/>
                  <a:gd name="T9" fmla="*/ 0 h 48"/>
                  <a:gd name="T10" fmla="*/ 43 w 43"/>
                  <a:gd name="T11" fmla="*/ 0 h 48"/>
                  <a:gd name="T12" fmla="*/ 22 w 43"/>
                  <a:gd name="T13" fmla="*/ 22 h 48"/>
                  <a:gd name="T14" fmla="*/ 22 w 43"/>
                  <a:gd name="T15" fmla="*/ 48 h 48"/>
                  <a:gd name="T16" fmla="*/ 43 w 43"/>
                  <a:gd name="T17" fmla="*/ 48 h 48"/>
                  <a:gd name="T18" fmla="*/ 43 w 43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8">
                    <a:moveTo>
                      <a:pt x="20" y="26"/>
                    </a:moveTo>
                    <a:lnTo>
                      <a:pt x="0" y="48"/>
                    </a:lnTo>
                    <a:lnTo>
                      <a:pt x="20" y="48"/>
                    </a:lnTo>
                    <a:lnTo>
                      <a:pt x="20" y="26"/>
                    </a:lnTo>
                    <a:close/>
                    <a:moveTo>
                      <a:pt x="43" y="0"/>
                    </a:moveTo>
                    <a:lnTo>
                      <a:pt x="43" y="0"/>
                    </a:lnTo>
                    <a:lnTo>
                      <a:pt x="22" y="22"/>
                    </a:lnTo>
                    <a:lnTo>
                      <a:pt x="22" y="48"/>
                    </a:lnTo>
                    <a:lnTo>
                      <a:pt x="43" y="48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7" name="Freeform 736"/>
              <p:cNvSpPr>
                <a:spLocks noEditPoints="1"/>
              </p:cNvSpPr>
              <p:nvPr/>
            </p:nvSpPr>
            <p:spPr bwMode="auto">
              <a:xfrm>
                <a:off x="7342188" y="881063"/>
                <a:ext cx="68263" cy="76200"/>
              </a:xfrm>
              <a:custGeom>
                <a:avLst/>
                <a:gdLst>
                  <a:gd name="T0" fmla="*/ 20 w 43"/>
                  <a:gd name="T1" fmla="*/ 26 h 48"/>
                  <a:gd name="T2" fmla="*/ 0 w 43"/>
                  <a:gd name="T3" fmla="*/ 48 h 48"/>
                  <a:gd name="T4" fmla="*/ 20 w 43"/>
                  <a:gd name="T5" fmla="*/ 48 h 48"/>
                  <a:gd name="T6" fmla="*/ 20 w 43"/>
                  <a:gd name="T7" fmla="*/ 26 h 48"/>
                  <a:gd name="T8" fmla="*/ 43 w 43"/>
                  <a:gd name="T9" fmla="*/ 0 h 48"/>
                  <a:gd name="T10" fmla="*/ 43 w 43"/>
                  <a:gd name="T11" fmla="*/ 0 h 48"/>
                  <a:gd name="T12" fmla="*/ 22 w 43"/>
                  <a:gd name="T13" fmla="*/ 22 h 48"/>
                  <a:gd name="T14" fmla="*/ 22 w 43"/>
                  <a:gd name="T15" fmla="*/ 48 h 48"/>
                  <a:gd name="T16" fmla="*/ 43 w 43"/>
                  <a:gd name="T17" fmla="*/ 48 h 48"/>
                  <a:gd name="T18" fmla="*/ 43 w 43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8">
                    <a:moveTo>
                      <a:pt x="20" y="26"/>
                    </a:moveTo>
                    <a:lnTo>
                      <a:pt x="0" y="48"/>
                    </a:lnTo>
                    <a:lnTo>
                      <a:pt x="20" y="48"/>
                    </a:lnTo>
                    <a:lnTo>
                      <a:pt x="20" y="26"/>
                    </a:lnTo>
                    <a:moveTo>
                      <a:pt x="43" y="0"/>
                    </a:moveTo>
                    <a:lnTo>
                      <a:pt x="43" y="0"/>
                    </a:lnTo>
                    <a:lnTo>
                      <a:pt x="22" y="22"/>
                    </a:lnTo>
                    <a:lnTo>
                      <a:pt x="22" y="48"/>
                    </a:lnTo>
                    <a:lnTo>
                      <a:pt x="43" y="48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8" name="Rectangle 737"/>
              <p:cNvSpPr>
                <a:spLocks noChangeArrowheads="1"/>
              </p:cNvSpPr>
              <p:nvPr/>
            </p:nvSpPr>
            <p:spPr bwMode="auto">
              <a:xfrm>
                <a:off x="7373938" y="877888"/>
                <a:ext cx="3175" cy="82550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9" name="Rectangle 738"/>
              <p:cNvSpPr>
                <a:spLocks noChangeArrowheads="1"/>
              </p:cNvSpPr>
              <p:nvPr/>
            </p:nvSpPr>
            <p:spPr bwMode="auto">
              <a:xfrm>
                <a:off x="7373938" y="877888"/>
                <a:ext cx="3175" cy="82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0" name="Freeform 739"/>
              <p:cNvSpPr>
                <a:spLocks/>
              </p:cNvSpPr>
              <p:nvPr/>
            </p:nvSpPr>
            <p:spPr bwMode="auto">
              <a:xfrm>
                <a:off x="7037388" y="871538"/>
                <a:ext cx="388938" cy="9525"/>
              </a:xfrm>
              <a:custGeom>
                <a:avLst/>
                <a:gdLst>
                  <a:gd name="T0" fmla="*/ 245 w 245"/>
                  <a:gd name="T1" fmla="*/ 0 h 6"/>
                  <a:gd name="T2" fmla="*/ 0 w 245"/>
                  <a:gd name="T3" fmla="*/ 0 h 6"/>
                  <a:gd name="T4" fmla="*/ 0 w 245"/>
                  <a:gd name="T5" fmla="*/ 0 h 6"/>
                  <a:gd name="T6" fmla="*/ 245 w 245"/>
                  <a:gd name="T7" fmla="*/ 0 h 6"/>
                  <a:gd name="T8" fmla="*/ 245 w 245"/>
                  <a:gd name="T9" fmla="*/ 6 h 6"/>
                  <a:gd name="T10" fmla="*/ 245 w 245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5" h="6">
                    <a:moveTo>
                      <a:pt x="245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5" y="0"/>
                    </a:lnTo>
                    <a:lnTo>
                      <a:pt x="245" y="6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BCC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1" name="Freeform 740"/>
              <p:cNvSpPr>
                <a:spLocks/>
              </p:cNvSpPr>
              <p:nvPr/>
            </p:nvSpPr>
            <p:spPr bwMode="auto">
              <a:xfrm>
                <a:off x="7037388" y="871538"/>
                <a:ext cx="388938" cy="9525"/>
              </a:xfrm>
              <a:custGeom>
                <a:avLst/>
                <a:gdLst>
                  <a:gd name="T0" fmla="*/ 245 w 245"/>
                  <a:gd name="T1" fmla="*/ 0 h 6"/>
                  <a:gd name="T2" fmla="*/ 0 w 245"/>
                  <a:gd name="T3" fmla="*/ 0 h 6"/>
                  <a:gd name="T4" fmla="*/ 0 w 245"/>
                  <a:gd name="T5" fmla="*/ 0 h 6"/>
                  <a:gd name="T6" fmla="*/ 245 w 245"/>
                  <a:gd name="T7" fmla="*/ 0 h 6"/>
                  <a:gd name="T8" fmla="*/ 245 w 245"/>
                  <a:gd name="T9" fmla="*/ 6 h 6"/>
                  <a:gd name="T10" fmla="*/ 245 w 245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5" h="6">
                    <a:moveTo>
                      <a:pt x="245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5" y="0"/>
                    </a:lnTo>
                    <a:lnTo>
                      <a:pt x="245" y="6"/>
                    </a:lnTo>
                    <a:lnTo>
                      <a:pt x="2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2" name="Freeform 741"/>
              <p:cNvSpPr>
                <a:spLocks/>
              </p:cNvSpPr>
              <p:nvPr/>
            </p:nvSpPr>
            <p:spPr bwMode="auto">
              <a:xfrm>
                <a:off x="7037388" y="871538"/>
                <a:ext cx="388938" cy="57150"/>
              </a:xfrm>
              <a:custGeom>
                <a:avLst/>
                <a:gdLst>
                  <a:gd name="T0" fmla="*/ 245 w 245"/>
                  <a:gd name="T1" fmla="*/ 0 h 36"/>
                  <a:gd name="T2" fmla="*/ 0 w 245"/>
                  <a:gd name="T3" fmla="*/ 0 h 36"/>
                  <a:gd name="T4" fmla="*/ 0 w 245"/>
                  <a:gd name="T5" fmla="*/ 22 h 36"/>
                  <a:gd name="T6" fmla="*/ 6 w 245"/>
                  <a:gd name="T7" fmla="*/ 36 h 36"/>
                  <a:gd name="T8" fmla="*/ 6 w 245"/>
                  <a:gd name="T9" fmla="*/ 36 h 36"/>
                  <a:gd name="T10" fmla="*/ 6 w 245"/>
                  <a:gd name="T11" fmla="*/ 6 h 36"/>
                  <a:gd name="T12" fmla="*/ 8 w 245"/>
                  <a:gd name="T13" fmla="*/ 6 h 36"/>
                  <a:gd name="T14" fmla="*/ 8 w 245"/>
                  <a:gd name="T15" fmla="*/ 2 h 36"/>
                  <a:gd name="T16" fmla="*/ 53 w 245"/>
                  <a:gd name="T17" fmla="*/ 2 h 36"/>
                  <a:gd name="T18" fmla="*/ 53 w 245"/>
                  <a:gd name="T19" fmla="*/ 6 h 36"/>
                  <a:gd name="T20" fmla="*/ 69 w 245"/>
                  <a:gd name="T21" fmla="*/ 6 h 36"/>
                  <a:gd name="T22" fmla="*/ 69 w 245"/>
                  <a:gd name="T23" fmla="*/ 2 h 36"/>
                  <a:gd name="T24" fmla="*/ 113 w 245"/>
                  <a:gd name="T25" fmla="*/ 2 h 36"/>
                  <a:gd name="T26" fmla="*/ 113 w 245"/>
                  <a:gd name="T27" fmla="*/ 6 h 36"/>
                  <a:gd name="T28" fmla="*/ 129 w 245"/>
                  <a:gd name="T29" fmla="*/ 6 h 36"/>
                  <a:gd name="T30" fmla="*/ 129 w 245"/>
                  <a:gd name="T31" fmla="*/ 2 h 36"/>
                  <a:gd name="T32" fmla="*/ 176 w 245"/>
                  <a:gd name="T33" fmla="*/ 2 h 36"/>
                  <a:gd name="T34" fmla="*/ 176 w 245"/>
                  <a:gd name="T35" fmla="*/ 6 h 36"/>
                  <a:gd name="T36" fmla="*/ 190 w 245"/>
                  <a:gd name="T37" fmla="*/ 6 h 36"/>
                  <a:gd name="T38" fmla="*/ 190 w 245"/>
                  <a:gd name="T39" fmla="*/ 2 h 36"/>
                  <a:gd name="T40" fmla="*/ 237 w 245"/>
                  <a:gd name="T41" fmla="*/ 2 h 36"/>
                  <a:gd name="T42" fmla="*/ 237 w 245"/>
                  <a:gd name="T43" fmla="*/ 6 h 36"/>
                  <a:gd name="T44" fmla="*/ 245 w 245"/>
                  <a:gd name="T45" fmla="*/ 6 h 36"/>
                  <a:gd name="T46" fmla="*/ 245 w 245"/>
                  <a:gd name="T4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5" h="36">
                    <a:moveTo>
                      <a:pt x="245" y="0"/>
                    </a:moveTo>
                    <a:lnTo>
                      <a:pt x="0" y="0"/>
                    </a:lnTo>
                    <a:lnTo>
                      <a:pt x="0" y="22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2"/>
                    </a:lnTo>
                    <a:lnTo>
                      <a:pt x="53" y="2"/>
                    </a:lnTo>
                    <a:lnTo>
                      <a:pt x="53" y="6"/>
                    </a:lnTo>
                    <a:lnTo>
                      <a:pt x="69" y="6"/>
                    </a:lnTo>
                    <a:lnTo>
                      <a:pt x="69" y="2"/>
                    </a:lnTo>
                    <a:lnTo>
                      <a:pt x="113" y="2"/>
                    </a:lnTo>
                    <a:lnTo>
                      <a:pt x="113" y="6"/>
                    </a:lnTo>
                    <a:lnTo>
                      <a:pt x="129" y="6"/>
                    </a:lnTo>
                    <a:lnTo>
                      <a:pt x="129" y="2"/>
                    </a:lnTo>
                    <a:lnTo>
                      <a:pt x="176" y="2"/>
                    </a:lnTo>
                    <a:lnTo>
                      <a:pt x="176" y="6"/>
                    </a:lnTo>
                    <a:lnTo>
                      <a:pt x="190" y="6"/>
                    </a:lnTo>
                    <a:lnTo>
                      <a:pt x="190" y="2"/>
                    </a:lnTo>
                    <a:lnTo>
                      <a:pt x="237" y="2"/>
                    </a:lnTo>
                    <a:lnTo>
                      <a:pt x="237" y="6"/>
                    </a:lnTo>
                    <a:lnTo>
                      <a:pt x="245" y="6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A9B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3" name="Freeform 742"/>
              <p:cNvSpPr>
                <a:spLocks/>
              </p:cNvSpPr>
              <p:nvPr/>
            </p:nvSpPr>
            <p:spPr bwMode="auto">
              <a:xfrm>
                <a:off x="7037388" y="871538"/>
                <a:ext cx="388938" cy="57150"/>
              </a:xfrm>
              <a:custGeom>
                <a:avLst/>
                <a:gdLst>
                  <a:gd name="T0" fmla="*/ 245 w 245"/>
                  <a:gd name="T1" fmla="*/ 0 h 36"/>
                  <a:gd name="T2" fmla="*/ 0 w 245"/>
                  <a:gd name="T3" fmla="*/ 0 h 36"/>
                  <a:gd name="T4" fmla="*/ 0 w 245"/>
                  <a:gd name="T5" fmla="*/ 22 h 36"/>
                  <a:gd name="T6" fmla="*/ 6 w 245"/>
                  <a:gd name="T7" fmla="*/ 36 h 36"/>
                  <a:gd name="T8" fmla="*/ 6 w 245"/>
                  <a:gd name="T9" fmla="*/ 36 h 36"/>
                  <a:gd name="T10" fmla="*/ 6 w 245"/>
                  <a:gd name="T11" fmla="*/ 6 h 36"/>
                  <a:gd name="T12" fmla="*/ 8 w 245"/>
                  <a:gd name="T13" fmla="*/ 6 h 36"/>
                  <a:gd name="T14" fmla="*/ 8 w 245"/>
                  <a:gd name="T15" fmla="*/ 2 h 36"/>
                  <a:gd name="T16" fmla="*/ 53 w 245"/>
                  <a:gd name="T17" fmla="*/ 2 h 36"/>
                  <a:gd name="T18" fmla="*/ 53 w 245"/>
                  <a:gd name="T19" fmla="*/ 6 h 36"/>
                  <a:gd name="T20" fmla="*/ 69 w 245"/>
                  <a:gd name="T21" fmla="*/ 6 h 36"/>
                  <a:gd name="T22" fmla="*/ 69 w 245"/>
                  <a:gd name="T23" fmla="*/ 2 h 36"/>
                  <a:gd name="T24" fmla="*/ 113 w 245"/>
                  <a:gd name="T25" fmla="*/ 2 h 36"/>
                  <a:gd name="T26" fmla="*/ 113 w 245"/>
                  <a:gd name="T27" fmla="*/ 6 h 36"/>
                  <a:gd name="T28" fmla="*/ 129 w 245"/>
                  <a:gd name="T29" fmla="*/ 6 h 36"/>
                  <a:gd name="T30" fmla="*/ 129 w 245"/>
                  <a:gd name="T31" fmla="*/ 2 h 36"/>
                  <a:gd name="T32" fmla="*/ 176 w 245"/>
                  <a:gd name="T33" fmla="*/ 2 h 36"/>
                  <a:gd name="T34" fmla="*/ 176 w 245"/>
                  <a:gd name="T35" fmla="*/ 6 h 36"/>
                  <a:gd name="T36" fmla="*/ 190 w 245"/>
                  <a:gd name="T37" fmla="*/ 6 h 36"/>
                  <a:gd name="T38" fmla="*/ 190 w 245"/>
                  <a:gd name="T39" fmla="*/ 2 h 36"/>
                  <a:gd name="T40" fmla="*/ 237 w 245"/>
                  <a:gd name="T41" fmla="*/ 2 h 36"/>
                  <a:gd name="T42" fmla="*/ 237 w 245"/>
                  <a:gd name="T43" fmla="*/ 6 h 36"/>
                  <a:gd name="T44" fmla="*/ 245 w 245"/>
                  <a:gd name="T45" fmla="*/ 6 h 36"/>
                  <a:gd name="T46" fmla="*/ 245 w 245"/>
                  <a:gd name="T4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5" h="36">
                    <a:moveTo>
                      <a:pt x="245" y="0"/>
                    </a:moveTo>
                    <a:lnTo>
                      <a:pt x="0" y="0"/>
                    </a:lnTo>
                    <a:lnTo>
                      <a:pt x="0" y="22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2"/>
                    </a:lnTo>
                    <a:lnTo>
                      <a:pt x="53" y="2"/>
                    </a:lnTo>
                    <a:lnTo>
                      <a:pt x="53" y="6"/>
                    </a:lnTo>
                    <a:lnTo>
                      <a:pt x="69" y="6"/>
                    </a:lnTo>
                    <a:lnTo>
                      <a:pt x="69" y="2"/>
                    </a:lnTo>
                    <a:lnTo>
                      <a:pt x="113" y="2"/>
                    </a:lnTo>
                    <a:lnTo>
                      <a:pt x="113" y="6"/>
                    </a:lnTo>
                    <a:lnTo>
                      <a:pt x="129" y="6"/>
                    </a:lnTo>
                    <a:lnTo>
                      <a:pt x="129" y="2"/>
                    </a:lnTo>
                    <a:lnTo>
                      <a:pt x="176" y="2"/>
                    </a:lnTo>
                    <a:lnTo>
                      <a:pt x="176" y="6"/>
                    </a:lnTo>
                    <a:lnTo>
                      <a:pt x="190" y="6"/>
                    </a:lnTo>
                    <a:lnTo>
                      <a:pt x="190" y="2"/>
                    </a:lnTo>
                    <a:lnTo>
                      <a:pt x="237" y="2"/>
                    </a:lnTo>
                    <a:lnTo>
                      <a:pt x="237" y="6"/>
                    </a:lnTo>
                    <a:lnTo>
                      <a:pt x="245" y="6"/>
                    </a:lnTo>
                    <a:lnTo>
                      <a:pt x="2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4" name="Freeform 743"/>
              <p:cNvSpPr>
                <a:spLocks/>
              </p:cNvSpPr>
              <p:nvPr/>
            </p:nvSpPr>
            <p:spPr bwMode="auto">
              <a:xfrm>
                <a:off x="7050088" y="874713"/>
                <a:ext cx="71438" cy="6350"/>
              </a:xfrm>
              <a:custGeom>
                <a:avLst/>
                <a:gdLst>
                  <a:gd name="T0" fmla="*/ 45 w 45"/>
                  <a:gd name="T1" fmla="*/ 0 h 4"/>
                  <a:gd name="T2" fmla="*/ 0 w 45"/>
                  <a:gd name="T3" fmla="*/ 0 h 4"/>
                  <a:gd name="T4" fmla="*/ 0 w 45"/>
                  <a:gd name="T5" fmla="*/ 4 h 4"/>
                  <a:gd name="T6" fmla="*/ 0 w 45"/>
                  <a:gd name="T7" fmla="*/ 4 h 4"/>
                  <a:gd name="T8" fmla="*/ 0 w 45"/>
                  <a:gd name="T9" fmla="*/ 4 h 4"/>
                  <a:gd name="T10" fmla="*/ 20 w 45"/>
                  <a:gd name="T11" fmla="*/ 4 h 4"/>
                  <a:gd name="T12" fmla="*/ 20 w 45"/>
                  <a:gd name="T13" fmla="*/ 2 h 4"/>
                  <a:gd name="T14" fmla="*/ 22 w 45"/>
                  <a:gd name="T15" fmla="*/ 2 h 4"/>
                  <a:gd name="T16" fmla="*/ 22 w 45"/>
                  <a:gd name="T17" fmla="*/ 4 h 4"/>
                  <a:gd name="T18" fmla="*/ 43 w 45"/>
                  <a:gd name="T19" fmla="*/ 4 h 4"/>
                  <a:gd name="T20" fmla="*/ 43 w 45"/>
                  <a:gd name="T21" fmla="*/ 4 h 4"/>
                  <a:gd name="T22" fmla="*/ 43 w 45"/>
                  <a:gd name="T23" fmla="*/ 4 h 4"/>
                  <a:gd name="T24" fmla="*/ 45 w 45"/>
                  <a:gd name="T25" fmla="*/ 4 h 4"/>
                  <a:gd name="T26" fmla="*/ 45 w 45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4">
                    <a:moveTo>
                      <a:pt x="4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4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45" y="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5" name="Freeform 744"/>
              <p:cNvSpPr>
                <a:spLocks/>
              </p:cNvSpPr>
              <p:nvPr/>
            </p:nvSpPr>
            <p:spPr bwMode="auto">
              <a:xfrm>
                <a:off x="7050088" y="874713"/>
                <a:ext cx="71438" cy="6350"/>
              </a:xfrm>
              <a:custGeom>
                <a:avLst/>
                <a:gdLst>
                  <a:gd name="T0" fmla="*/ 45 w 45"/>
                  <a:gd name="T1" fmla="*/ 0 h 4"/>
                  <a:gd name="T2" fmla="*/ 0 w 45"/>
                  <a:gd name="T3" fmla="*/ 0 h 4"/>
                  <a:gd name="T4" fmla="*/ 0 w 45"/>
                  <a:gd name="T5" fmla="*/ 4 h 4"/>
                  <a:gd name="T6" fmla="*/ 0 w 45"/>
                  <a:gd name="T7" fmla="*/ 4 h 4"/>
                  <a:gd name="T8" fmla="*/ 0 w 45"/>
                  <a:gd name="T9" fmla="*/ 4 h 4"/>
                  <a:gd name="T10" fmla="*/ 20 w 45"/>
                  <a:gd name="T11" fmla="*/ 4 h 4"/>
                  <a:gd name="T12" fmla="*/ 20 w 45"/>
                  <a:gd name="T13" fmla="*/ 2 h 4"/>
                  <a:gd name="T14" fmla="*/ 22 w 45"/>
                  <a:gd name="T15" fmla="*/ 2 h 4"/>
                  <a:gd name="T16" fmla="*/ 22 w 45"/>
                  <a:gd name="T17" fmla="*/ 4 h 4"/>
                  <a:gd name="T18" fmla="*/ 43 w 45"/>
                  <a:gd name="T19" fmla="*/ 4 h 4"/>
                  <a:gd name="T20" fmla="*/ 43 w 45"/>
                  <a:gd name="T21" fmla="*/ 4 h 4"/>
                  <a:gd name="T22" fmla="*/ 43 w 45"/>
                  <a:gd name="T23" fmla="*/ 4 h 4"/>
                  <a:gd name="T24" fmla="*/ 45 w 45"/>
                  <a:gd name="T25" fmla="*/ 4 h 4"/>
                  <a:gd name="T26" fmla="*/ 45 w 45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4">
                    <a:moveTo>
                      <a:pt x="4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4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45" y="4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6" name="Freeform 745"/>
              <p:cNvSpPr>
                <a:spLocks noEditPoints="1"/>
              </p:cNvSpPr>
              <p:nvPr/>
            </p:nvSpPr>
            <p:spPr bwMode="auto">
              <a:xfrm>
                <a:off x="7050088" y="881063"/>
                <a:ext cx="68263" cy="0"/>
              </a:xfrm>
              <a:custGeom>
                <a:avLst/>
                <a:gdLst>
                  <a:gd name="T0" fmla="*/ 20 w 43"/>
                  <a:gd name="T1" fmla="*/ 0 w 43"/>
                  <a:gd name="T2" fmla="*/ 0 w 43"/>
                  <a:gd name="T3" fmla="*/ 20 w 43"/>
                  <a:gd name="T4" fmla="*/ 20 w 43"/>
                  <a:gd name="T5" fmla="*/ 43 w 43"/>
                  <a:gd name="T6" fmla="*/ 22 w 43"/>
                  <a:gd name="T7" fmla="*/ 22 w 43"/>
                  <a:gd name="T8" fmla="*/ 43 w 43"/>
                  <a:gd name="T9" fmla="*/ 43 w 43"/>
                  <a:gd name="T10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3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  <a:moveTo>
                      <a:pt x="43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7" name="Freeform 746"/>
              <p:cNvSpPr>
                <a:spLocks noEditPoints="1"/>
              </p:cNvSpPr>
              <p:nvPr/>
            </p:nvSpPr>
            <p:spPr bwMode="auto">
              <a:xfrm>
                <a:off x="7050088" y="881063"/>
                <a:ext cx="68263" cy="0"/>
              </a:xfrm>
              <a:custGeom>
                <a:avLst/>
                <a:gdLst>
                  <a:gd name="T0" fmla="*/ 20 w 43"/>
                  <a:gd name="T1" fmla="*/ 0 w 43"/>
                  <a:gd name="T2" fmla="*/ 0 w 43"/>
                  <a:gd name="T3" fmla="*/ 20 w 43"/>
                  <a:gd name="T4" fmla="*/ 20 w 43"/>
                  <a:gd name="T5" fmla="*/ 43 w 43"/>
                  <a:gd name="T6" fmla="*/ 22 w 43"/>
                  <a:gd name="T7" fmla="*/ 22 w 43"/>
                  <a:gd name="T8" fmla="*/ 43 w 43"/>
                  <a:gd name="T9" fmla="*/ 43 w 43"/>
                  <a:gd name="T10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3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moveTo>
                      <a:pt x="43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8" name="Rectangle 747"/>
              <p:cNvSpPr>
                <a:spLocks noChangeArrowheads="1"/>
              </p:cNvSpPr>
              <p:nvPr/>
            </p:nvSpPr>
            <p:spPr bwMode="auto">
              <a:xfrm>
                <a:off x="7118350" y="881063"/>
                <a:ext cx="1588" cy="1588"/>
              </a:xfrm>
              <a:prstGeom prst="rect">
                <a:avLst/>
              </a:prstGeom>
              <a:solidFill>
                <a:srgbClr val="439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" name="Freeform 748"/>
              <p:cNvSpPr>
                <a:spLocks/>
              </p:cNvSpPr>
              <p:nvPr/>
            </p:nvSpPr>
            <p:spPr bwMode="auto">
              <a:xfrm>
                <a:off x="7118350" y="8810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0" name="Freeform 749"/>
              <p:cNvSpPr>
                <a:spLocks/>
              </p:cNvSpPr>
              <p:nvPr/>
            </p:nvSpPr>
            <p:spPr bwMode="auto">
              <a:xfrm>
                <a:off x="7081838" y="877888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1" name="Freeform 750"/>
              <p:cNvSpPr>
                <a:spLocks/>
              </p:cNvSpPr>
              <p:nvPr/>
            </p:nvSpPr>
            <p:spPr bwMode="auto">
              <a:xfrm>
                <a:off x="7081838" y="877888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2" name="Freeform 751"/>
              <p:cNvSpPr>
                <a:spLocks/>
              </p:cNvSpPr>
              <p:nvPr/>
            </p:nvSpPr>
            <p:spPr bwMode="auto">
              <a:xfrm>
                <a:off x="7146925" y="874713"/>
                <a:ext cx="69850" cy="6350"/>
              </a:xfrm>
              <a:custGeom>
                <a:avLst/>
                <a:gdLst>
                  <a:gd name="T0" fmla="*/ 44 w 44"/>
                  <a:gd name="T1" fmla="*/ 0 h 4"/>
                  <a:gd name="T2" fmla="*/ 0 w 44"/>
                  <a:gd name="T3" fmla="*/ 0 h 4"/>
                  <a:gd name="T4" fmla="*/ 0 w 44"/>
                  <a:gd name="T5" fmla="*/ 4 h 4"/>
                  <a:gd name="T6" fmla="*/ 2 w 44"/>
                  <a:gd name="T7" fmla="*/ 4 h 4"/>
                  <a:gd name="T8" fmla="*/ 2 w 44"/>
                  <a:gd name="T9" fmla="*/ 4 h 4"/>
                  <a:gd name="T10" fmla="*/ 22 w 44"/>
                  <a:gd name="T11" fmla="*/ 4 h 4"/>
                  <a:gd name="T12" fmla="*/ 22 w 44"/>
                  <a:gd name="T13" fmla="*/ 2 h 4"/>
                  <a:gd name="T14" fmla="*/ 24 w 44"/>
                  <a:gd name="T15" fmla="*/ 2 h 4"/>
                  <a:gd name="T16" fmla="*/ 24 w 44"/>
                  <a:gd name="T17" fmla="*/ 4 h 4"/>
                  <a:gd name="T18" fmla="*/ 42 w 44"/>
                  <a:gd name="T19" fmla="*/ 4 h 4"/>
                  <a:gd name="T20" fmla="*/ 42 w 44"/>
                  <a:gd name="T21" fmla="*/ 4 h 4"/>
                  <a:gd name="T22" fmla="*/ 42 w 44"/>
                  <a:gd name="T23" fmla="*/ 4 h 4"/>
                  <a:gd name="T24" fmla="*/ 44 w 44"/>
                  <a:gd name="T25" fmla="*/ 4 h 4"/>
                  <a:gd name="T26" fmla="*/ 44 w 44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4">
                    <a:moveTo>
                      <a:pt x="4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3" name="Freeform 752"/>
              <p:cNvSpPr>
                <a:spLocks/>
              </p:cNvSpPr>
              <p:nvPr/>
            </p:nvSpPr>
            <p:spPr bwMode="auto">
              <a:xfrm>
                <a:off x="7146925" y="874713"/>
                <a:ext cx="69850" cy="6350"/>
              </a:xfrm>
              <a:custGeom>
                <a:avLst/>
                <a:gdLst>
                  <a:gd name="T0" fmla="*/ 44 w 44"/>
                  <a:gd name="T1" fmla="*/ 0 h 4"/>
                  <a:gd name="T2" fmla="*/ 0 w 44"/>
                  <a:gd name="T3" fmla="*/ 0 h 4"/>
                  <a:gd name="T4" fmla="*/ 0 w 44"/>
                  <a:gd name="T5" fmla="*/ 4 h 4"/>
                  <a:gd name="T6" fmla="*/ 2 w 44"/>
                  <a:gd name="T7" fmla="*/ 4 h 4"/>
                  <a:gd name="T8" fmla="*/ 2 w 44"/>
                  <a:gd name="T9" fmla="*/ 4 h 4"/>
                  <a:gd name="T10" fmla="*/ 22 w 44"/>
                  <a:gd name="T11" fmla="*/ 4 h 4"/>
                  <a:gd name="T12" fmla="*/ 22 w 44"/>
                  <a:gd name="T13" fmla="*/ 2 h 4"/>
                  <a:gd name="T14" fmla="*/ 24 w 44"/>
                  <a:gd name="T15" fmla="*/ 2 h 4"/>
                  <a:gd name="T16" fmla="*/ 24 w 44"/>
                  <a:gd name="T17" fmla="*/ 4 h 4"/>
                  <a:gd name="T18" fmla="*/ 42 w 44"/>
                  <a:gd name="T19" fmla="*/ 4 h 4"/>
                  <a:gd name="T20" fmla="*/ 42 w 44"/>
                  <a:gd name="T21" fmla="*/ 4 h 4"/>
                  <a:gd name="T22" fmla="*/ 42 w 44"/>
                  <a:gd name="T23" fmla="*/ 4 h 4"/>
                  <a:gd name="T24" fmla="*/ 44 w 44"/>
                  <a:gd name="T25" fmla="*/ 4 h 4"/>
                  <a:gd name="T26" fmla="*/ 44 w 44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4">
                    <a:moveTo>
                      <a:pt x="4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4" name="Freeform 753"/>
              <p:cNvSpPr>
                <a:spLocks noEditPoints="1"/>
              </p:cNvSpPr>
              <p:nvPr/>
            </p:nvSpPr>
            <p:spPr bwMode="auto">
              <a:xfrm>
                <a:off x="7150100" y="881063"/>
                <a:ext cx="63500" cy="0"/>
              </a:xfrm>
              <a:custGeom>
                <a:avLst/>
                <a:gdLst>
                  <a:gd name="T0" fmla="*/ 20 w 40"/>
                  <a:gd name="T1" fmla="*/ 0 w 40"/>
                  <a:gd name="T2" fmla="*/ 0 w 40"/>
                  <a:gd name="T3" fmla="*/ 20 w 40"/>
                  <a:gd name="T4" fmla="*/ 20 w 40"/>
                  <a:gd name="T5" fmla="*/ 40 w 40"/>
                  <a:gd name="T6" fmla="*/ 22 w 40"/>
                  <a:gd name="T7" fmla="*/ 22 w 40"/>
                  <a:gd name="T8" fmla="*/ 40 w 40"/>
                  <a:gd name="T9" fmla="*/ 40 w 40"/>
                  <a:gd name="T10" fmla="*/ 40 w 4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0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  <a:moveTo>
                      <a:pt x="40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5" name="Freeform 754"/>
              <p:cNvSpPr>
                <a:spLocks noEditPoints="1"/>
              </p:cNvSpPr>
              <p:nvPr/>
            </p:nvSpPr>
            <p:spPr bwMode="auto">
              <a:xfrm>
                <a:off x="7150100" y="881063"/>
                <a:ext cx="63500" cy="0"/>
              </a:xfrm>
              <a:custGeom>
                <a:avLst/>
                <a:gdLst>
                  <a:gd name="T0" fmla="*/ 20 w 40"/>
                  <a:gd name="T1" fmla="*/ 0 w 40"/>
                  <a:gd name="T2" fmla="*/ 0 w 40"/>
                  <a:gd name="T3" fmla="*/ 20 w 40"/>
                  <a:gd name="T4" fmla="*/ 20 w 40"/>
                  <a:gd name="T5" fmla="*/ 40 w 40"/>
                  <a:gd name="T6" fmla="*/ 22 w 40"/>
                  <a:gd name="T7" fmla="*/ 22 w 40"/>
                  <a:gd name="T8" fmla="*/ 40 w 40"/>
                  <a:gd name="T9" fmla="*/ 40 w 40"/>
                  <a:gd name="T10" fmla="*/ 40 w 4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0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moveTo>
                      <a:pt x="40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6" name="Rectangle 755"/>
              <p:cNvSpPr>
                <a:spLocks noChangeArrowheads="1"/>
              </p:cNvSpPr>
              <p:nvPr/>
            </p:nvSpPr>
            <p:spPr bwMode="auto">
              <a:xfrm>
                <a:off x="7213600" y="881063"/>
                <a:ext cx="1588" cy="1588"/>
              </a:xfrm>
              <a:prstGeom prst="rect">
                <a:avLst/>
              </a:prstGeom>
              <a:solidFill>
                <a:srgbClr val="439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7" name="Freeform 756"/>
              <p:cNvSpPr>
                <a:spLocks/>
              </p:cNvSpPr>
              <p:nvPr/>
            </p:nvSpPr>
            <p:spPr bwMode="auto">
              <a:xfrm>
                <a:off x="7213600" y="8810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8" name="Freeform 757"/>
              <p:cNvSpPr>
                <a:spLocks/>
              </p:cNvSpPr>
              <p:nvPr/>
            </p:nvSpPr>
            <p:spPr bwMode="auto">
              <a:xfrm>
                <a:off x="7181850" y="877888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9" name="Freeform 758"/>
              <p:cNvSpPr>
                <a:spLocks/>
              </p:cNvSpPr>
              <p:nvPr/>
            </p:nvSpPr>
            <p:spPr bwMode="auto">
              <a:xfrm>
                <a:off x="7181850" y="877888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0" name="Freeform 759"/>
              <p:cNvSpPr>
                <a:spLocks/>
              </p:cNvSpPr>
              <p:nvPr/>
            </p:nvSpPr>
            <p:spPr bwMode="auto">
              <a:xfrm>
                <a:off x="7242175" y="874713"/>
                <a:ext cx="74613" cy="6350"/>
              </a:xfrm>
              <a:custGeom>
                <a:avLst/>
                <a:gdLst>
                  <a:gd name="T0" fmla="*/ 47 w 47"/>
                  <a:gd name="T1" fmla="*/ 0 h 4"/>
                  <a:gd name="T2" fmla="*/ 0 w 47"/>
                  <a:gd name="T3" fmla="*/ 0 h 4"/>
                  <a:gd name="T4" fmla="*/ 0 w 47"/>
                  <a:gd name="T5" fmla="*/ 4 h 4"/>
                  <a:gd name="T6" fmla="*/ 3 w 47"/>
                  <a:gd name="T7" fmla="*/ 4 h 4"/>
                  <a:gd name="T8" fmla="*/ 3 w 47"/>
                  <a:gd name="T9" fmla="*/ 4 h 4"/>
                  <a:gd name="T10" fmla="*/ 23 w 47"/>
                  <a:gd name="T11" fmla="*/ 4 h 4"/>
                  <a:gd name="T12" fmla="*/ 23 w 47"/>
                  <a:gd name="T13" fmla="*/ 2 h 4"/>
                  <a:gd name="T14" fmla="*/ 25 w 47"/>
                  <a:gd name="T15" fmla="*/ 2 h 4"/>
                  <a:gd name="T16" fmla="*/ 25 w 47"/>
                  <a:gd name="T17" fmla="*/ 4 h 4"/>
                  <a:gd name="T18" fmla="*/ 45 w 47"/>
                  <a:gd name="T19" fmla="*/ 4 h 4"/>
                  <a:gd name="T20" fmla="*/ 45 w 47"/>
                  <a:gd name="T21" fmla="*/ 4 h 4"/>
                  <a:gd name="T22" fmla="*/ 45 w 47"/>
                  <a:gd name="T23" fmla="*/ 4 h 4"/>
                  <a:gd name="T24" fmla="*/ 47 w 47"/>
                  <a:gd name="T25" fmla="*/ 4 h 4"/>
                  <a:gd name="T26" fmla="*/ 47 w 47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4">
                    <a:moveTo>
                      <a:pt x="47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5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1" name="Freeform 760"/>
              <p:cNvSpPr>
                <a:spLocks/>
              </p:cNvSpPr>
              <p:nvPr/>
            </p:nvSpPr>
            <p:spPr bwMode="auto">
              <a:xfrm>
                <a:off x="7242175" y="874713"/>
                <a:ext cx="74613" cy="6350"/>
              </a:xfrm>
              <a:custGeom>
                <a:avLst/>
                <a:gdLst>
                  <a:gd name="T0" fmla="*/ 47 w 47"/>
                  <a:gd name="T1" fmla="*/ 0 h 4"/>
                  <a:gd name="T2" fmla="*/ 0 w 47"/>
                  <a:gd name="T3" fmla="*/ 0 h 4"/>
                  <a:gd name="T4" fmla="*/ 0 w 47"/>
                  <a:gd name="T5" fmla="*/ 4 h 4"/>
                  <a:gd name="T6" fmla="*/ 3 w 47"/>
                  <a:gd name="T7" fmla="*/ 4 h 4"/>
                  <a:gd name="T8" fmla="*/ 3 w 47"/>
                  <a:gd name="T9" fmla="*/ 4 h 4"/>
                  <a:gd name="T10" fmla="*/ 23 w 47"/>
                  <a:gd name="T11" fmla="*/ 4 h 4"/>
                  <a:gd name="T12" fmla="*/ 23 w 47"/>
                  <a:gd name="T13" fmla="*/ 2 h 4"/>
                  <a:gd name="T14" fmla="*/ 25 w 47"/>
                  <a:gd name="T15" fmla="*/ 2 h 4"/>
                  <a:gd name="T16" fmla="*/ 25 w 47"/>
                  <a:gd name="T17" fmla="*/ 4 h 4"/>
                  <a:gd name="T18" fmla="*/ 45 w 47"/>
                  <a:gd name="T19" fmla="*/ 4 h 4"/>
                  <a:gd name="T20" fmla="*/ 45 w 47"/>
                  <a:gd name="T21" fmla="*/ 4 h 4"/>
                  <a:gd name="T22" fmla="*/ 45 w 47"/>
                  <a:gd name="T23" fmla="*/ 4 h 4"/>
                  <a:gd name="T24" fmla="*/ 47 w 47"/>
                  <a:gd name="T25" fmla="*/ 4 h 4"/>
                  <a:gd name="T26" fmla="*/ 47 w 47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4">
                    <a:moveTo>
                      <a:pt x="47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5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2" name="Freeform 761"/>
              <p:cNvSpPr>
                <a:spLocks noEditPoints="1"/>
              </p:cNvSpPr>
              <p:nvPr/>
            </p:nvSpPr>
            <p:spPr bwMode="auto">
              <a:xfrm>
                <a:off x="7246938" y="881063"/>
                <a:ext cx="66675" cy="0"/>
              </a:xfrm>
              <a:custGeom>
                <a:avLst/>
                <a:gdLst>
                  <a:gd name="T0" fmla="*/ 20 w 42"/>
                  <a:gd name="T1" fmla="*/ 0 w 42"/>
                  <a:gd name="T2" fmla="*/ 0 w 42"/>
                  <a:gd name="T3" fmla="*/ 20 w 42"/>
                  <a:gd name="T4" fmla="*/ 20 w 42"/>
                  <a:gd name="T5" fmla="*/ 42 w 42"/>
                  <a:gd name="T6" fmla="*/ 22 w 42"/>
                  <a:gd name="T7" fmla="*/ 22 w 42"/>
                  <a:gd name="T8" fmla="*/ 42 w 42"/>
                  <a:gd name="T9" fmla="*/ 42 w 42"/>
                  <a:gd name="T10" fmla="*/ 42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2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  <a:moveTo>
                      <a:pt x="4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3" name="Freeform 762"/>
              <p:cNvSpPr>
                <a:spLocks noEditPoints="1"/>
              </p:cNvSpPr>
              <p:nvPr/>
            </p:nvSpPr>
            <p:spPr bwMode="auto">
              <a:xfrm>
                <a:off x="7246938" y="881063"/>
                <a:ext cx="66675" cy="0"/>
              </a:xfrm>
              <a:custGeom>
                <a:avLst/>
                <a:gdLst>
                  <a:gd name="T0" fmla="*/ 20 w 42"/>
                  <a:gd name="T1" fmla="*/ 0 w 42"/>
                  <a:gd name="T2" fmla="*/ 0 w 42"/>
                  <a:gd name="T3" fmla="*/ 20 w 42"/>
                  <a:gd name="T4" fmla="*/ 20 w 42"/>
                  <a:gd name="T5" fmla="*/ 42 w 42"/>
                  <a:gd name="T6" fmla="*/ 22 w 42"/>
                  <a:gd name="T7" fmla="*/ 22 w 42"/>
                  <a:gd name="T8" fmla="*/ 42 w 42"/>
                  <a:gd name="T9" fmla="*/ 42 w 42"/>
                  <a:gd name="T10" fmla="*/ 42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2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moveTo>
                      <a:pt x="4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4" name="Rectangle 763"/>
              <p:cNvSpPr>
                <a:spLocks noChangeArrowheads="1"/>
              </p:cNvSpPr>
              <p:nvPr/>
            </p:nvSpPr>
            <p:spPr bwMode="auto">
              <a:xfrm>
                <a:off x="7313613" y="881063"/>
                <a:ext cx="1588" cy="1588"/>
              </a:xfrm>
              <a:prstGeom prst="rect">
                <a:avLst/>
              </a:prstGeom>
              <a:solidFill>
                <a:srgbClr val="439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5" name="Freeform 764"/>
              <p:cNvSpPr>
                <a:spLocks/>
              </p:cNvSpPr>
              <p:nvPr/>
            </p:nvSpPr>
            <p:spPr bwMode="auto">
              <a:xfrm>
                <a:off x="7313613" y="8810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6" name="Freeform 765"/>
              <p:cNvSpPr>
                <a:spLocks/>
              </p:cNvSpPr>
              <p:nvPr/>
            </p:nvSpPr>
            <p:spPr bwMode="auto">
              <a:xfrm>
                <a:off x="7278688" y="877888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7" name="Freeform 766"/>
              <p:cNvSpPr>
                <a:spLocks/>
              </p:cNvSpPr>
              <p:nvPr/>
            </p:nvSpPr>
            <p:spPr bwMode="auto">
              <a:xfrm>
                <a:off x="7278688" y="877888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8" name="Freeform 767"/>
              <p:cNvSpPr>
                <a:spLocks/>
              </p:cNvSpPr>
              <p:nvPr/>
            </p:nvSpPr>
            <p:spPr bwMode="auto">
              <a:xfrm>
                <a:off x="7339013" y="874713"/>
                <a:ext cx="74613" cy="6350"/>
              </a:xfrm>
              <a:custGeom>
                <a:avLst/>
                <a:gdLst>
                  <a:gd name="T0" fmla="*/ 47 w 47"/>
                  <a:gd name="T1" fmla="*/ 0 h 4"/>
                  <a:gd name="T2" fmla="*/ 0 w 47"/>
                  <a:gd name="T3" fmla="*/ 0 h 4"/>
                  <a:gd name="T4" fmla="*/ 0 w 47"/>
                  <a:gd name="T5" fmla="*/ 4 h 4"/>
                  <a:gd name="T6" fmla="*/ 2 w 47"/>
                  <a:gd name="T7" fmla="*/ 4 h 4"/>
                  <a:gd name="T8" fmla="*/ 2 w 47"/>
                  <a:gd name="T9" fmla="*/ 4 h 4"/>
                  <a:gd name="T10" fmla="*/ 22 w 47"/>
                  <a:gd name="T11" fmla="*/ 4 h 4"/>
                  <a:gd name="T12" fmla="*/ 22 w 47"/>
                  <a:gd name="T13" fmla="*/ 2 h 4"/>
                  <a:gd name="T14" fmla="*/ 24 w 47"/>
                  <a:gd name="T15" fmla="*/ 2 h 4"/>
                  <a:gd name="T16" fmla="*/ 24 w 47"/>
                  <a:gd name="T17" fmla="*/ 4 h 4"/>
                  <a:gd name="T18" fmla="*/ 45 w 47"/>
                  <a:gd name="T19" fmla="*/ 4 h 4"/>
                  <a:gd name="T20" fmla="*/ 45 w 47"/>
                  <a:gd name="T21" fmla="*/ 4 h 4"/>
                  <a:gd name="T22" fmla="*/ 45 w 47"/>
                  <a:gd name="T23" fmla="*/ 4 h 4"/>
                  <a:gd name="T24" fmla="*/ 47 w 47"/>
                  <a:gd name="T25" fmla="*/ 4 h 4"/>
                  <a:gd name="T26" fmla="*/ 47 w 47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4">
                    <a:moveTo>
                      <a:pt x="47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9" name="Freeform 768"/>
              <p:cNvSpPr>
                <a:spLocks/>
              </p:cNvSpPr>
              <p:nvPr/>
            </p:nvSpPr>
            <p:spPr bwMode="auto">
              <a:xfrm>
                <a:off x="7339013" y="874713"/>
                <a:ext cx="74613" cy="6350"/>
              </a:xfrm>
              <a:custGeom>
                <a:avLst/>
                <a:gdLst>
                  <a:gd name="T0" fmla="*/ 47 w 47"/>
                  <a:gd name="T1" fmla="*/ 0 h 4"/>
                  <a:gd name="T2" fmla="*/ 0 w 47"/>
                  <a:gd name="T3" fmla="*/ 0 h 4"/>
                  <a:gd name="T4" fmla="*/ 0 w 47"/>
                  <a:gd name="T5" fmla="*/ 4 h 4"/>
                  <a:gd name="T6" fmla="*/ 2 w 47"/>
                  <a:gd name="T7" fmla="*/ 4 h 4"/>
                  <a:gd name="T8" fmla="*/ 2 w 47"/>
                  <a:gd name="T9" fmla="*/ 4 h 4"/>
                  <a:gd name="T10" fmla="*/ 22 w 47"/>
                  <a:gd name="T11" fmla="*/ 4 h 4"/>
                  <a:gd name="T12" fmla="*/ 22 w 47"/>
                  <a:gd name="T13" fmla="*/ 2 h 4"/>
                  <a:gd name="T14" fmla="*/ 24 w 47"/>
                  <a:gd name="T15" fmla="*/ 2 h 4"/>
                  <a:gd name="T16" fmla="*/ 24 w 47"/>
                  <a:gd name="T17" fmla="*/ 4 h 4"/>
                  <a:gd name="T18" fmla="*/ 45 w 47"/>
                  <a:gd name="T19" fmla="*/ 4 h 4"/>
                  <a:gd name="T20" fmla="*/ 45 w 47"/>
                  <a:gd name="T21" fmla="*/ 4 h 4"/>
                  <a:gd name="T22" fmla="*/ 45 w 47"/>
                  <a:gd name="T23" fmla="*/ 4 h 4"/>
                  <a:gd name="T24" fmla="*/ 47 w 47"/>
                  <a:gd name="T25" fmla="*/ 4 h 4"/>
                  <a:gd name="T26" fmla="*/ 47 w 47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4">
                    <a:moveTo>
                      <a:pt x="47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0" name="Freeform 769"/>
              <p:cNvSpPr>
                <a:spLocks noEditPoints="1"/>
              </p:cNvSpPr>
              <p:nvPr/>
            </p:nvSpPr>
            <p:spPr bwMode="auto">
              <a:xfrm>
                <a:off x="7342188" y="881063"/>
                <a:ext cx="68263" cy="0"/>
              </a:xfrm>
              <a:custGeom>
                <a:avLst/>
                <a:gdLst>
                  <a:gd name="T0" fmla="*/ 20 w 43"/>
                  <a:gd name="T1" fmla="*/ 0 w 43"/>
                  <a:gd name="T2" fmla="*/ 0 w 43"/>
                  <a:gd name="T3" fmla="*/ 20 w 43"/>
                  <a:gd name="T4" fmla="*/ 20 w 43"/>
                  <a:gd name="T5" fmla="*/ 43 w 43"/>
                  <a:gd name="T6" fmla="*/ 22 w 43"/>
                  <a:gd name="T7" fmla="*/ 22 w 43"/>
                  <a:gd name="T8" fmla="*/ 43 w 43"/>
                  <a:gd name="T9" fmla="*/ 43 w 43"/>
                  <a:gd name="T10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3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  <a:moveTo>
                      <a:pt x="43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1" name="Freeform 770"/>
              <p:cNvSpPr>
                <a:spLocks noEditPoints="1"/>
              </p:cNvSpPr>
              <p:nvPr/>
            </p:nvSpPr>
            <p:spPr bwMode="auto">
              <a:xfrm>
                <a:off x="7342188" y="881063"/>
                <a:ext cx="68263" cy="0"/>
              </a:xfrm>
              <a:custGeom>
                <a:avLst/>
                <a:gdLst>
                  <a:gd name="T0" fmla="*/ 20 w 43"/>
                  <a:gd name="T1" fmla="*/ 0 w 43"/>
                  <a:gd name="T2" fmla="*/ 0 w 43"/>
                  <a:gd name="T3" fmla="*/ 20 w 43"/>
                  <a:gd name="T4" fmla="*/ 20 w 43"/>
                  <a:gd name="T5" fmla="*/ 43 w 43"/>
                  <a:gd name="T6" fmla="*/ 22 w 43"/>
                  <a:gd name="T7" fmla="*/ 22 w 43"/>
                  <a:gd name="T8" fmla="*/ 43 w 43"/>
                  <a:gd name="T9" fmla="*/ 43 w 43"/>
                  <a:gd name="T10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3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moveTo>
                      <a:pt x="43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2" name="Rectangle 771"/>
              <p:cNvSpPr>
                <a:spLocks noChangeArrowheads="1"/>
              </p:cNvSpPr>
              <p:nvPr/>
            </p:nvSpPr>
            <p:spPr bwMode="auto">
              <a:xfrm>
                <a:off x="7410450" y="881063"/>
                <a:ext cx="1588" cy="1588"/>
              </a:xfrm>
              <a:prstGeom prst="rect">
                <a:avLst/>
              </a:prstGeom>
              <a:solidFill>
                <a:srgbClr val="439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3" name="Freeform 772"/>
              <p:cNvSpPr>
                <a:spLocks/>
              </p:cNvSpPr>
              <p:nvPr/>
            </p:nvSpPr>
            <p:spPr bwMode="auto">
              <a:xfrm>
                <a:off x="7410450" y="8810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4" name="Freeform 773"/>
              <p:cNvSpPr>
                <a:spLocks/>
              </p:cNvSpPr>
              <p:nvPr/>
            </p:nvSpPr>
            <p:spPr bwMode="auto">
              <a:xfrm>
                <a:off x="7373938" y="877888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5" name="Freeform 774"/>
              <p:cNvSpPr>
                <a:spLocks/>
              </p:cNvSpPr>
              <p:nvPr/>
            </p:nvSpPr>
            <p:spPr bwMode="auto">
              <a:xfrm>
                <a:off x="7373938" y="877888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6" name="Freeform 775"/>
              <p:cNvSpPr>
                <a:spLocks/>
              </p:cNvSpPr>
              <p:nvPr/>
            </p:nvSpPr>
            <p:spPr bwMode="auto">
              <a:xfrm>
                <a:off x="7596188" y="871538"/>
                <a:ext cx="387350" cy="95250"/>
              </a:xfrm>
              <a:custGeom>
                <a:avLst/>
                <a:gdLst>
                  <a:gd name="T0" fmla="*/ 0 w 244"/>
                  <a:gd name="T1" fmla="*/ 0 h 60"/>
                  <a:gd name="T2" fmla="*/ 0 w 244"/>
                  <a:gd name="T3" fmla="*/ 0 h 60"/>
                  <a:gd name="T4" fmla="*/ 0 w 244"/>
                  <a:gd name="T5" fmla="*/ 60 h 60"/>
                  <a:gd name="T6" fmla="*/ 244 w 244"/>
                  <a:gd name="T7" fmla="*/ 60 h 60"/>
                  <a:gd name="T8" fmla="*/ 244 w 244"/>
                  <a:gd name="T9" fmla="*/ 6 h 60"/>
                  <a:gd name="T10" fmla="*/ 238 w 244"/>
                  <a:gd name="T11" fmla="*/ 6 h 60"/>
                  <a:gd name="T12" fmla="*/ 238 w 244"/>
                  <a:gd name="T13" fmla="*/ 56 h 60"/>
                  <a:gd name="T14" fmla="*/ 192 w 244"/>
                  <a:gd name="T15" fmla="*/ 56 h 60"/>
                  <a:gd name="T16" fmla="*/ 192 w 244"/>
                  <a:gd name="T17" fmla="*/ 6 h 60"/>
                  <a:gd name="T18" fmla="*/ 176 w 244"/>
                  <a:gd name="T19" fmla="*/ 6 h 60"/>
                  <a:gd name="T20" fmla="*/ 176 w 244"/>
                  <a:gd name="T21" fmla="*/ 56 h 60"/>
                  <a:gd name="T22" fmla="*/ 131 w 244"/>
                  <a:gd name="T23" fmla="*/ 56 h 60"/>
                  <a:gd name="T24" fmla="*/ 131 w 244"/>
                  <a:gd name="T25" fmla="*/ 6 h 60"/>
                  <a:gd name="T26" fmla="*/ 115 w 244"/>
                  <a:gd name="T27" fmla="*/ 6 h 60"/>
                  <a:gd name="T28" fmla="*/ 115 w 244"/>
                  <a:gd name="T29" fmla="*/ 56 h 60"/>
                  <a:gd name="T30" fmla="*/ 69 w 244"/>
                  <a:gd name="T31" fmla="*/ 56 h 60"/>
                  <a:gd name="T32" fmla="*/ 69 w 244"/>
                  <a:gd name="T33" fmla="*/ 6 h 60"/>
                  <a:gd name="T34" fmla="*/ 54 w 244"/>
                  <a:gd name="T35" fmla="*/ 6 h 60"/>
                  <a:gd name="T36" fmla="*/ 54 w 244"/>
                  <a:gd name="T37" fmla="*/ 56 h 60"/>
                  <a:gd name="T38" fmla="*/ 8 w 244"/>
                  <a:gd name="T39" fmla="*/ 56 h 60"/>
                  <a:gd name="T40" fmla="*/ 8 w 244"/>
                  <a:gd name="T41" fmla="*/ 6 h 60"/>
                  <a:gd name="T42" fmla="*/ 6 w 244"/>
                  <a:gd name="T43" fmla="*/ 6 h 60"/>
                  <a:gd name="T44" fmla="*/ 6 w 244"/>
                  <a:gd name="T45" fmla="*/ 60 h 60"/>
                  <a:gd name="T46" fmla="*/ 0 w 244"/>
                  <a:gd name="T47" fmla="*/ 60 h 60"/>
                  <a:gd name="T48" fmla="*/ 0 w 244"/>
                  <a:gd name="T4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4" h="60">
                    <a:moveTo>
                      <a:pt x="0" y="0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244" y="60"/>
                    </a:lnTo>
                    <a:lnTo>
                      <a:pt x="244" y="6"/>
                    </a:lnTo>
                    <a:lnTo>
                      <a:pt x="238" y="6"/>
                    </a:lnTo>
                    <a:lnTo>
                      <a:pt x="238" y="56"/>
                    </a:lnTo>
                    <a:lnTo>
                      <a:pt x="192" y="56"/>
                    </a:lnTo>
                    <a:lnTo>
                      <a:pt x="192" y="6"/>
                    </a:lnTo>
                    <a:lnTo>
                      <a:pt x="176" y="6"/>
                    </a:lnTo>
                    <a:lnTo>
                      <a:pt x="176" y="56"/>
                    </a:lnTo>
                    <a:lnTo>
                      <a:pt x="131" y="56"/>
                    </a:lnTo>
                    <a:lnTo>
                      <a:pt x="131" y="6"/>
                    </a:lnTo>
                    <a:lnTo>
                      <a:pt x="115" y="6"/>
                    </a:lnTo>
                    <a:lnTo>
                      <a:pt x="115" y="56"/>
                    </a:lnTo>
                    <a:lnTo>
                      <a:pt x="69" y="56"/>
                    </a:lnTo>
                    <a:lnTo>
                      <a:pt x="69" y="6"/>
                    </a:lnTo>
                    <a:lnTo>
                      <a:pt x="54" y="6"/>
                    </a:lnTo>
                    <a:lnTo>
                      <a:pt x="54" y="56"/>
                    </a:lnTo>
                    <a:lnTo>
                      <a:pt x="8" y="5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60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C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7" name="Freeform 776"/>
              <p:cNvSpPr>
                <a:spLocks/>
              </p:cNvSpPr>
              <p:nvPr/>
            </p:nvSpPr>
            <p:spPr bwMode="auto">
              <a:xfrm>
                <a:off x="7596188" y="871538"/>
                <a:ext cx="387350" cy="95250"/>
              </a:xfrm>
              <a:custGeom>
                <a:avLst/>
                <a:gdLst>
                  <a:gd name="T0" fmla="*/ 0 w 244"/>
                  <a:gd name="T1" fmla="*/ 0 h 60"/>
                  <a:gd name="T2" fmla="*/ 0 w 244"/>
                  <a:gd name="T3" fmla="*/ 0 h 60"/>
                  <a:gd name="T4" fmla="*/ 0 w 244"/>
                  <a:gd name="T5" fmla="*/ 60 h 60"/>
                  <a:gd name="T6" fmla="*/ 244 w 244"/>
                  <a:gd name="T7" fmla="*/ 60 h 60"/>
                  <a:gd name="T8" fmla="*/ 244 w 244"/>
                  <a:gd name="T9" fmla="*/ 6 h 60"/>
                  <a:gd name="T10" fmla="*/ 238 w 244"/>
                  <a:gd name="T11" fmla="*/ 6 h 60"/>
                  <a:gd name="T12" fmla="*/ 238 w 244"/>
                  <a:gd name="T13" fmla="*/ 56 h 60"/>
                  <a:gd name="T14" fmla="*/ 192 w 244"/>
                  <a:gd name="T15" fmla="*/ 56 h 60"/>
                  <a:gd name="T16" fmla="*/ 192 w 244"/>
                  <a:gd name="T17" fmla="*/ 6 h 60"/>
                  <a:gd name="T18" fmla="*/ 176 w 244"/>
                  <a:gd name="T19" fmla="*/ 6 h 60"/>
                  <a:gd name="T20" fmla="*/ 176 w 244"/>
                  <a:gd name="T21" fmla="*/ 56 h 60"/>
                  <a:gd name="T22" fmla="*/ 131 w 244"/>
                  <a:gd name="T23" fmla="*/ 56 h 60"/>
                  <a:gd name="T24" fmla="*/ 131 w 244"/>
                  <a:gd name="T25" fmla="*/ 6 h 60"/>
                  <a:gd name="T26" fmla="*/ 115 w 244"/>
                  <a:gd name="T27" fmla="*/ 6 h 60"/>
                  <a:gd name="T28" fmla="*/ 115 w 244"/>
                  <a:gd name="T29" fmla="*/ 56 h 60"/>
                  <a:gd name="T30" fmla="*/ 69 w 244"/>
                  <a:gd name="T31" fmla="*/ 56 h 60"/>
                  <a:gd name="T32" fmla="*/ 69 w 244"/>
                  <a:gd name="T33" fmla="*/ 6 h 60"/>
                  <a:gd name="T34" fmla="*/ 54 w 244"/>
                  <a:gd name="T35" fmla="*/ 6 h 60"/>
                  <a:gd name="T36" fmla="*/ 54 w 244"/>
                  <a:gd name="T37" fmla="*/ 56 h 60"/>
                  <a:gd name="T38" fmla="*/ 8 w 244"/>
                  <a:gd name="T39" fmla="*/ 56 h 60"/>
                  <a:gd name="T40" fmla="*/ 8 w 244"/>
                  <a:gd name="T41" fmla="*/ 6 h 60"/>
                  <a:gd name="T42" fmla="*/ 6 w 244"/>
                  <a:gd name="T43" fmla="*/ 6 h 60"/>
                  <a:gd name="T44" fmla="*/ 6 w 244"/>
                  <a:gd name="T45" fmla="*/ 60 h 60"/>
                  <a:gd name="T46" fmla="*/ 0 w 244"/>
                  <a:gd name="T47" fmla="*/ 60 h 60"/>
                  <a:gd name="T48" fmla="*/ 0 w 244"/>
                  <a:gd name="T4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4" h="60">
                    <a:moveTo>
                      <a:pt x="0" y="0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244" y="60"/>
                    </a:lnTo>
                    <a:lnTo>
                      <a:pt x="244" y="6"/>
                    </a:lnTo>
                    <a:lnTo>
                      <a:pt x="238" y="6"/>
                    </a:lnTo>
                    <a:lnTo>
                      <a:pt x="238" y="56"/>
                    </a:lnTo>
                    <a:lnTo>
                      <a:pt x="192" y="56"/>
                    </a:lnTo>
                    <a:lnTo>
                      <a:pt x="192" y="6"/>
                    </a:lnTo>
                    <a:lnTo>
                      <a:pt x="176" y="6"/>
                    </a:lnTo>
                    <a:lnTo>
                      <a:pt x="176" y="56"/>
                    </a:lnTo>
                    <a:lnTo>
                      <a:pt x="131" y="56"/>
                    </a:lnTo>
                    <a:lnTo>
                      <a:pt x="131" y="6"/>
                    </a:lnTo>
                    <a:lnTo>
                      <a:pt x="115" y="6"/>
                    </a:lnTo>
                    <a:lnTo>
                      <a:pt x="115" y="56"/>
                    </a:lnTo>
                    <a:lnTo>
                      <a:pt x="69" y="56"/>
                    </a:lnTo>
                    <a:lnTo>
                      <a:pt x="69" y="6"/>
                    </a:lnTo>
                    <a:lnTo>
                      <a:pt x="54" y="6"/>
                    </a:lnTo>
                    <a:lnTo>
                      <a:pt x="54" y="56"/>
                    </a:lnTo>
                    <a:lnTo>
                      <a:pt x="8" y="5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60"/>
                    </a:lnTo>
                    <a:lnTo>
                      <a:pt x="0" y="6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8" name="Rectangle 777"/>
              <p:cNvSpPr>
                <a:spLocks noChangeArrowheads="1"/>
              </p:cNvSpPr>
              <p:nvPr/>
            </p:nvSpPr>
            <p:spPr bwMode="auto">
              <a:xfrm>
                <a:off x="7608888" y="874713"/>
                <a:ext cx="73025" cy="85725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9" name="Rectangle 778"/>
              <p:cNvSpPr>
                <a:spLocks noChangeArrowheads="1"/>
              </p:cNvSpPr>
              <p:nvPr/>
            </p:nvSpPr>
            <p:spPr bwMode="auto">
              <a:xfrm>
                <a:off x="7608888" y="874713"/>
                <a:ext cx="73025" cy="85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0" name="Rectangle 779"/>
              <p:cNvSpPr>
                <a:spLocks noChangeArrowheads="1"/>
              </p:cNvSpPr>
              <p:nvPr/>
            </p:nvSpPr>
            <p:spPr bwMode="auto">
              <a:xfrm>
                <a:off x="7612063" y="881063"/>
                <a:ext cx="66675" cy="76200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1" name="Rectangle 780"/>
              <p:cNvSpPr>
                <a:spLocks noChangeArrowheads="1"/>
              </p:cNvSpPr>
              <p:nvPr/>
            </p:nvSpPr>
            <p:spPr bwMode="auto">
              <a:xfrm>
                <a:off x="7612063" y="881063"/>
                <a:ext cx="66675" cy="7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2" name="Freeform 781"/>
              <p:cNvSpPr>
                <a:spLocks noEditPoints="1"/>
              </p:cNvSpPr>
              <p:nvPr/>
            </p:nvSpPr>
            <p:spPr bwMode="auto">
              <a:xfrm>
                <a:off x="7612063" y="881063"/>
                <a:ext cx="66675" cy="76200"/>
              </a:xfrm>
              <a:custGeom>
                <a:avLst/>
                <a:gdLst>
                  <a:gd name="T0" fmla="*/ 20 w 42"/>
                  <a:gd name="T1" fmla="*/ 26 h 48"/>
                  <a:gd name="T2" fmla="*/ 0 w 42"/>
                  <a:gd name="T3" fmla="*/ 48 h 48"/>
                  <a:gd name="T4" fmla="*/ 20 w 42"/>
                  <a:gd name="T5" fmla="*/ 48 h 48"/>
                  <a:gd name="T6" fmla="*/ 20 w 42"/>
                  <a:gd name="T7" fmla="*/ 26 h 48"/>
                  <a:gd name="T8" fmla="*/ 42 w 42"/>
                  <a:gd name="T9" fmla="*/ 0 h 48"/>
                  <a:gd name="T10" fmla="*/ 42 w 42"/>
                  <a:gd name="T11" fmla="*/ 0 h 48"/>
                  <a:gd name="T12" fmla="*/ 22 w 42"/>
                  <a:gd name="T13" fmla="*/ 22 h 48"/>
                  <a:gd name="T14" fmla="*/ 22 w 42"/>
                  <a:gd name="T15" fmla="*/ 48 h 48"/>
                  <a:gd name="T16" fmla="*/ 42 w 42"/>
                  <a:gd name="T17" fmla="*/ 48 h 48"/>
                  <a:gd name="T18" fmla="*/ 42 w 42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48">
                    <a:moveTo>
                      <a:pt x="20" y="26"/>
                    </a:moveTo>
                    <a:lnTo>
                      <a:pt x="0" y="48"/>
                    </a:lnTo>
                    <a:lnTo>
                      <a:pt x="20" y="48"/>
                    </a:lnTo>
                    <a:lnTo>
                      <a:pt x="20" y="26"/>
                    </a:lnTo>
                    <a:close/>
                    <a:moveTo>
                      <a:pt x="42" y="0"/>
                    </a:moveTo>
                    <a:lnTo>
                      <a:pt x="42" y="0"/>
                    </a:lnTo>
                    <a:lnTo>
                      <a:pt x="22" y="22"/>
                    </a:lnTo>
                    <a:lnTo>
                      <a:pt x="22" y="48"/>
                    </a:lnTo>
                    <a:lnTo>
                      <a:pt x="42" y="4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3" name="Freeform 782"/>
              <p:cNvSpPr>
                <a:spLocks noEditPoints="1"/>
              </p:cNvSpPr>
              <p:nvPr/>
            </p:nvSpPr>
            <p:spPr bwMode="auto">
              <a:xfrm>
                <a:off x="7612063" y="881063"/>
                <a:ext cx="66675" cy="76200"/>
              </a:xfrm>
              <a:custGeom>
                <a:avLst/>
                <a:gdLst>
                  <a:gd name="T0" fmla="*/ 20 w 42"/>
                  <a:gd name="T1" fmla="*/ 26 h 48"/>
                  <a:gd name="T2" fmla="*/ 0 w 42"/>
                  <a:gd name="T3" fmla="*/ 48 h 48"/>
                  <a:gd name="T4" fmla="*/ 20 w 42"/>
                  <a:gd name="T5" fmla="*/ 48 h 48"/>
                  <a:gd name="T6" fmla="*/ 20 w 42"/>
                  <a:gd name="T7" fmla="*/ 26 h 48"/>
                  <a:gd name="T8" fmla="*/ 42 w 42"/>
                  <a:gd name="T9" fmla="*/ 0 h 48"/>
                  <a:gd name="T10" fmla="*/ 42 w 42"/>
                  <a:gd name="T11" fmla="*/ 0 h 48"/>
                  <a:gd name="T12" fmla="*/ 22 w 42"/>
                  <a:gd name="T13" fmla="*/ 22 h 48"/>
                  <a:gd name="T14" fmla="*/ 22 w 42"/>
                  <a:gd name="T15" fmla="*/ 48 h 48"/>
                  <a:gd name="T16" fmla="*/ 42 w 42"/>
                  <a:gd name="T17" fmla="*/ 48 h 48"/>
                  <a:gd name="T18" fmla="*/ 42 w 42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48">
                    <a:moveTo>
                      <a:pt x="20" y="26"/>
                    </a:moveTo>
                    <a:lnTo>
                      <a:pt x="0" y="48"/>
                    </a:lnTo>
                    <a:lnTo>
                      <a:pt x="20" y="48"/>
                    </a:lnTo>
                    <a:lnTo>
                      <a:pt x="20" y="26"/>
                    </a:lnTo>
                    <a:moveTo>
                      <a:pt x="42" y="0"/>
                    </a:moveTo>
                    <a:lnTo>
                      <a:pt x="42" y="0"/>
                    </a:lnTo>
                    <a:lnTo>
                      <a:pt x="22" y="22"/>
                    </a:lnTo>
                    <a:lnTo>
                      <a:pt x="22" y="48"/>
                    </a:lnTo>
                    <a:lnTo>
                      <a:pt x="42" y="48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4" name="Rectangle 783"/>
              <p:cNvSpPr>
                <a:spLocks noChangeArrowheads="1"/>
              </p:cNvSpPr>
              <p:nvPr/>
            </p:nvSpPr>
            <p:spPr bwMode="auto">
              <a:xfrm>
                <a:off x="7643813" y="877888"/>
                <a:ext cx="3175" cy="82550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5" name="Rectangle 784"/>
              <p:cNvSpPr>
                <a:spLocks noChangeArrowheads="1"/>
              </p:cNvSpPr>
              <p:nvPr/>
            </p:nvSpPr>
            <p:spPr bwMode="auto">
              <a:xfrm>
                <a:off x="7643813" y="877888"/>
                <a:ext cx="3175" cy="82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6" name="Rectangle 785"/>
              <p:cNvSpPr>
                <a:spLocks noChangeArrowheads="1"/>
              </p:cNvSpPr>
              <p:nvPr/>
            </p:nvSpPr>
            <p:spPr bwMode="auto">
              <a:xfrm>
                <a:off x="7705725" y="874713"/>
                <a:ext cx="73025" cy="85725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7" name="Rectangle 786"/>
              <p:cNvSpPr>
                <a:spLocks noChangeArrowheads="1"/>
              </p:cNvSpPr>
              <p:nvPr/>
            </p:nvSpPr>
            <p:spPr bwMode="auto">
              <a:xfrm>
                <a:off x="7705725" y="874713"/>
                <a:ext cx="73025" cy="85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8" name="Rectangle 787"/>
              <p:cNvSpPr>
                <a:spLocks noChangeArrowheads="1"/>
              </p:cNvSpPr>
              <p:nvPr/>
            </p:nvSpPr>
            <p:spPr bwMode="auto">
              <a:xfrm>
                <a:off x="7708900" y="881063"/>
                <a:ext cx="66675" cy="76200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9" name="Rectangle 788"/>
              <p:cNvSpPr>
                <a:spLocks noChangeArrowheads="1"/>
              </p:cNvSpPr>
              <p:nvPr/>
            </p:nvSpPr>
            <p:spPr bwMode="auto">
              <a:xfrm>
                <a:off x="7708900" y="881063"/>
                <a:ext cx="66675" cy="7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0" name="Freeform 789"/>
              <p:cNvSpPr>
                <a:spLocks noEditPoints="1"/>
              </p:cNvSpPr>
              <p:nvPr/>
            </p:nvSpPr>
            <p:spPr bwMode="auto">
              <a:xfrm>
                <a:off x="7712075" y="881063"/>
                <a:ext cx="63500" cy="76200"/>
              </a:xfrm>
              <a:custGeom>
                <a:avLst/>
                <a:gdLst>
                  <a:gd name="T0" fmla="*/ 18 w 40"/>
                  <a:gd name="T1" fmla="*/ 26 h 48"/>
                  <a:gd name="T2" fmla="*/ 0 w 40"/>
                  <a:gd name="T3" fmla="*/ 48 h 48"/>
                  <a:gd name="T4" fmla="*/ 18 w 40"/>
                  <a:gd name="T5" fmla="*/ 48 h 48"/>
                  <a:gd name="T6" fmla="*/ 18 w 40"/>
                  <a:gd name="T7" fmla="*/ 26 h 48"/>
                  <a:gd name="T8" fmla="*/ 40 w 40"/>
                  <a:gd name="T9" fmla="*/ 0 h 48"/>
                  <a:gd name="T10" fmla="*/ 40 w 40"/>
                  <a:gd name="T11" fmla="*/ 0 h 48"/>
                  <a:gd name="T12" fmla="*/ 20 w 40"/>
                  <a:gd name="T13" fmla="*/ 22 h 48"/>
                  <a:gd name="T14" fmla="*/ 20 w 40"/>
                  <a:gd name="T15" fmla="*/ 48 h 48"/>
                  <a:gd name="T16" fmla="*/ 40 w 40"/>
                  <a:gd name="T17" fmla="*/ 48 h 48"/>
                  <a:gd name="T18" fmla="*/ 40 w 4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48">
                    <a:moveTo>
                      <a:pt x="18" y="26"/>
                    </a:moveTo>
                    <a:lnTo>
                      <a:pt x="0" y="48"/>
                    </a:lnTo>
                    <a:lnTo>
                      <a:pt x="18" y="48"/>
                    </a:lnTo>
                    <a:lnTo>
                      <a:pt x="18" y="26"/>
                    </a:lnTo>
                    <a:close/>
                    <a:moveTo>
                      <a:pt x="40" y="0"/>
                    </a:moveTo>
                    <a:lnTo>
                      <a:pt x="40" y="0"/>
                    </a:lnTo>
                    <a:lnTo>
                      <a:pt x="20" y="22"/>
                    </a:lnTo>
                    <a:lnTo>
                      <a:pt x="20" y="48"/>
                    </a:lnTo>
                    <a:lnTo>
                      <a:pt x="40" y="48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1" name="Freeform 790"/>
              <p:cNvSpPr>
                <a:spLocks noEditPoints="1"/>
              </p:cNvSpPr>
              <p:nvPr/>
            </p:nvSpPr>
            <p:spPr bwMode="auto">
              <a:xfrm>
                <a:off x="7712075" y="881063"/>
                <a:ext cx="63500" cy="76200"/>
              </a:xfrm>
              <a:custGeom>
                <a:avLst/>
                <a:gdLst>
                  <a:gd name="T0" fmla="*/ 18 w 40"/>
                  <a:gd name="T1" fmla="*/ 26 h 48"/>
                  <a:gd name="T2" fmla="*/ 0 w 40"/>
                  <a:gd name="T3" fmla="*/ 48 h 48"/>
                  <a:gd name="T4" fmla="*/ 18 w 40"/>
                  <a:gd name="T5" fmla="*/ 48 h 48"/>
                  <a:gd name="T6" fmla="*/ 18 w 40"/>
                  <a:gd name="T7" fmla="*/ 26 h 48"/>
                  <a:gd name="T8" fmla="*/ 40 w 40"/>
                  <a:gd name="T9" fmla="*/ 0 h 48"/>
                  <a:gd name="T10" fmla="*/ 40 w 40"/>
                  <a:gd name="T11" fmla="*/ 0 h 48"/>
                  <a:gd name="T12" fmla="*/ 20 w 40"/>
                  <a:gd name="T13" fmla="*/ 22 h 48"/>
                  <a:gd name="T14" fmla="*/ 20 w 40"/>
                  <a:gd name="T15" fmla="*/ 48 h 48"/>
                  <a:gd name="T16" fmla="*/ 40 w 40"/>
                  <a:gd name="T17" fmla="*/ 48 h 48"/>
                  <a:gd name="T18" fmla="*/ 40 w 4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48">
                    <a:moveTo>
                      <a:pt x="18" y="26"/>
                    </a:moveTo>
                    <a:lnTo>
                      <a:pt x="0" y="48"/>
                    </a:lnTo>
                    <a:lnTo>
                      <a:pt x="18" y="48"/>
                    </a:lnTo>
                    <a:lnTo>
                      <a:pt x="18" y="26"/>
                    </a:lnTo>
                    <a:moveTo>
                      <a:pt x="40" y="0"/>
                    </a:moveTo>
                    <a:lnTo>
                      <a:pt x="40" y="0"/>
                    </a:lnTo>
                    <a:lnTo>
                      <a:pt x="20" y="22"/>
                    </a:lnTo>
                    <a:lnTo>
                      <a:pt x="20" y="48"/>
                    </a:lnTo>
                    <a:lnTo>
                      <a:pt x="40" y="48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2" name="Rectangle 791"/>
              <p:cNvSpPr>
                <a:spLocks noChangeArrowheads="1"/>
              </p:cNvSpPr>
              <p:nvPr/>
            </p:nvSpPr>
            <p:spPr bwMode="auto">
              <a:xfrm>
                <a:off x="7740650" y="877888"/>
                <a:ext cx="3175" cy="82550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3" name="Rectangle 792"/>
              <p:cNvSpPr>
                <a:spLocks noChangeArrowheads="1"/>
              </p:cNvSpPr>
              <p:nvPr/>
            </p:nvSpPr>
            <p:spPr bwMode="auto">
              <a:xfrm>
                <a:off x="7740650" y="877888"/>
                <a:ext cx="3175" cy="82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4" name="Rectangle 793"/>
              <p:cNvSpPr>
                <a:spLocks noChangeArrowheads="1"/>
              </p:cNvSpPr>
              <p:nvPr/>
            </p:nvSpPr>
            <p:spPr bwMode="auto">
              <a:xfrm>
                <a:off x="7804150" y="874713"/>
                <a:ext cx="71438" cy="85725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5" name="Rectangle 794"/>
              <p:cNvSpPr>
                <a:spLocks noChangeArrowheads="1"/>
              </p:cNvSpPr>
              <p:nvPr/>
            </p:nvSpPr>
            <p:spPr bwMode="auto">
              <a:xfrm>
                <a:off x="7804150" y="874713"/>
                <a:ext cx="71438" cy="85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6" name="Rectangle 795"/>
              <p:cNvSpPr>
                <a:spLocks noChangeArrowheads="1"/>
              </p:cNvSpPr>
              <p:nvPr/>
            </p:nvSpPr>
            <p:spPr bwMode="auto">
              <a:xfrm>
                <a:off x="7807325" y="881063"/>
                <a:ext cx="65088" cy="76200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7" name="Rectangle 796"/>
              <p:cNvSpPr>
                <a:spLocks noChangeArrowheads="1"/>
              </p:cNvSpPr>
              <p:nvPr/>
            </p:nvSpPr>
            <p:spPr bwMode="auto">
              <a:xfrm>
                <a:off x="7807325" y="881063"/>
                <a:ext cx="65088" cy="7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8" name="Freeform 797"/>
              <p:cNvSpPr>
                <a:spLocks noEditPoints="1"/>
              </p:cNvSpPr>
              <p:nvPr/>
            </p:nvSpPr>
            <p:spPr bwMode="auto">
              <a:xfrm>
                <a:off x="7807325" y="881063"/>
                <a:ext cx="65088" cy="76200"/>
              </a:xfrm>
              <a:custGeom>
                <a:avLst/>
                <a:gdLst>
                  <a:gd name="T0" fmla="*/ 20 w 41"/>
                  <a:gd name="T1" fmla="*/ 26 h 48"/>
                  <a:gd name="T2" fmla="*/ 0 w 41"/>
                  <a:gd name="T3" fmla="*/ 48 h 48"/>
                  <a:gd name="T4" fmla="*/ 20 w 41"/>
                  <a:gd name="T5" fmla="*/ 48 h 48"/>
                  <a:gd name="T6" fmla="*/ 20 w 41"/>
                  <a:gd name="T7" fmla="*/ 26 h 48"/>
                  <a:gd name="T8" fmla="*/ 41 w 41"/>
                  <a:gd name="T9" fmla="*/ 0 h 48"/>
                  <a:gd name="T10" fmla="*/ 41 w 41"/>
                  <a:gd name="T11" fmla="*/ 0 h 48"/>
                  <a:gd name="T12" fmla="*/ 20 w 41"/>
                  <a:gd name="T13" fmla="*/ 22 h 48"/>
                  <a:gd name="T14" fmla="*/ 20 w 41"/>
                  <a:gd name="T15" fmla="*/ 48 h 48"/>
                  <a:gd name="T16" fmla="*/ 41 w 41"/>
                  <a:gd name="T17" fmla="*/ 48 h 48"/>
                  <a:gd name="T18" fmla="*/ 41 w 4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8">
                    <a:moveTo>
                      <a:pt x="20" y="26"/>
                    </a:moveTo>
                    <a:lnTo>
                      <a:pt x="0" y="48"/>
                    </a:lnTo>
                    <a:lnTo>
                      <a:pt x="20" y="48"/>
                    </a:lnTo>
                    <a:lnTo>
                      <a:pt x="20" y="26"/>
                    </a:lnTo>
                    <a:close/>
                    <a:moveTo>
                      <a:pt x="41" y="0"/>
                    </a:moveTo>
                    <a:lnTo>
                      <a:pt x="41" y="0"/>
                    </a:lnTo>
                    <a:lnTo>
                      <a:pt x="20" y="22"/>
                    </a:lnTo>
                    <a:lnTo>
                      <a:pt x="20" y="48"/>
                    </a:lnTo>
                    <a:lnTo>
                      <a:pt x="41" y="4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9" name="Freeform 798"/>
              <p:cNvSpPr>
                <a:spLocks noEditPoints="1"/>
              </p:cNvSpPr>
              <p:nvPr/>
            </p:nvSpPr>
            <p:spPr bwMode="auto">
              <a:xfrm>
                <a:off x="7807325" y="881063"/>
                <a:ext cx="65088" cy="76200"/>
              </a:xfrm>
              <a:custGeom>
                <a:avLst/>
                <a:gdLst>
                  <a:gd name="T0" fmla="*/ 20 w 41"/>
                  <a:gd name="T1" fmla="*/ 26 h 48"/>
                  <a:gd name="T2" fmla="*/ 0 w 41"/>
                  <a:gd name="T3" fmla="*/ 48 h 48"/>
                  <a:gd name="T4" fmla="*/ 20 w 41"/>
                  <a:gd name="T5" fmla="*/ 48 h 48"/>
                  <a:gd name="T6" fmla="*/ 20 w 41"/>
                  <a:gd name="T7" fmla="*/ 26 h 48"/>
                  <a:gd name="T8" fmla="*/ 41 w 41"/>
                  <a:gd name="T9" fmla="*/ 0 h 48"/>
                  <a:gd name="T10" fmla="*/ 41 w 41"/>
                  <a:gd name="T11" fmla="*/ 0 h 48"/>
                  <a:gd name="T12" fmla="*/ 20 w 41"/>
                  <a:gd name="T13" fmla="*/ 22 h 48"/>
                  <a:gd name="T14" fmla="*/ 20 w 41"/>
                  <a:gd name="T15" fmla="*/ 48 h 48"/>
                  <a:gd name="T16" fmla="*/ 41 w 41"/>
                  <a:gd name="T17" fmla="*/ 48 h 48"/>
                  <a:gd name="T18" fmla="*/ 41 w 4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8">
                    <a:moveTo>
                      <a:pt x="20" y="26"/>
                    </a:moveTo>
                    <a:lnTo>
                      <a:pt x="0" y="48"/>
                    </a:lnTo>
                    <a:lnTo>
                      <a:pt x="20" y="48"/>
                    </a:lnTo>
                    <a:lnTo>
                      <a:pt x="20" y="26"/>
                    </a:lnTo>
                    <a:moveTo>
                      <a:pt x="41" y="0"/>
                    </a:moveTo>
                    <a:lnTo>
                      <a:pt x="41" y="0"/>
                    </a:lnTo>
                    <a:lnTo>
                      <a:pt x="20" y="22"/>
                    </a:lnTo>
                    <a:lnTo>
                      <a:pt x="20" y="48"/>
                    </a:lnTo>
                    <a:lnTo>
                      <a:pt x="41" y="48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0" name="Rectangle 799"/>
              <p:cNvSpPr>
                <a:spLocks noChangeArrowheads="1"/>
              </p:cNvSpPr>
              <p:nvPr/>
            </p:nvSpPr>
            <p:spPr bwMode="auto">
              <a:xfrm>
                <a:off x="7839075" y="877888"/>
                <a:ext cx="1588" cy="82550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1" name="Rectangle 800"/>
              <p:cNvSpPr>
                <a:spLocks noChangeArrowheads="1"/>
              </p:cNvSpPr>
              <p:nvPr/>
            </p:nvSpPr>
            <p:spPr bwMode="auto">
              <a:xfrm>
                <a:off x="7839075" y="877888"/>
                <a:ext cx="1588" cy="82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2" name="Rectangle 801"/>
              <p:cNvSpPr>
                <a:spLocks noChangeArrowheads="1"/>
              </p:cNvSpPr>
              <p:nvPr/>
            </p:nvSpPr>
            <p:spPr bwMode="auto">
              <a:xfrm>
                <a:off x="7900988" y="874713"/>
                <a:ext cx="73025" cy="85725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3" name="Rectangle 802"/>
              <p:cNvSpPr>
                <a:spLocks noChangeArrowheads="1"/>
              </p:cNvSpPr>
              <p:nvPr/>
            </p:nvSpPr>
            <p:spPr bwMode="auto">
              <a:xfrm>
                <a:off x="7900988" y="874713"/>
                <a:ext cx="73025" cy="85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4" name="Rectangle 803"/>
              <p:cNvSpPr>
                <a:spLocks noChangeArrowheads="1"/>
              </p:cNvSpPr>
              <p:nvPr/>
            </p:nvSpPr>
            <p:spPr bwMode="auto">
              <a:xfrm>
                <a:off x="7904163" y="881063"/>
                <a:ext cx="66675" cy="76200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5" name="Rectangle 804"/>
              <p:cNvSpPr>
                <a:spLocks noChangeArrowheads="1"/>
              </p:cNvSpPr>
              <p:nvPr/>
            </p:nvSpPr>
            <p:spPr bwMode="auto">
              <a:xfrm>
                <a:off x="7904163" y="881063"/>
                <a:ext cx="66675" cy="7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6" name="Freeform 805"/>
              <p:cNvSpPr>
                <a:spLocks noEditPoints="1"/>
              </p:cNvSpPr>
              <p:nvPr/>
            </p:nvSpPr>
            <p:spPr bwMode="auto">
              <a:xfrm>
                <a:off x="7904163" y="881063"/>
                <a:ext cx="66675" cy="76200"/>
              </a:xfrm>
              <a:custGeom>
                <a:avLst/>
                <a:gdLst>
                  <a:gd name="T0" fmla="*/ 20 w 42"/>
                  <a:gd name="T1" fmla="*/ 26 h 48"/>
                  <a:gd name="T2" fmla="*/ 0 w 42"/>
                  <a:gd name="T3" fmla="*/ 48 h 48"/>
                  <a:gd name="T4" fmla="*/ 20 w 42"/>
                  <a:gd name="T5" fmla="*/ 48 h 48"/>
                  <a:gd name="T6" fmla="*/ 20 w 42"/>
                  <a:gd name="T7" fmla="*/ 26 h 48"/>
                  <a:gd name="T8" fmla="*/ 42 w 42"/>
                  <a:gd name="T9" fmla="*/ 0 h 48"/>
                  <a:gd name="T10" fmla="*/ 42 w 42"/>
                  <a:gd name="T11" fmla="*/ 0 h 48"/>
                  <a:gd name="T12" fmla="*/ 22 w 42"/>
                  <a:gd name="T13" fmla="*/ 22 h 48"/>
                  <a:gd name="T14" fmla="*/ 22 w 42"/>
                  <a:gd name="T15" fmla="*/ 48 h 48"/>
                  <a:gd name="T16" fmla="*/ 42 w 42"/>
                  <a:gd name="T17" fmla="*/ 48 h 48"/>
                  <a:gd name="T18" fmla="*/ 42 w 42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48">
                    <a:moveTo>
                      <a:pt x="20" y="26"/>
                    </a:moveTo>
                    <a:lnTo>
                      <a:pt x="0" y="48"/>
                    </a:lnTo>
                    <a:lnTo>
                      <a:pt x="20" y="48"/>
                    </a:lnTo>
                    <a:lnTo>
                      <a:pt x="20" y="26"/>
                    </a:lnTo>
                    <a:close/>
                    <a:moveTo>
                      <a:pt x="42" y="0"/>
                    </a:moveTo>
                    <a:lnTo>
                      <a:pt x="42" y="0"/>
                    </a:lnTo>
                    <a:lnTo>
                      <a:pt x="22" y="22"/>
                    </a:lnTo>
                    <a:lnTo>
                      <a:pt x="22" y="48"/>
                    </a:lnTo>
                    <a:lnTo>
                      <a:pt x="42" y="4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7" name="Freeform 806"/>
              <p:cNvSpPr>
                <a:spLocks noEditPoints="1"/>
              </p:cNvSpPr>
              <p:nvPr/>
            </p:nvSpPr>
            <p:spPr bwMode="auto">
              <a:xfrm>
                <a:off x="7904163" y="881063"/>
                <a:ext cx="66675" cy="76200"/>
              </a:xfrm>
              <a:custGeom>
                <a:avLst/>
                <a:gdLst>
                  <a:gd name="T0" fmla="*/ 20 w 42"/>
                  <a:gd name="T1" fmla="*/ 26 h 48"/>
                  <a:gd name="T2" fmla="*/ 0 w 42"/>
                  <a:gd name="T3" fmla="*/ 48 h 48"/>
                  <a:gd name="T4" fmla="*/ 20 w 42"/>
                  <a:gd name="T5" fmla="*/ 48 h 48"/>
                  <a:gd name="T6" fmla="*/ 20 w 42"/>
                  <a:gd name="T7" fmla="*/ 26 h 48"/>
                  <a:gd name="T8" fmla="*/ 42 w 42"/>
                  <a:gd name="T9" fmla="*/ 0 h 48"/>
                  <a:gd name="T10" fmla="*/ 42 w 42"/>
                  <a:gd name="T11" fmla="*/ 0 h 48"/>
                  <a:gd name="T12" fmla="*/ 22 w 42"/>
                  <a:gd name="T13" fmla="*/ 22 h 48"/>
                  <a:gd name="T14" fmla="*/ 22 w 42"/>
                  <a:gd name="T15" fmla="*/ 48 h 48"/>
                  <a:gd name="T16" fmla="*/ 42 w 42"/>
                  <a:gd name="T17" fmla="*/ 48 h 48"/>
                  <a:gd name="T18" fmla="*/ 42 w 42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48">
                    <a:moveTo>
                      <a:pt x="20" y="26"/>
                    </a:moveTo>
                    <a:lnTo>
                      <a:pt x="0" y="48"/>
                    </a:lnTo>
                    <a:lnTo>
                      <a:pt x="20" y="48"/>
                    </a:lnTo>
                    <a:lnTo>
                      <a:pt x="20" y="26"/>
                    </a:lnTo>
                    <a:moveTo>
                      <a:pt x="42" y="0"/>
                    </a:moveTo>
                    <a:lnTo>
                      <a:pt x="42" y="0"/>
                    </a:lnTo>
                    <a:lnTo>
                      <a:pt x="22" y="22"/>
                    </a:lnTo>
                    <a:lnTo>
                      <a:pt x="22" y="48"/>
                    </a:lnTo>
                    <a:lnTo>
                      <a:pt x="42" y="48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8" name="Rectangle 807"/>
              <p:cNvSpPr>
                <a:spLocks noChangeArrowheads="1"/>
              </p:cNvSpPr>
              <p:nvPr/>
            </p:nvSpPr>
            <p:spPr bwMode="auto">
              <a:xfrm>
                <a:off x="7935913" y="877888"/>
                <a:ext cx="3175" cy="82550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9" name="Rectangle 809"/>
              <p:cNvSpPr>
                <a:spLocks noChangeArrowheads="1"/>
              </p:cNvSpPr>
              <p:nvPr/>
            </p:nvSpPr>
            <p:spPr bwMode="auto">
              <a:xfrm>
                <a:off x="7935913" y="877888"/>
                <a:ext cx="3175" cy="82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0" name="Freeform 810"/>
              <p:cNvSpPr>
                <a:spLocks/>
              </p:cNvSpPr>
              <p:nvPr/>
            </p:nvSpPr>
            <p:spPr bwMode="auto">
              <a:xfrm>
                <a:off x="7596188" y="871538"/>
                <a:ext cx="387350" cy="9525"/>
              </a:xfrm>
              <a:custGeom>
                <a:avLst/>
                <a:gdLst>
                  <a:gd name="T0" fmla="*/ 244 w 244"/>
                  <a:gd name="T1" fmla="*/ 0 h 6"/>
                  <a:gd name="T2" fmla="*/ 0 w 244"/>
                  <a:gd name="T3" fmla="*/ 0 h 6"/>
                  <a:gd name="T4" fmla="*/ 0 w 244"/>
                  <a:gd name="T5" fmla="*/ 0 h 6"/>
                  <a:gd name="T6" fmla="*/ 244 w 244"/>
                  <a:gd name="T7" fmla="*/ 0 h 6"/>
                  <a:gd name="T8" fmla="*/ 244 w 244"/>
                  <a:gd name="T9" fmla="*/ 6 h 6"/>
                  <a:gd name="T10" fmla="*/ 244 w 24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4" h="6">
                    <a:moveTo>
                      <a:pt x="24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6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BCC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1" name="Freeform 811"/>
              <p:cNvSpPr>
                <a:spLocks/>
              </p:cNvSpPr>
              <p:nvPr/>
            </p:nvSpPr>
            <p:spPr bwMode="auto">
              <a:xfrm>
                <a:off x="7596188" y="871538"/>
                <a:ext cx="387350" cy="9525"/>
              </a:xfrm>
              <a:custGeom>
                <a:avLst/>
                <a:gdLst>
                  <a:gd name="T0" fmla="*/ 244 w 244"/>
                  <a:gd name="T1" fmla="*/ 0 h 6"/>
                  <a:gd name="T2" fmla="*/ 0 w 244"/>
                  <a:gd name="T3" fmla="*/ 0 h 6"/>
                  <a:gd name="T4" fmla="*/ 0 w 244"/>
                  <a:gd name="T5" fmla="*/ 0 h 6"/>
                  <a:gd name="T6" fmla="*/ 244 w 244"/>
                  <a:gd name="T7" fmla="*/ 0 h 6"/>
                  <a:gd name="T8" fmla="*/ 244 w 244"/>
                  <a:gd name="T9" fmla="*/ 6 h 6"/>
                  <a:gd name="T10" fmla="*/ 244 w 24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4" h="6">
                    <a:moveTo>
                      <a:pt x="24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6"/>
                    </a:lnTo>
                    <a:lnTo>
                      <a:pt x="2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2" name="Freeform 812"/>
              <p:cNvSpPr>
                <a:spLocks/>
              </p:cNvSpPr>
              <p:nvPr/>
            </p:nvSpPr>
            <p:spPr bwMode="auto">
              <a:xfrm>
                <a:off x="7596188" y="871538"/>
                <a:ext cx="387350" cy="95250"/>
              </a:xfrm>
              <a:custGeom>
                <a:avLst/>
                <a:gdLst>
                  <a:gd name="T0" fmla="*/ 244 w 244"/>
                  <a:gd name="T1" fmla="*/ 0 h 60"/>
                  <a:gd name="T2" fmla="*/ 0 w 244"/>
                  <a:gd name="T3" fmla="*/ 0 h 60"/>
                  <a:gd name="T4" fmla="*/ 0 w 244"/>
                  <a:gd name="T5" fmla="*/ 60 h 60"/>
                  <a:gd name="T6" fmla="*/ 6 w 244"/>
                  <a:gd name="T7" fmla="*/ 60 h 60"/>
                  <a:gd name="T8" fmla="*/ 6 w 244"/>
                  <a:gd name="T9" fmla="*/ 6 h 60"/>
                  <a:gd name="T10" fmla="*/ 8 w 244"/>
                  <a:gd name="T11" fmla="*/ 6 h 60"/>
                  <a:gd name="T12" fmla="*/ 8 w 244"/>
                  <a:gd name="T13" fmla="*/ 2 h 60"/>
                  <a:gd name="T14" fmla="*/ 54 w 244"/>
                  <a:gd name="T15" fmla="*/ 2 h 60"/>
                  <a:gd name="T16" fmla="*/ 54 w 244"/>
                  <a:gd name="T17" fmla="*/ 6 h 60"/>
                  <a:gd name="T18" fmla="*/ 69 w 244"/>
                  <a:gd name="T19" fmla="*/ 6 h 60"/>
                  <a:gd name="T20" fmla="*/ 69 w 244"/>
                  <a:gd name="T21" fmla="*/ 2 h 60"/>
                  <a:gd name="T22" fmla="*/ 115 w 244"/>
                  <a:gd name="T23" fmla="*/ 2 h 60"/>
                  <a:gd name="T24" fmla="*/ 115 w 244"/>
                  <a:gd name="T25" fmla="*/ 6 h 60"/>
                  <a:gd name="T26" fmla="*/ 131 w 244"/>
                  <a:gd name="T27" fmla="*/ 6 h 60"/>
                  <a:gd name="T28" fmla="*/ 131 w 244"/>
                  <a:gd name="T29" fmla="*/ 2 h 60"/>
                  <a:gd name="T30" fmla="*/ 176 w 244"/>
                  <a:gd name="T31" fmla="*/ 2 h 60"/>
                  <a:gd name="T32" fmla="*/ 176 w 244"/>
                  <a:gd name="T33" fmla="*/ 6 h 60"/>
                  <a:gd name="T34" fmla="*/ 192 w 244"/>
                  <a:gd name="T35" fmla="*/ 6 h 60"/>
                  <a:gd name="T36" fmla="*/ 192 w 244"/>
                  <a:gd name="T37" fmla="*/ 2 h 60"/>
                  <a:gd name="T38" fmla="*/ 238 w 244"/>
                  <a:gd name="T39" fmla="*/ 2 h 60"/>
                  <a:gd name="T40" fmla="*/ 238 w 244"/>
                  <a:gd name="T41" fmla="*/ 6 h 60"/>
                  <a:gd name="T42" fmla="*/ 244 w 244"/>
                  <a:gd name="T43" fmla="*/ 6 h 60"/>
                  <a:gd name="T44" fmla="*/ 244 w 244"/>
                  <a:gd name="T4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4" h="60">
                    <a:moveTo>
                      <a:pt x="244" y="0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6" y="60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2"/>
                    </a:lnTo>
                    <a:lnTo>
                      <a:pt x="54" y="2"/>
                    </a:lnTo>
                    <a:lnTo>
                      <a:pt x="54" y="6"/>
                    </a:lnTo>
                    <a:lnTo>
                      <a:pt x="69" y="6"/>
                    </a:lnTo>
                    <a:lnTo>
                      <a:pt x="69" y="2"/>
                    </a:lnTo>
                    <a:lnTo>
                      <a:pt x="115" y="2"/>
                    </a:lnTo>
                    <a:lnTo>
                      <a:pt x="115" y="6"/>
                    </a:lnTo>
                    <a:lnTo>
                      <a:pt x="131" y="6"/>
                    </a:lnTo>
                    <a:lnTo>
                      <a:pt x="131" y="2"/>
                    </a:lnTo>
                    <a:lnTo>
                      <a:pt x="176" y="2"/>
                    </a:lnTo>
                    <a:lnTo>
                      <a:pt x="176" y="6"/>
                    </a:lnTo>
                    <a:lnTo>
                      <a:pt x="192" y="6"/>
                    </a:lnTo>
                    <a:lnTo>
                      <a:pt x="192" y="2"/>
                    </a:lnTo>
                    <a:lnTo>
                      <a:pt x="238" y="2"/>
                    </a:lnTo>
                    <a:lnTo>
                      <a:pt x="238" y="6"/>
                    </a:lnTo>
                    <a:lnTo>
                      <a:pt x="244" y="6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A9B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3" name="Freeform 813"/>
              <p:cNvSpPr>
                <a:spLocks/>
              </p:cNvSpPr>
              <p:nvPr/>
            </p:nvSpPr>
            <p:spPr bwMode="auto">
              <a:xfrm>
                <a:off x="7596188" y="871538"/>
                <a:ext cx="387350" cy="95250"/>
              </a:xfrm>
              <a:custGeom>
                <a:avLst/>
                <a:gdLst>
                  <a:gd name="T0" fmla="*/ 244 w 244"/>
                  <a:gd name="T1" fmla="*/ 0 h 60"/>
                  <a:gd name="T2" fmla="*/ 0 w 244"/>
                  <a:gd name="T3" fmla="*/ 0 h 60"/>
                  <a:gd name="T4" fmla="*/ 0 w 244"/>
                  <a:gd name="T5" fmla="*/ 60 h 60"/>
                  <a:gd name="T6" fmla="*/ 6 w 244"/>
                  <a:gd name="T7" fmla="*/ 60 h 60"/>
                  <a:gd name="T8" fmla="*/ 6 w 244"/>
                  <a:gd name="T9" fmla="*/ 6 h 60"/>
                  <a:gd name="T10" fmla="*/ 8 w 244"/>
                  <a:gd name="T11" fmla="*/ 6 h 60"/>
                  <a:gd name="T12" fmla="*/ 8 w 244"/>
                  <a:gd name="T13" fmla="*/ 2 h 60"/>
                  <a:gd name="T14" fmla="*/ 54 w 244"/>
                  <a:gd name="T15" fmla="*/ 2 h 60"/>
                  <a:gd name="T16" fmla="*/ 54 w 244"/>
                  <a:gd name="T17" fmla="*/ 6 h 60"/>
                  <a:gd name="T18" fmla="*/ 69 w 244"/>
                  <a:gd name="T19" fmla="*/ 6 h 60"/>
                  <a:gd name="T20" fmla="*/ 69 w 244"/>
                  <a:gd name="T21" fmla="*/ 2 h 60"/>
                  <a:gd name="T22" fmla="*/ 115 w 244"/>
                  <a:gd name="T23" fmla="*/ 2 h 60"/>
                  <a:gd name="T24" fmla="*/ 115 w 244"/>
                  <a:gd name="T25" fmla="*/ 6 h 60"/>
                  <a:gd name="T26" fmla="*/ 131 w 244"/>
                  <a:gd name="T27" fmla="*/ 6 h 60"/>
                  <a:gd name="T28" fmla="*/ 131 w 244"/>
                  <a:gd name="T29" fmla="*/ 2 h 60"/>
                  <a:gd name="T30" fmla="*/ 176 w 244"/>
                  <a:gd name="T31" fmla="*/ 2 h 60"/>
                  <a:gd name="T32" fmla="*/ 176 w 244"/>
                  <a:gd name="T33" fmla="*/ 6 h 60"/>
                  <a:gd name="T34" fmla="*/ 192 w 244"/>
                  <a:gd name="T35" fmla="*/ 6 h 60"/>
                  <a:gd name="T36" fmla="*/ 192 w 244"/>
                  <a:gd name="T37" fmla="*/ 2 h 60"/>
                  <a:gd name="T38" fmla="*/ 238 w 244"/>
                  <a:gd name="T39" fmla="*/ 2 h 60"/>
                  <a:gd name="T40" fmla="*/ 238 w 244"/>
                  <a:gd name="T41" fmla="*/ 6 h 60"/>
                  <a:gd name="T42" fmla="*/ 244 w 244"/>
                  <a:gd name="T43" fmla="*/ 6 h 60"/>
                  <a:gd name="T44" fmla="*/ 244 w 244"/>
                  <a:gd name="T4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4" h="60">
                    <a:moveTo>
                      <a:pt x="244" y="0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6" y="60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2"/>
                    </a:lnTo>
                    <a:lnTo>
                      <a:pt x="54" y="2"/>
                    </a:lnTo>
                    <a:lnTo>
                      <a:pt x="54" y="6"/>
                    </a:lnTo>
                    <a:lnTo>
                      <a:pt x="69" y="6"/>
                    </a:lnTo>
                    <a:lnTo>
                      <a:pt x="69" y="2"/>
                    </a:lnTo>
                    <a:lnTo>
                      <a:pt x="115" y="2"/>
                    </a:lnTo>
                    <a:lnTo>
                      <a:pt x="115" y="6"/>
                    </a:lnTo>
                    <a:lnTo>
                      <a:pt x="131" y="6"/>
                    </a:lnTo>
                    <a:lnTo>
                      <a:pt x="131" y="2"/>
                    </a:lnTo>
                    <a:lnTo>
                      <a:pt x="176" y="2"/>
                    </a:lnTo>
                    <a:lnTo>
                      <a:pt x="176" y="6"/>
                    </a:lnTo>
                    <a:lnTo>
                      <a:pt x="192" y="6"/>
                    </a:lnTo>
                    <a:lnTo>
                      <a:pt x="192" y="2"/>
                    </a:lnTo>
                    <a:lnTo>
                      <a:pt x="238" y="2"/>
                    </a:lnTo>
                    <a:lnTo>
                      <a:pt x="238" y="6"/>
                    </a:lnTo>
                    <a:lnTo>
                      <a:pt x="244" y="6"/>
                    </a:lnTo>
                    <a:lnTo>
                      <a:pt x="2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4" name="Freeform 814"/>
              <p:cNvSpPr>
                <a:spLocks/>
              </p:cNvSpPr>
              <p:nvPr/>
            </p:nvSpPr>
            <p:spPr bwMode="auto">
              <a:xfrm>
                <a:off x="7608888" y="874713"/>
                <a:ext cx="73025" cy="6350"/>
              </a:xfrm>
              <a:custGeom>
                <a:avLst/>
                <a:gdLst>
                  <a:gd name="T0" fmla="*/ 46 w 46"/>
                  <a:gd name="T1" fmla="*/ 0 h 4"/>
                  <a:gd name="T2" fmla="*/ 0 w 46"/>
                  <a:gd name="T3" fmla="*/ 0 h 4"/>
                  <a:gd name="T4" fmla="*/ 0 w 46"/>
                  <a:gd name="T5" fmla="*/ 4 h 4"/>
                  <a:gd name="T6" fmla="*/ 2 w 46"/>
                  <a:gd name="T7" fmla="*/ 4 h 4"/>
                  <a:gd name="T8" fmla="*/ 2 w 46"/>
                  <a:gd name="T9" fmla="*/ 4 h 4"/>
                  <a:gd name="T10" fmla="*/ 22 w 46"/>
                  <a:gd name="T11" fmla="*/ 4 h 4"/>
                  <a:gd name="T12" fmla="*/ 22 w 46"/>
                  <a:gd name="T13" fmla="*/ 2 h 4"/>
                  <a:gd name="T14" fmla="*/ 24 w 46"/>
                  <a:gd name="T15" fmla="*/ 2 h 4"/>
                  <a:gd name="T16" fmla="*/ 24 w 46"/>
                  <a:gd name="T17" fmla="*/ 4 h 4"/>
                  <a:gd name="T18" fmla="*/ 44 w 46"/>
                  <a:gd name="T19" fmla="*/ 4 h 4"/>
                  <a:gd name="T20" fmla="*/ 44 w 46"/>
                  <a:gd name="T21" fmla="*/ 4 h 4"/>
                  <a:gd name="T22" fmla="*/ 44 w 46"/>
                  <a:gd name="T23" fmla="*/ 4 h 4"/>
                  <a:gd name="T24" fmla="*/ 46 w 46"/>
                  <a:gd name="T25" fmla="*/ 4 h 4"/>
                  <a:gd name="T26" fmla="*/ 46 w 46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4">
                    <a:moveTo>
                      <a:pt x="46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6" y="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5" name="Freeform 815"/>
              <p:cNvSpPr>
                <a:spLocks/>
              </p:cNvSpPr>
              <p:nvPr/>
            </p:nvSpPr>
            <p:spPr bwMode="auto">
              <a:xfrm>
                <a:off x="7608888" y="874713"/>
                <a:ext cx="73025" cy="6350"/>
              </a:xfrm>
              <a:custGeom>
                <a:avLst/>
                <a:gdLst>
                  <a:gd name="T0" fmla="*/ 46 w 46"/>
                  <a:gd name="T1" fmla="*/ 0 h 4"/>
                  <a:gd name="T2" fmla="*/ 0 w 46"/>
                  <a:gd name="T3" fmla="*/ 0 h 4"/>
                  <a:gd name="T4" fmla="*/ 0 w 46"/>
                  <a:gd name="T5" fmla="*/ 4 h 4"/>
                  <a:gd name="T6" fmla="*/ 2 w 46"/>
                  <a:gd name="T7" fmla="*/ 4 h 4"/>
                  <a:gd name="T8" fmla="*/ 2 w 46"/>
                  <a:gd name="T9" fmla="*/ 4 h 4"/>
                  <a:gd name="T10" fmla="*/ 22 w 46"/>
                  <a:gd name="T11" fmla="*/ 4 h 4"/>
                  <a:gd name="T12" fmla="*/ 22 w 46"/>
                  <a:gd name="T13" fmla="*/ 2 h 4"/>
                  <a:gd name="T14" fmla="*/ 24 w 46"/>
                  <a:gd name="T15" fmla="*/ 2 h 4"/>
                  <a:gd name="T16" fmla="*/ 24 w 46"/>
                  <a:gd name="T17" fmla="*/ 4 h 4"/>
                  <a:gd name="T18" fmla="*/ 44 w 46"/>
                  <a:gd name="T19" fmla="*/ 4 h 4"/>
                  <a:gd name="T20" fmla="*/ 44 w 46"/>
                  <a:gd name="T21" fmla="*/ 4 h 4"/>
                  <a:gd name="T22" fmla="*/ 44 w 46"/>
                  <a:gd name="T23" fmla="*/ 4 h 4"/>
                  <a:gd name="T24" fmla="*/ 46 w 46"/>
                  <a:gd name="T25" fmla="*/ 4 h 4"/>
                  <a:gd name="T26" fmla="*/ 46 w 46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4">
                    <a:moveTo>
                      <a:pt x="46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6" y="4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6" name="Freeform 816"/>
              <p:cNvSpPr>
                <a:spLocks noEditPoints="1"/>
              </p:cNvSpPr>
              <p:nvPr/>
            </p:nvSpPr>
            <p:spPr bwMode="auto">
              <a:xfrm>
                <a:off x="7612063" y="881063"/>
                <a:ext cx="66675" cy="0"/>
              </a:xfrm>
              <a:custGeom>
                <a:avLst/>
                <a:gdLst>
                  <a:gd name="T0" fmla="*/ 20 w 42"/>
                  <a:gd name="T1" fmla="*/ 0 w 42"/>
                  <a:gd name="T2" fmla="*/ 0 w 42"/>
                  <a:gd name="T3" fmla="*/ 20 w 42"/>
                  <a:gd name="T4" fmla="*/ 20 w 42"/>
                  <a:gd name="T5" fmla="*/ 42 w 42"/>
                  <a:gd name="T6" fmla="*/ 22 w 42"/>
                  <a:gd name="T7" fmla="*/ 22 w 42"/>
                  <a:gd name="T8" fmla="*/ 42 w 42"/>
                  <a:gd name="T9" fmla="*/ 42 w 42"/>
                  <a:gd name="T10" fmla="*/ 42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2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  <a:moveTo>
                      <a:pt x="4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7" name="Freeform 817"/>
              <p:cNvSpPr>
                <a:spLocks noEditPoints="1"/>
              </p:cNvSpPr>
              <p:nvPr/>
            </p:nvSpPr>
            <p:spPr bwMode="auto">
              <a:xfrm>
                <a:off x="7612063" y="881063"/>
                <a:ext cx="66675" cy="0"/>
              </a:xfrm>
              <a:custGeom>
                <a:avLst/>
                <a:gdLst>
                  <a:gd name="T0" fmla="*/ 20 w 42"/>
                  <a:gd name="T1" fmla="*/ 0 w 42"/>
                  <a:gd name="T2" fmla="*/ 0 w 42"/>
                  <a:gd name="T3" fmla="*/ 20 w 42"/>
                  <a:gd name="T4" fmla="*/ 20 w 42"/>
                  <a:gd name="T5" fmla="*/ 42 w 42"/>
                  <a:gd name="T6" fmla="*/ 22 w 42"/>
                  <a:gd name="T7" fmla="*/ 22 w 42"/>
                  <a:gd name="T8" fmla="*/ 42 w 42"/>
                  <a:gd name="T9" fmla="*/ 42 w 42"/>
                  <a:gd name="T10" fmla="*/ 42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2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moveTo>
                      <a:pt x="4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8" name="Rectangle 818"/>
              <p:cNvSpPr>
                <a:spLocks noChangeArrowheads="1"/>
              </p:cNvSpPr>
              <p:nvPr/>
            </p:nvSpPr>
            <p:spPr bwMode="auto">
              <a:xfrm>
                <a:off x="7678738" y="881063"/>
                <a:ext cx="1588" cy="1588"/>
              </a:xfrm>
              <a:prstGeom prst="rect">
                <a:avLst/>
              </a:prstGeom>
              <a:solidFill>
                <a:srgbClr val="439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9" name="Freeform 819"/>
              <p:cNvSpPr>
                <a:spLocks/>
              </p:cNvSpPr>
              <p:nvPr/>
            </p:nvSpPr>
            <p:spPr bwMode="auto">
              <a:xfrm>
                <a:off x="7678738" y="8810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0" name="Freeform 820"/>
              <p:cNvSpPr>
                <a:spLocks/>
              </p:cNvSpPr>
              <p:nvPr/>
            </p:nvSpPr>
            <p:spPr bwMode="auto">
              <a:xfrm>
                <a:off x="7643813" y="877888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1" name="Freeform 821"/>
              <p:cNvSpPr>
                <a:spLocks/>
              </p:cNvSpPr>
              <p:nvPr/>
            </p:nvSpPr>
            <p:spPr bwMode="auto">
              <a:xfrm>
                <a:off x="7643813" y="877888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2" name="Freeform 822"/>
              <p:cNvSpPr>
                <a:spLocks/>
              </p:cNvSpPr>
              <p:nvPr/>
            </p:nvSpPr>
            <p:spPr bwMode="auto">
              <a:xfrm>
                <a:off x="7705726" y="874713"/>
                <a:ext cx="73025" cy="6350"/>
              </a:xfrm>
              <a:custGeom>
                <a:avLst/>
                <a:gdLst>
                  <a:gd name="T0" fmla="*/ 46 w 46"/>
                  <a:gd name="T1" fmla="*/ 0 h 4"/>
                  <a:gd name="T2" fmla="*/ 0 w 46"/>
                  <a:gd name="T3" fmla="*/ 0 h 4"/>
                  <a:gd name="T4" fmla="*/ 0 w 46"/>
                  <a:gd name="T5" fmla="*/ 4 h 4"/>
                  <a:gd name="T6" fmla="*/ 2 w 46"/>
                  <a:gd name="T7" fmla="*/ 4 h 4"/>
                  <a:gd name="T8" fmla="*/ 2 w 46"/>
                  <a:gd name="T9" fmla="*/ 4 h 4"/>
                  <a:gd name="T10" fmla="*/ 22 w 46"/>
                  <a:gd name="T11" fmla="*/ 4 h 4"/>
                  <a:gd name="T12" fmla="*/ 22 w 46"/>
                  <a:gd name="T13" fmla="*/ 2 h 4"/>
                  <a:gd name="T14" fmla="*/ 24 w 46"/>
                  <a:gd name="T15" fmla="*/ 2 h 4"/>
                  <a:gd name="T16" fmla="*/ 24 w 46"/>
                  <a:gd name="T17" fmla="*/ 4 h 4"/>
                  <a:gd name="T18" fmla="*/ 44 w 46"/>
                  <a:gd name="T19" fmla="*/ 4 h 4"/>
                  <a:gd name="T20" fmla="*/ 44 w 46"/>
                  <a:gd name="T21" fmla="*/ 4 h 4"/>
                  <a:gd name="T22" fmla="*/ 44 w 46"/>
                  <a:gd name="T23" fmla="*/ 4 h 4"/>
                  <a:gd name="T24" fmla="*/ 46 w 46"/>
                  <a:gd name="T25" fmla="*/ 4 h 4"/>
                  <a:gd name="T26" fmla="*/ 46 w 46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4">
                    <a:moveTo>
                      <a:pt x="46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6" y="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3" name="Freeform 823"/>
              <p:cNvSpPr>
                <a:spLocks/>
              </p:cNvSpPr>
              <p:nvPr/>
            </p:nvSpPr>
            <p:spPr bwMode="auto">
              <a:xfrm>
                <a:off x="7705726" y="874713"/>
                <a:ext cx="73025" cy="6350"/>
              </a:xfrm>
              <a:custGeom>
                <a:avLst/>
                <a:gdLst>
                  <a:gd name="T0" fmla="*/ 46 w 46"/>
                  <a:gd name="T1" fmla="*/ 0 h 4"/>
                  <a:gd name="T2" fmla="*/ 0 w 46"/>
                  <a:gd name="T3" fmla="*/ 0 h 4"/>
                  <a:gd name="T4" fmla="*/ 0 w 46"/>
                  <a:gd name="T5" fmla="*/ 4 h 4"/>
                  <a:gd name="T6" fmla="*/ 2 w 46"/>
                  <a:gd name="T7" fmla="*/ 4 h 4"/>
                  <a:gd name="T8" fmla="*/ 2 w 46"/>
                  <a:gd name="T9" fmla="*/ 4 h 4"/>
                  <a:gd name="T10" fmla="*/ 22 w 46"/>
                  <a:gd name="T11" fmla="*/ 4 h 4"/>
                  <a:gd name="T12" fmla="*/ 22 w 46"/>
                  <a:gd name="T13" fmla="*/ 2 h 4"/>
                  <a:gd name="T14" fmla="*/ 24 w 46"/>
                  <a:gd name="T15" fmla="*/ 2 h 4"/>
                  <a:gd name="T16" fmla="*/ 24 w 46"/>
                  <a:gd name="T17" fmla="*/ 4 h 4"/>
                  <a:gd name="T18" fmla="*/ 44 w 46"/>
                  <a:gd name="T19" fmla="*/ 4 h 4"/>
                  <a:gd name="T20" fmla="*/ 44 w 46"/>
                  <a:gd name="T21" fmla="*/ 4 h 4"/>
                  <a:gd name="T22" fmla="*/ 44 w 46"/>
                  <a:gd name="T23" fmla="*/ 4 h 4"/>
                  <a:gd name="T24" fmla="*/ 46 w 46"/>
                  <a:gd name="T25" fmla="*/ 4 h 4"/>
                  <a:gd name="T26" fmla="*/ 46 w 46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4">
                    <a:moveTo>
                      <a:pt x="46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6" y="4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4" name="Freeform 824"/>
              <p:cNvSpPr>
                <a:spLocks noEditPoints="1"/>
              </p:cNvSpPr>
              <p:nvPr/>
            </p:nvSpPr>
            <p:spPr bwMode="auto">
              <a:xfrm>
                <a:off x="7708901" y="881063"/>
                <a:ext cx="66675" cy="0"/>
              </a:xfrm>
              <a:custGeom>
                <a:avLst/>
                <a:gdLst>
                  <a:gd name="T0" fmla="*/ 20 w 42"/>
                  <a:gd name="T1" fmla="*/ 0 w 42"/>
                  <a:gd name="T2" fmla="*/ 0 w 42"/>
                  <a:gd name="T3" fmla="*/ 20 w 42"/>
                  <a:gd name="T4" fmla="*/ 20 w 42"/>
                  <a:gd name="T5" fmla="*/ 42 w 42"/>
                  <a:gd name="T6" fmla="*/ 22 w 42"/>
                  <a:gd name="T7" fmla="*/ 22 w 42"/>
                  <a:gd name="T8" fmla="*/ 42 w 42"/>
                  <a:gd name="T9" fmla="*/ 42 w 42"/>
                  <a:gd name="T10" fmla="*/ 42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2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  <a:moveTo>
                      <a:pt x="4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5" name="Freeform 825"/>
              <p:cNvSpPr>
                <a:spLocks noEditPoints="1"/>
              </p:cNvSpPr>
              <p:nvPr/>
            </p:nvSpPr>
            <p:spPr bwMode="auto">
              <a:xfrm>
                <a:off x="7708901" y="881063"/>
                <a:ext cx="66675" cy="0"/>
              </a:xfrm>
              <a:custGeom>
                <a:avLst/>
                <a:gdLst>
                  <a:gd name="T0" fmla="*/ 20 w 42"/>
                  <a:gd name="T1" fmla="*/ 0 w 42"/>
                  <a:gd name="T2" fmla="*/ 0 w 42"/>
                  <a:gd name="T3" fmla="*/ 20 w 42"/>
                  <a:gd name="T4" fmla="*/ 20 w 42"/>
                  <a:gd name="T5" fmla="*/ 42 w 42"/>
                  <a:gd name="T6" fmla="*/ 22 w 42"/>
                  <a:gd name="T7" fmla="*/ 22 w 42"/>
                  <a:gd name="T8" fmla="*/ 42 w 42"/>
                  <a:gd name="T9" fmla="*/ 42 w 42"/>
                  <a:gd name="T10" fmla="*/ 42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2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moveTo>
                      <a:pt x="4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6" name="Rectangle 826"/>
              <p:cNvSpPr>
                <a:spLocks noChangeArrowheads="1"/>
              </p:cNvSpPr>
              <p:nvPr/>
            </p:nvSpPr>
            <p:spPr bwMode="auto">
              <a:xfrm>
                <a:off x="7775576" y="881063"/>
                <a:ext cx="1588" cy="1588"/>
              </a:xfrm>
              <a:prstGeom prst="rect">
                <a:avLst/>
              </a:prstGeom>
              <a:solidFill>
                <a:srgbClr val="439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7" name="Freeform 827"/>
              <p:cNvSpPr>
                <a:spLocks/>
              </p:cNvSpPr>
              <p:nvPr/>
            </p:nvSpPr>
            <p:spPr bwMode="auto">
              <a:xfrm>
                <a:off x="7775576" y="8810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" name="Freeform 828"/>
              <p:cNvSpPr>
                <a:spLocks/>
              </p:cNvSpPr>
              <p:nvPr/>
            </p:nvSpPr>
            <p:spPr bwMode="auto">
              <a:xfrm>
                <a:off x="7740651" y="877888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" name="Freeform 829"/>
              <p:cNvSpPr>
                <a:spLocks/>
              </p:cNvSpPr>
              <p:nvPr/>
            </p:nvSpPr>
            <p:spPr bwMode="auto">
              <a:xfrm>
                <a:off x="7740651" y="877888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" name="Freeform 830"/>
              <p:cNvSpPr>
                <a:spLocks/>
              </p:cNvSpPr>
              <p:nvPr/>
            </p:nvSpPr>
            <p:spPr bwMode="auto">
              <a:xfrm>
                <a:off x="7804151" y="874713"/>
                <a:ext cx="71438" cy="6350"/>
              </a:xfrm>
              <a:custGeom>
                <a:avLst/>
                <a:gdLst>
                  <a:gd name="T0" fmla="*/ 45 w 45"/>
                  <a:gd name="T1" fmla="*/ 0 h 4"/>
                  <a:gd name="T2" fmla="*/ 0 w 45"/>
                  <a:gd name="T3" fmla="*/ 0 h 4"/>
                  <a:gd name="T4" fmla="*/ 0 w 45"/>
                  <a:gd name="T5" fmla="*/ 4 h 4"/>
                  <a:gd name="T6" fmla="*/ 2 w 45"/>
                  <a:gd name="T7" fmla="*/ 4 h 4"/>
                  <a:gd name="T8" fmla="*/ 2 w 45"/>
                  <a:gd name="T9" fmla="*/ 4 h 4"/>
                  <a:gd name="T10" fmla="*/ 22 w 45"/>
                  <a:gd name="T11" fmla="*/ 4 h 4"/>
                  <a:gd name="T12" fmla="*/ 22 w 45"/>
                  <a:gd name="T13" fmla="*/ 2 h 4"/>
                  <a:gd name="T14" fmla="*/ 22 w 45"/>
                  <a:gd name="T15" fmla="*/ 2 h 4"/>
                  <a:gd name="T16" fmla="*/ 22 w 45"/>
                  <a:gd name="T17" fmla="*/ 4 h 4"/>
                  <a:gd name="T18" fmla="*/ 43 w 45"/>
                  <a:gd name="T19" fmla="*/ 4 h 4"/>
                  <a:gd name="T20" fmla="*/ 43 w 45"/>
                  <a:gd name="T21" fmla="*/ 4 h 4"/>
                  <a:gd name="T22" fmla="*/ 43 w 45"/>
                  <a:gd name="T23" fmla="*/ 4 h 4"/>
                  <a:gd name="T24" fmla="*/ 45 w 45"/>
                  <a:gd name="T25" fmla="*/ 4 h 4"/>
                  <a:gd name="T26" fmla="*/ 45 w 45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4">
                    <a:moveTo>
                      <a:pt x="4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4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45" y="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1" name="Freeform 831"/>
              <p:cNvSpPr>
                <a:spLocks/>
              </p:cNvSpPr>
              <p:nvPr/>
            </p:nvSpPr>
            <p:spPr bwMode="auto">
              <a:xfrm>
                <a:off x="7804151" y="874713"/>
                <a:ext cx="71438" cy="6350"/>
              </a:xfrm>
              <a:custGeom>
                <a:avLst/>
                <a:gdLst>
                  <a:gd name="T0" fmla="*/ 45 w 45"/>
                  <a:gd name="T1" fmla="*/ 0 h 4"/>
                  <a:gd name="T2" fmla="*/ 0 w 45"/>
                  <a:gd name="T3" fmla="*/ 0 h 4"/>
                  <a:gd name="T4" fmla="*/ 0 w 45"/>
                  <a:gd name="T5" fmla="*/ 4 h 4"/>
                  <a:gd name="T6" fmla="*/ 2 w 45"/>
                  <a:gd name="T7" fmla="*/ 4 h 4"/>
                  <a:gd name="T8" fmla="*/ 2 w 45"/>
                  <a:gd name="T9" fmla="*/ 4 h 4"/>
                  <a:gd name="T10" fmla="*/ 22 w 45"/>
                  <a:gd name="T11" fmla="*/ 4 h 4"/>
                  <a:gd name="T12" fmla="*/ 22 w 45"/>
                  <a:gd name="T13" fmla="*/ 2 h 4"/>
                  <a:gd name="T14" fmla="*/ 22 w 45"/>
                  <a:gd name="T15" fmla="*/ 2 h 4"/>
                  <a:gd name="T16" fmla="*/ 22 w 45"/>
                  <a:gd name="T17" fmla="*/ 4 h 4"/>
                  <a:gd name="T18" fmla="*/ 43 w 45"/>
                  <a:gd name="T19" fmla="*/ 4 h 4"/>
                  <a:gd name="T20" fmla="*/ 43 w 45"/>
                  <a:gd name="T21" fmla="*/ 4 h 4"/>
                  <a:gd name="T22" fmla="*/ 43 w 45"/>
                  <a:gd name="T23" fmla="*/ 4 h 4"/>
                  <a:gd name="T24" fmla="*/ 45 w 45"/>
                  <a:gd name="T25" fmla="*/ 4 h 4"/>
                  <a:gd name="T26" fmla="*/ 45 w 45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4">
                    <a:moveTo>
                      <a:pt x="4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4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45" y="4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2" name="Freeform 832"/>
              <p:cNvSpPr>
                <a:spLocks noEditPoints="1"/>
              </p:cNvSpPr>
              <p:nvPr/>
            </p:nvSpPr>
            <p:spPr bwMode="auto">
              <a:xfrm>
                <a:off x="7807326" y="881063"/>
                <a:ext cx="65088" cy="0"/>
              </a:xfrm>
              <a:custGeom>
                <a:avLst/>
                <a:gdLst>
                  <a:gd name="T0" fmla="*/ 20 w 41"/>
                  <a:gd name="T1" fmla="*/ 0 w 41"/>
                  <a:gd name="T2" fmla="*/ 0 w 41"/>
                  <a:gd name="T3" fmla="*/ 20 w 41"/>
                  <a:gd name="T4" fmla="*/ 20 w 41"/>
                  <a:gd name="T5" fmla="*/ 41 w 41"/>
                  <a:gd name="T6" fmla="*/ 20 w 41"/>
                  <a:gd name="T7" fmla="*/ 20 w 41"/>
                  <a:gd name="T8" fmla="*/ 41 w 41"/>
                  <a:gd name="T9" fmla="*/ 41 w 41"/>
                  <a:gd name="T10" fmla="*/ 41 w 4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1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  <a:moveTo>
                      <a:pt x="41" y="0"/>
                    </a:moveTo>
                    <a:lnTo>
                      <a:pt x="20" y="0"/>
                    </a:lnTo>
                    <a:lnTo>
                      <a:pt x="20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3" name="Freeform 833"/>
              <p:cNvSpPr>
                <a:spLocks noEditPoints="1"/>
              </p:cNvSpPr>
              <p:nvPr/>
            </p:nvSpPr>
            <p:spPr bwMode="auto">
              <a:xfrm>
                <a:off x="7807326" y="881063"/>
                <a:ext cx="65088" cy="0"/>
              </a:xfrm>
              <a:custGeom>
                <a:avLst/>
                <a:gdLst>
                  <a:gd name="T0" fmla="*/ 20 w 41"/>
                  <a:gd name="T1" fmla="*/ 0 w 41"/>
                  <a:gd name="T2" fmla="*/ 0 w 41"/>
                  <a:gd name="T3" fmla="*/ 20 w 41"/>
                  <a:gd name="T4" fmla="*/ 20 w 41"/>
                  <a:gd name="T5" fmla="*/ 41 w 41"/>
                  <a:gd name="T6" fmla="*/ 20 w 41"/>
                  <a:gd name="T7" fmla="*/ 20 w 41"/>
                  <a:gd name="T8" fmla="*/ 41 w 41"/>
                  <a:gd name="T9" fmla="*/ 41 w 41"/>
                  <a:gd name="T10" fmla="*/ 41 w 4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1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moveTo>
                      <a:pt x="41" y="0"/>
                    </a:moveTo>
                    <a:lnTo>
                      <a:pt x="20" y="0"/>
                    </a:lnTo>
                    <a:lnTo>
                      <a:pt x="20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4" name="Rectangle 834"/>
              <p:cNvSpPr>
                <a:spLocks noChangeArrowheads="1"/>
              </p:cNvSpPr>
              <p:nvPr/>
            </p:nvSpPr>
            <p:spPr bwMode="auto">
              <a:xfrm>
                <a:off x="7872413" y="881063"/>
                <a:ext cx="1588" cy="1588"/>
              </a:xfrm>
              <a:prstGeom prst="rect">
                <a:avLst/>
              </a:prstGeom>
              <a:solidFill>
                <a:srgbClr val="439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5" name="Freeform 835"/>
              <p:cNvSpPr>
                <a:spLocks/>
              </p:cNvSpPr>
              <p:nvPr/>
            </p:nvSpPr>
            <p:spPr bwMode="auto">
              <a:xfrm>
                <a:off x="7872413" y="8810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6" name="Freeform 836"/>
              <p:cNvSpPr>
                <a:spLocks/>
              </p:cNvSpPr>
              <p:nvPr/>
            </p:nvSpPr>
            <p:spPr bwMode="auto">
              <a:xfrm>
                <a:off x="7839076" y="877888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2 h 2"/>
                  <a:gd name="T5" fmla="*/ 2 h 2"/>
                  <a:gd name="T6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7" name="Freeform 837"/>
              <p:cNvSpPr>
                <a:spLocks/>
              </p:cNvSpPr>
              <p:nvPr/>
            </p:nvSpPr>
            <p:spPr bwMode="auto">
              <a:xfrm>
                <a:off x="7839076" y="877888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2 h 2"/>
                  <a:gd name="T5" fmla="*/ 2 h 2"/>
                  <a:gd name="T6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8" name="Freeform 838"/>
              <p:cNvSpPr>
                <a:spLocks/>
              </p:cNvSpPr>
              <p:nvPr/>
            </p:nvSpPr>
            <p:spPr bwMode="auto">
              <a:xfrm>
                <a:off x="7900988" y="874713"/>
                <a:ext cx="73025" cy="6350"/>
              </a:xfrm>
              <a:custGeom>
                <a:avLst/>
                <a:gdLst>
                  <a:gd name="T0" fmla="*/ 46 w 46"/>
                  <a:gd name="T1" fmla="*/ 0 h 4"/>
                  <a:gd name="T2" fmla="*/ 0 w 46"/>
                  <a:gd name="T3" fmla="*/ 0 h 4"/>
                  <a:gd name="T4" fmla="*/ 0 w 46"/>
                  <a:gd name="T5" fmla="*/ 4 h 4"/>
                  <a:gd name="T6" fmla="*/ 2 w 46"/>
                  <a:gd name="T7" fmla="*/ 4 h 4"/>
                  <a:gd name="T8" fmla="*/ 2 w 46"/>
                  <a:gd name="T9" fmla="*/ 4 h 4"/>
                  <a:gd name="T10" fmla="*/ 22 w 46"/>
                  <a:gd name="T11" fmla="*/ 4 h 4"/>
                  <a:gd name="T12" fmla="*/ 22 w 46"/>
                  <a:gd name="T13" fmla="*/ 2 h 4"/>
                  <a:gd name="T14" fmla="*/ 24 w 46"/>
                  <a:gd name="T15" fmla="*/ 2 h 4"/>
                  <a:gd name="T16" fmla="*/ 24 w 46"/>
                  <a:gd name="T17" fmla="*/ 4 h 4"/>
                  <a:gd name="T18" fmla="*/ 44 w 46"/>
                  <a:gd name="T19" fmla="*/ 4 h 4"/>
                  <a:gd name="T20" fmla="*/ 44 w 46"/>
                  <a:gd name="T21" fmla="*/ 4 h 4"/>
                  <a:gd name="T22" fmla="*/ 44 w 46"/>
                  <a:gd name="T23" fmla="*/ 4 h 4"/>
                  <a:gd name="T24" fmla="*/ 46 w 46"/>
                  <a:gd name="T25" fmla="*/ 4 h 4"/>
                  <a:gd name="T26" fmla="*/ 46 w 46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4">
                    <a:moveTo>
                      <a:pt x="46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6" y="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9" name="Freeform 839"/>
              <p:cNvSpPr>
                <a:spLocks/>
              </p:cNvSpPr>
              <p:nvPr/>
            </p:nvSpPr>
            <p:spPr bwMode="auto">
              <a:xfrm>
                <a:off x="7900988" y="874713"/>
                <a:ext cx="73025" cy="6350"/>
              </a:xfrm>
              <a:custGeom>
                <a:avLst/>
                <a:gdLst>
                  <a:gd name="T0" fmla="*/ 46 w 46"/>
                  <a:gd name="T1" fmla="*/ 0 h 4"/>
                  <a:gd name="T2" fmla="*/ 0 w 46"/>
                  <a:gd name="T3" fmla="*/ 0 h 4"/>
                  <a:gd name="T4" fmla="*/ 0 w 46"/>
                  <a:gd name="T5" fmla="*/ 4 h 4"/>
                  <a:gd name="T6" fmla="*/ 2 w 46"/>
                  <a:gd name="T7" fmla="*/ 4 h 4"/>
                  <a:gd name="T8" fmla="*/ 2 w 46"/>
                  <a:gd name="T9" fmla="*/ 4 h 4"/>
                  <a:gd name="T10" fmla="*/ 22 w 46"/>
                  <a:gd name="T11" fmla="*/ 4 h 4"/>
                  <a:gd name="T12" fmla="*/ 22 w 46"/>
                  <a:gd name="T13" fmla="*/ 2 h 4"/>
                  <a:gd name="T14" fmla="*/ 24 w 46"/>
                  <a:gd name="T15" fmla="*/ 2 h 4"/>
                  <a:gd name="T16" fmla="*/ 24 w 46"/>
                  <a:gd name="T17" fmla="*/ 4 h 4"/>
                  <a:gd name="T18" fmla="*/ 44 w 46"/>
                  <a:gd name="T19" fmla="*/ 4 h 4"/>
                  <a:gd name="T20" fmla="*/ 44 w 46"/>
                  <a:gd name="T21" fmla="*/ 4 h 4"/>
                  <a:gd name="T22" fmla="*/ 44 w 46"/>
                  <a:gd name="T23" fmla="*/ 4 h 4"/>
                  <a:gd name="T24" fmla="*/ 46 w 46"/>
                  <a:gd name="T25" fmla="*/ 4 h 4"/>
                  <a:gd name="T26" fmla="*/ 46 w 46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4">
                    <a:moveTo>
                      <a:pt x="46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6" y="4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0" name="Freeform 840"/>
              <p:cNvSpPr>
                <a:spLocks noEditPoints="1"/>
              </p:cNvSpPr>
              <p:nvPr/>
            </p:nvSpPr>
            <p:spPr bwMode="auto">
              <a:xfrm>
                <a:off x="7904163" y="881063"/>
                <a:ext cx="66675" cy="0"/>
              </a:xfrm>
              <a:custGeom>
                <a:avLst/>
                <a:gdLst>
                  <a:gd name="T0" fmla="*/ 20 w 42"/>
                  <a:gd name="T1" fmla="*/ 0 w 42"/>
                  <a:gd name="T2" fmla="*/ 0 w 42"/>
                  <a:gd name="T3" fmla="*/ 20 w 42"/>
                  <a:gd name="T4" fmla="*/ 20 w 42"/>
                  <a:gd name="T5" fmla="*/ 42 w 42"/>
                  <a:gd name="T6" fmla="*/ 22 w 42"/>
                  <a:gd name="T7" fmla="*/ 22 w 42"/>
                  <a:gd name="T8" fmla="*/ 42 w 42"/>
                  <a:gd name="T9" fmla="*/ 42 w 42"/>
                  <a:gd name="T10" fmla="*/ 42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2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  <a:moveTo>
                      <a:pt x="4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1" name="Freeform 841"/>
              <p:cNvSpPr>
                <a:spLocks noEditPoints="1"/>
              </p:cNvSpPr>
              <p:nvPr/>
            </p:nvSpPr>
            <p:spPr bwMode="auto">
              <a:xfrm>
                <a:off x="7904163" y="881063"/>
                <a:ext cx="66675" cy="0"/>
              </a:xfrm>
              <a:custGeom>
                <a:avLst/>
                <a:gdLst>
                  <a:gd name="T0" fmla="*/ 20 w 42"/>
                  <a:gd name="T1" fmla="*/ 0 w 42"/>
                  <a:gd name="T2" fmla="*/ 0 w 42"/>
                  <a:gd name="T3" fmla="*/ 20 w 42"/>
                  <a:gd name="T4" fmla="*/ 20 w 42"/>
                  <a:gd name="T5" fmla="*/ 42 w 42"/>
                  <a:gd name="T6" fmla="*/ 22 w 42"/>
                  <a:gd name="T7" fmla="*/ 22 w 42"/>
                  <a:gd name="T8" fmla="*/ 42 w 42"/>
                  <a:gd name="T9" fmla="*/ 42 w 42"/>
                  <a:gd name="T10" fmla="*/ 42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2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moveTo>
                      <a:pt x="4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" name="Rectangle 842"/>
              <p:cNvSpPr>
                <a:spLocks noChangeArrowheads="1"/>
              </p:cNvSpPr>
              <p:nvPr/>
            </p:nvSpPr>
            <p:spPr bwMode="auto">
              <a:xfrm>
                <a:off x="7970838" y="881063"/>
                <a:ext cx="1588" cy="1588"/>
              </a:xfrm>
              <a:prstGeom prst="rect">
                <a:avLst/>
              </a:prstGeom>
              <a:solidFill>
                <a:srgbClr val="439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3" name="Freeform 843"/>
              <p:cNvSpPr>
                <a:spLocks/>
              </p:cNvSpPr>
              <p:nvPr/>
            </p:nvSpPr>
            <p:spPr bwMode="auto">
              <a:xfrm>
                <a:off x="7970838" y="8810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4" name="Freeform 844"/>
              <p:cNvSpPr>
                <a:spLocks/>
              </p:cNvSpPr>
              <p:nvPr/>
            </p:nvSpPr>
            <p:spPr bwMode="auto">
              <a:xfrm>
                <a:off x="7935913" y="877888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5" name="Freeform 845"/>
              <p:cNvSpPr>
                <a:spLocks/>
              </p:cNvSpPr>
              <p:nvPr/>
            </p:nvSpPr>
            <p:spPr bwMode="auto">
              <a:xfrm>
                <a:off x="7935913" y="877888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6" name="Freeform 846"/>
              <p:cNvSpPr>
                <a:spLocks/>
              </p:cNvSpPr>
              <p:nvPr/>
            </p:nvSpPr>
            <p:spPr bwMode="auto">
              <a:xfrm>
                <a:off x="7121526" y="1044576"/>
                <a:ext cx="304800" cy="90488"/>
              </a:xfrm>
              <a:custGeom>
                <a:avLst/>
                <a:gdLst>
                  <a:gd name="T0" fmla="*/ 192 w 192"/>
                  <a:gd name="T1" fmla="*/ 0 h 57"/>
                  <a:gd name="T2" fmla="*/ 184 w 192"/>
                  <a:gd name="T3" fmla="*/ 0 h 57"/>
                  <a:gd name="T4" fmla="*/ 184 w 192"/>
                  <a:gd name="T5" fmla="*/ 53 h 57"/>
                  <a:gd name="T6" fmla="*/ 137 w 192"/>
                  <a:gd name="T7" fmla="*/ 53 h 57"/>
                  <a:gd name="T8" fmla="*/ 137 w 192"/>
                  <a:gd name="T9" fmla="*/ 0 h 57"/>
                  <a:gd name="T10" fmla="*/ 123 w 192"/>
                  <a:gd name="T11" fmla="*/ 0 h 57"/>
                  <a:gd name="T12" fmla="*/ 123 w 192"/>
                  <a:gd name="T13" fmla="*/ 53 h 57"/>
                  <a:gd name="T14" fmla="*/ 76 w 192"/>
                  <a:gd name="T15" fmla="*/ 53 h 57"/>
                  <a:gd name="T16" fmla="*/ 76 w 192"/>
                  <a:gd name="T17" fmla="*/ 0 h 57"/>
                  <a:gd name="T18" fmla="*/ 60 w 192"/>
                  <a:gd name="T19" fmla="*/ 0 h 57"/>
                  <a:gd name="T20" fmla="*/ 60 w 192"/>
                  <a:gd name="T21" fmla="*/ 53 h 57"/>
                  <a:gd name="T22" fmla="*/ 16 w 192"/>
                  <a:gd name="T23" fmla="*/ 53 h 57"/>
                  <a:gd name="T24" fmla="*/ 16 w 192"/>
                  <a:gd name="T25" fmla="*/ 0 h 57"/>
                  <a:gd name="T26" fmla="*/ 0 w 192"/>
                  <a:gd name="T27" fmla="*/ 0 h 57"/>
                  <a:gd name="T28" fmla="*/ 0 w 192"/>
                  <a:gd name="T29" fmla="*/ 28 h 57"/>
                  <a:gd name="T30" fmla="*/ 12 w 192"/>
                  <a:gd name="T31" fmla="*/ 57 h 57"/>
                  <a:gd name="T32" fmla="*/ 192 w 192"/>
                  <a:gd name="T33" fmla="*/ 57 h 57"/>
                  <a:gd name="T34" fmla="*/ 192 w 192"/>
                  <a:gd name="T3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2" h="57">
                    <a:moveTo>
                      <a:pt x="192" y="0"/>
                    </a:moveTo>
                    <a:lnTo>
                      <a:pt x="184" y="0"/>
                    </a:lnTo>
                    <a:lnTo>
                      <a:pt x="184" y="53"/>
                    </a:lnTo>
                    <a:lnTo>
                      <a:pt x="137" y="53"/>
                    </a:lnTo>
                    <a:lnTo>
                      <a:pt x="137" y="0"/>
                    </a:lnTo>
                    <a:lnTo>
                      <a:pt x="123" y="0"/>
                    </a:lnTo>
                    <a:lnTo>
                      <a:pt x="123" y="53"/>
                    </a:lnTo>
                    <a:lnTo>
                      <a:pt x="76" y="53"/>
                    </a:lnTo>
                    <a:lnTo>
                      <a:pt x="76" y="0"/>
                    </a:lnTo>
                    <a:lnTo>
                      <a:pt x="60" y="0"/>
                    </a:lnTo>
                    <a:lnTo>
                      <a:pt x="60" y="53"/>
                    </a:lnTo>
                    <a:lnTo>
                      <a:pt x="16" y="53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12" y="57"/>
                    </a:lnTo>
                    <a:lnTo>
                      <a:pt x="192" y="57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D3DC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7" name="Freeform 847"/>
              <p:cNvSpPr>
                <a:spLocks/>
              </p:cNvSpPr>
              <p:nvPr/>
            </p:nvSpPr>
            <p:spPr bwMode="auto">
              <a:xfrm>
                <a:off x="7121526" y="1044576"/>
                <a:ext cx="304800" cy="90488"/>
              </a:xfrm>
              <a:custGeom>
                <a:avLst/>
                <a:gdLst>
                  <a:gd name="T0" fmla="*/ 192 w 192"/>
                  <a:gd name="T1" fmla="*/ 0 h 57"/>
                  <a:gd name="T2" fmla="*/ 184 w 192"/>
                  <a:gd name="T3" fmla="*/ 0 h 57"/>
                  <a:gd name="T4" fmla="*/ 184 w 192"/>
                  <a:gd name="T5" fmla="*/ 53 h 57"/>
                  <a:gd name="T6" fmla="*/ 137 w 192"/>
                  <a:gd name="T7" fmla="*/ 53 h 57"/>
                  <a:gd name="T8" fmla="*/ 137 w 192"/>
                  <a:gd name="T9" fmla="*/ 0 h 57"/>
                  <a:gd name="T10" fmla="*/ 123 w 192"/>
                  <a:gd name="T11" fmla="*/ 0 h 57"/>
                  <a:gd name="T12" fmla="*/ 123 w 192"/>
                  <a:gd name="T13" fmla="*/ 53 h 57"/>
                  <a:gd name="T14" fmla="*/ 76 w 192"/>
                  <a:gd name="T15" fmla="*/ 53 h 57"/>
                  <a:gd name="T16" fmla="*/ 76 w 192"/>
                  <a:gd name="T17" fmla="*/ 0 h 57"/>
                  <a:gd name="T18" fmla="*/ 60 w 192"/>
                  <a:gd name="T19" fmla="*/ 0 h 57"/>
                  <a:gd name="T20" fmla="*/ 60 w 192"/>
                  <a:gd name="T21" fmla="*/ 53 h 57"/>
                  <a:gd name="T22" fmla="*/ 16 w 192"/>
                  <a:gd name="T23" fmla="*/ 53 h 57"/>
                  <a:gd name="T24" fmla="*/ 16 w 192"/>
                  <a:gd name="T25" fmla="*/ 0 h 57"/>
                  <a:gd name="T26" fmla="*/ 0 w 192"/>
                  <a:gd name="T27" fmla="*/ 0 h 57"/>
                  <a:gd name="T28" fmla="*/ 0 w 192"/>
                  <a:gd name="T29" fmla="*/ 28 h 57"/>
                  <a:gd name="T30" fmla="*/ 12 w 192"/>
                  <a:gd name="T31" fmla="*/ 57 h 57"/>
                  <a:gd name="T32" fmla="*/ 192 w 192"/>
                  <a:gd name="T33" fmla="*/ 57 h 57"/>
                  <a:gd name="T34" fmla="*/ 192 w 192"/>
                  <a:gd name="T3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2" h="57">
                    <a:moveTo>
                      <a:pt x="192" y="0"/>
                    </a:moveTo>
                    <a:lnTo>
                      <a:pt x="184" y="0"/>
                    </a:lnTo>
                    <a:lnTo>
                      <a:pt x="184" y="53"/>
                    </a:lnTo>
                    <a:lnTo>
                      <a:pt x="137" y="53"/>
                    </a:lnTo>
                    <a:lnTo>
                      <a:pt x="137" y="0"/>
                    </a:lnTo>
                    <a:lnTo>
                      <a:pt x="123" y="0"/>
                    </a:lnTo>
                    <a:lnTo>
                      <a:pt x="123" y="53"/>
                    </a:lnTo>
                    <a:lnTo>
                      <a:pt x="76" y="53"/>
                    </a:lnTo>
                    <a:lnTo>
                      <a:pt x="76" y="0"/>
                    </a:lnTo>
                    <a:lnTo>
                      <a:pt x="60" y="0"/>
                    </a:lnTo>
                    <a:lnTo>
                      <a:pt x="60" y="53"/>
                    </a:lnTo>
                    <a:lnTo>
                      <a:pt x="16" y="53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12" y="57"/>
                    </a:lnTo>
                    <a:lnTo>
                      <a:pt x="192" y="57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8" name="Rectangle 848"/>
              <p:cNvSpPr>
                <a:spLocks noChangeArrowheads="1"/>
              </p:cNvSpPr>
              <p:nvPr/>
            </p:nvSpPr>
            <p:spPr bwMode="auto">
              <a:xfrm>
                <a:off x="7050088" y="1041401"/>
                <a:ext cx="71438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9" name="Rectangle 849"/>
              <p:cNvSpPr>
                <a:spLocks noChangeArrowheads="1"/>
              </p:cNvSpPr>
              <p:nvPr/>
            </p:nvSpPr>
            <p:spPr bwMode="auto">
              <a:xfrm>
                <a:off x="7050088" y="1041401"/>
                <a:ext cx="71438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0" name="Rectangle 850"/>
              <p:cNvSpPr>
                <a:spLocks noChangeArrowheads="1"/>
              </p:cNvSpPr>
              <p:nvPr/>
            </p:nvSpPr>
            <p:spPr bwMode="auto">
              <a:xfrm>
                <a:off x="7050088" y="1044576"/>
                <a:ext cx="68263" cy="80963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1" name="Rectangle 851"/>
              <p:cNvSpPr>
                <a:spLocks noChangeArrowheads="1"/>
              </p:cNvSpPr>
              <p:nvPr/>
            </p:nvSpPr>
            <p:spPr bwMode="auto">
              <a:xfrm>
                <a:off x="7050088" y="1044576"/>
                <a:ext cx="68263" cy="80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2" name="Freeform 852"/>
              <p:cNvSpPr>
                <a:spLocks/>
              </p:cNvSpPr>
              <p:nvPr/>
            </p:nvSpPr>
            <p:spPr bwMode="auto">
              <a:xfrm>
                <a:off x="7108826" y="1044576"/>
                <a:ext cx="9525" cy="38100"/>
              </a:xfrm>
              <a:custGeom>
                <a:avLst/>
                <a:gdLst>
                  <a:gd name="T0" fmla="*/ 6 w 6"/>
                  <a:gd name="T1" fmla="*/ 0 h 24"/>
                  <a:gd name="T2" fmla="*/ 6 w 6"/>
                  <a:gd name="T3" fmla="*/ 0 h 24"/>
                  <a:gd name="T4" fmla="*/ 0 w 6"/>
                  <a:gd name="T5" fmla="*/ 10 h 24"/>
                  <a:gd name="T6" fmla="*/ 6 w 6"/>
                  <a:gd name="T7" fmla="*/ 24 h 24"/>
                  <a:gd name="T8" fmla="*/ 6 w 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10"/>
                    </a:lnTo>
                    <a:lnTo>
                      <a:pt x="6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3" name="Freeform 853"/>
              <p:cNvSpPr>
                <a:spLocks/>
              </p:cNvSpPr>
              <p:nvPr/>
            </p:nvSpPr>
            <p:spPr bwMode="auto">
              <a:xfrm>
                <a:off x="7108826" y="1044576"/>
                <a:ext cx="9525" cy="38100"/>
              </a:xfrm>
              <a:custGeom>
                <a:avLst/>
                <a:gdLst>
                  <a:gd name="T0" fmla="*/ 6 w 6"/>
                  <a:gd name="T1" fmla="*/ 0 h 24"/>
                  <a:gd name="T2" fmla="*/ 6 w 6"/>
                  <a:gd name="T3" fmla="*/ 0 h 24"/>
                  <a:gd name="T4" fmla="*/ 0 w 6"/>
                  <a:gd name="T5" fmla="*/ 10 h 24"/>
                  <a:gd name="T6" fmla="*/ 6 w 6"/>
                  <a:gd name="T7" fmla="*/ 24 h 24"/>
                  <a:gd name="T8" fmla="*/ 6 w 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10"/>
                    </a:lnTo>
                    <a:lnTo>
                      <a:pt x="6" y="24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4" name="Rectangle 854"/>
              <p:cNvSpPr>
                <a:spLocks noChangeArrowheads="1"/>
              </p:cNvSpPr>
              <p:nvPr/>
            </p:nvSpPr>
            <p:spPr bwMode="auto">
              <a:xfrm>
                <a:off x="7081838" y="1044576"/>
                <a:ext cx="3175" cy="84138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5" name="Rectangle 855"/>
              <p:cNvSpPr>
                <a:spLocks noChangeArrowheads="1"/>
              </p:cNvSpPr>
              <p:nvPr/>
            </p:nvSpPr>
            <p:spPr bwMode="auto">
              <a:xfrm>
                <a:off x="7081838" y="1044576"/>
                <a:ext cx="3175" cy="84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6" name="Rectangle 856"/>
              <p:cNvSpPr>
                <a:spLocks noChangeArrowheads="1"/>
              </p:cNvSpPr>
              <p:nvPr/>
            </p:nvSpPr>
            <p:spPr bwMode="auto">
              <a:xfrm>
                <a:off x="7146926" y="1041401"/>
                <a:ext cx="69850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7" name="Rectangle 857"/>
              <p:cNvSpPr>
                <a:spLocks noChangeArrowheads="1"/>
              </p:cNvSpPr>
              <p:nvPr/>
            </p:nvSpPr>
            <p:spPr bwMode="auto">
              <a:xfrm>
                <a:off x="7146926" y="1041401"/>
                <a:ext cx="69850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8" name="Rectangle 858"/>
              <p:cNvSpPr>
                <a:spLocks noChangeArrowheads="1"/>
              </p:cNvSpPr>
              <p:nvPr/>
            </p:nvSpPr>
            <p:spPr bwMode="auto">
              <a:xfrm>
                <a:off x="7150101" y="1044576"/>
                <a:ext cx="63500" cy="80963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9" name="Rectangle 859"/>
              <p:cNvSpPr>
                <a:spLocks noChangeArrowheads="1"/>
              </p:cNvSpPr>
              <p:nvPr/>
            </p:nvSpPr>
            <p:spPr bwMode="auto">
              <a:xfrm>
                <a:off x="7150101" y="1044576"/>
                <a:ext cx="63500" cy="80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0" name="Freeform 860"/>
              <p:cNvSpPr>
                <a:spLocks noEditPoints="1"/>
              </p:cNvSpPr>
              <p:nvPr/>
            </p:nvSpPr>
            <p:spPr bwMode="auto">
              <a:xfrm>
                <a:off x="7150101" y="1044576"/>
                <a:ext cx="63500" cy="80963"/>
              </a:xfrm>
              <a:custGeom>
                <a:avLst/>
                <a:gdLst>
                  <a:gd name="T0" fmla="*/ 20 w 40"/>
                  <a:gd name="T1" fmla="*/ 26 h 51"/>
                  <a:gd name="T2" fmla="*/ 0 w 40"/>
                  <a:gd name="T3" fmla="*/ 51 h 51"/>
                  <a:gd name="T4" fmla="*/ 20 w 40"/>
                  <a:gd name="T5" fmla="*/ 51 h 51"/>
                  <a:gd name="T6" fmla="*/ 20 w 40"/>
                  <a:gd name="T7" fmla="*/ 26 h 51"/>
                  <a:gd name="T8" fmla="*/ 40 w 40"/>
                  <a:gd name="T9" fmla="*/ 0 h 51"/>
                  <a:gd name="T10" fmla="*/ 40 w 40"/>
                  <a:gd name="T11" fmla="*/ 0 h 51"/>
                  <a:gd name="T12" fmla="*/ 22 w 40"/>
                  <a:gd name="T13" fmla="*/ 24 h 51"/>
                  <a:gd name="T14" fmla="*/ 22 w 40"/>
                  <a:gd name="T15" fmla="*/ 51 h 51"/>
                  <a:gd name="T16" fmla="*/ 40 w 40"/>
                  <a:gd name="T17" fmla="*/ 51 h 51"/>
                  <a:gd name="T18" fmla="*/ 40 w 40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51">
                    <a:moveTo>
                      <a:pt x="20" y="26"/>
                    </a:moveTo>
                    <a:lnTo>
                      <a:pt x="0" y="51"/>
                    </a:lnTo>
                    <a:lnTo>
                      <a:pt x="20" y="51"/>
                    </a:lnTo>
                    <a:lnTo>
                      <a:pt x="20" y="26"/>
                    </a:lnTo>
                    <a:close/>
                    <a:moveTo>
                      <a:pt x="40" y="0"/>
                    </a:moveTo>
                    <a:lnTo>
                      <a:pt x="40" y="0"/>
                    </a:lnTo>
                    <a:lnTo>
                      <a:pt x="22" y="24"/>
                    </a:lnTo>
                    <a:lnTo>
                      <a:pt x="22" y="51"/>
                    </a:lnTo>
                    <a:lnTo>
                      <a:pt x="40" y="5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1" name="Freeform 861"/>
              <p:cNvSpPr>
                <a:spLocks noEditPoints="1"/>
              </p:cNvSpPr>
              <p:nvPr/>
            </p:nvSpPr>
            <p:spPr bwMode="auto">
              <a:xfrm>
                <a:off x="7150101" y="1044576"/>
                <a:ext cx="63500" cy="80963"/>
              </a:xfrm>
              <a:custGeom>
                <a:avLst/>
                <a:gdLst>
                  <a:gd name="T0" fmla="*/ 20 w 40"/>
                  <a:gd name="T1" fmla="*/ 26 h 51"/>
                  <a:gd name="T2" fmla="*/ 0 w 40"/>
                  <a:gd name="T3" fmla="*/ 51 h 51"/>
                  <a:gd name="T4" fmla="*/ 20 w 40"/>
                  <a:gd name="T5" fmla="*/ 51 h 51"/>
                  <a:gd name="T6" fmla="*/ 20 w 40"/>
                  <a:gd name="T7" fmla="*/ 26 h 51"/>
                  <a:gd name="T8" fmla="*/ 40 w 40"/>
                  <a:gd name="T9" fmla="*/ 0 h 51"/>
                  <a:gd name="T10" fmla="*/ 40 w 40"/>
                  <a:gd name="T11" fmla="*/ 0 h 51"/>
                  <a:gd name="T12" fmla="*/ 22 w 40"/>
                  <a:gd name="T13" fmla="*/ 24 h 51"/>
                  <a:gd name="T14" fmla="*/ 22 w 40"/>
                  <a:gd name="T15" fmla="*/ 51 h 51"/>
                  <a:gd name="T16" fmla="*/ 40 w 40"/>
                  <a:gd name="T17" fmla="*/ 51 h 51"/>
                  <a:gd name="T18" fmla="*/ 40 w 40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51">
                    <a:moveTo>
                      <a:pt x="20" y="26"/>
                    </a:moveTo>
                    <a:lnTo>
                      <a:pt x="0" y="51"/>
                    </a:lnTo>
                    <a:lnTo>
                      <a:pt x="20" y="51"/>
                    </a:lnTo>
                    <a:lnTo>
                      <a:pt x="20" y="26"/>
                    </a:lnTo>
                    <a:moveTo>
                      <a:pt x="40" y="0"/>
                    </a:moveTo>
                    <a:lnTo>
                      <a:pt x="40" y="0"/>
                    </a:lnTo>
                    <a:lnTo>
                      <a:pt x="22" y="24"/>
                    </a:lnTo>
                    <a:lnTo>
                      <a:pt x="22" y="51"/>
                    </a:lnTo>
                    <a:lnTo>
                      <a:pt x="40" y="51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2" name="Rectangle 862"/>
              <p:cNvSpPr>
                <a:spLocks noChangeArrowheads="1"/>
              </p:cNvSpPr>
              <p:nvPr/>
            </p:nvSpPr>
            <p:spPr bwMode="auto">
              <a:xfrm>
                <a:off x="7181851" y="1044576"/>
                <a:ext cx="3175" cy="84138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3" name="Rectangle 863"/>
              <p:cNvSpPr>
                <a:spLocks noChangeArrowheads="1"/>
              </p:cNvSpPr>
              <p:nvPr/>
            </p:nvSpPr>
            <p:spPr bwMode="auto">
              <a:xfrm>
                <a:off x="7181851" y="1044576"/>
                <a:ext cx="3175" cy="84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4" name="Rectangle 864"/>
              <p:cNvSpPr>
                <a:spLocks noChangeArrowheads="1"/>
              </p:cNvSpPr>
              <p:nvPr/>
            </p:nvSpPr>
            <p:spPr bwMode="auto">
              <a:xfrm>
                <a:off x="7242176" y="1041401"/>
                <a:ext cx="74613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5" name="Rectangle 865"/>
              <p:cNvSpPr>
                <a:spLocks noChangeArrowheads="1"/>
              </p:cNvSpPr>
              <p:nvPr/>
            </p:nvSpPr>
            <p:spPr bwMode="auto">
              <a:xfrm>
                <a:off x="7242176" y="1041401"/>
                <a:ext cx="74613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6" name="Rectangle 866"/>
              <p:cNvSpPr>
                <a:spLocks noChangeArrowheads="1"/>
              </p:cNvSpPr>
              <p:nvPr/>
            </p:nvSpPr>
            <p:spPr bwMode="auto">
              <a:xfrm>
                <a:off x="7246938" y="1044576"/>
                <a:ext cx="66675" cy="80963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7" name="Rectangle 867"/>
              <p:cNvSpPr>
                <a:spLocks noChangeArrowheads="1"/>
              </p:cNvSpPr>
              <p:nvPr/>
            </p:nvSpPr>
            <p:spPr bwMode="auto">
              <a:xfrm>
                <a:off x="7246938" y="1044576"/>
                <a:ext cx="66675" cy="80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8" name="Freeform 868"/>
              <p:cNvSpPr>
                <a:spLocks noEditPoints="1"/>
              </p:cNvSpPr>
              <p:nvPr/>
            </p:nvSpPr>
            <p:spPr bwMode="auto">
              <a:xfrm>
                <a:off x="7246938" y="1044576"/>
                <a:ext cx="66675" cy="80963"/>
              </a:xfrm>
              <a:custGeom>
                <a:avLst/>
                <a:gdLst>
                  <a:gd name="T0" fmla="*/ 20 w 42"/>
                  <a:gd name="T1" fmla="*/ 26 h 51"/>
                  <a:gd name="T2" fmla="*/ 0 w 42"/>
                  <a:gd name="T3" fmla="*/ 51 h 51"/>
                  <a:gd name="T4" fmla="*/ 20 w 42"/>
                  <a:gd name="T5" fmla="*/ 51 h 51"/>
                  <a:gd name="T6" fmla="*/ 20 w 42"/>
                  <a:gd name="T7" fmla="*/ 26 h 51"/>
                  <a:gd name="T8" fmla="*/ 42 w 42"/>
                  <a:gd name="T9" fmla="*/ 0 h 51"/>
                  <a:gd name="T10" fmla="*/ 42 w 42"/>
                  <a:gd name="T11" fmla="*/ 0 h 51"/>
                  <a:gd name="T12" fmla="*/ 22 w 42"/>
                  <a:gd name="T13" fmla="*/ 24 h 51"/>
                  <a:gd name="T14" fmla="*/ 22 w 42"/>
                  <a:gd name="T15" fmla="*/ 51 h 51"/>
                  <a:gd name="T16" fmla="*/ 42 w 42"/>
                  <a:gd name="T17" fmla="*/ 51 h 51"/>
                  <a:gd name="T18" fmla="*/ 42 w 42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51">
                    <a:moveTo>
                      <a:pt x="20" y="26"/>
                    </a:moveTo>
                    <a:lnTo>
                      <a:pt x="0" y="51"/>
                    </a:lnTo>
                    <a:lnTo>
                      <a:pt x="20" y="51"/>
                    </a:lnTo>
                    <a:lnTo>
                      <a:pt x="20" y="26"/>
                    </a:lnTo>
                    <a:close/>
                    <a:moveTo>
                      <a:pt x="42" y="0"/>
                    </a:moveTo>
                    <a:lnTo>
                      <a:pt x="42" y="0"/>
                    </a:lnTo>
                    <a:lnTo>
                      <a:pt x="22" y="24"/>
                    </a:lnTo>
                    <a:lnTo>
                      <a:pt x="22" y="51"/>
                    </a:lnTo>
                    <a:lnTo>
                      <a:pt x="42" y="5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9" name="Freeform 869"/>
              <p:cNvSpPr>
                <a:spLocks noEditPoints="1"/>
              </p:cNvSpPr>
              <p:nvPr/>
            </p:nvSpPr>
            <p:spPr bwMode="auto">
              <a:xfrm>
                <a:off x="7246938" y="1044576"/>
                <a:ext cx="66675" cy="80963"/>
              </a:xfrm>
              <a:custGeom>
                <a:avLst/>
                <a:gdLst>
                  <a:gd name="T0" fmla="*/ 20 w 42"/>
                  <a:gd name="T1" fmla="*/ 26 h 51"/>
                  <a:gd name="T2" fmla="*/ 0 w 42"/>
                  <a:gd name="T3" fmla="*/ 51 h 51"/>
                  <a:gd name="T4" fmla="*/ 20 w 42"/>
                  <a:gd name="T5" fmla="*/ 51 h 51"/>
                  <a:gd name="T6" fmla="*/ 20 w 42"/>
                  <a:gd name="T7" fmla="*/ 26 h 51"/>
                  <a:gd name="T8" fmla="*/ 42 w 42"/>
                  <a:gd name="T9" fmla="*/ 0 h 51"/>
                  <a:gd name="T10" fmla="*/ 42 w 42"/>
                  <a:gd name="T11" fmla="*/ 0 h 51"/>
                  <a:gd name="T12" fmla="*/ 22 w 42"/>
                  <a:gd name="T13" fmla="*/ 24 h 51"/>
                  <a:gd name="T14" fmla="*/ 22 w 42"/>
                  <a:gd name="T15" fmla="*/ 51 h 51"/>
                  <a:gd name="T16" fmla="*/ 42 w 42"/>
                  <a:gd name="T17" fmla="*/ 51 h 51"/>
                  <a:gd name="T18" fmla="*/ 42 w 42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51">
                    <a:moveTo>
                      <a:pt x="20" y="26"/>
                    </a:moveTo>
                    <a:lnTo>
                      <a:pt x="0" y="51"/>
                    </a:lnTo>
                    <a:lnTo>
                      <a:pt x="20" y="51"/>
                    </a:lnTo>
                    <a:lnTo>
                      <a:pt x="20" y="26"/>
                    </a:lnTo>
                    <a:moveTo>
                      <a:pt x="42" y="0"/>
                    </a:moveTo>
                    <a:lnTo>
                      <a:pt x="42" y="0"/>
                    </a:lnTo>
                    <a:lnTo>
                      <a:pt x="22" y="24"/>
                    </a:lnTo>
                    <a:lnTo>
                      <a:pt x="22" y="51"/>
                    </a:lnTo>
                    <a:lnTo>
                      <a:pt x="42" y="51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0" name="Rectangle 870"/>
              <p:cNvSpPr>
                <a:spLocks noChangeArrowheads="1"/>
              </p:cNvSpPr>
              <p:nvPr/>
            </p:nvSpPr>
            <p:spPr bwMode="auto">
              <a:xfrm>
                <a:off x="7278688" y="1044576"/>
                <a:ext cx="3175" cy="84138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1" name="Rectangle 871"/>
              <p:cNvSpPr>
                <a:spLocks noChangeArrowheads="1"/>
              </p:cNvSpPr>
              <p:nvPr/>
            </p:nvSpPr>
            <p:spPr bwMode="auto">
              <a:xfrm>
                <a:off x="7278688" y="1044576"/>
                <a:ext cx="3175" cy="84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2" name="Rectangle 872"/>
              <p:cNvSpPr>
                <a:spLocks noChangeArrowheads="1"/>
              </p:cNvSpPr>
              <p:nvPr/>
            </p:nvSpPr>
            <p:spPr bwMode="auto">
              <a:xfrm>
                <a:off x="7339013" y="1041401"/>
                <a:ext cx="74613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3" name="Rectangle 873"/>
              <p:cNvSpPr>
                <a:spLocks noChangeArrowheads="1"/>
              </p:cNvSpPr>
              <p:nvPr/>
            </p:nvSpPr>
            <p:spPr bwMode="auto">
              <a:xfrm>
                <a:off x="7339013" y="1041401"/>
                <a:ext cx="74613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4" name="Rectangle 874"/>
              <p:cNvSpPr>
                <a:spLocks noChangeArrowheads="1"/>
              </p:cNvSpPr>
              <p:nvPr/>
            </p:nvSpPr>
            <p:spPr bwMode="auto">
              <a:xfrm>
                <a:off x="7342188" y="1044576"/>
                <a:ext cx="68263" cy="80963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5" name="Rectangle 875"/>
              <p:cNvSpPr>
                <a:spLocks noChangeArrowheads="1"/>
              </p:cNvSpPr>
              <p:nvPr/>
            </p:nvSpPr>
            <p:spPr bwMode="auto">
              <a:xfrm>
                <a:off x="7342188" y="1044576"/>
                <a:ext cx="68263" cy="80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6" name="Freeform 876"/>
              <p:cNvSpPr>
                <a:spLocks noEditPoints="1"/>
              </p:cNvSpPr>
              <p:nvPr/>
            </p:nvSpPr>
            <p:spPr bwMode="auto">
              <a:xfrm>
                <a:off x="7342188" y="1044576"/>
                <a:ext cx="68263" cy="80963"/>
              </a:xfrm>
              <a:custGeom>
                <a:avLst/>
                <a:gdLst>
                  <a:gd name="T0" fmla="*/ 20 w 43"/>
                  <a:gd name="T1" fmla="*/ 26 h 51"/>
                  <a:gd name="T2" fmla="*/ 0 w 43"/>
                  <a:gd name="T3" fmla="*/ 51 h 51"/>
                  <a:gd name="T4" fmla="*/ 20 w 43"/>
                  <a:gd name="T5" fmla="*/ 51 h 51"/>
                  <a:gd name="T6" fmla="*/ 20 w 43"/>
                  <a:gd name="T7" fmla="*/ 26 h 51"/>
                  <a:gd name="T8" fmla="*/ 43 w 43"/>
                  <a:gd name="T9" fmla="*/ 0 h 51"/>
                  <a:gd name="T10" fmla="*/ 43 w 43"/>
                  <a:gd name="T11" fmla="*/ 0 h 51"/>
                  <a:gd name="T12" fmla="*/ 22 w 43"/>
                  <a:gd name="T13" fmla="*/ 24 h 51"/>
                  <a:gd name="T14" fmla="*/ 22 w 43"/>
                  <a:gd name="T15" fmla="*/ 51 h 51"/>
                  <a:gd name="T16" fmla="*/ 43 w 43"/>
                  <a:gd name="T17" fmla="*/ 51 h 51"/>
                  <a:gd name="T18" fmla="*/ 43 w 43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51">
                    <a:moveTo>
                      <a:pt x="20" y="26"/>
                    </a:moveTo>
                    <a:lnTo>
                      <a:pt x="0" y="51"/>
                    </a:lnTo>
                    <a:lnTo>
                      <a:pt x="20" y="51"/>
                    </a:lnTo>
                    <a:lnTo>
                      <a:pt x="20" y="26"/>
                    </a:lnTo>
                    <a:close/>
                    <a:moveTo>
                      <a:pt x="43" y="0"/>
                    </a:moveTo>
                    <a:lnTo>
                      <a:pt x="43" y="0"/>
                    </a:lnTo>
                    <a:lnTo>
                      <a:pt x="22" y="24"/>
                    </a:lnTo>
                    <a:lnTo>
                      <a:pt x="22" y="51"/>
                    </a:lnTo>
                    <a:lnTo>
                      <a:pt x="43" y="5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7" name="Freeform 877"/>
              <p:cNvSpPr>
                <a:spLocks noEditPoints="1"/>
              </p:cNvSpPr>
              <p:nvPr/>
            </p:nvSpPr>
            <p:spPr bwMode="auto">
              <a:xfrm>
                <a:off x="7342188" y="1044576"/>
                <a:ext cx="68263" cy="80963"/>
              </a:xfrm>
              <a:custGeom>
                <a:avLst/>
                <a:gdLst>
                  <a:gd name="T0" fmla="*/ 20 w 43"/>
                  <a:gd name="T1" fmla="*/ 26 h 51"/>
                  <a:gd name="T2" fmla="*/ 0 w 43"/>
                  <a:gd name="T3" fmla="*/ 51 h 51"/>
                  <a:gd name="T4" fmla="*/ 20 w 43"/>
                  <a:gd name="T5" fmla="*/ 51 h 51"/>
                  <a:gd name="T6" fmla="*/ 20 w 43"/>
                  <a:gd name="T7" fmla="*/ 26 h 51"/>
                  <a:gd name="T8" fmla="*/ 43 w 43"/>
                  <a:gd name="T9" fmla="*/ 0 h 51"/>
                  <a:gd name="T10" fmla="*/ 43 w 43"/>
                  <a:gd name="T11" fmla="*/ 0 h 51"/>
                  <a:gd name="T12" fmla="*/ 22 w 43"/>
                  <a:gd name="T13" fmla="*/ 24 h 51"/>
                  <a:gd name="T14" fmla="*/ 22 w 43"/>
                  <a:gd name="T15" fmla="*/ 51 h 51"/>
                  <a:gd name="T16" fmla="*/ 43 w 43"/>
                  <a:gd name="T17" fmla="*/ 51 h 51"/>
                  <a:gd name="T18" fmla="*/ 43 w 43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51">
                    <a:moveTo>
                      <a:pt x="20" y="26"/>
                    </a:moveTo>
                    <a:lnTo>
                      <a:pt x="0" y="51"/>
                    </a:lnTo>
                    <a:lnTo>
                      <a:pt x="20" y="51"/>
                    </a:lnTo>
                    <a:lnTo>
                      <a:pt x="20" y="26"/>
                    </a:lnTo>
                    <a:moveTo>
                      <a:pt x="43" y="0"/>
                    </a:moveTo>
                    <a:lnTo>
                      <a:pt x="43" y="0"/>
                    </a:lnTo>
                    <a:lnTo>
                      <a:pt x="22" y="24"/>
                    </a:lnTo>
                    <a:lnTo>
                      <a:pt x="22" y="51"/>
                    </a:lnTo>
                    <a:lnTo>
                      <a:pt x="43" y="51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8" name="Rectangle 878"/>
              <p:cNvSpPr>
                <a:spLocks noChangeArrowheads="1"/>
              </p:cNvSpPr>
              <p:nvPr/>
            </p:nvSpPr>
            <p:spPr bwMode="auto">
              <a:xfrm>
                <a:off x="7373938" y="1044576"/>
                <a:ext cx="3175" cy="84138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9" name="Rectangle 879"/>
              <p:cNvSpPr>
                <a:spLocks noChangeArrowheads="1"/>
              </p:cNvSpPr>
              <p:nvPr/>
            </p:nvSpPr>
            <p:spPr bwMode="auto">
              <a:xfrm>
                <a:off x="7373938" y="1044576"/>
                <a:ext cx="3175" cy="84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0" name="Freeform 880"/>
              <p:cNvSpPr>
                <a:spLocks/>
              </p:cNvSpPr>
              <p:nvPr/>
            </p:nvSpPr>
            <p:spPr bwMode="auto">
              <a:xfrm>
                <a:off x="7096126" y="1035051"/>
                <a:ext cx="330200" cy="9525"/>
              </a:xfrm>
              <a:custGeom>
                <a:avLst/>
                <a:gdLst>
                  <a:gd name="T0" fmla="*/ 208 w 208"/>
                  <a:gd name="T1" fmla="*/ 0 h 6"/>
                  <a:gd name="T2" fmla="*/ 0 w 208"/>
                  <a:gd name="T3" fmla="*/ 0 h 6"/>
                  <a:gd name="T4" fmla="*/ 0 w 208"/>
                  <a:gd name="T5" fmla="*/ 0 h 6"/>
                  <a:gd name="T6" fmla="*/ 208 w 208"/>
                  <a:gd name="T7" fmla="*/ 0 h 6"/>
                  <a:gd name="T8" fmla="*/ 208 w 208"/>
                  <a:gd name="T9" fmla="*/ 6 h 6"/>
                  <a:gd name="T10" fmla="*/ 208 w 208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8" h="6">
                    <a:moveTo>
                      <a:pt x="208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8" y="0"/>
                    </a:lnTo>
                    <a:lnTo>
                      <a:pt x="208" y="6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BCC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1" name="Freeform 881"/>
              <p:cNvSpPr>
                <a:spLocks/>
              </p:cNvSpPr>
              <p:nvPr/>
            </p:nvSpPr>
            <p:spPr bwMode="auto">
              <a:xfrm>
                <a:off x="7096126" y="1035051"/>
                <a:ext cx="330200" cy="9525"/>
              </a:xfrm>
              <a:custGeom>
                <a:avLst/>
                <a:gdLst>
                  <a:gd name="T0" fmla="*/ 208 w 208"/>
                  <a:gd name="T1" fmla="*/ 0 h 6"/>
                  <a:gd name="T2" fmla="*/ 0 w 208"/>
                  <a:gd name="T3" fmla="*/ 0 h 6"/>
                  <a:gd name="T4" fmla="*/ 0 w 208"/>
                  <a:gd name="T5" fmla="*/ 0 h 6"/>
                  <a:gd name="T6" fmla="*/ 208 w 208"/>
                  <a:gd name="T7" fmla="*/ 0 h 6"/>
                  <a:gd name="T8" fmla="*/ 208 w 208"/>
                  <a:gd name="T9" fmla="*/ 6 h 6"/>
                  <a:gd name="T10" fmla="*/ 208 w 208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8" h="6">
                    <a:moveTo>
                      <a:pt x="208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8" y="0"/>
                    </a:lnTo>
                    <a:lnTo>
                      <a:pt x="208" y="6"/>
                    </a:lnTo>
                    <a:lnTo>
                      <a:pt x="20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2" name="Freeform 882"/>
              <p:cNvSpPr>
                <a:spLocks/>
              </p:cNvSpPr>
              <p:nvPr/>
            </p:nvSpPr>
            <p:spPr bwMode="auto">
              <a:xfrm>
                <a:off x="7096126" y="1035051"/>
                <a:ext cx="330200" cy="9525"/>
              </a:xfrm>
              <a:custGeom>
                <a:avLst/>
                <a:gdLst>
                  <a:gd name="T0" fmla="*/ 208 w 208"/>
                  <a:gd name="T1" fmla="*/ 0 h 6"/>
                  <a:gd name="T2" fmla="*/ 0 w 208"/>
                  <a:gd name="T3" fmla="*/ 0 h 6"/>
                  <a:gd name="T4" fmla="*/ 2 w 208"/>
                  <a:gd name="T5" fmla="*/ 4 h 6"/>
                  <a:gd name="T6" fmla="*/ 2 w 208"/>
                  <a:gd name="T7" fmla="*/ 4 h 6"/>
                  <a:gd name="T8" fmla="*/ 16 w 208"/>
                  <a:gd name="T9" fmla="*/ 4 h 6"/>
                  <a:gd name="T10" fmla="*/ 16 w 208"/>
                  <a:gd name="T11" fmla="*/ 6 h 6"/>
                  <a:gd name="T12" fmla="*/ 32 w 208"/>
                  <a:gd name="T13" fmla="*/ 6 h 6"/>
                  <a:gd name="T14" fmla="*/ 32 w 208"/>
                  <a:gd name="T15" fmla="*/ 4 h 6"/>
                  <a:gd name="T16" fmla="*/ 76 w 208"/>
                  <a:gd name="T17" fmla="*/ 4 h 6"/>
                  <a:gd name="T18" fmla="*/ 76 w 208"/>
                  <a:gd name="T19" fmla="*/ 6 h 6"/>
                  <a:gd name="T20" fmla="*/ 92 w 208"/>
                  <a:gd name="T21" fmla="*/ 6 h 6"/>
                  <a:gd name="T22" fmla="*/ 92 w 208"/>
                  <a:gd name="T23" fmla="*/ 4 h 6"/>
                  <a:gd name="T24" fmla="*/ 139 w 208"/>
                  <a:gd name="T25" fmla="*/ 4 h 6"/>
                  <a:gd name="T26" fmla="*/ 139 w 208"/>
                  <a:gd name="T27" fmla="*/ 6 h 6"/>
                  <a:gd name="T28" fmla="*/ 153 w 208"/>
                  <a:gd name="T29" fmla="*/ 6 h 6"/>
                  <a:gd name="T30" fmla="*/ 153 w 208"/>
                  <a:gd name="T31" fmla="*/ 4 h 6"/>
                  <a:gd name="T32" fmla="*/ 200 w 208"/>
                  <a:gd name="T33" fmla="*/ 4 h 6"/>
                  <a:gd name="T34" fmla="*/ 200 w 208"/>
                  <a:gd name="T35" fmla="*/ 6 h 6"/>
                  <a:gd name="T36" fmla="*/ 208 w 208"/>
                  <a:gd name="T37" fmla="*/ 6 h 6"/>
                  <a:gd name="T38" fmla="*/ 208 w 208"/>
                  <a:gd name="T3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8" h="6">
                    <a:moveTo>
                      <a:pt x="208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76" y="4"/>
                    </a:lnTo>
                    <a:lnTo>
                      <a:pt x="76" y="6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139" y="4"/>
                    </a:lnTo>
                    <a:lnTo>
                      <a:pt x="139" y="6"/>
                    </a:lnTo>
                    <a:lnTo>
                      <a:pt x="153" y="6"/>
                    </a:lnTo>
                    <a:lnTo>
                      <a:pt x="153" y="4"/>
                    </a:lnTo>
                    <a:lnTo>
                      <a:pt x="200" y="4"/>
                    </a:lnTo>
                    <a:lnTo>
                      <a:pt x="200" y="6"/>
                    </a:lnTo>
                    <a:lnTo>
                      <a:pt x="208" y="6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A9B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3" name="Freeform 883"/>
              <p:cNvSpPr>
                <a:spLocks/>
              </p:cNvSpPr>
              <p:nvPr/>
            </p:nvSpPr>
            <p:spPr bwMode="auto">
              <a:xfrm>
                <a:off x="7096126" y="1035051"/>
                <a:ext cx="330200" cy="9525"/>
              </a:xfrm>
              <a:custGeom>
                <a:avLst/>
                <a:gdLst>
                  <a:gd name="T0" fmla="*/ 208 w 208"/>
                  <a:gd name="T1" fmla="*/ 0 h 6"/>
                  <a:gd name="T2" fmla="*/ 0 w 208"/>
                  <a:gd name="T3" fmla="*/ 0 h 6"/>
                  <a:gd name="T4" fmla="*/ 2 w 208"/>
                  <a:gd name="T5" fmla="*/ 4 h 6"/>
                  <a:gd name="T6" fmla="*/ 2 w 208"/>
                  <a:gd name="T7" fmla="*/ 4 h 6"/>
                  <a:gd name="T8" fmla="*/ 16 w 208"/>
                  <a:gd name="T9" fmla="*/ 4 h 6"/>
                  <a:gd name="T10" fmla="*/ 16 w 208"/>
                  <a:gd name="T11" fmla="*/ 6 h 6"/>
                  <a:gd name="T12" fmla="*/ 32 w 208"/>
                  <a:gd name="T13" fmla="*/ 6 h 6"/>
                  <a:gd name="T14" fmla="*/ 32 w 208"/>
                  <a:gd name="T15" fmla="*/ 4 h 6"/>
                  <a:gd name="T16" fmla="*/ 76 w 208"/>
                  <a:gd name="T17" fmla="*/ 4 h 6"/>
                  <a:gd name="T18" fmla="*/ 76 w 208"/>
                  <a:gd name="T19" fmla="*/ 6 h 6"/>
                  <a:gd name="T20" fmla="*/ 92 w 208"/>
                  <a:gd name="T21" fmla="*/ 6 h 6"/>
                  <a:gd name="T22" fmla="*/ 92 w 208"/>
                  <a:gd name="T23" fmla="*/ 4 h 6"/>
                  <a:gd name="T24" fmla="*/ 139 w 208"/>
                  <a:gd name="T25" fmla="*/ 4 h 6"/>
                  <a:gd name="T26" fmla="*/ 139 w 208"/>
                  <a:gd name="T27" fmla="*/ 6 h 6"/>
                  <a:gd name="T28" fmla="*/ 153 w 208"/>
                  <a:gd name="T29" fmla="*/ 6 h 6"/>
                  <a:gd name="T30" fmla="*/ 153 w 208"/>
                  <a:gd name="T31" fmla="*/ 4 h 6"/>
                  <a:gd name="T32" fmla="*/ 200 w 208"/>
                  <a:gd name="T33" fmla="*/ 4 h 6"/>
                  <a:gd name="T34" fmla="*/ 200 w 208"/>
                  <a:gd name="T35" fmla="*/ 6 h 6"/>
                  <a:gd name="T36" fmla="*/ 208 w 208"/>
                  <a:gd name="T37" fmla="*/ 6 h 6"/>
                  <a:gd name="T38" fmla="*/ 208 w 208"/>
                  <a:gd name="T3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8" h="6">
                    <a:moveTo>
                      <a:pt x="208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76" y="4"/>
                    </a:lnTo>
                    <a:lnTo>
                      <a:pt x="76" y="6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139" y="4"/>
                    </a:lnTo>
                    <a:lnTo>
                      <a:pt x="139" y="6"/>
                    </a:lnTo>
                    <a:lnTo>
                      <a:pt x="153" y="6"/>
                    </a:lnTo>
                    <a:lnTo>
                      <a:pt x="153" y="4"/>
                    </a:lnTo>
                    <a:lnTo>
                      <a:pt x="200" y="4"/>
                    </a:lnTo>
                    <a:lnTo>
                      <a:pt x="200" y="6"/>
                    </a:lnTo>
                    <a:lnTo>
                      <a:pt x="208" y="6"/>
                    </a:lnTo>
                    <a:lnTo>
                      <a:pt x="20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4" name="Freeform 884"/>
              <p:cNvSpPr>
                <a:spLocks/>
              </p:cNvSpPr>
              <p:nvPr/>
            </p:nvSpPr>
            <p:spPr bwMode="auto">
              <a:xfrm>
                <a:off x="7099301" y="1041401"/>
                <a:ext cx="22225" cy="3175"/>
              </a:xfrm>
              <a:custGeom>
                <a:avLst/>
                <a:gdLst>
                  <a:gd name="T0" fmla="*/ 14 w 14"/>
                  <a:gd name="T1" fmla="*/ 0 h 2"/>
                  <a:gd name="T2" fmla="*/ 0 w 14"/>
                  <a:gd name="T3" fmla="*/ 0 h 2"/>
                  <a:gd name="T4" fmla="*/ 2 w 14"/>
                  <a:gd name="T5" fmla="*/ 2 h 2"/>
                  <a:gd name="T6" fmla="*/ 2 w 14"/>
                  <a:gd name="T7" fmla="*/ 2 h 2"/>
                  <a:gd name="T8" fmla="*/ 12 w 14"/>
                  <a:gd name="T9" fmla="*/ 2 h 2"/>
                  <a:gd name="T10" fmla="*/ 12 w 14"/>
                  <a:gd name="T11" fmla="*/ 2 h 2"/>
                  <a:gd name="T12" fmla="*/ 12 w 14"/>
                  <a:gd name="T13" fmla="*/ 2 h 2"/>
                  <a:gd name="T14" fmla="*/ 14 w 14"/>
                  <a:gd name="T15" fmla="*/ 2 h 2"/>
                  <a:gd name="T16" fmla="*/ 14 w 14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2">
                    <a:moveTo>
                      <a:pt x="14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5" name="Freeform 885"/>
              <p:cNvSpPr>
                <a:spLocks/>
              </p:cNvSpPr>
              <p:nvPr/>
            </p:nvSpPr>
            <p:spPr bwMode="auto">
              <a:xfrm>
                <a:off x="7099301" y="1041401"/>
                <a:ext cx="22225" cy="3175"/>
              </a:xfrm>
              <a:custGeom>
                <a:avLst/>
                <a:gdLst>
                  <a:gd name="T0" fmla="*/ 14 w 14"/>
                  <a:gd name="T1" fmla="*/ 0 h 2"/>
                  <a:gd name="T2" fmla="*/ 0 w 14"/>
                  <a:gd name="T3" fmla="*/ 0 h 2"/>
                  <a:gd name="T4" fmla="*/ 2 w 14"/>
                  <a:gd name="T5" fmla="*/ 2 h 2"/>
                  <a:gd name="T6" fmla="*/ 2 w 14"/>
                  <a:gd name="T7" fmla="*/ 2 h 2"/>
                  <a:gd name="T8" fmla="*/ 12 w 14"/>
                  <a:gd name="T9" fmla="*/ 2 h 2"/>
                  <a:gd name="T10" fmla="*/ 12 w 14"/>
                  <a:gd name="T11" fmla="*/ 2 h 2"/>
                  <a:gd name="T12" fmla="*/ 12 w 14"/>
                  <a:gd name="T13" fmla="*/ 2 h 2"/>
                  <a:gd name="T14" fmla="*/ 14 w 14"/>
                  <a:gd name="T15" fmla="*/ 2 h 2"/>
                  <a:gd name="T16" fmla="*/ 14 w 14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2">
                    <a:moveTo>
                      <a:pt x="14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6" name="Freeform 886"/>
              <p:cNvSpPr>
                <a:spLocks/>
              </p:cNvSpPr>
              <p:nvPr/>
            </p:nvSpPr>
            <p:spPr bwMode="auto">
              <a:xfrm>
                <a:off x="7102476" y="1044576"/>
                <a:ext cx="15875" cy="0"/>
              </a:xfrm>
              <a:custGeom>
                <a:avLst/>
                <a:gdLst>
                  <a:gd name="T0" fmla="*/ 10 w 10"/>
                  <a:gd name="T1" fmla="*/ 0 w 10"/>
                  <a:gd name="T2" fmla="*/ 0 w 10"/>
                  <a:gd name="T3" fmla="*/ 0 w 10"/>
                  <a:gd name="T4" fmla="*/ 10 w 10"/>
                  <a:gd name="T5" fmla="*/ 10 w 10"/>
                  <a:gd name="T6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0">
                    <a:moveTo>
                      <a:pt x="1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7" name="Freeform 887"/>
              <p:cNvSpPr>
                <a:spLocks/>
              </p:cNvSpPr>
              <p:nvPr/>
            </p:nvSpPr>
            <p:spPr bwMode="auto">
              <a:xfrm>
                <a:off x="7102476" y="1044576"/>
                <a:ext cx="15875" cy="0"/>
              </a:xfrm>
              <a:custGeom>
                <a:avLst/>
                <a:gdLst>
                  <a:gd name="T0" fmla="*/ 10 w 10"/>
                  <a:gd name="T1" fmla="*/ 0 w 10"/>
                  <a:gd name="T2" fmla="*/ 0 w 10"/>
                  <a:gd name="T3" fmla="*/ 0 w 10"/>
                  <a:gd name="T4" fmla="*/ 10 w 10"/>
                  <a:gd name="T5" fmla="*/ 10 w 10"/>
                  <a:gd name="T6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0">
                    <a:moveTo>
                      <a:pt x="1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8" name="Rectangle 888"/>
              <p:cNvSpPr>
                <a:spLocks noChangeArrowheads="1"/>
              </p:cNvSpPr>
              <p:nvPr/>
            </p:nvSpPr>
            <p:spPr bwMode="auto">
              <a:xfrm>
                <a:off x="7118351" y="1044576"/>
                <a:ext cx="1588" cy="1588"/>
              </a:xfrm>
              <a:prstGeom prst="rect">
                <a:avLst/>
              </a:prstGeom>
              <a:solidFill>
                <a:srgbClr val="439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9" name="Freeform 889"/>
              <p:cNvSpPr>
                <a:spLocks/>
              </p:cNvSpPr>
              <p:nvPr/>
            </p:nvSpPr>
            <p:spPr bwMode="auto">
              <a:xfrm>
                <a:off x="7118351" y="10445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0" name="Freeform 890"/>
              <p:cNvSpPr>
                <a:spLocks/>
              </p:cNvSpPr>
              <p:nvPr/>
            </p:nvSpPr>
            <p:spPr bwMode="auto">
              <a:xfrm>
                <a:off x="7146926" y="1041401"/>
                <a:ext cx="69850" cy="3175"/>
              </a:xfrm>
              <a:custGeom>
                <a:avLst/>
                <a:gdLst>
                  <a:gd name="T0" fmla="*/ 44 w 44"/>
                  <a:gd name="T1" fmla="*/ 0 h 2"/>
                  <a:gd name="T2" fmla="*/ 0 w 44"/>
                  <a:gd name="T3" fmla="*/ 0 h 2"/>
                  <a:gd name="T4" fmla="*/ 0 w 44"/>
                  <a:gd name="T5" fmla="*/ 2 h 2"/>
                  <a:gd name="T6" fmla="*/ 2 w 44"/>
                  <a:gd name="T7" fmla="*/ 2 h 2"/>
                  <a:gd name="T8" fmla="*/ 2 w 44"/>
                  <a:gd name="T9" fmla="*/ 2 h 2"/>
                  <a:gd name="T10" fmla="*/ 22 w 44"/>
                  <a:gd name="T11" fmla="*/ 2 h 2"/>
                  <a:gd name="T12" fmla="*/ 22 w 44"/>
                  <a:gd name="T13" fmla="*/ 2 h 2"/>
                  <a:gd name="T14" fmla="*/ 24 w 44"/>
                  <a:gd name="T15" fmla="*/ 2 h 2"/>
                  <a:gd name="T16" fmla="*/ 24 w 44"/>
                  <a:gd name="T17" fmla="*/ 2 h 2"/>
                  <a:gd name="T18" fmla="*/ 42 w 44"/>
                  <a:gd name="T19" fmla="*/ 2 h 2"/>
                  <a:gd name="T20" fmla="*/ 42 w 44"/>
                  <a:gd name="T21" fmla="*/ 2 h 2"/>
                  <a:gd name="T22" fmla="*/ 42 w 44"/>
                  <a:gd name="T23" fmla="*/ 2 h 2"/>
                  <a:gd name="T24" fmla="*/ 44 w 44"/>
                  <a:gd name="T25" fmla="*/ 2 h 2"/>
                  <a:gd name="T26" fmla="*/ 44 w 44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2">
                    <a:moveTo>
                      <a:pt x="44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1" name="Freeform 891"/>
              <p:cNvSpPr>
                <a:spLocks/>
              </p:cNvSpPr>
              <p:nvPr/>
            </p:nvSpPr>
            <p:spPr bwMode="auto">
              <a:xfrm>
                <a:off x="7146926" y="1041401"/>
                <a:ext cx="69850" cy="3175"/>
              </a:xfrm>
              <a:custGeom>
                <a:avLst/>
                <a:gdLst>
                  <a:gd name="T0" fmla="*/ 44 w 44"/>
                  <a:gd name="T1" fmla="*/ 0 h 2"/>
                  <a:gd name="T2" fmla="*/ 0 w 44"/>
                  <a:gd name="T3" fmla="*/ 0 h 2"/>
                  <a:gd name="T4" fmla="*/ 0 w 44"/>
                  <a:gd name="T5" fmla="*/ 2 h 2"/>
                  <a:gd name="T6" fmla="*/ 2 w 44"/>
                  <a:gd name="T7" fmla="*/ 2 h 2"/>
                  <a:gd name="T8" fmla="*/ 2 w 44"/>
                  <a:gd name="T9" fmla="*/ 2 h 2"/>
                  <a:gd name="T10" fmla="*/ 22 w 44"/>
                  <a:gd name="T11" fmla="*/ 2 h 2"/>
                  <a:gd name="T12" fmla="*/ 22 w 44"/>
                  <a:gd name="T13" fmla="*/ 2 h 2"/>
                  <a:gd name="T14" fmla="*/ 24 w 44"/>
                  <a:gd name="T15" fmla="*/ 2 h 2"/>
                  <a:gd name="T16" fmla="*/ 24 w 44"/>
                  <a:gd name="T17" fmla="*/ 2 h 2"/>
                  <a:gd name="T18" fmla="*/ 42 w 44"/>
                  <a:gd name="T19" fmla="*/ 2 h 2"/>
                  <a:gd name="T20" fmla="*/ 42 w 44"/>
                  <a:gd name="T21" fmla="*/ 2 h 2"/>
                  <a:gd name="T22" fmla="*/ 42 w 44"/>
                  <a:gd name="T23" fmla="*/ 2 h 2"/>
                  <a:gd name="T24" fmla="*/ 44 w 44"/>
                  <a:gd name="T25" fmla="*/ 2 h 2"/>
                  <a:gd name="T26" fmla="*/ 44 w 44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2">
                    <a:moveTo>
                      <a:pt x="44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2" name="Freeform 892"/>
              <p:cNvSpPr>
                <a:spLocks noEditPoints="1"/>
              </p:cNvSpPr>
              <p:nvPr/>
            </p:nvSpPr>
            <p:spPr bwMode="auto">
              <a:xfrm>
                <a:off x="7150101" y="1044576"/>
                <a:ext cx="63500" cy="0"/>
              </a:xfrm>
              <a:custGeom>
                <a:avLst/>
                <a:gdLst>
                  <a:gd name="T0" fmla="*/ 20 w 40"/>
                  <a:gd name="T1" fmla="*/ 0 w 40"/>
                  <a:gd name="T2" fmla="*/ 0 w 40"/>
                  <a:gd name="T3" fmla="*/ 20 w 40"/>
                  <a:gd name="T4" fmla="*/ 20 w 40"/>
                  <a:gd name="T5" fmla="*/ 40 w 40"/>
                  <a:gd name="T6" fmla="*/ 22 w 40"/>
                  <a:gd name="T7" fmla="*/ 22 w 40"/>
                  <a:gd name="T8" fmla="*/ 40 w 40"/>
                  <a:gd name="T9" fmla="*/ 40 w 40"/>
                  <a:gd name="T10" fmla="*/ 40 w 4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0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  <a:moveTo>
                      <a:pt x="40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3" name="Freeform 893"/>
              <p:cNvSpPr>
                <a:spLocks noEditPoints="1"/>
              </p:cNvSpPr>
              <p:nvPr/>
            </p:nvSpPr>
            <p:spPr bwMode="auto">
              <a:xfrm>
                <a:off x="7150101" y="1044576"/>
                <a:ext cx="63500" cy="0"/>
              </a:xfrm>
              <a:custGeom>
                <a:avLst/>
                <a:gdLst>
                  <a:gd name="T0" fmla="*/ 20 w 40"/>
                  <a:gd name="T1" fmla="*/ 0 w 40"/>
                  <a:gd name="T2" fmla="*/ 0 w 40"/>
                  <a:gd name="T3" fmla="*/ 20 w 40"/>
                  <a:gd name="T4" fmla="*/ 20 w 40"/>
                  <a:gd name="T5" fmla="*/ 40 w 40"/>
                  <a:gd name="T6" fmla="*/ 22 w 40"/>
                  <a:gd name="T7" fmla="*/ 22 w 40"/>
                  <a:gd name="T8" fmla="*/ 40 w 40"/>
                  <a:gd name="T9" fmla="*/ 40 w 40"/>
                  <a:gd name="T10" fmla="*/ 40 w 4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0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moveTo>
                      <a:pt x="40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4" name="Rectangle 894"/>
              <p:cNvSpPr>
                <a:spLocks noChangeArrowheads="1"/>
              </p:cNvSpPr>
              <p:nvPr/>
            </p:nvSpPr>
            <p:spPr bwMode="auto">
              <a:xfrm>
                <a:off x="7213601" y="1044576"/>
                <a:ext cx="1588" cy="1588"/>
              </a:xfrm>
              <a:prstGeom prst="rect">
                <a:avLst/>
              </a:prstGeom>
              <a:solidFill>
                <a:srgbClr val="439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5" name="Freeform 895"/>
              <p:cNvSpPr>
                <a:spLocks/>
              </p:cNvSpPr>
              <p:nvPr/>
            </p:nvSpPr>
            <p:spPr bwMode="auto">
              <a:xfrm>
                <a:off x="7213601" y="10445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6" name="Freeform 896"/>
              <p:cNvSpPr>
                <a:spLocks/>
              </p:cNvSpPr>
              <p:nvPr/>
            </p:nvSpPr>
            <p:spPr bwMode="auto">
              <a:xfrm>
                <a:off x="7181851" y="1044576"/>
                <a:ext cx="3175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" name="Freeform 897"/>
              <p:cNvSpPr>
                <a:spLocks/>
              </p:cNvSpPr>
              <p:nvPr/>
            </p:nvSpPr>
            <p:spPr bwMode="auto">
              <a:xfrm>
                <a:off x="7181851" y="1044576"/>
                <a:ext cx="3175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" name="Freeform 898"/>
              <p:cNvSpPr>
                <a:spLocks/>
              </p:cNvSpPr>
              <p:nvPr/>
            </p:nvSpPr>
            <p:spPr bwMode="auto">
              <a:xfrm>
                <a:off x="7242176" y="1041401"/>
                <a:ext cx="74613" cy="3175"/>
              </a:xfrm>
              <a:custGeom>
                <a:avLst/>
                <a:gdLst>
                  <a:gd name="T0" fmla="*/ 47 w 47"/>
                  <a:gd name="T1" fmla="*/ 0 h 2"/>
                  <a:gd name="T2" fmla="*/ 0 w 47"/>
                  <a:gd name="T3" fmla="*/ 0 h 2"/>
                  <a:gd name="T4" fmla="*/ 0 w 47"/>
                  <a:gd name="T5" fmla="*/ 2 h 2"/>
                  <a:gd name="T6" fmla="*/ 3 w 47"/>
                  <a:gd name="T7" fmla="*/ 2 h 2"/>
                  <a:gd name="T8" fmla="*/ 3 w 47"/>
                  <a:gd name="T9" fmla="*/ 2 h 2"/>
                  <a:gd name="T10" fmla="*/ 23 w 47"/>
                  <a:gd name="T11" fmla="*/ 2 h 2"/>
                  <a:gd name="T12" fmla="*/ 23 w 47"/>
                  <a:gd name="T13" fmla="*/ 2 h 2"/>
                  <a:gd name="T14" fmla="*/ 25 w 47"/>
                  <a:gd name="T15" fmla="*/ 2 h 2"/>
                  <a:gd name="T16" fmla="*/ 25 w 47"/>
                  <a:gd name="T17" fmla="*/ 2 h 2"/>
                  <a:gd name="T18" fmla="*/ 45 w 47"/>
                  <a:gd name="T19" fmla="*/ 2 h 2"/>
                  <a:gd name="T20" fmla="*/ 45 w 47"/>
                  <a:gd name="T21" fmla="*/ 2 h 2"/>
                  <a:gd name="T22" fmla="*/ 45 w 47"/>
                  <a:gd name="T23" fmla="*/ 2 h 2"/>
                  <a:gd name="T24" fmla="*/ 47 w 47"/>
                  <a:gd name="T25" fmla="*/ 2 h 2"/>
                  <a:gd name="T26" fmla="*/ 47 w 47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2">
                    <a:moveTo>
                      <a:pt x="47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" name="Freeform 899"/>
              <p:cNvSpPr>
                <a:spLocks/>
              </p:cNvSpPr>
              <p:nvPr/>
            </p:nvSpPr>
            <p:spPr bwMode="auto">
              <a:xfrm>
                <a:off x="7242176" y="1041401"/>
                <a:ext cx="74613" cy="3175"/>
              </a:xfrm>
              <a:custGeom>
                <a:avLst/>
                <a:gdLst>
                  <a:gd name="T0" fmla="*/ 47 w 47"/>
                  <a:gd name="T1" fmla="*/ 0 h 2"/>
                  <a:gd name="T2" fmla="*/ 0 w 47"/>
                  <a:gd name="T3" fmla="*/ 0 h 2"/>
                  <a:gd name="T4" fmla="*/ 0 w 47"/>
                  <a:gd name="T5" fmla="*/ 2 h 2"/>
                  <a:gd name="T6" fmla="*/ 3 w 47"/>
                  <a:gd name="T7" fmla="*/ 2 h 2"/>
                  <a:gd name="T8" fmla="*/ 3 w 47"/>
                  <a:gd name="T9" fmla="*/ 2 h 2"/>
                  <a:gd name="T10" fmla="*/ 23 w 47"/>
                  <a:gd name="T11" fmla="*/ 2 h 2"/>
                  <a:gd name="T12" fmla="*/ 23 w 47"/>
                  <a:gd name="T13" fmla="*/ 2 h 2"/>
                  <a:gd name="T14" fmla="*/ 25 w 47"/>
                  <a:gd name="T15" fmla="*/ 2 h 2"/>
                  <a:gd name="T16" fmla="*/ 25 w 47"/>
                  <a:gd name="T17" fmla="*/ 2 h 2"/>
                  <a:gd name="T18" fmla="*/ 45 w 47"/>
                  <a:gd name="T19" fmla="*/ 2 h 2"/>
                  <a:gd name="T20" fmla="*/ 45 w 47"/>
                  <a:gd name="T21" fmla="*/ 2 h 2"/>
                  <a:gd name="T22" fmla="*/ 45 w 47"/>
                  <a:gd name="T23" fmla="*/ 2 h 2"/>
                  <a:gd name="T24" fmla="*/ 47 w 47"/>
                  <a:gd name="T25" fmla="*/ 2 h 2"/>
                  <a:gd name="T26" fmla="*/ 47 w 47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2">
                    <a:moveTo>
                      <a:pt x="47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" name="Freeform 900"/>
              <p:cNvSpPr>
                <a:spLocks noEditPoints="1"/>
              </p:cNvSpPr>
              <p:nvPr/>
            </p:nvSpPr>
            <p:spPr bwMode="auto">
              <a:xfrm>
                <a:off x="7246938" y="1044576"/>
                <a:ext cx="66675" cy="0"/>
              </a:xfrm>
              <a:custGeom>
                <a:avLst/>
                <a:gdLst>
                  <a:gd name="T0" fmla="*/ 20 w 42"/>
                  <a:gd name="T1" fmla="*/ 0 w 42"/>
                  <a:gd name="T2" fmla="*/ 0 w 42"/>
                  <a:gd name="T3" fmla="*/ 20 w 42"/>
                  <a:gd name="T4" fmla="*/ 20 w 42"/>
                  <a:gd name="T5" fmla="*/ 42 w 42"/>
                  <a:gd name="T6" fmla="*/ 22 w 42"/>
                  <a:gd name="T7" fmla="*/ 22 w 42"/>
                  <a:gd name="T8" fmla="*/ 42 w 42"/>
                  <a:gd name="T9" fmla="*/ 42 w 42"/>
                  <a:gd name="T10" fmla="*/ 42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2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  <a:moveTo>
                      <a:pt x="4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" name="Freeform 901"/>
              <p:cNvSpPr>
                <a:spLocks noEditPoints="1"/>
              </p:cNvSpPr>
              <p:nvPr/>
            </p:nvSpPr>
            <p:spPr bwMode="auto">
              <a:xfrm>
                <a:off x="7246938" y="1044576"/>
                <a:ext cx="66675" cy="0"/>
              </a:xfrm>
              <a:custGeom>
                <a:avLst/>
                <a:gdLst>
                  <a:gd name="T0" fmla="*/ 20 w 42"/>
                  <a:gd name="T1" fmla="*/ 0 w 42"/>
                  <a:gd name="T2" fmla="*/ 0 w 42"/>
                  <a:gd name="T3" fmla="*/ 20 w 42"/>
                  <a:gd name="T4" fmla="*/ 20 w 42"/>
                  <a:gd name="T5" fmla="*/ 42 w 42"/>
                  <a:gd name="T6" fmla="*/ 22 w 42"/>
                  <a:gd name="T7" fmla="*/ 22 w 42"/>
                  <a:gd name="T8" fmla="*/ 42 w 42"/>
                  <a:gd name="T9" fmla="*/ 42 w 42"/>
                  <a:gd name="T10" fmla="*/ 42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2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moveTo>
                      <a:pt x="4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" name="Rectangle 902"/>
              <p:cNvSpPr>
                <a:spLocks noChangeArrowheads="1"/>
              </p:cNvSpPr>
              <p:nvPr/>
            </p:nvSpPr>
            <p:spPr bwMode="auto">
              <a:xfrm>
                <a:off x="7313613" y="1044576"/>
                <a:ext cx="1588" cy="1588"/>
              </a:xfrm>
              <a:prstGeom prst="rect">
                <a:avLst/>
              </a:prstGeom>
              <a:solidFill>
                <a:srgbClr val="439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" name="Freeform 903"/>
              <p:cNvSpPr>
                <a:spLocks/>
              </p:cNvSpPr>
              <p:nvPr/>
            </p:nvSpPr>
            <p:spPr bwMode="auto">
              <a:xfrm>
                <a:off x="7313613" y="10445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" name="Freeform 904"/>
              <p:cNvSpPr>
                <a:spLocks/>
              </p:cNvSpPr>
              <p:nvPr/>
            </p:nvSpPr>
            <p:spPr bwMode="auto">
              <a:xfrm>
                <a:off x="7278688" y="1044576"/>
                <a:ext cx="3175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" name="Freeform 905"/>
              <p:cNvSpPr>
                <a:spLocks/>
              </p:cNvSpPr>
              <p:nvPr/>
            </p:nvSpPr>
            <p:spPr bwMode="auto">
              <a:xfrm>
                <a:off x="7278688" y="1044576"/>
                <a:ext cx="3175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" name="Freeform 906"/>
              <p:cNvSpPr>
                <a:spLocks/>
              </p:cNvSpPr>
              <p:nvPr/>
            </p:nvSpPr>
            <p:spPr bwMode="auto">
              <a:xfrm>
                <a:off x="7339013" y="1041401"/>
                <a:ext cx="74613" cy="3175"/>
              </a:xfrm>
              <a:custGeom>
                <a:avLst/>
                <a:gdLst>
                  <a:gd name="T0" fmla="*/ 47 w 47"/>
                  <a:gd name="T1" fmla="*/ 0 h 2"/>
                  <a:gd name="T2" fmla="*/ 0 w 47"/>
                  <a:gd name="T3" fmla="*/ 0 h 2"/>
                  <a:gd name="T4" fmla="*/ 0 w 47"/>
                  <a:gd name="T5" fmla="*/ 2 h 2"/>
                  <a:gd name="T6" fmla="*/ 2 w 47"/>
                  <a:gd name="T7" fmla="*/ 2 h 2"/>
                  <a:gd name="T8" fmla="*/ 2 w 47"/>
                  <a:gd name="T9" fmla="*/ 2 h 2"/>
                  <a:gd name="T10" fmla="*/ 22 w 47"/>
                  <a:gd name="T11" fmla="*/ 2 h 2"/>
                  <a:gd name="T12" fmla="*/ 22 w 47"/>
                  <a:gd name="T13" fmla="*/ 2 h 2"/>
                  <a:gd name="T14" fmla="*/ 24 w 47"/>
                  <a:gd name="T15" fmla="*/ 2 h 2"/>
                  <a:gd name="T16" fmla="*/ 24 w 47"/>
                  <a:gd name="T17" fmla="*/ 2 h 2"/>
                  <a:gd name="T18" fmla="*/ 45 w 47"/>
                  <a:gd name="T19" fmla="*/ 2 h 2"/>
                  <a:gd name="T20" fmla="*/ 45 w 47"/>
                  <a:gd name="T21" fmla="*/ 2 h 2"/>
                  <a:gd name="T22" fmla="*/ 45 w 47"/>
                  <a:gd name="T23" fmla="*/ 2 h 2"/>
                  <a:gd name="T24" fmla="*/ 47 w 47"/>
                  <a:gd name="T25" fmla="*/ 2 h 2"/>
                  <a:gd name="T26" fmla="*/ 47 w 47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2">
                    <a:moveTo>
                      <a:pt x="47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" name="Freeform 907"/>
              <p:cNvSpPr>
                <a:spLocks/>
              </p:cNvSpPr>
              <p:nvPr/>
            </p:nvSpPr>
            <p:spPr bwMode="auto">
              <a:xfrm>
                <a:off x="7339013" y="1041401"/>
                <a:ext cx="74613" cy="3175"/>
              </a:xfrm>
              <a:custGeom>
                <a:avLst/>
                <a:gdLst>
                  <a:gd name="T0" fmla="*/ 47 w 47"/>
                  <a:gd name="T1" fmla="*/ 0 h 2"/>
                  <a:gd name="T2" fmla="*/ 0 w 47"/>
                  <a:gd name="T3" fmla="*/ 0 h 2"/>
                  <a:gd name="T4" fmla="*/ 0 w 47"/>
                  <a:gd name="T5" fmla="*/ 2 h 2"/>
                  <a:gd name="T6" fmla="*/ 2 w 47"/>
                  <a:gd name="T7" fmla="*/ 2 h 2"/>
                  <a:gd name="T8" fmla="*/ 2 w 47"/>
                  <a:gd name="T9" fmla="*/ 2 h 2"/>
                  <a:gd name="T10" fmla="*/ 22 w 47"/>
                  <a:gd name="T11" fmla="*/ 2 h 2"/>
                  <a:gd name="T12" fmla="*/ 22 w 47"/>
                  <a:gd name="T13" fmla="*/ 2 h 2"/>
                  <a:gd name="T14" fmla="*/ 24 w 47"/>
                  <a:gd name="T15" fmla="*/ 2 h 2"/>
                  <a:gd name="T16" fmla="*/ 24 w 47"/>
                  <a:gd name="T17" fmla="*/ 2 h 2"/>
                  <a:gd name="T18" fmla="*/ 45 w 47"/>
                  <a:gd name="T19" fmla="*/ 2 h 2"/>
                  <a:gd name="T20" fmla="*/ 45 w 47"/>
                  <a:gd name="T21" fmla="*/ 2 h 2"/>
                  <a:gd name="T22" fmla="*/ 45 w 47"/>
                  <a:gd name="T23" fmla="*/ 2 h 2"/>
                  <a:gd name="T24" fmla="*/ 47 w 47"/>
                  <a:gd name="T25" fmla="*/ 2 h 2"/>
                  <a:gd name="T26" fmla="*/ 47 w 47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2">
                    <a:moveTo>
                      <a:pt x="47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" name="Freeform 908"/>
              <p:cNvSpPr>
                <a:spLocks noEditPoints="1"/>
              </p:cNvSpPr>
              <p:nvPr/>
            </p:nvSpPr>
            <p:spPr bwMode="auto">
              <a:xfrm>
                <a:off x="7342188" y="1044576"/>
                <a:ext cx="68263" cy="0"/>
              </a:xfrm>
              <a:custGeom>
                <a:avLst/>
                <a:gdLst>
                  <a:gd name="T0" fmla="*/ 20 w 43"/>
                  <a:gd name="T1" fmla="*/ 0 w 43"/>
                  <a:gd name="T2" fmla="*/ 0 w 43"/>
                  <a:gd name="T3" fmla="*/ 20 w 43"/>
                  <a:gd name="T4" fmla="*/ 20 w 43"/>
                  <a:gd name="T5" fmla="*/ 43 w 43"/>
                  <a:gd name="T6" fmla="*/ 22 w 43"/>
                  <a:gd name="T7" fmla="*/ 22 w 43"/>
                  <a:gd name="T8" fmla="*/ 43 w 43"/>
                  <a:gd name="T9" fmla="*/ 43 w 43"/>
                  <a:gd name="T10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3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  <a:moveTo>
                      <a:pt x="43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" name="Freeform 909"/>
              <p:cNvSpPr>
                <a:spLocks noEditPoints="1"/>
              </p:cNvSpPr>
              <p:nvPr/>
            </p:nvSpPr>
            <p:spPr bwMode="auto">
              <a:xfrm>
                <a:off x="7342188" y="1044576"/>
                <a:ext cx="68263" cy="0"/>
              </a:xfrm>
              <a:custGeom>
                <a:avLst/>
                <a:gdLst>
                  <a:gd name="T0" fmla="*/ 20 w 43"/>
                  <a:gd name="T1" fmla="*/ 0 w 43"/>
                  <a:gd name="T2" fmla="*/ 0 w 43"/>
                  <a:gd name="T3" fmla="*/ 20 w 43"/>
                  <a:gd name="T4" fmla="*/ 20 w 43"/>
                  <a:gd name="T5" fmla="*/ 43 w 43"/>
                  <a:gd name="T6" fmla="*/ 22 w 43"/>
                  <a:gd name="T7" fmla="*/ 22 w 43"/>
                  <a:gd name="T8" fmla="*/ 43 w 43"/>
                  <a:gd name="T9" fmla="*/ 43 w 43"/>
                  <a:gd name="T10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3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moveTo>
                      <a:pt x="43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" name="Rectangle 910"/>
              <p:cNvSpPr>
                <a:spLocks noChangeArrowheads="1"/>
              </p:cNvSpPr>
              <p:nvPr/>
            </p:nvSpPr>
            <p:spPr bwMode="auto">
              <a:xfrm>
                <a:off x="7410451" y="1044576"/>
                <a:ext cx="1588" cy="1588"/>
              </a:xfrm>
              <a:prstGeom prst="rect">
                <a:avLst/>
              </a:prstGeom>
              <a:solidFill>
                <a:srgbClr val="439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1" name="Freeform 911"/>
              <p:cNvSpPr>
                <a:spLocks/>
              </p:cNvSpPr>
              <p:nvPr/>
            </p:nvSpPr>
            <p:spPr bwMode="auto">
              <a:xfrm>
                <a:off x="7410451" y="10445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2" name="Freeform 912"/>
              <p:cNvSpPr>
                <a:spLocks/>
              </p:cNvSpPr>
              <p:nvPr/>
            </p:nvSpPr>
            <p:spPr bwMode="auto">
              <a:xfrm>
                <a:off x="7373938" y="1044576"/>
                <a:ext cx="3175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3" name="Freeform 913"/>
              <p:cNvSpPr>
                <a:spLocks/>
              </p:cNvSpPr>
              <p:nvPr/>
            </p:nvSpPr>
            <p:spPr bwMode="auto">
              <a:xfrm>
                <a:off x="7373938" y="1044576"/>
                <a:ext cx="3175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4" name="Freeform 914"/>
              <p:cNvSpPr>
                <a:spLocks/>
              </p:cNvSpPr>
              <p:nvPr/>
            </p:nvSpPr>
            <p:spPr bwMode="auto">
              <a:xfrm>
                <a:off x="7605713" y="1044576"/>
                <a:ext cx="377825" cy="90488"/>
              </a:xfrm>
              <a:custGeom>
                <a:avLst/>
                <a:gdLst>
                  <a:gd name="T0" fmla="*/ 238 w 238"/>
                  <a:gd name="T1" fmla="*/ 0 h 57"/>
                  <a:gd name="T2" fmla="*/ 232 w 238"/>
                  <a:gd name="T3" fmla="*/ 0 h 57"/>
                  <a:gd name="T4" fmla="*/ 232 w 238"/>
                  <a:gd name="T5" fmla="*/ 53 h 57"/>
                  <a:gd name="T6" fmla="*/ 186 w 238"/>
                  <a:gd name="T7" fmla="*/ 53 h 57"/>
                  <a:gd name="T8" fmla="*/ 186 w 238"/>
                  <a:gd name="T9" fmla="*/ 0 h 57"/>
                  <a:gd name="T10" fmla="*/ 170 w 238"/>
                  <a:gd name="T11" fmla="*/ 0 h 57"/>
                  <a:gd name="T12" fmla="*/ 170 w 238"/>
                  <a:gd name="T13" fmla="*/ 53 h 57"/>
                  <a:gd name="T14" fmla="*/ 125 w 238"/>
                  <a:gd name="T15" fmla="*/ 53 h 57"/>
                  <a:gd name="T16" fmla="*/ 125 w 238"/>
                  <a:gd name="T17" fmla="*/ 0 h 57"/>
                  <a:gd name="T18" fmla="*/ 109 w 238"/>
                  <a:gd name="T19" fmla="*/ 0 h 57"/>
                  <a:gd name="T20" fmla="*/ 109 w 238"/>
                  <a:gd name="T21" fmla="*/ 53 h 57"/>
                  <a:gd name="T22" fmla="*/ 63 w 238"/>
                  <a:gd name="T23" fmla="*/ 53 h 57"/>
                  <a:gd name="T24" fmla="*/ 63 w 238"/>
                  <a:gd name="T25" fmla="*/ 0 h 57"/>
                  <a:gd name="T26" fmla="*/ 48 w 238"/>
                  <a:gd name="T27" fmla="*/ 0 h 57"/>
                  <a:gd name="T28" fmla="*/ 48 w 238"/>
                  <a:gd name="T29" fmla="*/ 53 h 57"/>
                  <a:gd name="T30" fmla="*/ 2 w 238"/>
                  <a:gd name="T31" fmla="*/ 53 h 57"/>
                  <a:gd name="T32" fmla="*/ 2 w 238"/>
                  <a:gd name="T33" fmla="*/ 0 h 57"/>
                  <a:gd name="T34" fmla="*/ 0 w 238"/>
                  <a:gd name="T35" fmla="*/ 0 h 57"/>
                  <a:gd name="T36" fmla="*/ 0 w 238"/>
                  <a:gd name="T37" fmla="*/ 57 h 57"/>
                  <a:gd name="T38" fmla="*/ 238 w 238"/>
                  <a:gd name="T39" fmla="*/ 57 h 57"/>
                  <a:gd name="T40" fmla="*/ 238 w 238"/>
                  <a:gd name="T4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8" h="57">
                    <a:moveTo>
                      <a:pt x="238" y="0"/>
                    </a:moveTo>
                    <a:lnTo>
                      <a:pt x="232" y="0"/>
                    </a:lnTo>
                    <a:lnTo>
                      <a:pt x="232" y="53"/>
                    </a:lnTo>
                    <a:lnTo>
                      <a:pt x="186" y="53"/>
                    </a:lnTo>
                    <a:lnTo>
                      <a:pt x="186" y="0"/>
                    </a:lnTo>
                    <a:lnTo>
                      <a:pt x="170" y="0"/>
                    </a:lnTo>
                    <a:lnTo>
                      <a:pt x="170" y="53"/>
                    </a:lnTo>
                    <a:lnTo>
                      <a:pt x="125" y="53"/>
                    </a:lnTo>
                    <a:lnTo>
                      <a:pt x="125" y="0"/>
                    </a:lnTo>
                    <a:lnTo>
                      <a:pt x="109" y="0"/>
                    </a:lnTo>
                    <a:lnTo>
                      <a:pt x="109" y="53"/>
                    </a:lnTo>
                    <a:lnTo>
                      <a:pt x="63" y="53"/>
                    </a:lnTo>
                    <a:lnTo>
                      <a:pt x="63" y="0"/>
                    </a:lnTo>
                    <a:lnTo>
                      <a:pt x="48" y="0"/>
                    </a:lnTo>
                    <a:lnTo>
                      <a:pt x="48" y="53"/>
                    </a:lnTo>
                    <a:lnTo>
                      <a:pt x="2" y="5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57"/>
                    </a:lnTo>
                    <a:lnTo>
                      <a:pt x="238" y="57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D3DC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5" name="Freeform 915"/>
              <p:cNvSpPr>
                <a:spLocks/>
              </p:cNvSpPr>
              <p:nvPr/>
            </p:nvSpPr>
            <p:spPr bwMode="auto">
              <a:xfrm>
                <a:off x="7605713" y="1044576"/>
                <a:ext cx="377825" cy="90488"/>
              </a:xfrm>
              <a:custGeom>
                <a:avLst/>
                <a:gdLst>
                  <a:gd name="T0" fmla="*/ 238 w 238"/>
                  <a:gd name="T1" fmla="*/ 0 h 57"/>
                  <a:gd name="T2" fmla="*/ 232 w 238"/>
                  <a:gd name="T3" fmla="*/ 0 h 57"/>
                  <a:gd name="T4" fmla="*/ 232 w 238"/>
                  <a:gd name="T5" fmla="*/ 53 h 57"/>
                  <a:gd name="T6" fmla="*/ 186 w 238"/>
                  <a:gd name="T7" fmla="*/ 53 h 57"/>
                  <a:gd name="T8" fmla="*/ 186 w 238"/>
                  <a:gd name="T9" fmla="*/ 0 h 57"/>
                  <a:gd name="T10" fmla="*/ 170 w 238"/>
                  <a:gd name="T11" fmla="*/ 0 h 57"/>
                  <a:gd name="T12" fmla="*/ 170 w 238"/>
                  <a:gd name="T13" fmla="*/ 53 h 57"/>
                  <a:gd name="T14" fmla="*/ 125 w 238"/>
                  <a:gd name="T15" fmla="*/ 53 h 57"/>
                  <a:gd name="T16" fmla="*/ 125 w 238"/>
                  <a:gd name="T17" fmla="*/ 0 h 57"/>
                  <a:gd name="T18" fmla="*/ 109 w 238"/>
                  <a:gd name="T19" fmla="*/ 0 h 57"/>
                  <a:gd name="T20" fmla="*/ 109 w 238"/>
                  <a:gd name="T21" fmla="*/ 53 h 57"/>
                  <a:gd name="T22" fmla="*/ 63 w 238"/>
                  <a:gd name="T23" fmla="*/ 53 h 57"/>
                  <a:gd name="T24" fmla="*/ 63 w 238"/>
                  <a:gd name="T25" fmla="*/ 0 h 57"/>
                  <a:gd name="T26" fmla="*/ 48 w 238"/>
                  <a:gd name="T27" fmla="*/ 0 h 57"/>
                  <a:gd name="T28" fmla="*/ 48 w 238"/>
                  <a:gd name="T29" fmla="*/ 53 h 57"/>
                  <a:gd name="T30" fmla="*/ 2 w 238"/>
                  <a:gd name="T31" fmla="*/ 53 h 57"/>
                  <a:gd name="T32" fmla="*/ 2 w 238"/>
                  <a:gd name="T33" fmla="*/ 0 h 57"/>
                  <a:gd name="T34" fmla="*/ 0 w 238"/>
                  <a:gd name="T35" fmla="*/ 0 h 57"/>
                  <a:gd name="T36" fmla="*/ 0 w 238"/>
                  <a:gd name="T37" fmla="*/ 57 h 57"/>
                  <a:gd name="T38" fmla="*/ 238 w 238"/>
                  <a:gd name="T39" fmla="*/ 57 h 57"/>
                  <a:gd name="T40" fmla="*/ 238 w 238"/>
                  <a:gd name="T4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8" h="57">
                    <a:moveTo>
                      <a:pt x="238" y="0"/>
                    </a:moveTo>
                    <a:lnTo>
                      <a:pt x="232" y="0"/>
                    </a:lnTo>
                    <a:lnTo>
                      <a:pt x="232" y="53"/>
                    </a:lnTo>
                    <a:lnTo>
                      <a:pt x="186" y="53"/>
                    </a:lnTo>
                    <a:lnTo>
                      <a:pt x="186" y="0"/>
                    </a:lnTo>
                    <a:lnTo>
                      <a:pt x="170" y="0"/>
                    </a:lnTo>
                    <a:lnTo>
                      <a:pt x="170" y="53"/>
                    </a:lnTo>
                    <a:lnTo>
                      <a:pt x="125" y="53"/>
                    </a:lnTo>
                    <a:lnTo>
                      <a:pt x="125" y="0"/>
                    </a:lnTo>
                    <a:lnTo>
                      <a:pt x="109" y="0"/>
                    </a:lnTo>
                    <a:lnTo>
                      <a:pt x="109" y="53"/>
                    </a:lnTo>
                    <a:lnTo>
                      <a:pt x="63" y="53"/>
                    </a:lnTo>
                    <a:lnTo>
                      <a:pt x="63" y="0"/>
                    </a:lnTo>
                    <a:lnTo>
                      <a:pt x="48" y="0"/>
                    </a:lnTo>
                    <a:lnTo>
                      <a:pt x="48" y="53"/>
                    </a:lnTo>
                    <a:lnTo>
                      <a:pt x="2" y="5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57"/>
                    </a:lnTo>
                    <a:lnTo>
                      <a:pt x="238" y="57"/>
                    </a:lnTo>
                    <a:lnTo>
                      <a:pt x="2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6" name="Rectangle 916"/>
              <p:cNvSpPr>
                <a:spLocks noChangeArrowheads="1"/>
              </p:cNvSpPr>
              <p:nvPr/>
            </p:nvSpPr>
            <p:spPr bwMode="auto">
              <a:xfrm>
                <a:off x="7608888" y="1041401"/>
                <a:ext cx="73025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7" name="Rectangle 917"/>
              <p:cNvSpPr>
                <a:spLocks noChangeArrowheads="1"/>
              </p:cNvSpPr>
              <p:nvPr/>
            </p:nvSpPr>
            <p:spPr bwMode="auto">
              <a:xfrm>
                <a:off x="7608888" y="1041401"/>
                <a:ext cx="73025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8" name="Rectangle 918"/>
              <p:cNvSpPr>
                <a:spLocks noChangeArrowheads="1"/>
              </p:cNvSpPr>
              <p:nvPr/>
            </p:nvSpPr>
            <p:spPr bwMode="auto">
              <a:xfrm>
                <a:off x="7612063" y="1044576"/>
                <a:ext cx="66675" cy="80963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9" name="Rectangle 919"/>
              <p:cNvSpPr>
                <a:spLocks noChangeArrowheads="1"/>
              </p:cNvSpPr>
              <p:nvPr/>
            </p:nvSpPr>
            <p:spPr bwMode="auto">
              <a:xfrm>
                <a:off x="7612063" y="1044576"/>
                <a:ext cx="66675" cy="80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0" name="Freeform 920"/>
              <p:cNvSpPr>
                <a:spLocks noEditPoints="1"/>
              </p:cNvSpPr>
              <p:nvPr/>
            </p:nvSpPr>
            <p:spPr bwMode="auto">
              <a:xfrm>
                <a:off x="7612063" y="1044576"/>
                <a:ext cx="66675" cy="80963"/>
              </a:xfrm>
              <a:custGeom>
                <a:avLst/>
                <a:gdLst>
                  <a:gd name="T0" fmla="*/ 20 w 42"/>
                  <a:gd name="T1" fmla="*/ 26 h 51"/>
                  <a:gd name="T2" fmla="*/ 0 w 42"/>
                  <a:gd name="T3" fmla="*/ 51 h 51"/>
                  <a:gd name="T4" fmla="*/ 20 w 42"/>
                  <a:gd name="T5" fmla="*/ 51 h 51"/>
                  <a:gd name="T6" fmla="*/ 20 w 42"/>
                  <a:gd name="T7" fmla="*/ 26 h 51"/>
                  <a:gd name="T8" fmla="*/ 42 w 42"/>
                  <a:gd name="T9" fmla="*/ 0 h 51"/>
                  <a:gd name="T10" fmla="*/ 42 w 42"/>
                  <a:gd name="T11" fmla="*/ 0 h 51"/>
                  <a:gd name="T12" fmla="*/ 22 w 42"/>
                  <a:gd name="T13" fmla="*/ 24 h 51"/>
                  <a:gd name="T14" fmla="*/ 22 w 42"/>
                  <a:gd name="T15" fmla="*/ 51 h 51"/>
                  <a:gd name="T16" fmla="*/ 42 w 42"/>
                  <a:gd name="T17" fmla="*/ 51 h 51"/>
                  <a:gd name="T18" fmla="*/ 42 w 42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51">
                    <a:moveTo>
                      <a:pt x="20" y="26"/>
                    </a:moveTo>
                    <a:lnTo>
                      <a:pt x="0" y="51"/>
                    </a:lnTo>
                    <a:lnTo>
                      <a:pt x="20" y="51"/>
                    </a:lnTo>
                    <a:lnTo>
                      <a:pt x="20" y="26"/>
                    </a:lnTo>
                    <a:close/>
                    <a:moveTo>
                      <a:pt x="42" y="0"/>
                    </a:moveTo>
                    <a:lnTo>
                      <a:pt x="42" y="0"/>
                    </a:lnTo>
                    <a:lnTo>
                      <a:pt x="22" y="24"/>
                    </a:lnTo>
                    <a:lnTo>
                      <a:pt x="22" y="51"/>
                    </a:lnTo>
                    <a:lnTo>
                      <a:pt x="42" y="5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1" name="Freeform 921"/>
              <p:cNvSpPr>
                <a:spLocks noEditPoints="1"/>
              </p:cNvSpPr>
              <p:nvPr/>
            </p:nvSpPr>
            <p:spPr bwMode="auto">
              <a:xfrm>
                <a:off x="7612063" y="1044576"/>
                <a:ext cx="66675" cy="80963"/>
              </a:xfrm>
              <a:custGeom>
                <a:avLst/>
                <a:gdLst>
                  <a:gd name="T0" fmla="*/ 20 w 42"/>
                  <a:gd name="T1" fmla="*/ 26 h 51"/>
                  <a:gd name="T2" fmla="*/ 0 w 42"/>
                  <a:gd name="T3" fmla="*/ 51 h 51"/>
                  <a:gd name="T4" fmla="*/ 20 w 42"/>
                  <a:gd name="T5" fmla="*/ 51 h 51"/>
                  <a:gd name="T6" fmla="*/ 20 w 42"/>
                  <a:gd name="T7" fmla="*/ 26 h 51"/>
                  <a:gd name="T8" fmla="*/ 42 w 42"/>
                  <a:gd name="T9" fmla="*/ 0 h 51"/>
                  <a:gd name="T10" fmla="*/ 42 w 42"/>
                  <a:gd name="T11" fmla="*/ 0 h 51"/>
                  <a:gd name="T12" fmla="*/ 22 w 42"/>
                  <a:gd name="T13" fmla="*/ 24 h 51"/>
                  <a:gd name="T14" fmla="*/ 22 w 42"/>
                  <a:gd name="T15" fmla="*/ 51 h 51"/>
                  <a:gd name="T16" fmla="*/ 42 w 42"/>
                  <a:gd name="T17" fmla="*/ 51 h 51"/>
                  <a:gd name="T18" fmla="*/ 42 w 42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51">
                    <a:moveTo>
                      <a:pt x="20" y="26"/>
                    </a:moveTo>
                    <a:lnTo>
                      <a:pt x="0" y="51"/>
                    </a:lnTo>
                    <a:lnTo>
                      <a:pt x="20" y="51"/>
                    </a:lnTo>
                    <a:lnTo>
                      <a:pt x="20" y="26"/>
                    </a:lnTo>
                    <a:moveTo>
                      <a:pt x="42" y="0"/>
                    </a:moveTo>
                    <a:lnTo>
                      <a:pt x="42" y="0"/>
                    </a:lnTo>
                    <a:lnTo>
                      <a:pt x="22" y="24"/>
                    </a:lnTo>
                    <a:lnTo>
                      <a:pt x="22" y="51"/>
                    </a:lnTo>
                    <a:lnTo>
                      <a:pt x="42" y="51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2" name="Rectangle 922"/>
              <p:cNvSpPr>
                <a:spLocks noChangeArrowheads="1"/>
              </p:cNvSpPr>
              <p:nvPr/>
            </p:nvSpPr>
            <p:spPr bwMode="auto">
              <a:xfrm>
                <a:off x="7643813" y="1044576"/>
                <a:ext cx="3175" cy="84138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3" name="Rectangle 923"/>
              <p:cNvSpPr>
                <a:spLocks noChangeArrowheads="1"/>
              </p:cNvSpPr>
              <p:nvPr/>
            </p:nvSpPr>
            <p:spPr bwMode="auto">
              <a:xfrm>
                <a:off x="7643813" y="1044576"/>
                <a:ext cx="3175" cy="84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4" name="Rectangle 924"/>
              <p:cNvSpPr>
                <a:spLocks noChangeArrowheads="1"/>
              </p:cNvSpPr>
              <p:nvPr/>
            </p:nvSpPr>
            <p:spPr bwMode="auto">
              <a:xfrm>
                <a:off x="7705726" y="1041401"/>
                <a:ext cx="73025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5" name="Rectangle 925"/>
              <p:cNvSpPr>
                <a:spLocks noChangeArrowheads="1"/>
              </p:cNvSpPr>
              <p:nvPr/>
            </p:nvSpPr>
            <p:spPr bwMode="auto">
              <a:xfrm>
                <a:off x="7705726" y="1041401"/>
                <a:ext cx="73025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6" name="Rectangle 926"/>
              <p:cNvSpPr>
                <a:spLocks noChangeArrowheads="1"/>
              </p:cNvSpPr>
              <p:nvPr/>
            </p:nvSpPr>
            <p:spPr bwMode="auto">
              <a:xfrm>
                <a:off x="7708901" y="1044576"/>
                <a:ext cx="66675" cy="80963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7" name="Rectangle 927"/>
              <p:cNvSpPr>
                <a:spLocks noChangeArrowheads="1"/>
              </p:cNvSpPr>
              <p:nvPr/>
            </p:nvSpPr>
            <p:spPr bwMode="auto">
              <a:xfrm>
                <a:off x="7708901" y="1044576"/>
                <a:ext cx="66675" cy="80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8" name="Freeform 928"/>
              <p:cNvSpPr>
                <a:spLocks noEditPoints="1"/>
              </p:cNvSpPr>
              <p:nvPr/>
            </p:nvSpPr>
            <p:spPr bwMode="auto">
              <a:xfrm>
                <a:off x="7712076" y="1044576"/>
                <a:ext cx="63500" cy="80963"/>
              </a:xfrm>
              <a:custGeom>
                <a:avLst/>
                <a:gdLst>
                  <a:gd name="T0" fmla="*/ 18 w 40"/>
                  <a:gd name="T1" fmla="*/ 26 h 51"/>
                  <a:gd name="T2" fmla="*/ 0 w 40"/>
                  <a:gd name="T3" fmla="*/ 51 h 51"/>
                  <a:gd name="T4" fmla="*/ 18 w 40"/>
                  <a:gd name="T5" fmla="*/ 51 h 51"/>
                  <a:gd name="T6" fmla="*/ 18 w 40"/>
                  <a:gd name="T7" fmla="*/ 26 h 51"/>
                  <a:gd name="T8" fmla="*/ 40 w 40"/>
                  <a:gd name="T9" fmla="*/ 0 h 51"/>
                  <a:gd name="T10" fmla="*/ 40 w 40"/>
                  <a:gd name="T11" fmla="*/ 0 h 51"/>
                  <a:gd name="T12" fmla="*/ 20 w 40"/>
                  <a:gd name="T13" fmla="*/ 24 h 51"/>
                  <a:gd name="T14" fmla="*/ 20 w 40"/>
                  <a:gd name="T15" fmla="*/ 51 h 51"/>
                  <a:gd name="T16" fmla="*/ 40 w 40"/>
                  <a:gd name="T17" fmla="*/ 51 h 51"/>
                  <a:gd name="T18" fmla="*/ 40 w 40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51">
                    <a:moveTo>
                      <a:pt x="18" y="26"/>
                    </a:moveTo>
                    <a:lnTo>
                      <a:pt x="0" y="51"/>
                    </a:lnTo>
                    <a:lnTo>
                      <a:pt x="18" y="51"/>
                    </a:lnTo>
                    <a:lnTo>
                      <a:pt x="18" y="26"/>
                    </a:lnTo>
                    <a:close/>
                    <a:moveTo>
                      <a:pt x="40" y="0"/>
                    </a:moveTo>
                    <a:lnTo>
                      <a:pt x="40" y="0"/>
                    </a:lnTo>
                    <a:lnTo>
                      <a:pt x="20" y="24"/>
                    </a:lnTo>
                    <a:lnTo>
                      <a:pt x="20" y="51"/>
                    </a:lnTo>
                    <a:lnTo>
                      <a:pt x="40" y="5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9" name="Freeform 929"/>
              <p:cNvSpPr>
                <a:spLocks noEditPoints="1"/>
              </p:cNvSpPr>
              <p:nvPr/>
            </p:nvSpPr>
            <p:spPr bwMode="auto">
              <a:xfrm>
                <a:off x="7712076" y="1044576"/>
                <a:ext cx="63500" cy="80963"/>
              </a:xfrm>
              <a:custGeom>
                <a:avLst/>
                <a:gdLst>
                  <a:gd name="T0" fmla="*/ 18 w 40"/>
                  <a:gd name="T1" fmla="*/ 26 h 51"/>
                  <a:gd name="T2" fmla="*/ 0 w 40"/>
                  <a:gd name="T3" fmla="*/ 51 h 51"/>
                  <a:gd name="T4" fmla="*/ 18 w 40"/>
                  <a:gd name="T5" fmla="*/ 51 h 51"/>
                  <a:gd name="T6" fmla="*/ 18 w 40"/>
                  <a:gd name="T7" fmla="*/ 26 h 51"/>
                  <a:gd name="T8" fmla="*/ 40 w 40"/>
                  <a:gd name="T9" fmla="*/ 0 h 51"/>
                  <a:gd name="T10" fmla="*/ 40 w 40"/>
                  <a:gd name="T11" fmla="*/ 0 h 51"/>
                  <a:gd name="T12" fmla="*/ 20 w 40"/>
                  <a:gd name="T13" fmla="*/ 24 h 51"/>
                  <a:gd name="T14" fmla="*/ 20 w 40"/>
                  <a:gd name="T15" fmla="*/ 51 h 51"/>
                  <a:gd name="T16" fmla="*/ 40 w 40"/>
                  <a:gd name="T17" fmla="*/ 51 h 51"/>
                  <a:gd name="T18" fmla="*/ 40 w 40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51">
                    <a:moveTo>
                      <a:pt x="18" y="26"/>
                    </a:moveTo>
                    <a:lnTo>
                      <a:pt x="0" y="51"/>
                    </a:lnTo>
                    <a:lnTo>
                      <a:pt x="18" y="51"/>
                    </a:lnTo>
                    <a:lnTo>
                      <a:pt x="18" y="26"/>
                    </a:lnTo>
                    <a:moveTo>
                      <a:pt x="40" y="0"/>
                    </a:moveTo>
                    <a:lnTo>
                      <a:pt x="40" y="0"/>
                    </a:lnTo>
                    <a:lnTo>
                      <a:pt x="20" y="24"/>
                    </a:lnTo>
                    <a:lnTo>
                      <a:pt x="20" y="51"/>
                    </a:lnTo>
                    <a:lnTo>
                      <a:pt x="40" y="51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0" name="Rectangle 930"/>
              <p:cNvSpPr>
                <a:spLocks noChangeArrowheads="1"/>
              </p:cNvSpPr>
              <p:nvPr/>
            </p:nvSpPr>
            <p:spPr bwMode="auto">
              <a:xfrm>
                <a:off x="7740651" y="1044576"/>
                <a:ext cx="3175" cy="84138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1" name="Rectangle 931"/>
              <p:cNvSpPr>
                <a:spLocks noChangeArrowheads="1"/>
              </p:cNvSpPr>
              <p:nvPr/>
            </p:nvSpPr>
            <p:spPr bwMode="auto">
              <a:xfrm>
                <a:off x="7740651" y="1044576"/>
                <a:ext cx="3175" cy="84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2" name="Rectangle 932"/>
              <p:cNvSpPr>
                <a:spLocks noChangeArrowheads="1"/>
              </p:cNvSpPr>
              <p:nvPr/>
            </p:nvSpPr>
            <p:spPr bwMode="auto">
              <a:xfrm>
                <a:off x="7804151" y="1041401"/>
                <a:ext cx="71438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3" name="Rectangle 933"/>
              <p:cNvSpPr>
                <a:spLocks noChangeArrowheads="1"/>
              </p:cNvSpPr>
              <p:nvPr/>
            </p:nvSpPr>
            <p:spPr bwMode="auto">
              <a:xfrm>
                <a:off x="7804151" y="1041401"/>
                <a:ext cx="71438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4" name="Rectangle 934"/>
              <p:cNvSpPr>
                <a:spLocks noChangeArrowheads="1"/>
              </p:cNvSpPr>
              <p:nvPr/>
            </p:nvSpPr>
            <p:spPr bwMode="auto">
              <a:xfrm>
                <a:off x="7807326" y="1044576"/>
                <a:ext cx="65088" cy="80963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5" name="Rectangle 935"/>
              <p:cNvSpPr>
                <a:spLocks noChangeArrowheads="1"/>
              </p:cNvSpPr>
              <p:nvPr/>
            </p:nvSpPr>
            <p:spPr bwMode="auto">
              <a:xfrm>
                <a:off x="7807326" y="1044576"/>
                <a:ext cx="65088" cy="80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6" name="Freeform 936"/>
              <p:cNvSpPr>
                <a:spLocks noEditPoints="1"/>
              </p:cNvSpPr>
              <p:nvPr/>
            </p:nvSpPr>
            <p:spPr bwMode="auto">
              <a:xfrm>
                <a:off x="7807326" y="1044576"/>
                <a:ext cx="65088" cy="80963"/>
              </a:xfrm>
              <a:custGeom>
                <a:avLst/>
                <a:gdLst>
                  <a:gd name="T0" fmla="*/ 20 w 41"/>
                  <a:gd name="T1" fmla="*/ 26 h 51"/>
                  <a:gd name="T2" fmla="*/ 0 w 41"/>
                  <a:gd name="T3" fmla="*/ 51 h 51"/>
                  <a:gd name="T4" fmla="*/ 20 w 41"/>
                  <a:gd name="T5" fmla="*/ 51 h 51"/>
                  <a:gd name="T6" fmla="*/ 20 w 41"/>
                  <a:gd name="T7" fmla="*/ 26 h 51"/>
                  <a:gd name="T8" fmla="*/ 41 w 41"/>
                  <a:gd name="T9" fmla="*/ 0 h 51"/>
                  <a:gd name="T10" fmla="*/ 41 w 41"/>
                  <a:gd name="T11" fmla="*/ 0 h 51"/>
                  <a:gd name="T12" fmla="*/ 20 w 41"/>
                  <a:gd name="T13" fmla="*/ 24 h 51"/>
                  <a:gd name="T14" fmla="*/ 20 w 41"/>
                  <a:gd name="T15" fmla="*/ 51 h 51"/>
                  <a:gd name="T16" fmla="*/ 41 w 41"/>
                  <a:gd name="T17" fmla="*/ 51 h 51"/>
                  <a:gd name="T18" fmla="*/ 41 w 41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51">
                    <a:moveTo>
                      <a:pt x="20" y="26"/>
                    </a:moveTo>
                    <a:lnTo>
                      <a:pt x="0" y="51"/>
                    </a:lnTo>
                    <a:lnTo>
                      <a:pt x="20" y="51"/>
                    </a:lnTo>
                    <a:lnTo>
                      <a:pt x="20" y="26"/>
                    </a:lnTo>
                    <a:close/>
                    <a:moveTo>
                      <a:pt x="41" y="0"/>
                    </a:moveTo>
                    <a:lnTo>
                      <a:pt x="41" y="0"/>
                    </a:lnTo>
                    <a:lnTo>
                      <a:pt x="20" y="24"/>
                    </a:lnTo>
                    <a:lnTo>
                      <a:pt x="20" y="51"/>
                    </a:lnTo>
                    <a:lnTo>
                      <a:pt x="41" y="5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7" name="Freeform 937"/>
              <p:cNvSpPr>
                <a:spLocks noEditPoints="1"/>
              </p:cNvSpPr>
              <p:nvPr/>
            </p:nvSpPr>
            <p:spPr bwMode="auto">
              <a:xfrm>
                <a:off x="7807326" y="1044576"/>
                <a:ext cx="65088" cy="80963"/>
              </a:xfrm>
              <a:custGeom>
                <a:avLst/>
                <a:gdLst>
                  <a:gd name="T0" fmla="*/ 20 w 41"/>
                  <a:gd name="T1" fmla="*/ 26 h 51"/>
                  <a:gd name="T2" fmla="*/ 0 w 41"/>
                  <a:gd name="T3" fmla="*/ 51 h 51"/>
                  <a:gd name="T4" fmla="*/ 20 w 41"/>
                  <a:gd name="T5" fmla="*/ 51 h 51"/>
                  <a:gd name="T6" fmla="*/ 20 w 41"/>
                  <a:gd name="T7" fmla="*/ 26 h 51"/>
                  <a:gd name="T8" fmla="*/ 41 w 41"/>
                  <a:gd name="T9" fmla="*/ 0 h 51"/>
                  <a:gd name="T10" fmla="*/ 41 w 41"/>
                  <a:gd name="T11" fmla="*/ 0 h 51"/>
                  <a:gd name="T12" fmla="*/ 20 w 41"/>
                  <a:gd name="T13" fmla="*/ 24 h 51"/>
                  <a:gd name="T14" fmla="*/ 20 w 41"/>
                  <a:gd name="T15" fmla="*/ 51 h 51"/>
                  <a:gd name="T16" fmla="*/ 41 w 41"/>
                  <a:gd name="T17" fmla="*/ 51 h 51"/>
                  <a:gd name="T18" fmla="*/ 41 w 41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51">
                    <a:moveTo>
                      <a:pt x="20" y="26"/>
                    </a:moveTo>
                    <a:lnTo>
                      <a:pt x="0" y="51"/>
                    </a:lnTo>
                    <a:lnTo>
                      <a:pt x="20" y="51"/>
                    </a:lnTo>
                    <a:lnTo>
                      <a:pt x="20" y="26"/>
                    </a:lnTo>
                    <a:moveTo>
                      <a:pt x="41" y="0"/>
                    </a:moveTo>
                    <a:lnTo>
                      <a:pt x="41" y="0"/>
                    </a:lnTo>
                    <a:lnTo>
                      <a:pt x="20" y="24"/>
                    </a:lnTo>
                    <a:lnTo>
                      <a:pt x="20" y="51"/>
                    </a:lnTo>
                    <a:lnTo>
                      <a:pt x="41" y="51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8" name="Rectangle 938"/>
              <p:cNvSpPr>
                <a:spLocks noChangeArrowheads="1"/>
              </p:cNvSpPr>
              <p:nvPr/>
            </p:nvSpPr>
            <p:spPr bwMode="auto">
              <a:xfrm>
                <a:off x="7839076" y="1044576"/>
                <a:ext cx="1588" cy="84138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9" name="Rectangle 939"/>
              <p:cNvSpPr>
                <a:spLocks noChangeArrowheads="1"/>
              </p:cNvSpPr>
              <p:nvPr/>
            </p:nvSpPr>
            <p:spPr bwMode="auto">
              <a:xfrm>
                <a:off x="7839076" y="1044576"/>
                <a:ext cx="1588" cy="84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20" name="Rectangle 940"/>
              <p:cNvSpPr>
                <a:spLocks noChangeArrowheads="1"/>
              </p:cNvSpPr>
              <p:nvPr/>
            </p:nvSpPr>
            <p:spPr bwMode="auto">
              <a:xfrm>
                <a:off x="7900988" y="1041401"/>
                <a:ext cx="73025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21" name="Rectangle 941"/>
              <p:cNvSpPr>
                <a:spLocks noChangeArrowheads="1"/>
              </p:cNvSpPr>
              <p:nvPr/>
            </p:nvSpPr>
            <p:spPr bwMode="auto">
              <a:xfrm>
                <a:off x="7900988" y="1041401"/>
                <a:ext cx="73025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22" name="Rectangle 942"/>
              <p:cNvSpPr>
                <a:spLocks noChangeArrowheads="1"/>
              </p:cNvSpPr>
              <p:nvPr/>
            </p:nvSpPr>
            <p:spPr bwMode="auto">
              <a:xfrm>
                <a:off x="7904163" y="1044576"/>
                <a:ext cx="66675" cy="80963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23" name="Rectangle 943"/>
              <p:cNvSpPr>
                <a:spLocks noChangeArrowheads="1"/>
              </p:cNvSpPr>
              <p:nvPr/>
            </p:nvSpPr>
            <p:spPr bwMode="auto">
              <a:xfrm>
                <a:off x="7904163" y="1044576"/>
                <a:ext cx="66675" cy="80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24" name="Freeform 944"/>
              <p:cNvSpPr>
                <a:spLocks noEditPoints="1"/>
              </p:cNvSpPr>
              <p:nvPr/>
            </p:nvSpPr>
            <p:spPr bwMode="auto">
              <a:xfrm>
                <a:off x="7904163" y="1044576"/>
                <a:ext cx="66675" cy="80963"/>
              </a:xfrm>
              <a:custGeom>
                <a:avLst/>
                <a:gdLst>
                  <a:gd name="T0" fmla="*/ 20 w 42"/>
                  <a:gd name="T1" fmla="*/ 26 h 51"/>
                  <a:gd name="T2" fmla="*/ 0 w 42"/>
                  <a:gd name="T3" fmla="*/ 51 h 51"/>
                  <a:gd name="T4" fmla="*/ 20 w 42"/>
                  <a:gd name="T5" fmla="*/ 51 h 51"/>
                  <a:gd name="T6" fmla="*/ 20 w 42"/>
                  <a:gd name="T7" fmla="*/ 26 h 51"/>
                  <a:gd name="T8" fmla="*/ 42 w 42"/>
                  <a:gd name="T9" fmla="*/ 0 h 51"/>
                  <a:gd name="T10" fmla="*/ 42 w 42"/>
                  <a:gd name="T11" fmla="*/ 0 h 51"/>
                  <a:gd name="T12" fmla="*/ 22 w 42"/>
                  <a:gd name="T13" fmla="*/ 24 h 51"/>
                  <a:gd name="T14" fmla="*/ 22 w 42"/>
                  <a:gd name="T15" fmla="*/ 51 h 51"/>
                  <a:gd name="T16" fmla="*/ 42 w 42"/>
                  <a:gd name="T17" fmla="*/ 51 h 51"/>
                  <a:gd name="T18" fmla="*/ 42 w 42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51">
                    <a:moveTo>
                      <a:pt x="20" y="26"/>
                    </a:moveTo>
                    <a:lnTo>
                      <a:pt x="0" y="51"/>
                    </a:lnTo>
                    <a:lnTo>
                      <a:pt x="20" y="51"/>
                    </a:lnTo>
                    <a:lnTo>
                      <a:pt x="20" y="26"/>
                    </a:lnTo>
                    <a:close/>
                    <a:moveTo>
                      <a:pt x="42" y="0"/>
                    </a:moveTo>
                    <a:lnTo>
                      <a:pt x="42" y="0"/>
                    </a:lnTo>
                    <a:lnTo>
                      <a:pt x="22" y="24"/>
                    </a:lnTo>
                    <a:lnTo>
                      <a:pt x="22" y="51"/>
                    </a:lnTo>
                    <a:lnTo>
                      <a:pt x="42" y="5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25" name="Freeform 945"/>
              <p:cNvSpPr>
                <a:spLocks noEditPoints="1"/>
              </p:cNvSpPr>
              <p:nvPr/>
            </p:nvSpPr>
            <p:spPr bwMode="auto">
              <a:xfrm>
                <a:off x="7904163" y="1044576"/>
                <a:ext cx="66675" cy="80963"/>
              </a:xfrm>
              <a:custGeom>
                <a:avLst/>
                <a:gdLst>
                  <a:gd name="T0" fmla="*/ 20 w 42"/>
                  <a:gd name="T1" fmla="*/ 26 h 51"/>
                  <a:gd name="T2" fmla="*/ 0 w 42"/>
                  <a:gd name="T3" fmla="*/ 51 h 51"/>
                  <a:gd name="T4" fmla="*/ 20 w 42"/>
                  <a:gd name="T5" fmla="*/ 51 h 51"/>
                  <a:gd name="T6" fmla="*/ 20 w 42"/>
                  <a:gd name="T7" fmla="*/ 26 h 51"/>
                  <a:gd name="T8" fmla="*/ 42 w 42"/>
                  <a:gd name="T9" fmla="*/ 0 h 51"/>
                  <a:gd name="T10" fmla="*/ 42 w 42"/>
                  <a:gd name="T11" fmla="*/ 0 h 51"/>
                  <a:gd name="T12" fmla="*/ 22 w 42"/>
                  <a:gd name="T13" fmla="*/ 24 h 51"/>
                  <a:gd name="T14" fmla="*/ 22 w 42"/>
                  <a:gd name="T15" fmla="*/ 51 h 51"/>
                  <a:gd name="T16" fmla="*/ 42 w 42"/>
                  <a:gd name="T17" fmla="*/ 51 h 51"/>
                  <a:gd name="T18" fmla="*/ 42 w 42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51">
                    <a:moveTo>
                      <a:pt x="20" y="26"/>
                    </a:moveTo>
                    <a:lnTo>
                      <a:pt x="0" y="51"/>
                    </a:lnTo>
                    <a:lnTo>
                      <a:pt x="20" y="51"/>
                    </a:lnTo>
                    <a:lnTo>
                      <a:pt x="20" y="26"/>
                    </a:lnTo>
                    <a:moveTo>
                      <a:pt x="42" y="0"/>
                    </a:moveTo>
                    <a:lnTo>
                      <a:pt x="42" y="0"/>
                    </a:lnTo>
                    <a:lnTo>
                      <a:pt x="22" y="24"/>
                    </a:lnTo>
                    <a:lnTo>
                      <a:pt x="22" y="51"/>
                    </a:lnTo>
                    <a:lnTo>
                      <a:pt x="42" y="51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26" name="Rectangle 946"/>
              <p:cNvSpPr>
                <a:spLocks noChangeArrowheads="1"/>
              </p:cNvSpPr>
              <p:nvPr/>
            </p:nvSpPr>
            <p:spPr bwMode="auto">
              <a:xfrm>
                <a:off x="7935913" y="1044576"/>
                <a:ext cx="3175" cy="84138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27" name="Rectangle 947"/>
              <p:cNvSpPr>
                <a:spLocks noChangeArrowheads="1"/>
              </p:cNvSpPr>
              <p:nvPr/>
            </p:nvSpPr>
            <p:spPr bwMode="auto">
              <a:xfrm>
                <a:off x="7935913" y="1044576"/>
                <a:ext cx="3175" cy="84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28" name="Freeform 948"/>
              <p:cNvSpPr>
                <a:spLocks noEditPoints="1"/>
              </p:cNvSpPr>
              <p:nvPr/>
            </p:nvSpPr>
            <p:spPr bwMode="auto">
              <a:xfrm>
                <a:off x="7596188" y="1035051"/>
                <a:ext cx="387350" cy="100013"/>
              </a:xfrm>
              <a:custGeom>
                <a:avLst/>
                <a:gdLst>
                  <a:gd name="T0" fmla="*/ 6 w 244"/>
                  <a:gd name="T1" fmla="*/ 63 h 63"/>
                  <a:gd name="T2" fmla="*/ 0 w 244"/>
                  <a:gd name="T3" fmla="*/ 63 h 63"/>
                  <a:gd name="T4" fmla="*/ 0 w 244"/>
                  <a:gd name="T5" fmla="*/ 63 h 63"/>
                  <a:gd name="T6" fmla="*/ 6 w 244"/>
                  <a:gd name="T7" fmla="*/ 63 h 63"/>
                  <a:gd name="T8" fmla="*/ 6 w 244"/>
                  <a:gd name="T9" fmla="*/ 63 h 63"/>
                  <a:gd name="T10" fmla="*/ 244 w 244"/>
                  <a:gd name="T11" fmla="*/ 0 h 63"/>
                  <a:gd name="T12" fmla="*/ 0 w 244"/>
                  <a:gd name="T13" fmla="*/ 0 h 63"/>
                  <a:gd name="T14" fmla="*/ 0 w 244"/>
                  <a:gd name="T15" fmla="*/ 0 h 63"/>
                  <a:gd name="T16" fmla="*/ 244 w 244"/>
                  <a:gd name="T17" fmla="*/ 0 h 63"/>
                  <a:gd name="T18" fmla="*/ 244 w 244"/>
                  <a:gd name="T19" fmla="*/ 6 h 63"/>
                  <a:gd name="T20" fmla="*/ 244 w 244"/>
                  <a:gd name="T2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4" h="63">
                    <a:moveTo>
                      <a:pt x="6" y="63"/>
                    </a:moveTo>
                    <a:lnTo>
                      <a:pt x="0" y="63"/>
                    </a:lnTo>
                    <a:lnTo>
                      <a:pt x="0" y="63"/>
                    </a:lnTo>
                    <a:lnTo>
                      <a:pt x="6" y="63"/>
                    </a:lnTo>
                    <a:lnTo>
                      <a:pt x="6" y="63"/>
                    </a:lnTo>
                    <a:close/>
                    <a:moveTo>
                      <a:pt x="24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6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BCC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29" name="Freeform 949"/>
              <p:cNvSpPr>
                <a:spLocks noEditPoints="1"/>
              </p:cNvSpPr>
              <p:nvPr/>
            </p:nvSpPr>
            <p:spPr bwMode="auto">
              <a:xfrm>
                <a:off x="7596188" y="1035051"/>
                <a:ext cx="387350" cy="100013"/>
              </a:xfrm>
              <a:custGeom>
                <a:avLst/>
                <a:gdLst>
                  <a:gd name="T0" fmla="*/ 6 w 244"/>
                  <a:gd name="T1" fmla="*/ 63 h 63"/>
                  <a:gd name="T2" fmla="*/ 0 w 244"/>
                  <a:gd name="T3" fmla="*/ 63 h 63"/>
                  <a:gd name="T4" fmla="*/ 0 w 244"/>
                  <a:gd name="T5" fmla="*/ 63 h 63"/>
                  <a:gd name="T6" fmla="*/ 6 w 244"/>
                  <a:gd name="T7" fmla="*/ 63 h 63"/>
                  <a:gd name="T8" fmla="*/ 6 w 244"/>
                  <a:gd name="T9" fmla="*/ 63 h 63"/>
                  <a:gd name="T10" fmla="*/ 244 w 244"/>
                  <a:gd name="T11" fmla="*/ 0 h 63"/>
                  <a:gd name="T12" fmla="*/ 0 w 244"/>
                  <a:gd name="T13" fmla="*/ 0 h 63"/>
                  <a:gd name="T14" fmla="*/ 0 w 244"/>
                  <a:gd name="T15" fmla="*/ 0 h 63"/>
                  <a:gd name="T16" fmla="*/ 244 w 244"/>
                  <a:gd name="T17" fmla="*/ 0 h 63"/>
                  <a:gd name="T18" fmla="*/ 244 w 244"/>
                  <a:gd name="T19" fmla="*/ 6 h 63"/>
                  <a:gd name="T20" fmla="*/ 244 w 244"/>
                  <a:gd name="T2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4" h="63">
                    <a:moveTo>
                      <a:pt x="6" y="63"/>
                    </a:moveTo>
                    <a:lnTo>
                      <a:pt x="0" y="63"/>
                    </a:lnTo>
                    <a:lnTo>
                      <a:pt x="0" y="63"/>
                    </a:lnTo>
                    <a:lnTo>
                      <a:pt x="6" y="63"/>
                    </a:lnTo>
                    <a:lnTo>
                      <a:pt x="6" y="63"/>
                    </a:lnTo>
                    <a:moveTo>
                      <a:pt x="24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6"/>
                    </a:lnTo>
                    <a:lnTo>
                      <a:pt x="2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30" name="Freeform 950"/>
              <p:cNvSpPr>
                <a:spLocks/>
              </p:cNvSpPr>
              <p:nvPr/>
            </p:nvSpPr>
            <p:spPr bwMode="auto">
              <a:xfrm>
                <a:off x="7596188" y="1035051"/>
                <a:ext cx="387350" cy="100013"/>
              </a:xfrm>
              <a:custGeom>
                <a:avLst/>
                <a:gdLst>
                  <a:gd name="T0" fmla="*/ 244 w 244"/>
                  <a:gd name="T1" fmla="*/ 0 h 63"/>
                  <a:gd name="T2" fmla="*/ 0 w 244"/>
                  <a:gd name="T3" fmla="*/ 0 h 63"/>
                  <a:gd name="T4" fmla="*/ 0 w 244"/>
                  <a:gd name="T5" fmla="*/ 63 h 63"/>
                  <a:gd name="T6" fmla="*/ 6 w 244"/>
                  <a:gd name="T7" fmla="*/ 63 h 63"/>
                  <a:gd name="T8" fmla="*/ 6 w 244"/>
                  <a:gd name="T9" fmla="*/ 6 h 63"/>
                  <a:gd name="T10" fmla="*/ 8 w 244"/>
                  <a:gd name="T11" fmla="*/ 6 h 63"/>
                  <a:gd name="T12" fmla="*/ 8 w 244"/>
                  <a:gd name="T13" fmla="*/ 4 h 63"/>
                  <a:gd name="T14" fmla="*/ 54 w 244"/>
                  <a:gd name="T15" fmla="*/ 4 h 63"/>
                  <a:gd name="T16" fmla="*/ 54 w 244"/>
                  <a:gd name="T17" fmla="*/ 6 h 63"/>
                  <a:gd name="T18" fmla="*/ 69 w 244"/>
                  <a:gd name="T19" fmla="*/ 6 h 63"/>
                  <a:gd name="T20" fmla="*/ 69 w 244"/>
                  <a:gd name="T21" fmla="*/ 4 h 63"/>
                  <a:gd name="T22" fmla="*/ 115 w 244"/>
                  <a:gd name="T23" fmla="*/ 4 h 63"/>
                  <a:gd name="T24" fmla="*/ 115 w 244"/>
                  <a:gd name="T25" fmla="*/ 6 h 63"/>
                  <a:gd name="T26" fmla="*/ 131 w 244"/>
                  <a:gd name="T27" fmla="*/ 6 h 63"/>
                  <a:gd name="T28" fmla="*/ 131 w 244"/>
                  <a:gd name="T29" fmla="*/ 4 h 63"/>
                  <a:gd name="T30" fmla="*/ 176 w 244"/>
                  <a:gd name="T31" fmla="*/ 4 h 63"/>
                  <a:gd name="T32" fmla="*/ 176 w 244"/>
                  <a:gd name="T33" fmla="*/ 6 h 63"/>
                  <a:gd name="T34" fmla="*/ 192 w 244"/>
                  <a:gd name="T35" fmla="*/ 6 h 63"/>
                  <a:gd name="T36" fmla="*/ 192 w 244"/>
                  <a:gd name="T37" fmla="*/ 4 h 63"/>
                  <a:gd name="T38" fmla="*/ 238 w 244"/>
                  <a:gd name="T39" fmla="*/ 4 h 63"/>
                  <a:gd name="T40" fmla="*/ 238 w 244"/>
                  <a:gd name="T41" fmla="*/ 6 h 63"/>
                  <a:gd name="T42" fmla="*/ 244 w 244"/>
                  <a:gd name="T43" fmla="*/ 6 h 63"/>
                  <a:gd name="T44" fmla="*/ 244 w 244"/>
                  <a:gd name="T4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4" h="63">
                    <a:moveTo>
                      <a:pt x="244" y="0"/>
                    </a:moveTo>
                    <a:lnTo>
                      <a:pt x="0" y="0"/>
                    </a:lnTo>
                    <a:lnTo>
                      <a:pt x="0" y="63"/>
                    </a:lnTo>
                    <a:lnTo>
                      <a:pt x="6" y="63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54" y="4"/>
                    </a:lnTo>
                    <a:lnTo>
                      <a:pt x="54" y="6"/>
                    </a:lnTo>
                    <a:lnTo>
                      <a:pt x="69" y="6"/>
                    </a:lnTo>
                    <a:lnTo>
                      <a:pt x="69" y="4"/>
                    </a:lnTo>
                    <a:lnTo>
                      <a:pt x="115" y="4"/>
                    </a:lnTo>
                    <a:lnTo>
                      <a:pt x="115" y="6"/>
                    </a:lnTo>
                    <a:lnTo>
                      <a:pt x="131" y="6"/>
                    </a:lnTo>
                    <a:lnTo>
                      <a:pt x="131" y="4"/>
                    </a:lnTo>
                    <a:lnTo>
                      <a:pt x="176" y="4"/>
                    </a:lnTo>
                    <a:lnTo>
                      <a:pt x="176" y="6"/>
                    </a:lnTo>
                    <a:lnTo>
                      <a:pt x="192" y="6"/>
                    </a:lnTo>
                    <a:lnTo>
                      <a:pt x="192" y="4"/>
                    </a:lnTo>
                    <a:lnTo>
                      <a:pt x="238" y="4"/>
                    </a:lnTo>
                    <a:lnTo>
                      <a:pt x="238" y="6"/>
                    </a:lnTo>
                    <a:lnTo>
                      <a:pt x="244" y="6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A9B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31" name="Freeform 951"/>
              <p:cNvSpPr>
                <a:spLocks/>
              </p:cNvSpPr>
              <p:nvPr/>
            </p:nvSpPr>
            <p:spPr bwMode="auto">
              <a:xfrm>
                <a:off x="7596188" y="1035051"/>
                <a:ext cx="387350" cy="100013"/>
              </a:xfrm>
              <a:custGeom>
                <a:avLst/>
                <a:gdLst>
                  <a:gd name="T0" fmla="*/ 244 w 244"/>
                  <a:gd name="T1" fmla="*/ 0 h 63"/>
                  <a:gd name="T2" fmla="*/ 0 w 244"/>
                  <a:gd name="T3" fmla="*/ 0 h 63"/>
                  <a:gd name="T4" fmla="*/ 0 w 244"/>
                  <a:gd name="T5" fmla="*/ 63 h 63"/>
                  <a:gd name="T6" fmla="*/ 6 w 244"/>
                  <a:gd name="T7" fmla="*/ 63 h 63"/>
                  <a:gd name="T8" fmla="*/ 6 w 244"/>
                  <a:gd name="T9" fmla="*/ 6 h 63"/>
                  <a:gd name="T10" fmla="*/ 8 w 244"/>
                  <a:gd name="T11" fmla="*/ 6 h 63"/>
                  <a:gd name="T12" fmla="*/ 8 w 244"/>
                  <a:gd name="T13" fmla="*/ 4 h 63"/>
                  <a:gd name="T14" fmla="*/ 54 w 244"/>
                  <a:gd name="T15" fmla="*/ 4 h 63"/>
                  <a:gd name="T16" fmla="*/ 54 w 244"/>
                  <a:gd name="T17" fmla="*/ 6 h 63"/>
                  <a:gd name="T18" fmla="*/ 69 w 244"/>
                  <a:gd name="T19" fmla="*/ 6 h 63"/>
                  <a:gd name="T20" fmla="*/ 69 w 244"/>
                  <a:gd name="T21" fmla="*/ 4 h 63"/>
                  <a:gd name="T22" fmla="*/ 115 w 244"/>
                  <a:gd name="T23" fmla="*/ 4 h 63"/>
                  <a:gd name="T24" fmla="*/ 115 w 244"/>
                  <a:gd name="T25" fmla="*/ 6 h 63"/>
                  <a:gd name="T26" fmla="*/ 131 w 244"/>
                  <a:gd name="T27" fmla="*/ 6 h 63"/>
                  <a:gd name="T28" fmla="*/ 131 w 244"/>
                  <a:gd name="T29" fmla="*/ 4 h 63"/>
                  <a:gd name="T30" fmla="*/ 176 w 244"/>
                  <a:gd name="T31" fmla="*/ 4 h 63"/>
                  <a:gd name="T32" fmla="*/ 176 w 244"/>
                  <a:gd name="T33" fmla="*/ 6 h 63"/>
                  <a:gd name="T34" fmla="*/ 192 w 244"/>
                  <a:gd name="T35" fmla="*/ 6 h 63"/>
                  <a:gd name="T36" fmla="*/ 192 w 244"/>
                  <a:gd name="T37" fmla="*/ 4 h 63"/>
                  <a:gd name="T38" fmla="*/ 238 w 244"/>
                  <a:gd name="T39" fmla="*/ 4 h 63"/>
                  <a:gd name="T40" fmla="*/ 238 w 244"/>
                  <a:gd name="T41" fmla="*/ 6 h 63"/>
                  <a:gd name="T42" fmla="*/ 244 w 244"/>
                  <a:gd name="T43" fmla="*/ 6 h 63"/>
                  <a:gd name="T44" fmla="*/ 244 w 244"/>
                  <a:gd name="T4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4" h="63">
                    <a:moveTo>
                      <a:pt x="244" y="0"/>
                    </a:moveTo>
                    <a:lnTo>
                      <a:pt x="0" y="0"/>
                    </a:lnTo>
                    <a:lnTo>
                      <a:pt x="0" y="63"/>
                    </a:lnTo>
                    <a:lnTo>
                      <a:pt x="6" y="63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54" y="4"/>
                    </a:lnTo>
                    <a:lnTo>
                      <a:pt x="54" y="6"/>
                    </a:lnTo>
                    <a:lnTo>
                      <a:pt x="69" y="6"/>
                    </a:lnTo>
                    <a:lnTo>
                      <a:pt x="69" y="4"/>
                    </a:lnTo>
                    <a:lnTo>
                      <a:pt x="115" y="4"/>
                    </a:lnTo>
                    <a:lnTo>
                      <a:pt x="115" y="6"/>
                    </a:lnTo>
                    <a:lnTo>
                      <a:pt x="131" y="6"/>
                    </a:lnTo>
                    <a:lnTo>
                      <a:pt x="131" y="4"/>
                    </a:lnTo>
                    <a:lnTo>
                      <a:pt x="176" y="4"/>
                    </a:lnTo>
                    <a:lnTo>
                      <a:pt x="176" y="6"/>
                    </a:lnTo>
                    <a:lnTo>
                      <a:pt x="192" y="6"/>
                    </a:lnTo>
                    <a:lnTo>
                      <a:pt x="192" y="4"/>
                    </a:lnTo>
                    <a:lnTo>
                      <a:pt x="238" y="4"/>
                    </a:lnTo>
                    <a:lnTo>
                      <a:pt x="238" y="6"/>
                    </a:lnTo>
                    <a:lnTo>
                      <a:pt x="244" y="6"/>
                    </a:lnTo>
                    <a:lnTo>
                      <a:pt x="2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32" name="Freeform 952"/>
              <p:cNvSpPr>
                <a:spLocks/>
              </p:cNvSpPr>
              <p:nvPr/>
            </p:nvSpPr>
            <p:spPr bwMode="auto">
              <a:xfrm>
                <a:off x="7608888" y="1041401"/>
                <a:ext cx="73025" cy="3175"/>
              </a:xfrm>
              <a:custGeom>
                <a:avLst/>
                <a:gdLst>
                  <a:gd name="T0" fmla="*/ 46 w 46"/>
                  <a:gd name="T1" fmla="*/ 0 h 2"/>
                  <a:gd name="T2" fmla="*/ 0 w 46"/>
                  <a:gd name="T3" fmla="*/ 0 h 2"/>
                  <a:gd name="T4" fmla="*/ 0 w 46"/>
                  <a:gd name="T5" fmla="*/ 2 h 2"/>
                  <a:gd name="T6" fmla="*/ 2 w 46"/>
                  <a:gd name="T7" fmla="*/ 2 h 2"/>
                  <a:gd name="T8" fmla="*/ 2 w 46"/>
                  <a:gd name="T9" fmla="*/ 2 h 2"/>
                  <a:gd name="T10" fmla="*/ 22 w 46"/>
                  <a:gd name="T11" fmla="*/ 2 h 2"/>
                  <a:gd name="T12" fmla="*/ 22 w 46"/>
                  <a:gd name="T13" fmla="*/ 2 h 2"/>
                  <a:gd name="T14" fmla="*/ 24 w 46"/>
                  <a:gd name="T15" fmla="*/ 2 h 2"/>
                  <a:gd name="T16" fmla="*/ 24 w 46"/>
                  <a:gd name="T17" fmla="*/ 2 h 2"/>
                  <a:gd name="T18" fmla="*/ 44 w 46"/>
                  <a:gd name="T19" fmla="*/ 2 h 2"/>
                  <a:gd name="T20" fmla="*/ 44 w 46"/>
                  <a:gd name="T21" fmla="*/ 2 h 2"/>
                  <a:gd name="T22" fmla="*/ 44 w 46"/>
                  <a:gd name="T23" fmla="*/ 2 h 2"/>
                  <a:gd name="T24" fmla="*/ 46 w 46"/>
                  <a:gd name="T25" fmla="*/ 2 h 2"/>
                  <a:gd name="T26" fmla="*/ 46 w 46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">
                    <a:moveTo>
                      <a:pt x="46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33" name="Freeform 953"/>
              <p:cNvSpPr>
                <a:spLocks/>
              </p:cNvSpPr>
              <p:nvPr/>
            </p:nvSpPr>
            <p:spPr bwMode="auto">
              <a:xfrm>
                <a:off x="7608888" y="1041401"/>
                <a:ext cx="73025" cy="3175"/>
              </a:xfrm>
              <a:custGeom>
                <a:avLst/>
                <a:gdLst>
                  <a:gd name="T0" fmla="*/ 46 w 46"/>
                  <a:gd name="T1" fmla="*/ 0 h 2"/>
                  <a:gd name="T2" fmla="*/ 0 w 46"/>
                  <a:gd name="T3" fmla="*/ 0 h 2"/>
                  <a:gd name="T4" fmla="*/ 0 w 46"/>
                  <a:gd name="T5" fmla="*/ 2 h 2"/>
                  <a:gd name="T6" fmla="*/ 2 w 46"/>
                  <a:gd name="T7" fmla="*/ 2 h 2"/>
                  <a:gd name="T8" fmla="*/ 2 w 46"/>
                  <a:gd name="T9" fmla="*/ 2 h 2"/>
                  <a:gd name="T10" fmla="*/ 22 w 46"/>
                  <a:gd name="T11" fmla="*/ 2 h 2"/>
                  <a:gd name="T12" fmla="*/ 22 w 46"/>
                  <a:gd name="T13" fmla="*/ 2 h 2"/>
                  <a:gd name="T14" fmla="*/ 24 w 46"/>
                  <a:gd name="T15" fmla="*/ 2 h 2"/>
                  <a:gd name="T16" fmla="*/ 24 w 46"/>
                  <a:gd name="T17" fmla="*/ 2 h 2"/>
                  <a:gd name="T18" fmla="*/ 44 w 46"/>
                  <a:gd name="T19" fmla="*/ 2 h 2"/>
                  <a:gd name="T20" fmla="*/ 44 w 46"/>
                  <a:gd name="T21" fmla="*/ 2 h 2"/>
                  <a:gd name="T22" fmla="*/ 44 w 46"/>
                  <a:gd name="T23" fmla="*/ 2 h 2"/>
                  <a:gd name="T24" fmla="*/ 46 w 46"/>
                  <a:gd name="T25" fmla="*/ 2 h 2"/>
                  <a:gd name="T26" fmla="*/ 46 w 46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">
                    <a:moveTo>
                      <a:pt x="46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34" name="Freeform 954"/>
              <p:cNvSpPr>
                <a:spLocks noEditPoints="1"/>
              </p:cNvSpPr>
              <p:nvPr/>
            </p:nvSpPr>
            <p:spPr bwMode="auto">
              <a:xfrm>
                <a:off x="7612063" y="1044576"/>
                <a:ext cx="66675" cy="0"/>
              </a:xfrm>
              <a:custGeom>
                <a:avLst/>
                <a:gdLst>
                  <a:gd name="T0" fmla="*/ 20 w 42"/>
                  <a:gd name="T1" fmla="*/ 0 w 42"/>
                  <a:gd name="T2" fmla="*/ 0 w 42"/>
                  <a:gd name="T3" fmla="*/ 20 w 42"/>
                  <a:gd name="T4" fmla="*/ 20 w 42"/>
                  <a:gd name="T5" fmla="*/ 42 w 42"/>
                  <a:gd name="T6" fmla="*/ 22 w 42"/>
                  <a:gd name="T7" fmla="*/ 22 w 42"/>
                  <a:gd name="T8" fmla="*/ 42 w 42"/>
                  <a:gd name="T9" fmla="*/ 42 w 42"/>
                  <a:gd name="T10" fmla="*/ 42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2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  <a:moveTo>
                      <a:pt x="4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35" name="Freeform 955"/>
              <p:cNvSpPr>
                <a:spLocks noEditPoints="1"/>
              </p:cNvSpPr>
              <p:nvPr/>
            </p:nvSpPr>
            <p:spPr bwMode="auto">
              <a:xfrm>
                <a:off x="7612063" y="1044576"/>
                <a:ext cx="66675" cy="0"/>
              </a:xfrm>
              <a:custGeom>
                <a:avLst/>
                <a:gdLst>
                  <a:gd name="T0" fmla="*/ 20 w 42"/>
                  <a:gd name="T1" fmla="*/ 0 w 42"/>
                  <a:gd name="T2" fmla="*/ 0 w 42"/>
                  <a:gd name="T3" fmla="*/ 20 w 42"/>
                  <a:gd name="T4" fmla="*/ 20 w 42"/>
                  <a:gd name="T5" fmla="*/ 42 w 42"/>
                  <a:gd name="T6" fmla="*/ 22 w 42"/>
                  <a:gd name="T7" fmla="*/ 22 w 42"/>
                  <a:gd name="T8" fmla="*/ 42 w 42"/>
                  <a:gd name="T9" fmla="*/ 42 w 42"/>
                  <a:gd name="T10" fmla="*/ 42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2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moveTo>
                      <a:pt x="4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36" name="Rectangle 956"/>
              <p:cNvSpPr>
                <a:spLocks noChangeArrowheads="1"/>
              </p:cNvSpPr>
              <p:nvPr/>
            </p:nvSpPr>
            <p:spPr bwMode="auto">
              <a:xfrm>
                <a:off x="7678738" y="1044576"/>
                <a:ext cx="1588" cy="1588"/>
              </a:xfrm>
              <a:prstGeom prst="rect">
                <a:avLst/>
              </a:prstGeom>
              <a:solidFill>
                <a:srgbClr val="439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37" name="Freeform 957"/>
              <p:cNvSpPr>
                <a:spLocks/>
              </p:cNvSpPr>
              <p:nvPr/>
            </p:nvSpPr>
            <p:spPr bwMode="auto">
              <a:xfrm>
                <a:off x="7678738" y="10445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38" name="Freeform 958"/>
              <p:cNvSpPr>
                <a:spLocks/>
              </p:cNvSpPr>
              <p:nvPr/>
            </p:nvSpPr>
            <p:spPr bwMode="auto">
              <a:xfrm>
                <a:off x="7643813" y="1044576"/>
                <a:ext cx="3175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39" name="Freeform 959"/>
              <p:cNvSpPr>
                <a:spLocks/>
              </p:cNvSpPr>
              <p:nvPr/>
            </p:nvSpPr>
            <p:spPr bwMode="auto">
              <a:xfrm>
                <a:off x="7643813" y="1044576"/>
                <a:ext cx="3175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0" name="Freeform 960"/>
              <p:cNvSpPr>
                <a:spLocks/>
              </p:cNvSpPr>
              <p:nvPr/>
            </p:nvSpPr>
            <p:spPr bwMode="auto">
              <a:xfrm>
                <a:off x="7705726" y="1041401"/>
                <a:ext cx="73025" cy="3175"/>
              </a:xfrm>
              <a:custGeom>
                <a:avLst/>
                <a:gdLst>
                  <a:gd name="T0" fmla="*/ 46 w 46"/>
                  <a:gd name="T1" fmla="*/ 0 h 2"/>
                  <a:gd name="T2" fmla="*/ 0 w 46"/>
                  <a:gd name="T3" fmla="*/ 0 h 2"/>
                  <a:gd name="T4" fmla="*/ 0 w 46"/>
                  <a:gd name="T5" fmla="*/ 2 h 2"/>
                  <a:gd name="T6" fmla="*/ 2 w 46"/>
                  <a:gd name="T7" fmla="*/ 2 h 2"/>
                  <a:gd name="T8" fmla="*/ 2 w 46"/>
                  <a:gd name="T9" fmla="*/ 2 h 2"/>
                  <a:gd name="T10" fmla="*/ 22 w 46"/>
                  <a:gd name="T11" fmla="*/ 2 h 2"/>
                  <a:gd name="T12" fmla="*/ 22 w 46"/>
                  <a:gd name="T13" fmla="*/ 2 h 2"/>
                  <a:gd name="T14" fmla="*/ 24 w 46"/>
                  <a:gd name="T15" fmla="*/ 2 h 2"/>
                  <a:gd name="T16" fmla="*/ 24 w 46"/>
                  <a:gd name="T17" fmla="*/ 2 h 2"/>
                  <a:gd name="T18" fmla="*/ 44 w 46"/>
                  <a:gd name="T19" fmla="*/ 2 h 2"/>
                  <a:gd name="T20" fmla="*/ 44 w 46"/>
                  <a:gd name="T21" fmla="*/ 2 h 2"/>
                  <a:gd name="T22" fmla="*/ 44 w 46"/>
                  <a:gd name="T23" fmla="*/ 2 h 2"/>
                  <a:gd name="T24" fmla="*/ 46 w 46"/>
                  <a:gd name="T25" fmla="*/ 2 h 2"/>
                  <a:gd name="T26" fmla="*/ 46 w 46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">
                    <a:moveTo>
                      <a:pt x="46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1" name="Freeform 961"/>
              <p:cNvSpPr>
                <a:spLocks/>
              </p:cNvSpPr>
              <p:nvPr/>
            </p:nvSpPr>
            <p:spPr bwMode="auto">
              <a:xfrm>
                <a:off x="7705726" y="1041401"/>
                <a:ext cx="73025" cy="3175"/>
              </a:xfrm>
              <a:custGeom>
                <a:avLst/>
                <a:gdLst>
                  <a:gd name="T0" fmla="*/ 46 w 46"/>
                  <a:gd name="T1" fmla="*/ 0 h 2"/>
                  <a:gd name="T2" fmla="*/ 0 w 46"/>
                  <a:gd name="T3" fmla="*/ 0 h 2"/>
                  <a:gd name="T4" fmla="*/ 0 w 46"/>
                  <a:gd name="T5" fmla="*/ 2 h 2"/>
                  <a:gd name="T6" fmla="*/ 2 w 46"/>
                  <a:gd name="T7" fmla="*/ 2 h 2"/>
                  <a:gd name="T8" fmla="*/ 2 w 46"/>
                  <a:gd name="T9" fmla="*/ 2 h 2"/>
                  <a:gd name="T10" fmla="*/ 22 w 46"/>
                  <a:gd name="T11" fmla="*/ 2 h 2"/>
                  <a:gd name="T12" fmla="*/ 22 w 46"/>
                  <a:gd name="T13" fmla="*/ 2 h 2"/>
                  <a:gd name="T14" fmla="*/ 24 w 46"/>
                  <a:gd name="T15" fmla="*/ 2 h 2"/>
                  <a:gd name="T16" fmla="*/ 24 w 46"/>
                  <a:gd name="T17" fmla="*/ 2 h 2"/>
                  <a:gd name="T18" fmla="*/ 44 w 46"/>
                  <a:gd name="T19" fmla="*/ 2 h 2"/>
                  <a:gd name="T20" fmla="*/ 44 w 46"/>
                  <a:gd name="T21" fmla="*/ 2 h 2"/>
                  <a:gd name="T22" fmla="*/ 44 w 46"/>
                  <a:gd name="T23" fmla="*/ 2 h 2"/>
                  <a:gd name="T24" fmla="*/ 46 w 46"/>
                  <a:gd name="T25" fmla="*/ 2 h 2"/>
                  <a:gd name="T26" fmla="*/ 46 w 46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">
                    <a:moveTo>
                      <a:pt x="46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2" name="Freeform 962"/>
              <p:cNvSpPr>
                <a:spLocks noEditPoints="1"/>
              </p:cNvSpPr>
              <p:nvPr/>
            </p:nvSpPr>
            <p:spPr bwMode="auto">
              <a:xfrm>
                <a:off x="7708901" y="1044576"/>
                <a:ext cx="66675" cy="0"/>
              </a:xfrm>
              <a:custGeom>
                <a:avLst/>
                <a:gdLst>
                  <a:gd name="T0" fmla="*/ 20 w 42"/>
                  <a:gd name="T1" fmla="*/ 0 w 42"/>
                  <a:gd name="T2" fmla="*/ 0 w 42"/>
                  <a:gd name="T3" fmla="*/ 20 w 42"/>
                  <a:gd name="T4" fmla="*/ 20 w 42"/>
                  <a:gd name="T5" fmla="*/ 42 w 42"/>
                  <a:gd name="T6" fmla="*/ 22 w 42"/>
                  <a:gd name="T7" fmla="*/ 22 w 42"/>
                  <a:gd name="T8" fmla="*/ 42 w 42"/>
                  <a:gd name="T9" fmla="*/ 42 w 42"/>
                  <a:gd name="T10" fmla="*/ 42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2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  <a:moveTo>
                      <a:pt x="4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3" name="Freeform 963"/>
              <p:cNvSpPr>
                <a:spLocks noEditPoints="1"/>
              </p:cNvSpPr>
              <p:nvPr/>
            </p:nvSpPr>
            <p:spPr bwMode="auto">
              <a:xfrm>
                <a:off x="7708901" y="1044576"/>
                <a:ext cx="66675" cy="0"/>
              </a:xfrm>
              <a:custGeom>
                <a:avLst/>
                <a:gdLst>
                  <a:gd name="T0" fmla="*/ 20 w 42"/>
                  <a:gd name="T1" fmla="*/ 0 w 42"/>
                  <a:gd name="T2" fmla="*/ 0 w 42"/>
                  <a:gd name="T3" fmla="*/ 20 w 42"/>
                  <a:gd name="T4" fmla="*/ 20 w 42"/>
                  <a:gd name="T5" fmla="*/ 42 w 42"/>
                  <a:gd name="T6" fmla="*/ 22 w 42"/>
                  <a:gd name="T7" fmla="*/ 22 w 42"/>
                  <a:gd name="T8" fmla="*/ 42 w 42"/>
                  <a:gd name="T9" fmla="*/ 42 w 42"/>
                  <a:gd name="T10" fmla="*/ 42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2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moveTo>
                      <a:pt x="4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4" name="Rectangle 964"/>
              <p:cNvSpPr>
                <a:spLocks noChangeArrowheads="1"/>
              </p:cNvSpPr>
              <p:nvPr/>
            </p:nvSpPr>
            <p:spPr bwMode="auto">
              <a:xfrm>
                <a:off x="7775576" y="1044576"/>
                <a:ext cx="1588" cy="1588"/>
              </a:xfrm>
              <a:prstGeom prst="rect">
                <a:avLst/>
              </a:prstGeom>
              <a:solidFill>
                <a:srgbClr val="439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5" name="Freeform 965"/>
              <p:cNvSpPr>
                <a:spLocks/>
              </p:cNvSpPr>
              <p:nvPr/>
            </p:nvSpPr>
            <p:spPr bwMode="auto">
              <a:xfrm>
                <a:off x="7775576" y="10445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6" name="Freeform 966"/>
              <p:cNvSpPr>
                <a:spLocks/>
              </p:cNvSpPr>
              <p:nvPr/>
            </p:nvSpPr>
            <p:spPr bwMode="auto">
              <a:xfrm>
                <a:off x="7740651" y="1044576"/>
                <a:ext cx="3175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7" name="Freeform 967"/>
              <p:cNvSpPr>
                <a:spLocks/>
              </p:cNvSpPr>
              <p:nvPr/>
            </p:nvSpPr>
            <p:spPr bwMode="auto">
              <a:xfrm>
                <a:off x="7740651" y="1044576"/>
                <a:ext cx="3175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8" name="Freeform 968"/>
              <p:cNvSpPr>
                <a:spLocks/>
              </p:cNvSpPr>
              <p:nvPr/>
            </p:nvSpPr>
            <p:spPr bwMode="auto">
              <a:xfrm>
                <a:off x="7804151" y="1041401"/>
                <a:ext cx="71438" cy="3175"/>
              </a:xfrm>
              <a:custGeom>
                <a:avLst/>
                <a:gdLst>
                  <a:gd name="T0" fmla="*/ 45 w 45"/>
                  <a:gd name="T1" fmla="*/ 0 h 2"/>
                  <a:gd name="T2" fmla="*/ 0 w 45"/>
                  <a:gd name="T3" fmla="*/ 0 h 2"/>
                  <a:gd name="T4" fmla="*/ 0 w 45"/>
                  <a:gd name="T5" fmla="*/ 2 h 2"/>
                  <a:gd name="T6" fmla="*/ 2 w 45"/>
                  <a:gd name="T7" fmla="*/ 2 h 2"/>
                  <a:gd name="T8" fmla="*/ 2 w 45"/>
                  <a:gd name="T9" fmla="*/ 2 h 2"/>
                  <a:gd name="T10" fmla="*/ 22 w 45"/>
                  <a:gd name="T11" fmla="*/ 2 h 2"/>
                  <a:gd name="T12" fmla="*/ 22 w 45"/>
                  <a:gd name="T13" fmla="*/ 2 h 2"/>
                  <a:gd name="T14" fmla="*/ 22 w 45"/>
                  <a:gd name="T15" fmla="*/ 2 h 2"/>
                  <a:gd name="T16" fmla="*/ 22 w 45"/>
                  <a:gd name="T17" fmla="*/ 2 h 2"/>
                  <a:gd name="T18" fmla="*/ 43 w 45"/>
                  <a:gd name="T19" fmla="*/ 2 h 2"/>
                  <a:gd name="T20" fmla="*/ 43 w 45"/>
                  <a:gd name="T21" fmla="*/ 2 h 2"/>
                  <a:gd name="T22" fmla="*/ 43 w 45"/>
                  <a:gd name="T23" fmla="*/ 2 h 2"/>
                  <a:gd name="T24" fmla="*/ 45 w 45"/>
                  <a:gd name="T25" fmla="*/ 2 h 2"/>
                  <a:gd name="T26" fmla="*/ 45 w 45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2">
                    <a:moveTo>
                      <a:pt x="45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9" name="Freeform 969"/>
              <p:cNvSpPr>
                <a:spLocks/>
              </p:cNvSpPr>
              <p:nvPr/>
            </p:nvSpPr>
            <p:spPr bwMode="auto">
              <a:xfrm>
                <a:off x="7804151" y="1041401"/>
                <a:ext cx="71438" cy="3175"/>
              </a:xfrm>
              <a:custGeom>
                <a:avLst/>
                <a:gdLst>
                  <a:gd name="T0" fmla="*/ 45 w 45"/>
                  <a:gd name="T1" fmla="*/ 0 h 2"/>
                  <a:gd name="T2" fmla="*/ 0 w 45"/>
                  <a:gd name="T3" fmla="*/ 0 h 2"/>
                  <a:gd name="T4" fmla="*/ 0 w 45"/>
                  <a:gd name="T5" fmla="*/ 2 h 2"/>
                  <a:gd name="T6" fmla="*/ 2 w 45"/>
                  <a:gd name="T7" fmla="*/ 2 h 2"/>
                  <a:gd name="T8" fmla="*/ 2 w 45"/>
                  <a:gd name="T9" fmla="*/ 2 h 2"/>
                  <a:gd name="T10" fmla="*/ 22 w 45"/>
                  <a:gd name="T11" fmla="*/ 2 h 2"/>
                  <a:gd name="T12" fmla="*/ 22 w 45"/>
                  <a:gd name="T13" fmla="*/ 2 h 2"/>
                  <a:gd name="T14" fmla="*/ 22 w 45"/>
                  <a:gd name="T15" fmla="*/ 2 h 2"/>
                  <a:gd name="T16" fmla="*/ 22 w 45"/>
                  <a:gd name="T17" fmla="*/ 2 h 2"/>
                  <a:gd name="T18" fmla="*/ 43 w 45"/>
                  <a:gd name="T19" fmla="*/ 2 h 2"/>
                  <a:gd name="T20" fmla="*/ 43 w 45"/>
                  <a:gd name="T21" fmla="*/ 2 h 2"/>
                  <a:gd name="T22" fmla="*/ 43 w 45"/>
                  <a:gd name="T23" fmla="*/ 2 h 2"/>
                  <a:gd name="T24" fmla="*/ 45 w 45"/>
                  <a:gd name="T25" fmla="*/ 2 h 2"/>
                  <a:gd name="T26" fmla="*/ 45 w 45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2">
                    <a:moveTo>
                      <a:pt x="45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0" name="Freeform 970"/>
              <p:cNvSpPr>
                <a:spLocks noEditPoints="1"/>
              </p:cNvSpPr>
              <p:nvPr/>
            </p:nvSpPr>
            <p:spPr bwMode="auto">
              <a:xfrm>
                <a:off x="7807326" y="1044576"/>
                <a:ext cx="65088" cy="0"/>
              </a:xfrm>
              <a:custGeom>
                <a:avLst/>
                <a:gdLst>
                  <a:gd name="T0" fmla="*/ 20 w 41"/>
                  <a:gd name="T1" fmla="*/ 0 w 41"/>
                  <a:gd name="T2" fmla="*/ 0 w 41"/>
                  <a:gd name="T3" fmla="*/ 20 w 41"/>
                  <a:gd name="T4" fmla="*/ 20 w 41"/>
                  <a:gd name="T5" fmla="*/ 41 w 41"/>
                  <a:gd name="T6" fmla="*/ 20 w 41"/>
                  <a:gd name="T7" fmla="*/ 20 w 41"/>
                  <a:gd name="T8" fmla="*/ 41 w 41"/>
                  <a:gd name="T9" fmla="*/ 41 w 41"/>
                  <a:gd name="T10" fmla="*/ 41 w 4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1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  <a:moveTo>
                      <a:pt x="41" y="0"/>
                    </a:moveTo>
                    <a:lnTo>
                      <a:pt x="20" y="0"/>
                    </a:lnTo>
                    <a:lnTo>
                      <a:pt x="20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1" name="Freeform 971"/>
              <p:cNvSpPr>
                <a:spLocks noEditPoints="1"/>
              </p:cNvSpPr>
              <p:nvPr/>
            </p:nvSpPr>
            <p:spPr bwMode="auto">
              <a:xfrm>
                <a:off x="7807326" y="1044576"/>
                <a:ext cx="65088" cy="0"/>
              </a:xfrm>
              <a:custGeom>
                <a:avLst/>
                <a:gdLst>
                  <a:gd name="T0" fmla="*/ 20 w 41"/>
                  <a:gd name="T1" fmla="*/ 0 w 41"/>
                  <a:gd name="T2" fmla="*/ 0 w 41"/>
                  <a:gd name="T3" fmla="*/ 20 w 41"/>
                  <a:gd name="T4" fmla="*/ 20 w 41"/>
                  <a:gd name="T5" fmla="*/ 41 w 41"/>
                  <a:gd name="T6" fmla="*/ 20 w 41"/>
                  <a:gd name="T7" fmla="*/ 20 w 41"/>
                  <a:gd name="T8" fmla="*/ 41 w 41"/>
                  <a:gd name="T9" fmla="*/ 41 w 41"/>
                  <a:gd name="T10" fmla="*/ 41 w 4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1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moveTo>
                      <a:pt x="41" y="0"/>
                    </a:moveTo>
                    <a:lnTo>
                      <a:pt x="20" y="0"/>
                    </a:lnTo>
                    <a:lnTo>
                      <a:pt x="20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2" name="Rectangle 972"/>
              <p:cNvSpPr>
                <a:spLocks noChangeArrowheads="1"/>
              </p:cNvSpPr>
              <p:nvPr/>
            </p:nvSpPr>
            <p:spPr bwMode="auto">
              <a:xfrm>
                <a:off x="7872413" y="1044576"/>
                <a:ext cx="1588" cy="1588"/>
              </a:xfrm>
              <a:prstGeom prst="rect">
                <a:avLst/>
              </a:prstGeom>
              <a:solidFill>
                <a:srgbClr val="439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3" name="Freeform 973"/>
              <p:cNvSpPr>
                <a:spLocks/>
              </p:cNvSpPr>
              <p:nvPr/>
            </p:nvSpPr>
            <p:spPr bwMode="auto">
              <a:xfrm>
                <a:off x="7872413" y="10445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4" name="Freeform 974"/>
              <p:cNvSpPr>
                <a:spLocks/>
              </p:cNvSpPr>
              <p:nvPr/>
            </p:nvSpPr>
            <p:spPr bwMode="auto">
              <a:xfrm>
                <a:off x="7839076" y="10445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5" name="Freeform 975"/>
              <p:cNvSpPr>
                <a:spLocks/>
              </p:cNvSpPr>
              <p:nvPr/>
            </p:nvSpPr>
            <p:spPr bwMode="auto">
              <a:xfrm>
                <a:off x="7839076" y="10445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6" name="Freeform 976"/>
              <p:cNvSpPr>
                <a:spLocks/>
              </p:cNvSpPr>
              <p:nvPr/>
            </p:nvSpPr>
            <p:spPr bwMode="auto">
              <a:xfrm>
                <a:off x="7900988" y="1041401"/>
                <a:ext cx="73025" cy="3175"/>
              </a:xfrm>
              <a:custGeom>
                <a:avLst/>
                <a:gdLst>
                  <a:gd name="T0" fmla="*/ 46 w 46"/>
                  <a:gd name="T1" fmla="*/ 0 h 2"/>
                  <a:gd name="T2" fmla="*/ 0 w 46"/>
                  <a:gd name="T3" fmla="*/ 0 h 2"/>
                  <a:gd name="T4" fmla="*/ 0 w 46"/>
                  <a:gd name="T5" fmla="*/ 2 h 2"/>
                  <a:gd name="T6" fmla="*/ 2 w 46"/>
                  <a:gd name="T7" fmla="*/ 2 h 2"/>
                  <a:gd name="T8" fmla="*/ 2 w 46"/>
                  <a:gd name="T9" fmla="*/ 2 h 2"/>
                  <a:gd name="T10" fmla="*/ 22 w 46"/>
                  <a:gd name="T11" fmla="*/ 2 h 2"/>
                  <a:gd name="T12" fmla="*/ 22 w 46"/>
                  <a:gd name="T13" fmla="*/ 2 h 2"/>
                  <a:gd name="T14" fmla="*/ 24 w 46"/>
                  <a:gd name="T15" fmla="*/ 2 h 2"/>
                  <a:gd name="T16" fmla="*/ 24 w 46"/>
                  <a:gd name="T17" fmla="*/ 2 h 2"/>
                  <a:gd name="T18" fmla="*/ 44 w 46"/>
                  <a:gd name="T19" fmla="*/ 2 h 2"/>
                  <a:gd name="T20" fmla="*/ 44 w 46"/>
                  <a:gd name="T21" fmla="*/ 2 h 2"/>
                  <a:gd name="T22" fmla="*/ 44 w 46"/>
                  <a:gd name="T23" fmla="*/ 2 h 2"/>
                  <a:gd name="T24" fmla="*/ 46 w 46"/>
                  <a:gd name="T25" fmla="*/ 2 h 2"/>
                  <a:gd name="T26" fmla="*/ 46 w 46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">
                    <a:moveTo>
                      <a:pt x="46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7" name="Freeform 977"/>
              <p:cNvSpPr>
                <a:spLocks/>
              </p:cNvSpPr>
              <p:nvPr/>
            </p:nvSpPr>
            <p:spPr bwMode="auto">
              <a:xfrm>
                <a:off x="7900988" y="1041401"/>
                <a:ext cx="73025" cy="3175"/>
              </a:xfrm>
              <a:custGeom>
                <a:avLst/>
                <a:gdLst>
                  <a:gd name="T0" fmla="*/ 46 w 46"/>
                  <a:gd name="T1" fmla="*/ 0 h 2"/>
                  <a:gd name="T2" fmla="*/ 0 w 46"/>
                  <a:gd name="T3" fmla="*/ 0 h 2"/>
                  <a:gd name="T4" fmla="*/ 0 w 46"/>
                  <a:gd name="T5" fmla="*/ 2 h 2"/>
                  <a:gd name="T6" fmla="*/ 2 w 46"/>
                  <a:gd name="T7" fmla="*/ 2 h 2"/>
                  <a:gd name="T8" fmla="*/ 2 w 46"/>
                  <a:gd name="T9" fmla="*/ 2 h 2"/>
                  <a:gd name="T10" fmla="*/ 22 w 46"/>
                  <a:gd name="T11" fmla="*/ 2 h 2"/>
                  <a:gd name="T12" fmla="*/ 22 w 46"/>
                  <a:gd name="T13" fmla="*/ 2 h 2"/>
                  <a:gd name="T14" fmla="*/ 24 w 46"/>
                  <a:gd name="T15" fmla="*/ 2 h 2"/>
                  <a:gd name="T16" fmla="*/ 24 w 46"/>
                  <a:gd name="T17" fmla="*/ 2 h 2"/>
                  <a:gd name="T18" fmla="*/ 44 w 46"/>
                  <a:gd name="T19" fmla="*/ 2 h 2"/>
                  <a:gd name="T20" fmla="*/ 44 w 46"/>
                  <a:gd name="T21" fmla="*/ 2 h 2"/>
                  <a:gd name="T22" fmla="*/ 44 w 46"/>
                  <a:gd name="T23" fmla="*/ 2 h 2"/>
                  <a:gd name="T24" fmla="*/ 46 w 46"/>
                  <a:gd name="T25" fmla="*/ 2 h 2"/>
                  <a:gd name="T26" fmla="*/ 46 w 46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">
                    <a:moveTo>
                      <a:pt x="46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8" name="Freeform 978"/>
              <p:cNvSpPr>
                <a:spLocks noEditPoints="1"/>
              </p:cNvSpPr>
              <p:nvPr/>
            </p:nvSpPr>
            <p:spPr bwMode="auto">
              <a:xfrm>
                <a:off x="7904163" y="1044576"/>
                <a:ext cx="66675" cy="0"/>
              </a:xfrm>
              <a:custGeom>
                <a:avLst/>
                <a:gdLst>
                  <a:gd name="T0" fmla="*/ 20 w 42"/>
                  <a:gd name="T1" fmla="*/ 0 w 42"/>
                  <a:gd name="T2" fmla="*/ 0 w 42"/>
                  <a:gd name="T3" fmla="*/ 20 w 42"/>
                  <a:gd name="T4" fmla="*/ 20 w 42"/>
                  <a:gd name="T5" fmla="*/ 42 w 42"/>
                  <a:gd name="T6" fmla="*/ 22 w 42"/>
                  <a:gd name="T7" fmla="*/ 22 w 42"/>
                  <a:gd name="T8" fmla="*/ 42 w 42"/>
                  <a:gd name="T9" fmla="*/ 42 w 42"/>
                  <a:gd name="T10" fmla="*/ 42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2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  <a:moveTo>
                      <a:pt x="4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9" name="Freeform 979"/>
              <p:cNvSpPr>
                <a:spLocks noEditPoints="1"/>
              </p:cNvSpPr>
              <p:nvPr/>
            </p:nvSpPr>
            <p:spPr bwMode="auto">
              <a:xfrm>
                <a:off x="7904163" y="1044576"/>
                <a:ext cx="66675" cy="0"/>
              </a:xfrm>
              <a:custGeom>
                <a:avLst/>
                <a:gdLst>
                  <a:gd name="T0" fmla="*/ 20 w 42"/>
                  <a:gd name="T1" fmla="*/ 0 w 42"/>
                  <a:gd name="T2" fmla="*/ 0 w 42"/>
                  <a:gd name="T3" fmla="*/ 20 w 42"/>
                  <a:gd name="T4" fmla="*/ 20 w 42"/>
                  <a:gd name="T5" fmla="*/ 42 w 42"/>
                  <a:gd name="T6" fmla="*/ 22 w 42"/>
                  <a:gd name="T7" fmla="*/ 22 w 42"/>
                  <a:gd name="T8" fmla="*/ 42 w 42"/>
                  <a:gd name="T9" fmla="*/ 42 w 42"/>
                  <a:gd name="T10" fmla="*/ 42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2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moveTo>
                      <a:pt x="4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60" name="Rectangle 980"/>
              <p:cNvSpPr>
                <a:spLocks noChangeArrowheads="1"/>
              </p:cNvSpPr>
              <p:nvPr/>
            </p:nvSpPr>
            <p:spPr bwMode="auto">
              <a:xfrm>
                <a:off x="7970838" y="1044576"/>
                <a:ext cx="1588" cy="1588"/>
              </a:xfrm>
              <a:prstGeom prst="rect">
                <a:avLst/>
              </a:prstGeom>
              <a:solidFill>
                <a:srgbClr val="439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61" name="Freeform 981"/>
              <p:cNvSpPr>
                <a:spLocks/>
              </p:cNvSpPr>
              <p:nvPr/>
            </p:nvSpPr>
            <p:spPr bwMode="auto">
              <a:xfrm>
                <a:off x="7970838" y="10445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62" name="Freeform 982"/>
              <p:cNvSpPr>
                <a:spLocks/>
              </p:cNvSpPr>
              <p:nvPr/>
            </p:nvSpPr>
            <p:spPr bwMode="auto">
              <a:xfrm>
                <a:off x="7935913" y="1044576"/>
                <a:ext cx="3175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63" name="Freeform 983"/>
              <p:cNvSpPr>
                <a:spLocks/>
              </p:cNvSpPr>
              <p:nvPr/>
            </p:nvSpPr>
            <p:spPr bwMode="auto">
              <a:xfrm>
                <a:off x="7935913" y="1044576"/>
                <a:ext cx="3175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64" name="Freeform 984"/>
              <p:cNvSpPr>
                <a:spLocks/>
              </p:cNvSpPr>
              <p:nvPr/>
            </p:nvSpPr>
            <p:spPr bwMode="auto">
              <a:xfrm>
                <a:off x="7216776" y="1211263"/>
                <a:ext cx="209550" cy="90488"/>
              </a:xfrm>
              <a:custGeom>
                <a:avLst/>
                <a:gdLst>
                  <a:gd name="T0" fmla="*/ 132 w 132"/>
                  <a:gd name="T1" fmla="*/ 0 h 57"/>
                  <a:gd name="T2" fmla="*/ 124 w 132"/>
                  <a:gd name="T3" fmla="*/ 0 h 57"/>
                  <a:gd name="T4" fmla="*/ 124 w 132"/>
                  <a:gd name="T5" fmla="*/ 53 h 57"/>
                  <a:gd name="T6" fmla="*/ 77 w 132"/>
                  <a:gd name="T7" fmla="*/ 53 h 57"/>
                  <a:gd name="T8" fmla="*/ 77 w 132"/>
                  <a:gd name="T9" fmla="*/ 0 h 57"/>
                  <a:gd name="T10" fmla="*/ 63 w 132"/>
                  <a:gd name="T11" fmla="*/ 0 h 57"/>
                  <a:gd name="T12" fmla="*/ 63 w 132"/>
                  <a:gd name="T13" fmla="*/ 53 h 57"/>
                  <a:gd name="T14" fmla="*/ 16 w 132"/>
                  <a:gd name="T15" fmla="*/ 53 h 57"/>
                  <a:gd name="T16" fmla="*/ 16 w 132"/>
                  <a:gd name="T17" fmla="*/ 0 h 57"/>
                  <a:gd name="T18" fmla="*/ 0 w 132"/>
                  <a:gd name="T19" fmla="*/ 0 h 57"/>
                  <a:gd name="T20" fmla="*/ 0 w 132"/>
                  <a:gd name="T21" fmla="*/ 53 h 57"/>
                  <a:gd name="T22" fmla="*/ 0 w 132"/>
                  <a:gd name="T23" fmla="*/ 53 h 57"/>
                  <a:gd name="T24" fmla="*/ 0 w 132"/>
                  <a:gd name="T25" fmla="*/ 53 h 57"/>
                  <a:gd name="T26" fmla="*/ 0 w 132"/>
                  <a:gd name="T27" fmla="*/ 57 h 57"/>
                  <a:gd name="T28" fmla="*/ 0 w 132"/>
                  <a:gd name="T29" fmla="*/ 57 h 57"/>
                  <a:gd name="T30" fmla="*/ 132 w 132"/>
                  <a:gd name="T31" fmla="*/ 57 h 57"/>
                  <a:gd name="T32" fmla="*/ 132 w 132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2" h="57">
                    <a:moveTo>
                      <a:pt x="132" y="0"/>
                    </a:moveTo>
                    <a:lnTo>
                      <a:pt x="124" y="0"/>
                    </a:lnTo>
                    <a:lnTo>
                      <a:pt x="124" y="53"/>
                    </a:lnTo>
                    <a:lnTo>
                      <a:pt x="77" y="53"/>
                    </a:lnTo>
                    <a:lnTo>
                      <a:pt x="77" y="0"/>
                    </a:lnTo>
                    <a:lnTo>
                      <a:pt x="63" y="0"/>
                    </a:lnTo>
                    <a:lnTo>
                      <a:pt x="63" y="53"/>
                    </a:lnTo>
                    <a:lnTo>
                      <a:pt x="16" y="53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132" y="5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D3DC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65" name="Freeform 985"/>
              <p:cNvSpPr>
                <a:spLocks/>
              </p:cNvSpPr>
              <p:nvPr/>
            </p:nvSpPr>
            <p:spPr bwMode="auto">
              <a:xfrm>
                <a:off x="7216776" y="1211263"/>
                <a:ext cx="209550" cy="90488"/>
              </a:xfrm>
              <a:custGeom>
                <a:avLst/>
                <a:gdLst>
                  <a:gd name="T0" fmla="*/ 132 w 132"/>
                  <a:gd name="T1" fmla="*/ 0 h 57"/>
                  <a:gd name="T2" fmla="*/ 124 w 132"/>
                  <a:gd name="T3" fmla="*/ 0 h 57"/>
                  <a:gd name="T4" fmla="*/ 124 w 132"/>
                  <a:gd name="T5" fmla="*/ 53 h 57"/>
                  <a:gd name="T6" fmla="*/ 77 w 132"/>
                  <a:gd name="T7" fmla="*/ 53 h 57"/>
                  <a:gd name="T8" fmla="*/ 77 w 132"/>
                  <a:gd name="T9" fmla="*/ 0 h 57"/>
                  <a:gd name="T10" fmla="*/ 63 w 132"/>
                  <a:gd name="T11" fmla="*/ 0 h 57"/>
                  <a:gd name="T12" fmla="*/ 63 w 132"/>
                  <a:gd name="T13" fmla="*/ 53 h 57"/>
                  <a:gd name="T14" fmla="*/ 16 w 132"/>
                  <a:gd name="T15" fmla="*/ 53 h 57"/>
                  <a:gd name="T16" fmla="*/ 16 w 132"/>
                  <a:gd name="T17" fmla="*/ 0 h 57"/>
                  <a:gd name="T18" fmla="*/ 0 w 132"/>
                  <a:gd name="T19" fmla="*/ 0 h 57"/>
                  <a:gd name="T20" fmla="*/ 0 w 132"/>
                  <a:gd name="T21" fmla="*/ 53 h 57"/>
                  <a:gd name="T22" fmla="*/ 0 w 132"/>
                  <a:gd name="T23" fmla="*/ 53 h 57"/>
                  <a:gd name="T24" fmla="*/ 0 w 132"/>
                  <a:gd name="T25" fmla="*/ 53 h 57"/>
                  <a:gd name="T26" fmla="*/ 0 w 132"/>
                  <a:gd name="T27" fmla="*/ 57 h 57"/>
                  <a:gd name="T28" fmla="*/ 0 w 132"/>
                  <a:gd name="T29" fmla="*/ 57 h 57"/>
                  <a:gd name="T30" fmla="*/ 132 w 132"/>
                  <a:gd name="T31" fmla="*/ 57 h 57"/>
                  <a:gd name="T32" fmla="*/ 132 w 132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2" h="57">
                    <a:moveTo>
                      <a:pt x="132" y="0"/>
                    </a:moveTo>
                    <a:lnTo>
                      <a:pt x="124" y="0"/>
                    </a:lnTo>
                    <a:lnTo>
                      <a:pt x="124" y="53"/>
                    </a:lnTo>
                    <a:lnTo>
                      <a:pt x="77" y="53"/>
                    </a:lnTo>
                    <a:lnTo>
                      <a:pt x="77" y="0"/>
                    </a:lnTo>
                    <a:lnTo>
                      <a:pt x="63" y="0"/>
                    </a:lnTo>
                    <a:lnTo>
                      <a:pt x="63" y="53"/>
                    </a:lnTo>
                    <a:lnTo>
                      <a:pt x="16" y="53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132" y="57"/>
                    </a:lnTo>
                    <a:lnTo>
                      <a:pt x="1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66" name="Rectangle 986"/>
              <p:cNvSpPr>
                <a:spLocks noChangeArrowheads="1"/>
              </p:cNvSpPr>
              <p:nvPr/>
            </p:nvSpPr>
            <p:spPr bwMode="auto">
              <a:xfrm>
                <a:off x="7050088" y="1208088"/>
                <a:ext cx="71438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67" name="Rectangle 987"/>
              <p:cNvSpPr>
                <a:spLocks noChangeArrowheads="1"/>
              </p:cNvSpPr>
              <p:nvPr/>
            </p:nvSpPr>
            <p:spPr bwMode="auto">
              <a:xfrm>
                <a:off x="7050088" y="1208088"/>
                <a:ext cx="71438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68" name="Rectangle 988"/>
              <p:cNvSpPr>
                <a:spLocks noChangeArrowheads="1"/>
              </p:cNvSpPr>
              <p:nvPr/>
            </p:nvSpPr>
            <p:spPr bwMode="auto">
              <a:xfrm>
                <a:off x="7050088" y="1211263"/>
                <a:ext cx="68263" cy="80963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69" name="Rectangle 989"/>
              <p:cNvSpPr>
                <a:spLocks noChangeArrowheads="1"/>
              </p:cNvSpPr>
              <p:nvPr/>
            </p:nvSpPr>
            <p:spPr bwMode="auto">
              <a:xfrm>
                <a:off x="7050088" y="1211263"/>
                <a:ext cx="68263" cy="80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70" name="Rectangle 990"/>
              <p:cNvSpPr>
                <a:spLocks noChangeArrowheads="1"/>
              </p:cNvSpPr>
              <p:nvPr/>
            </p:nvSpPr>
            <p:spPr bwMode="auto">
              <a:xfrm>
                <a:off x="7081838" y="1208088"/>
                <a:ext cx="3175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71" name="Rectangle 991"/>
              <p:cNvSpPr>
                <a:spLocks noChangeArrowheads="1"/>
              </p:cNvSpPr>
              <p:nvPr/>
            </p:nvSpPr>
            <p:spPr bwMode="auto">
              <a:xfrm>
                <a:off x="7081838" y="1208088"/>
                <a:ext cx="3175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72" name="Rectangle 992"/>
              <p:cNvSpPr>
                <a:spLocks noChangeArrowheads="1"/>
              </p:cNvSpPr>
              <p:nvPr/>
            </p:nvSpPr>
            <p:spPr bwMode="auto">
              <a:xfrm>
                <a:off x="7146926" y="1208088"/>
                <a:ext cx="69850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73" name="Rectangle 993"/>
              <p:cNvSpPr>
                <a:spLocks noChangeArrowheads="1"/>
              </p:cNvSpPr>
              <p:nvPr/>
            </p:nvSpPr>
            <p:spPr bwMode="auto">
              <a:xfrm>
                <a:off x="7146926" y="1208088"/>
                <a:ext cx="69850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74" name="Rectangle 994"/>
              <p:cNvSpPr>
                <a:spLocks noChangeArrowheads="1"/>
              </p:cNvSpPr>
              <p:nvPr/>
            </p:nvSpPr>
            <p:spPr bwMode="auto">
              <a:xfrm>
                <a:off x="7150101" y="1211263"/>
                <a:ext cx="63500" cy="80963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75" name="Rectangle 995"/>
              <p:cNvSpPr>
                <a:spLocks noChangeArrowheads="1"/>
              </p:cNvSpPr>
              <p:nvPr/>
            </p:nvSpPr>
            <p:spPr bwMode="auto">
              <a:xfrm>
                <a:off x="7150101" y="1211263"/>
                <a:ext cx="63500" cy="80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76" name="Freeform 996"/>
              <p:cNvSpPr>
                <a:spLocks/>
              </p:cNvSpPr>
              <p:nvPr/>
            </p:nvSpPr>
            <p:spPr bwMode="auto">
              <a:xfrm>
                <a:off x="7191376" y="1211263"/>
                <a:ext cx="22225" cy="80963"/>
              </a:xfrm>
              <a:custGeom>
                <a:avLst/>
                <a:gdLst>
                  <a:gd name="T0" fmla="*/ 14 w 14"/>
                  <a:gd name="T1" fmla="*/ 0 h 51"/>
                  <a:gd name="T2" fmla="*/ 14 w 14"/>
                  <a:gd name="T3" fmla="*/ 0 h 51"/>
                  <a:gd name="T4" fmla="*/ 0 w 14"/>
                  <a:gd name="T5" fmla="*/ 18 h 51"/>
                  <a:gd name="T6" fmla="*/ 14 w 14"/>
                  <a:gd name="T7" fmla="*/ 51 h 51"/>
                  <a:gd name="T8" fmla="*/ 14 w 14"/>
                  <a:gd name="T9" fmla="*/ 51 h 51"/>
                  <a:gd name="T10" fmla="*/ 14 w 14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51">
                    <a:moveTo>
                      <a:pt x="14" y="0"/>
                    </a:moveTo>
                    <a:lnTo>
                      <a:pt x="14" y="0"/>
                    </a:lnTo>
                    <a:lnTo>
                      <a:pt x="0" y="18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77" name="Freeform 997"/>
              <p:cNvSpPr>
                <a:spLocks/>
              </p:cNvSpPr>
              <p:nvPr/>
            </p:nvSpPr>
            <p:spPr bwMode="auto">
              <a:xfrm>
                <a:off x="7191376" y="1211263"/>
                <a:ext cx="22225" cy="80963"/>
              </a:xfrm>
              <a:custGeom>
                <a:avLst/>
                <a:gdLst>
                  <a:gd name="T0" fmla="*/ 14 w 14"/>
                  <a:gd name="T1" fmla="*/ 0 h 51"/>
                  <a:gd name="T2" fmla="*/ 14 w 14"/>
                  <a:gd name="T3" fmla="*/ 0 h 51"/>
                  <a:gd name="T4" fmla="*/ 0 w 14"/>
                  <a:gd name="T5" fmla="*/ 18 h 51"/>
                  <a:gd name="T6" fmla="*/ 14 w 14"/>
                  <a:gd name="T7" fmla="*/ 51 h 51"/>
                  <a:gd name="T8" fmla="*/ 14 w 14"/>
                  <a:gd name="T9" fmla="*/ 51 h 51"/>
                  <a:gd name="T10" fmla="*/ 14 w 14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51">
                    <a:moveTo>
                      <a:pt x="14" y="0"/>
                    </a:moveTo>
                    <a:lnTo>
                      <a:pt x="14" y="0"/>
                    </a:lnTo>
                    <a:lnTo>
                      <a:pt x="0" y="18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78" name="Rectangle 998"/>
              <p:cNvSpPr>
                <a:spLocks noChangeArrowheads="1"/>
              </p:cNvSpPr>
              <p:nvPr/>
            </p:nvSpPr>
            <p:spPr bwMode="auto">
              <a:xfrm>
                <a:off x="7181851" y="1208088"/>
                <a:ext cx="3175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79" name="Rectangle 999"/>
              <p:cNvSpPr>
                <a:spLocks noChangeArrowheads="1"/>
              </p:cNvSpPr>
              <p:nvPr/>
            </p:nvSpPr>
            <p:spPr bwMode="auto">
              <a:xfrm>
                <a:off x="7181851" y="1208088"/>
                <a:ext cx="3175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0" name="Rectangle 1000"/>
              <p:cNvSpPr>
                <a:spLocks noChangeArrowheads="1"/>
              </p:cNvSpPr>
              <p:nvPr/>
            </p:nvSpPr>
            <p:spPr bwMode="auto">
              <a:xfrm>
                <a:off x="7242176" y="1208088"/>
                <a:ext cx="74613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1" name="Rectangle 1001"/>
              <p:cNvSpPr>
                <a:spLocks noChangeArrowheads="1"/>
              </p:cNvSpPr>
              <p:nvPr/>
            </p:nvSpPr>
            <p:spPr bwMode="auto">
              <a:xfrm>
                <a:off x="7242176" y="1208088"/>
                <a:ext cx="74613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2" name="Rectangle 1002"/>
              <p:cNvSpPr>
                <a:spLocks noChangeArrowheads="1"/>
              </p:cNvSpPr>
              <p:nvPr/>
            </p:nvSpPr>
            <p:spPr bwMode="auto">
              <a:xfrm>
                <a:off x="7246938" y="1211263"/>
                <a:ext cx="66675" cy="80963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3" name="Rectangle 1003"/>
              <p:cNvSpPr>
                <a:spLocks noChangeArrowheads="1"/>
              </p:cNvSpPr>
              <p:nvPr/>
            </p:nvSpPr>
            <p:spPr bwMode="auto">
              <a:xfrm>
                <a:off x="7246938" y="1211263"/>
                <a:ext cx="66675" cy="80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4" name="Freeform 1004"/>
              <p:cNvSpPr>
                <a:spLocks noEditPoints="1"/>
              </p:cNvSpPr>
              <p:nvPr/>
            </p:nvSpPr>
            <p:spPr bwMode="auto">
              <a:xfrm>
                <a:off x="7246938" y="1211263"/>
                <a:ext cx="66675" cy="80963"/>
              </a:xfrm>
              <a:custGeom>
                <a:avLst/>
                <a:gdLst>
                  <a:gd name="T0" fmla="*/ 20 w 42"/>
                  <a:gd name="T1" fmla="*/ 26 h 51"/>
                  <a:gd name="T2" fmla="*/ 0 w 42"/>
                  <a:gd name="T3" fmla="*/ 51 h 51"/>
                  <a:gd name="T4" fmla="*/ 20 w 42"/>
                  <a:gd name="T5" fmla="*/ 51 h 51"/>
                  <a:gd name="T6" fmla="*/ 20 w 42"/>
                  <a:gd name="T7" fmla="*/ 26 h 51"/>
                  <a:gd name="T8" fmla="*/ 42 w 42"/>
                  <a:gd name="T9" fmla="*/ 0 h 51"/>
                  <a:gd name="T10" fmla="*/ 42 w 42"/>
                  <a:gd name="T11" fmla="*/ 0 h 51"/>
                  <a:gd name="T12" fmla="*/ 22 w 42"/>
                  <a:gd name="T13" fmla="*/ 24 h 51"/>
                  <a:gd name="T14" fmla="*/ 22 w 42"/>
                  <a:gd name="T15" fmla="*/ 51 h 51"/>
                  <a:gd name="T16" fmla="*/ 42 w 42"/>
                  <a:gd name="T17" fmla="*/ 51 h 51"/>
                  <a:gd name="T18" fmla="*/ 42 w 42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51">
                    <a:moveTo>
                      <a:pt x="20" y="26"/>
                    </a:moveTo>
                    <a:lnTo>
                      <a:pt x="0" y="51"/>
                    </a:lnTo>
                    <a:lnTo>
                      <a:pt x="20" y="51"/>
                    </a:lnTo>
                    <a:lnTo>
                      <a:pt x="20" y="26"/>
                    </a:lnTo>
                    <a:close/>
                    <a:moveTo>
                      <a:pt x="42" y="0"/>
                    </a:moveTo>
                    <a:lnTo>
                      <a:pt x="42" y="0"/>
                    </a:lnTo>
                    <a:lnTo>
                      <a:pt x="22" y="24"/>
                    </a:lnTo>
                    <a:lnTo>
                      <a:pt x="22" y="51"/>
                    </a:lnTo>
                    <a:lnTo>
                      <a:pt x="42" y="5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5" name="Freeform 1005"/>
              <p:cNvSpPr>
                <a:spLocks noEditPoints="1"/>
              </p:cNvSpPr>
              <p:nvPr/>
            </p:nvSpPr>
            <p:spPr bwMode="auto">
              <a:xfrm>
                <a:off x="7246938" y="1211263"/>
                <a:ext cx="66675" cy="80963"/>
              </a:xfrm>
              <a:custGeom>
                <a:avLst/>
                <a:gdLst>
                  <a:gd name="T0" fmla="*/ 20 w 42"/>
                  <a:gd name="T1" fmla="*/ 26 h 51"/>
                  <a:gd name="T2" fmla="*/ 0 w 42"/>
                  <a:gd name="T3" fmla="*/ 51 h 51"/>
                  <a:gd name="T4" fmla="*/ 20 w 42"/>
                  <a:gd name="T5" fmla="*/ 51 h 51"/>
                  <a:gd name="T6" fmla="*/ 20 w 42"/>
                  <a:gd name="T7" fmla="*/ 26 h 51"/>
                  <a:gd name="T8" fmla="*/ 42 w 42"/>
                  <a:gd name="T9" fmla="*/ 0 h 51"/>
                  <a:gd name="T10" fmla="*/ 42 w 42"/>
                  <a:gd name="T11" fmla="*/ 0 h 51"/>
                  <a:gd name="T12" fmla="*/ 22 w 42"/>
                  <a:gd name="T13" fmla="*/ 24 h 51"/>
                  <a:gd name="T14" fmla="*/ 22 w 42"/>
                  <a:gd name="T15" fmla="*/ 51 h 51"/>
                  <a:gd name="T16" fmla="*/ 42 w 42"/>
                  <a:gd name="T17" fmla="*/ 51 h 51"/>
                  <a:gd name="T18" fmla="*/ 42 w 42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51">
                    <a:moveTo>
                      <a:pt x="20" y="26"/>
                    </a:moveTo>
                    <a:lnTo>
                      <a:pt x="0" y="51"/>
                    </a:lnTo>
                    <a:lnTo>
                      <a:pt x="20" y="51"/>
                    </a:lnTo>
                    <a:lnTo>
                      <a:pt x="20" y="26"/>
                    </a:lnTo>
                    <a:moveTo>
                      <a:pt x="42" y="0"/>
                    </a:moveTo>
                    <a:lnTo>
                      <a:pt x="42" y="0"/>
                    </a:lnTo>
                    <a:lnTo>
                      <a:pt x="22" y="24"/>
                    </a:lnTo>
                    <a:lnTo>
                      <a:pt x="22" y="51"/>
                    </a:lnTo>
                    <a:lnTo>
                      <a:pt x="42" y="51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6" name="Rectangle 1006"/>
              <p:cNvSpPr>
                <a:spLocks noChangeArrowheads="1"/>
              </p:cNvSpPr>
              <p:nvPr/>
            </p:nvSpPr>
            <p:spPr bwMode="auto">
              <a:xfrm>
                <a:off x="7278688" y="1208088"/>
                <a:ext cx="3175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7" name="Rectangle 1007"/>
              <p:cNvSpPr>
                <a:spLocks noChangeArrowheads="1"/>
              </p:cNvSpPr>
              <p:nvPr/>
            </p:nvSpPr>
            <p:spPr bwMode="auto">
              <a:xfrm>
                <a:off x="7278688" y="1208088"/>
                <a:ext cx="3175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8" name="Rectangle 1008"/>
              <p:cNvSpPr>
                <a:spLocks noChangeArrowheads="1"/>
              </p:cNvSpPr>
              <p:nvPr/>
            </p:nvSpPr>
            <p:spPr bwMode="auto">
              <a:xfrm>
                <a:off x="7339013" y="1208088"/>
                <a:ext cx="74613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9" name="Rectangle 1010"/>
              <p:cNvSpPr>
                <a:spLocks noChangeArrowheads="1"/>
              </p:cNvSpPr>
              <p:nvPr/>
            </p:nvSpPr>
            <p:spPr bwMode="auto">
              <a:xfrm>
                <a:off x="7339013" y="1208088"/>
                <a:ext cx="74613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0" name="Rectangle 1011"/>
              <p:cNvSpPr>
                <a:spLocks noChangeArrowheads="1"/>
              </p:cNvSpPr>
              <p:nvPr/>
            </p:nvSpPr>
            <p:spPr bwMode="auto">
              <a:xfrm>
                <a:off x="7342188" y="1211263"/>
                <a:ext cx="68263" cy="80963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1" name="Rectangle 1012"/>
              <p:cNvSpPr>
                <a:spLocks noChangeArrowheads="1"/>
              </p:cNvSpPr>
              <p:nvPr/>
            </p:nvSpPr>
            <p:spPr bwMode="auto">
              <a:xfrm>
                <a:off x="7342188" y="1211263"/>
                <a:ext cx="68263" cy="80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2" name="Freeform 1013"/>
              <p:cNvSpPr>
                <a:spLocks noEditPoints="1"/>
              </p:cNvSpPr>
              <p:nvPr/>
            </p:nvSpPr>
            <p:spPr bwMode="auto">
              <a:xfrm>
                <a:off x="7342188" y="1211263"/>
                <a:ext cx="68263" cy="80963"/>
              </a:xfrm>
              <a:custGeom>
                <a:avLst/>
                <a:gdLst>
                  <a:gd name="T0" fmla="*/ 20 w 43"/>
                  <a:gd name="T1" fmla="*/ 26 h 51"/>
                  <a:gd name="T2" fmla="*/ 0 w 43"/>
                  <a:gd name="T3" fmla="*/ 51 h 51"/>
                  <a:gd name="T4" fmla="*/ 20 w 43"/>
                  <a:gd name="T5" fmla="*/ 51 h 51"/>
                  <a:gd name="T6" fmla="*/ 20 w 43"/>
                  <a:gd name="T7" fmla="*/ 26 h 51"/>
                  <a:gd name="T8" fmla="*/ 43 w 43"/>
                  <a:gd name="T9" fmla="*/ 0 h 51"/>
                  <a:gd name="T10" fmla="*/ 43 w 43"/>
                  <a:gd name="T11" fmla="*/ 0 h 51"/>
                  <a:gd name="T12" fmla="*/ 22 w 43"/>
                  <a:gd name="T13" fmla="*/ 24 h 51"/>
                  <a:gd name="T14" fmla="*/ 22 w 43"/>
                  <a:gd name="T15" fmla="*/ 51 h 51"/>
                  <a:gd name="T16" fmla="*/ 43 w 43"/>
                  <a:gd name="T17" fmla="*/ 51 h 51"/>
                  <a:gd name="T18" fmla="*/ 43 w 43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51">
                    <a:moveTo>
                      <a:pt x="20" y="26"/>
                    </a:moveTo>
                    <a:lnTo>
                      <a:pt x="0" y="51"/>
                    </a:lnTo>
                    <a:lnTo>
                      <a:pt x="20" y="51"/>
                    </a:lnTo>
                    <a:lnTo>
                      <a:pt x="20" y="26"/>
                    </a:lnTo>
                    <a:close/>
                    <a:moveTo>
                      <a:pt x="43" y="0"/>
                    </a:moveTo>
                    <a:lnTo>
                      <a:pt x="43" y="0"/>
                    </a:lnTo>
                    <a:lnTo>
                      <a:pt x="22" y="24"/>
                    </a:lnTo>
                    <a:lnTo>
                      <a:pt x="22" y="51"/>
                    </a:lnTo>
                    <a:lnTo>
                      <a:pt x="43" y="5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3" name="Freeform 1014"/>
              <p:cNvSpPr>
                <a:spLocks noEditPoints="1"/>
              </p:cNvSpPr>
              <p:nvPr/>
            </p:nvSpPr>
            <p:spPr bwMode="auto">
              <a:xfrm>
                <a:off x="7342188" y="1211263"/>
                <a:ext cx="68263" cy="80963"/>
              </a:xfrm>
              <a:custGeom>
                <a:avLst/>
                <a:gdLst>
                  <a:gd name="T0" fmla="*/ 20 w 43"/>
                  <a:gd name="T1" fmla="*/ 26 h 51"/>
                  <a:gd name="T2" fmla="*/ 0 w 43"/>
                  <a:gd name="T3" fmla="*/ 51 h 51"/>
                  <a:gd name="T4" fmla="*/ 20 w 43"/>
                  <a:gd name="T5" fmla="*/ 51 h 51"/>
                  <a:gd name="T6" fmla="*/ 20 w 43"/>
                  <a:gd name="T7" fmla="*/ 26 h 51"/>
                  <a:gd name="T8" fmla="*/ 43 w 43"/>
                  <a:gd name="T9" fmla="*/ 0 h 51"/>
                  <a:gd name="T10" fmla="*/ 43 w 43"/>
                  <a:gd name="T11" fmla="*/ 0 h 51"/>
                  <a:gd name="T12" fmla="*/ 22 w 43"/>
                  <a:gd name="T13" fmla="*/ 24 h 51"/>
                  <a:gd name="T14" fmla="*/ 22 w 43"/>
                  <a:gd name="T15" fmla="*/ 51 h 51"/>
                  <a:gd name="T16" fmla="*/ 43 w 43"/>
                  <a:gd name="T17" fmla="*/ 51 h 51"/>
                  <a:gd name="T18" fmla="*/ 43 w 43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51">
                    <a:moveTo>
                      <a:pt x="20" y="26"/>
                    </a:moveTo>
                    <a:lnTo>
                      <a:pt x="0" y="51"/>
                    </a:lnTo>
                    <a:lnTo>
                      <a:pt x="20" y="51"/>
                    </a:lnTo>
                    <a:lnTo>
                      <a:pt x="20" y="26"/>
                    </a:lnTo>
                    <a:moveTo>
                      <a:pt x="43" y="0"/>
                    </a:moveTo>
                    <a:lnTo>
                      <a:pt x="43" y="0"/>
                    </a:lnTo>
                    <a:lnTo>
                      <a:pt x="22" y="24"/>
                    </a:lnTo>
                    <a:lnTo>
                      <a:pt x="22" y="51"/>
                    </a:lnTo>
                    <a:lnTo>
                      <a:pt x="43" y="51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4" name="Rectangle 1015"/>
              <p:cNvSpPr>
                <a:spLocks noChangeArrowheads="1"/>
              </p:cNvSpPr>
              <p:nvPr/>
            </p:nvSpPr>
            <p:spPr bwMode="auto">
              <a:xfrm>
                <a:off x="7373938" y="1208088"/>
                <a:ext cx="3175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5" name="Rectangle 1016"/>
              <p:cNvSpPr>
                <a:spLocks noChangeArrowheads="1"/>
              </p:cNvSpPr>
              <p:nvPr/>
            </p:nvSpPr>
            <p:spPr bwMode="auto">
              <a:xfrm>
                <a:off x="7373938" y="1208088"/>
                <a:ext cx="3175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6" name="Freeform 1017"/>
              <p:cNvSpPr>
                <a:spLocks/>
              </p:cNvSpPr>
              <p:nvPr/>
            </p:nvSpPr>
            <p:spPr bwMode="auto">
              <a:xfrm>
                <a:off x="7172326" y="1201738"/>
                <a:ext cx="254000" cy="9525"/>
              </a:xfrm>
              <a:custGeom>
                <a:avLst/>
                <a:gdLst>
                  <a:gd name="T0" fmla="*/ 160 w 160"/>
                  <a:gd name="T1" fmla="*/ 0 h 6"/>
                  <a:gd name="T2" fmla="*/ 0 w 160"/>
                  <a:gd name="T3" fmla="*/ 0 h 6"/>
                  <a:gd name="T4" fmla="*/ 0 w 160"/>
                  <a:gd name="T5" fmla="*/ 0 h 6"/>
                  <a:gd name="T6" fmla="*/ 160 w 160"/>
                  <a:gd name="T7" fmla="*/ 0 h 6"/>
                  <a:gd name="T8" fmla="*/ 160 w 160"/>
                  <a:gd name="T9" fmla="*/ 6 h 6"/>
                  <a:gd name="T10" fmla="*/ 160 w 160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0" h="6">
                    <a:moveTo>
                      <a:pt x="16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60" y="0"/>
                    </a:lnTo>
                    <a:lnTo>
                      <a:pt x="160" y="6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BCC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7" name="Freeform 1018"/>
              <p:cNvSpPr>
                <a:spLocks/>
              </p:cNvSpPr>
              <p:nvPr/>
            </p:nvSpPr>
            <p:spPr bwMode="auto">
              <a:xfrm>
                <a:off x="7172326" y="1201738"/>
                <a:ext cx="254000" cy="9525"/>
              </a:xfrm>
              <a:custGeom>
                <a:avLst/>
                <a:gdLst>
                  <a:gd name="T0" fmla="*/ 160 w 160"/>
                  <a:gd name="T1" fmla="*/ 0 h 6"/>
                  <a:gd name="T2" fmla="*/ 0 w 160"/>
                  <a:gd name="T3" fmla="*/ 0 h 6"/>
                  <a:gd name="T4" fmla="*/ 0 w 160"/>
                  <a:gd name="T5" fmla="*/ 0 h 6"/>
                  <a:gd name="T6" fmla="*/ 160 w 160"/>
                  <a:gd name="T7" fmla="*/ 0 h 6"/>
                  <a:gd name="T8" fmla="*/ 160 w 160"/>
                  <a:gd name="T9" fmla="*/ 6 h 6"/>
                  <a:gd name="T10" fmla="*/ 160 w 160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0" h="6">
                    <a:moveTo>
                      <a:pt x="16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60" y="0"/>
                    </a:lnTo>
                    <a:lnTo>
                      <a:pt x="160" y="6"/>
                    </a:lnTo>
                    <a:lnTo>
                      <a:pt x="1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8" name="Freeform 1019"/>
              <p:cNvSpPr>
                <a:spLocks/>
              </p:cNvSpPr>
              <p:nvPr/>
            </p:nvSpPr>
            <p:spPr bwMode="auto">
              <a:xfrm>
                <a:off x="7172326" y="1201738"/>
                <a:ext cx="254000" cy="9525"/>
              </a:xfrm>
              <a:custGeom>
                <a:avLst/>
                <a:gdLst>
                  <a:gd name="T0" fmla="*/ 160 w 160"/>
                  <a:gd name="T1" fmla="*/ 0 h 6"/>
                  <a:gd name="T2" fmla="*/ 0 w 160"/>
                  <a:gd name="T3" fmla="*/ 0 h 6"/>
                  <a:gd name="T4" fmla="*/ 2 w 160"/>
                  <a:gd name="T5" fmla="*/ 4 h 6"/>
                  <a:gd name="T6" fmla="*/ 28 w 160"/>
                  <a:gd name="T7" fmla="*/ 4 h 6"/>
                  <a:gd name="T8" fmla="*/ 28 w 160"/>
                  <a:gd name="T9" fmla="*/ 6 h 6"/>
                  <a:gd name="T10" fmla="*/ 44 w 160"/>
                  <a:gd name="T11" fmla="*/ 6 h 6"/>
                  <a:gd name="T12" fmla="*/ 44 w 160"/>
                  <a:gd name="T13" fmla="*/ 4 h 6"/>
                  <a:gd name="T14" fmla="*/ 91 w 160"/>
                  <a:gd name="T15" fmla="*/ 4 h 6"/>
                  <a:gd name="T16" fmla="*/ 91 w 160"/>
                  <a:gd name="T17" fmla="*/ 6 h 6"/>
                  <a:gd name="T18" fmla="*/ 105 w 160"/>
                  <a:gd name="T19" fmla="*/ 6 h 6"/>
                  <a:gd name="T20" fmla="*/ 105 w 160"/>
                  <a:gd name="T21" fmla="*/ 4 h 6"/>
                  <a:gd name="T22" fmla="*/ 152 w 160"/>
                  <a:gd name="T23" fmla="*/ 4 h 6"/>
                  <a:gd name="T24" fmla="*/ 152 w 160"/>
                  <a:gd name="T25" fmla="*/ 6 h 6"/>
                  <a:gd name="T26" fmla="*/ 160 w 160"/>
                  <a:gd name="T27" fmla="*/ 6 h 6"/>
                  <a:gd name="T28" fmla="*/ 160 w 160"/>
                  <a:gd name="T2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0" h="6">
                    <a:moveTo>
                      <a:pt x="16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105" y="6"/>
                    </a:lnTo>
                    <a:lnTo>
                      <a:pt x="105" y="4"/>
                    </a:lnTo>
                    <a:lnTo>
                      <a:pt x="152" y="4"/>
                    </a:lnTo>
                    <a:lnTo>
                      <a:pt x="152" y="6"/>
                    </a:lnTo>
                    <a:lnTo>
                      <a:pt x="160" y="6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A9B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9" name="Freeform 1020"/>
              <p:cNvSpPr>
                <a:spLocks/>
              </p:cNvSpPr>
              <p:nvPr/>
            </p:nvSpPr>
            <p:spPr bwMode="auto">
              <a:xfrm>
                <a:off x="7172326" y="1201738"/>
                <a:ext cx="254000" cy="9525"/>
              </a:xfrm>
              <a:custGeom>
                <a:avLst/>
                <a:gdLst>
                  <a:gd name="T0" fmla="*/ 160 w 160"/>
                  <a:gd name="T1" fmla="*/ 0 h 6"/>
                  <a:gd name="T2" fmla="*/ 0 w 160"/>
                  <a:gd name="T3" fmla="*/ 0 h 6"/>
                  <a:gd name="T4" fmla="*/ 2 w 160"/>
                  <a:gd name="T5" fmla="*/ 4 h 6"/>
                  <a:gd name="T6" fmla="*/ 28 w 160"/>
                  <a:gd name="T7" fmla="*/ 4 h 6"/>
                  <a:gd name="T8" fmla="*/ 28 w 160"/>
                  <a:gd name="T9" fmla="*/ 6 h 6"/>
                  <a:gd name="T10" fmla="*/ 44 w 160"/>
                  <a:gd name="T11" fmla="*/ 6 h 6"/>
                  <a:gd name="T12" fmla="*/ 44 w 160"/>
                  <a:gd name="T13" fmla="*/ 4 h 6"/>
                  <a:gd name="T14" fmla="*/ 91 w 160"/>
                  <a:gd name="T15" fmla="*/ 4 h 6"/>
                  <a:gd name="T16" fmla="*/ 91 w 160"/>
                  <a:gd name="T17" fmla="*/ 6 h 6"/>
                  <a:gd name="T18" fmla="*/ 105 w 160"/>
                  <a:gd name="T19" fmla="*/ 6 h 6"/>
                  <a:gd name="T20" fmla="*/ 105 w 160"/>
                  <a:gd name="T21" fmla="*/ 4 h 6"/>
                  <a:gd name="T22" fmla="*/ 152 w 160"/>
                  <a:gd name="T23" fmla="*/ 4 h 6"/>
                  <a:gd name="T24" fmla="*/ 152 w 160"/>
                  <a:gd name="T25" fmla="*/ 6 h 6"/>
                  <a:gd name="T26" fmla="*/ 160 w 160"/>
                  <a:gd name="T27" fmla="*/ 6 h 6"/>
                  <a:gd name="T28" fmla="*/ 160 w 160"/>
                  <a:gd name="T2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0" h="6">
                    <a:moveTo>
                      <a:pt x="16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105" y="6"/>
                    </a:lnTo>
                    <a:lnTo>
                      <a:pt x="105" y="4"/>
                    </a:lnTo>
                    <a:lnTo>
                      <a:pt x="152" y="4"/>
                    </a:lnTo>
                    <a:lnTo>
                      <a:pt x="152" y="6"/>
                    </a:lnTo>
                    <a:lnTo>
                      <a:pt x="160" y="6"/>
                    </a:lnTo>
                    <a:lnTo>
                      <a:pt x="1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0" name="Freeform 1021"/>
              <p:cNvSpPr>
                <a:spLocks/>
              </p:cNvSpPr>
              <p:nvPr/>
            </p:nvSpPr>
            <p:spPr bwMode="auto">
              <a:xfrm>
                <a:off x="7175501" y="1208088"/>
                <a:ext cx="41275" cy="3175"/>
              </a:xfrm>
              <a:custGeom>
                <a:avLst/>
                <a:gdLst>
                  <a:gd name="T0" fmla="*/ 26 w 26"/>
                  <a:gd name="T1" fmla="*/ 0 h 2"/>
                  <a:gd name="T2" fmla="*/ 0 w 26"/>
                  <a:gd name="T3" fmla="*/ 0 h 2"/>
                  <a:gd name="T4" fmla="*/ 0 w 26"/>
                  <a:gd name="T5" fmla="*/ 0 h 2"/>
                  <a:gd name="T6" fmla="*/ 2 w 26"/>
                  <a:gd name="T7" fmla="*/ 2 h 2"/>
                  <a:gd name="T8" fmla="*/ 4 w 26"/>
                  <a:gd name="T9" fmla="*/ 2 h 2"/>
                  <a:gd name="T10" fmla="*/ 4 w 26"/>
                  <a:gd name="T11" fmla="*/ 0 h 2"/>
                  <a:gd name="T12" fmla="*/ 6 w 26"/>
                  <a:gd name="T13" fmla="*/ 0 h 2"/>
                  <a:gd name="T14" fmla="*/ 6 w 26"/>
                  <a:gd name="T15" fmla="*/ 2 h 2"/>
                  <a:gd name="T16" fmla="*/ 24 w 26"/>
                  <a:gd name="T17" fmla="*/ 2 h 2"/>
                  <a:gd name="T18" fmla="*/ 24 w 26"/>
                  <a:gd name="T19" fmla="*/ 2 h 2"/>
                  <a:gd name="T20" fmla="*/ 24 w 26"/>
                  <a:gd name="T21" fmla="*/ 2 h 2"/>
                  <a:gd name="T22" fmla="*/ 26 w 26"/>
                  <a:gd name="T23" fmla="*/ 2 h 2"/>
                  <a:gd name="T24" fmla="*/ 26 w 26"/>
                  <a:gd name="T2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2">
                    <a:moveTo>
                      <a:pt x="2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1" name="Freeform 1022"/>
              <p:cNvSpPr>
                <a:spLocks/>
              </p:cNvSpPr>
              <p:nvPr/>
            </p:nvSpPr>
            <p:spPr bwMode="auto">
              <a:xfrm>
                <a:off x="7175501" y="1208088"/>
                <a:ext cx="41275" cy="3175"/>
              </a:xfrm>
              <a:custGeom>
                <a:avLst/>
                <a:gdLst>
                  <a:gd name="T0" fmla="*/ 26 w 26"/>
                  <a:gd name="T1" fmla="*/ 0 h 2"/>
                  <a:gd name="T2" fmla="*/ 0 w 26"/>
                  <a:gd name="T3" fmla="*/ 0 h 2"/>
                  <a:gd name="T4" fmla="*/ 0 w 26"/>
                  <a:gd name="T5" fmla="*/ 0 h 2"/>
                  <a:gd name="T6" fmla="*/ 2 w 26"/>
                  <a:gd name="T7" fmla="*/ 2 h 2"/>
                  <a:gd name="T8" fmla="*/ 4 w 26"/>
                  <a:gd name="T9" fmla="*/ 2 h 2"/>
                  <a:gd name="T10" fmla="*/ 4 w 26"/>
                  <a:gd name="T11" fmla="*/ 0 h 2"/>
                  <a:gd name="T12" fmla="*/ 6 w 26"/>
                  <a:gd name="T13" fmla="*/ 0 h 2"/>
                  <a:gd name="T14" fmla="*/ 6 w 26"/>
                  <a:gd name="T15" fmla="*/ 2 h 2"/>
                  <a:gd name="T16" fmla="*/ 24 w 26"/>
                  <a:gd name="T17" fmla="*/ 2 h 2"/>
                  <a:gd name="T18" fmla="*/ 24 w 26"/>
                  <a:gd name="T19" fmla="*/ 2 h 2"/>
                  <a:gd name="T20" fmla="*/ 24 w 26"/>
                  <a:gd name="T21" fmla="*/ 2 h 2"/>
                  <a:gd name="T22" fmla="*/ 26 w 26"/>
                  <a:gd name="T23" fmla="*/ 2 h 2"/>
                  <a:gd name="T24" fmla="*/ 26 w 26"/>
                  <a:gd name="T2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2">
                    <a:moveTo>
                      <a:pt x="2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2" name="Freeform 1023"/>
              <p:cNvSpPr>
                <a:spLocks noEditPoints="1"/>
              </p:cNvSpPr>
              <p:nvPr/>
            </p:nvSpPr>
            <p:spPr bwMode="auto">
              <a:xfrm>
                <a:off x="7178676" y="1211263"/>
                <a:ext cx="34925" cy="0"/>
              </a:xfrm>
              <a:custGeom>
                <a:avLst/>
                <a:gdLst>
                  <a:gd name="T0" fmla="*/ 2 w 22"/>
                  <a:gd name="T1" fmla="*/ 0 w 22"/>
                  <a:gd name="T2" fmla="*/ 0 w 22"/>
                  <a:gd name="T3" fmla="*/ 0 w 22"/>
                  <a:gd name="T4" fmla="*/ 2 w 22"/>
                  <a:gd name="T5" fmla="*/ 2 w 22"/>
                  <a:gd name="T6" fmla="*/ 22 w 22"/>
                  <a:gd name="T7" fmla="*/ 4 w 22"/>
                  <a:gd name="T8" fmla="*/ 4 w 22"/>
                  <a:gd name="T9" fmla="*/ 22 w 22"/>
                  <a:gd name="T10" fmla="*/ 22 w 22"/>
                  <a:gd name="T11" fmla="*/ 22 w 2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</a:cxnLst>
                <a:rect l="0" t="0" r="r" b="b"/>
                <a:pathLst>
                  <a:path w="2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  <a:moveTo>
                      <a:pt x="22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3" name="Freeform 1024"/>
              <p:cNvSpPr>
                <a:spLocks noEditPoints="1"/>
              </p:cNvSpPr>
              <p:nvPr/>
            </p:nvSpPr>
            <p:spPr bwMode="auto">
              <a:xfrm>
                <a:off x="7178676" y="1211263"/>
                <a:ext cx="34925" cy="0"/>
              </a:xfrm>
              <a:custGeom>
                <a:avLst/>
                <a:gdLst>
                  <a:gd name="T0" fmla="*/ 2 w 22"/>
                  <a:gd name="T1" fmla="*/ 0 w 22"/>
                  <a:gd name="T2" fmla="*/ 0 w 22"/>
                  <a:gd name="T3" fmla="*/ 0 w 22"/>
                  <a:gd name="T4" fmla="*/ 2 w 22"/>
                  <a:gd name="T5" fmla="*/ 2 w 22"/>
                  <a:gd name="T6" fmla="*/ 22 w 22"/>
                  <a:gd name="T7" fmla="*/ 4 w 22"/>
                  <a:gd name="T8" fmla="*/ 4 w 22"/>
                  <a:gd name="T9" fmla="*/ 22 w 22"/>
                  <a:gd name="T10" fmla="*/ 22 w 22"/>
                  <a:gd name="T11" fmla="*/ 22 w 2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</a:cxnLst>
                <a:rect l="0" t="0" r="r" b="b"/>
                <a:pathLst>
                  <a:path w="2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moveTo>
                      <a:pt x="22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4" name="Rectangle 1025"/>
              <p:cNvSpPr>
                <a:spLocks noChangeArrowheads="1"/>
              </p:cNvSpPr>
              <p:nvPr/>
            </p:nvSpPr>
            <p:spPr bwMode="auto">
              <a:xfrm>
                <a:off x="7213601" y="1211263"/>
                <a:ext cx="1588" cy="1588"/>
              </a:xfrm>
              <a:prstGeom prst="rect">
                <a:avLst/>
              </a:prstGeom>
              <a:solidFill>
                <a:srgbClr val="439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5" name="Freeform 1026"/>
              <p:cNvSpPr>
                <a:spLocks/>
              </p:cNvSpPr>
              <p:nvPr/>
            </p:nvSpPr>
            <p:spPr bwMode="auto">
              <a:xfrm>
                <a:off x="7213601" y="12112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6" name="Freeform 1027"/>
              <p:cNvSpPr>
                <a:spLocks/>
              </p:cNvSpPr>
              <p:nvPr/>
            </p:nvSpPr>
            <p:spPr bwMode="auto">
              <a:xfrm>
                <a:off x="7181851" y="1208088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7" name="Freeform 1028"/>
              <p:cNvSpPr>
                <a:spLocks/>
              </p:cNvSpPr>
              <p:nvPr/>
            </p:nvSpPr>
            <p:spPr bwMode="auto">
              <a:xfrm>
                <a:off x="7181851" y="1208088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8" name="Freeform 1029"/>
              <p:cNvSpPr>
                <a:spLocks/>
              </p:cNvSpPr>
              <p:nvPr/>
            </p:nvSpPr>
            <p:spPr bwMode="auto">
              <a:xfrm>
                <a:off x="7242176" y="1208088"/>
                <a:ext cx="74613" cy="3175"/>
              </a:xfrm>
              <a:custGeom>
                <a:avLst/>
                <a:gdLst>
                  <a:gd name="T0" fmla="*/ 47 w 47"/>
                  <a:gd name="T1" fmla="*/ 0 h 2"/>
                  <a:gd name="T2" fmla="*/ 0 w 47"/>
                  <a:gd name="T3" fmla="*/ 0 h 2"/>
                  <a:gd name="T4" fmla="*/ 0 w 47"/>
                  <a:gd name="T5" fmla="*/ 2 h 2"/>
                  <a:gd name="T6" fmla="*/ 3 w 47"/>
                  <a:gd name="T7" fmla="*/ 2 h 2"/>
                  <a:gd name="T8" fmla="*/ 3 w 47"/>
                  <a:gd name="T9" fmla="*/ 2 h 2"/>
                  <a:gd name="T10" fmla="*/ 23 w 47"/>
                  <a:gd name="T11" fmla="*/ 2 h 2"/>
                  <a:gd name="T12" fmla="*/ 23 w 47"/>
                  <a:gd name="T13" fmla="*/ 0 h 2"/>
                  <a:gd name="T14" fmla="*/ 25 w 47"/>
                  <a:gd name="T15" fmla="*/ 0 h 2"/>
                  <a:gd name="T16" fmla="*/ 25 w 47"/>
                  <a:gd name="T17" fmla="*/ 2 h 2"/>
                  <a:gd name="T18" fmla="*/ 45 w 47"/>
                  <a:gd name="T19" fmla="*/ 2 h 2"/>
                  <a:gd name="T20" fmla="*/ 45 w 47"/>
                  <a:gd name="T21" fmla="*/ 2 h 2"/>
                  <a:gd name="T22" fmla="*/ 45 w 47"/>
                  <a:gd name="T23" fmla="*/ 2 h 2"/>
                  <a:gd name="T24" fmla="*/ 47 w 47"/>
                  <a:gd name="T25" fmla="*/ 2 h 2"/>
                  <a:gd name="T26" fmla="*/ 47 w 47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2">
                    <a:moveTo>
                      <a:pt x="47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9" name="Freeform 1030"/>
              <p:cNvSpPr>
                <a:spLocks/>
              </p:cNvSpPr>
              <p:nvPr/>
            </p:nvSpPr>
            <p:spPr bwMode="auto">
              <a:xfrm>
                <a:off x="7242176" y="1208088"/>
                <a:ext cx="74613" cy="3175"/>
              </a:xfrm>
              <a:custGeom>
                <a:avLst/>
                <a:gdLst>
                  <a:gd name="T0" fmla="*/ 47 w 47"/>
                  <a:gd name="T1" fmla="*/ 0 h 2"/>
                  <a:gd name="T2" fmla="*/ 0 w 47"/>
                  <a:gd name="T3" fmla="*/ 0 h 2"/>
                  <a:gd name="T4" fmla="*/ 0 w 47"/>
                  <a:gd name="T5" fmla="*/ 2 h 2"/>
                  <a:gd name="T6" fmla="*/ 3 w 47"/>
                  <a:gd name="T7" fmla="*/ 2 h 2"/>
                  <a:gd name="T8" fmla="*/ 3 w 47"/>
                  <a:gd name="T9" fmla="*/ 2 h 2"/>
                  <a:gd name="T10" fmla="*/ 23 w 47"/>
                  <a:gd name="T11" fmla="*/ 2 h 2"/>
                  <a:gd name="T12" fmla="*/ 23 w 47"/>
                  <a:gd name="T13" fmla="*/ 0 h 2"/>
                  <a:gd name="T14" fmla="*/ 25 w 47"/>
                  <a:gd name="T15" fmla="*/ 0 h 2"/>
                  <a:gd name="T16" fmla="*/ 25 w 47"/>
                  <a:gd name="T17" fmla="*/ 2 h 2"/>
                  <a:gd name="T18" fmla="*/ 45 w 47"/>
                  <a:gd name="T19" fmla="*/ 2 h 2"/>
                  <a:gd name="T20" fmla="*/ 45 w 47"/>
                  <a:gd name="T21" fmla="*/ 2 h 2"/>
                  <a:gd name="T22" fmla="*/ 45 w 47"/>
                  <a:gd name="T23" fmla="*/ 2 h 2"/>
                  <a:gd name="T24" fmla="*/ 47 w 47"/>
                  <a:gd name="T25" fmla="*/ 2 h 2"/>
                  <a:gd name="T26" fmla="*/ 47 w 47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2">
                    <a:moveTo>
                      <a:pt x="47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10" name="Freeform 1031"/>
              <p:cNvSpPr>
                <a:spLocks noEditPoints="1"/>
              </p:cNvSpPr>
              <p:nvPr/>
            </p:nvSpPr>
            <p:spPr bwMode="auto">
              <a:xfrm>
                <a:off x="7246938" y="1211263"/>
                <a:ext cx="66675" cy="0"/>
              </a:xfrm>
              <a:custGeom>
                <a:avLst/>
                <a:gdLst>
                  <a:gd name="T0" fmla="*/ 20 w 42"/>
                  <a:gd name="T1" fmla="*/ 0 w 42"/>
                  <a:gd name="T2" fmla="*/ 0 w 42"/>
                  <a:gd name="T3" fmla="*/ 20 w 42"/>
                  <a:gd name="T4" fmla="*/ 20 w 42"/>
                  <a:gd name="T5" fmla="*/ 42 w 42"/>
                  <a:gd name="T6" fmla="*/ 22 w 42"/>
                  <a:gd name="T7" fmla="*/ 22 w 42"/>
                  <a:gd name="T8" fmla="*/ 42 w 42"/>
                  <a:gd name="T9" fmla="*/ 42 w 42"/>
                  <a:gd name="T10" fmla="*/ 42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2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  <a:moveTo>
                      <a:pt x="4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11" name="Freeform 1032"/>
              <p:cNvSpPr>
                <a:spLocks noEditPoints="1"/>
              </p:cNvSpPr>
              <p:nvPr/>
            </p:nvSpPr>
            <p:spPr bwMode="auto">
              <a:xfrm>
                <a:off x="7246938" y="1211263"/>
                <a:ext cx="66675" cy="0"/>
              </a:xfrm>
              <a:custGeom>
                <a:avLst/>
                <a:gdLst>
                  <a:gd name="T0" fmla="*/ 20 w 42"/>
                  <a:gd name="T1" fmla="*/ 0 w 42"/>
                  <a:gd name="T2" fmla="*/ 0 w 42"/>
                  <a:gd name="T3" fmla="*/ 20 w 42"/>
                  <a:gd name="T4" fmla="*/ 20 w 42"/>
                  <a:gd name="T5" fmla="*/ 42 w 42"/>
                  <a:gd name="T6" fmla="*/ 22 w 42"/>
                  <a:gd name="T7" fmla="*/ 22 w 42"/>
                  <a:gd name="T8" fmla="*/ 42 w 42"/>
                  <a:gd name="T9" fmla="*/ 42 w 42"/>
                  <a:gd name="T10" fmla="*/ 42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2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moveTo>
                      <a:pt x="4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12" name="Rectangle 1033"/>
              <p:cNvSpPr>
                <a:spLocks noChangeArrowheads="1"/>
              </p:cNvSpPr>
              <p:nvPr/>
            </p:nvSpPr>
            <p:spPr bwMode="auto">
              <a:xfrm>
                <a:off x="7313613" y="1211263"/>
                <a:ext cx="1588" cy="1588"/>
              </a:xfrm>
              <a:prstGeom prst="rect">
                <a:avLst/>
              </a:prstGeom>
              <a:solidFill>
                <a:srgbClr val="439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13" name="Freeform 1034"/>
              <p:cNvSpPr>
                <a:spLocks/>
              </p:cNvSpPr>
              <p:nvPr/>
            </p:nvSpPr>
            <p:spPr bwMode="auto">
              <a:xfrm>
                <a:off x="7313613" y="12112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14" name="Freeform 1035"/>
              <p:cNvSpPr>
                <a:spLocks/>
              </p:cNvSpPr>
              <p:nvPr/>
            </p:nvSpPr>
            <p:spPr bwMode="auto">
              <a:xfrm>
                <a:off x="7278688" y="1208088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15" name="Freeform 1036"/>
              <p:cNvSpPr>
                <a:spLocks/>
              </p:cNvSpPr>
              <p:nvPr/>
            </p:nvSpPr>
            <p:spPr bwMode="auto">
              <a:xfrm>
                <a:off x="7278688" y="1208088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16" name="Freeform 1037"/>
              <p:cNvSpPr>
                <a:spLocks/>
              </p:cNvSpPr>
              <p:nvPr/>
            </p:nvSpPr>
            <p:spPr bwMode="auto">
              <a:xfrm>
                <a:off x="7339013" y="1208088"/>
                <a:ext cx="74613" cy="3175"/>
              </a:xfrm>
              <a:custGeom>
                <a:avLst/>
                <a:gdLst>
                  <a:gd name="T0" fmla="*/ 47 w 47"/>
                  <a:gd name="T1" fmla="*/ 0 h 2"/>
                  <a:gd name="T2" fmla="*/ 0 w 47"/>
                  <a:gd name="T3" fmla="*/ 0 h 2"/>
                  <a:gd name="T4" fmla="*/ 0 w 47"/>
                  <a:gd name="T5" fmla="*/ 2 h 2"/>
                  <a:gd name="T6" fmla="*/ 2 w 47"/>
                  <a:gd name="T7" fmla="*/ 2 h 2"/>
                  <a:gd name="T8" fmla="*/ 2 w 47"/>
                  <a:gd name="T9" fmla="*/ 2 h 2"/>
                  <a:gd name="T10" fmla="*/ 22 w 47"/>
                  <a:gd name="T11" fmla="*/ 2 h 2"/>
                  <a:gd name="T12" fmla="*/ 22 w 47"/>
                  <a:gd name="T13" fmla="*/ 0 h 2"/>
                  <a:gd name="T14" fmla="*/ 24 w 47"/>
                  <a:gd name="T15" fmla="*/ 0 h 2"/>
                  <a:gd name="T16" fmla="*/ 24 w 47"/>
                  <a:gd name="T17" fmla="*/ 2 h 2"/>
                  <a:gd name="T18" fmla="*/ 45 w 47"/>
                  <a:gd name="T19" fmla="*/ 2 h 2"/>
                  <a:gd name="T20" fmla="*/ 45 w 47"/>
                  <a:gd name="T21" fmla="*/ 2 h 2"/>
                  <a:gd name="T22" fmla="*/ 45 w 47"/>
                  <a:gd name="T23" fmla="*/ 2 h 2"/>
                  <a:gd name="T24" fmla="*/ 47 w 47"/>
                  <a:gd name="T25" fmla="*/ 2 h 2"/>
                  <a:gd name="T26" fmla="*/ 47 w 47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2">
                    <a:moveTo>
                      <a:pt x="47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17" name="Freeform 1038"/>
              <p:cNvSpPr>
                <a:spLocks/>
              </p:cNvSpPr>
              <p:nvPr/>
            </p:nvSpPr>
            <p:spPr bwMode="auto">
              <a:xfrm>
                <a:off x="7339013" y="1208088"/>
                <a:ext cx="74613" cy="3175"/>
              </a:xfrm>
              <a:custGeom>
                <a:avLst/>
                <a:gdLst>
                  <a:gd name="T0" fmla="*/ 47 w 47"/>
                  <a:gd name="T1" fmla="*/ 0 h 2"/>
                  <a:gd name="T2" fmla="*/ 0 w 47"/>
                  <a:gd name="T3" fmla="*/ 0 h 2"/>
                  <a:gd name="T4" fmla="*/ 0 w 47"/>
                  <a:gd name="T5" fmla="*/ 2 h 2"/>
                  <a:gd name="T6" fmla="*/ 2 w 47"/>
                  <a:gd name="T7" fmla="*/ 2 h 2"/>
                  <a:gd name="T8" fmla="*/ 2 w 47"/>
                  <a:gd name="T9" fmla="*/ 2 h 2"/>
                  <a:gd name="T10" fmla="*/ 22 w 47"/>
                  <a:gd name="T11" fmla="*/ 2 h 2"/>
                  <a:gd name="T12" fmla="*/ 22 w 47"/>
                  <a:gd name="T13" fmla="*/ 0 h 2"/>
                  <a:gd name="T14" fmla="*/ 24 w 47"/>
                  <a:gd name="T15" fmla="*/ 0 h 2"/>
                  <a:gd name="T16" fmla="*/ 24 w 47"/>
                  <a:gd name="T17" fmla="*/ 2 h 2"/>
                  <a:gd name="T18" fmla="*/ 45 w 47"/>
                  <a:gd name="T19" fmla="*/ 2 h 2"/>
                  <a:gd name="T20" fmla="*/ 45 w 47"/>
                  <a:gd name="T21" fmla="*/ 2 h 2"/>
                  <a:gd name="T22" fmla="*/ 45 w 47"/>
                  <a:gd name="T23" fmla="*/ 2 h 2"/>
                  <a:gd name="T24" fmla="*/ 47 w 47"/>
                  <a:gd name="T25" fmla="*/ 2 h 2"/>
                  <a:gd name="T26" fmla="*/ 47 w 47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2">
                    <a:moveTo>
                      <a:pt x="47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18" name="Freeform 1039"/>
              <p:cNvSpPr>
                <a:spLocks noEditPoints="1"/>
              </p:cNvSpPr>
              <p:nvPr/>
            </p:nvSpPr>
            <p:spPr bwMode="auto">
              <a:xfrm>
                <a:off x="7342188" y="1211263"/>
                <a:ext cx="68263" cy="0"/>
              </a:xfrm>
              <a:custGeom>
                <a:avLst/>
                <a:gdLst>
                  <a:gd name="T0" fmla="*/ 20 w 43"/>
                  <a:gd name="T1" fmla="*/ 0 w 43"/>
                  <a:gd name="T2" fmla="*/ 0 w 43"/>
                  <a:gd name="T3" fmla="*/ 20 w 43"/>
                  <a:gd name="T4" fmla="*/ 20 w 43"/>
                  <a:gd name="T5" fmla="*/ 43 w 43"/>
                  <a:gd name="T6" fmla="*/ 22 w 43"/>
                  <a:gd name="T7" fmla="*/ 22 w 43"/>
                  <a:gd name="T8" fmla="*/ 43 w 43"/>
                  <a:gd name="T9" fmla="*/ 43 w 43"/>
                  <a:gd name="T10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3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  <a:moveTo>
                      <a:pt x="43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19" name="Freeform 1040"/>
              <p:cNvSpPr>
                <a:spLocks noEditPoints="1"/>
              </p:cNvSpPr>
              <p:nvPr/>
            </p:nvSpPr>
            <p:spPr bwMode="auto">
              <a:xfrm>
                <a:off x="7342188" y="1211263"/>
                <a:ext cx="68263" cy="0"/>
              </a:xfrm>
              <a:custGeom>
                <a:avLst/>
                <a:gdLst>
                  <a:gd name="T0" fmla="*/ 20 w 43"/>
                  <a:gd name="T1" fmla="*/ 0 w 43"/>
                  <a:gd name="T2" fmla="*/ 0 w 43"/>
                  <a:gd name="T3" fmla="*/ 20 w 43"/>
                  <a:gd name="T4" fmla="*/ 20 w 43"/>
                  <a:gd name="T5" fmla="*/ 43 w 43"/>
                  <a:gd name="T6" fmla="*/ 22 w 43"/>
                  <a:gd name="T7" fmla="*/ 22 w 43"/>
                  <a:gd name="T8" fmla="*/ 43 w 43"/>
                  <a:gd name="T9" fmla="*/ 43 w 43"/>
                  <a:gd name="T10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3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moveTo>
                      <a:pt x="43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0" name="Rectangle 1041"/>
              <p:cNvSpPr>
                <a:spLocks noChangeArrowheads="1"/>
              </p:cNvSpPr>
              <p:nvPr/>
            </p:nvSpPr>
            <p:spPr bwMode="auto">
              <a:xfrm>
                <a:off x="7410451" y="1211263"/>
                <a:ext cx="1588" cy="1588"/>
              </a:xfrm>
              <a:prstGeom prst="rect">
                <a:avLst/>
              </a:prstGeom>
              <a:solidFill>
                <a:srgbClr val="439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1" name="Freeform 1042"/>
              <p:cNvSpPr>
                <a:spLocks/>
              </p:cNvSpPr>
              <p:nvPr/>
            </p:nvSpPr>
            <p:spPr bwMode="auto">
              <a:xfrm>
                <a:off x="7410451" y="12112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2" name="Freeform 1043"/>
              <p:cNvSpPr>
                <a:spLocks/>
              </p:cNvSpPr>
              <p:nvPr/>
            </p:nvSpPr>
            <p:spPr bwMode="auto">
              <a:xfrm>
                <a:off x="7373938" y="1208088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3" name="Freeform 1044"/>
              <p:cNvSpPr>
                <a:spLocks/>
              </p:cNvSpPr>
              <p:nvPr/>
            </p:nvSpPr>
            <p:spPr bwMode="auto">
              <a:xfrm>
                <a:off x="7373938" y="1208088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4" name="Freeform 1045"/>
              <p:cNvSpPr>
                <a:spLocks/>
              </p:cNvSpPr>
              <p:nvPr/>
            </p:nvSpPr>
            <p:spPr bwMode="auto">
              <a:xfrm>
                <a:off x="7596188" y="1201738"/>
                <a:ext cx="387350" cy="100013"/>
              </a:xfrm>
              <a:custGeom>
                <a:avLst/>
                <a:gdLst>
                  <a:gd name="T0" fmla="*/ 0 w 244"/>
                  <a:gd name="T1" fmla="*/ 0 h 63"/>
                  <a:gd name="T2" fmla="*/ 0 w 244"/>
                  <a:gd name="T3" fmla="*/ 0 h 63"/>
                  <a:gd name="T4" fmla="*/ 0 w 244"/>
                  <a:gd name="T5" fmla="*/ 63 h 63"/>
                  <a:gd name="T6" fmla="*/ 244 w 244"/>
                  <a:gd name="T7" fmla="*/ 63 h 63"/>
                  <a:gd name="T8" fmla="*/ 244 w 244"/>
                  <a:gd name="T9" fmla="*/ 6 h 63"/>
                  <a:gd name="T10" fmla="*/ 238 w 244"/>
                  <a:gd name="T11" fmla="*/ 6 h 63"/>
                  <a:gd name="T12" fmla="*/ 238 w 244"/>
                  <a:gd name="T13" fmla="*/ 59 h 63"/>
                  <a:gd name="T14" fmla="*/ 192 w 244"/>
                  <a:gd name="T15" fmla="*/ 59 h 63"/>
                  <a:gd name="T16" fmla="*/ 192 w 244"/>
                  <a:gd name="T17" fmla="*/ 6 h 63"/>
                  <a:gd name="T18" fmla="*/ 176 w 244"/>
                  <a:gd name="T19" fmla="*/ 6 h 63"/>
                  <a:gd name="T20" fmla="*/ 176 w 244"/>
                  <a:gd name="T21" fmla="*/ 59 h 63"/>
                  <a:gd name="T22" fmla="*/ 131 w 244"/>
                  <a:gd name="T23" fmla="*/ 59 h 63"/>
                  <a:gd name="T24" fmla="*/ 131 w 244"/>
                  <a:gd name="T25" fmla="*/ 6 h 63"/>
                  <a:gd name="T26" fmla="*/ 115 w 244"/>
                  <a:gd name="T27" fmla="*/ 6 h 63"/>
                  <a:gd name="T28" fmla="*/ 115 w 244"/>
                  <a:gd name="T29" fmla="*/ 59 h 63"/>
                  <a:gd name="T30" fmla="*/ 69 w 244"/>
                  <a:gd name="T31" fmla="*/ 59 h 63"/>
                  <a:gd name="T32" fmla="*/ 69 w 244"/>
                  <a:gd name="T33" fmla="*/ 6 h 63"/>
                  <a:gd name="T34" fmla="*/ 54 w 244"/>
                  <a:gd name="T35" fmla="*/ 6 h 63"/>
                  <a:gd name="T36" fmla="*/ 54 w 244"/>
                  <a:gd name="T37" fmla="*/ 59 h 63"/>
                  <a:gd name="T38" fmla="*/ 8 w 244"/>
                  <a:gd name="T39" fmla="*/ 59 h 63"/>
                  <a:gd name="T40" fmla="*/ 8 w 244"/>
                  <a:gd name="T41" fmla="*/ 6 h 63"/>
                  <a:gd name="T42" fmla="*/ 6 w 244"/>
                  <a:gd name="T43" fmla="*/ 6 h 63"/>
                  <a:gd name="T44" fmla="*/ 6 w 244"/>
                  <a:gd name="T45" fmla="*/ 63 h 63"/>
                  <a:gd name="T46" fmla="*/ 0 w 244"/>
                  <a:gd name="T47" fmla="*/ 63 h 63"/>
                  <a:gd name="T48" fmla="*/ 0 w 244"/>
                  <a:gd name="T4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4" h="63">
                    <a:moveTo>
                      <a:pt x="0" y="0"/>
                    </a:moveTo>
                    <a:lnTo>
                      <a:pt x="0" y="0"/>
                    </a:lnTo>
                    <a:lnTo>
                      <a:pt x="0" y="63"/>
                    </a:lnTo>
                    <a:lnTo>
                      <a:pt x="244" y="63"/>
                    </a:lnTo>
                    <a:lnTo>
                      <a:pt x="244" y="6"/>
                    </a:lnTo>
                    <a:lnTo>
                      <a:pt x="238" y="6"/>
                    </a:lnTo>
                    <a:lnTo>
                      <a:pt x="238" y="59"/>
                    </a:lnTo>
                    <a:lnTo>
                      <a:pt x="192" y="59"/>
                    </a:lnTo>
                    <a:lnTo>
                      <a:pt x="192" y="6"/>
                    </a:lnTo>
                    <a:lnTo>
                      <a:pt x="176" y="6"/>
                    </a:lnTo>
                    <a:lnTo>
                      <a:pt x="176" y="59"/>
                    </a:lnTo>
                    <a:lnTo>
                      <a:pt x="131" y="59"/>
                    </a:lnTo>
                    <a:lnTo>
                      <a:pt x="131" y="6"/>
                    </a:lnTo>
                    <a:lnTo>
                      <a:pt x="115" y="6"/>
                    </a:lnTo>
                    <a:lnTo>
                      <a:pt x="115" y="59"/>
                    </a:lnTo>
                    <a:lnTo>
                      <a:pt x="69" y="59"/>
                    </a:lnTo>
                    <a:lnTo>
                      <a:pt x="69" y="6"/>
                    </a:lnTo>
                    <a:lnTo>
                      <a:pt x="54" y="6"/>
                    </a:lnTo>
                    <a:lnTo>
                      <a:pt x="54" y="59"/>
                    </a:lnTo>
                    <a:lnTo>
                      <a:pt x="8" y="59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C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5" name="Freeform 1046"/>
              <p:cNvSpPr>
                <a:spLocks/>
              </p:cNvSpPr>
              <p:nvPr/>
            </p:nvSpPr>
            <p:spPr bwMode="auto">
              <a:xfrm>
                <a:off x="7596188" y="1201738"/>
                <a:ext cx="387350" cy="100013"/>
              </a:xfrm>
              <a:custGeom>
                <a:avLst/>
                <a:gdLst>
                  <a:gd name="T0" fmla="*/ 0 w 244"/>
                  <a:gd name="T1" fmla="*/ 0 h 63"/>
                  <a:gd name="T2" fmla="*/ 0 w 244"/>
                  <a:gd name="T3" fmla="*/ 0 h 63"/>
                  <a:gd name="T4" fmla="*/ 0 w 244"/>
                  <a:gd name="T5" fmla="*/ 63 h 63"/>
                  <a:gd name="T6" fmla="*/ 244 w 244"/>
                  <a:gd name="T7" fmla="*/ 63 h 63"/>
                  <a:gd name="T8" fmla="*/ 244 w 244"/>
                  <a:gd name="T9" fmla="*/ 6 h 63"/>
                  <a:gd name="T10" fmla="*/ 238 w 244"/>
                  <a:gd name="T11" fmla="*/ 6 h 63"/>
                  <a:gd name="T12" fmla="*/ 238 w 244"/>
                  <a:gd name="T13" fmla="*/ 59 h 63"/>
                  <a:gd name="T14" fmla="*/ 192 w 244"/>
                  <a:gd name="T15" fmla="*/ 59 h 63"/>
                  <a:gd name="T16" fmla="*/ 192 w 244"/>
                  <a:gd name="T17" fmla="*/ 6 h 63"/>
                  <a:gd name="T18" fmla="*/ 176 w 244"/>
                  <a:gd name="T19" fmla="*/ 6 h 63"/>
                  <a:gd name="T20" fmla="*/ 176 w 244"/>
                  <a:gd name="T21" fmla="*/ 59 h 63"/>
                  <a:gd name="T22" fmla="*/ 131 w 244"/>
                  <a:gd name="T23" fmla="*/ 59 h 63"/>
                  <a:gd name="T24" fmla="*/ 131 w 244"/>
                  <a:gd name="T25" fmla="*/ 6 h 63"/>
                  <a:gd name="T26" fmla="*/ 115 w 244"/>
                  <a:gd name="T27" fmla="*/ 6 h 63"/>
                  <a:gd name="T28" fmla="*/ 115 w 244"/>
                  <a:gd name="T29" fmla="*/ 59 h 63"/>
                  <a:gd name="T30" fmla="*/ 69 w 244"/>
                  <a:gd name="T31" fmla="*/ 59 h 63"/>
                  <a:gd name="T32" fmla="*/ 69 w 244"/>
                  <a:gd name="T33" fmla="*/ 6 h 63"/>
                  <a:gd name="T34" fmla="*/ 54 w 244"/>
                  <a:gd name="T35" fmla="*/ 6 h 63"/>
                  <a:gd name="T36" fmla="*/ 54 w 244"/>
                  <a:gd name="T37" fmla="*/ 59 h 63"/>
                  <a:gd name="T38" fmla="*/ 8 w 244"/>
                  <a:gd name="T39" fmla="*/ 59 h 63"/>
                  <a:gd name="T40" fmla="*/ 8 w 244"/>
                  <a:gd name="T41" fmla="*/ 6 h 63"/>
                  <a:gd name="T42" fmla="*/ 6 w 244"/>
                  <a:gd name="T43" fmla="*/ 6 h 63"/>
                  <a:gd name="T44" fmla="*/ 6 w 244"/>
                  <a:gd name="T45" fmla="*/ 63 h 63"/>
                  <a:gd name="T46" fmla="*/ 0 w 244"/>
                  <a:gd name="T47" fmla="*/ 63 h 63"/>
                  <a:gd name="T48" fmla="*/ 0 w 244"/>
                  <a:gd name="T4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4" h="63">
                    <a:moveTo>
                      <a:pt x="0" y="0"/>
                    </a:moveTo>
                    <a:lnTo>
                      <a:pt x="0" y="0"/>
                    </a:lnTo>
                    <a:lnTo>
                      <a:pt x="0" y="63"/>
                    </a:lnTo>
                    <a:lnTo>
                      <a:pt x="244" y="63"/>
                    </a:lnTo>
                    <a:lnTo>
                      <a:pt x="244" y="6"/>
                    </a:lnTo>
                    <a:lnTo>
                      <a:pt x="238" y="6"/>
                    </a:lnTo>
                    <a:lnTo>
                      <a:pt x="238" y="59"/>
                    </a:lnTo>
                    <a:lnTo>
                      <a:pt x="192" y="59"/>
                    </a:lnTo>
                    <a:lnTo>
                      <a:pt x="192" y="6"/>
                    </a:lnTo>
                    <a:lnTo>
                      <a:pt x="176" y="6"/>
                    </a:lnTo>
                    <a:lnTo>
                      <a:pt x="176" y="59"/>
                    </a:lnTo>
                    <a:lnTo>
                      <a:pt x="131" y="59"/>
                    </a:lnTo>
                    <a:lnTo>
                      <a:pt x="131" y="6"/>
                    </a:lnTo>
                    <a:lnTo>
                      <a:pt x="115" y="6"/>
                    </a:lnTo>
                    <a:lnTo>
                      <a:pt x="115" y="59"/>
                    </a:lnTo>
                    <a:lnTo>
                      <a:pt x="69" y="59"/>
                    </a:lnTo>
                    <a:lnTo>
                      <a:pt x="69" y="6"/>
                    </a:lnTo>
                    <a:lnTo>
                      <a:pt x="54" y="6"/>
                    </a:lnTo>
                    <a:lnTo>
                      <a:pt x="54" y="59"/>
                    </a:lnTo>
                    <a:lnTo>
                      <a:pt x="8" y="59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63"/>
                    </a:lnTo>
                    <a:lnTo>
                      <a:pt x="0" y="6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6" name="Rectangle 1047"/>
              <p:cNvSpPr>
                <a:spLocks noChangeArrowheads="1"/>
              </p:cNvSpPr>
              <p:nvPr/>
            </p:nvSpPr>
            <p:spPr bwMode="auto">
              <a:xfrm>
                <a:off x="7608888" y="1208088"/>
                <a:ext cx="73025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7" name="Rectangle 1048"/>
              <p:cNvSpPr>
                <a:spLocks noChangeArrowheads="1"/>
              </p:cNvSpPr>
              <p:nvPr/>
            </p:nvSpPr>
            <p:spPr bwMode="auto">
              <a:xfrm>
                <a:off x="7608888" y="1208088"/>
                <a:ext cx="73025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8" name="Rectangle 1049"/>
              <p:cNvSpPr>
                <a:spLocks noChangeArrowheads="1"/>
              </p:cNvSpPr>
              <p:nvPr/>
            </p:nvSpPr>
            <p:spPr bwMode="auto">
              <a:xfrm>
                <a:off x="7612063" y="1211263"/>
                <a:ext cx="66675" cy="80963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9" name="Rectangle 1050"/>
              <p:cNvSpPr>
                <a:spLocks noChangeArrowheads="1"/>
              </p:cNvSpPr>
              <p:nvPr/>
            </p:nvSpPr>
            <p:spPr bwMode="auto">
              <a:xfrm>
                <a:off x="7612063" y="1211263"/>
                <a:ext cx="66675" cy="80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30" name="Freeform 1051"/>
              <p:cNvSpPr>
                <a:spLocks noEditPoints="1"/>
              </p:cNvSpPr>
              <p:nvPr/>
            </p:nvSpPr>
            <p:spPr bwMode="auto">
              <a:xfrm>
                <a:off x="7612063" y="1211263"/>
                <a:ext cx="66675" cy="80963"/>
              </a:xfrm>
              <a:custGeom>
                <a:avLst/>
                <a:gdLst>
                  <a:gd name="T0" fmla="*/ 20 w 42"/>
                  <a:gd name="T1" fmla="*/ 26 h 51"/>
                  <a:gd name="T2" fmla="*/ 0 w 42"/>
                  <a:gd name="T3" fmla="*/ 51 h 51"/>
                  <a:gd name="T4" fmla="*/ 20 w 42"/>
                  <a:gd name="T5" fmla="*/ 51 h 51"/>
                  <a:gd name="T6" fmla="*/ 20 w 42"/>
                  <a:gd name="T7" fmla="*/ 26 h 51"/>
                  <a:gd name="T8" fmla="*/ 42 w 42"/>
                  <a:gd name="T9" fmla="*/ 0 h 51"/>
                  <a:gd name="T10" fmla="*/ 42 w 42"/>
                  <a:gd name="T11" fmla="*/ 0 h 51"/>
                  <a:gd name="T12" fmla="*/ 22 w 42"/>
                  <a:gd name="T13" fmla="*/ 24 h 51"/>
                  <a:gd name="T14" fmla="*/ 22 w 42"/>
                  <a:gd name="T15" fmla="*/ 51 h 51"/>
                  <a:gd name="T16" fmla="*/ 42 w 42"/>
                  <a:gd name="T17" fmla="*/ 51 h 51"/>
                  <a:gd name="T18" fmla="*/ 42 w 42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51">
                    <a:moveTo>
                      <a:pt x="20" y="26"/>
                    </a:moveTo>
                    <a:lnTo>
                      <a:pt x="0" y="51"/>
                    </a:lnTo>
                    <a:lnTo>
                      <a:pt x="20" y="51"/>
                    </a:lnTo>
                    <a:lnTo>
                      <a:pt x="20" y="26"/>
                    </a:lnTo>
                    <a:close/>
                    <a:moveTo>
                      <a:pt x="42" y="0"/>
                    </a:moveTo>
                    <a:lnTo>
                      <a:pt x="42" y="0"/>
                    </a:lnTo>
                    <a:lnTo>
                      <a:pt x="22" y="24"/>
                    </a:lnTo>
                    <a:lnTo>
                      <a:pt x="22" y="51"/>
                    </a:lnTo>
                    <a:lnTo>
                      <a:pt x="42" y="5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31" name="Freeform 1052"/>
              <p:cNvSpPr>
                <a:spLocks noEditPoints="1"/>
              </p:cNvSpPr>
              <p:nvPr/>
            </p:nvSpPr>
            <p:spPr bwMode="auto">
              <a:xfrm>
                <a:off x="7612063" y="1211263"/>
                <a:ext cx="66675" cy="80963"/>
              </a:xfrm>
              <a:custGeom>
                <a:avLst/>
                <a:gdLst>
                  <a:gd name="T0" fmla="*/ 20 w 42"/>
                  <a:gd name="T1" fmla="*/ 26 h 51"/>
                  <a:gd name="T2" fmla="*/ 0 w 42"/>
                  <a:gd name="T3" fmla="*/ 51 h 51"/>
                  <a:gd name="T4" fmla="*/ 20 w 42"/>
                  <a:gd name="T5" fmla="*/ 51 h 51"/>
                  <a:gd name="T6" fmla="*/ 20 w 42"/>
                  <a:gd name="T7" fmla="*/ 26 h 51"/>
                  <a:gd name="T8" fmla="*/ 42 w 42"/>
                  <a:gd name="T9" fmla="*/ 0 h 51"/>
                  <a:gd name="T10" fmla="*/ 42 w 42"/>
                  <a:gd name="T11" fmla="*/ 0 h 51"/>
                  <a:gd name="T12" fmla="*/ 22 w 42"/>
                  <a:gd name="T13" fmla="*/ 24 h 51"/>
                  <a:gd name="T14" fmla="*/ 22 w 42"/>
                  <a:gd name="T15" fmla="*/ 51 h 51"/>
                  <a:gd name="T16" fmla="*/ 42 w 42"/>
                  <a:gd name="T17" fmla="*/ 51 h 51"/>
                  <a:gd name="T18" fmla="*/ 42 w 42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51">
                    <a:moveTo>
                      <a:pt x="20" y="26"/>
                    </a:moveTo>
                    <a:lnTo>
                      <a:pt x="0" y="51"/>
                    </a:lnTo>
                    <a:lnTo>
                      <a:pt x="20" y="51"/>
                    </a:lnTo>
                    <a:lnTo>
                      <a:pt x="20" y="26"/>
                    </a:lnTo>
                    <a:moveTo>
                      <a:pt x="42" y="0"/>
                    </a:moveTo>
                    <a:lnTo>
                      <a:pt x="42" y="0"/>
                    </a:lnTo>
                    <a:lnTo>
                      <a:pt x="22" y="24"/>
                    </a:lnTo>
                    <a:lnTo>
                      <a:pt x="22" y="51"/>
                    </a:lnTo>
                    <a:lnTo>
                      <a:pt x="42" y="51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32" name="Rectangle 1053"/>
              <p:cNvSpPr>
                <a:spLocks noChangeArrowheads="1"/>
              </p:cNvSpPr>
              <p:nvPr/>
            </p:nvSpPr>
            <p:spPr bwMode="auto">
              <a:xfrm>
                <a:off x="7643813" y="1208088"/>
                <a:ext cx="3175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33" name="Rectangle 1054"/>
              <p:cNvSpPr>
                <a:spLocks noChangeArrowheads="1"/>
              </p:cNvSpPr>
              <p:nvPr/>
            </p:nvSpPr>
            <p:spPr bwMode="auto">
              <a:xfrm>
                <a:off x="7643813" y="1208088"/>
                <a:ext cx="3175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34" name="Rectangle 1055"/>
              <p:cNvSpPr>
                <a:spLocks noChangeArrowheads="1"/>
              </p:cNvSpPr>
              <p:nvPr/>
            </p:nvSpPr>
            <p:spPr bwMode="auto">
              <a:xfrm>
                <a:off x="7705726" y="1208088"/>
                <a:ext cx="73025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35" name="Rectangle 1056"/>
              <p:cNvSpPr>
                <a:spLocks noChangeArrowheads="1"/>
              </p:cNvSpPr>
              <p:nvPr/>
            </p:nvSpPr>
            <p:spPr bwMode="auto">
              <a:xfrm>
                <a:off x="7705726" y="1208088"/>
                <a:ext cx="73025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36" name="Rectangle 1057"/>
              <p:cNvSpPr>
                <a:spLocks noChangeArrowheads="1"/>
              </p:cNvSpPr>
              <p:nvPr/>
            </p:nvSpPr>
            <p:spPr bwMode="auto">
              <a:xfrm>
                <a:off x="7708901" y="1211263"/>
                <a:ext cx="66675" cy="80963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37" name="Rectangle 1058"/>
              <p:cNvSpPr>
                <a:spLocks noChangeArrowheads="1"/>
              </p:cNvSpPr>
              <p:nvPr/>
            </p:nvSpPr>
            <p:spPr bwMode="auto">
              <a:xfrm>
                <a:off x="7708901" y="1211263"/>
                <a:ext cx="66675" cy="80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38" name="Freeform 1059"/>
              <p:cNvSpPr>
                <a:spLocks noEditPoints="1"/>
              </p:cNvSpPr>
              <p:nvPr/>
            </p:nvSpPr>
            <p:spPr bwMode="auto">
              <a:xfrm>
                <a:off x="7712076" y="1211263"/>
                <a:ext cx="63500" cy="80963"/>
              </a:xfrm>
              <a:custGeom>
                <a:avLst/>
                <a:gdLst>
                  <a:gd name="T0" fmla="*/ 18 w 40"/>
                  <a:gd name="T1" fmla="*/ 26 h 51"/>
                  <a:gd name="T2" fmla="*/ 0 w 40"/>
                  <a:gd name="T3" fmla="*/ 51 h 51"/>
                  <a:gd name="T4" fmla="*/ 18 w 40"/>
                  <a:gd name="T5" fmla="*/ 51 h 51"/>
                  <a:gd name="T6" fmla="*/ 18 w 40"/>
                  <a:gd name="T7" fmla="*/ 26 h 51"/>
                  <a:gd name="T8" fmla="*/ 40 w 40"/>
                  <a:gd name="T9" fmla="*/ 0 h 51"/>
                  <a:gd name="T10" fmla="*/ 40 w 40"/>
                  <a:gd name="T11" fmla="*/ 0 h 51"/>
                  <a:gd name="T12" fmla="*/ 20 w 40"/>
                  <a:gd name="T13" fmla="*/ 24 h 51"/>
                  <a:gd name="T14" fmla="*/ 20 w 40"/>
                  <a:gd name="T15" fmla="*/ 51 h 51"/>
                  <a:gd name="T16" fmla="*/ 40 w 40"/>
                  <a:gd name="T17" fmla="*/ 51 h 51"/>
                  <a:gd name="T18" fmla="*/ 40 w 40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51">
                    <a:moveTo>
                      <a:pt x="18" y="26"/>
                    </a:moveTo>
                    <a:lnTo>
                      <a:pt x="0" y="51"/>
                    </a:lnTo>
                    <a:lnTo>
                      <a:pt x="18" y="51"/>
                    </a:lnTo>
                    <a:lnTo>
                      <a:pt x="18" y="26"/>
                    </a:lnTo>
                    <a:close/>
                    <a:moveTo>
                      <a:pt x="40" y="0"/>
                    </a:moveTo>
                    <a:lnTo>
                      <a:pt x="40" y="0"/>
                    </a:lnTo>
                    <a:lnTo>
                      <a:pt x="20" y="24"/>
                    </a:lnTo>
                    <a:lnTo>
                      <a:pt x="20" y="51"/>
                    </a:lnTo>
                    <a:lnTo>
                      <a:pt x="40" y="5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39" name="Freeform 1060"/>
              <p:cNvSpPr>
                <a:spLocks noEditPoints="1"/>
              </p:cNvSpPr>
              <p:nvPr/>
            </p:nvSpPr>
            <p:spPr bwMode="auto">
              <a:xfrm>
                <a:off x="7712076" y="1211263"/>
                <a:ext cx="63500" cy="80963"/>
              </a:xfrm>
              <a:custGeom>
                <a:avLst/>
                <a:gdLst>
                  <a:gd name="T0" fmla="*/ 18 w 40"/>
                  <a:gd name="T1" fmla="*/ 26 h 51"/>
                  <a:gd name="T2" fmla="*/ 0 w 40"/>
                  <a:gd name="T3" fmla="*/ 51 h 51"/>
                  <a:gd name="T4" fmla="*/ 18 w 40"/>
                  <a:gd name="T5" fmla="*/ 51 h 51"/>
                  <a:gd name="T6" fmla="*/ 18 w 40"/>
                  <a:gd name="T7" fmla="*/ 26 h 51"/>
                  <a:gd name="T8" fmla="*/ 40 w 40"/>
                  <a:gd name="T9" fmla="*/ 0 h 51"/>
                  <a:gd name="T10" fmla="*/ 40 w 40"/>
                  <a:gd name="T11" fmla="*/ 0 h 51"/>
                  <a:gd name="T12" fmla="*/ 20 w 40"/>
                  <a:gd name="T13" fmla="*/ 24 h 51"/>
                  <a:gd name="T14" fmla="*/ 20 w 40"/>
                  <a:gd name="T15" fmla="*/ 51 h 51"/>
                  <a:gd name="T16" fmla="*/ 40 w 40"/>
                  <a:gd name="T17" fmla="*/ 51 h 51"/>
                  <a:gd name="T18" fmla="*/ 40 w 40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51">
                    <a:moveTo>
                      <a:pt x="18" y="26"/>
                    </a:moveTo>
                    <a:lnTo>
                      <a:pt x="0" y="51"/>
                    </a:lnTo>
                    <a:lnTo>
                      <a:pt x="18" y="51"/>
                    </a:lnTo>
                    <a:lnTo>
                      <a:pt x="18" y="26"/>
                    </a:lnTo>
                    <a:moveTo>
                      <a:pt x="40" y="0"/>
                    </a:moveTo>
                    <a:lnTo>
                      <a:pt x="40" y="0"/>
                    </a:lnTo>
                    <a:lnTo>
                      <a:pt x="20" y="24"/>
                    </a:lnTo>
                    <a:lnTo>
                      <a:pt x="20" y="51"/>
                    </a:lnTo>
                    <a:lnTo>
                      <a:pt x="40" y="51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40" name="Rectangle 1061"/>
              <p:cNvSpPr>
                <a:spLocks noChangeArrowheads="1"/>
              </p:cNvSpPr>
              <p:nvPr/>
            </p:nvSpPr>
            <p:spPr bwMode="auto">
              <a:xfrm>
                <a:off x="7740651" y="1208088"/>
                <a:ext cx="3175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41" name="Rectangle 1062"/>
              <p:cNvSpPr>
                <a:spLocks noChangeArrowheads="1"/>
              </p:cNvSpPr>
              <p:nvPr/>
            </p:nvSpPr>
            <p:spPr bwMode="auto">
              <a:xfrm>
                <a:off x="7740651" y="1208088"/>
                <a:ext cx="3175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42" name="Rectangle 1063"/>
              <p:cNvSpPr>
                <a:spLocks noChangeArrowheads="1"/>
              </p:cNvSpPr>
              <p:nvPr/>
            </p:nvSpPr>
            <p:spPr bwMode="auto">
              <a:xfrm>
                <a:off x="7804151" y="1208088"/>
                <a:ext cx="71438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43" name="Rectangle 1064"/>
              <p:cNvSpPr>
                <a:spLocks noChangeArrowheads="1"/>
              </p:cNvSpPr>
              <p:nvPr/>
            </p:nvSpPr>
            <p:spPr bwMode="auto">
              <a:xfrm>
                <a:off x="7804151" y="1208088"/>
                <a:ext cx="71438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44" name="Rectangle 1065"/>
              <p:cNvSpPr>
                <a:spLocks noChangeArrowheads="1"/>
              </p:cNvSpPr>
              <p:nvPr/>
            </p:nvSpPr>
            <p:spPr bwMode="auto">
              <a:xfrm>
                <a:off x="7807326" y="1211263"/>
                <a:ext cx="65088" cy="80963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45" name="Rectangle 1066"/>
              <p:cNvSpPr>
                <a:spLocks noChangeArrowheads="1"/>
              </p:cNvSpPr>
              <p:nvPr/>
            </p:nvSpPr>
            <p:spPr bwMode="auto">
              <a:xfrm>
                <a:off x="7807326" y="1211263"/>
                <a:ext cx="65088" cy="80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46" name="Freeform 1067"/>
              <p:cNvSpPr>
                <a:spLocks noEditPoints="1"/>
              </p:cNvSpPr>
              <p:nvPr/>
            </p:nvSpPr>
            <p:spPr bwMode="auto">
              <a:xfrm>
                <a:off x="7807326" y="1211263"/>
                <a:ext cx="65088" cy="80963"/>
              </a:xfrm>
              <a:custGeom>
                <a:avLst/>
                <a:gdLst>
                  <a:gd name="T0" fmla="*/ 20 w 41"/>
                  <a:gd name="T1" fmla="*/ 26 h 51"/>
                  <a:gd name="T2" fmla="*/ 0 w 41"/>
                  <a:gd name="T3" fmla="*/ 51 h 51"/>
                  <a:gd name="T4" fmla="*/ 20 w 41"/>
                  <a:gd name="T5" fmla="*/ 51 h 51"/>
                  <a:gd name="T6" fmla="*/ 20 w 41"/>
                  <a:gd name="T7" fmla="*/ 26 h 51"/>
                  <a:gd name="T8" fmla="*/ 41 w 41"/>
                  <a:gd name="T9" fmla="*/ 0 h 51"/>
                  <a:gd name="T10" fmla="*/ 41 w 41"/>
                  <a:gd name="T11" fmla="*/ 0 h 51"/>
                  <a:gd name="T12" fmla="*/ 20 w 41"/>
                  <a:gd name="T13" fmla="*/ 24 h 51"/>
                  <a:gd name="T14" fmla="*/ 20 w 41"/>
                  <a:gd name="T15" fmla="*/ 51 h 51"/>
                  <a:gd name="T16" fmla="*/ 41 w 41"/>
                  <a:gd name="T17" fmla="*/ 51 h 51"/>
                  <a:gd name="T18" fmla="*/ 41 w 41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51">
                    <a:moveTo>
                      <a:pt x="20" y="26"/>
                    </a:moveTo>
                    <a:lnTo>
                      <a:pt x="0" y="51"/>
                    </a:lnTo>
                    <a:lnTo>
                      <a:pt x="20" y="51"/>
                    </a:lnTo>
                    <a:lnTo>
                      <a:pt x="20" y="26"/>
                    </a:lnTo>
                    <a:close/>
                    <a:moveTo>
                      <a:pt x="41" y="0"/>
                    </a:moveTo>
                    <a:lnTo>
                      <a:pt x="41" y="0"/>
                    </a:lnTo>
                    <a:lnTo>
                      <a:pt x="20" y="24"/>
                    </a:lnTo>
                    <a:lnTo>
                      <a:pt x="20" y="51"/>
                    </a:lnTo>
                    <a:lnTo>
                      <a:pt x="41" y="5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47" name="Freeform 1068"/>
              <p:cNvSpPr>
                <a:spLocks noEditPoints="1"/>
              </p:cNvSpPr>
              <p:nvPr/>
            </p:nvSpPr>
            <p:spPr bwMode="auto">
              <a:xfrm>
                <a:off x="7807326" y="1211263"/>
                <a:ext cx="65088" cy="80963"/>
              </a:xfrm>
              <a:custGeom>
                <a:avLst/>
                <a:gdLst>
                  <a:gd name="T0" fmla="*/ 20 w 41"/>
                  <a:gd name="T1" fmla="*/ 26 h 51"/>
                  <a:gd name="T2" fmla="*/ 0 w 41"/>
                  <a:gd name="T3" fmla="*/ 51 h 51"/>
                  <a:gd name="T4" fmla="*/ 20 w 41"/>
                  <a:gd name="T5" fmla="*/ 51 h 51"/>
                  <a:gd name="T6" fmla="*/ 20 w 41"/>
                  <a:gd name="T7" fmla="*/ 26 h 51"/>
                  <a:gd name="T8" fmla="*/ 41 w 41"/>
                  <a:gd name="T9" fmla="*/ 0 h 51"/>
                  <a:gd name="T10" fmla="*/ 41 w 41"/>
                  <a:gd name="T11" fmla="*/ 0 h 51"/>
                  <a:gd name="T12" fmla="*/ 20 w 41"/>
                  <a:gd name="T13" fmla="*/ 24 h 51"/>
                  <a:gd name="T14" fmla="*/ 20 w 41"/>
                  <a:gd name="T15" fmla="*/ 51 h 51"/>
                  <a:gd name="T16" fmla="*/ 41 w 41"/>
                  <a:gd name="T17" fmla="*/ 51 h 51"/>
                  <a:gd name="T18" fmla="*/ 41 w 41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51">
                    <a:moveTo>
                      <a:pt x="20" y="26"/>
                    </a:moveTo>
                    <a:lnTo>
                      <a:pt x="0" y="51"/>
                    </a:lnTo>
                    <a:lnTo>
                      <a:pt x="20" y="51"/>
                    </a:lnTo>
                    <a:lnTo>
                      <a:pt x="20" y="26"/>
                    </a:lnTo>
                    <a:moveTo>
                      <a:pt x="41" y="0"/>
                    </a:moveTo>
                    <a:lnTo>
                      <a:pt x="41" y="0"/>
                    </a:lnTo>
                    <a:lnTo>
                      <a:pt x="20" y="24"/>
                    </a:lnTo>
                    <a:lnTo>
                      <a:pt x="20" y="51"/>
                    </a:lnTo>
                    <a:lnTo>
                      <a:pt x="41" y="51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48" name="Rectangle 1069"/>
              <p:cNvSpPr>
                <a:spLocks noChangeArrowheads="1"/>
              </p:cNvSpPr>
              <p:nvPr/>
            </p:nvSpPr>
            <p:spPr bwMode="auto">
              <a:xfrm>
                <a:off x="7839076" y="1208088"/>
                <a:ext cx="1588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49" name="Rectangle 1070"/>
              <p:cNvSpPr>
                <a:spLocks noChangeArrowheads="1"/>
              </p:cNvSpPr>
              <p:nvPr/>
            </p:nvSpPr>
            <p:spPr bwMode="auto">
              <a:xfrm>
                <a:off x="7839076" y="1208088"/>
                <a:ext cx="1588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50" name="Rectangle 1071"/>
              <p:cNvSpPr>
                <a:spLocks noChangeArrowheads="1"/>
              </p:cNvSpPr>
              <p:nvPr/>
            </p:nvSpPr>
            <p:spPr bwMode="auto">
              <a:xfrm>
                <a:off x="7900988" y="1208088"/>
                <a:ext cx="73025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51" name="Rectangle 1072"/>
              <p:cNvSpPr>
                <a:spLocks noChangeArrowheads="1"/>
              </p:cNvSpPr>
              <p:nvPr/>
            </p:nvSpPr>
            <p:spPr bwMode="auto">
              <a:xfrm>
                <a:off x="7900988" y="1208088"/>
                <a:ext cx="73025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52" name="Rectangle 1073"/>
              <p:cNvSpPr>
                <a:spLocks noChangeArrowheads="1"/>
              </p:cNvSpPr>
              <p:nvPr/>
            </p:nvSpPr>
            <p:spPr bwMode="auto">
              <a:xfrm>
                <a:off x="7904163" y="1211263"/>
                <a:ext cx="66675" cy="80963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53" name="Rectangle 1074"/>
              <p:cNvSpPr>
                <a:spLocks noChangeArrowheads="1"/>
              </p:cNvSpPr>
              <p:nvPr/>
            </p:nvSpPr>
            <p:spPr bwMode="auto">
              <a:xfrm>
                <a:off x="7904163" y="1211263"/>
                <a:ext cx="66675" cy="80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54" name="Freeform 1075"/>
              <p:cNvSpPr>
                <a:spLocks noEditPoints="1"/>
              </p:cNvSpPr>
              <p:nvPr/>
            </p:nvSpPr>
            <p:spPr bwMode="auto">
              <a:xfrm>
                <a:off x="7904163" y="1211263"/>
                <a:ext cx="66675" cy="80963"/>
              </a:xfrm>
              <a:custGeom>
                <a:avLst/>
                <a:gdLst>
                  <a:gd name="T0" fmla="*/ 20 w 42"/>
                  <a:gd name="T1" fmla="*/ 26 h 51"/>
                  <a:gd name="T2" fmla="*/ 0 w 42"/>
                  <a:gd name="T3" fmla="*/ 51 h 51"/>
                  <a:gd name="T4" fmla="*/ 20 w 42"/>
                  <a:gd name="T5" fmla="*/ 51 h 51"/>
                  <a:gd name="T6" fmla="*/ 20 w 42"/>
                  <a:gd name="T7" fmla="*/ 26 h 51"/>
                  <a:gd name="T8" fmla="*/ 42 w 42"/>
                  <a:gd name="T9" fmla="*/ 0 h 51"/>
                  <a:gd name="T10" fmla="*/ 42 w 42"/>
                  <a:gd name="T11" fmla="*/ 0 h 51"/>
                  <a:gd name="T12" fmla="*/ 22 w 42"/>
                  <a:gd name="T13" fmla="*/ 24 h 51"/>
                  <a:gd name="T14" fmla="*/ 22 w 42"/>
                  <a:gd name="T15" fmla="*/ 51 h 51"/>
                  <a:gd name="T16" fmla="*/ 42 w 42"/>
                  <a:gd name="T17" fmla="*/ 51 h 51"/>
                  <a:gd name="T18" fmla="*/ 42 w 42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51">
                    <a:moveTo>
                      <a:pt x="20" y="26"/>
                    </a:moveTo>
                    <a:lnTo>
                      <a:pt x="0" y="51"/>
                    </a:lnTo>
                    <a:lnTo>
                      <a:pt x="20" y="51"/>
                    </a:lnTo>
                    <a:lnTo>
                      <a:pt x="20" y="26"/>
                    </a:lnTo>
                    <a:close/>
                    <a:moveTo>
                      <a:pt x="42" y="0"/>
                    </a:moveTo>
                    <a:lnTo>
                      <a:pt x="42" y="0"/>
                    </a:lnTo>
                    <a:lnTo>
                      <a:pt x="22" y="24"/>
                    </a:lnTo>
                    <a:lnTo>
                      <a:pt x="22" y="51"/>
                    </a:lnTo>
                    <a:lnTo>
                      <a:pt x="42" y="5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55" name="Freeform 1076"/>
              <p:cNvSpPr>
                <a:spLocks noEditPoints="1"/>
              </p:cNvSpPr>
              <p:nvPr/>
            </p:nvSpPr>
            <p:spPr bwMode="auto">
              <a:xfrm>
                <a:off x="7904163" y="1211263"/>
                <a:ext cx="66675" cy="80963"/>
              </a:xfrm>
              <a:custGeom>
                <a:avLst/>
                <a:gdLst>
                  <a:gd name="T0" fmla="*/ 20 w 42"/>
                  <a:gd name="T1" fmla="*/ 26 h 51"/>
                  <a:gd name="T2" fmla="*/ 0 w 42"/>
                  <a:gd name="T3" fmla="*/ 51 h 51"/>
                  <a:gd name="T4" fmla="*/ 20 w 42"/>
                  <a:gd name="T5" fmla="*/ 51 h 51"/>
                  <a:gd name="T6" fmla="*/ 20 w 42"/>
                  <a:gd name="T7" fmla="*/ 26 h 51"/>
                  <a:gd name="T8" fmla="*/ 42 w 42"/>
                  <a:gd name="T9" fmla="*/ 0 h 51"/>
                  <a:gd name="T10" fmla="*/ 42 w 42"/>
                  <a:gd name="T11" fmla="*/ 0 h 51"/>
                  <a:gd name="T12" fmla="*/ 22 w 42"/>
                  <a:gd name="T13" fmla="*/ 24 h 51"/>
                  <a:gd name="T14" fmla="*/ 22 w 42"/>
                  <a:gd name="T15" fmla="*/ 51 h 51"/>
                  <a:gd name="T16" fmla="*/ 42 w 42"/>
                  <a:gd name="T17" fmla="*/ 51 h 51"/>
                  <a:gd name="T18" fmla="*/ 42 w 42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51">
                    <a:moveTo>
                      <a:pt x="20" y="26"/>
                    </a:moveTo>
                    <a:lnTo>
                      <a:pt x="0" y="51"/>
                    </a:lnTo>
                    <a:lnTo>
                      <a:pt x="20" y="51"/>
                    </a:lnTo>
                    <a:lnTo>
                      <a:pt x="20" y="26"/>
                    </a:lnTo>
                    <a:moveTo>
                      <a:pt x="42" y="0"/>
                    </a:moveTo>
                    <a:lnTo>
                      <a:pt x="42" y="0"/>
                    </a:lnTo>
                    <a:lnTo>
                      <a:pt x="22" y="24"/>
                    </a:lnTo>
                    <a:lnTo>
                      <a:pt x="22" y="51"/>
                    </a:lnTo>
                    <a:lnTo>
                      <a:pt x="42" y="51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56" name="Rectangle 1077"/>
              <p:cNvSpPr>
                <a:spLocks noChangeArrowheads="1"/>
              </p:cNvSpPr>
              <p:nvPr/>
            </p:nvSpPr>
            <p:spPr bwMode="auto">
              <a:xfrm>
                <a:off x="7935913" y="1208088"/>
                <a:ext cx="3175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57" name="Rectangle 1078"/>
              <p:cNvSpPr>
                <a:spLocks noChangeArrowheads="1"/>
              </p:cNvSpPr>
              <p:nvPr/>
            </p:nvSpPr>
            <p:spPr bwMode="auto">
              <a:xfrm>
                <a:off x="7935913" y="1208088"/>
                <a:ext cx="3175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58" name="Freeform 1079"/>
              <p:cNvSpPr>
                <a:spLocks/>
              </p:cNvSpPr>
              <p:nvPr/>
            </p:nvSpPr>
            <p:spPr bwMode="auto">
              <a:xfrm>
                <a:off x="7596188" y="1201738"/>
                <a:ext cx="387350" cy="9525"/>
              </a:xfrm>
              <a:custGeom>
                <a:avLst/>
                <a:gdLst>
                  <a:gd name="T0" fmla="*/ 244 w 244"/>
                  <a:gd name="T1" fmla="*/ 0 h 6"/>
                  <a:gd name="T2" fmla="*/ 0 w 244"/>
                  <a:gd name="T3" fmla="*/ 0 h 6"/>
                  <a:gd name="T4" fmla="*/ 0 w 244"/>
                  <a:gd name="T5" fmla="*/ 0 h 6"/>
                  <a:gd name="T6" fmla="*/ 244 w 244"/>
                  <a:gd name="T7" fmla="*/ 0 h 6"/>
                  <a:gd name="T8" fmla="*/ 244 w 244"/>
                  <a:gd name="T9" fmla="*/ 6 h 6"/>
                  <a:gd name="T10" fmla="*/ 244 w 24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4" h="6">
                    <a:moveTo>
                      <a:pt x="24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6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BCC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59" name="Freeform 1080"/>
              <p:cNvSpPr>
                <a:spLocks/>
              </p:cNvSpPr>
              <p:nvPr/>
            </p:nvSpPr>
            <p:spPr bwMode="auto">
              <a:xfrm>
                <a:off x="7596188" y="1201738"/>
                <a:ext cx="387350" cy="9525"/>
              </a:xfrm>
              <a:custGeom>
                <a:avLst/>
                <a:gdLst>
                  <a:gd name="T0" fmla="*/ 244 w 244"/>
                  <a:gd name="T1" fmla="*/ 0 h 6"/>
                  <a:gd name="T2" fmla="*/ 0 w 244"/>
                  <a:gd name="T3" fmla="*/ 0 h 6"/>
                  <a:gd name="T4" fmla="*/ 0 w 244"/>
                  <a:gd name="T5" fmla="*/ 0 h 6"/>
                  <a:gd name="T6" fmla="*/ 244 w 244"/>
                  <a:gd name="T7" fmla="*/ 0 h 6"/>
                  <a:gd name="T8" fmla="*/ 244 w 244"/>
                  <a:gd name="T9" fmla="*/ 6 h 6"/>
                  <a:gd name="T10" fmla="*/ 244 w 24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4" h="6">
                    <a:moveTo>
                      <a:pt x="24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6"/>
                    </a:lnTo>
                    <a:lnTo>
                      <a:pt x="2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60" name="Freeform 1081"/>
              <p:cNvSpPr>
                <a:spLocks/>
              </p:cNvSpPr>
              <p:nvPr/>
            </p:nvSpPr>
            <p:spPr bwMode="auto">
              <a:xfrm>
                <a:off x="7596188" y="1201738"/>
                <a:ext cx="387350" cy="100013"/>
              </a:xfrm>
              <a:custGeom>
                <a:avLst/>
                <a:gdLst>
                  <a:gd name="T0" fmla="*/ 244 w 244"/>
                  <a:gd name="T1" fmla="*/ 0 h 63"/>
                  <a:gd name="T2" fmla="*/ 0 w 244"/>
                  <a:gd name="T3" fmla="*/ 0 h 63"/>
                  <a:gd name="T4" fmla="*/ 0 w 244"/>
                  <a:gd name="T5" fmla="*/ 63 h 63"/>
                  <a:gd name="T6" fmla="*/ 6 w 244"/>
                  <a:gd name="T7" fmla="*/ 63 h 63"/>
                  <a:gd name="T8" fmla="*/ 6 w 244"/>
                  <a:gd name="T9" fmla="*/ 6 h 63"/>
                  <a:gd name="T10" fmla="*/ 8 w 244"/>
                  <a:gd name="T11" fmla="*/ 6 h 63"/>
                  <a:gd name="T12" fmla="*/ 8 w 244"/>
                  <a:gd name="T13" fmla="*/ 4 h 63"/>
                  <a:gd name="T14" fmla="*/ 54 w 244"/>
                  <a:gd name="T15" fmla="*/ 4 h 63"/>
                  <a:gd name="T16" fmla="*/ 54 w 244"/>
                  <a:gd name="T17" fmla="*/ 6 h 63"/>
                  <a:gd name="T18" fmla="*/ 69 w 244"/>
                  <a:gd name="T19" fmla="*/ 6 h 63"/>
                  <a:gd name="T20" fmla="*/ 69 w 244"/>
                  <a:gd name="T21" fmla="*/ 4 h 63"/>
                  <a:gd name="T22" fmla="*/ 115 w 244"/>
                  <a:gd name="T23" fmla="*/ 4 h 63"/>
                  <a:gd name="T24" fmla="*/ 115 w 244"/>
                  <a:gd name="T25" fmla="*/ 6 h 63"/>
                  <a:gd name="T26" fmla="*/ 131 w 244"/>
                  <a:gd name="T27" fmla="*/ 6 h 63"/>
                  <a:gd name="T28" fmla="*/ 131 w 244"/>
                  <a:gd name="T29" fmla="*/ 4 h 63"/>
                  <a:gd name="T30" fmla="*/ 176 w 244"/>
                  <a:gd name="T31" fmla="*/ 4 h 63"/>
                  <a:gd name="T32" fmla="*/ 176 w 244"/>
                  <a:gd name="T33" fmla="*/ 6 h 63"/>
                  <a:gd name="T34" fmla="*/ 192 w 244"/>
                  <a:gd name="T35" fmla="*/ 6 h 63"/>
                  <a:gd name="T36" fmla="*/ 192 w 244"/>
                  <a:gd name="T37" fmla="*/ 4 h 63"/>
                  <a:gd name="T38" fmla="*/ 238 w 244"/>
                  <a:gd name="T39" fmla="*/ 4 h 63"/>
                  <a:gd name="T40" fmla="*/ 238 w 244"/>
                  <a:gd name="T41" fmla="*/ 6 h 63"/>
                  <a:gd name="T42" fmla="*/ 244 w 244"/>
                  <a:gd name="T43" fmla="*/ 6 h 63"/>
                  <a:gd name="T44" fmla="*/ 244 w 244"/>
                  <a:gd name="T4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4" h="63">
                    <a:moveTo>
                      <a:pt x="244" y="0"/>
                    </a:moveTo>
                    <a:lnTo>
                      <a:pt x="0" y="0"/>
                    </a:lnTo>
                    <a:lnTo>
                      <a:pt x="0" y="63"/>
                    </a:lnTo>
                    <a:lnTo>
                      <a:pt x="6" y="63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54" y="4"/>
                    </a:lnTo>
                    <a:lnTo>
                      <a:pt x="54" y="6"/>
                    </a:lnTo>
                    <a:lnTo>
                      <a:pt x="69" y="6"/>
                    </a:lnTo>
                    <a:lnTo>
                      <a:pt x="69" y="4"/>
                    </a:lnTo>
                    <a:lnTo>
                      <a:pt x="115" y="4"/>
                    </a:lnTo>
                    <a:lnTo>
                      <a:pt x="115" y="6"/>
                    </a:lnTo>
                    <a:lnTo>
                      <a:pt x="131" y="6"/>
                    </a:lnTo>
                    <a:lnTo>
                      <a:pt x="131" y="4"/>
                    </a:lnTo>
                    <a:lnTo>
                      <a:pt x="176" y="4"/>
                    </a:lnTo>
                    <a:lnTo>
                      <a:pt x="176" y="6"/>
                    </a:lnTo>
                    <a:lnTo>
                      <a:pt x="192" y="6"/>
                    </a:lnTo>
                    <a:lnTo>
                      <a:pt x="192" y="4"/>
                    </a:lnTo>
                    <a:lnTo>
                      <a:pt x="238" y="4"/>
                    </a:lnTo>
                    <a:lnTo>
                      <a:pt x="238" y="6"/>
                    </a:lnTo>
                    <a:lnTo>
                      <a:pt x="244" y="6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A9B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61" name="Freeform 1082"/>
              <p:cNvSpPr>
                <a:spLocks/>
              </p:cNvSpPr>
              <p:nvPr/>
            </p:nvSpPr>
            <p:spPr bwMode="auto">
              <a:xfrm>
                <a:off x="7596188" y="1201738"/>
                <a:ext cx="387350" cy="100013"/>
              </a:xfrm>
              <a:custGeom>
                <a:avLst/>
                <a:gdLst>
                  <a:gd name="T0" fmla="*/ 244 w 244"/>
                  <a:gd name="T1" fmla="*/ 0 h 63"/>
                  <a:gd name="T2" fmla="*/ 0 w 244"/>
                  <a:gd name="T3" fmla="*/ 0 h 63"/>
                  <a:gd name="T4" fmla="*/ 0 w 244"/>
                  <a:gd name="T5" fmla="*/ 63 h 63"/>
                  <a:gd name="T6" fmla="*/ 6 w 244"/>
                  <a:gd name="T7" fmla="*/ 63 h 63"/>
                  <a:gd name="T8" fmla="*/ 6 w 244"/>
                  <a:gd name="T9" fmla="*/ 6 h 63"/>
                  <a:gd name="T10" fmla="*/ 8 w 244"/>
                  <a:gd name="T11" fmla="*/ 6 h 63"/>
                  <a:gd name="T12" fmla="*/ 8 w 244"/>
                  <a:gd name="T13" fmla="*/ 4 h 63"/>
                  <a:gd name="T14" fmla="*/ 54 w 244"/>
                  <a:gd name="T15" fmla="*/ 4 h 63"/>
                  <a:gd name="T16" fmla="*/ 54 w 244"/>
                  <a:gd name="T17" fmla="*/ 6 h 63"/>
                  <a:gd name="T18" fmla="*/ 69 w 244"/>
                  <a:gd name="T19" fmla="*/ 6 h 63"/>
                  <a:gd name="T20" fmla="*/ 69 w 244"/>
                  <a:gd name="T21" fmla="*/ 4 h 63"/>
                  <a:gd name="T22" fmla="*/ 115 w 244"/>
                  <a:gd name="T23" fmla="*/ 4 h 63"/>
                  <a:gd name="T24" fmla="*/ 115 w 244"/>
                  <a:gd name="T25" fmla="*/ 6 h 63"/>
                  <a:gd name="T26" fmla="*/ 131 w 244"/>
                  <a:gd name="T27" fmla="*/ 6 h 63"/>
                  <a:gd name="T28" fmla="*/ 131 w 244"/>
                  <a:gd name="T29" fmla="*/ 4 h 63"/>
                  <a:gd name="T30" fmla="*/ 176 w 244"/>
                  <a:gd name="T31" fmla="*/ 4 h 63"/>
                  <a:gd name="T32" fmla="*/ 176 w 244"/>
                  <a:gd name="T33" fmla="*/ 6 h 63"/>
                  <a:gd name="T34" fmla="*/ 192 w 244"/>
                  <a:gd name="T35" fmla="*/ 6 h 63"/>
                  <a:gd name="T36" fmla="*/ 192 w 244"/>
                  <a:gd name="T37" fmla="*/ 4 h 63"/>
                  <a:gd name="T38" fmla="*/ 238 w 244"/>
                  <a:gd name="T39" fmla="*/ 4 h 63"/>
                  <a:gd name="T40" fmla="*/ 238 w 244"/>
                  <a:gd name="T41" fmla="*/ 6 h 63"/>
                  <a:gd name="T42" fmla="*/ 244 w 244"/>
                  <a:gd name="T43" fmla="*/ 6 h 63"/>
                  <a:gd name="T44" fmla="*/ 244 w 244"/>
                  <a:gd name="T4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4" h="63">
                    <a:moveTo>
                      <a:pt x="244" y="0"/>
                    </a:moveTo>
                    <a:lnTo>
                      <a:pt x="0" y="0"/>
                    </a:lnTo>
                    <a:lnTo>
                      <a:pt x="0" y="63"/>
                    </a:lnTo>
                    <a:lnTo>
                      <a:pt x="6" y="63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54" y="4"/>
                    </a:lnTo>
                    <a:lnTo>
                      <a:pt x="54" y="6"/>
                    </a:lnTo>
                    <a:lnTo>
                      <a:pt x="69" y="6"/>
                    </a:lnTo>
                    <a:lnTo>
                      <a:pt x="69" y="4"/>
                    </a:lnTo>
                    <a:lnTo>
                      <a:pt x="115" y="4"/>
                    </a:lnTo>
                    <a:lnTo>
                      <a:pt x="115" y="6"/>
                    </a:lnTo>
                    <a:lnTo>
                      <a:pt x="131" y="6"/>
                    </a:lnTo>
                    <a:lnTo>
                      <a:pt x="131" y="4"/>
                    </a:lnTo>
                    <a:lnTo>
                      <a:pt x="176" y="4"/>
                    </a:lnTo>
                    <a:lnTo>
                      <a:pt x="176" y="6"/>
                    </a:lnTo>
                    <a:lnTo>
                      <a:pt x="192" y="6"/>
                    </a:lnTo>
                    <a:lnTo>
                      <a:pt x="192" y="4"/>
                    </a:lnTo>
                    <a:lnTo>
                      <a:pt x="238" y="4"/>
                    </a:lnTo>
                    <a:lnTo>
                      <a:pt x="238" y="6"/>
                    </a:lnTo>
                    <a:lnTo>
                      <a:pt x="244" y="6"/>
                    </a:lnTo>
                    <a:lnTo>
                      <a:pt x="2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62" name="Freeform 1083"/>
              <p:cNvSpPr>
                <a:spLocks/>
              </p:cNvSpPr>
              <p:nvPr/>
            </p:nvSpPr>
            <p:spPr bwMode="auto">
              <a:xfrm>
                <a:off x="7608888" y="1208088"/>
                <a:ext cx="73025" cy="3175"/>
              </a:xfrm>
              <a:custGeom>
                <a:avLst/>
                <a:gdLst>
                  <a:gd name="T0" fmla="*/ 46 w 46"/>
                  <a:gd name="T1" fmla="*/ 0 h 2"/>
                  <a:gd name="T2" fmla="*/ 0 w 46"/>
                  <a:gd name="T3" fmla="*/ 0 h 2"/>
                  <a:gd name="T4" fmla="*/ 0 w 46"/>
                  <a:gd name="T5" fmla="*/ 2 h 2"/>
                  <a:gd name="T6" fmla="*/ 2 w 46"/>
                  <a:gd name="T7" fmla="*/ 2 h 2"/>
                  <a:gd name="T8" fmla="*/ 2 w 46"/>
                  <a:gd name="T9" fmla="*/ 2 h 2"/>
                  <a:gd name="T10" fmla="*/ 22 w 46"/>
                  <a:gd name="T11" fmla="*/ 2 h 2"/>
                  <a:gd name="T12" fmla="*/ 22 w 46"/>
                  <a:gd name="T13" fmla="*/ 0 h 2"/>
                  <a:gd name="T14" fmla="*/ 24 w 46"/>
                  <a:gd name="T15" fmla="*/ 0 h 2"/>
                  <a:gd name="T16" fmla="*/ 24 w 46"/>
                  <a:gd name="T17" fmla="*/ 2 h 2"/>
                  <a:gd name="T18" fmla="*/ 44 w 46"/>
                  <a:gd name="T19" fmla="*/ 2 h 2"/>
                  <a:gd name="T20" fmla="*/ 44 w 46"/>
                  <a:gd name="T21" fmla="*/ 2 h 2"/>
                  <a:gd name="T22" fmla="*/ 44 w 46"/>
                  <a:gd name="T23" fmla="*/ 2 h 2"/>
                  <a:gd name="T24" fmla="*/ 46 w 46"/>
                  <a:gd name="T25" fmla="*/ 2 h 2"/>
                  <a:gd name="T26" fmla="*/ 46 w 46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">
                    <a:moveTo>
                      <a:pt x="46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63" name="Freeform 1084"/>
              <p:cNvSpPr>
                <a:spLocks/>
              </p:cNvSpPr>
              <p:nvPr/>
            </p:nvSpPr>
            <p:spPr bwMode="auto">
              <a:xfrm>
                <a:off x="7608888" y="1208088"/>
                <a:ext cx="73025" cy="3175"/>
              </a:xfrm>
              <a:custGeom>
                <a:avLst/>
                <a:gdLst>
                  <a:gd name="T0" fmla="*/ 46 w 46"/>
                  <a:gd name="T1" fmla="*/ 0 h 2"/>
                  <a:gd name="T2" fmla="*/ 0 w 46"/>
                  <a:gd name="T3" fmla="*/ 0 h 2"/>
                  <a:gd name="T4" fmla="*/ 0 w 46"/>
                  <a:gd name="T5" fmla="*/ 2 h 2"/>
                  <a:gd name="T6" fmla="*/ 2 w 46"/>
                  <a:gd name="T7" fmla="*/ 2 h 2"/>
                  <a:gd name="T8" fmla="*/ 2 w 46"/>
                  <a:gd name="T9" fmla="*/ 2 h 2"/>
                  <a:gd name="T10" fmla="*/ 22 w 46"/>
                  <a:gd name="T11" fmla="*/ 2 h 2"/>
                  <a:gd name="T12" fmla="*/ 22 w 46"/>
                  <a:gd name="T13" fmla="*/ 0 h 2"/>
                  <a:gd name="T14" fmla="*/ 24 w 46"/>
                  <a:gd name="T15" fmla="*/ 0 h 2"/>
                  <a:gd name="T16" fmla="*/ 24 w 46"/>
                  <a:gd name="T17" fmla="*/ 2 h 2"/>
                  <a:gd name="T18" fmla="*/ 44 w 46"/>
                  <a:gd name="T19" fmla="*/ 2 h 2"/>
                  <a:gd name="T20" fmla="*/ 44 w 46"/>
                  <a:gd name="T21" fmla="*/ 2 h 2"/>
                  <a:gd name="T22" fmla="*/ 44 w 46"/>
                  <a:gd name="T23" fmla="*/ 2 h 2"/>
                  <a:gd name="T24" fmla="*/ 46 w 46"/>
                  <a:gd name="T25" fmla="*/ 2 h 2"/>
                  <a:gd name="T26" fmla="*/ 46 w 46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">
                    <a:moveTo>
                      <a:pt x="46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64" name="Freeform 1085"/>
              <p:cNvSpPr>
                <a:spLocks noEditPoints="1"/>
              </p:cNvSpPr>
              <p:nvPr/>
            </p:nvSpPr>
            <p:spPr bwMode="auto">
              <a:xfrm>
                <a:off x="7612063" y="1211263"/>
                <a:ext cx="66675" cy="0"/>
              </a:xfrm>
              <a:custGeom>
                <a:avLst/>
                <a:gdLst>
                  <a:gd name="T0" fmla="*/ 20 w 42"/>
                  <a:gd name="T1" fmla="*/ 0 w 42"/>
                  <a:gd name="T2" fmla="*/ 0 w 42"/>
                  <a:gd name="T3" fmla="*/ 20 w 42"/>
                  <a:gd name="T4" fmla="*/ 20 w 42"/>
                  <a:gd name="T5" fmla="*/ 42 w 42"/>
                  <a:gd name="T6" fmla="*/ 22 w 42"/>
                  <a:gd name="T7" fmla="*/ 22 w 42"/>
                  <a:gd name="T8" fmla="*/ 42 w 42"/>
                  <a:gd name="T9" fmla="*/ 42 w 42"/>
                  <a:gd name="T10" fmla="*/ 42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2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  <a:moveTo>
                      <a:pt x="4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65" name="Freeform 1086"/>
              <p:cNvSpPr>
                <a:spLocks noEditPoints="1"/>
              </p:cNvSpPr>
              <p:nvPr/>
            </p:nvSpPr>
            <p:spPr bwMode="auto">
              <a:xfrm>
                <a:off x="7612063" y="1211263"/>
                <a:ext cx="66675" cy="0"/>
              </a:xfrm>
              <a:custGeom>
                <a:avLst/>
                <a:gdLst>
                  <a:gd name="T0" fmla="*/ 20 w 42"/>
                  <a:gd name="T1" fmla="*/ 0 w 42"/>
                  <a:gd name="T2" fmla="*/ 0 w 42"/>
                  <a:gd name="T3" fmla="*/ 20 w 42"/>
                  <a:gd name="T4" fmla="*/ 20 w 42"/>
                  <a:gd name="T5" fmla="*/ 42 w 42"/>
                  <a:gd name="T6" fmla="*/ 22 w 42"/>
                  <a:gd name="T7" fmla="*/ 22 w 42"/>
                  <a:gd name="T8" fmla="*/ 42 w 42"/>
                  <a:gd name="T9" fmla="*/ 42 w 42"/>
                  <a:gd name="T10" fmla="*/ 42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2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moveTo>
                      <a:pt x="4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66" name="Rectangle 1087"/>
              <p:cNvSpPr>
                <a:spLocks noChangeArrowheads="1"/>
              </p:cNvSpPr>
              <p:nvPr/>
            </p:nvSpPr>
            <p:spPr bwMode="auto">
              <a:xfrm>
                <a:off x="7678738" y="1211263"/>
                <a:ext cx="1588" cy="1588"/>
              </a:xfrm>
              <a:prstGeom prst="rect">
                <a:avLst/>
              </a:prstGeom>
              <a:solidFill>
                <a:srgbClr val="439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67" name="Freeform 1088"/>
              <p:cNvSpPr>
                <a:spLocks/>
              </p:cNvSpPr>
              <p:nvPr/>
            </p:nvSpPr>
            <p:spPr bwMode="auto">
              <a:xfrm>
                <a:off x="7678738" y="12112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68" name="Freeform 1089"/>
              <p:cNvSpPr>
                <a:spLocks/>
              </p:cNvSpPr>
              <p:nvPr/>
            </p:nvSpPr>
            <p:spPr bwMode="auto">
              <a:xfrm>
                <a:off x="7643813" y="1208088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69" name="Freeform 1090"/>
              <p:cNvSpPr>
                <a:spLocks/>
              </p:cNvSpPr>
              <p:nvPr/>
            </p:nvSpPr>
            <p:spPr bwMode="auto">
              <a:xfrm>
                <a:off x="7643813" y="1208088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0" name="Freeform 1091"/>
              <p:cNvSpPr>
                <a:spLocks/>
              </p:cNvSpPr>
              <p:nvPr/>
            </p:nvSpPr>
            <p:spPr bwMode="auto">
              <a:xfrm>
                <a:off x="7705726" y="1208088"/>
                <a:ext cx="73025" cy="3175"/>
              </a:xfrm>
              <a:custGeom>
                <a:avLst/>
                <a:gdLst>
                  <a:gd name="T0" fmla="*/ 46 w 46"/>
                  <a:gd name="T1" fmla="*/ 0 h 2"/>
                  <a:gd name="T2" fmla="*/ 0 w 46"/>
                  <a:gd name="T3" fmla="*/ 0 h 2"/>
                  <a:gd name="T4" fmla="*/ 0 w 46"/>
                  <a:gd name="T5" fmla="*/ 2 h 2"/>
                  <a:gd name="T6" fmla="*/ 2 w 46"/>
                  <a:gd name="T7" fmla="*/ 2 h 2"/>
                  <a:gd name="T8" fmla="*/ 2 w 46"/>
                  <a:gd name="T9" fmla="*/ 2 h 2"/>
                  <a:gd name="T10" fmla="*/ 22 w 46"/>
                  <a:gd name="T11" fmla="*/ 2 h 2"/>
                  <a:gd name="T12" fmla="*/ 22 w 46"/>
                  <a:gd name="T13" fmla="*/ 0 h 2"/>
                  <a:gd name="T14" fmla="*/ 24 w 46"/>
                  <a:gd name="T15" fmla="*/ 0 h 2"/>
                  <a:gd name="T16" fmla="*/ 24 w 46"/>
                  <a:gd name="T17" fmla="*/ 2 h 2"/>
                  <a:gd name="T18" fmla="*/ 44 w 46"/>
                  <a:gd name="T19" fmla="*/ 2 h 2"/>
                  <a:gd name="T20" fmla="*/ 44 w 46"/>
                  <a:gd name="T21" fmla="*/ 2 h 2"/>
                  <a:gd name="T22" fmla="*/ 44 w 46"/>
                  <a:gd name="T23" fmla="*/ 2 h 2"/>
                  <a:gd name="T24" fmla="*/ 46 w 46"/>
                  <a:gd name="T25" fmla="*/ 2 h 2"/>
                  <a:gd name="T26" fmla="*/ 46 w 46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">
                    <a:moveTo>
                      <a:pt x="46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1" name="Freeform 1092"/>
              <p:cNvSpPr>
                <a:spLocks/>
              </p:cNvSpPr>
              <p:nvPr/>
            </p:nvSpPr>
            <p:spPr bwMode="auto">
              <a:xfrm>
                <a:off x="7705726" y="1208088"/>
                <a:ext cx="73025" cy="3175"/>
              </a:xfrm>
              <a:custGeom>
                <a:avLst/>
                <a:gdLst>
                  <a:gd name="T0" fmla="*/ 46 w 46"/>
                  <a:gd name="T1" fmla="*/ 0 h 2"/>
                  <a:gd name="T2" fmla="*/ 0 w 46"/>
                  <a:gd name="T3" fmla="*/ 0 h 2"/>
                  <a:gd name="T4" fmla="*/ 0 w 46"/>
                  <a:gd name="T5" fmla="*/ 2 h 2"/>
                  <a:gd name="T6" fmla="*/ 2 w 46"/>
                  <a:gd name="T7" fmla="*/ 2 h 2"/>
                  <a:gd name="T8" fmla="*/ 2 w 46"/>
                  <a:gd name="T9" fmla="*/ 2 h 2"/>
                  <a:gd name="T10" fmla="*/ 22 w 46"/>
                  <a:gd name="T11" fmla="*/ 2 h 2"/>
                  <a:gd name="T12" fmla="*/ 22 w 46"/>
                  <a:gd name="T13" fmla="*/ 0 h 2"/>
                  <a:gd name="T14" fmla="*/ 24 w 46"/>
                  <a:gd name="T15" fmla="*/ 0 h 2"/>
                  <a:gd name="T16" fmla="*/ 24 w 46"/>
                  <a:gd name="T17" fmla="*/ 2 h 2"/>
                  <a:gd name="T18" fmla="*/ 44 w 46"/>
                  <a:gd name="T19" fmla="*/ 2 h 2"/>
                  <a:gd name="T20" fmla="*/ 44 w 46"/>
                  <a:gd name="T21" fmla="*/ 2 h 2"/>
                  <a:gd name="T22" fmla="*/ 44 w 46"/>
                  <a:gd name="T23" fmla="*/ 2 h 2"/>
                  <a:gd name="T24" fmla="*/ 46 w 46"/>
                  <a:gd name="T25" fmla="*/ 2 h 2"/>
                  <a:gd name="T26" fmla="*/ 46 w 46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">
                    <a:moveTo>
                      <a:pt x="46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2" name="Freeform 1093"/>
              <p:cNvSpPr>
                <a:spLocks noEditPoints="1"/>
              </p:cNvSpPr>
              <p:nvPr/>
            </p:nvSpPr>
            <p:spPr bwMode="auto">
              <a:xfrm>
                <a:off x="7708901" y="1211263"/>
                <a:ext cx="66675" cy="0"/>
              </a:xfrm>
              <a:custGeom>
                <a:avLst/>
                <a:gdLst>
                  <a:gd name="T0" fmla="*/ 20 w 42"/>
                  <a:gd name="T1" fmla="*/ 0 w 42"/>
                  <a:gd name="T2" fmla="*/ 0 w 42"/>
                  <a:gd name="T3" fmla="*/ 20 w 42"/>
                  <a:gd name="T4" fmla="*/ 20 w 42"/>
                  <a:gd name="T5" fmla="*/ 42 w 42"/>
                  <a:gd name="T6" fmla="*/ 22 w 42"/>
                  <a:gd name="T7" fmla="*/ 22 w 42"/>
                  <a:gd name="T8" fmla="*/ 42 w 42"/>
                  <a:gd name="T9" fmla="*/ 42 w 42"/>
                  <a:gd name="T10" fmla="*/ 42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2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  <a:moveTo>
                      <a:pt x="4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3" name="Freeform 1094"/>
              <p:cNvSpPr>
                <a:spLocks noEditPoints="1"/>
              </p:cNvSpPr>
              <p:nvPr/>
            </p:nvSpPr>
            <p:spPr bwMode="auto">
              <a:xfrm>
                <a:off x="7708901" y="1211263"/>
                <a:ext cx="66675" cy="0"/>
              </a:xfrm>
              <a:custGeom>
                <a:avLst/>
                <a:gdLst>
                  <a:gd name="T0" fmla="*/ 20 w 42"/>
                  <a:gd name="T1" fmla="*/ 0 w 42"/>
                  <a:gd name="T2" fmla="*/ 0 w 42"/>
                  <a:gd name="T3" fmla="*/ 20 w 42"/>
                  <a:gd name="T4" fmla="*/ 20 w 42"/>
                  <a:gd name="T5" fmla="*/ 42 w 42"/>
                  <a:gd name="T6" fmla="*/ 22 w 42"/>
                  <a:gd name="T7" fmla="*/ 22 w 42"/>
                  <a:gd name="T8" fmla="*/ 42 w 42"/>
                  <a:gd name="T9" fmla="*/ 42 w 42"/>
                  <a:gd name="T10" fmla="*/ 42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2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moveTo>
                      <a:pt x="4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4" name="Rectangle 1095"/>
              <p:cNvSpPr>
                <a:spLocks noChangeArrowheads="1"/>
              </p:cNvSpPr>
              <p:nvPr/>
            </p:nvSpPr>
            <p:spPr bwMode="auto">
              <a:xfrm>
                <a:off x="7775576" y="1211263"/>
                <a:ext cx="1588" cy="1588"/>
              </a:xfrm>
              <a:prstGeom prst="rect">
                <a:avLst/>
              </a:prstGeom>
              <a:solidFill>
                <a:srgbClr val="439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5" name="Freeform 1096"/>
              <p:cNvSpPr>
                <a:spLocks/>
              </p:cNvSpPr>
              <p:nvPr/>
            </p:nvSpPr>
            <p:spPr bwMode="auto">
              <a:xfrm>
                <a:off x="7775576" y="12112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6" name="Freeform 1097"/>
              <p:cNvSpPr>
                <a:spLocks/>
              </p:cNvSpPr>
              <p:nvPr/>
            </p:nvSpPr>
            <p:spPr bwMode="auto">
              <a:xfrm>
                <a:off x="7740651" y="1208088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7" name="Freeform 1098"/>
              <p:cNvSpPr>
                <a:spLocks/>
              </p:cNvSpPr>
              <p:nvPr/>
            </p:nvSpPr>
            <p:spPr bwMode="auto">
              <a:xfrm>
                <a:off x="7740651" y="1208088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8" name="Freeform 1099"/>
              <p:cNvSpPr>
                <a:spLocks/>
              </p:cNvSpPr>
              <p:nvPr/>
            </p:nvSpPr>
            <p:spPr bwMode="auto">
              <a:xfrm>
                <a:off x="7804151" y="1208088"/>
                <a:ext cx="71438" cy="3175"/>
              </a:xfrm>
              <a:custGeom>
                <a:avLst/>
                <a:gdLst>
                  <a:gd name="T0" fmla="*/ 45 w 45"/>
                  <a:gd name="T1" fmla="*/ 0 h 2"/>
                  <a:gd name="T2" fmla="*/ 0 w 45"/>
                  <a:gd name="T3" fmla="*/ 0 h 2"/>
                  <a:gd name="T4" fmla="*/ 0 w 45"/>
                  <a:gd name="T5" fmla="*/ 2 h 2"/>
                  <a:gd name="T6" fmla="*/ 2 w 45"/>
                  <a:gd name="T7" fmla="*/ 2 h 2"/>
                  <a:gd name="T8" fmla="*/ 2 w 45"/>
                  <a:gd name="T9" fmla="*/ 2 h 2"/>
                  <a:gd name="T10" fmla="*/ 22 w 45"/>
                  <a:gd name="T11" fmla="*/ 2 h 2"/>
                  <a:gd name="T12" fmla="*/ 22 w 45"/>
                  <a:gd name="T13" fmla="*/ 0 h 2"/>
                  <a:gd name="T14" fmla="*/ 22 w 45"/>
                  <a:gd name="T15" fmla="*/ 0 h 2"/>
                  <a:gd name="T16" fmla="*/ 22 w 45"/>
                  <a:gd name="T17" fmla="*/ 2 h 2"/>
                  <a:gd name="T18" fmla="*/ 43 w 45"/>
                  <a:gd name="T19" fmla="*/ 2 h 2"/>
                  <a:gd name="T20" fmla="*/ 43 w 45"/>
                  <a:gd name="T21" fmla="*/ 2 h 2"/>
                  <a:gd name="T22" fmla="*/ 43 w 45"/>
                  <a:gd name="T23" fmla="*/ 2 h 2"/>
                  <a:gd name="T24" fmla="*/ 45 w 45"/>
                  <a:gd name="T25" fmla="*/ 2 h 2"/>
                  <a:gd name="T26" fmla="*/ 45 w 45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2">
                    <a:moveTo>
                      <a:pt x="45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9" name="Freeform 1100"/>
              <p:cNvSpPr>
                <a:spLocks/>
              </p:cNvSpPr>
              <p:nvPr/>
            </p:nvSpPr>
            <p:spPr bwMode="auto">
              <a:xfrm>
                <a:off x="7804151" y="1208088"/>
                <a:ext cx="71438" cy="3175"/>
              </a:xfrm>
              <a:custGeom>
                <a:avLst/>
                <a:gdLst>
                  <a:gd name="T0" fmla="*/ 45 w 45"/>
                  <a:gd name="T1" fmla="*/ 0 h 2"/>
                  <a:gd name="T2" fmla="*/ 0 w 45"/>
                  <a:gd name="T3" fmla="*/ 0 h 2"/>
                  <a:gd name="T4" fmla="*/ 0 w 45"/>
                  <a:gd name="T5" fmla="*/ 2 h 2"/>
                  <a:gd name="T6" fmla="*/ 2 w 45"/>
                  <a:gd name="T7" fmla="*/ 2 h 2"/>
                  <a:gd name="T8" fmla="*/ 2 w 45"/>
                  <a:gd name="T9" fmla="*/ 2 h 2"/>
                  <a:gd name="T10" fmla="*/ 22 w 45"/>
                  <a:gd name="T11" fmla="*/ 2 h 2"/>
                  <a:gd name="T12" fmla="*/ 22 w 45"/>
                  <a:gd name="T13" fmla="*/ 0 h 2"/>
                  <a:gd name="T14" fmla="*/ 22 w 45"/>
                  <a:gd name="T15" fmla="*/ 0 h 2"/>
                  <a:gd name="T16" fmla="*/ 22 w 45"/>
                  <a:gd name="T17" fmla="*/ 2 h 2"/>
                  <a:gd name="T18" fmla="*/ 43 w 45"/>
                  <a:gd name="T19" fmla="*/ 2 h 2"/>
                  <a:gd name="T20" fmla="*/ 43 w 45"/>
                  <a:gd name="T21" fmla="*/ 2 h 2"/>
                  <a:gd name="T22" fmla="*/ 43 w 45"/>
                  <a:gd name="T23" fmla="*/ 2 h 2"/>
                  <a:gd name="T24" fmla="*/ 45 w 45"/>
                  <a:gd name="T25" fmla="*/ 2 h 2"/>
                  <a:gd name="T26" fmla="*/ 45 w 45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2">
                    <a:moveTo>
                      <a:pt x="45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80" name="Freeform 1101"/>
              <p:cNvSpPr>
                <a:spLocks noEditPoints="1"/>
              </p:cNvSpPr>
              <p:nvPr/>
            </p:nvSpPr>
            <p:spPr bwMode="auto">
              <a:xfrm>
                <a:off x="7807326" y="1211263"/>
                <a:ext cx="65088" cy="0"/>
              </a:xfrm>
              <a:custGeom>
                <a:avLst/>
                <a:gdLst>
                  <a:gd name="T0" fmla="*/ 20 w 41"/>
                  <a:gd name="T1" fmla="*/ 0 w 41"/>
                  <a:gd name="T2" fmla="*/ 0 w 41"/>
                  <a:gd name="T3" fmla="*/ 20 w 41"/>
                  <a:gd name="T4" fmla="*/ 20 w 41"/>
                  <a:gd name="T5" fmla="*/ 41 w 41"/>
                  <a:gd name="T6" fmla="*/ 20 w 41"/>
                  <a:gd name="T7" fmla="*/ 20 w 41"/>
                  <a:gd name="T8" fmla="*/ 41 w 41"/>
                  <a:gd name="T9" fmla="*/ 41 w 41"/>
                  <a:gd name="T10" fmla="*/ 41 w 4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1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  <a:moveTo>
                      <a:pt x="41" y="0"/>
                    </a:moveTo>
                    <a:lnTo>
                      <a:pt x="20" y="0"/>
                    </a:lnTo>
                    <a:lnTo>
                      <a:pt x="20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81" name="Freeform 1102"/>
              <p:cNvSpPr>
                <a:spLocks noEditPoints="1"/>
              </p:cNvSpPr>
              <p:nvPr/>
            </p:nvSpPr>
            <p:spPr bwMode="auto">
              <a:xfrm>
                <a:off x="7807326" y="1211263"/>
                <a:ext cx="65088" cy="0"/>
              </a:xfrm>
              <a:custGeom>
                <a:avLst/>
                <a:gdLst>
                  <a:gd name="T0" fmla="*/ 20 w 41"/>
                  <a:gd name="T1" fmla="*/ 0 w 41"/>
                  <a:gd name="T2" fmla="*/ 0 w 41"/>
                  <a:gd name="T3" fmla="*/ 20 w 41"/>
                  <a:gd name="T4" fmla="*/ 20 w 41"/>
                  <a:gd name="T5" fmla="*/ 41 w 41"/>
                  <a:gd name="T6" fmla="*/ 20 w 41"/>
                  <a:gd name="T7" fmla="*/ 20 w 41"/>
                  <a:gd name="T8" fmla="*/ 41 w 41"/>
                  <a:gd name="T9" fmla="*/ 41 w 41"/>
                  <a:gd name="T10" fmla="*/ 41 w 4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1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moveTo>
                      <a:pt x="41" y="0"/>
                    </a:moveTo>
                    <a:lnTo>
                      <a:pt x="20" y="0"/>
                    </a:lnTo>
                    <a:lnTo>
                      <a:pt x="20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82" name="Rectangle 1103"/>
              <p:cNvSpPr>
                <a:spLocks noChangeArrowheads="1"/>
              </p:cNvSpPr>
              <p:nvPr/>
            </p:nvSpPr>
            <p:spPr bwMode="auto">
              <a:xfrm>
                <a:off x="7872413" y="1211263"/>
                <a:ext cx="1588" cy="1588"/>
              </a:xfrm>
              <a:prstGeom prst="rect">
                <a:avLst/>
              </a:prstGeom>
              <a:solidFill>
                <a:srgbClr val="439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83" name="Freeform 1104"/>
              <p:cNvSpPr>
                <a:spLocks/>
              </p:cNvSpPr>
              <p:nvPr/>
            </p:nvSpPr>
            <p:spPr bwMode="auto">
              <a:xfrm>
                <a:off x="7872413" y="12112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84" name="Freeform 1105"/>
              <p:cNvSpPr>
                <a:spLocks/>
              </p:cNvSpPr>
              <p:nvPr/>
            </p:nvSpPr>
            <p:spPr bwMode="auto">
              <a:xfrm>
                <a:off x="7839076" y="1208088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2 h 2"/>
                  <a:gd name="T5" fmla="*/ 2 h 2"/>
                  <a:gd name="T6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85" name="Freeform 1106"/>
              <p:cNvSpPr>
                <a:spLocks/>
              </p:cNvSpPr>
              <p:nvPr/>
            </p:nvSpPr>
            <p:spPr bwMode="auto">
              <a:xfrm>
                <a:off x="7839076" y="1208088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2 h 2"/>
                  <a:gd name="T5" fmla="*/ 2 h 2"/>
                  <a:gd name="T6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86" name="Freeform 1107"/>
              <p:cNvSpPr>
                <a:spLocks/>
              </p:cNvSpPr>
              <p:nvPr/>
            </p:nvSpPr>
            <p:spPr bwMode="auto">
              <a:xfrm>
                <a:off x="7900988" y="1208088"/>
                <a:ext cx="73025" cy="3175"/>
              </a:xfrm>
              <a:custGeom>
                <a:avLst/>
                <a:gdLst>
                  <a:gd name="T0" fmla="*/ 46 w 46"/>
                  <a:gd name="T1" fmla="*/ 0 h 2"/>
                  <a:gd name="T2" fmla="*/ 0 w 46"/>
                  <a:gd name="T3" fmla="*/ 0 h 2"/>
                  <a:gd name="T4" fmla="*/ 0 w 46"/>
                  <a:gd name="T5" fmla="*/ 2 h 2"/>
                  <a:gd name="T6" fmla="*/ 2 w 46"/>
                  <a:gd name="T7" fmla="*/ 2 h 2"/>
                  <a:gd name="T8" fmla="*/ 2 w 46"/>
                  <a:gd name="T9" fmla="*/ 2 h 2"/>
                  <a:gd name="T10" fmla="*/ 22 w 46"/>
                  <a:gd name="T11" fmla="*/ 2 h 2"/>
                  <a:gd name="T12" fmla="*/ 22 w 46"/>
                  <a:gd name="T13" fmla="*/ 0 h 2"/>
                  <a:gd name="T14" fmla="*/ 24 w 46"/>
                  <a:gd name="T15" fmla="*/ 0 h 2"/>
                  <a:gd name="T16" fmla="*/ 24 w 46"/>
                  <a:gd name="T17" fmla="*/ 2 h 2"/>
                  <a:gd name="T18" fmla="*/ 44 w 46"/>
                  <a:gd name="T19" fmla="*/ 2 h 2"/>
                  <a:gd name="T20" fmla="*/ 44 w 46"/>
                  <a:gd name="T21" fmla="*/ 2 h 2"/>
                  <a:gd name="T22" fmla="*/ 44 w 46"/>
                  <a:gd name="T23" fmla="*/ 2 h 2"/>
                  <a:gd name="T24" fmla="*/ 46 w 46"/>
                  <a:gd name="T25" fmla="*/ 2 h 2"/>
                  <a:gd name="T26" fmla="*/ 46 w 46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">
                    <a:moveTo>
                      <a:pt x="46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87" name="Freeform 1108"/>
              <p:cNvSpPr>
                <a:spLocks/>
              </p:cNvSpPr>
              <p:nvPr/>
            </p:nvSpPr>
            <p:spPr bwMode="auto">
              <a:xfrm>
                <a:off x="7900988" y="1208088"/>
                <a:ext cx="73025" cy="3175"/>
              </a:xfrm>
              <a:custGeom>
                <a:avLst/>
                <a:gdLst>
                  <a:gd name="T0" fmla="*/ 46 w 46"/>
                  <a:gd name="T1" fmla="*/ 0 h 2"/>
                  <a:gd name="T2" fmla="*/ 0 w 46"/>
                  <a:gd name="T3" fmla="*/ 0 h 2"/>
                  <a:gd name="T4" fmla="*/ 0 w 46"/>
                  <a:gd name="T5" fmla="*/ 2 h 2"/>
                  <a:gd name="T6" fmla="*/ 2 w 46"/>
                  <a:gd name="T7" fmla="*/ 2 h 2"/>
                  <a:gd name="T8" fmla="*/ 2 w 46"/>
                  <a:gd name="T9" fmla="*/ 2 h 2"/>
                  <a:gd name="T10" fmla="*/ 22 w 46"/>
                  <a:gd name="T11" fmla="*/ 2 h 2"/>
                  <a:gd name="T12" fmla="*/ 22 w 46"/>
                  <a:gd name="T13" fmla="*/ 0 h 2"/>
                  <a:gd name="T14" fmla="*/ 24 w 46"/>
                  <a:gd name="T15" fmla="*/ 0 h 2"/>
                  <a:gd name="T16" fmla="*/ 24 w 46"/>
                  <a:gd name="T17" fmla="*/ 2 h 2"/>
                  <a:gd name="T18" fmla="*/ 44 w 46"/>
                  <a:gd name="T19" fmla="*/ 2 h 2"/>
                  <a:gd name="T20" fmla="*/ 44 w 46"/>
                  <a:gd name="T21" fmla="*/ 2 h 2"/>
                  <a:gd name="T22" fmla="*/ 44 w 46"/>
                  <a:gd name="T23" fmla="*/ 2 h 2"/>
                  <a:gd name="T24" fmla="*/ 46 w 46"/>
                  <a:gd name="T25" fmla="*/ 2 h 2"/>
                  <a:gd name="T26" fmla="*/ 46 w 46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">
                    <a:moveTo>
                      <a:pt x="46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88" name="Freeform 1109"/>
              <p:cNvSpPr>
                <a:spLocks noEditPoints="1"/>
              </p:cNvSpPr>
              <p:nvPr/>
            </p:nvSpPr>
            <p:spPr bwMode="auto">
              <a:xfrm>
                <a:off x="7904163" y="1211263"/>
                <a:ext cx="66675" cy="0"/>
              </a:xfrm>
              <a:custGeom>
                <a:avLst/>
                <a:gdLst>
                  <a:gd name="T0" fmla="*/ 20 w 42"/>
                  <a:gd name="T1" fmla="*/ 0 w 42"/>
                  <a:gd name="T2" fmla="*/ 0 w 42"/>
                  <a:gd name="T3" fmla="*/ 20 w 42"/>
                  <a:gd name="T4" fmla="*/ 20 w 42"/>
                  <a:gd name="T5" fmla="*/ 42 w 42"/>
                  <a:gd name="T6" fmla="*/ 22 w 42"/>
                  <a:gd name="T7" fmla="*/ 22 w 42"/>
                  <a:gd name="T8" fmla="*/ 42 w 42"/>
                  <a:gd name="T9" fmla="*/ 42 w 42"/>
                  <a:gd name="T10" fmla="*/ 42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2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  <a:moveTo>
                      <a:pt x="4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89" name="Freeform 1110"/>
              <p:cNvSpPr>
                <a:spLocks noEditPoints="1"/>
              </p:cNvSpPr>
              <p:nvPr/>
            </p:nvSpPr>
            <p:spPr bwMode="auto">
              <a:xfrm>
                <a:off x="7904163" y="1211263"/>
                <a:ext cx="66675" cy="0"/>
              </a:xfrm>
              <a:custGeom>
                <a:avLst/>
                <a:gdLst>
                  <a:gd name="T0" fmla="*/ 20 w 42"/>
                  <a:gd name="T1" fmla="*/ 0 w 42"/>
                  <a:gd name="T2" fmla="*/ 0 w 42"/>
                  <a:gd name="T3" fmla="*/ 20 w 42"/>
                  <a:gd name="T4" fmla="*/ 20 w 42"/>
                  <a:gd name="T5" fmla="*/ 42 w 42"/>
                  <a:gd name="T6" fmla="*/ 22 w 42"/>
                  <a:gd name="T7" fmla="*/ 22 w 42"/>
                  <a:gd name="T8" fmla="*/ 42 w 42"/>
                  <a:gd name="T9" fmla="*/ 42 w 42"/>
                  <a:gd name="T10" fmla="*/ 42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2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moveTo>
                      <a:pt x="4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90" name="Rectangle 1111"/>
              <p:cNvSpPr>
                <a:spLocks noChangeArrowheads="1"/>
              </p:cNvSpPr>
              <p:nvPr/>
            </p:nvSpPr>
            <p:spPr bwMode="auto">
              <a:xfrm>
                <a:off x="7970838" y="1211263"/>
                <a:ext cx="1588" cy="1588"/>
              </a:xfrm>
              <a:prstGeom prst="rect">
                <a:avLst/>
              </a:prstGeom>
              <a:solidFill>
                <a:srgbClr val="439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91" name="Freeform 1112"/>
              <p:cNvSpPr>
                <a:spLocks/>
              </p:cNvSpPr>
              <p:nvPr/>
            </p:nvSpPr>
            <p:spPr bwMode="auto">
              <a:xfrm>
                <a:off x="7970838" y="12112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92" name="Freeform 1113"/>
              <p:cNvSpPr>
                <a:spLocks/>
              </p:cNvSpPr>
              <p:nvPr/>
            </p:nvSpPr>
            <p:spPr bwMode="auto">
              <a:xfrm>
                <a:off x="7935913" y="1208088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93" name="Freeform 1114"/>
              <p:cNvSpPr>
                <a:spLocks/>
              </p:cNvSpPr>
              <p:nvPr/>
            </p:nvSpPr>
            <p:spPr bwMode="auto">
              <a:xfrm>
                <a:off x="7935913" y="1208088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94" name="Freeform 1115"/>
              <p:cNvSpPr>
                <a:spLocks/>
              </p:cNvSpPr>
              <p:nvPr/>
            </p:nvSpPr>
            <p:spPr bwMode="auto">
              <a:xfrm>
                <a:off x="7294563" y="1377951"/>
                <a:ext cx="131763" cy="87313"/>
              </a:xfrm>
              <a:custGeom>
                <a:avLst/>
                <a:gdLst>
                  <a:gd name="T0" fmla="*/ 83 w 83"/>
                  <a:gd name="T1" fmla="*/ 0 h 55"/>
                  <a:gd name="T2" fmla="*/ 75 w 83"/>
                  <a:gd name="T3" fmla="*/ 0 h 55"/>
                  <a:gd name="T4" fmla="*/ 75 w 83"/>
                  <a:gd name="T5" fmla="*/ 53 h 55"/>
                  <a:gd name="T6" fmla="*/ 28 w 83"/>
                  <a:gd name="T7" fmla="*/ 53 h 55"/>
                  <a:gd name="T8" fmla="*/ 28 w 83"/>
                  <a:gd name="T9" fmla="*/ 0 h 55"/>
                  <a:gd name="T10" fmla="*/ 14 w 83"/>
                  <a:gd name="T11" fmla="*/ 0 h 55"/>
                  <a:gd name="T12" fmla="*/ 14 w 83"/>
                  <a:gd name="T13" fmla="*/ 53 h 55"/>
                  <a:gd name="T14" fmla="*/ 0 w 83"/>
                  <a:gd name="T15" fmla="*/ 53 h 55"/>
                  <a:gd name="T16" fmla="*/ 0 w 83"/>
                  <a:gd name="T17" fmla="*/ 55 h 55"/>
                  <a:gd name="T18" fmla="*/ 83 w 83"/>
                  <a:gd name="T19" fmla="*/ 55 h 55"/>
                  <a:gd name="T20" fmla="*/ 83 w 83"/>
                  <a:gd name="T2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3" h="55">
                    <a:moveTo>
                      <a:pt x="83" y="0"/>
                    </a:moveTo>
                    <a:lnTo>
                      <a:pt x="75" y="0"/>
                    </a:lnTo>
                    <a:lnTo>
                      <a:pt x="75" y="53"/>
                    </a:lnTo>
                    <a:lnTo>
                      <a:pt x="28" y="53"/>
                    </a:lnTo>
                    <a:lnTo>
                      <a:pt x="28" y="0"/>
                    </a:lnTo>
                    <a:lnTo>
                      <a:pt x="14" y="0"/>
                    </a:lnTo>
                    <a:lnTo>
                      <a:pt x="14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83" y="55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D3DC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95" name="Freeform 1116"/>
              <p:cNvSpPr>
                <a:spLocks/>
              </p:cNvSpPr>
              <p:nvPr/>
            </p:nvSpPr>
            <p:spPr bwMode="auto">
              <a:xfrm>
                <a:off x="7294563" y="1377951"/>
                <a:ext cx="131763" cy="87313"/>
              </a:xfrm>
              <a:custGeom>
                <a:avLst/>
                <a:gdLst>
                  <a:gd name="T0" fmla="*/ 83 w 83"/>
                  <a:gd name="T1" fmla="*/ 0 h 55"/>
                  <a:gd name="T2" fmla="*/ 75 w 83"/>
                  <a:gd name="T3" fmla="*/ 0 h 55"/>
                  <a:gd name="T4" fmla="*/ 75 w 83"/>
                  <a:gd name="T5" fmla="*/ 53 h 55"/>
                  <a:gd name="T6" fmla="*/ 28 w 83"/>
                  <a:gd name="T7" fmla="*/ 53 h 55"/>
                  <a:gd name="T8" fmla="*/ 28 w 83"/>
                  <a:gd name="T9" fmla="*/ 0 h 55"/>
                  <a:gd name="T10" fmla="*/ 14 w 83"/>
                  <a:gd name="T11" fmla="*/ 0 h 55"/>
                  <a:gd name="T12" fmla="*/ 14 w 83"/>
                  <a:gd name="T13" fmla="*/ 53 h 55"/>
                  <a:gd name="T14" fmla="*/ 0 w 83"/>
                  <a:gd name="T15" fmla="*/ 53 h 55"/>
                  <a:gd name="T16" fmla="*/ 0 w 83"/>
                  <a:gd name="T17" fmla="*/ 55 h 55"/>
                  <a:gd name="T18" fmla="*/ 83 w 83"/>
                  <a:gd name="T19" fmla="*/ 55 h 55"/>
                  <a:gd name="T20" fmla="*/ 83 w 83"/>
                  <a:gd name="T2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3" h="55">
                    <a:moveTo>
                      <a:pt x="83" y="0"/>
                    </a:moveTo>
                    <a:lnTo>
                      <a:pt x="75" y="0"/>
                    </a:lnTo>
                    <a:lnTo>
                      <a:pt x="75" y="53"/>
                    </a:lnTo>
                    <a:lnTo>
                      <a:pt x="28" y="53"/>
                    </a:lnTo>
                    <a:lnTo>
                      <a:pt x="28" y="0"/>
                    </a:lnTo>
                    <a:lnTo>
                      <a:pt x="14" y="0"/>
                    </a:lnTo>
                    <a:lnTo>
                      <a:pt x="14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83" y="55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96" name="Rectangle 1117"/>
              <p:cNvSpPr>
                <a:spLocks noChangeArrowheads="1"/>
              </p:cNvSpPr>
              <p:nvPr/>
            </p:nvSpPr>
            <p:spPr bwMode="auto">
              <a:xfrm>
                <a:off x="7050088" y="1374776"/>
                <a:ext cx="71438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97" name="Rectangle 1118"/>
              <p:cNvSpPr>
                <a:spLocks noChangeArrowheads="1"/>
              </p:cNvSpPr>
              <p:nvPr/>
            </p:nvSpPr>
            <p:spPr bwMode="auto">
              <a:xfrm>
                <a:off x="7050088" y="1374776"/>
                <a:ext cx="71438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98" name="Rectangle 1119"/>
              <p:cNvSpPr>
                <a:spLocks noChangeArrowheads="1"/>
              </p:cNvSpPr>
              <p:nvPr/>
            </p:nvSpPr>
            <p:spPr bwMode="auto">
              <a:xfrm>
                <a:off x="7050088" y="1377951"/>
                <a:ext cx="68263" cy="77788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99" name="Rectangle 1120"/>
              <p:cNvSpPr>
                <a:spLocks noChangeArrowheads="1"/>
              </p:cNvSpPr>
              <p:nvPr/>
            </p:nvSpPr>
            <p:spPr bwMode="auto">
              <a:xfrm>
                <a:off x="7050088" y="1377951"/>
                <a:ext cx="68263" cy="77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0" name="Rectangle 1121"/>
              <p:cNvSpPr>
                <a:spLocks noChangeArrowheads="1"/>
              </p:cNvSpPr>
              <p:nvPr/>
            </p:nvSpPr>
            <p:spPr bwMode="auto">
              <a:xfrm>
                <a:off x="7081838" y="1374776"/>
                <a:ext cx="3175" cy="84138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1" name="Rectangle 1122"/>
              <p:cNvSpPr>
                <a:spLocks noChangeArrowheads="1"/>
              </p:cNvSpPr>
              <p:nvPr/>
            </p:nvSpPr>
            <p:spPr bwMode="auto">
              <a:xfrm>
                <a:off x="7081838" y="1374776"/>
                <a:ext cx="3175" cy="84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2" name="Rectangle 1123"/>
              <p:cNvSpPr>
                <a:spLocks noChangeArrowheads="1"/>
              </p:cNvSpPr>
              <p:nvPr/>
            </p:nvSpPr>
            <p:spPr bwMode="auto">
              <a:xfrm>
                <a:off x="7146926" y="1374776"/>
                <a:ext cx="69850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3" name="Rectangle 1124"/>
              <p:cNvSpPr>
                <a:spLocks noChangeArrowheads="1"/>
              </p:cNvSpPr>
              <p:nvPr/>
            </p:nvSpPr>
            <p:spPr bwMode="auto">
              <a:xfrm>
                <a:off x="7146926" y="1374776"/>
                <a:ext cx="69850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4" name="Rectangle 1125"/>
              <p:cNvSpPr>
                <a:spLocks noChangeArrowheads="1"/>
              </p:cNvSpPr>
              <p:nvPr/>
            </p:nvSpPr>
            <p:spPr bwMode="auto">
              <a:xfrm>
                <a:off x="7150101" y="1377951"/>
                <a:ext cx="63500" cy="77788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5" name="Rectangle 1126"/>
              <p:cNvSpPr>
                <a:spLocks noChangeArrowheads="1"/>
              </p:cNvSpPr>
              <p:nvPr/>
            </p:nvSpPr>
            <p:spPr bwMode="auto">
              <a:xfrm>
                <a:off x="7150101" y="1377951"/>
                <a:ext cx="63500" cy="77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6" name="Rectangle 1127"/>
              <p:cNvSpPr>
                <a:spLocks noChangeArrowheads="1"/>
              </p:cNvSpPr>
              <p:nvPr/>
            </p:nvSpPr>
            <p:spPr bwMode="auto">
              <a:xfrm>
                <a:off x="7181851" y="1374776"/>
                <a:ext cx="3175" cy="84138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7" name="Rectangle 1128"/>
              <p:cNvSpPr>
                <a:spLocks noChangeArrowheads="1"/>
              </p:cNvSpPr>
              <p:nvPr/>
            </p:nvSpPr>
            <p:spPr bwMode="auto">
              <a:xfrm>
                <a:off x="7181851" y="1374776"/>
                <a:ext cx="3175" cy="84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8" name="Rectangle 1129"/>
              <p:cNvSpPr>
                <a:spLocks noChangeArrowheads="1"/>
              </p:cNvSpPr>
              <p:nvPr/>
            </p:nvSpPr>
            <p:spPr bwMode="auto">
              <a:xfrm>
                <a:off x="7242176" y="1374776"/>
                <a:ext cx="74613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9" name="Rectangle 1130"/>
              <p:cNvSpPr>
                <a:spLocks noChangeArrowheads="1"/>
              </p:cNvSpPr>
              <p:nvPr/>
            </p:nvSpPr>
            <p:spPr bwMode="auto">
              <a:xfrm>
                <a:off x="7242176" y="1374776"/>
                <a:ext cx="74613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0" name="Rectangle 1131"/>
              <p:cNvSpPr>
                <a:spLocks noChangeArrowheads="1"/>
              </p:cNvSpPr>
              <p:nvPr/>
            </p:nvSpPr>
            <p:spPr bwMode="auto">
              <a:xfrm>
                <a:off x="7246938" y="1377951"/>
                <a:ext cx="66675" cy="77788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1" name="Rectangle 1132"/>
              <p:cNvSpPr>
                <a:spLocks noChangeArrowheads="1"/>
              </p:cNvSpPr>
              <p:nvPr/>
            </p:nvSpPr>
            <p:spPr bwMode="auto">
              <a:xfrm>
                <a:off x="7246938" y="1377951"/>
                <a:ext cx="66675" cy="77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2" name="Freeform 1133"/>
              <p:cNvSpPr>
                <a:spLocks noEditPoints="1"/>
              </p:cNvSpPr>
              <p:nvPr/>
            </p:nvSpPr>
            <p:spPr bwMode="auto">
              <a:xfrm>
                <a:off x="7275513" y="1377951"/>
                <a:ext cx="38100" cy="77788"/>
              </a:xfrm>
              <a:custGeom>
                <a:avLst/>
                <a:gdLst>
                  <a:gd name="T0" fmla="*/ 2 w 24"/>
                  <a:gd name="T1" fmla="*/ 27 h 49"/>
                  <a:gd name="T2" fmla="*/ 0 w 24"/>
                  <a:gd name="T3" fmla="*/ 29 h 49"/>
                  <a:gd name="T4" fmla="*/ 2 w 24"/>
                  <a:gd name="T5" fmla="*/ 31 h 49"/>
                  <a:gd name="T6" fmla="*/ 2 w 24"/>
                  <a:gd name="T7" fmla="*/ 31 h 49"/>
                  <a:gd name="T8" fmla="*/ 2 w 24"/>
                  <a:gd name="T9" fmla="*/ 27 h 49"/>
                  <a:gd name="T10" fmla="*/ 24 w 24"/>
                  <a:gd name="T11" fmla="*/ 0 h 49"/>
                  <a:gd name="T12" fmla="*/ 24 w 24"/>
                  <a:gd name="T13" fmla="*/ 0 h 49"/>
                  <a:gd name="T14" fmla="*/ 4 w 24"/>
                  <a:gd name="T15" fmla="*/ 25 h 49"/>
                  <a:gd name="T16" fmla="*/ 4 w 24"/>
                  <a:gd name="T17" fmla="*/ 35 h 49"/>
                  <a:gd name="T18" fmla="*/ 10 w 24"/>
                  <a:gd name="T19" fmla="*/ 49 h 49"/>
                  <a:gd name="T20" fmla="*/ 10 w 24"/>
                  <a:gd name="T21" fmla="*/ 49 h 49"/>
                  <a:gd name="T22" fmla="*/ 24 w 24"/>
                  <a:gd name="T23" fmla="*/ 49 h 49"/>
                  <a:gd name="T24" fmla="*/ 24 w 24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49">
                    <a:moveTo>
                      <a:pt x="2" y="27"/>
                    </a:moveTo>
                    <a:lnTo>
                      <a:pt x="0" y="29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27"/>
                    </a:lnTo>
                    <a:close/>
                    <a:moveTo>
                      <a:pt x="24" y="0"/>
                    </a:moveTo>
                    <a:lnTo>
                      <a:pt x="24" y="0"/>
                    </a:lnTo>
                    <a:lnTo>
                      <a:pt x="4" y="25"/>
                    </a:lnTo>
                    <a:lnTo>
                      <a:pt x="4" y="35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24" y="4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3" name="Freeform 1134"/>
              <p:cNvSpPr>
                <a:spLocks noEditPoints="1"/>
              </p:cNvSpPr>
              <p:nvPr/>
            </p:nvSpPr>
            <p:spPr bwMode="auto">
              <a:xfrm>
                <a:off x="7275513" y="1377951"/>
                <a:ext cx="38100" cy="77788"/>
              </a:xfrm>
              <a:custGeom>
                <a:avLst/>
                <a:gdLst>
                  <a:gd name="T0" fmla="*/ 2 w 24"/>
                  <a:gd name="T1" fmla="*/ 27 h 49"/>
                  <a:gd name="T2" fmla="*/ 0 w 24"/>
                  <a:gd name="T3" fmla="*/ 29 h 49"/>
                  <a:gd name="T4" fmla="*/ 2 w 24"/>
                  <a:gd name="T5" fmla="*/ 31 h 49"/>
                  <a:gd name="T6" fmla="*/ 2 w 24"/>
                  <a:gd name="T7" fmla="*/ 31 h 49"/>
                  <a:gd name="T8" fmla="*/ 2 w 24"/>
                  <a:gd name="T9" fmla="*/ 27 h 49"/>
                  <a:gd name="T10" fmla="*/ 24 w 24"/>
                  <a:gd name="T11" fmla="*/ 0 h 49"/>
                  <a:gd name="T12" fmla="*/ 24 w 24"/>
                  <a:gd name="T13" fmla="*/ 0 h 49"/>
                  <a:gd name="T14" fmla="*/ 4 w 24"/>
                  <a:gd name="T15" fmla="*/ 25 h 49"/>
                  <a:gd name="T16" fmla="*/ 4 w 24"/>
                  <a:gd name="T17" fmla="*/ 35 h 49"/>
                  <a:gd name="T18" fmla="*/ 10 w 24"/>
                  <a:gd name="T19" fmla="*/ 49 h 49"/>
                  <a:gd name="T20" fmla="*/ 10 w 24"/>
                  <a:gd name="T21" fmla="*/ 49 h 49"/>
                  <a:gd name="T22" fmla="*/ 24 w 24"/>
                  <a:gd name="T23" fmla="*/ 49 h 49"/>
                  <a:gd name="T24" fmla="*/ 24 w 24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49">
                    <a:moveTo>
                      <a:pt x="2" y="27"/>
                    </a:moveTo>
                    <a:lnTo>
                      <a:pt x="0" y="29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27"/>
                    </a:lnTo>
                    <a:moveTo>
                      <a:pt x="24" y="0"/>
                    </a:moveTo>
                    <a:lnTo>
                      <a:pt x="24" y="0"/>
                    </a:lnTo>
                    <a:lnTo>
                      <a:pt x="4" y="25"/>
                    </a:lnTo>
                    <a:lnTo>
                      <a:pt x="4" y="35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24" y="49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4" name="Rectangle 1135"/>
              <p:cNvSpPr>
                <a:spLocks noChangeArrowheads="1"/>
              </p:cNvSpPr>
              <p:nvPr/>
            </p:nvSpPr>
            <p:spPr bwMode="auto">
              <a:xfrm>
                <a:off x="7278688" y="1374776"/>
                <a:ext cx="3175" cy="84138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5" name="Rectangle 1136"/>
              <p:cNvSpPr>
                <a:spLocks noChangeArrowheads="1"/>
              </p:cNvSpPr>
              <p:nvPr/>
            </p:nvSpPr>
            <p:spPr bwMode="auto">
              <a:xfrm>
                <a:off x="7278688" y="1374776"/>
                <a:ext cx="3175" cy="84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6" name="Rectangle 1137"/>
              <p:cNvSpPr>
                <a:spLocks noChangeArrowheads="1"/>
              </p:cNvSpPr>
              <p:nvPr/>
            </p:nvSpPr>
            <p:spPr bwMode="auto">
              <a:xfrm>
                <a:off x="7339013" y="1374776"/>
                <a:ext cx="74613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7" name="Rectangle 1138"/>
              <p:cNvSpPr>
                <a:spLocks noChangeArrowheads="1"/>
              </p:cNvSpPr>
              <p:nvPr/>
            </p:nvSpPr>
            <p:spPr bwMode="auto">
              <a:xfrm>
                <a:off x="7339013" y="1374776"/>
                <a:ext cx="74613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8" name="Rectangle 1139"/>
              <p:cNvSpPr>
                <a:spLocks noChangeArrowheads="1"/>
              </p:cNvSpPr>
              <p:nvPr/>
            </p:nvSpPr>
            <p:spPr bwMode="auto">
              <a:xfrm>
                <a:off x="7342188" y="1377951"/>
                <a:ext cx="68263" cy="77788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9" name="Rectangle 1140"/>
              <p:cNvSpPr>
                <a:spLocks noChangeArrowheads="1"/>
              </p:cNvSpPr>
              <p:nvPr/>
            </p:nvSpPr>
            <p:spPr bwMode="auto">
              <a:xfrm>
                <a:off x="7342188" y="1377951"/>
                <a:ext cx="68263" cy="77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0" name="Freeform 1141"/>
              <p:cNvSpPr>
                <a:spLocks noEditPoints="1"/>
              </p:cNvSpPr>
              <p:nvPr/>
            </p:nvSpPr>
            <p:spPr bwMode="auto">
              <a:xfrm>
                <a:off x="7342188" y="1377951"/>
                <a:ext cx="68263" cy="77788"/>
              </a:xfrm>
              <a:custGeom>
                <a:avLst/>
                <a:gdLst>
                  <a:gd name="T0" fmla="*/ 20 w 43"/>
                  <a:gd name="T1" fmla="*/ 27 h 49"/>
                  <a:gd name="T2" fmla="*/ 0 w 43"/>
                  <a:gd name="T3" fmla="*/ 49 h 49"/>
                  <a:gd name="T4" fmla="*/ 20 w 43"/>
                  <a:gd name="T5" fmla="*/ 49 h 49"/>
                  <a:gd name="T6" fmla="*/ 20 w 43"/>
                  <a:gd name="T7" fmla="*/ 27 h 49"/>
                  <a:gd name="T8" fmla="*/ 43 w 43"/>
                  <a:gd name="T9" fmla="*/ 0 h 49"/>
                  <a:gd name="T10" fmla="*/ 43 w 43"/>
                  <a:gd name="T11" fmla="*/ 0 h 49"/>
                  <a:gd name="T12" fmla="*/ 22 w 43"/>
                  <a:gd name="T13" fmla="*/ 25 h 49"/>
                  <a:gd name="T14" fmla="*/ 22 w 43"/>
                  <a:gd name="T15" fmla="*/ 49 h 49"/>
                  <a:gd name="T16" fmla="*/ 43 w 43"/>
                  <a:gd name="T17" fmla="*/ 49 h 49"/>
                  <a:gd name="T18" fmla="*/ 43 w 43"/>
                  <a:gd name="T1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9">
                    <a:moveTo>
                      <a:pt x="20" y="27"/>
                    </a:moveTo>
                    <a:lnTo>
                      <a:pt x="0" y="49"/>
                    </a:lnTo>
                    <a:lnTo>
                      <a:pt x="20" y="49"/>
                    </a:lnTo>
                    <a:lnTo>
                      <a:pt x="20" y="27"/>
                    </a:lnTo>
                    <a:close/>
                    <a:moveTo>
                      <a:pt x="43" y="0"/>
                    </a:moveTo>
                    <a:lnTo>
                      <a:pt x="43" y="0"/>
                    </a:lnTo>
                    <a:lnTo>
                      <a:pt x="22" y="25"/>
                    </a:lnTo>
                    <a:lnTo>
                      <a:pt x="22" y="49"/>
                    </a:lnTo>
                    <a:lnTo>
                      <a:pt x="43" y="49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1" name="Freeform 1142"/>
              <p:cNvSpPr>
                <a:spLocks noEditPoints="1"/>
              </p:cNvSpPr>
              <p:nvPr/>
            </p:nvSpPr>
            <p:spPr bwMode="auto">
              <a:xfrm>
                <a:off x="7342188" y="1377951"/>
                <a:ext cx="68263" cy="77788"/>
              </a:xfrm>
              <a:custGeom>
                <a:avLst/>
                <a:gdLst>
                  <a:gd name="T0" fmla="*/ 20 w 43"/>
                  <a:gd name="T1" fmla="*/ 27 h 49"/>
                  <a:gd name="T2" fmla="*/ 0 w 43"/>
                  <a:gd name="T3" fmla="*/ 49 h 49"/>
                  <a:gd name="T4" fmla="*/ 20 w 43"/>
                  <a:gd name="T5" fmla="*/ 49 h 49"/>
                  <a:gd name="T6" fmla="*/ 20 w 43"/>
                  <a:gd name="T7" fmla="*/ 27 h 49"/>
                  <a:gd name="T8" fmla="*/ 43 w 43"/>
                  <a:gd name="T9" fmla="*/ 0 h 49"/>
                  <a:gd name="T10" fmla="*/ 43 w 43"/>
                  <a:gd name="T11" fmla="*/ 0 h 49"/>
                  <a:gd name="T12" fmla="*/ 22 w 43"/>
                  <a:gd name="T13" fmla="*/ 25 h 49"/>
                  <a:gd name="T14" fmla="*/ 22 w 43"/>
                  <a:gd name="T15" fmla="*/ 49 h 49"/>
                  <a:gd name="T16" fmla="*/ 43 w 43"/>
                  <a:gd name="T17" fmla="*/ 49 h 49"/>
                  <a:gd name="T18" fmla="*/ 43 w 43"/>
                  <a:gd name="T1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9">
                    <a:moveTo>
                      <a:pt x="20" y="27"/>
                    </a:moveTo>
                    <a:lnTo>
                      <a:pt x="0" y="49"/>
                    </a:lnTo>
                    <a:lnTo>
                      <a:pt x="20" y="49"/>
                    </a:lnTo>
                    <a:lnTo>
                      <a:pt x="20" y="27"/>
                    </a:lnTo>
                    <a:moveTo>
                      <a:pt x="43" y="0"/>
                    </a:moveTo>
                    <a:lnTo>
                      <a:pt x="43" y="0"/>
                    </a:lnTo>
                    <a:lnTo>
                      <a:pt x="22" y="25"/>
                    </a:lnTo>
                    <a:lnTo>
                      <a:pt x="22" y="49"/>
                    </a:lnTo>
                    <a:lnTo>
                      <a:pt x="43" y="49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2" name="Rectangle 1143"/>
              <p:cNvSpPr>
                <a:spLocks noChangeArrowheads="1"/>
              </p:cNvSpPr>
              <p:nvPr/>
            </p:nvSpPr>
            <p:spPr bwMode="auto">
              <a:xfrm>
                <a:off x="7373938" y="1374776"/>
                <a:ext cx="3175" cy="84138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3" name="Rectangle 1144"/>
              <p:cNvSpPr>
                <a:spLocks noChangeArrowheads="1"/>
              </p:cNvSpPr>
              <p:nvPr/>
            </p:nvSpPr>
            <p:spPr bwMode="auto">
              <a:xfrm>
                <a:off x="7373938" y="1374776"/>
                <a:ext cx="3175" cy="84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4" name="Freeform 1145"/>
              <p:cNvSpPr>
                <a:spLocks/>
              </p:cNvSpPr>
              <p:nvPr/>
            </p:nvSpPr>
            <p:spPr bwMode="auto">
              <a:xfrm>
                <a:off x="7250113" y="1368426"/>
                <a:ext cx="176213" cy="9525"/>
              </a:xfrm>
              <a:custGeom>
                <a:avLst/>
                <a:gdLst>
                  <a:gd name="T0" fmla="*/ 111 w 111"/>
                  <a:gd name="T1" fmla="*/ 0 h 6"/>
                  <a:gd name="T2" fmla="*/ 0 w 111"/>
                  <a:gd name="T3" fmla="*/ 0 h 6"/>
                  <a:gd name="T4" fmla="*/ 0 w 111"/>
                  <a:gd name="T5" fmla="*/ 0 h 6"/>
                  <a:gd name="T6" fmla="*/ 111 w 111"/>
                  <a:gd name="T7" fmla="*/ 0 h 6"/>
                  <a:gd name="T8" fmla="*/ 111 w 111"/>
                  <a:gd name="T9" fmla="*/ 6 h 6"/>
                  <a:gd name="T10" fmla="*/ 111 w 111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6">
                    <a:moveTo>
                      <a:pt x="11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11" y="0"/>
                    </a:lnTo>
                    <a:lnTo>
                      <a:pt x="111" y="6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BCC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5" name="Freeform 1146"/>
              <p:cNvSpPr>
                <a:spLocks/>
              </p:cNvSpPr>
              <p:nvPr/>
            </p:nvSpPr>
            <p:spPr bwMode="auto">
              <a:xfrm>
                <a:off x="7250113" y="1368426"/>
                <a:ext cx="176213" cy="9525"/>
              </a:xfrm>
              <a:custGeom>
                <a:avLst/>
                <a:gdLst>
                  <a:gd name="T0" fmla="*/ 111 w 111"/>
                  <a:gd name="T1" fmla="*/ 0 h 6"/>
                  <a:gd name="T2" fmla="*/ 0 w 111"/>
                  <a:gd name="T3" fmla="*/ 0 h 6"/>
                  <a:gd name="T4" fmla="*/ 0 w 111"/>
                  <a:gd name="T5" fmla="*/ 0 h 6"/>
                  <a:gd name="T6" fmla="*/ 111 w 111"/>
                  <a:gd name="T7" fmla="*/ 0 h 6"/>
                  <a:gd name="T8" fmla="*/ 111 w 111"/>
                  <a:gd name="T9" fmla="*/ 6 h 6"/>
                  <a:gd name="T10" fmla="*/ 111 w 111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6">
                    <a:moveTo>
                      <a:pt x="11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11" y="0"/>
                    </a:lnTo>
                    <a:lnTo>
                      <a:pt x="111" y="6"/>
                    </a:lnTo>
                    <a:lnTo>
                      <a:pt x="1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6" name="Freeform 1147"/>
              <p:cNvSpPr>
                <a:spLocks/>
              </p:cNvSpPr>
              <p:nvPr/>
            </p:nvSpPr>
            <p:spPr bwMode="auto">
              <a:xfrm>
                <a:off x="7250113" y="1368426"/>
                <a:ext cx="176213" cy="9525"/>
              </a:xfrm>
              <a:custGeom>
                <a:avLst/>
                <a:gdLst>
                  <a:gd name="T0" fmla="*/ 111 w 111"/>
                  <a:gd name="T1" fmla="*/ 0 h 6"/>
                  <a:gd name="T2" fmla="*/ 0 w 111"/>
                  <a:gd name="T3" fmla="*/ 0 h 6"/>
                  <a:gd name="T4" fmla="*/ 0 w 111"/>
                  <a:gd name="T5" fmla="*/ 0 h 6"/>
                  <a:gd name="T6" fmla="*/ 2 w 111"/>
                  <a:gd name="T7" fmla="*/ 4 h 6"/>
                  <a:gd name="T8" fmla="*/ 42 w 111"/>
                  <a:gd name="T9" fmla="*/ 4 h 6"/>
                  <a:gd name="T10" fmla="*/ 42 w 111"/>
                  <a:gd name="T11" fmla="*/ 6 h 6"/>
                  <a:gd name="T12" fmla="*/ 56 w 111"/>
                  <a:gd name="T13" fmla="*/ 6 h 6"/>
                  <a:gd name="T14" fmla="*/ 56 w 111"/>
                  <a:gd name="T15" fmla="*/ 4 h 6"/>
                  <a:gd name="T16" fmla="*/ 103 w 111"/>
                  <a:gd name="T17" fmla="*/ 4 h 6"/>
                  <a:gd name="T18" fmla="*/ 103 w 111"/>
                  <a:gd name="T19" fmla="*/ 6 h 6"/>
                  <a:gd name="T20" fmla="*/ 111 w 111"/>
                  <a:gd name="T21" fmla="*/ 6 h 6"/>
                  <a:gd name="T22" fmla="*/ 111 w 111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1" h="6">
                    <a:moveTo>
                      <a:pt x="11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2" y="4"/>
                    </a:lnTo>
                    <a:lnTo>
                      <a:pt x="42" y="6"/>
                    </a:lnTo>
                    <a:lnTo>
                      <a:pt x="56" y="6"/>
                    </a:lnTo>
                    <a:lnTo>
                      <a:pt x="56" y="4"/>
                    </a:lnTo>
                    <a:lnTo>
                      <a:pt x="103" y="4"/>
                    </a:lnTo>
                    <a:lnTo>
                      <a:pt x="103" y="6"/>
                    </a:lnTo>
                    <a:lnTo>
                      <a:pt x="111" y="6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A9B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7" name="Freeform 1148"/>
              <p:cNvSpPr>
                <a:spLocks/>
              </p:cNvSpPr>
              <p:nvPr/>
            </p:nvSpPr>
            <p:spPr bwMode="auto">
              <a:xfrm>
                <a:off x="7250113" y="1368426"/>
                <a:ext cx="176213" cy="9525"/>
              </a:xfrm>
              <a:custGeom>
                <a:avLst/>
                <a:gdLst>
                  <a:gd name="T0" fmla="*/ 111 w 111"/>
                  <a:gd name="T1" fmla="*/ 0 h 6"/>
                  <a:gd name="T2" fmla="*/ 0 w 111"/>
                  <a:gd name="T3" fmla="*/ 0 h 6"/>
                  <a:gd name="T4" fmla="*/ 0 w 111"/>
                  <a:gd name="T5" fmla="*/ 0 h 6"/>
                  <a:gd name="T6" fmla="*/ 2 w 111"/>
                  <a:gd name="T7" fmla="*/ 4 h 6"/>
                  <a:gd name="T8" fmla="*/ 42 w 111"/>
                  <a:gd name="T9" fmla="*/ 4 h 6"/>
                  <a:gd name="T10" fmla="*/ 42 w 111"/>
                  <a:gd name="T11" fmla="*/ 6 h 6"/>
                  <a:gd name="T12" fmla="*/ 56 w 111"/>
                  <a:gd name="T13" fmla="*/ 6 h 6"/>
                  <a:gd name="T14" fmla="*/ 56 w 111"/>
                  <a:gd name="T15" fmla="*/ 4 h 6"/>
                  <a:gd name="T16" fmla="*/ 103 w 111"/>
                  <a:gd name="T17" fmla="*/ 4 h 6"/>
                  <a:gd name="T18" fmla="*/ 103 w 111"/>
                  <a:gd name="T19" fmla="*/ 6 h 6"/>
                  <a:gd name="T20" fmla="*/ 111 w 111"/>
                  <a:gd name="T21" fmla="*/ 6 h 6"/>
                  <a:gd name="T22" fmla="*/ 111 w 111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1" h="6">
                    <a:moveTo>
                      <a:pt x="11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2" y="4"/>
                    </a:lnTo>
                    <a:lnTo>
                      <a:pt x="42" y="6"/>
                    </a:lnTo>
                    <a:lnTo>
                      <a:pt x="56" y="6"/>
                    </a:lnTo>
                    <a:lnTo>
                      <a:pt x="56" y="4"/>
                    </a:lnTo>
                    <a:lnTo>
                      <a:pt x="103" y="4"/>
                    </a:lnTo>
                    <a:lnTo>
                      <a:pt x="103" y="6"/>
                    </a:lnTo>
                    <a:lnTo>
                      <a:pt x="111" y="6"/>
                    </a:lnTo>
                    <a:lnTo>
                      <a:pt x="1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8" name="Freeform 1149"/>
              <p:cNvSpPr>
                <a:spLocks/>
              </p:cNvSpPr>
              <p:nvPr/>
            </p:nvSpPr>
            <p:spPr bwMode="auto">
              <a:xfrm>
                <a:off x="7253288" y="1374776"/>
                <a:ext cx="63500" cy="3175"/>
              </a:xfrm>
              <a:custGeom>
                <a:avLst/>
                <a:gdLst>
                  <a:gd name="T0" fmla="*/ 40 w 40"/>
                  <a:gd name="T1" fmla="*/ 0 h 2"/>
                  <a:gd name="T2" fmla="*/ 0 w 40"/>
                  <a:gd name="T3" fmla="*/ 0 h 2"/>
                  <a:gd name="T4" fmla="*/ 2 w 40"/>
                  <a:gd name="T5" fmla="*/ 2 h 2"/>
                  <a:gd name="T6" fmla="*/ 16 w 40"/>
                  <a:gd name="T7" fmla="*/ 2 h 2"/>
                  <a:gd name="T8" fmla="*/ 16 w 40"/>
                  <a:gd name="T9" fmla="*/ 0 h 2"/>
                  <a:gd name="T10" fmla="*/ 18 w 40"/>
                  <a:gd name="T11" fmla="*/ 0 h 2"/>
                  <a:gd name="T12" fmla="*/ 18 w 40"/>
                  <a:gd name="T13" fmla="*/ 2 h 2"/>
                  <a:gd name="T14" fmla="*/ 38 w 40"/>
                  <a:gd name="T15" fmla="*/ 2 h 2"/>
                  <a:gd name="T16" fmla="*/ 38 w 40"/>
                  <a:gd name="T17" fmla="*/ 2 h 2"/>
                  <a:gd name="T18" fmla="*/ 38 w 40"/>
                  <a:gd name="T19" fmla="*/ 2 h 2"/>
                  <a:gd name="T20" fmla="*/ 40 w 40"/>
                  <a:gd name="T21" fmla="*/ 2 h 2"/>
                  <a:gd name="T22" fmla="*/ 40 w 40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2">
                    <a:moveTo>
                      <a:pt x="4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9" name="Freeform 1150"/>
              <p:cNvSpPr>
                <a:spLocks/>
              </p:cNvSpPr>
              <p:nvPr/>
            </p:nvSpPr>
            <p:spPr bwMode="auto">
              <a:xfrm>
                <a:off x="7253288" y="1374776"/>
                <a:ext cx="63500" cy="3175"/>
              </a:xfrm>
              <a:custGeom>
                <a:avLst/>
                <a:gdLst>
                  <a:gd name="T0" fmla="*/ 40 w 40"/>
                  <a:gd name="T1" fmla="*/ 0 h 2"/>
                  <a:gd name="T2" fmla="*/ 0 w 40"/>
                  <a:gd name="T3" fmla="*/ 0 h 2"/>
                  <a:gd name="T4" fmla="*/ 2 w 40"/>
                  <a:gd name="T5" fmla="*/ 2 h 2"/>
                  <a:gd name="T6" fmla="*/ 16 w 40"/>
                  <a:gd name="T7" fmla="*/ 2 h 2"/>
                  <a:gd name="T8" fmla="*/ 16 w 40"/>
                  <a:gd name="T9" fmla="*/ 0 h 2"/>
                  <a:gd name="T10" fmla="*/ 18 w 40"/>
                  <a:gd name="T11" fmla="*/ 0 h 2"/>
                  <a:gd name="T12" fmla="*/ 18 w 40"/>
                  <a:gd name="T13" fmla="*/ 2 h 2"/>
                  <a:gd name="T14" fmla="*/ 38 w 40"/>
                  <a:gd name="T15" fmla="*/ 2 h 2"/>
                  <a:gd name="T16" fmla="*/ 38 w 40"/>
                  <a:gd name="T17" fmla="*/ 2 h 2"/>
                  <a:gd name="T18" fmla="*/ 38 w 40"/>
                  <a:gd name="T19" fmla="*/ 2 h 2"/>
                  <a:gd name="T20" fmla="*/ 40 w 40"/>
                  <a:gd name="T21" fmla="*/ 2 h 2"/>
                  <a:gd name="T22" fmla="*/ 40 w 40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2">
                    <a:moveTo>
                      <a:pt x="4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0" name="Freeform 1151"/>
              <p:cNvSpPr>
                <a:spLocks noEditPoints="1"/>
              </p:cNvSpPr>
              <p:nvPr/>
            </p:nvSpPr>
            <p:spPr bwMode="auto">
              <a:xfrm>
                <a:off x="7256463" y="1377951"/>
                <a:ext cx="57150" cy="0"/>
              </a:xfrm>
              <a:custGeom>
                <a:avLst/>
                <a:gdLst>
                  <a:gd name="T0" fmla="*/ 14 w 36"/>
                  <a:gd name="T1" fmla="*/ 0 w 36"/>
                  <a:gd name="T2" fmla="*/ 0 w 36"/>
                  <a:gd name="T3" fmla="*/ 14 w 36"/>
                  <a:gd name="T4" fmla="*/ 14 w 36"/>
                  <a:gd name="T5" fmla="*/ 36 w 36"/>
                  <a:gd name="T6" fmla="*/ 16 w 36"/>
                  <a:gd name="T7" fmla="*/ 16 w 36"/>
                  <a:gd name="T8" fmla="*/ 36 w 36"/>
                  <a:gd name="T9" fmla="*/ 36 w 36"/>
                  <a:gd name="T10" fmla="*/ 36 w 3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36">
                    <a:moveTo>
                      <a:pt x="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  <a:moveTo>
                      <a:pt x="36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1" name="Freeform 1152"/>
              <p:cNvSpPr>
                <a:spLocks noEditPoints="1"/>
              </p:cNvSpPr>
              <p:nvPr/>
            </p:nvSpPr>
            <p:spPr bwMode="auto">
              <a:xfrm>
                <a:off x="7256463" y="1377951"/>
                <a:ext cx="57150" cy="0"/>
              </a:xfrm>
              <a:custGeom>
                <a:avLst/>
                <a:gdLst>
                  <a:gd name="T0" fmla="*/ 14 w 36"/>
                  <a:gd name="T1" fmla="*/ 0 w 36"/>
                  <a:gd name="T2" fmla="*/ 0 w 36"/>
                  <a:gd name="T3" fmla="*/ 14 w 36"/>
                  <a:gd name="T4" fmla="*/ 14 w 36"/>
                  <a:gd name="T5" fmla="*/ 36 w 36"/>
                  <a:gd name="T6" fmla="*/ 16 w 36"/>
                  <a:gd name="T7" fmla="*/ 16 w 36"/>
                  <a:gd name="T8" fmla="*/ 36 w 36"/>
                  <a:gd name="T9" fmla="*/ 36 w 36"/>
                  <a:gd name="T10" fmla="*/ 36 w 3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36">
                    <a:moveTo>
                      <a:pt x="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0"/>
                    </a:lnTo>
                    <a:moveTo>
                      <a:pt x="36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2" name="Rectangle 1153"/>
              <p:cNvSpPr>
                <a:spLocks noChangeArrowheads="1"/>
              </p:cNvSpPr>
              <p:nvPr/>
            </p:nvSpPr>
            <p:spPr bwMode="auto">
              <a:xfrm>
                <a:off x="7313613" y="1377951"/>
                <a:ext cx="1588" cy="1588"/>
              </a:xfrm>
              <a:prstGeom prst="rect">
                <a:avLst/>
              </a:prstGeom>
              <a:solidFill>
                <a:srgbClr val="439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3" name="Freeform 1154"/>
              <p:cNvSpPr>
                <a:spLocks/>
              </p:cNvSpPr>
              <p:nvPr/>
            </p:nvSpPr>
            <p:spPr bwMode="auto">
              <a:xfrm>
                <a:off x="7313613" y="13779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4" name="Freeform 1155"/>
              <p:cNvSpPr>
                <a:spLocks/>
              </p:cNvSpPr>
              <p:nvPr/>
            </p:nvSpPr>
            <p:spPr bwMode="auto">
              <a:xfrm>
                <a:off x="7278688" y="1374776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5" name="Freeform 1156"/>
              <p:cNvSpPr>
                <a:spLocks/>
              </p:cNvSpPr>
              <p:nvPr/>
            </p:nvSpPr>
            <p:spPr bwMode="auto">
              <a:xfrm>
                <a:off x="7278688" y="1374776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6" name="Freeform 1157"/>
              <p:cNvSpPr>
                <a:spLocks/>
              </p:cNvSpPr>
              <p:nvPr/>
            </p:nvSpPr>
            <p:spPr bwMode="auto">
              <a:xfrm>
                <a:off x="7339013" y="1374776"/>
                <a:ext cx="74613" cy="3175"/>
              </a:xfrm>
              <a:custGeom>
                <a:avLst/>
                <a:gdLst>
                  <a:gd name="T0" fmla="*/ 47 w 47"/>
                  <a:gd name="T1" fmla="*/ 0 h 2"/>
                  <a:gd name="T2" fmla="*/ 0 w 47"/>
                  <a:gd name="T3" fmla="*/ 0 h 2"/>
                  <a:gd name="T4" fmla="*/ 0 w 47"/>
                  <a:gd name="T5" fmla="*/ 2 h 2"/>
                  <a:gd name="T6" fmla="*/ 2 w 47"/>
                  <a:gd name="T7" fmla="*/ 2 h 2"/>
                  <a:gd name="T8" fmla="*/ 2 w 47"/>
                  <a:gd name="T9" fmla="*/ 2 h 2"/>
                  <a:gd name="T10" fmla="*/ 22 w 47"/>
                  <a:gd name="T11" fmla="*/ 2 h 2"/>
                  <a:gd name="T12" fmla="*/ 22 w 47"/>
                  <a:gd name="T13" fmla="*/ 0 h 2"/>
                  <a:gd name="T14" fmla="*/ 24 w 47"/>
                  <a:gd name="T15" fmla="*/ 0 h 2"/>
                  <a:gd name="T16" fmla="*/ 24 w 47"/>
                  <a:gd name="T17" fmla="*/ 2 h 2"/>
                  <a:gd name="T18" fmla="*/ 45 w 47"/>
                  <a:gd name="T19" fmla="*/ 2 h 2"/>
                  <a:gd name="T20" fmla="*/ 45 w 47"/>
                  <a:gd name="T21" fmla="*/ 2 h 2"/>
                  <a:gd name="T22" fmla="*/ 45 w 47"/>
                  <a:gd name="T23" fmla="*/ 2 h 2"/>
                  <a:gd name="T24" fmla="*/ 47 w 47"/>
                  <a:gd name="T25" fmla="*/ 2 h 2"/>
                  <a:gd name="T26" fmla="*/ 47 w 47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2">
                    <a:moveTo>
                      <a:pt x="47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7" name="Freeform 1158"/>
              <p:cNvSpPr>
                <a:spLocks/>
              </p:cNvSpPr>
              <p:nvPr/>
            </p:nvSpPr>
            <p:spPr bwMode="auto">
              <a:xfrm>
                <a:off x="7339013" y="1374776"/>
                <a:ext cx="74613" cy="3175"/>
              </a:xfrm>
              <a:custGeom>
                <a:avLst/>
                <a:gdLst>
                  <a:gd name="T0" fmla="*/ 47 w 47"/>
                  <a:gd name="T1" fmla="*/ 0 h 2"/>
                  <a:gd name="T2" fmla="*/ 0 w 47"/>
                  <a:gd name="T3" fmla="*/ 0 h 2"/>
                  <a:gd name="T4" fmla="*/ 0 w 47"/>
                  <a:gd name="T5" fmla="*/ 2 h 2"/>
                  <a:gd name="T6" fmla="*/ 2 w 47"/>
                  <a:gd name="T7" fmla="*/ 2 h 2"/>
                  <a:gd name="T8" fmla="*/ 2 w 47"/>
                  <a:gd name="T9" fmla="*/ 2 h 2"/>
                  <a:gd name="T10" fmla="*/ 22 w 47"/>
                  <a:gd name="T11" fmla="*/ 2 h 2"/>
                  <a:gd name="T12" fmla="*/ 22 w 47"/>
                  <a:gd name="T13" fmla="*/ 0 h 2"/>
                  <a:gd name="T14" fmla="*/ 24 w 47"/>
                  <a:gd name="T15" fmla="*/ 0 h 2"/>
                  <a:gd name="T16" fmla="*/ 24 w 47"/>
                  <a:gd name="T17" fmla="*/ 2 h 2"/>
                  <a:gd name="T18" fmla="*/ 45 w 47"/>
                  <a:gd name="T19" fmla="*/ 2 h 2"/>
                  <a:gd name="T20" fmla="*/ 45 w 47"/>
                  <a:gd name="T21" fmla="*/ 2 h 2"/>
                  <a:gd name="T22" fmla="*/ 45 w 47"/>
                  <a:gd name="T23" fmla="*/ 2 h 2"/>
                  <a:gd name="T24" fmla="*/ 47 w 47"/>
                  <a:gd name="T25" fmla="*/ 2 h 2"/>
                  <a:gd name="T26" fmla="*/ 47 w 47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2">
                    <a:moveTo>
                      <a:pt x="47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8" name="Freeform 1159"/>
              <p:cNvSpPr>
                <a:spLocks noEditPoints="1"/>
              </p:cNvSpPr>
              <p:nvPr/>
            </p:nvSpPr>
            <p:spPr bwMode="auto">
              <a:xfrm>
                <a:off x="7342188" y="1377951"/>
                <a:ext cx="68263" cy="0"/>
              </a:xfrm>
              <a:custGeom>
                <a:avLst/>
                <a:gdLst>
                  <a:gd name="T0" fmla="*/ 20 w 43"/>
                  <a:gd name="T1" fmla="*/ 0 w 43"/>
                  <a:gd name="T2" fmla="*/ 0 w 43"/>
                  <a:gd name="T3" fmla="*/ 20 w 43"/>
                  <a:gd name="T4" fmla="*/ 20 w 43"/>
                  <a:gd name="T5" fmla="*/ 43 w 43"/>
                  <a:gd name="T6" fmla="*/ 22 w 43"/>
                  <a:gd name="T7" fmla="*/ 22 w 43"/>
                  <a:gd name="T8" fmla="*/ 43 w 43"/>
                  <a:gd name="T9" fmla="*/ 43 w 43"/>
                  <a:gd name="T10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3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  <a:moveTo>
                      <a:pt x="43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9" name="Freeform 1160"/>
              <p:cNvSpPr>
                <a:spLocks noEditPoints="1"/>
              </p:cNvSpPr>
              <p:nvPr/>
            </p:nvSpPr>
            <p:spPr bwMode="auto">
              <a:xfrm>
                <a:off x="7342188" y="1377951"/>
                <a:ext cx="68263" cy="0"/>
              </a:xfrm>
              <a:custGeom>
                <a:avLst/>
                <a:gdLst>
                  <a:gd name="T0" fmla="*/ 20 w 43"/>
                  <a:gd name="T1" fmla="*/ 0 w 43"/>
                  <a:gd name="T2" fmla="*/ 0 w 43"/>
                  <a:gd name="T3" fmla="*/ 20 w 43"/>
                  <a:gd name="T4" fmla="*/ 20 w 43"/>
                  <a:gd name="T5" fmla="*/ 43 w 43"/>
                  <a:gd name="T6" fmla="*/ 22 w 43"/>
                  <a:gd name="T7" fmla="*/ 22 w 43"/>
                  <a:gd name="T8" fmla="*/ 43 w 43"/>
                  <a:gd name="T9" fmla="*/ 43 w 43"/>
                  <a:gd name="T10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3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moveTo>
                      <a:pt x="43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40" name="Rectangle 1161"/>
              <p:cNvSpPr>
                <a:spLocks noChangeArrowheads="1"/>
              </p:cNvSpPr>
              <p:nvPr/>
            </p:nvSpPr>
            <p:spPr bwMode="auto">
              <a:xfrm>
                <a:off x="7410451" y="1377951"/>
                <a:ext cx="1588" cy="1588"/>
              </a:xfrm>
              <a:prstGeom prst="rect">
                <a:avLst/>
              </a:prstGeom>
              <a:solidFill>
                <a:srgbClr val="439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41" name="Freeform 1162"/>
              <p:cNvSpPr>
                <a:spLocks/>
              </p:cNvSpPr>
              <p:nvPr/>
            </p:nvSpPr>
            <p:spPr bwMode="auto">
              <a:xfrm>
                <a:off x="7410451" y="13779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42" name="Freeform 1163"/>
              <p:cNvSpPr>
                <a:spLocks/>
              </p:cNvSpPr>
              <p:nvPr/>
            </p:nvSpPr>
            <p:spPr bwMode="auto">
              <a:xfrm>
                <a:off x="7373938" y="1374776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43" name="Freeform 1164"/>
              <p:cNvSpPr>
                <a:spLocks/>
              </p:cNvSpPr>
              <p:nvPr/>
            </p:nvSpPr>
            <p:spPr bwMode="auto">
              <a:xfrm>
                <a:off x="7373938" y="1374776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44" name="Freeform 1165"/>
              <p:cNvSpPr>
                <a:spLocks/>
              </p:cNvSpPr>
              <p:nvPr/>
            </p:nvSpPr>
            <p:spPr bwMode="auto">
              <a:xfrm>
                <a:off x="7605713" y="1377951"/>
                <a:ext cx="377825" cy="87313"/>
              </a:xfrm>
              <a:custGeom>
                <a:avLst/>
                <a:gdLst>
                  <a:gd name="T0" fmla="*/ 238 w 238"/>
                  <a:gd name="T1" fmla="*/ 0 h 55"/>
                  <a:gd name="T2" fmla="*/ 232 w 238"/>
                  <a:gd name="T3" fmla="*/ 0 h 55"/>
                  <a:gd name="T4" fmla="*/ 232 w 238"/>
                  <a:gd name="T5" fmla="*/ 53 h 55"/>
                  <a:gd name="T6" fmla="*/ 186 w 238"/>
                  <a:gd name="T7" fmla="*/ 53 h 55"/>
                  <a:gd name="T8" fmla="*/ 186 w 238"/>
                  <a:gd name="T9" fmla="*/ 0 h 55"/>
                  <a:gd name="T10" fmla="*/ 170 w 238"/>
                  <a:gd name="T11" fmla="*/ 0 h 55"/>
                  <a:gd name="T12" fmla="*/ 170 w 238"/>
                  <a:gd name="T13" fmla="*/ 53 h 55"/>
                  <a:gd name="T14" fmla="*/ 125 w 238"/>
                  <a:gd name="T15" fmla="*/ 53 h 55"/>
                  <a:gd name="T16" fmla="*/ 125 w 238"/>
                  <a:gd name="T17" fmla="*/ 0 h 55"/>
                  <a:gd name="T18" fmla="*/ 109 w 238"/>
                  <a:gd name="T19" fmla="*/ 0 h 55"/>
                  <a:gd name="T20" fmla="*/ 109 w 238"/>
                  <a:gd name="T21" fmla="*/ 53 h 55"/>
                  <a:gd name="T22" fmla="*/ 63 w 238"/>
                  <a:gd name="T23" fmla="*/ 53 h 55"/>
                  <a:gd name="T24" fmla="*/ 63 w 238"/>
                  <a:gd name="T25" fmla="*/ 0 h 55"/>
                  <a:gd name="T26" fmla="*/ 48 w 238"/>
                  <a:gd name="T27" fmla="*/ 0 h 55"/>
                  <a:gd name="T28" fmla="*/ 48 w 238"/>
                  <a:gd name="T29" fmla="*/ 53 h 55"/>
                  <a:gd name="T30" fmla="*/ 2 w 238"/>
                  <a:gd name="T31" fmla="*/ 53 h 55"/>
                  <a:gd name="T32" fmla="*/ 2 w 238"/>
                  <a:gd name="T33" fmla="*/ 0 h 55"/>
                  <a:gd name="T34" fmla="*/ 0 w 238"/>
                  <a:gd name="T35" fmla="*/ 0 h 55"/>
                  <a:gd name="T36" fmla="*/ 0 w 238"/>
                  <a:gd name="T37" fmla="*/ 55 h 55"/>
                  <a:gd name="T38" fmla="*/ 238 w 238"/>
                  <a:gd name="T39" fmla="*/ 55 h 55"/>
                  <a:gd name="T40" fmla="*/ 238 w 238"/>
                  <a:gd name="T4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8" h="55">
                    <a:moveTo>
                      <a:pt x="238" y="0"/>
                    </a:moveTo>
                    <a:lnTo>
                      <a:pt x="232" y="0"/>
                    </a:lnTo>
                    <a:lnTo>
                      <a:pt x="232" y="53"/>
                    </a:lnTo>
                    <a:lnTo>
                      <a:pt x="186" y="53"/>
                    </a:lnTo>
                    <a:lnTo>
                      <a:pt x="186" y="0"/>
                    </a:lnTo>
                    <a:lnTo>
                      <a:pt x="170" y="0"/>
                    </a:lnTo>
                    <a:lnTo>
                      <a:pt x="170" y="53"/>
                    </a:lnTo>
                    <a:lnTo>
                      <a:pt x="125" y="53"/>
                    </a:lnTo>
                    <a:lnTo>
                      <a:pt x="125" y="0"/>
                    </a:lnTo>
                    <a:lnTo>
                      <a:pt x="109" y="0"/>
                    </a:lnTo>
                    <a:lnTo>
                      <a:pt x="109" y="53"/>
                    </a:lnTo>
                    <a:lnTo>
                      <a:pt x="63" y="53"/>
                    </a:lnTo>
                    <a:lnTo>
                      <a:pt x="63" y="0"/>
                    </a:lnTo>
                    <a:lnTo>
                      <a:pt x="48" y="0"/>
                    </a:lnTo>
                    <a:lnTo>
                      <a:pt x="48" y="53"/>
                    </a:lnTo>
                    <a:lnTo>
                      <a:pt x="2" y="5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55"/>
                    </a:lnTo>
                    <a:lnTo>
                      <a:pt x="238" y="55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D3DC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45" name="Freeform 1166"/>
              <p:cNvSpPr>
                <a:spLocks/>
              </p:cNvSpPr>
              <p:nvPr/>
            </p:nvSpPr>
            <p:spPr bwMode="auto">
              <a:xfrm>
                <a:off x="7605713" y="1377951"/>
                <a:ext cx="377825" cy="87313"/>
              </a:xfrm>
              <a:custGeom>
                <a:avLst/>
                <a:gdLst>
                  <a:gd name="T0" fmla="*/ 238 w 238"/>
                  <a:gd name="T1" fmla="*/ 0 h 55"/>
                  <a:gd name="T2" fmla="*/ 232 w 238"/>
                  <a:gd name="T3" fmla="*/ 0 h 55"/>
                  <a:gd name="T4" fmla="*/ 232 w 238"/>
                  <a:gd name="T5" fmla="*/ 53 h 55"/>
                  <a:gd name="T6" fmla="*/ 186 w 238"/>
                  <a:gd name="T7" fmla="*/ 53 h 55"/>
                  <a:gd name="T8" fmla="*/ 186 w 238"/>
                  <a:gd name="T9" fmla="*/ 0 h 55"/>
                  <a:gd name="T10" fmla="*/ 170 w 238"/>
                  <a:gd name="T11" fmla="*/ 0 h 55"/>
                  <a:gd name="T12" fmla="*/ 170 w 238"/>
                  <a:gd name="T13" fmla="*/ 53 h 55"/>
                  <a:gd name="T14" fmla="*/ 125 w 238"/>
                  <a:gd name="T15" fmla="*/ 53 h 55"/>
                  <a:gd name="T16" fmla="*/ 125 w 238"/>
                  <a:gd name="T17" fmla="*/ 0 h 55"/>
                  <a:gd name="T18" fmla="*/ 109 w 238"/>
                  <a:gd name="T19" fmla="*/ 0 h 55"/>
                  <a:gd name="T20" fmla="*/ 109 w 238"/>
                  <a:gd name="T21" fmla="*/ 53 h 55"/>
                  <a:gd name="T22" fmla="*/ 63 w 238"/>
                  <a:gd name="T23" fmla="*/ 53 h 55"/>
                  <a:gd name="T24" fmla="*/ 63 w 238"/>
                  <a:gd name="T25" fmla="*/ 0 h 55"/>
                  <a:gd name="T26" fmla="*/ 48 w 238"/>
                  <a:gd name="T27" fmla="*/ 0 h 55"/>
                  <a:gd name="T28" fmla="*/ 48 w 238"/>
                  <a:gd name="T29" fmla="*/ 53 h 55"/>
                  <a:gd name="T30" fmla="*/ 2 w 238"/>
                  <a:gd name="T31" fmla="*/ 53 h 55"/>
                  <a:gd name="T32" fmla="*/ 2 w 238"/>
                  <a:gd name="T33" fmla="*/ 0 h 55"/>
                  <a:gd name="T34" fmla="*/ 0 w 238"/>
                  <a:gd name="T35" fmla="*/ 0 h 55"/>
                  <a:gd name="T36" fmla="*/ 0 w 238"/>
                  <a:gd name="T37" fmla="*/ 55 h 55"/>
                  <a:gd name="T38" fmla="*/ 238 w 238"/>
                  <a:gd name="T39" fmla="*/ 55 h 55"/>
                  <a:gd name="T40" fmla="*/ 238 w 238"/>
                  <a:gd name="T4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8" h="55">
                    <a:moveTo>
                      <a:pt x="238" y="0"/>
                    </a:moveTo>
                    <a:lnTo>
                      <a:pt x="232" y="0"/>
                    </a:lnTo>
                    <a:lnTo>
                      <a:pt x="232" y="53"/>
                    </a:lnTo>
                    <a:lnTo>
                      <a:pt x="186" y="53"/>
                    </a:lnTo>
                    <a:lnTo>
                      <a:pt x="186" y="0"/>
                    </a:lnTo>
                    <a:lnTo>
                      <a:pt x="170" y="0"/>
                    </a:lnTo>
                    <a:lnTo>
                      <a:pt x="170" y="53"/>
                    </a:lnTo>
                    <a:lnTo>
                      <a:pt x="125" y="53"/>
                    </a:lnTo>
                    <a:lnTo>
                      <a:pt x="125" y="0"/>
                    </a:lnTo>
                    <a:lnTo>
                      <a:pt x="109" y="0"/>
                    </a:lnTo>
                    <a:lnTo>
                      <a:pt x="109" y="53"/>
                    </a:lnTo>
                    <a:lnTo>
                      <a:pt x="63" y="53"/>
                    </a:lnTo>
                    <a:lnTo>
                      <a:pt x="63" y="0"/>
                    </a:lnTo>
                    <a:lnTo>
                      <a:pt x="48" y="0"/>
                    </a:lnTo>
                    <a:lnTo>
                      <a:pt x="48" y="53"/>
                    </a:lnTo>
                    <a:lnTo>
                      <a:pt x="2" y="5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55"/>
                    </a:lnTo>
                    <a:lnTo>
                      <a:pt x="238" y="55"/>
                    </a:lnTo>
                    <a:lnTo>
                      <a:pt x="2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46" name="Rectangle 1167"/>
              <p:cNvSpPr>
                <a:spLocks noChangeArrowheads="1"/>
              </p:cNvSpPr>
              <p:nvPr/>
            </p:nvSpPr>
            <p:spPr bwMode="auto">
              <a:xfrm>
                <a:off x="7608888" y="1374776"/>
                <a:ext cx="73025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47" name="Rectangle 1168"/>
              <p:cNvSpPr>
                <a:spLocks noChangeArrowheads="1"/>
              </p:cNvSpPr>
              <p:nvPr/>
            </p:nvSpPr>
            <p:spPr bwMode="auto">
              <a:xfrm>
                <a:off x="7608888" y="1374776"/>
                <a:ext cx="73025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48" name="Rectangle 1169"/>
              <p:cNvSpPr>
                <a:spLocks noChangeArrowheads="1"/>
              </p:cNvSpPr>
              <p:nvPr/>
            </p:nvSpPr>
            <p:spPr bwMode="auto">
              <a:xfrm>
                <a:off x="7612063" y="1377951"/>
                <a:ext cx="66675" cy="77788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49" name="Rectangle 1170"/>
              <p:cNvSpPr>
                <a:spLocks noChangeArrowheads="1"/>
              </p:cNvSpPr>
              <p:nvPr/>
            </p:nvSpPr>
            <p:spPr bwMode="auto">
              <a:xfrm>
                <a:off x="7612063" y="1377951"/>
                <a:ext cx="66675" cy="77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50" name="Freeform 1171"/>
              <p:cNvSpPr>
                <a:spLocks noEditPoints="1"/>
              </p:cNvSpPr>
              <p:nvPr/>
            </p:nvSpPr>
            <p:spPr bwMode="auto">
              <a:xfrm>
                <a:off x="7612063" y="1377951"/>
                <a:ext cx="66675" cy="77788"/>
              </a:xfrm>
              <a:custGeom>
                <a:avLst/>
                <a:gdLst>
                  <a:gd name="T0" fmla="*/ 20 w 42"/>
                  <a:gd name="T1" fmla="*/ 27 h 49"/>
                  <a:gd name="T2" fmla="*/ 0 w 42"/>
                  <a:gd name="T3" fmla="*/ 49 h 49"/>
                  <a:gd name="T4" fmla="*/ 20 w 42"/>
                  <a:gd name="T5" fmla="*/ 49 h 49"/>
                  <a:gd name="T6" fmla="*/ 20 w 42"/>
                  <a:gd name="T7" fmla="*/ 27 h 49"/>
                  <a:gd name="T8" fmla="*/ 42 w 42"/>
                  <a:gd name="T9" fmla="*/ 0 h 49"/>
                  <a:gd name="T10" fmla="*/ 42 w 42"/>
                  <a:gd name="T11" fmla="*/ 0 h 49"/>
                  <a:gd name="T12" fmla="*/ 22 w 42"/>
                  <a:gd name="T13" fmla="*/ 25 h 49"/>
                  <a:gd name="T14" fmla="*/ 22 w 42"/>
                  <a:gd name="T15" fmla="*/ 49 h 49"/>
                  <a:gd name="T16" fmla="*/ 42 w 42"/>
                  <a:gd name="T17" fmla="*/ 49 h 49"/>
                  <a:gd name="T18" fmla="*/ 42 w 42"/>
                  <a:gd name="T1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49">
                    <a:moveTo>
                      <a:pt x="20" y="27"/>
                    </a:moveTo>
                    <a:lnTo>
                      <a:pt x="0" y="49"/>
                    </a:lnTo>
                    <a:lnTo>
                      <a:pt x="20" y="49"/>
                    </a:lnTo>
                    <a:lnTo>
                      <a:pt x="20" y="27"/>
                    </a:lnTo>
                    <a:close/>
                    <a:moveTo>
                      <a:pt x="42" y="0"/>
                    </a:moveTo>
                    <a:lnTo>
                      <a:pt x="42" y="0"/>
                    </a:lnTo>
                    <a:lnTo>
                      <a:pt x="22" y="25"/>
                    </a:lnTo>
                    <a:lnTo>
                      <a:pt x="22" y="49"/>
                    </a:lnTo>
                    <a:lnTo>
                      <a:pt x="42" y="49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51" name="Freeform 1172"/>
              <p:cNvSpPr>
                <a:spLocks noEditPoints="1"/>
              </p:cNvSpPr>
              <p:nvPr/>
            </p:nvSpPr>
            <p:spPr bwMode="auto">
              <a:xfrm>
                <a:off x="7612063" y="1377951"/>
                <a:ext cx="66675" cy="77788"/>
              </a:xfrm>
              <a:custGeom>
                <a:avLst/>
                <a:gdLst>
                  <a:gd name="T0" fmla="*/ 20 w 42"/>
                  <a:gd name="T1" fmla="*/ 27 h 49"/>
                  <a:gd name="T2" fmla="*/ 0 w 42"/>
                  <a:gd name="T3" fmla="*/ 49 h 49"/>
                  <a:gd name="T4" fmla="*/ 20 w 42"/>
                  <a:gd name="T5" fmla="*/ 49 h 49"/>
                  <a:gd name="T6" fmla="*/ 20 w 42"/>
                  <a:gd name="T7" fmla="*/ 27 h 49"/>
                  <a:gd name="T8" fmla="*/ 42 w 42"/>
                  <a:gd name="T9" fmla="*/ 0 h 49"/>
                  <a:gd name="T10" fmla="*/ 42 w 42"/>
                  <a:gd name="T11" fmla="*/ 0 h 49"/>
                  <a:gd name="T12" fmla="*/ 22 w 42"/>
                  <a:gd name="T13" fmla="*/ 25 h 49"/>
                  <a:gd name="T14" fmla="*/ 22 w 42"/>
                  <a:gd name="T15" fmla="*/ 49 h 49"/>
                  <a:gd name="T16" fmla="*/ 42 w 42"/>
                  <a:gd name="T17" fmla="*/ 49 h 49"/>
                  <a:gd name="T18" fmla="*/ 42 w 42"/>
                  <a:gd name="T1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49">
                    <a:moveTo>
                      <a:pt x="20" y="27"/>
                    </a:moveTo>
                    <a:lnTo>
                      <a:pt x="0" y="49"/>
                    </a:lnTo>
                    <a:lnTo>
                      <a:pt x="20" y="49"/>
                    </a:lnTo>
                    <a:lnTo>
                      <a:pt x="20" y="27"/>
                    </a:lnTo>
                    <a:moveTo>
                      <a:pt x="42" y="0"/>
                    </a:moveTo>
                    <a:lnTo>
                      <a:pt x="42" y="0"/>
                    </a:lnTo>
                    <a:lnTo>
                      <a:pt x="22" y="25"/>
                    </a:lnTo>
                    <a:lnTo>
                      <a:pt x="22" y="49"/>
                    </a:lnTo>
                    <a:lnTo>
                      <a:pt x="42" y="49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52" name="Rectangle 1173"/>
              <p:cNvSpPr>
                <a:spLocks noChangeArrowheads="1"/>
              </p:cNvSpPr>
              <p:nvPr/>
            </p:nvSpPr>
            <p:spPr bwMode="auto">
              <a:xfrm>
                <a:off x="7643813" y="1374776"/>
                <a:ext cx="3175" cy="84138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53" name="Rectangle 1174"/>
              <p:cNvSpPr>
                <a:spLocks noChangeArrowheads="1"/>
              </p:cNvSpPr>
              <p:nvPr/>
            </p:nvSpPr>
            <p:spPr bwMode="auto">
              <a:xfrm>
                <a:off x="7643813" y="1374776"/>
                <a:ext cx="3175" cy="84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54" name="Rectangle 1175"/>
              <p:cNvSpPr>
                <a:spLocks noChangeArrowheads="1"/>
              </p:cNvSpPr>
              <p:nvPr/>
            </p:nvSpPr>
            <p:spPr bwMode="auto">
              <a:xfrm>
                <a:off x="7705726" y="1374776"/>
                <a:ext cx="73025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55" name="Rectangle 1176"/>
              <p:cNvSpPr>
                <a:spLocks noChangeArrowheads="1"/>
              </p:cNvSpPr>
              <p:nvPr/>
            </p:nvSpPr>
            <p:spPr bwMode="auto">
              <a:xfrm>
                <a:off x="7705726" y="1374776"/>
                <a:ext cx="73025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56" name="Rectangle 1177"/>
              <p:cNvSpPr>
                <a:spLocks noChangeArrowheads="1"/>
              </p:cNvSpPr>
              <p:nvPr/>
            </p:nvSpPr>
            <p:spPr bwMode="auto">
              <a:xfrm>
                <a:off x="7708901" y="1377951"/>
                <a:ext cx="66675" cy="77788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57" name="Rectangle 1178"/>
              <p:cNvSpPr>
                <a:spLocks noChangeArrowheads="1"/>
              </p:cNvSpPr>
              <p:nvPr/>
            </p:nvSpPr>
            <p:spPr bwMode="auto">
              <a:xfrm>
                <a:off x="7708901" y="1377951"/>
                <a:ext cx="66675" cy="77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58" name="Freeform 1179"/>
              <p:cNvSpPr>
                <a:spLocks noEditPoints="1"/>
              </p:cNvSpPr>
              <p:nvPr/>
            </p:nvSpPr>
            <p:spPr bwMode="auto">
              <a:xfrm>
                <a:off x="7712076" y="1377951"/>
                <a:ext cx="63500" cy="77788"/>
              </a:xfrm>
              <a:custGeom>
                <a:avLst/>
                <a:gdLst>
                  <a:gd name="T0" fmla="*/ 18 w 40"/>
                  <a:gd name="T1" fmla="*/ 27 h 49"/>
                  <a:gd name="T2" fmla="*/ 0 w 40"/>
                  <a:gd name="T3" fmla="*/ 49 h 49"/>
                  <a:gd name="T4" fmla="*/ 18 w 40"/>
                  <a:gd name="T5" fmla="*/ 49 h 49"/>
                  <a:gd name="T6" fmla="*/ 18 w 40"/>
                  <a:gd name="T7" fmla="*/ 27 h 49"/>
                  <a:gd name="T8" fmla="*/ 40 w 40"/>
                  <a:gd name="T9" fmla="*/ 0 h 49"/>
                  <a:gd name="T10" fmla="*/ 40 w 40"/>
                  <a:gd name="T11" fmla="*/ 0 h 49"/>
                  <a:gd name="T12" fmla="*/ 20 w 40"/>
                  <a:gd name="T13" fmla="*/ 25 h 49"/>
                  <a:gd name="T14" fmla="*/ 20 w 40"/>
                  <a:gd name="T15" fmla="*/ 49 h 49"/>
                  <a:gd name="T16" fmla="*/ 40 w 40"/>
                  <a:gd name="T17" fmla="*/ 49 h 49"/>
                  <a:gd name="T18" fmla="*/ 40 w 40"/>
                  <a:gd name="T1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49">
                    <a:moveTo>
                      <a:pt x="18" y="27"/>
                    </a:moveTo>
                    <a:lnTo>
                      <a:pt x="0" y="49"/>
                    </a:lnTo>
                    <a:lnTo>
                      <a:pt x="18" y="49"/>
                    </a:lnTo>
                    <a:lnTo>
                      <a:pt x="18" y="27"/>
                    </a:lnTo>
                    <a:close/>
                    <a:moveTo>
                      <a:pt x="40" y="0"/>
                    </a:moveTo>
                    <a:lnTo>
                      <a:pt x="40" y="0"/>
                    </a:lnTo>
                    <a:lnTo>
                      <a:pt x="20" y="25"/>
                    </a:lnTo>
                    <a:lnTo>
                      <a:pt x="20" y="49"/>
                    </a:lnTo>
                    <a:lnTo>
                      <a:pt x="40" y="49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59" name="Freeform 1180"/>
              <p:cNvSpPr>
                <a:spLocks noEditPoints="1"/>
              </p:cNvSpPr>
              <p:nvPr/>
            </p:nvSpPr>
            <p:spPr bwMode="auto">
              <a:xfrm>
                <a:off x="7712076" y="1377951"/>
                <a:ext cx="63500" cy="77788"/>
              </a:xfrm>
              <a:custGeom>
                <a:avLst/>
                <a:gdLst>
                  <a:gd name="T0" fmla="*/ 18 w 40"/>
                  <a:gd name="T1" fmla="*/ 27 h 49"/>
                  <a:gd name="T2" fmla="*/ 0 w 40"/>
                  <a:gd name="T3" fmla="*/ 49 h 49"/>
                  <a:gd name="T4" fmla="*/ 18 w 40"/>
                  <a:gd name="T5" fmla="*/ 49 h 49"/>
                  <a:gd name="T6" fmla="*/ 18 w 40"/>
                  <a:gd name="T7" fmla="*/ 27 h 49"/>
                  <a:gd name="T8" fmla="*/ 40 w 40"/>
                  <a:gd name="T9" fmla="*/ 0 h 49"/>
                  <a:gd name="T10" fmla="*/ 40 w 40"/>
                  <a:gd name="T11" fmla="*/ 0 h 49"/>
                  <a:gd name="T12" fmla="*/ 20 w 40"/>
                  <a:gd name="T13" fmla="*/ 25 h 49"/>
                  <a:gd name="T14" fmla="*/ 20 w 40"/>
                  <a:gd name="T15" fmla="*/ 49 h 49"/>
                  <a:gd name="T16" fmla="*/ 40 w 40"/>
                  <a:gd name="T17" fmla="*/ 49 h 49"/>
                  <a:gd name="T18" fmla="*/ 40 w 40"/>
                  <a:gd name="T1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49">
                    <a:moveTo>
                      <a:pt x="18" y="27"/>
                    </a:moveTo>
                    <a:lnTo>
                      <a:pt x="0" y="49"/>
                    </a:lnTo>
                    <a:lnTo>
                      <a:pt x="18" y="49"/>
                    </a:lnTo>
                    <a:lnTo>
                      <a:pt x="18" y="27"/>
                    </a:lnTo>
                    <a:moveTo>
                      <a:pt x="40" y="0"/>
                    </a:moveTo>
                    <a:lnTo>
                      <a:pt x="40" y="0"/>
                    </a:lnTo>
                    <a:lnTo>
                      <a:pt x="20" y="25"/>
                    </a:lnTo>
                    <a:lnTo>
                      <a:pt x="20" y="49"/>
                    </a:lnTo>
                    <a:lnTo>
                      <a:pt x="40" y="49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60" name="Rectangle 1181"/>
              <p:cNvSpPr>
                <a:spLocks noChangeArrowheads="1"/>
              </p:cNvSpPr>
              <p:nvPr/>
            </p:nvSpPr>
            <p:spPr bwMode="auto">
              <a:xfrm>
                <a:off x="7740651" y="1374776"/>
                <a:ext cx="3175" cy="84138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61" name="Rectangle 1182"/>
              <p:cNvSpPr>
                <a:spLocks noChangeArrowheads="1"/>
              </p:cNvSpPr>
              <p:nvPr/>
            </p:nvSpPr>
            <p:spPr bwMode="auto">
              <a:xfrm>
                <a:off x="7740651" y="1374776"/>
                <a:ext cx="3175" cy="84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62" name="Rectangle 1183"/>
              <p:cNvSpPr>
                <a:spLocks noChangeArrowheads="1"/>
              </p:cNvSpPr>
              <p:nvPr/>
            </p:nvSpPr>
            <p:spPr bwMode="auto">
              <a:xfrm>
                <a:off x="7804151" y="1374776"/>
                <a:ext cx="71438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63" name="Rectangle 1184"/>
              <p:cNvSpPr>
                <a:spLocks noChangeArrowheads="1"/>
              </p:cNvSpPr>
              <p:nvPr/>
            </p:nvSpPr>
            <p:spPr bwMode="auto">
              <a:xfrm>
                <a:off x="7804151" y="1374776"/>
                <a:ext cx="71438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64" name="Rectangle 1185"/>
              <p:cNvSpPr>
                <a:spLocks noChangeArrowheads="1"/>
              </p:cNvSpPr>
              <p:nvPr/>
            </p:nvSpPr>
            <p:spPr bwMode="auto">
              <a:xfrm>
                <a:off x="7807326" y="1377951"/>
                <a:ext cx="65088" cy="77788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65" name="Rectangle 1186"/>
              <p:cNvSpPr>
                <a:spLocks noChangeArrowheads="1"/>
              </p:cNvSpPr>
              <p:nvPr/>
            </p:nvSpPr>
            <p:spPr bwMode="auto">
              <a:xfrm>
                <a:off x="7807326" y="1377951"/>
                <a:ext cx="65088" cy="77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66" name="Freeform 1187"/>
              <p:cNvSpPr>
                <a:spLocks noEditPoints="1"/>
              </p:cNvSpPr>
              <p:nvPr/>
            </p:nvSpPr>
            <p:spPr bwMode="auto">
              <a:xfrm>
                <a:off x="7807326" y="1377951"/>
                <a:ext cx="65088" cy="77788"/>
              </a:xfrm>
              <a:custGeom>
                <a:avLst/>
                <a:gdLst>
                  <a:gd name="T0" fmla="*/ 20 w 41"/>
                  <a:gd name="T1" fmla="*/ 27 h 49"/>
                  <a:gd name="T2" fmla="*/ 0 w 41"/>
                  <a:gd name="T3" fmla="*/ 49 h 49"/>
                  <a:gd name="T4" fmla="*/ 20 w 41"/>
                  <a:gd name="T5" fmla="*/ 49 h 49"/>
                  <a:gd name="T6" fmla="*/ 20 w 41"/>
                  <a:gd name="T7" fmla="*/ 27 h 49"/>
                  <a:gd name="T8" fmla="*/ 41 w 41"/>
                  <a:gd name="T9" fmla="*/ 0 h 49"/>
                  <a:gd name="T10" fmla="*/ 41 w 41"/>
                  <a:gd name="T11" fmla="*/ 0 h 49"/>
                  <a:gd name="T12" fmla="*/ 20 w 41"/>
                  <a:gd name="T13" fmla="*/ 25 h 49"/>
                  <a:gd name="T14" fmla="*/ 20 w 41"/>
                  <a:gd name="T15" fmla="*/ 49 h 49"/>
                  <a:gd name="T16" fmla="*/ 41 w 41"/>
                  <a:gd name="T17" fmla="*/ 49 h 49"/>
                  <a:gd name="T18" fmla="*/ 41 w 41"/>
                  <a:gd name="T1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9">
                    <a:moveTo>
                      <a:pt x="20" y="27"/>
                    </a:moveTo>
                    <a:lnTo>
                      <a:pt x="0" y="49"/>
                    </a:lnTo>
                    <a:lnTo>
                      <a:pt x="20" y="49"/>
                    </a:lnTo>
                    <a:lnTo>
                      <a:pt x="20" y="27"/>
                    </a:lnTo>
                    <a:close/>
                    <a:moveTo>
                      <a:pt x="41" y="0"/>
                    </a:moveTo>
                    <a:lnTo>
                      <a:pt x="41" y="0"/>
                    </a:lnTo>
                    <a:lnTo>
                      <a:pt x="20" y="25"/>
                    </a:lnTo>
                    <a:lnTo>
                      <a:pt x="20" y="49"/>
                    </a:lnTo>
                    <a:lnTo>
                      <a:pt x="41" y="49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67" name="Freeform 1188"/>
              <p:cNvSpPr>
                <a:spLocks noEditPoints="1"/>
              </p:cNvSpPr>
              <p:nvPr/>
            </p:nvSpPr>
            <p:spPr bwMode="auto">
              <a:xfrm>
                <a:off x="7807326" y="1377951"/>
                <a:ext cx="65088" cy="77788"/>
              </a:xfrm>
              <a:custGeom>
                <a:avLst/>
                <a:gdLst>
                  <a:gd name="T0" fmla="*/ 20 w 41"/>
                  <a:gd name="T1" fmla="*/ 27 h 49"/>
                  <a:gd name="T2" fmla="*/ 0 w 41"/>
                  <a:gd name="T3" fmla="*/ 49 h 49"/>
                  <a:gd name="T4" fmla="*/ 20 w 41"/>
                  <a:gd name="T5" fmla="*/ 49 h 49"/>
                  <a:gd name="T6" fmla="*/ 20 w 41"/>
                  <a:gd name="T7" fmla="*/ 27 h 49"/>
                  <a:gd name="T8" fmla="*/ 41 w 41"/>
                  <a:gd name="T9" fmla="*/ 0 h 49"/>
                  <a:gd name="T10" fmla="*/ 41 w 41"/>
                  <a:gd name="T11" fmla="*/ 0 h 49"/>
                  <a:gd name="T12" fmla="*/ 20 w 41"/>
                  <a:gd name="T13" fmla="*/ 25 h 49"/>
                  <a:gd name="T14" fmla="*/ 20 w 41"/>
                  <a:gd name="T15" fmla="*/ 49 h 49"/>
                  <a:gd name="T16" fmla="*/ 41 w 41"/>
                  <a:gd name="T17" fmla="*/ 49 h 49"/>
                  <a:gd name="T18" fmla="*/ 41 w 41"/>
                  <a:gd name="T1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9">
                    <a:moveTo>
                      <a:pt x="20" y="27"/>
                    </a:moveTo>
                    <a:lnTo>
                      <a:pt x="0" y="49"/>
                    </a:lnTo>
                    <a:lnTo>
                      <a:pt x="20" y="49"/>
                    </a:lnTo>
                    <a:lnTo>
                      <a:pt x="20" y="27"/>
                    </a:lnTo>
                    <a:moveTo>
                      <a:pt x="41" y="0"/>
                    </a:moveTo>
                    <a:lnTo>
                      <a:pt x="41" y="0"/>
                    </a:lnTo>
                    <a:lnTo>
                      <a:pt x="20" y="25"/>
                    </a:lnTo>
                    <a:lnTo>
                      <a:pt x="20" y="49"/>
                    </a:lnTo>
                    <a:lnTo>
                      <a:pt x="41" y="49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68" name="Rectangle 1189"/>
              <p:cNvSpPr>
                <a:spLocks noChangeArrowheads="1"/>
              </p:cNvSpPr>
              <p:nvPr/>
            </p:nvSpPr>
            <p:spPr bwMode="auto">
              <a:xfrm>
                <a:off x="7839076" y="1374776"/>
                <a:ext cx="1588" cy="84138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69" name="Rectangle 1190"/>
              <p:cNvSpPr>
                <a:spLocks noChangeArrowheads="1"/>
              </p:cNvSpPr>
              <p:nvPr/>
            </p:nvSpPr>
            <p:spPr bwMode="auto">
              <a:xfrm>
                <a:off x="7839076" y="1374776"/>
                <a:ext cx="1588" cy="84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70" name="Rectangle 1191"/>
              <p:cNvSpPr>
                <a:spLocks noChangeArrowheads="1"/>
              </p:cNvSpPr>
              <p:nvPr/>
            </p:nvSpPr>
            <p:spPr bwMode="auto">
              <a:xfrm>
                <a:off x="7900988" y="1374776"/>
                <a:ext cx="73025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71" name="Rectangle 1192"/>
              <p:cNvSpPr>
                <a:spLocks noChangeArrowheads="1"/>
              </p:cNvSpPr>
              <p:nvPr/>
            </p:nvSpPr>
            <p:spPr bwMode="auto">
              <a:xfrm>
                <a:off x="7900988" y="1374776"/>
                <a:ext cx="73025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72" name="Rectangle 1193"/>
              <p:cNvSpPr>
                <a:spLocks noChangeArrowheads="1"/>
              </p:cNvSpPr>
              <p:nvPr/>
            </p:nvSpPr>
            <p:spPr bwMode="auto">
              <a:xfrm>
                <a:off x="7904163" y="1377951"/>
                <a:ext cx="66675" cy="77788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73" name="Rectangle 1194"/>
              <p:cNvSpPr>
                <a:spLocks noChangeArrowheads="1"/>
              </p:cNvSpPr>
              <p:nvPr/>
            </p:nvSpPr>
            <p:spPr bwMode="auto">
              <a:xfrm>
                <a:off x="7904163" y="1377951"/>
                <a:ext cx="66675" cy="77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74" name="Freeform 1195"/>
              <p:cNvSpPr>
                <a:spLocks noEditPoints="1"/>
              </p:cNvSpPr>
              <p:nvPr/>
            </p:nvSpPr>
            <p:spPr bwMode="auto">
              <a:xfrm>
                <a:off x="7904163" y="1377951"/>
                <a:ext cx="66675" cy="77788"/>
              </a:xfrm>
              <a:custGeom>
                <a:avLst/>
                <a:gdLst>
                  <a:gd name="T0" fmla="*/ 20 w 42"/>
                  <a:gd name="T1" fmla="*/ 27 h 49"/>
                  <a:gd name="T2" fmla="*/ 0 w 42"/>
                  <a:gd name="T3" fmla="*/ 49 h 49"/>
                  <a:gd name="T4" fmla="*/ 20 w 42"/>
                  <a:gd name="T5" fmla="*/ 49 h 49"/>
                  <a:gd name="T6" fmla="*/ 20 w 42"/>
                  <a:gd name="T7" fmla="*/ 27 h 49"/>
                  <a:gd name="T8" fmla="*/ 42 w 42"/>
                  <a:gd name="T9" fmla="*/ 0 h 49"/>
                  <a:gd name="T10" fmla="*/ 42 w 42"/>
                  <a:gd name="T11" fmla="*/ 0 h 49"/>
                  <a:gd name="T12" fmla="*/ 22 w 42"/>
                  <a:gd name="T13" fmla="*/ 25 h 49"/>
                  <a:gd name="T14" fmla="*/ 22 w 42"/>
                  <a:gd name="T15" fmla="*/ 49 h 49"/>
                  <a:gd name="T16" fmla="*/ 42 w 42"/>
                  <a:gd name="T17" fmla="*/ 49 h 49"/>
                  <a:gd name="T18" fmla="*/ 42 w 42"/>
                  <a:gd name="T1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49">
                    <a:moveTo>
                      <a:pt x="20" y="27"/>
                    </a:moveTo>
                    <a:lnTo>
                      <a:pt x="0" y="49"/>
                    </a:lnTo>
                    <a:lnTo>
                      <a:pt x="20" y="49"/>
                    </a:lnTo>
                    <a:lnTo>
                      <a:pt x="20" y="27"/>
                    </a:lnTo>
                    <a:close/>
                    <a:moveTo>
                      <a:pt x="42" y="0"/>
                    </a:moveTo>
                    <a:lnTo>
                      <a:pt x="42" y="0"/>
                    </a:lnTo>
                    <a:lnTo>
                      <a:pt x="22" y="25"/>
                    </a:lnTo>
                    <a:lnTo>
                      <a:pt x="22" y="49"/>
                    </a:lnTo>
                    <a:lnTo>
                      <a:pt x="42" y="49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75" name="Freeform 1196"/>
              <p:cNvSpPr>
                <a:spLocks noEditPoints="1"/>
              </p:cNvSpPr>
              <p:nvPr/>
            </p:nvSpPr>
            <p:spPr bwMode="auto">
              <a:xfrm>
                <a:off x="7904163" y="1377951"/>
                <a:ext cx="66675" cy="77788"/>
              </a:xfrm>
              <a:custGeom>
                <a:avLst/>
                <a:gdLst>
                  <a:gd name="T0" fmla="*/ 20 w 42"/>
                  <a:gd name="T1" fmla="*/ 27 h 49"/>
                  <a:gd name="T2" fmla="*/ 0 w 42"/>
                  <a:gd name="T3" fmla="*/ 49 h 49"/>
                  <a:gd name="T4" fmla="*/ 20 w 42"/>
                  <a:gd name="T5" fmla="*/ 49 h 49"/>
                  <a:gd name="T6" fmla="*/ 20 w 42"/>
                  <a:gd name="T7" fmla="*/ 27 h 49"/>
                  <a:gd name="T8" fmla="*/ 42 w 42"/>
                  <a:gd name="T9" fmla="*/ 0 h 49"/>
                  <a:gd name="T10" fmla="*/ 42 w 42"/>
                  <a:gd name="T11" fmla="*/ 0 h 49"/>
                  <a:gd name="T12" fmla="*/ 22 w 42"/>
                  <a:gd name="T13" fmla="*/ 25 h 49"/>
                  <a:gd name="T14" fmla="*/ 22 w 42"/>
                  <a:gd name="T15" fmla="*/ 49 h 49"/>
                  <a:gd name="T16" fmla="*/ 42 w 42"/>
                  <a:gd name="T17" fmla="*/ 49 h 49"/>
                  <a:gd name="T18" fmla="*/ 42 w 42"/>
                  <a:gd name="T1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49">
                    <a:moveTo>
                      <a:pt x="20" y="27"/>
                    </a:moveTo>
                    <a:lnTo>
                      <a:pt x="0" y="49"/>
                    </a:lnTo>
                    <a:lnTo>
                      <a:pt x="20" y="49"/>
                    </a:lnTo>
                    <a:lnTo>
                      <a:pt x="20" y="27"/>
                    </a:lnTo>
                    <a:moveTo>
                      <a:pt x="42" y="0"/>
                    </a:moveTo>
                    <a:lnTo>
                      <a:pt x="42" y="0"/>
                    </a:lnTo>
                    <a:lnTo>
                      <a:pt x="22" y="25"/>
                    </a:lnTo>
                    <a:lnTo>
                      <a:pt x="22" y="49"/>
                    </a:lnTo>
                    <a:lnTo>
                      <a:pt x="42" y="49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76" name="Rectangle 1197"/>
              <p:cNvSpPr>
                <a:spLocks noChangeArrowheads="1"/>
              </p:cNvSpPr>
              <p:nvPr/>
            </p:nvSpPr>
            <p:spPr bwMode="auto">
              <a:xfrm>
                <a:off x="7935913" y="1374776"/>
                <a:ext cx="3175" cy="84138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77" name="Rectangle 1198"/>
              <p:cNvSpPr>
                <a:spLocks noChangeArrowheads="1"/>
              </p:cNvSpPr>
              <p:nvPr/>
            </p:nvSpPr>
            <p:spPr bwMode="auto">
              <a:xfrm>
                <a:off x="7935913" y="1374776"/>
                <a:ext cx="3175" cy="84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78" name="Freeform 1199"/>
              <p:cNvSpPr>
                <a:spLocks noEditPoints="1"/>
              </p:cNvSpPr>
              <p:nvPr/>
            </p:nvSpPr>
            <p:spPr bwMode="auto">
              <a:xfrm>
                <a:off x="7596188" y="1368426"/>
                <a:ext cx="387350" cy="96838"/>
              </a:xfrm>
              <a:custGeom>
                <a:avLst/>
                <a:gdLst>
                  <a:gd name="T0" fmla="*/ 6 w 244"/>
                  <a:gd name="T1" fmla="*/ 61 h 61"/>
                  <a:gd name="T2" fmla="*/ 0 w 244"/>
                  <a:gd name="T3" fmla="*/ 61 h 61"/>
                  <a:gd name="T4" fmla="*/ 0 w 244"/>
                  <a:gd name="T5" fmla="*/ 61 h 61"/>
                  <a:gd name="T6" fmla="*/ 6 w 244"/>
                  <a:gd name="T7" fmla="*/ 61 h 61"/>
                  <a:gd name="T8" fmla="*/ 6 w 244"/>
                  <a:gd name="T9" fmla="*/ 61 h 61"/>
                  <a:gd name="T10" fmla="*/ 244 w 244"/>
                  <a:gd name="T11" fmla="*/ 0 h 61"/>
                  <a:gd name="T12" fmla="*/ 0 w 244"/>
                  <a:gd name="T13" fmla="*/ 0 h 61"/>
                  <a:gd name="T14" fmla="*/ 0 w 244"/>
                  <a:gd name="T15" fmla="*/ 0 h 61"/>
                  <a:gd name="T16" fmla="*/ 244 w 244"/>
                  <a:gd name="T17" fmla="*/ 0 h 61"/>
                  <a:gd name="T18" fmla="*/ 244 w 244"/>
                  <a:gd name="T19" fmla="*/ 6 h 61"/>
                  <a:gd name="T20" fmla="*/ 244 w 24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4" h="61">
                    <a:moveTo>
                      <a:pt x="6" y="61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6" y="61"/>
                    </a:lnTo>
                    <a:lnTo>
                      <a:pt x="6" y="61"/>
                    </a:lnTo>
                    <a:close/>
                    <a:moveTo>
                      <a:pt x="24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6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BCC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79" name="Freeform 1200"/>
              <p:cNvSpPr>
                <a:spLocks noEditPoints="1"/>
              </p:cNvSpPr>
              <p:nvPr/>
            </p:nvSpPr>
            <p:spPr bwMode="auto">
              <a:xfrm>
                <a:off x="7596188" y="1368426"/>
                <a:ext cx="387350" cy="96838"/>
              </a:xfrm>
              <a:custGeom>
                <a:avLst/>
                <a:gdLst>
                  <a:gd name="T0" fmla="*/ 6 w 244"/>
                  <a:gd name="T1" fmla="*/ 61 h 61"/>
                  <a:gd name="T2" fmla="*/ 0 w 244"/>
                  <a:gd name="T3" fmla="*/ 61 h 61"/>
                  <a:gd name="T4" fmla="*/ 0 w 244"/>
                  <a:gd name="T5" fmla="*/ 61 h 61"/>
                  <a:gd name="T6" fmla="*/ 6 w 244"/>
                  <a:gd name="T7" fmla="*/ 61 h 61"/>
                  <a:gd name="T8" fmla="*/ 6 w 244"/>
                  <a:gd name="T9" fmla="*/ 61 h 61"/>
                  <a:gd name="T10" fmla="*/ 244 w 244"/>
                  <a:gd name="T11" fmla="*/ 0 h 61"/>
                  <a:gd name="T12" fmla="*/ 0 w 244"/>
                  <a:gd name="T13" fmla="*/ 0 h 61"/>
                  <a:gd name="T14" fmla="*/ 0 w 244"/>
                  <a:gd name="T15" fmla="*/ 0 h 61"/>
                  <a:gd name="T16" fmla="*/ 244 w 244"/>
                  <a:gd name="T17" fmla="*/ 0 h 61"/>
                  <a:gd name="T18" fmla="*/ 244 w 244"/>
                  <a:gd name="T19" fmla="*/ 6 h 61"/>
                  <a:gd name="T20" fmla="*/ 244 w 24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4" h="61">
                    <a:moveTo>
                      <a:pt x="6" y="61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6" y="61"/>
                    </a:lnTo>
                    <a:lnTo>
                      <a:pt x="6" y="61"/>
                    </a:lnTo>
                    <a:moveTo>
                      <a:pt x="24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6"/>
                    </a:lnTo>
                    <a:lnTo>
                      <a:pt x="2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80" name="Freeform 1201"/>
              <p:cNvSpPr>
                <a:spLocks/>
              </p:cNvSpPr>
              <p:nvPr/>
            </p:nvSpPr>
            <p:spPr bwMode="auto">
              <a:xfrm>
                <a:off x="7596188" y="1368426"/>
                <a:ext cx="387350" cy="96838"/>
              </a:xfrm>
              <a:custGeom>
                <a:avLst/>
                <a:gdLst>
                  <a:gd name="T0" fmla="*/ 244 w 244"/>
                  <a:gd name="T1" fmla="*/ 0 h 61"/>
                  <a:gd name="T2" fmla="*/ 0 w 244"/>
                  <a:gd name="T3" fmla="*/ 0 h 61"/>
                  <a:gd name="T4" fmla="*/ 0 w 244"/>
                  <a:gd name="T5" fmla="*/ 61 h 61"/>
                  <a:gd name="T6" fmla="*/ 6 w 244"/>
                  <a:gd name="T7" fmla="*/ 61 h 61"/>
                  <a:gd name="T8" fmla="*/ 6 w 244"/>
                  <a:gd name="T9" fmla="*/ 6 h 61"/>
                  <a:gd name="T10" fmla="*/ 8 w 244"/>
                  <a:gd name="T11" fmla="*/ 6 h 61"/>
                  <a:gd name="T12" fmla="*/ 8 w 244"/>
                  <a:gd name="T13" fmla="*/ 4 h 61"/>
                  <a:gd name="T14" fmla="*/ 54 w 244"/>
                  <a:gd name="T15" fmla="*/ 4 h 61"/>
                  <a:gd name="T16" fmla="*/ 54 w 244"/>
                  <a:gd name="T17" fmla="*/ 6 h 61"/>
                  <a:gd name="T18" fmla="*/ 69 w 244"/>
                  <a:gd name="T19" fmla="*/ 6 h 61"/>
                  <a:gd name="T20" fmla="*/ 69 w 244"/>
                  <a:gd name="T21" fmla="*/ 4 h 61"/>
                  <a:gd name="T22" fmla="*/ 115 w 244"/>
                  <a:gd name="T23" fmla="*/ 4 h 61"/>
                  <a:gd name="T24" fmla="*/ 115 w 244"/>
                  <a:gd name="T25" fmla="*/ 6 h 61"/>
                  <a:gd name="T26" fmla="*/ 131 w 244"/>
                  <a:gd name="T27" fmla="*/ 6 h 61"/>
                  <a:gd name="T28" fmla="*/ 131 w 244"/>
                  <a:gd name="T29" fmla="*/ 4 h 61"/>
                  <a:gd name="T30" fmla="*/ 176 w 244"/>
                  <a:gd name="T31" fmla="*/ 4 h 61"/>
                  <a:gd name="T32" fmla="*/ 176 w 244"/>
                  <a:gd name="T33" fmla="*/ 6 h 61"/>
                  <a:gd name="T34" fmla="*/ 192 w 244"/>
                  <a:gd name="T35" fmla="*/ 6 h 61"/>
                  <a:gd name="T36" fmla="*/ 192 w 244"/>
                  <a:gd name="T37" fmla="*/ 4 h 61"/>
                  <a:gd name="T38" fmla="*/ 238 w 244"/>
                  <a:gd name="T39" fmla="*/ 4 h 61"/>
                  <a:gd name="T40" fmla="*/ 238 w 244"/>
                  <a:gd name="T41" fmla="*/ 6 h 61"/>
                  <a:gd name="T42" fmla="*/ 244 w 244"/>
                  <a:gd name="T43" fmla="*/ 6 h 61"/>
                  <a:gd name="T44" fmla="*/ 244 w 244"/>
                  <a:gd name="T4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4" h="61">
                    <a:moveTo>
                      <a:pt x="244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6" y="61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54" y="4"/>
                    </a:lnTo>
                    <a:lnTo>
                      <a:pt x="54" y="6"/>
                    </a:lnTo>
                    <a:lnTo>
                      <a:pt x="69" y="6"/>
                    </a:lnTo>
                    <a:lnTo>
                      <a:pt x="69" y="4"/>
                    </a:lnTo>
                    <a:lnTo>
                      <a:pt x="115" y="4"/>
                    </a:lnTo>
                    <a:lnTo>
                      <a:pt x="115" y="6"/>
                    </a:lnTo>
                    <a:lnTo>
                      <a:pt x="131" y="6"/>
                    </a:lnTo>
                    <a:lnTo>
                      <a:pt x="131" y="4"/>
                    </a:lnTo>
                    <a:lnTo>
                      <a:pt x="176" y="4"/>
                    </a:lnTo>
                    <a:lnTo>
                      <a:pt x="176" y="6"/>
                    </a:lnTo>
                    <a:lnTo>
                      <a:pt x="192" y="6"/>
                    </a:lnTo>
                    <a:lnTo>
                      <a:pt x="192" y="4"/>
                    </a:lnTo>
                    <a:lnTo>
                      <a:pt x="238" y="4"/>
                    </a:lnTo>
                    <a:lnTo>
                      <a:pt x="238" y="6"/>
                    </a:lnTo>
                    <a:lnTo>
                      <a:pt x="244" y="6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A9B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81" name="Freeform 1202"/>
              <p:cNvSpPr>
                <a:spLocks/>
              </p:cNvSpPr>
              <p:nvPr/>
            </p:nvSpPr>
            <p:spPr bwMode="auto">
              <a:xfrm>
                <a:off x="7596188" y="1368426"/>
                <a:ext cx="387350" cy="96838"/>
              </a:xfrm>
              <a:custGeom>
                <a:avLst/>
                <a:gdLst>
                  <a:gd name="T0" fmla="*/ 244 w 244"/>
                  <a:gd name="T1" fmla="*/ 0 h 61"/>
                  <a:gd name="T2" fmla="*/ 0 w 244"/>
                  <a:gd name="T3" fmla="*/ 0 h 61"/>
                  <a:gd name="T4" fmla="*/ 0 w 244"/>
                  <a:gd name="T5" fmla="*/ 61 h 61"/>
                  <a:gd name="T6" fmla="*/ 6 w 244"/>
                  <a:gd name="T7" fmla="*/ 61 h 61"/>
                  <a:gd name="T8" fmla="*/ 6 w 244"/>
                  <a:gd name="T9" fmla="*/ 6 h 61"/>
                  <a:gd name="T10" fmla="*/ 8 w 244"/>
                  <a:gd name="T11" fmla="*/ 6 h 61"/>
                  <a:gd name="T12" fmla="*/ 8 w 244"/>
                  <a:gd name="T13" fmla="*/ 4 h 61"/>
                  <a:gd name="T14" fmla="*/ 54 w 244"/>
                  <a:gd name="T15" fmla="*/ 4 h 61"/>
                  <a:gd name="T16" fmla="*/ 54 w 244"/>
                  <a:gd name="T17" fmla="*/ 6 h 61"/>
                  <a:gd name="T18" fmla="*/ 69 w 244"/>
                  <a:gd name="T19" fmla="*/ 6 h 61"/>
                  <a:gd name="T20" fmla="*/ 69 w 244"/>
                  <a:gd name="T21" fmla="*/ 4 h 61"/>
                  <a:gd name="T22" fmla="*/ 115 w 244"/>
                  <a:gd name="T23" fmla="*/ 4 h 61"/>
                  <a:gd name="T24" fmla="*/ 115 w 244"/>
                  <a:gd name="T25" fmla="*/ 6 h 61"/>
                  <a:gd name="T26" fmla="*/ 131 w 244"/>
                  <a:gd name="T27" fmla="*/ 6 h 61"/>
                  <a:gd name="T28" fmla="*/ 131 w 244"/>
                  <a:gd name="T29" fmla="*/ 4 h 61"/>
                  <a:gd name="T30" fmla="*/ 176 w 244"/>
                  <a:gd name="T31" fmla="*/ 4 h 61"/>
                  <a:gd name="T32" fmla="*/ 176 w 244"/>
                  <a:gd name="T33" fmla="*/ 6 h 61"/>
                  <a:gd name="T34" fmla="*/ 192 w 244"/>
                  <a:gd name="T35" fmla="*/ 6 h 61"/>
                  <a:gd name="T36" fmla="*/ 192 w 244"/>
                  <a:gd name="T37" fmla="*/ 4 h 61"/>
                  <a:gd name="T38" fmla="*/ 238 w 244"/>
                  <a:gd name="T39" fmla="*/ 4 h 61"/>
                  <a:gd name="T40" fmla="*/ 238 w 244"/>
                  <a:gd name="T41" fmla="*/ 6 h 61"/>
                  <a:gd name="T42" fmla="*/ 244 w 244"/>
                  <a:gd name="T43" fmla="*/ 6 h 61"/>
                  <a:gd name="T44" fmla="*/ 244 w 244"/>
                  <a:gd name="T4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4" h="61">
                    <a:moveTo>
                      <a:pt x="244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6" y="61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54" y="4"/>
                    </a:lnTo>
                    <a:lnTo>
                      <a:pt x="54" y="6"/>
                    </a:lnTo>
                    <a:lnTo>
                      <a:pt x="69" y="6"/>
                    </a:lnTo>
                    <a:lnTo>
                      <a:pt x="69" y="4"/>
                    </a:lnTo>
                    <a:lnTo>
                      <a:pt x="115" y="4"/>
                    </a:lnTo>
                    <a:lnTo>
                      <a:pt x="115" y="6"/>
                    </a:lnTo>
                    <a:lnTo>
                      <a:pt x="131" y="6"/>
                    </a:lnTo>
                    <a:lnTo>
                      <a:pt x="131" y="4"/>
                    </a:lnTo>
                    <a:lnTo>
                      <a:pt x="176" y="4"/>
                    </a:lnTo>
                    <a:lnTo>
                      <a:pt x="176" y="6"/>
                    </a:lnTo>
                    <a:lnTo>
                      <a:pt x="192" y="6"/>
                    </a:lnTo>
                    <a:lnTo>
                      <a:pt x="192" y="4"/>
                    </a:lnTo>
                    <a:lnTo>
                      <a:pt x="238" y="4"/>
                    </a:lnTo>
                    <a:lnTo>
                      <a:pt x="238" y="6"/>
                    </a:lnTo>
                    <a:lnTo>
                      <a:pt x="244" y="6"/>
                    </a:lnTo>
                    <a:lnTo>
                      <a:pt x="2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82" name="Freeform 1203"/>
              <p:cNvSpPr>
                <a:spLocks/>
              </p:cNvSpPr>
              <p:nvPr/>
            </p:nvSpPr>
            <p:spPr bwMode="auto">
              <a:xfrm>
                <a:off x="7608888" y="1374776"/>
                <a:ext cx="73025" cy="3175"/>
              </a:xfrm>
              <a:custGeom>
                <a:avLst/>
                <a:gdLst>
                  <a:gd name="T0" fmla="*/ 46 w 46"/>
                  <a:gd name="T1" fmla="*/ 0 h 2"/>
                  <a:gd name="T2" fmla="*/ 0 w 46"/>
                  <a:gd name="T3" fmla="*/ 0 h 2"/>
                  <a:gd name="T4" fmla="*/ 0 w 46"/>
                  <a:gd name="T5" fmla="*/ 2 h 2"/>
                  <a:gd name="T6" fmla="*/ 2 w 46"/>
                  <a:gd name="T7" fmla="*/ 2 h 2"/>
                  <a:gd name="T8" fmla="*/ 2 w 46"/>
                  <a:gd name="T9" fmla="*/ 2 h 2"/>
                  <a:gd name="T10" fmla="*/ 22 w 46"/>
                  <a:gd name="T11" fmla="*/ 2 h 2"/>
                  <a:gd name="T12" fmla="*/ 22 w 46"/>
                  <a:gd name="T13" fmla="*/ 0 h 2"/>
                  <a:gd name="T14" fmla="*/ 24 w 46"/>
                  <a:gd name="T15" fmla="*/ 0 h 2"/>
                  <a:gd name="T16" fmla="*/ 24 w 46"/>
                  <a:gd name="T17" fmla="*/ 2 h 2"/>
                  <a:gd name="T18" fmla="*/ 44 w 46"/>
                  <a:gd name="T19" fmla="*/ 2 h 2"/>
                  <a:gd name="T20" fmla="*/ 44 w 46"/>
                  <a:gd name="T21" fmla="*/ 2 h 2"/>
                  <a:gd name="T22" fmla="*/ 44 w 46"/>
                  <a:gd name="T23" fmla="*/ 2 h 2"/>
                  <a:gd name="T24" fmla="*/ 46 w 46"/>
                  <a:gd name="T25" fmla="*/ 2 h 2"/>
                  <a:gd name="T26" fmla="*/ 46 w 46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">
                    <a:moveTo>
                      <a:pt x="46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83" name="Freeform 1204"/>
              <p:cNvSpPr>
                <a:spLocks/>
              </p:cNvSpPr>
              <p:nvPr/>
            </p:nvSpPr>
            <p:spPr bwMode="auto">
              <a:xfrm>
                <a:off x="7608888" y="1374776"/>
                <a:ext cx="73025" cy="3175"/>
              </a:xfrm>
              <a:custGeom>
                <a:avLst/>
                <a:gdLst>
                  <a:gd name="T0" fmla="*/ 46 w 46"/>
                  <a:gd name="T1" fmla="*/ 0 h 2"/>
                  <a:gd name="T2" fmla="*/ 0 w 46"/>
                  <a:gd name="T3" fmla="*/ 0 h 2"/>
                  <a:gd name="T4" fmla="*/ 0 w 46"/>
                  <a:gd name="T5" fmla="*/ 2 h 2"/>
                  <a:gd name="T6" fmla="*/ 2 w 46"/>
                  <a:gd name="T7" fmla="*/ 2 h 2"/>
                  <a:gd name="T8" fmla="*/ 2 w 46"/>
                  <a:gd name="T9" fmla="*/ 2 h 2"/>
                  <a:gd name="T10" fmla="*/ 22 w 46"/>
                  <a:gd name="T11" fmla="*/ 2 h 2"/>
                  <a:gd name="T12" fmla="*/ 22 w 46"/>
                  <a:gd name="T13" fmla="*/ 0 h 2"/>
                  <a:gd name="T14" fmla="*/ 24 w 46"/>
                  <a:gd name="T15" fmla="*/ 0 h 2"/>
                  <a:gd name="T16" fmla="*/ 24 w 46"/>
                  <a:gd name="T17" fmla="*/ 2 h 2"/>
                  <a:gd name="T18" fmla="*/ 44 w 46"/>
                  <a:gd name="T19" fmla="*/ 2 h 2"/>
                  <a:gd name="T20" fmla="*/ 44 w 46"/>
                  <a:gd name="T21" fmla="*/ 2 h 2"/>
                  <a:gd name="T22" fmla="*/ 44 w 46"/>
                  <a:gd name="T23" fmla="*/ 2 h 2"/>
                  <a:gd name="T24" fmla="*/ 46 w 46"/>
                  <a:gd name="T25" fmla="*/ 2 h 2"/>
                  <a:gd name="T26" fmla="*/ 46 w 46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">
                    <a:moveTo>
                      <a:pt x="46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84" name="Freeform 1205"/>
              <p:cNvSpPr>
                <a:spLocks noEditPoints="1"/>
              </p:cNvSpPr>
              <p:nvPr/>
            </p:nvSpPr>
            <p:spPr bwMode="auto">
              <a:xfrm>
                <a:off x="7612063" y="1377951"/>
                <a:ext cx="66675" cy="0"/>
              </a:xfrm>
              <a:custGeom>
                <a:avLst/>
                <a:gdLst>
                  <a:gd name="T0" fmla="*/ 20 w 42"/>
                  <a:gd name="T1" fmla="*/ 0 w 42"/>
                  <a:gd name="T2" fmla="*/ 0 w 42"/>
                  <a:gd name="T3" fmla="*/ 20 w 42"/>
                  <a:gd name="T4" fmla="*/ 20 w 42"/>
                  <a:gd name="T5" fmla="*/ 42 w 42"/>
                  <a:gd name="T6" fmla="*/ 22 w 42"/>
                  <a:gd name="T7" fmla="*/ 22 w 42"/>
                  <a:gd name="T8" fmla="*/ 42 w 42"/>
                  <a:gd name="T9" fmla="*/ 42 w 42"/>
                  <a:gd name="T10" fmla="*/ 42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2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  <a:moveTo>
                      <a:pt x="4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85" name="Freeform 1206"/>
              <p:cNvSpPr>
                <a:spLocks noEditPoints="1"/>
              </p:cNvSpPr>
              <p:nvPr/>
            </p:nvSpPr>
            <p:spPr bwMode="auto">
              <a:xfrm>
                <a:off x="7612063" y="1377951"/>
                <a:ext cx="66675" cy="0"/>
              </a:xfrm>
              <a:custGeom>
                <a:avLst/>
                <a:gdLst>
                  <a:gd name="T0" fmla="*/ 20 w 42"/>
                  <a:gd name="T1" fmla="*/ 0 w 42"/>
                  <a:gd name="T2" fmla="*/ 0 w 42"/>
                  <a:gd name="T3" fmla="*/ 20 w 42"/>
                  <a:gd name="T4" fmla="*/ 20 w 42"/>
                  <a:gd name="T5" fmla="*/ 42 w 42"/>
                  <a:gd name="T6" fmla="*/ 22 w 42"/>
                  <a:gd name="T7" fmla="*/ 22 w 42"/>
                  <a:gd name="T8" fmla="*/ 42 w 42"/>
                  <a:gd name="T9" fmla="*/ 42 w 42"/>
                  <a:gd name="T10" fmla="*/ 42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2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moveTo>
                      <a:pt x="4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86" name="Rectangle 1207"/>
              <p:cNvSpPr>
                <a:spLocks noChangeArrowheads="1"/>
              </p:cNvSpPr>
              <p:nvPr/>
            </p:nvSpPr>
            <p:spPr bwMode="auto">
              <a:xfrm>
                <a:off x="7678738" y="1377951"/>
                <a:ext cx="1588" cy="1588"/>
              </a:xfrm>
              <a:prstGeom prst="rect">
                <a:avLst/>
              </a:prstGeom>
              <a:solidFill>
                <a:srgbClr val="439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87" name="Freeform 1208"/>
              <p:cNvSpPr>
                <a:spLocks/>
              </p:cNvSpPr>
              <p:nvPr/>
            </p:nvSpPr>
            <p:spPr bwMode="auto">
              <a:xfrm>
                <a:off x="7678738" y="13779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88" name="Freeform 1209"/>
              <p:cNvSpPr>
                <a:spLocks/>
              </p:cNvSpPr>
              <p:nvPr/>
            </p:nvSpPr>
            <p:spPr bwMode="auto">
              <a:xfrm>
                <a:off x="7643813" y="1374776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89" name="Freeform 1211"/>
              <p:cNvSpPr>
                <a:spLocks/>
              </p:cNvSpPr>
              <p:nvPr/>
            </p:nvSpPr>
            <p:spPr bwMode="auto">
              <a:xfrm>
                <a:off x="7643813" y="1374776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0" name="Freeform 1212"/>
              <p:cNvSpPr>
                <a:spLocks/>
              </p:cNvSpPr>
              <p:nvPr/>
            </p:nvSpPr>
            <p:spPr bwMode="auto">
              <a:xfrm>
                <a:off x="7705725" y="1374776"/>
                <a:ext cx="73025" cy="3175"/>
              </a:xfrm>
              <a:custGeom>
                <a:avLst/>
                <a:gdLst>
                  <a:gd name="T0" fmla="*/ 46 w 46"/>
                  <a:gd name="T1" fmla="*/ 0 h 2"/>
                  <a:gd name="T2" fmla="*/ 0 w 46"/>
                  <a:gd name="T3" fmla="*/ 0 h 2"/>
                  <a:gd name="T4" fmla="*/ 0 w 46"/>
                  <a:gd name="T5" fmla="*/ 2 h 2"/>
                  <a:gd name="T6" fmla="*/ 2 w 46"/>
                  <a:gd name="T7" fmla="*/ 2 h 2"/>
                  <a:gd name="T8" fmla="*/ 2 w 46"/>
                  <a:gd name="T9" fmla="*/ 2 h 2"/>
                  <a:gd name="T10" fmla="*/ 22 w 46"/>
                  <a:gd name="T11" fmla="*/ 2 h 2"/>
                  <a:gd name="T12" fmla="*/ 22 w 46"/>
                  <a:gd name="T13" fmla="*/ 0 h 2"/>
                  <a:gd name="T14" fmla="*/ 24 w 46"/>
                  <a:gd name="T15" fmla="*/ 0 h 2"/>
                  <a:gd name="T16" fmla="*/ 24 w 46"/>
                  <a:gd name="T17" fmla="*/ 2 h 2"/>
                  <a:gd name="T18" fmla="*/ 44 w 46"/>
                  <a:gd name="T19" fmla="*/ 2 h 2"/>
                  <a:gd name="T20" fmla="*/ 44 w 46"/>
                  <a:gd name="T21" fmla="*/ 2 h 2"/>
                  <a:gd name="T22" fmla="*/ 44 w 46"/>
                  <a:gd name="T23" fmla="*/ 2 h 2"/>
                  <a:gd name="T24" fmla="*/ 46 w 46"/>
                  <a:gd name="T25" fmla="*/ 2 h 2"/>
                  <a:gd name="T26" fmla="*/ 46 w 46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">
                    <a:moveTo>
                      <a:pt x="46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1" name="Freeform 1213"/>
              <p:cNvSpPr>
                <a:spLocks/>
              </p:cNvSpPr>
              <p:nvPr/>
            </p:nvSpPr>
            <p:spPr bwMode="auto">
              <a:xfrm>
                <a:off x="7705725" y="1374776"/>
                <a:ext cx="73025" cy="3175"/>
              </a:xfrm>
              <a:custGeom>
                <a:avLst/>
                <a:gdLst>
                  <a:gd name="T0" fmla="*/ 46 w 46"/>
                  <a:gd name="T1" fmla="*/ 0 h 2"/>
                  <a:gd name="T2" fmla="*/ 0 w 46"/>
                  <a:gd name="T3" fmla="*/ 0 h 2"/>
                  <a:gd name="T4" fmla="*/ 0 w 46"/>
                  <a:gd name="T5" fmla="*/ 2 h 2"/>
                  <a:gd name="T6" fmla="*/ 2 w 46"/>
                  <a:gd name="T7" fmla="*/ 2 h 2"/>
                  <a:gd name="T8" fmla="*/ 2 w 46"/>
                  <a:gd name="T9" fmla="*/ 2 h 2"/>
                  <a:gd name="T10" fmla="*/ 22 w 46"/>
                  <a:gd name="T11" fmla="*/ 2 h 2"/>
                  <a:gd name="T12" fmla="*/ 22 w 46"/>
                  <a:gd name="T13" fmla="*/ 0 h 2"/>
                  <a:gd name="T14" fmla="*/ 24 w 46"/>
                  <a:gd name="T15" fmla="*/ 0 h 2"/>
                  <a:gd name="T16" fmla="*/ 24 w 46"/>
                  <a:gd name="T17" fmla="*/ 2 h 2"/>
                  <a:gd name="T18" fmla="*/ 44 w 46"/>
                  <a:gd name="T19" fmla="*/ 2 h 2"/>
                  <a:gd name="T20" fmla="*/ 44 w 46"/>
                  <a:gd name="T21" fmla="*/ 2 h 2"/>
                  <a:gd name="T22" fmla="*/ 44 w 46"/>
                  <a:gd name="T23" fmla="*/ 2 h 2"/>
                  <a:gd name="T24" fmla="*/ 46 w 46"/>
                  <a:gd name="T25" fmla="*/ 2 h 2"/>
                  <a:gd name="T26" fmla="*/ 46 w 46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">
                    <a:moveTo>
                      <a:pt x="46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2" name="Freeform 1214"/>
              <p:cNvSpPr>
                <a:spLocks noEditPoints="1"/>
              </p:cNvSpPr>
              <p:nvPr/>
            </p:nvSpPr>
            <p:spPr bwMode="auto">
              <a:xfrm>
                <a:off x="7708900" y="1377951"/>
                <a:ext cx="66675" cy="0"/>
              </a:xfrm>
              <a:custGeom>
                <a:avLst/>
                <a:gdLst>
                  <a:gd name="T0" fmla="*/ 20 w 42"/>
                  <a:gd name="T1" fmla="*/ 0 w 42"/>
                  <a:gd name="T2" fmla="*/ 0 w 42"/>
                  <a:gd name="T3" fmla="*/ 20 w 42"/>
                  <a:gd name="T4" fmla="*/ 20 w 42"/>
                  <a:gd name="T5" fmla="*/ 42 w 42"/>
                  <a:gd name="T6" fmla="*/ 22 w 42"/>
                  <a:gd name="T7" fmla="*/ 22 w 42"/>
                  <a:gd name="T8" fmla="*/ 42 w 42"/>
                  <a:gd name="T9" fmla="*/ 42 w 42"/>
                  <a:gd name="T10" fmla="*/ 42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2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  <a:moveTo>
                      <a:pt x="4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3" name="Freeform 1215"/>
              <p:cNvSpPr>
                <a:spLocks noEditPoints="1"/>
              </p:cNvSpPr>
              <p:nvPr/>
            </p:nvSpPr>
            <p:spPr bwMode="auto">
              <a:xfrm>
                <a:off x="7708900" y="1377951"/>
                <a:ext cx="66675" cy="0"/>
              </a:xfrm>
              <a:custGeom>
                <a:avLst/>
                <a:gdLst>
                  <a:gd name="T0" fmla="*/ 20 w 42"/>
                  <a:gd name="T1" fmla="*/ 0 w 42"/>
                  <a:gd name="T2" fmla="*/ 0 w 42"/>
                  <a:gd name="T3" fmla="*/ 20 w 42"/>
                  <a:gd name="T4" fmla="*/ 20 w 42"/>
                  <a:gd name="T5" fmla="*/ 42 w 42"/>
                  <a:gd name="T6" fmla="*/ 22 w 42"/>
                  <a:gd name="T7" fmla="*/ 22 w 42"/>
                  <a:gd name="T8" fmla="*/ 42 w 42"/>
                  <a:gd name="T9" fmla="*/ 42 w 42"/>
                  <a:gd name="T10" fmla="*/ 42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2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moveTo>
                      <a:pt x="4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4" name="Rectangle 1216"/>
              <p:cNvSpPr>
                <a:spLocks noChangeArrowheads="1"/>
              </p:cNvSpPr>
              <p:nvPr/>
            </p:nvSpPr>
            <p:spPr bwMode="auto">
              <a:xfrm>
                <a:off x="7775575" y="1377951"/>
                <a:ext cx="1587" cy="1588"/>
              </a:xfrm>
              <a:prstGeom prst="rect">
                <a:avLst/>
              </a:prstGeom>
              <a:solidFill>
                <a:srgbClr val="439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5" name="Freeform 1217"/>
              <p:cNvSpPr>
                <a:spLocks/>
              </p:cNvSpPr>
              <p:nvPr/>
            </p:nvSpPr>
            <p:spPr bwMode="auto">
              <a:xfrm>
                <a:off x="7775575" y="13779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6" name="Freeform 1218"/>
              <p:cNvSpPr>
                <a:spLocks/>
              </p:cNvSpPr>
              <p:nvPr/>
            </p:nvSpPr>
            <p:spPr bwMode="auto">
              <a:xfrm>
                <a:off x="7740650" y="1374776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7" name="Freeform 1219"/>
              <p:cNvSpPr>
                <a:spLocks/>
              </p:cNvSpPr>
              <p:nvPr/>
            </p:nvSpPr>
            <p:spPr bwMode="auto">
              <a:xfrm>
                <a:off x="7740650" y="1374776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8" name="Freeform 1220"/>
              <p:cNvSpPr>
                <a:spLocks/>
              </p:cNvSpPr>
              <p:nvPr/>
            </p:nvSpPr>
            <p:spPr bwMode="auto">
              <a:xfrm>
                <a:off x="7804150" y="1374776"/>
                <a:ext cx="71437" cy="3175"/>
              </a:xfrm>
              <a:custGeom>
                <a:avLst/>
                <a:gdLst>
                  <a:gd name="T0" fmla="*/ 45 w 45"/>
                  <a:gd name="T1" fmla="*/ 0 h 2"/>
                  <a:gd name="T2" fmla="*/ 0 w 45"/>
                  <a:gd name="T3" fmla="*/ 0 h 2"/>
                  <a:gd name="T4" fmla="*/ 0 w 45"/>
                  <a:gd name="T5" fmla="*/ 2 h 2"/>
                  <a:gd name="T6" fmla="*/ 2 w 45"/>
                  <a:gd name="T7" fmla="*/ 2 h 2"/>
                  <a:gd name="T8" fmla="*/ 2 w 45"/>
                  <a:gd name="T9" fmla="*/ 2 h 2"/>
                  <a:gd name="T10" fmla="*/ 22 w 45"/>
                  <a:gd name="T11" fmla="*/ 2 h 2"/>
                  <a:gd name="T12" fmla="*/ 22 w 45"/>
                  <a:gd name="T13" fmla="*/ 0 h 2"/>
                  <a:gd name="T14" fmla="*/ 22 w 45"/>
                  <a:gd name="T15" fmla="*/ 0 h 2"/>
                  <a:gd name="T16" fmla="*/ 22 w 45"/>
                  <a:gd name="T17" fmla="*/ 2 h 2"/>
                  <a:gd name="T18" fmla="*/ 43 w 45"/>
                  <a:gd name="T19" fmla="*/ 2 h 2"/>
                  <a:gd name="T20" fmla="*/ 43 w 45"/>
                  <a:gd name="T21" fmla="*/ 2 h 2"/>
                  <a:gd name="T22" fmla="*/ 43 w 45"/>
                  <a:gd name="T23" fmla="*/ 2 h 2"/>
                  <a:gd name="T24" fmla="*/ 45 w 45"/>
                  <a:gd name="T25" fmla="*/ 2 h 2"/>
                  <a:gd name="T26" fmla="*/ 45 w 45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2">
                    <a:moveTo>
                      <a:pt x="45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9" name="Freeform 1221"/>
              <p:cNvSpPr>
                <a:spLocks/>
              </p:cNvSpPr>
              <p:nvPr/>
            </p:nvSpPr>
            <p:spPr bwMode="auto">
              <a:xfrm>
                <a:off x="7804150" y="1374776"/>
                <a:ext cx="71437" cy="3175"/>
              </a:xfrm>
              <a:custGeom>
                <a:avLst/>
                <a:gdLst>
                  <a:gd name="T0" fmla="*/ 45 w 45"/>
                  <a:gd name="T1" fmla="*/ 0 h 2"/>
                  <a:gd name="T2" fmla="*/ 0 w 45"/>
                  <a:gd name="T3" fmla="*/ 0 h 2"/>
                  <a:gd name="T4" fmla="*/ 0 w 45"/>
                  <a:gd name="T5" fmla="*/ 2 h 2"/>
                  <a:gd name="T6" fmla="*/ 2 w 45"/>
                  <a:gd name="T7" fmla="*/ 2 h 2"/>
                  <a:gd name="T8" fmla="*/ 2 w 45"/>
                  <a:gd name="T9" fmla="*/ 2 h 2"/>
                  <a:gd name="T10" fmla="*/ 22 w 45"/>
                  <a:gd name="T11" fmla="*/ 2 h 2"/>
                  <a:gd name="T12" fmla="*/ 22 w 45"/>
                  <a:gd name="T13" fmla="*/ 0 h 2"/>
                  <a:gd name="T14" fmla="*/ 22 w 45"/>
                  <a:gd name="T15" fmla="*/ 0 h 2"/>
                  <a:gd name="T16" fmla="*/ 22 w 45"/>
                  <a:gd name="T17" fmla="*/ 2 h 2"/>
                  <a:gd name="T18" fmla="*/ 43 w 45"/>
                  <a:gd name="T19" fmla="*/ 2 h 2"/>
                  <a:gd name="T20" fmla="*/ 43 w 45"/>
                  <a:gd name="T21" fmla="*/ 2 h 2"/>
                  <a:gd name="T22" fmla="*/ 43 w 45"/>
                  <a:gd name="T23" fmla="*/ 2 h 2"/>
                  <a:gd name="T24" fmla="*/ 45 w 45"/>
                  <a:gd name="T25" fmla="*/ 2 h 2"/>
                  <a:gd name="T26" fmla="*/ 45 w 45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2">
                    <a:moveTo>
                      <a:pt x="45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00" name="Freeform 1222"/>
              <p:cNvSpPr>
                <a:spLocks noEditPoints="1"/>
              </p:cNvSpPr>
              <p:nvPr/>
            </p:nvSpPr>
            <p:spPr bwMode="auto">
              <a:xfrm>
                <a:off x="7807325" y="1377951"/>
                <a:ext cx="65087" cy="0"/>
              </a:xfrm>
              <a:custGeom>
                <a:avLst/>
                <a:gdLst>
                  <a:gd name="T0" fmla="*/ 20 w 41"/>
                  <a:gd name="T1" fmla="*/ 0 w 41"/>
                  <a:gd name="T2" fmla="*/ 0 w 41"/>
                  <a:gd name="T3" fmla="*/ 20 w 41"/>
                  <a:gd name="T4" fmla="*/ 20 w 41"/>
                  <a:gd name="T5" fmla="*/ 41 w 41"/>
                  <a:gd name="T6" fmla="*/ 20 w 41"/>
                  <a:gd name="T7" fmla="*/ 20 w 41"/>
                  <a:gd name="T8" fmla="*/ 41 w 41"/>
                  <a:gd name="T9" fmla="*/ 41 w 41"/>
                  <a:gd name="T10" fmla="*/ 41 w 4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1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  <a:moveTo>
                      <a:pt x="41" y="0"/>
                    </a:moveTo>
                    <a:lnTo>
                      <a:pt x="20" y="0"/>
                    </a:lnTo>
                    <a:lnTo>
                      <a:pt x="20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01" name="Freeform 1223"/>
              <p:cNvSpPr>
                <a:spLocks noEditPoints="1"/>
              </p:cNvSpPr>
              <p:nvPr/>
            </p:nvSpPr>
            <p:spPr bwMode="auto">
              <a:xfrm>
                <a:off x="7807325" y="1377951"/>
                <a:ext cx="65087" cy="0"/>
              </a:xfrm>
              <a:custGeom>
                <a:avLst/>
                <a:gdLst>
                  <a:gd name="T0" fmla="*/ 20 w 41"/>
                  <a:gd name="T1" fmla="*/ 0 w 41"/>
                  <a:gd name="T2" fmla="*/ 0 w 41"/>
                  <a:gd name="T3" fmla="*/ 20 w 41"/>
                  <a:gd name="T4" fmla="*/ 20 w 41"/>
                  <a:gd name="T5" fmla="*/ 41 w 41"/>
                  <a:gd name="T6" fmla="*/ 20 w 41"/>
                  <a:gd name="T7" fmla="*/ 20 w 41"/>
                  <a:gd name="T8" fmla="*/ 41 w 41"/>
                  <a:gd name="T9" fmla="*/ 41 w 41"/>
                  <a:gd name="T10" fmla="*/ 41 w 4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1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moveTo>
                      <a:pt x="41" y="0"/>
                    </a:moveTo>
                    <a:lnTo>
                      <a:pt x="20" y="0"/>
                    </a:lnTo>
                    <a:lnTo>
                      <a:pt x="20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02" name="Rectangle 1224"/>
              <p:cNvSpPr>
                <a:spLocks noChangeArrowheads="1"/>
              </p:cNvSpPr>
              <p:nvPr/>
            </p:nvSpPr>
            <p:spPr bwMode="auto">
              <a:xfrm>
                <a:off x="7872413" y="1377951"/>
                <a:ext cx="1587" cy="1588"/>
              </a:xfrm>
              <a:prstGeom prst="rect">
                <a:avLst/>
              </a:prstGeom>
              <a:solidFill>
                <a:srgbClr val="439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03" name="Freeform 1225"/>
              <p:cNvSpPr>
                <a:spLocks/>
              </p:cNvSpPr>
              <p:nvPr/>
            </p:nvSpPr>
            <p:spPr bwMode="auto">
              <a:xfrm>
                <a:off x="7872413" y="13779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04" name="Freeform 1226"/>
              <p:cNvSpPr>
                <a:spLocks/>
              </p:cNvSpPr>
              <p:nvPr/>
            </p:nvSpPr>
            <p:spPr bwMode="auto">
              <a:xfrm>
                <a:off x="7839075" y="1374776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2 h 2"/>
                  <a:gd name="T5" fmla="*/ 2 h 2"/>
                  <a:gd name="T6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05" name="Freeform 1227"/>
              <p:cNvSpPr>
                <a:spLocks/>
              </p:cNvSpPr>
              <p:nvPr/>
            </p:nvSpPr>
            <p:spPr bwMode="auto">
              <a:xfrm>
                <a:off x="7839075" y="1374776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2 h 2"/>
                  <a:gd name="T5" fmla="*/ 2 h 2"/>
                  <a:gd name="T6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06" name="Freeform 1228"/>
              <p:cNvSpPr>
                <a:spLocks/>
              </p:cNvSpPr>
              <p:nvPr/>
            </p:nvSpPr>
            <p:spPr bwMode="auto">
              <a:xfrm>
                <a:off x="7900988" y="1374776"/>
                <a:ext cx="73025" cy="3175"/>
              </a:xfrm>
              <a:custGeom>
                <a:avLst/>
                <a:gdLst>
                  <a:gd name="T0" fmla="*/ 46 w 46"/>
                  <a:gd name="T1" fmla="*/ 0 h 2"/>
                  <a:gd name="T2" fmla="*/ 0 w 46"/>
                  <a:gd name="T3" fmla="*/ 0 h 2"/>
                  <a:gd name="T4" fmla="*/ 0 w 46"/>
                  <a:gd name="T5" fmla="*/ 2 h 2"/>
                  <a:gd name="T6" fmla="*/ 2 w 46"/>
                  <a:gd name="T7" fmla="*/ 2 h 2"/>
                  <a:gd name="T8" fmla="*/ 2 w 46"/>
                  <a:gd name="T9" fmla="*/ 2 h 2"/>
                  <a:gd name="T10" fmla="*/ 22 w 46"/>
                  <a:gd name="T11" fmla="*/ 2 h 2"/>
                  <a:gd name="T12" fmla="*/ 22 w 46"/>
                  <a:gd name="T13" fmla="*/ 0 h 2"/>
                  <a:gd name="T14" fmla="*/ 24 w 46"/>
                  <a:gd name="T15" fmla="*/ 0 h 2"/>
                  <a:gd name="T16" fmla="*/ 24 w 46"/>
                  <a:gd name="T17" fmla="*/ 2 h 2"/>
                  <a:gd name="T18" fmla="*/ 44 w 46"/>
                  <a:gd name="T19" fmla="*/ 2 h 2"/>
                  <a:gd name="T20" fmla="*/ 44 w 46"/>
                  <a:gd name="T21" fmla="*/ 2 h 2"/>
                  <a:gd name="T22" fmla="*/ 44 w 46"/>
                  <a:gd name="T23" fmla="*/ 2 h 2"/>
                  <a:gd name="T24" fmla="*/ 46 w 46"/>
                  <a:gd name="T25" fmla="*/ 2 h 2"/>
                  <a:gd name="T26" fmla="*/ 46 w 46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">
                    <a:moveTo>
                      <a:pt x="46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07" name="Freeform 1229"/>
              <p:cNvSpPr>
                <a:spLocks/>
              </p:cNvSpPr>
              <p:nvPr/>
            </p:nvSpPr>
            <p:spPr bwMode="auto">
              <a:xfrm>
                <a:off x="7900988" y="1374776"/>
                <a:ext cx="73025" cy="3175"/>
              </a:xfrm>
              <a:custGeom>
                <a:avLst/>
                <a:gdLst>
                  <a:gd name="T0" fmla="*/ 46 w 46"/>
                  <a:gd name="T1" fmla="*/ 0 h 2"/>
                  <a:gd name="T2" fmla="*/ 0 w 46"/>
                  <a:gd name="T3" fmla="*/ 0 h 2"/>
                  <a:gd name="T4" fmla="*/ 0 w 46"/>
                  <a:gd name="T5" fmla="*/ 2 h 2"/>
                  <a:gd name="T6" fmla="*/ 2 w 46"/>
                  <a:gd name="T7" fmla="*/ 2 h 2"/>
                  <a:gd name="T8" fmla="*/ 2 w 46"/>
                  <a:gd name="T9" fmla="*/ 2 h 2"/>
                  <a:gd name="T10" fmla="*/ 22 w 46"/>
                  <a:gd name="T11" fmla="*/ 2 h 2"/>
                  <a:gd name="T12" fmla="*/ 22 w 46"/>
                  <a:gd name="T13" fmla="*/ 0 h 2"/>
                  <a:gd name="T14" fmla="*/ 24 w 46"/>
                  <a:gd name="T15" fmla="*/ 0 h 2"/>
                  <a:gd name="T16" fmla="*/ 24 w 46"/>
                  <a:gd name="T17" fmla="*/ 2 h 2"/>
                  <a:gd name="T18" fmla="*/ 44 w 46"/>
                  <a:gd name="T19" fmla="*/ 2 h 2"/>
                  <a:gd name="T20" fmla="*/ 44 w 46"/>
                  <a:gd name="T21" fmla="*/ 2 h 2"/>
                  <a:gd name="T22" fmla="*/ 44 w 46"/>
                  <a:gd name="T23" fmla="*/ 2 h 2"/>
                  <a:gd name="T24" fmla="*/ 46 w 46"/>
                  <a:gd name="T25" fmla="*/ 2 h 2"/>
                  <a:gd name="T26" fmla="*/ 46 w 46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">
                    <a:moveTo>
                      <a:pt x="46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08" name="Freeform 1230"/>
              <p:cNvSpPr>
                <a:spLocks noEditPoints="1"/>
              </p:cNvSpPr>
              <p:nvPr/>
            </p:nvSpPr>
            <p:spPr bwMode="auto">
              <a:xfrm>
                <a:off x="7904163" y="1377951"/>
                <a:ext cx="66675" cy="0"/>
              </a:xfrm>
              <a:custGeom>
                <a:avLst/>
                <a:gdLst>
                  <a:gd name="T0" fmla="*/ 20 w 42"/>
                  <a:gd name="T1" fmla="*/ 0 w 42"/>
                  <a:gd name="T2" fmla="*/ 0 w 42"/>
                  <a:gd name="T3" fmla="*/ 20 w 42"/>
                  <a:gd name="T4" fmla="*/ 20 w 42"/>
                  <a:gd name="T5" fmla="*/ 42 w 42"/>
                  <a:gd name="T6" fmla="*/ 22 w 42"/>
                  <a:gd name="T7" fmla="*/ 22 w 42"/>
                  <a:gd name="T8" fmla="*/ 42 w 42"/>
                  <a:gd name="T9" fmla="*/ 42 w 42"/>
                  <a:gd name="T10" fmla="*/ 42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2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  <a:moveTo>
                      <a:pt x="4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09" name="Freeform 1231"/>
              <p:cNvSpPr>
                <a:spLocks noEditPoints="1"/>
              </p:cNvSpPr>
              <p:nvPr/>
            </p:nvSpPr>
            <p:spPr bwMode="auto">
              <a:xfrm>
                <a:off x="7904163" y="1377951"/>
                <a:ext cx="66675" cy="0"/>
              </a:xfrm>
              <a:custGeom>
                <a:avLst/>
                <a:gdLst>
                  <a:gd name="T0" fmla="*/ 20 w 42"/>
                  <a:gd name="T1" fmla="*/ 0 w 42"/>
                  <a:gd name="T2" fmla="*/ 0 w 42"/>
                  <a:gd name="T3" fmla="*/ 20 w 42"/>
                  <a:gd name="T4" fmla="*/ 20 w 42"/>
                  <a:gd name="T5" fmla="*/ 42 w 42"/>
                  <a:gd name="T6" fmla="*/ 22 w 42"/>
                  <a:gd name="T7" fmla="*/ 22 w 42"/>
                  <a:gd name="T8" fmla="*/ 42 w 42"/>
                  <a:gd name="T9" fmla="*/ 42 w 42"/>
                  <a:gd name="T10" fmla="*/ 42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2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moveTo>
                      <a:pt x="4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10" name="Rectangle 1232"/>
              <p:cNvSpPr>
                <a:spLocks noChangeArrowheads="1"/>
              </p:cNvSpPr>
              <p:nvPr/>
            </p:nvSpPr>
            <p:spPr bwMode="auto">
              <a:xfrm>
                <a:off x="7970838" y="1377951"/>
                <a:ext cx="1587" cy="1588"/>
              </a:xfrm>
              <a:prstGeom prst="rect">
                <a:avLst/>
              </a:prstGeom>
              <a:solidFill>
                <a:srgbClr val="439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11" name="Freeform 1233"/>
              <p:cNvSpPr>
                <a:spLocks/>
              </p:cNvSpPr>
              <p:nvPr/>
            </p:nvSpPr>
            <p:spPr bwMode="auto">
              <a:xfrm>
                <a:off x="7970838" y="13779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12" name="Freeform 1234"/>
              <p:cNvSpPr>
                <a:spLocks/>
              </p:cNvSpPr>
              <p:nvPr/>
            </p:nvSpPr>
            <p:spPr bwMode="auto">
              <a:xfrm>
                <a:off x="7935913" y="1374776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13" name="Freeform 1235"/>
              <p:cNvSpPr>
                <a:spLocks/>
              </p:cNvSpPr>
              <p:nvPr/>
            </p:nvSpPr>
            <p:spPr bwMode="auto">
              <a:xfrm>
                <a:off x="7935913" y="1374776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14" name="Freeform 1236"/>
              <p:cNvSpPr>
                <a:spLocks noEditPoints="1"/>
              </p:cNvSpPr>
              <p:nvPr/>
            </p:nvSpPr>
            <p:spPr bwMode="auto">
              <a:xfrm>
                <a:off x="7332663" y="1546226"/>
                <a:ext cx="93662" cy="85725"/>
              </a:xfrm>
              <a:custGeom>
                <a:avLst/>
                <a:gdLst>
                  <a:gd name="T0" fmla="*/ 4 w 59"/>
                  <a:gd name="T1" fmla="*/ 0 h 54"/>
                  <a:gd name="T2" fmla="*/ 0 w 59"/>
                  <a:gd name="T3" fmla="*/ 0 h 54"/>
                  <a:gd name="T4" fmla="*/ 4 w 59"/>
                  <a:gd name="T5" fmla="*/ 10 h 54"/>
                  <a:gd name="T6" fmla="*/ 4 w 59"/>
                  <a:gd name="T7" fmla="*/ 0 h 54"/>
                  <a:gd name="T8" fmla="*/ 59 w 59"/>
                  <a:gd name="T9" fmla="*/ 0 h 54"/>
                  <a:gd name="T10" fmla="*/ 51 w 59"/>
                  <a:gd name="T11" fmla="*/ 0 h 54"/>
                  <a:gd name="T12" fmla="*/ 51 w 59"/>
                  <a:gd name="T13" fmla="*/ 50 h 54"/>
                  <a:gd name="T14" fmla="*/ 24 w 59"/>
                  <a:gd name="T15" fmla="*/ 50 h 54"/>
                  <a:gd name="T16" fmla="*/ 24 w 59"/>
                  <a:gd name="T17" fmla="*/ 50 h 54"/>
                  <a:gd name="T18" fmla="*/ 24 w 59"/>
                  <a:gd name="T19" fmla="*/ 54 h 54"/>
                  <a:gd name="T20" fmla="*/ 59 w 59"/>
                  <a:gd name="T21" fmla="*/ 54 h 54"/>
                  <a:gd name="T22" fmla="*/ 59 w 59"/>
                  <a:gd name="T2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54">
                    <a:moveTo>
                      <a:pt x="4" y="0"/>
                    </a:moveTo>
                    <a:lnTo>
                      <a:pt x="0" y="0"/>
                    </a:lnTo>
                    <a:lnTo>
                      <a:pt x="4" y="10"/>
                    </a:lnTo>
                    <a:lnTo>
                      <a:pt x="4" y="0"/>
                    </a:lnTo>
                    <a:close/>
                    <a:moveTo>
                      <a:pt x="59" y="0"/>
                    </a:moveTo>
                    <a:lnTo>
                      <a:pt x="51" y="0"/>
                    </a:lnTo>
                    <a:lnTo>
                      <a:pt x="51" y="50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4" y="54"/>
                    </a:lnTo>
                    <a:lnTo>
                      <a:pt x="59" y="54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D3DC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15" name="Freeform 1237"/>
              <p:cNvSpPr>
                <a:spLocks noEditPoints="1"/>
              </p:cNvSpPr>
              <p:nvPr/>
            </p:nvSpPr>
            <p:spPr bwMode="auto">
              <a:xfrm>
                <a:off x="7332663" y="1546226"/>
                <a:ext cx="93662" cy="85725"/>
              </a:xfrm>
              <a:custGeom>
                <a:avLst/>
                <a:gdLst>
                  <a:gd name="T0" fmla="*/ 4 w 59"/>
                  <a:gd name="T1" fmla="*/ 0 h 54"/>
                  <a:gd name="T2" fmla="*/ 0 w 59"/>
                  <a:gd name="T3" fmla="*/ 0 h 54"/>
                  <a:gd name="T4" fmla="*/ 4 w 59"/>
                  <a:gd name="T5" fmla="*/ 10 h 54"/>
                  <a:gd name="T6" fmla="*/ 4 w 59"/>
                  <a:gd name="T7" fmla="*/ 0 h 54"/>
                  <a:gd name="T8" fmla="*/ 59 w 59"/>
                  <a:gd name="T9" fmla="*/ 0 h 54"/>
                  <a:gd name="T10" fmla="*/ 51 w 59"/>
                  <a:gd name="T11" fmla="*/ 0 h 54"/>
                  <a:gd name="T12" fmla="*/ 51 w 59"/>
                  <a:gd name="T13" fmla="*/ 50 h 54"/>
                  <a:gd name="T14" fmla="*/ 24 w 59"/>
                  <a:gd name="T15" fmla="*/ 50 h 54"/>
                  <a:gd name="T16" fmla="*/ 24 w 59"/>
                  <a:gd name="T17" fmla="*/ 50 h 54"/>
                  <a:gd name="T18" fmla="*/ 24 w 59"/>
                  <a:gd name="T19" fmla="*/ 54 h 54"/>
                  <a:gd name="T20" fmla="*/ 59 w 59"/>
                  <a:gd name="T21" fmla="*/ 54 h 54"/>
                  <a:gd name="T22" fmla="*/ 59 w 59"/>
                  <a:gd name="T2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54">
                    <a:moveTo>
                      <a:pt x="4" y="0"/>
                    </a:moveTo>
                    <a:lnTo>
                      <a:pt x="0" y="0"/>
                    </a:lnTo>
                    <a:lnTo>
                      <a:pt x="4" y="10"/>
                    </a:lnTo>
                    <a:lnTo>
                      <a:pt x="4" y="0"/>
                    </a:lnTo>
                    <a:moveTo>
                      <a:pt x="59" y="0"/>
                    </a:moveTo>
                    <a:lnTo>
                      <a:pt x="51" y="0"/>
                    </a:lnTo>
                    <a:lnTo>
                      <a:pt x="51" y="50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4" y="54"/>
                    </a:lnTo>
                    <a:lnTo>
                      <a:pt x="59" y="54"/>
                    </a:lnTo>
                    <a:lnTo>
                      <a:pt x="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16" name="Rectangle 1238"/>
              <p:cNvSpPr>
                <a:spLocks noChangeArrowheads="1"/>
              </p:cNvSpPr>
              <p:nvPr/>
            </p:nvSpPr>
            <p:spPr bwMode="auto">
              <a:xfrm>
                <a:off x="7050088" y="1538288"/>
                <a:ext cx="71437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17" name="Rectangle 1239"/>
              <p:cNvSpPr>
                <a:spLocks noChangeArrowheads="1"/>
              </p:cNvSpPr>
              <p:nvPr/>
            </p:nvSpPr>
            <p:spPr bwMode="auto">
              <a:xfrm>
                <a:off x="7050088" y="1538288"/>
                <a:ext cx="71437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18" name="Rectangle 1240"/>
              <p:cNvSpPr>
                <a:spLocks noChangeArrowheads="1"/>
              </p:cNvSpPr>
              <p:nvPr/>
            </p:nvSpPr>
            <p:spPr bwMode="auto">
              <a:xfrm>
                <a:off x="7050088" y="1541463"/>
                <a:ext cx="68262" cy="80963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19" name="Rectangle 1241"/>
              <p:cNvSpPr>
                <a:spLocks noChangeArrowheads="1"/>
              </p:cNvSpPr>
              <p:nvPr/>
            </p:nvSpPr>
            <p:spPr bwMode="auto">
              <a:xfrm>
                <a:off x="7050088" y="1541463"/>
                <a:ext cx="68262" cy="80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20" name="Rectangle 1242"/>
              <p:cNvSpPr>
                <a:spLocks noChangeArrowheads="1"/>
              </p:cNvSpPr>
              <p:nvPr/>
            </p:nvSpPr>
            <p:spPr bwMode="auto">
              <a:xfrm>
                <a:off x="7081838" y="1541463"/>
                <a:ext cx="3175" cy="84138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21" name="Rectangle 1243"/>
              <p:cNvSpPr>
                <a:spLocks noChangeArrowheads="1"/>
              </p:cNvSpPr>
              <p:nvPr/>
            </p:nvSpPr>
            <p:spPr bwMode="auto">
              <a:xfrm>
                <a:off x="7081838" y="1541463"/>
                <a:ext cx="3175" cy="84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22" name="Rectangle 1244"/>
              <p:cNvSpPr>
                <a:spLocks noChangeArrowheads="1"/>
              </p:cNvSpPr>
              <p:nvPr/>
            </p:nvSpPr>
            <p:spPr bwMode="auto">
              <a:xfrm>
                <a:off x="7146925" y="1538288"/>
                <a:ext cx="69850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23" name="Rectangle 1245"/>
              <p:cNvSpPr>
                <a:spLocks noChangeArrowheads="1"/>
              </p:cNvSpPr>
              <p:nvPr/>
            </p:nvSpPr>
            <p:spPr bwMode="auto">
              <a:xfrm>
                <a:off x="7146925" y="1538288"/>
                <a:ext cx="69850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24" name="Rectangle 1246"/>
              <p:cNvSpPr>
                <a:spLocks noChangeArrowheads="1"/>
              </p:cNvSpPr>
              <p:nvPr/>
            </p:nvSpPr>
            <p:spPr bwMode="auto">
              <a:xfrm>
                <a:off x="7150100" y="1541463"/>
                <a:ext cx="63500" cy="80963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25" name="Rectangle 1247"/>
              <p:cNvSpPr>
                <a:spLocks noChangeArrowheads="1"/>
              </p:cNvSpPr>
              <p:nvPr/>
            </p:nvSpPr>
            <p:spPr bwMode="auto">
              <a:xfrm>
                <a:off x="7150100" y="1541463"/>
                <a:ext cx="63500" cy="80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26" name="Rectangle 1248"/>
              <p:cNvSpPr>
                <a:spLocks noChangeArrowheads="1"/>
              </p:cNvSpPr>
              <p:nvPr/>
            </p:nvSpPr>
            <p:spPr bwMode="auto">
              <a:xfrm>
                <a:off x="7181850" y="1541463"/>
                <a:ext cx="3175" cy="84138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27" name="Rectangle 1249"/>
              <p:cNvSpPr>
                <a:spLocks noChangeArrowheads="1"/>
              </p:cNvSpPr>
              <p:nvPr/>
            </p:nvSpPr>
            <p:spPr bwMode="auto">
              <a:xfrm>
                <a:off x="7181850" y="1541463"/>
                <a:ext cx="3175" cy="84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28" name="Rectangle 1250"/>
              <p:cNvSpPr>
                <a:spLocks noChangeArrowheads="1"/>
              </p:cNvSpPr>
              <p:nvPr/>
            </p:nvSpPr>
            <p:spPr bwMode="auto">
              <a:xfrm>
                <a:off x="7242175" y="1538288"/>
                <a:ext cx="74612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29" name="Rectangle 1251"/>
              <p:cNvSpPr>
                <a:spLocks noChangeArrowheads="1"/>
              </p:cNvSpPr>
              <p:nvPr/>
            </p:nvSpPr>
            <p:spPr bwMode="auto">
              <a:xfrm>
                <a:off x="7242175" y="1538288"/>
                <a:ext cx="74612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0" name="Rectangle 1252"/>
              <p:cNvSpPr>
                <a:spLocks noChangeArrowheads="1"/>
              </p:cNvSpPr>
              <p:nvPr/>
            </p:nvSpPr>
            <p:spPr bwMode="auto">
              <a:xfrm>
                <a:off x="7246938" y="1541463"/>
                <a:ext cx="66675" cy="80963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1" name="Rectangle 1253"/>
              <p:cNvSpPr>
                <a:spLocks noChangeArrowheads="1"/>
              </p:cNvSpPr>
              <p:nvPr/>
            </p:nvSpPr>
            <p:spPr bwMode="auto">
              <a:xfrm>
                <a:off x="7246938" y="1541463"/>
                <a:ext cx="66675" cy="80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2" name="Rectangle 1254"/>
              <p:cNvSpPr>
                <a:spLocks noChangeArrowheads="1"/>
              </p:cNvSpPr>
              <p:nvPr/>
            </p:nvSpPr>
            <p:spPr bwMode="auto">
              <a:xfrm>
                <a:off x="7278688" y="1541463"/>
                <a:ext cx="3175" cy="84138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3" name="Rectangle 1255"/>
              <p:cNvSpPr>
                <a:spLocks noChangeArrowheads="1"/>
              </p:cNvSpPr>
              <p:nvPr/>
            </p:nvSpPr>
            <p:spPr bwMode="auto">
              <a:xfrm>
                <a:off x="7278688" y="1541463"/>
                <a:ext cx="3175" cy="84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4" name="Rectangle 1256"/>
              <p:cNvSpPr>
                <a:spLocks noChangeArrowheads="1"/>
              </p:cNvSpPr>
              <p:nvPr/>
            </p:nvSpPr>
            <p:spPr bwMode="auto">
              <a:xfrm>
                <a:off x="7339013" y="1538288"/>
                <a:ext cx="74612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5" name="Rectangle 1257"/>
              <p:cNvSpPr>
                <a:spLocks noChangeArrowheads="1"/>
              </p:cNvSpPr>
              <p:nvPr/>
            </p:nvSpPr>
            <p:spPr bwMode="auto">
              <a:xfrm>
                <a:off x="7339013" y="1538288"/>
                <a:ext cx="74612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6" name="Rectangle 1258"/>
              <p:cNvSpPr>
                <a:spLocks noChangeArrowheads="1"/>
              </p:cNvSpPr>
              <p:nvPr/>
            </p:nvSpPr>
            <p:spPr bwMode="auto">
              <a:xfrm>
                <a:off x="7342188" y="1541463"/>
                <a:ext cx="68262" cy="80963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7" name="Rectangle 1259"/>
              <p:cNvSpPr>
                <a:spLocks noChangeArrowheads="1"/>
              </p:cNvSpPr>
              <p:nvPr/>
            </p:nvSpPr>
            <p:spPr bwMode="auto">
              <a:xfrm>
                <a:off x="7342188" y="1541463"/>
                <a:ext cx="68262" cy="80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8" name="Freeform 1260"/>
              <p:cNvSpPr>
                <a:spLocks noEditPoints="1"/>
              </p:cNvSpPr>
              <p:nvPr/>
            </p:nvSpPr>
            <p:spPr bwMode="auto">
              <a:xfrm>
                <a:off x="7358063" y="1546226"/>
                <a:ext cx="52387" cy="76200"/>
              </a:xfrm>
              <a:custGeom>
                <a:avLst/>
                <a:gdLst>
                  <a:gd name="T0" fmla="*/ 10 w 33"/>
                  <a:gd name="T1" fmla="*/ 24 h 48"/>
                  <a:gd name="T2" fmla="*/ 0 w 33"/>
                  <a:gd name="T3" fmla="*/ 36 h 48"/>
                  <a:gd name="T4" fmla="*/ 0 w 33"/>
                  <a:gd name="T5" fmla="*/ 36 h 48"/>
                  <a:gd name="T6" fmla="*/ 6 w 33"/>
                  <a:gd name="T7" fmla="*/ 48 h 48"/>
                  <a:gd name="T8" fmla="*/ 6 w 33"/>
                  <a:gd name="T9" fmla="*/ 48 h 48"/>
                  <a:gd name="T10" fmla="*/ 10 w 33"/>
                  <a:gd name="T11" fmla="*/ 48 h 48"/>
                  <a:gd name="T12" fmla="*/ 10 w 33"/>
                  <a:gd name="T13" fmla="*/ 24 h 48"/>
                  <a:gd name="T14" fmla="*/ 33 w 33"/>
                  <a:gd name="T15" fmla="*/ 0 h 48"/>
                  <a:gd name="T16" fmla="*/ 33 w 33"/>
                  <a:gd name="T17" fmla="*/ 0 h 48"/>
                  <a:gd name="T18" fmla="*/ 12 w 33"/>
                  <a:gd name="T19" fmla="*/ 22 h 48"/>
                  <a:gd name="T20" fmla="*/ 12 w 33"/>
                  <a:gd name="T21" fmla="*/ 48 h 48"/>
                  <a:gd name="T22" fmla="*/ 33 w 33"/>
                  <a:gd name="T23" fmla="*/ 48 h 48"/>
                  <a:gd name="T24" fmla="*/ 33 w 33"/>
                  <a:gd name="T2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48">
                    <a:moveTo>
                      <a:pt x="10" y="24"/>
                    </a:moveTo>
                    <a:lnTo>
                      <a:pt x="0" y="36"/>
                    </a:lnTo>
                    <a:lnTo>
                      <a:pt x="0" y="36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10" y="48"/>
                    </a:lnTo>
                    <a:lnTo>
                      <a:pt x="10" y="24"/>
                    </a:lnTo>
                    <a:close/>
                    <a:moveTo>
                      <a:pt x="33" y="0"/>
                    </a:moveTo>
                    <a:lnTo>
                      <a:pt x="33" y="0"/>
                    </a:lnTo>
                    <a:lnTo>
                      <a:pt x="12" y="22"/>
                    </a:lnTo>
                    <a:lnTo>
                      <a:pt x="12" y="48"/>
                    </a:lnTo>
                    <a:lnTo>
                      <a:pt x="33" y="48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9" name="Freeform 1261"/>
              <p:cNvSpPr>
                <a:spLocks noEditPoints="1"/>
              </p:cNvSpPr>
              <p:nvPr/>
            </p:nvSpPr>
            <p:spPr bwMode="auto">
              <a:xfrm>
                <a:off x="7358063" y="1546226"/>
                <a:ext cx="52387" cy="76200"/>
              </a:xfrm>
              <a:custGeom>
                <a:avLst/>
                <a:gdLst>
                  <a:gd name="T0" fmla="*/ 10 w 33"/>
                  <a:gd name="T1" fmla="*/ 24 h 48"/>
                  <a:gd name="T2" fmla="*/ 0 w 33"/>
                  <a:gd name="T3" fmla="*/ 36 h 48"/>
                  <a:gd name="T4" fmla="*/ 0 w 33"/>
                  <a:gd name="T5" fmla="*/ 36 h 48"/>
                  <a:gd name="T6" fmla="*/ 6 w 33"/>
                  <a:gd name="T7" fmla="*/ 48 h 48"/>
                  <a:gd name="T8" fmla="*/ 6 w 33"/>
                  <a:gd name="T9" fmla="*/ 48 h 48"/>
                  <a:gd name="T10" fmla="*/ 10 w 33"/>
                  <a:gd name="T11" fmla="*/ 48 h 48"/>
                  <a:gd name="T12" fmla="*/ 10 w 33"/>
                  <a:gd name="T13" fmla="*/ 24 h 48"/>
                  <a:gd name="T14" fmla="*/ 33 w 33"/>
                  <a:gd name="T15" fmla="*/ 0 h 48"/>
                  <a:gd name="T16" fmla="*/ 33 w 33"/>
                  <a:gd name="T17" fmla="*/ 0 h 48"/>
                  <a:gd name="T18" fmla="*/ 12 w 33"/>
                  <a:gd name="T19" fmla="*/ 22 h 48"/>
                  <a:gd name="T20" fmla="*/ 12 w 33"/>
                  <a:gd name="T21" fmla="*/ 48 h 48"/>
                  <a:gd name="T22" fmla="*/ 33 w 33"/>
                  <a:gd name="T23" fmla="*/ 48 h 48"/>
                  <a:gd name="T24" fmla="*/ 33 w 33"/>
                  <a:gd name="T2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48">
                    <a:moveTo>
                      <a:pt x="10" y="24"/>
                    </a:moveTo>
                    <a:lnTo>
                      <a:pt x="0" y="36"/>
                    </a:lnTo>
                    <a:lnTo>
                      <a:pt x="0" y="36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10" y="48"/>
                    </a:lnTo>
                    <a:lnTo>
                      <a:pt x="10" y="24"/>
                    </a:lnTo>
                    <a:moveTo>
                      <a:pt x="33" y="0"/>
                    </a:moveTo>
                    <a:lnTo>
                      <a:pt x="33" y="0"/>
                    </a:lnTo>
                    <a:lnTo>
                      <a:pt x="12" y="22"/>
                    </a:lnTo>
                    <a:lnTo>
                      <a:pt x="12" y="48"/>
                    </a:lnTo>
                    <a:lnTo>
                      <a:pt x="33" y="48"/>
                    </a:lnTo>
                    <a:lnTo>
                      <a:pt x="3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0" name="Rectangle 1262"/>
              <p:cNvSpPr>
                <a:spLocks noChangeArrowheads="1"/>
              </p:cNvSpPr>
              <p:nvPr/>
            </p:nvSpPr>
            <p:spPr bwMode="auto">
              <a:xfrm>
                <a:off x="7373938" y="1541463"/>
                <a:ext cx="3175" cy="84138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1" name="Rectangle 1263"/>
              <p:cNvSpPr>
                <a:spLocks noChangeArrowheads="1"/>
              </p:cNvSpPr>
              <p:nvPr/>
            </p:nvSpPr>
            <p:spPr bwMode="auto">
              <a:xfrm>
                <a:off x="7373938" y="1541463"/>
                <a:ext cx="3175" cy="84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2" name="Freeform 1264"/>
              <p:cNvSpPr>
                <a:spLocks/>
              </p:cNvSpPr>
              <p:nvPr/>
            </p:nvSpPr>
            <p:spPr bwMode="auto">
              <a:xfrm>
                <a:off x="7326313" y="1535113"/>
                <a:ext cx="100012" cy="11113"/>
              </a:xfrm>
              <a:custGeom>
                <a:avLst/>
                <a:gdLst>
                  <a:gd name="T0" fmla="*/ 63 w 63"/>
                  <a:gd name="T1" fmla="*/ 0 h 7"/>
                  <a:gd name="T2" fmla="*/ 0 w 63"/>
                  <a:gd name="T3" fmla="*/ 0 h 7"/>
                  <a:gd name="T4" fmla="*/ 0 w 63"/>
                  <a:gd name="T5" fmla="*/ 0 h 7"/>
                  <a:gd name="T6" fmla="*/ 63 w 63"/>
                  <a:gd name="T7" fmla="*/ 0 h 7"/>
                  <a:gd name="T8" fmla="*/ 63 w 63"/>
                  <a:gd name="T9" fmla="*/ 7 h 7"/>
                  <a:gd name="T10" fmla="*/ 63 w 6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7">
                    <a:moveTo>
                      <a:pt x="6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63" y="7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BCC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3" name="Freeform 1265"/>
              <p:cNvSpPr>
                <a:spLocks/>
              </p:cNvSpPr>
              <p:nvPr/>
            </p:nvSpPr>
            <p:spPr bwMode="auto">
              <a:xfrm>
                <a:off x="7326313" y="1535113"/>
                <a:ext cx="100012" cy="11113"/>
              </a:xfrm>
              <a:custGeom>
                <a:avLst/>
                <a:gdLst>
                  <a:gd name="T0" fmla="*/ 63 w 63"/>
                  <a:gd name="T1" fmla="*/ 0 h 7"/>
                  <a:gd name="T2" fmla="*/ 0 w 63"/>
                  <a:gd name="T3" fmla="*/ 0 h 7"/>
                  <a:gd name="T4" fmla="*/ 0 w 63"/>
                  <a:gd name="T5" fmla="*/ 0 h 7"/>
                  <a:gd name="T6" fmla="*/ 63 w 63"/>
                  <a:gd name="T7" fmla="*/ 0 h 7"/>
                  <a:gd name="T8" fmla="*/ 63 w 63"/>
                  <a:gd name="T9" fmla="*/ 7 h 7"/>
                  <a:gd name="T10" fmla="*/ 63 w 6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7">
                    <a:moveTo>
                      <a:pt x="6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63" y="7"/>
                    </a:lnTo>
                    <a:lnTo>
                      <a:pt x="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4" name="Freeform 1266"/>
              <p:cNvSpPr>
                <a:spLocks/>
              </p:cNvSpPr>
              <p:nvPr/>
            </p:nvSpPr>
            <p:spPr bwMode="auto">
              <a:xfrm>
                <a:off x="7326313" y="1535113"/>
                <a:ext cx="100012" cy="11113"/>
              </a:xfrm>
              <a:custGeom>
                <a:avLst/>
                <a:gdLst>
                  <a:gd name="T0" fmla="*/ 63 w 63"/>
                  <a:gd name="T1" fmla="*/ 0 h 7"/>
                  <a:gd name="T2" fmla="*/ 0 w 63"/>
                  <a:gd name="T3" fmla="*/ 0 h 7"/>
                  <a:gd name="T4" fmla="*/ 0 w 63"/>
                  <a:gd name="T5" fmla="*/ 0 h 7"/>
                  <a:gd name="T6" fmla="*/ 4 w 63"/>
                  <a:gd name="T7" fmla="*/ 7 h 7"/>
                  <a:gd name="T8" fmla="*/ 4 w 63"/>
                  <a:gd name="T9" fmla="*/ 7 h 7"/>
                  <a:gd name="T10" fmla="*/ 8 w 63"/>
                  <a:gd name="T11" fmla="*/ 7 h 7"/>
                  <a:gd name="T12" fmla="*/ 8 w 63"/>
                  <a:gd name="T13" fmla="*/ 2 h 7"/>
                  <a:gd name="T14" fmla="*/ 55 w 63"/>
                  <a:gd name="T15" fmla="*/ 2 h 7"/>
                  <a:gd name="T16" fmla="*/ 55 w 63"/>
                  <a:gd name="T17" fmla="*/ 7 h 7"/>
                  <a:gd name="T18" fmla="*/ 63 w 63"/>
                  <a:gd name="T19" fmla="*/ 7 h 7"/>
                  <a:gd name="T20" fmla="*/ 63 w 63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7">
                    <a:moveTo>
                      <a:pt x="6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8" y="2"/>
                    </a:lnTo>
                    <a:lnTo>
                      <a:pt x="55" y="2"/>
                    </a:lnTo>
                    <a:lnTo>
                      <a:pt x="55" y="7"/>
                    </a:lnTo>
                    <a:lnTo>
                      <a:pt x="63" y="7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B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5" name="Freeform 1267"/>
              <p:cNvSpPr>
                <a:spLocks/>
              </p:cNvSpPr>
              <p:nvPr/>
            </p:nvSpPr>
            <p:spPr bwMode="auto">
              <a:xfrm>
                <a:off x="7326313" y="1535113"/>
                <a:ext cx="100012" cy="11113"/>
              </a:xfrm>
              <a:custGeom>
                <a:avLst/>
                <a:gdLst>
                  <a:gd name="T0" fmla="*/ 63 w 63"/>
                  <a:gd name="T1" fmla="*/ 0 h 7"/>
                  <a:gd name="T2" fmla="*/ 0 w 63"/>
                  <a:gd name="T3" fmla="*/ 0 h 7"/>
                  <a:gd name="T4" fmla="*/ 0 w 63"/>
                  <a:gd name="T5" fmla="*/ 0 h 7"/>
                  <a:gd name="T6" fmla="*/ 4 w 63"/>
                  <a:gd name="T7" fmla="*/ 7 h 7"/>
                  <a:gd name="T8" fmla="*/ 4 w 63"/>
                  <a:gd name="T9" fmla="*/ 7 h 7"/>
                  <a:gd name="T10" fmla="*/ 8 w 63"/>
                  <a:gd name="T11" fmla="*/ 7 h 7"/>
                  <a:gd name="T12" fmla="*/ 8 w 63"/>
                  <a:gd name="T13" fmla="*/ 2 h 7"/>
                  <a:gd name="T14" fmla="*/ 55 w 63"/>
                  <a:gd name="T15" fmla="*/ 2 h 7"/>
                  <a:gd name="T16" fmla="*/ 55 w 63"/>
                  <a:gd name="T17" fmla="*/ 7 h 7"/>
                  <a:gd name="T18" fmla="*/ 63 w 63"/>
                  <a:gd name="T19" fmla="*/ 7 h 7"/>
                  <a:gd name="T20" fmla="*/ 63 w 63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7">
                    <a:moveTo>
                      <a:pt x="6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8" y="2"/>
                    </a:lnTo>
                    <a:lnTo>
                      <a:pt x="55" y="2"/>
                    </a:lnTo>
                    <a:lnTo>
                      <a:pt x="55" y="7"/>
                    </a:lnTo>
                    <a:lnTo>
                      <a:pt x="63" y="7"/>
                    </a:lnTo>
                    <a:lnTo>
                      <a:pt x="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6" name="Freeform 1268"/>
              <p:cNvSpPr>
                <a:spLocks/>
              </p:cNvSpPr>
              <p:nvPr/>
            </p:nvSpPr>
            <p:spPr bwMode="auto">
              <a:xfrm>
                <a:off x="7339013" y="1538288"/>
                <a:ext cx="74612" cy="7938"/>
              </a:xfrm>
              <a:custGeom>
                <a:avLst/>
                <a:gdLst>
                  <a:gd name="T0" fmla="*/ 47 w 47"/>
                  <a:gd name="T1" fmla="*/ 0 h 5"/>
                  <a:gd name="T2" fmla="*/ 0 w 47"/>
                  <a:gd name="T3" fmla="*/ 0 h 5"/>
                  <a:gd name="T4" fmla="*/ 0 w 47"/>
                  <a:gd name="T5" fmla="*/ 5 h 5"/>
                  <a:gd name="T6" fmla="*/ 2 w 47"/>
                  <a:gd name="T7" fmla="*/ 5 h 5"/>
                  <a:gd name="T8" fmla="*/ 2 w 47"/>
                  <a:gd name="T9" fmla="*/ 2 h 5"/>
                  <a:gd name="T10" fmla="*/ 22 w 47"/>
                  <a:gd name="T11" fmla="*/ 2 h 5"/>
                  <a:gd name="T12" fmla="*/ 22 w 47"/>
                  <a:gd name="T13" fmla="*/ 2 h 5"/>
                  <a:gd name="T14" fmla="*/ 24 w 47"/>
                  <a:gd name="T15" fmla="*/ 2 h 5"/>
                  <a:gd name="T16" fmla="*/ 24 w 47"/>
                  <a:gd name="T17" fmla="*/ 2 h 5"/>
                  <a:gd name="T18" fmla="*/ 45 w 47"/>
                  <a:gd name="T19" fmla="*/ 2 h 5"/>
                  <a:gd name="T20" fmla="*/ 45 w 47"/>
                  <a:gd name="T21" fmla="*/ 2 h 5"/>
                  <a:gd name="T22" fmla="*/ 45 w 47"/>
                  <a:gd name="T23" fmla="*/ 5 h 5"/>
                  <a:gd name="T24" fmla="*/ 47 w 47"/>
                  <a:gd name="T25" fmla="*/ 5 h 5"/>
                  <a:gd name="T26" fmla="*/ 47 w 47"/>
                  <a:gd name="T2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5">
                    <a:moveTo>
                      <a:pt x="4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7" name="Freeform 1269"/>
              <p:cNvSpPr>
                <a:spLocks/>
              </p:cNvSpPr>
              <p:nvPr/>
            </p:nvSpPr>
            <p:spPr bwMode="auto">
              <a:xfrm>
                <a:off x="7339013" y="1538288"/>
                <a:ext cx="74612" cy="7938"/>
              </a:xfrm>
              <a:custGeom>
                <a:avLst/>
                <a:gdLst>
                  <a:gd name="T0" fmla="*/ 47 w 47"/>
                  <a:gd name="T1" fmla="*/ 0 h 5"/>
                  <a:gd name="T2" fmla="*/ 0 w 47"/>
                  <a:gd name="T3" fmla="*/ 0 h 5"/>
                  <a:gd name="T4" fmla="*/ 0 w 47"/>
                  <a:gd name="T5" fmla="*/ 5 h 5"/>
                  <a:gd name="T6" fmla="*/ 2 w 47"/>
                  <a:gd name="T7" fmla="*/ 5 h 5"/>
                  <a:gd name="T8" fmla="*/ 2 w 47"/>
                  <a:gd name="T9" fmla="*/ 2 h 5"/>
                  <a:gd name="T10" fmla="*/ 22 w 47"/>
                  <a:gd name="T11" fmla="*/ 2 h 5"/>
                  <a:gd name="T12" fmla="*/ 22 w 47"/>
                  <a:gd name="T13" fmla="*/ 2 h 5"/>
                  <a:gd name="T14" fmla="*/ 24 w 47"/>
                  <a:gd name="T15" fmla="*/ 2 h 5"/>
                  <a:gd name="T16" fmla="*/ 24 w 47"/>
                  <a:gd name="T17" fmla="*/ 2 h 5"/>
                  <a:gd name="T18" fmla="*/ 45 w 47"/>
                  <a:gd name="T19" fmla="*/ 2 h 5"/>
                  <a:gd name="T20" fmla="*/ 45 w 47"/>
                  <a:gd name="T21" fmla="*/ 2 h 5"/>
                  <a:gd name="T22" fmla="*/ 45 w 47"/>
                  <a:gd name="T23" fmla="*/ 5 h 5"/>
                  <a:gd name="T24" fmla="*/ 47 w 47"/>
                  <a:gd name="T25" fmla="*/ 5 h 5"/>
                  <a:gd name="T26" fmla="*/ 47 w 47"/>
                  <a:gd name="T2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5">
                    <a:moveTo>
                      <a:pt x="4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8" name="Freeform 1270"/>
              <p:cNvSpPr>
                <a:spLocks noEditPoints="1"/>
              </p:cNvSpPr>
              <p:nvPr/>
            </p:nvSpPr>
            <p:spPr bwMode="auto">
              <a:xfrm>
                <a:off x="7342188" y="1541463"/>
                <a:ext cx="68262" cy="4763"/>
              </a:xfrm>
              <a:custGeom>
                <a:avLst/>
                <a:gdLst>
                  <a:gd name="T0" fmla="*/ 20 w 43"/>
                  <a:gd name="T1" fmla="*/ 0 h 3"/>
                  <a:gd name="T2" fmla="*/ 0 w 43"/>
                  <a:gd name="T3" fmla="*/ 0 h 3"/>
                  <a:gd name="T4" fmla="*/ 0 w 43"/>
                  <a:gd name="T5" fmla="*/ 3 h 3"/>
                  <a:gd name="T6" fmla="*/ 20 w 43"/>
                  <a:gd name="T7" fmla="*/ 3 h 3"/>
                  <a:gd name="T8" fmla="*/ 20 w 43"/>
                  <a:gd name="T9" fmla="*/ 0 h 3"/>
                  <a:gd name="T10" fmla="*/ 43 w 43"/>
                  <a:gd name="T11" fmla="*/ 0 h 3"/>
                  <a:gd name="T12" fmla="*/ 22 w 43"/>
                  <a:gd name="T13" fmla="*/ 0 h 3"/>
                  <a:gd name="T14" fmla="*/ 22 w 43"/>
                  <a:gd name="T15" fmla="*/ 3 h 3"/>
                  <a:gd name="T16" fmla="*/ 43 w 43"/>
                  <a:gd name="T17" fmla="*/ 3 h 3"/>
                  <a:gd name="T18" fmla="*/ 43 w 43"/>
                  <a:gd name="T19" fmla="*/ 0 h 3"/>
                  <a:gd name="T20" fmla="*/ 43 w 4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3">
                    <a:moveTo>
                      <a:pt x="2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0" y="0"/>
                    </a:lnTo>
                    <a:close/>
                    <a:moveTo>
                      <a:pt x="43" y="0"/>
                    </a:moveTo>
                    <a:lnTo>
                      <a:pt x="22" y="0"/>
                    </a:lnTo>
                    <a:lnTo>
                      <a:pt x="22" y="3"/>
                    </a:lnTo>
                    <a:lnTo>
                      <a:pt x="43" y="3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9" name="Freeform 1271"/>
              <p:cNvSpPr>
                <a:spLocks noEditPoints="1"/>
              </p:cNvSpPr>
              <p:nvPr/>
            </p:nvSpPr>
            <p:spPr bwMode="auto">
              <a:xfrm>
                <a:off x="7342188" y="1541463"/>
                <a:ext cx="68262" cy="4763"/>
              </a:xfrm>
              <a:custGeom>
                <a:avLst/>
                <a:gdLst>
                  <a:gd name="T0" fmla="*/ 20 w 43"/>
                  <a:gd name="T1" fmla="*/ 0 h 3"/>
                  <a:gd name="T2" fmla="*/ 0 w 43"/>
                  <a:gd name="T3" fmla="*/ 0 h 3"/>
                  <a:gd name="T4" fmla="*/ 0 w 43"/>
                  <a:gd name="T5" fmla="*/ 3 h 3"/>
                  <a:gd name="T6" fmla="*/ 20 w 43"/>
                  <a:gd name="T7" fmla="*/ 3 h 3"/>
                  <a:gd name="T8" fmla="*/ 20 w 43"/>
                  <a:gd name="T9" fmla="*/ 0 h 3"/>
                  <a:gd name="T10" fmla="*/ 43 w 43"/>
                  <a:gd name="T11" fmla="*/ 0 h 3"/>
                  <a:gd name="T12" fmla="*/ 22 w 43"/>
                  <a:gd name="T13" fmla="*/ 0 h 3"/>
                  <a:gd name="T14" fmla="*/ 22 w 43"/>
                  <a:gd name="T15" fmla="*/ 3 h 3"/>
                  <a:gd name="T16" fmla="*/ 43 w 43"/>
                  <a:gd name="T17" fmla="*/ 3 h 3"/>
                  <a:gd name="T18" fmla="*/ 43 w 43"/>
                  <a:gd name="T19" fmla="*/ 0 h 3"/>
                  <a:gd name="T20" fmla="*/ 43 w 4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3">
                    <a:moveTo>
                      <a:pt x="2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0" y="0"/>
                    </a:lnTo>
                    <a:moveTo>
                      <a:pt x="43" y="0"/>
                    </a:moveTo>
                    <a:lnTo>
                      <a:pt x="22" y="0"/>
                    </a:lnTo>
                    <a:lnTo>
                      <a:pt x="22" y="3"/>
                    </a:lnTo>
                    <a:lnTo>
                      <a:pt x="43" y="3"/>
                    </a:lnTo>
                    <a:lnTo>
                      <a:pt x="43" y="0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0" name="Rectangle 1272"/>
              <p:cNvSpPr>
                <a:spLocks noChangeArrowheads="1"/>
              </p:cNvSpPr>
              <p:nvPr/>
            </p:nvSpPr>
            <p:spPr bwMode="auto">
              <a:xfrm>
                <a:off x="7410450" y="1541463"/>
                <a:ext cx="1587" cy="4763"/>
              </a:xfrm>
              <a:prstGeom prst="rect">
                <a:avLst/>
              </a:prstGeom>
              <a:solidFill>
                <a:srgbClr val="439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1" name="Freeform 1273"/>
              <p:cNvSpPr>
                <a:spLocks/>
              </p:cNvSpPr>
              <p:nvPr/>
            </p:nvSpPr>
            <p:spPr bwMode="auto">
              <a:xfrm>
                <a:off x="7410450" y="1541463"/>
                <a:ext cx="0" cy="4763"/>
              </a:xfrm>
              <a:custGeom>
                <a:avLst/>
                <a:gdLst>
                  <a:gd name="T0" fmla="*/ 0 h 3"/>
                  <a:gd name="T1" fmla="*/ 3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2" name="Freeform 1274"/>
              <p:cNvSpPr>
                <a:spLocks/>
              </p:cNvSpPr>
              <p:nvPr/>
            </p:nvSpPr>
            <p:spPr bwMode="auto">
              <a:xfrm>
                <a:off x="7373938" y="1541463"/>
                <a:ext cx="3175" cy="476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3 h 3"/>
                  <a:gd name="T8" fmla="*/ 2 w 2"/>
                  <a:gd name="T9" fmla="*/ 3 h 3"/>
                  <a:gd name="T10" fmla="*/ 2 w 2"/>
                  <a:gd name="T11" fmla="*/ 0 h 3"/>
                  <a:gd name="T12" fmla="*/ 2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3" name="Freeform 1275"/>
              <p:cNvSpPr>
                <a:spLocks/>
              </p:cNvSpPr>
              <p:nvPr/>
            </p:nvSpPr>
            <p:spPr bwMode="auto">
              <a:xfrm>
                <a:off x="7373938" y="1541463"/>
                <a:ext cx="3175" cy="476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3 h 3"/>
                  <a:gd name="T8" fmla="*/ 2 w 2"/>
                  <a:gd name="T9" fmla="*/ 3 h 3"/>
                  <a:gd name="T10" fmla="*/ 2 w 2"/>
                  <a:gd name="T11" fmla="*/ 0 h 3"/>
                  <a:gd name="T12" fmla="*/ 2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4" name="Freeform 1276"/>
              <p:cNvSpPr>
                <a:spLocks/>
              </p:cNvSpPr>
              <p:nvPr/>
            </p:nvSpPr>
            <p:spPr bwMode="auto">
              <a:xfrm>
                <a:off x="7605713" y="1546226"/>
                <a:ext cx="377825" cy="85725"/>
              </a:xfrm>
              <a:custGeom>
                <a:avLst/>
                <a:gdLst>
                  <a:gd name="T0" fmla="*/ 238 w 238"/>
                  <a:gd name="T1" fmla="*/ 0 h 54"/>
                  <a:gd name="T2" fmla="*/ 232 w 238"/>
                  <a:gd name="T3" fmla="*/ 0 h 54"/>
                  <a:gd name="T4" fmla="*/ 232 w 238"/>
                  <a:gd name="T5" fmla="*/ 50 h 54"/>
                  <a:gd name="T6" fmla="*/ 186 w 238"/>
                  <a:gd name="T7" fmla="*/ 50 h 54"/>
                  <a:gd name="T8" fmla="*/ 186 w 238"/>
                  <a:gd name="T9" fmla="*/ 0 h 54"/>
                  <a:gd name="T10" fmla="*/ 170 w 238"/>
                  <a:gd name="T11" fmla="*/ 0 h 54"/>
                  <a:gd name="T12" fmla="*/ 170 w 238"/>
                  <a:gd name="T13" fmla="*/ 50 h 54"/>
                  <a:gd name="T14" fmla="*/ 125 w 238"/>
                  <a:gd name="T15" fmla="*/ 50 h 54"/>
                  <a:gd name="T16" fmla="*/ 125 w 238"/>
                  <a:gd name="T17" fmla="*/ 0 h 54"/>
                  <a:gd name="T18" fmla="*/ 109 w 238"/>
                  <a:gd name="T19" fmla="*/ 0 h 54"/>
                  <a:gd name="T20" fmla="*/ 109 w 238"/>
                  <a:gd name="T21" fmla="*/ 50 h 54"/>
                  <a:gd name="T22" fmla="*/ 63 w 238"/>
                  <a:gd name="T23" fmla="*/ 50 h 54"/>
                  <a:gd name="T24" fmla="*/ 63 w 238"/>
                  <a:gd name="T25" fmla="*/ 0 h 54"/>
                  <a:gd name="T26" fmla="*/ 48 w 238"/>
                  <a:gd name="T27" fmla="*/ 0 h 54"/>
                  <a:gd name="T28" fmla="*/ 48 w 238"/>
                  <a:gd name="T29" fmla="*/ 50 h 54"/>
                  <a:gd name="T30" fmla="*/ 2 w 238"/>
                  <a:gd name="T31" fmla="*/ 50 h 54"/>
                  <a:gd name="T32" fmla="*/ 2 w 238"/>
                  <a:gd name="T33" fmla="*/ 0 h 54"/>
                  <a:gd name="T34" fmla="*/ 0 w 238"/>
                  <a:gd name="T35" fmla="*/ 0 h 54"/>
                  <a:gd name="T36" fmla="*/ 0 w 238"/>
                  <a:gd name="T37" fmla="*/ 54 h 54"/>
                  <a:gd name="T38" fmla="*/ 238 w 238"/>
                  <a:gd name="T39" fmla="*/ 54 h 54"/>
                  <a:gd name="T40" fmla="*/ 238 w 238"/>
                  <a:gd name="T4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8" h="54">
                    <a:moveTo>
                      <a:pt x="238" y="0"/>
                    </a:moveTo>
                    <a:lnTo>
                      <a:pt x="232" y="0"/>
                    </a:lnTo>
                    <a:lnTo>
                      <a:pt x="232" y="50"/>
                    </a:lnTo>
                    <a:lnTo>
                      <a:pt x="186" y="50"/>
                    </a:lnTo>
                    <a:lnTo>
                      <a:pt x="186" y="0"/>
                    </a:lnTo>
                    <a:lnTo>
                      <a:pt x="170" y="0"/>
                    </a:lnTo>
                    <a:lnTo>
                      <a:pt x="170" y="50"/>
                    </a:lnTo>
                    <a:lnTo>
                      <a:pt x="125" y="50"/>
                    </a:lnTo>
                    <a:lnTo>
                      <a:pt x="125" y="0"/>
                    </a:lnTo>
                    <a:lnTo>
                      <a:pt x="109" y="0"/>
                    </a:lnTo>
                    <a:lnTo>
                      <a:pt x="109" y="50"/>
                    </a:lnTo>
                    <a:lnTo>
                      <a:pt x="63" y="50"/>
                    </a:lnTo>
                    <a:lnTo>
                      <a:pt x="63" y="0"/>
                    </a:lnTo>
                    <a:lnTo>
                      <a:pt x="48" y="0"/>
                    </a:lnTo>
                    <a:lnTo>
                      <a:pt x="48" y="50"/>
                    </a:lnTo>
                    <a:lnTo>
                      <a:pt x="2" y="5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238" y="54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D3DC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5" name="Freeform 1277"/>
              <p:cNvSpPr>
                <a:spLocks/>
              </p:cNvSpPr>
              <p:nvPr/>
            </p:nvSpPr>
            <p:spPr bwMode="auto">
              <a:xfrm>
                <a:off x="7605713" y="1546226"/>
                <a:ext cx="377825" cy="85725"/>
              </a:xfrm>
              <a:custGeom>
                <a:avLst/>
                <a:gdLst>
                  <a:gd name="T0" fmla="*/ 238 w 238"/>
                  <a:gd name="T1" fmla="*/ 0 h 54"/>
                  <a:gd name="T2" fmla="*/ 232 w 238"/>
                  <a:gd name="T3" fmla="*/ 0 h 54"/>
                  <a:gd name="T4" fmla="*/ 232 w 238"/>
                  <a:gd name="T5" fmla="*/ 50 h 54"/>
                  <a:gd name="T6" fmla="*/ 186 w 238"/>
                  <a:gd name="T7" fmla="*/ 50 h 54"/>
                  <a:gd name="T8" fmla="*/ 186 w 238"/>
                  <a:gd name="T9" fmla="*/ 0 h 54"/>
                  <a:gd name="T10" fmla="*/ 170 w 238"/>
                  <a:gd name="T11" fmla="*/ 0 h 54"/>
                  <a:gd name="T12" fmla="*/ 170 w 238"/>
                  <a:gd name="T13" fmla="*/ 50 h 54"/>
                  <a:gd name="T14" fmla="*/ 125 w 238"/>
                  <a:gd name="T15" fmla="*/ 50 h 54"/>
                  <a:gd name="T16" fmla="*/ 125 w 238"/>
                  <a:gd name="T17" fmla="*/ 0 h 54"/>
                  <a:gd name="T18" fmla="*/ 109 w 238"/>
                  <a:gd name="T19" fmla="*/ 0 h 54"/>
                  <a:gd name="T20" fmla="*/ 109 w 238"/>
                  <a:gd name="T21" fmla="*/ 50 h 54"/>
                  <a:gd name="T22" fmla="*/ 63 w 238"/>
                  <a:gd name="T23" fmla="*/ 50 h 54"/>
                  <a:gd name="T24" fmla="*/ 63 w 238"/>
                  <a:gd name="T25" fmla="*/ 0 h 54"/>
                  <a:gd name="T26" fmla="*/ 48 w 238"/>
                  <a:gd name="T27" fmla="*/ 0 h 54"/>
                  <a:gd name="T28" fmla="*/ 48 w 238"/>
                  <a:gd name="T29" fmla="*/ 50 h 54"/>
                  <a:gd name="T30" fmla="*/ 2 w 238"/>
                  <a:gd name="T31" fmla="*/ 50 h 54"/>
                  <a:gd name="T32" fmla="*/ 2 w 238"/>
                  <a:gd name="T33" fmla="*/ 0 h 54"/>
                  <a:gd name="T34" fmla="*/ 0 w 238"/>
                  <a:gd name="T35" fmla="*/ 0 h 54"/>
                  <a:gd name="T36" fmla="*/ 0 w 238"/>
                  <a:gd name="T37" fmla="*/ 54 h 54"/>
                  <a:gd name="T38" fmla="*/ 238 w 238"/>
                  <a:gd name="T39" fmla="*/ 54 h 54"/>
                  <a:gd name="T40" fmla="*/ 238 w 238"/>
                  <a:gd name="T4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8" h="54">
                    <a:moveTo>
                      <a:pt x="238" y="0"/>
                    </a:moveTo>
                    <a:lnTo>
                      <a:pt x="232" y="0"/>
                    </a:lnTo>
                    <a:lnTo>
                      <a:pt x="232" y="50"/>
                    </a:lnTo>
                    <a:lnTo>
                      <a:pt x="186" y="50"/>
                    </a:lnTo>
                    <a:lnTo>
                      <a:pt x="186" y="0"/>
                    </a:lnTo>
                    <a:lnTo>
                      <a:pt x="170" y="0"/>
                    </a:lnTo>
                    <a:lnTo>
                      <a:pt x="170" y="50"/>
                    </a:lnTo>
                    <a:lnTo>
                      <a:pt x="125" y="50"/>
                    </a:lnTo>
                    <a:lnTo>
                      <a:pt x="125" y="0"/>
                    </a:lnTo>
                    <a:lnTo>
                      <a:pt x="109" y="0"/>
                    </a:lnTo>
                    <a:lnTo>
                      <a:pt x="109" y="50"/>
                    </a:lnTo>
                    <a:lnTo>
                      <a:pt x="63" y="50"/>
                    </a:lnTo>
                    <a:lnTo>
                      <a:pt x="63" y="0"/>
                    </a:lnTo>
                    <a:lnTo>
                      <a:pt x="48" y="0"/>
                    </a:lnTo>
                    <a:lnTo>
                      <a:pt x="48" y="50"/>
                    </a:lnTo>
                    <a:lnTo>
                      <a:pt x="2" y="5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238" y="54"/>
                    </a:lnTo>
                    <a:lnTo>
                      <a:pt x="2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6" name="Rectangle 1278"/>
              <p:cNvSpPr>
                <a:spLocks noChangeArrowheads="1"/>
              </p:cNvSpPr>
              <p:nvPr/>
            </p:nvSpPr>
            <p:spPr bwMode="auto">
              <a:xfrm>
                <a:off x="7608888" y="1538288"/>
                <a:ext cx="73025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7" name="Rectangle 1279"/>
              <p:cNvSpPr>
                <a:spLocks noChangeArrowheads="1"/>
              </p:cNvSpPr>
              <p:nvPr/>
            </p:nvSpPr>
            <p:spPr bwMode="auto">
              <a:xfrm>
                <a:off x="7608888" y="1538288"/>
                <a:ext cx="73025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8" name="Rectangle 1280"/>
              <p:cNvSpPr>
                <a:spLocks noChangeArrowheads="1"/>
              </p:cNvSpPr>
              <p:nvPr/>
            </p:nvSpPr>
            <p:spPr bwMode="auto">
              <a:xfrm>
                <a:off x="7612063" y="1541463"/>
                <a:ext cx="66675" cy="80963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9" name="Rectangle 1281"/>
              <p:cNvSpPr>
                <a:spLocks noChangeArrowheads="1"/>
              </p:cNvSpPr>
              <p:nvPr/>
            </p:nvSpPr>
            <p:spPr bwMode="auto">
              <a:xfrm>
                <a:off x="7612063" y="1541463"/>
                <a:ext cx="66675" cy="80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0" name="Freeform 1282"/>
              <p:cNvSpPr>
                <a:spLocks noEditPoints="1"/>
              </p:cNvSpPr>
              <p:nvPr/>
            </p:nvSpPr>
            <p:spPr bwMode="auto">
              <a:xfrm>
                <a:off x="7612063" y="1546226"/>
                <a:ext cx="66675" cy="76200"/>
              </a:xfrm>
              <a:custGeom>
                <a:avLst/>
                <a:gdLst>
                  <a:gd name="T0" fmla="*/ 20 w 42"/>
                  <a:gd name="T1" fmla="*/ 24 h 48"/>
                  <a:gd name="T2" fmla="*/ 0 w 42"/>
                  <a:gd name="T3" fmla="*/ 48 h 48"/>
                  <a:gd name="T4" fmla="*/ 20 w 42"/>
                  <a:gd name="T5" fmla="*/ 48 h 48"/>
                  <a:gd name="T6" fmla="*/ 20 w 42"/>
                  <a:gd name="T7" fmla="*/ 24 h 48"/>
                  <a:gd name="T8" fmla="*/ 42 w 42"/>
                  <a:gd name="T9" fmla="*/ 0 h 48"/>
                  <a:gd name="T10" fmla="*/ 42 w 42"/>
                  <a:gd name="T11" fmla="*/ 0 h 48"/>
                  <a:gd name="T12" fmla="*/ 22 w 42"/>
                  <a:gd name="T13" fmla="*/ 22 h 48"/>
                  <a:gd name="T14" fmla="*/ 22 w 42"/>
                  <a:gd name="T15" fmla="*/ 48 h 48"/>
                  <a:gd name="T16" fmla="*/ 42 w 42"/>
                  <a:gd name="T17" fmla="*/ 48 h 48"/>
                  <a:gd name="T18" fmla="*/ 42 w 42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48">
                    <a:moveTo>
                      <a:pt x="20" y="24"/>
                    </a:moveTo>
                    <a:lnTo>
                      <a:pt x="0" y="48"/>
                    </a:lnTo>
                    <a:lnTo>
                      <a:pt x="20" y="48"/>
                    </a:lnTo>
                    <a:lnTo>
                      <a:pt x="20" y="24"/>
                    </a:lnTo>
                    <a:close/>
                    <a:moveTo>
                      <a:pt x="42" y="0"/>
                    </a:moveTo>
                    <a:lnTo>
                      <a:pt x="42" y="0"/>
                    </a:lnTo>
                    <a:lnTo>
                      <a:pt x="22" y="22"/>
                    </a:lnTo>
                    <a:lnTo>
                      <a:pt x="22" y="48"/>
                    </a:lnTo>
                    <a:lnTo>
                      <a:pt x="42" y="4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1" name="Freeform 1283"/>
              <p:cNvSpPr>
                <a:spLocks noEditPoints="1"/>
              </p:cNvSpPr>
              <p:nvPr/>
            </p:nvSpPr>
            <p:spPr bwMode="auto">
              <a:xfrm>
                <a:off x="7612063" y="1546226"/>
                <a:ext cx="66675" cy="76200"/>
              </a:xfrm>
              <a:custGeom>
                <a:avLst/>
                <a:gdLst>
                  <a:gd name="T0" fmla="*/ 20 w 42"/>
                  <a:gd name="T1" fmla="*/ 24 h 48"/>
                  <a:gd name="T2" fmla="*/ 0 w 42"/>
                  <a:gd name="T3" fmla="*/ 48 h 48"/>
                  <a:gd name="T4" fmla="*/ 20 w 42"/>
                  <a:gd name="T5" fmla="*/ 48 h 48"/>
                  <a:gd name="T6" fmla="*/ 20 w 42"/>
                  <a:gd name="T7" fmla="*/ 24 h 48"/>
                  <a:gd name="T8" fmla="*/ 42 w 42"/>
                  <a:gd name="T9" fmla="*/ 0 h 48"/>
                  <a:gd name="T10" fmla="*/ 42 w 42"/>
                  <a:gd name="T11" fmla="*/ 0 h 48"/>
                  <a:gd name="T12" fmla="*/ 22 w 42"/>
                  <a:gd name="T13" fmla="*/ 22 h 48"/>
                  <a:gd name="T14" fmla="*/ 22 w 42"/>
                  <a:gd name="T15" fmla="*/ 48 h 48"/>
                  <a:gd name="T16" fmla="*/ 42 w 42"/>
                  <a:gd name="T17" fmla="*/ 48 h 48"/>
                  <a:gd name="T18" fmla="*/ 42 w 42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48">
                    <a:moveTo>
                      <a:pt x="20" y="24"/>
                    </a:moveTo>
                    <a:lnTo>
                      <a:pt x="0" y="48"/>
                    </a:lnTo>
                    <a:lnTo>
                      <a:pt x="20" y="48"/>
                    </a:lnTo>
                    <a:lnTo>
                      <a:pt x="20" y="24"/>
                    </a:lnTo>
                    <a:moveTo>
                      <a:pt x="42" y="0"/>
                    </a:moveTo>
                    <a:lnTo>
                      <a:pt x="42" y="0"/>
                    </a:lnTo>
                    <a:lnTo>
                      <a:pt x="22" y="22"/>
                    </a:lnTo>
                    <a:lnTo>
                      <a:pt x="22" y="48"/>
                    </a:lnTo>
                    <a:lnTo>
                      <a:pt x="42" y="48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2" name="Rectangle 1284"/>
              <p:cNvSpPr>
                <a:spLocks noChangeArrowheads="1"/>
              </p:cNvSpPr>
              <p:nvPr/>
            </p:nvSpPr>
            <p:spPr bwMode="auto">
              <a:xfrm>
                <a:off x="7643813" y="1541463"/>
                <a:ext cx="3175" cy="84138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3" name="Rectangle 1285"/>
              <p:cNvSpPr>
                <a:spLocks noChangeArrowheads="1"/>
              </p:cNvSpPr>
              <p:nvPr/>
            </p:nvSpPr>
            <p:spPr bwMode="auto">
              <a:xfrm>
                <a:off x="7643813" y="1541463"/>
                <a:ext cx="3175" cy="84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4" name="Rectangle 1286"/>
              <p:cNvSpPr>
                <a:spLocks noChangeArrowheads="1"/>
              </p:cNvSpPr>
              <p:nvPr/>
            </p:nvSpPr>
            <p:spPr bwMode="auto">
              <a:xfrm>
                <a:off x="7705725" y="1538288"/>
                <a:ext cx="73025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5" name="Rectangle 1287"/>
              <p:cNvSpPr>
                <a:spLocks noChangeArrowheads="1"/>
              </p:cNvSpPr>
              <p:nvPr/>
            </p:nvSpPr>
            <p:spPr bwMode="auto">
              <a:xfrm>
                <a:off x="7705725" y="1538288"/>
                <a:ext cx="73025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6" name="Rectangle 1288"/>
              <p:cNvSpPr>
                <a:spLocks noChangeArrowheads="1"/>
              </p:cNvSpPr>
              <p:nvPr/>
            </p:nvSpPr>
            <p:spPr bwMode="auto">
              <a:xfrm>
                <a:off x="7708900" y="1541463"/>
                <a:ext cx="66675" cy="80963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7" name="Rectangle 1289"/>
              <p:cNvSpPr>
                <a:spLocks noChangeArrowheads="1"/>
              </p:cNvSpPr>
              <p:nvPr/>
            </p:nvSpPr>
            <p:spPr bwMode="auto">
              <a:xfrm>
                <a:off x="7708900" y="1541463"/>
                <a:ext cx="66675" cy="80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8" name="Freeform 1290"/>
              <p:cNvSpPr>
                <a:spLocks noEditPoints="1"/>
              </p:cNvSpPr>
              <p:nvPr/>
            </p:nvSpPr>
            <p:spPr bwMode="auto">
              <a:xfrm>
                <a:off x="7712075" y="1546226"/>
                <a:ext cx="63500" cy="76200"/>
              </a:xfrm>
              <a:custGeom>
                <a:avLst/>
                <a:gdLst>
                  <a:gd name="T0" fmla="*/ 18 w 40"/>
                  <a:gd name="T1" fmla="*/ 24 h 48"/>
                  <a:gd name="T2" fmla="*/ 0 w 40"/>
                  <a:gd name="T3" fmla="*/ 48 h 48"/>
                  <a:gd name="T4" fmla="*/ 18 w 40"/>
                  <a:gd name="T5" fmla="*/ 48 h 48"/>
                  <a:gd name="T6" fmla="*/ 18 w 40"/>
                  <a:gd name="T7" fmla="*/ 24 h 48"/>
                  <a:gd name="T8" fmla="*/ 40 w 40"/>
                  <a:gd name="T9" fmla="*/ 0 h 48"/>
                  <a:gd name="T10" fmla="*/ 40 w 40"/>
                  <a:gd name="T11" fmla="*/ 0 h 48"/>
                  <a:gd name="T12" fmla="*/ 20 w 40"/>
                  <a:gd name="T13" fmla="*/ 22 h 48"/>
                  <a:gd name="T14" fmla="*/ 20 w 40"/>
                  <a:gd name="T15" fmla="*/ 48 h 48"/>
                  <a:gd name="T16" fmla="*/ 40 w 40"/>
                  <a:gd name="T17" fmla="*/ 48 h 48"/>
                  <a:gd name="T18" fmla="*/ 40 w 4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48">
                    <a:moveTo>
                      <a:pt x="18" y="24"/>
                    </a:moveTo>
                    <a:lnTo>
                      <a:pt x="0" y="48"/>
                    </a:lnTo>
                    <a:lnTo>
                      <a:pt x="18" y="48"/>
                    </a:lnTo>
                    <a:lnTo>
                      <a:pt x="18" y="24"/>
                    </a:lnTo>
                    <a:close/>
                    <a:moveTo>
                      <a:pt x="40" y="0"/>
                    </a:moveTo>
                    <a:lnTo>
                      <a:pt x="40" y="0"/>
                    </a:lnTo>
                    <a:lnTo>
                      <a:pt x="20" y="22"/>
                    </a:lnTo>
                    <a:lnTo>
                      <a:pt x="20" y="48"/>
                    </a:lnTo>
                    <a:lnTo>
                      <a:pt x="40" y="48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9" name="Freeform 1291"/>
              <p:cNvSpPr>
                <a:spLocks noEditPoints="1"/>
              </p:cNvSpPr>
              <p:nvPr/>
            </p:nvSpPr>
            <p:spPr bwMode="auto">
              <a:xfrm>
                <a:off x="7712075" y="1546226"/>
                <a:ext cx="63500" cy="76200"/>
              </a:xfrm>
              <a:custGeom>
                <a:avLst/>
                <a:gdLst>
                  <a:gd name="T0" fmla="*/ 18 w 40"/>
                  <a:gd name="T1" fmla="*/ 24 h 48"/>
                  <a:gd name="T2" fmla="*/ 0 w 40"/>
                  <a:gd name="T3" fmla="*/ 48 h 48"/>
                  <a:gd name="T4" fmla="*/ 18 w 40"/>
                  <a:gd name="T5" fmla="*/ 48 h 48"/>
                  <a:gd name="T6" fmla="*/ 18 w 40"/>
                  <a:gd name="T7" fmla="*/ 24 h 48"/>
                  <a:gd name="T8" fmla="*/ 40 w 40"/>
                  <a:gd name="T9" fmla="*/ 0 h 48"/>
                  <a:gd name="T10" fmla="*/ 40 w 40"/>
                  <a:gd name="T11" fmla="*/ 0 h 48"/>
                  <a:gd name="T12" fmla="*/ 20 w 40"/>
                  <a:gd name="T13" fmla="*/ 22 h 48"/>
                  <a:gd name="T14" fmla="*/ 20 w 40"/>
                  <a:gd name="T15" fmla="*/ 48 h 48"/>
                  <a:gd name="T16" fmla="*/ 40 w 40"/>
                  <a:gd name="T17" fmla="*/ 48 h 48"/>
                  <a:gd name="T18" fmla="*/ 40 w 4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48">
                    <a:moveTo>
                      <a:pt x="18" y="24"/>
                    </a:moveTo>
                    <a:lnTo>
                      <a:pt x="0" y="48"/>
                    </a:lnTo>
                    <a:lnTo>
                      <a:pt x="18" y="48"/>
                    </a:lnTo>
                    <a:lnTo>
                      <a:pt x="18" y="24"/>
                    </a:lnTo>
                    <a:moveTo>
                      <a:pt x="40" y="0"/>
                    </a:moveTo>
                    <a:lnTo>
                      <a:pt x="40" y="0"/>
                    </a:lnTo>
                    <a:lnTo>
                      <a:pt x="20" y="22"/>
                    </a:lnTo>
                    <a:lnTo>
                      <a:pt x="20" y="48"/>
                    </a:lnTo>
                    <a:lnTo>
                      <a:pt x="40" y="48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0" name="Rectangle 1292"/>
              <p:cNvSpPr>
                <a:spLocks noChangeArrowheads="1"/>
              </p:cNvSpPr>
              <p:nvPr/>
            </p:nvSpPr>
            <p:spPr bwMode="auto">
              <a:xfrm>
                <a:off x="7740650" y="1541463"/>
                <a:ext cx="3175" cy="84138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1" name="Rectangle 1293"/>
              <p:cNvSpPr>
                <a:spLocks noChangeArrowheads="1"/>
              </p:cNvSpPr>
              <p:nvPr/>
            </p:nvSpPr>
            <p:spPr bwMode="auto">
              <a:xfrm>
                <a:off x="7740650" y="1541463"/>
                <a:ext cx="3175" cy="84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2" name="Rectangle 1294"/>
              <p:cNvSpPr>
                <a:spLocks noChangeArrowheads="1"/>
              </p:cNvSpPr>
              <p:nvPr/>
            </p:nvSpPr>
            <p:spPr bwMode="auto">
              <a:xfrm>
                <a:off x="7804150" y="1538288"/>
                <a:ext cx="71437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3" name="Rectangle 1295"/>
              <p:cNvSpPr>
                <a:spLocks noChangeArrowheads="1"/>
              </p:cNvSpPr>
              <p:nvPr/>
            </p:nvSpPr>
            <p:spPr bwMode="auto">
              <a:xfrm>
                <a:off x="7804150" y="1538288"/>
                <a:ext cx="71437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4" name="Rectangle 1296"/>
              <p:cNvSpPr>
                <a:spLocks noChangeArrowheads="1"/>
              </p:cNvSpPr>
              <p:nvPr/>
            </p:nvSpPr>
            <p:spPr bwMode="auto">
              <a:xfrm>
                <a:off x="7807325" y="1541463"/>
                <a:ext cx="65087" cy="80963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5" name="Rectangle 1297"/>
              <p:cNvSpPr>
                <a:spLocks noChangeArrowheads="1"/>
              </p:cNvSpPr>
              <p:nvPr/>
            </p:nvSpPr>
            <p:spPr bwMode="auto">
              <a:xfrm>
                <a:off x="7807325" y="1541463"/>
                <a:ext cx="65087" cy="80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6" name="Freeform 1298"/>
              <p:cNvSpPr>
                <a:spLocks noEditPoints="1"/>
              </p:cNvSpPr>
              <p:nvPr/>
            </p:nvSpPr>
            <p:spPr bwMode="auto">
              <a:xfrm>
                <a:off x="7807325" y="1546226"/>
                <a:ext cx="65087" cy="76200"/>
              </a:xfrm>
              <a:custGeom>
                <a:avLst/>
                <a:gdLst>
                  <a:gd name="T0" fmla="*/ 20 w 41"/>
                  <a:gd name="T1" fmla="*/ 24 h 48"/>
                  <a:gd name="T2" fmla="*/ 0 w 41"/>
                  <a:gd name="T3" fmla="*/ 48 h 48"/>
                  <a:gd name="T4" fmla="*/ 20 w 41"/>
                  <a:gd name="T5" fmla="*/ 48 h 48"/>
                  <a:gd name="T6" fmla="*/ 20 w 41"/>
                  <a:gd name="T7" fmla="*/ 24 h 48"/>
                  <a:gd name="T8" fmla="*/ 41 w 41"/>
                  <a:gd name="T9" fmla="*/ 0 h 48"/>
                  <a:gd name="T10" fmla="*/ 41 w 41"/>
                  <a:gd name="T11" fmla="*/ 0 h 48"/>
                  <a:gd name="T12" fmla="*/ 20 w 41"/>
                  <a:gd name="T13" fmla="*/ 22 h 48"/>
                  <a:gd name="T14" fmla="*/ 20 w 41"/>
                  <a:gd name="T15" fmla="*/ 48 h 48"/>
                  <a:gd name="T16" fmla="*/ 41 w 41"/>
                  <a:gd name="T17" fmla="*/ 48 h 48"/>
                  <a:gd name="T18" fmla="*/ 41 w 4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8">
                    <a:moveTo>
                      <a:pt x="20" y="24"/>
                    </a:moveTo>
                    <a:lnTo>
                      <a:pt x="0" y="48"/>
                    </a:lnTo>
                    <a:lnTo>
                      <a:pt x="20" y="48"/>
                    </a:lnTo>
                    <a:lnTo>
                      <a:pt x="20" y="24"/>
                    </a:lnTo>
                    <a:close/>
                    <a:moveTo>
                      <a:pt x="41" y="0"/>
                    </a:moveTo>
                    <a:lnTo>
                      <a:pt x="41" y="0"/>
                    </a:lnTo>
                    <a:lnTo>
                      <a:pt x="20" y="22"/>
                    </a:lnTo>
                    <a:lnTo>
                      <a:pt x="20" y="48"/>
                    </a:lnTo>
                    <a:lnTo>
                      <a:pt x="41" y="4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7" name="Freeform 1299"/>
              <p:cNvSpPr>
                <a:spLocks noEditPoints="1"/>
              </p:cNvSpPr>
              <p:nvPr/>
            </p:nvSpPr>
            <p:spPr bwMode="auto">
              <a:xfrm>
                <a:off x="7807325" y="1546226"/>
                <a:ext cx="65087" cy="76200"/>
              </a:xfrm>
              <a:custGeom>
                <a:avLst/>
                <a:gdLst>
                  <a:gd name="T0" fmla="*/ 20 w 41"/>
                  <a:gd name="T1" fmla="*/ 24 h 48"/>
                  <a:gd name="T2" fmla="*/ 0 w 41"/>
                  <a:gd name="T3" fmla="*/ 48 h 48"/>
                  <a:gd name="T4" fmla="*/ 20 w 41"/>
                  <a:gd name="T5" fmla="*/ 48 h 48"/>
                  <a:gd name="T6" fmla="*/ 20 w 41"/>
                  <a:gd name="T7" fmla="*/ 24 h 48"/>
                  <a:gd name="T8" fmla="*/ 41 w 41"/>
                  <a:gd name="T9" fmla="*/ 0 h 48"/>
                  <a:gd name="T10" fmla="*/ 41 w 41"/>
                  <a:gd name="T11" fmla="*/ 0 h 48"/>
                  <a:gd name="T12" fmla="*/ 20 w 41"/>
                  <a:gd name="T13" fmla="*/ 22 h 48"/>
                  <a:gd name="T14" fmla="*/ 20 w 41"/>
                  <a:gd name="T15" fmla="*/ 48 h 48"/>
                  <a:gd name="T16" fmla="*/ 41 w 41"/>
                  <a:gd name="T17" fmla="*/ 48 h 48"/>
                  <a:gd name="T18" fmla="*/ 41 w 4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8">
                    <a:moveTo>
                      <a:pt x="20" y="24"/>
                    </a:moveTo>
                    <a:lnTo>
                      <a:pt x="0" y="48"/>
                    </a:lnTo>
                    <a:lnTo>
                      <a:pt x="20" y="48"/>
                    </a:lnTo>
                    <a:lnTo>
                      <a:pt x="20" y="24"/>
                    </a:lnTo>
                    <a:moveTo>
                      <a:pt x="41" y="0"/>
                    </a:moveTo>
                    <a:lnTo>
                      <a:pt x="41" y="0"/>
                    </a:lnTo>
                    <a:lnTo>
                      <a:pt x="20" y="22"/>
                    </a:lnTo>
                    <a:lnTo>
                      <a:pt x="20" y="48"/>
                    </a:lnTo>
                    <a:lnTo>
                      <a:pt x="41" y="48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8" name="Rectangle 1300"/>
              <p:cNvSpPr>
                <a:spLocks noChangeArrowheads="1"/>
              </p:cNvSpPr>
              <p:nvPr/>
            </p:nvSpPr>
            <p:spPr bwMode="auto">
              <a:xfrm>
                <a:off x="7839075" y="1541463"/>
                <a:ext cx="1587" cy="84138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9" name="Rectangle 1301"/>
              <p:cNvSpPr>
                <a:spLocks noChangeArrowheads="1"/>
              </p:cNvSpPr>
              <p:nvPr/>
            </p:nvSpPr>
            <p:spPr bwMode="auto">
              <a:xfrm>
                <a:off x="7839075" y="1541463"/>
                <a:ext cx="1587" cy="84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80" name="Rectangle 1302"/>
              <p:cNvSpPr>
                <a:spLocks noChangeArrowheads="1"/>
              </p:cNvSpPr>
              <p:nvPr/>
            </p:nvSpPr>
            <p:spPr bwMode="auto">
              <a:xfrm>
                <a:off x="7900988" y="1538288"/>
                <a:ext cx="73025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81" name="Rectangle 1303"/>
              <p:cNvSpPr>
                <a:spLocks noChangeArrowheads="1"/>
              </p:cNvSpPr>
              <p:nvPr/>
            </p:nvSpPr>
            <p:spPr bwMode="auto">
              <a:xfrm>
                <a:off x="7900988" y="1538288"/>
                <a:ext cx="73025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82" name="Rectangle 1304"/>
              <p:cNvSpPr>
                <a:spLocks noChangeArrowheads="1"/>
              </p:cNvSpPr>
              <p:nvPr/>
            </p:nvSpPr>
            <p:spPr bwMode="auto">
              <a:xfrm>
                <a:off x="7904163" y="1541463"/>
                <a:ext cx="66675" cy="80963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83" name="Rectangle 1305"/>
              <p:cNvSpPr>
                <a:spLocks noChangeArrowheads="1"/>
              </p:cNvSpPr>
              <p:nvPr/>
            </p:nvSpPr>
            <p:spPr bwMode="auto">
              <a:xfrm>
                <a:off x="7904163" y="1541463"/>
                <a:ext cx="66675" cy="80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84" name="Freeform 1306"/>
              <p:cNvSpPr>
                <a:spLocks noEditPoints="1"/>
              </p:cNvSpPr>
              <p:nvPr/>
            </p:nvSpPr>
            <p:spPr bwMode="auto">
              <a:xfrm>
                <a:off x="7904163" y="1546226"/>
                <a:ext cx="66675" cy="76200"/>
              </a:xfrm>
              <a:custGeom>
                <a:avLst/>
                <a:gdLst>
                  <a:gd name="T0" fmla="*/ 20 w 42"/>
                  <a:gd name="T1" fmla="*/ 24 h 48"/>
                  <a:gd name="T2" fmla="*/ 0 w 42"/>
                  <a:gd name="T3" fmla="*/ 48 h 48"/>
                  <a:gd name="T4" fmla="*/ 20 w 42"/>
                  <a:gd name="T5" fmla="*/ 48 h 48"/>
                  <a:gd name="T6" fmla="*/ 20 w 42"/>
                  <a:gd name="T7" fmla="*/ 24 h 48"/>
                  <a:gd name="T8" fmla="*/ 42 w 42"/>
                  <a:gd name="T9" fmla="*/ 0 h 48"/>
                  <a:gd name="T10" fmla="*/ 42 w 42"/>
                  <a:gd name="T11" fmla="*/ 0 h 48"/>
                  <a:gd name="T12" fmla="*/ 22 w 42"/>
                  <a:gd name="T13" fmla="*/ 22 h 48"/>
                  <a:gd name="T14" fmla="*/ 22 w 42"/>
                  <a:gd name="T15" fmla="*/ 48 h 48"/>
                  <a:gd name="T16" fmla="*/ 42 w 42"/>
                  <a:gd name="T17" fmla="*/ 48 h 48"/>
                  <a:gd name="T18" fmla="*/ 42 w 42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48">
                    <a:moveTo>
                      <a:pt x="20" y="24"/>
                    </a:moveTo>
                    <a:lnTo>
                      <a:pt x="0" y="48"/>
                    </a:lnTo>
                    <a:lnTo>
                      <a:pt x="20" y="48"/>
                    </a:lnTo>
                    <a:lnTo>
                      <a:pt x="20" y="24"/>
                    </a:lnTo>
                    <a:close/>
                    <a:moveTo>
                      <a:pt x="42" y="0"/>
                    </a:moveTo>
                    <a:lnTo>
                      <a:pt x="42" y="0"/>
                    </a:lnTo>
                    <a:lnTo>
                      <a:pt x="22" y="22"/>
                    </a:lnTo>
                    <a:lnTo>
                      <a:pt x="22" y="48"/>
                    </a:lnTo>
                    <a:lnTo>
                      <a:pt x="42" y="4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85" name="Freeform 1307"/>
              <p:cNvSpPr>
                <a:spLocks noEditPoints="1"/>
              </p:cNvSpPr>
              <p:nvPr/>
            </p:nvSpPr>
            <p:spPr bwMode="auto">
              <a:xfrm>
                <a:off x="7904163" y="1546226"/>
                <a:ext cx="66675" cy="76200"/>
              </a:xfrm>
              <a:custGeom>
                <a:avLst/>
                <a:gdLst>
                  <a:gd name="T0" fmla="*/ 20 w 42"/>
                  <a:gd name="T1" fmla="*/ 24 h 48"/>
                  <a:gd name="T2" fmla="*/ 0 w 42"/>
                  <a:gd name="T3" fmla="*/ 48 h 48"/>
                  <a:gd name="T4" fmla="*/ 20 w 42"/>
                  <a:gd name="T5" fmla="*/ 48 h 48"/>
                  <a:gd name="T6" fmla="*/ 20 w 42"/>
                  <a:gd name="T7" fmla="*/ 24 h 48"/>
                  <a:gd name="T8" fmla="*/ 42 w 42"/>
                  <a:gd name="T9" fmla="*/ 0 h 48"/>
                  <a:gd name="T10" fmla="*/ 42 w 42"/>
                  <a:gd name="T11" fmla="*/ 0 h 48"/>
                  <a:gd name="T12" fmla="*/ 22 w 42"/>
                  <a:gd name="T13" fmla="*/ 22 h 48"/>
                  <a:gd name="T14" fmla="*/ 22 w 42"/>
                  <a:gd name="T15" fmla="*/ 48 h 48"/>
                  <a:gd name="T16" fmla="*/ 42 w 42"/>
                  <a:gd name="T17" fmla="*/ 48 h 48"/>
                  <a:gd name="T18" fmla="*/ 42 w 42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48">
                    <a:moveTo>
                      <a:pt x="20" y="24"/>
                    </a:moveTo>
                    <a:lnTo>
                      <a:pt x="0" y="48"/>
                    </a:lnTo>
                    <a:lnTo>
                      <a:pt x="20" y="48"/>
                    </a:lnTo>
                    <a:lnTo>
                      <a:pt x="20" y="24"/>
                    </a:lnTo>
                    <a:moveTo>
                      <a:pt x="42" y="0"/>
                    </a:moveTo>
                    <a:lnTo>
                      <a:pt x="42" y="0"/>
                    </a:lnTo>
                    <a:lnTo>
                      <a:pt x="22" y="22"/>
                    </a:lnTo>
                    <a:lnTo>
                      <a:pt x="22" y="48"/>
                    </a:lnTo>
                    <a:lnTo>
                      <a:pt x="42" y="48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86" name="Rectangle 1308"/>
              <p:cNvSpPr>
                <a:spLocks noChangeArrowheads="1"/>
              </p:cNvSpPr>
              <p:nvPr/>
            </p:nvSpPr>
            <p:spPr bwMode="auto">
              <a:xfrm>
                <a:off x="7935913" y="1541463"/>
                <a:ext cx="3175" cy="84138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87" name="Rectangle 1309"/>
              <p:cNvSpPr>
                <a:spLocks noChangeArrowheads="1"/>
              </p:cNvSpPr>
              <p:nvPr/>
            </p:nvSpPr>
            <p:spPr bwMode="auto">
              <a:xfrm>
                <a:off x="7935913" y="1541463"/>
                <a:ext cx="3175" cy="84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88" name="Freeform 1310"/>
              <p:cNvSpPr>
                <a:spLocks noEditPoints="1"/>
              </p:cNvSpPr>
              <p:nvPr/>
            </p:nvSpPr>
            <p:spPr bwMode="auto">
              <a:xfrm>
                <a:off x="7596188" y="1535113"/>
                <a:ext cx="387350" cy="96838"/>
              </a:xfrm>
              <a:custGeom>
                <a:avLst/>
                <a:gdLst>
                  <a:gd name="T0" fmla="*/ 6 w 244"/>
                  <a:gd name="T1" fmla="*/ 61 h 61"/>
                  <a:gd name="T2" fmla="*/ 0 w 244"/>
                  <a:gd name="T3" fmla="*/ 61 h 61"/>
                  <a:gd name="T4" fmla="*/ 0 w 244"/>
                  <a:gd name="T5" fmla="*/ 61 h 61"/>
                  <a:gd name="T6" fmla="*/ 6 w 244"/>
                  <a:gd name="T7" fmla="*/ 61 h 61"/>
                  <a:gd name="T8" fmla="*/ 6 w 244"/>
                  <a:gd name="T9" fmla="*/ 61 h 61"/>
                  <a:gd name="T10" fmla="*/ 244 w 244"/>
                  <a:gd name="T11" fmla="*/ 0 h 61"/>
                  <a:gd name="T12" fmla="*/ 0 w 244"/>
                  <a:gd name="T13" fmla="*/ 0 h 61"/>
                  <a:gd name="T14" fmla="*/ 0 w 244"/>
                  <a:gd name="T15" fmla="*/ 0 h 61"/>
                  <a:gd name="T16" fmla="*/ 244 w 244"/>
                  <a:gd name="T17" fmla="*/ 0 h 61"/>
                  <a:gd name="T18" fmla="*/ 244 w 244"/>
                  <a:gd name="T19" fmla="*/ 7 h 61"/>
                  <a:gd name="T20" fmla="*/ 244 w 24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4" h="61">
                    <a:moveTo>
                      <a:pt x="6" y="61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6" y="61"/>
                    </a:lnTo>
                    <a:lnTo>
                      <a:pt x="6" y="61"/>
                    </a:lnTo>
                    <a:close/>
                    <a:moveTo>
                      <a:pt x="24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BCC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89" name="Freeform 1311"/>
              <p:cNvSpPr>
                <a:spLocks noEditPoints="1"/>
              </p:cNvSpPr>
              <p:nvPr/>
            </p:nvSpPr>
            <p:spPr bwMode="auto">
              <a:xfrm>
                <a:off x="7596188" y="1535113"/>
                <a:ext cx="387350" cy="96838"/>
              </a:xfrm>
              <a:custGeom>
                <a:avLst/>
                <a:gdLst>
                  <a:gd name="T0" fmla="*/ 6 w 244"/>
                  <a:gd name="T1" fmla="*/ 61 h 61"/>
                  <a:gd name="T2" fmla="*/ 0 w 244"/>
                  <a:gd name="T3" fmla="*/ 61 h 61"/>
                  <a:gd name="T4" fmla="*/ 0 w 244"/>
                  <a:gd name="T5" fmla="*/ 61 h 61"/>
                  <a:gd name="T6" fmla="*/ 6 w 244"/>
                  <a:gd name="T7" fmla="*/ 61 h 61"/>
                  <a:gd name="T8" fmla="*/ 6 w 244"/>
                  <a:gd name="T9" fmla="*/ 61 h 61"/>
                  <a:gd name="T10" fmla="*/ 244 w 244"/>
                  <a:gd name="T11" fmla="*/ 0 h 61"/>
                  <a:gd name="T12" fmla="*/ 0 w 244"/>
                  <a:gd name="T13" fmla="*/ 0 h 61"/>
                  <a:gd name="T14" fmla="*/ 0 w 244"/>
                  <a:gd name="T15" fmla="*/ 0 h 61"/>
                  <a:gd name="T16" fmla="*/ 244 w 244"/>
                  <a:gd name="T17" fmla="*/ 0 h 61"/>
                  <a:gd name="T18" fmla="*/ 244 w 244"/>
                  <a:gd name="T19" fmla="*/ 7 h 61"/>
                  <a:gd name="T20" fmla="*/ 244 w 24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4" h="61">
                    <a:moveTo>
                      <a:pt x="6" y="61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6" y="61"/>
                    </a:lnTo>
                    <a:lnTo>
                      <a:pt x="6" y="61"/>
                    </a:lnTo>
                    <a:moveTo>
                      <a:pt x="24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7"/>
                    </a:lnTo>
                    <a:lnTo>
                      <a:pt x="2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90" name="Freeform 1312"/>
              <p:cNvSpPr>
                <a:spLocks/>
              </p:cNvSpPr>
              <p:nvPr/>
            </p:nvSpPr>
            <p:spPr bwMode="auto">
              <a:xfrm>
                <a:off x="7596188" y="1535113"/>
                <a:ext cx="387350" cy="96838"/>
              </a:xfrm>
              <a:custGeom>
                <a:avLst/>
                <a:gdLst>
                  <a:gd name="T0" fmla="*/ 244 w 244"/>
                  <a:gd name="T1" fmla="*/ 0 h 61"/>
                  <a:gd name="T2" fmla="*/ 0 w 244"/>
                  <a:gd name="T3" fmla="*/ 0 h 61"/>
                  <a:gd name="T4" fmla="*/ 0 w 244"/>
                  <a:gd name="T5" fmla="*/ 61 h 61"/>
                  <a:gd name="T6" fmla="*/ 6 w 244"/>
                  <a:gd name="T7" fmla="*/ 61 h 61"/>
                  <a:gd name="T8" fmla="*/ 6 w 244"/>
                  <a:gd name="T9" fmla="*/ 7 h 61"/>
                  <a:gd name="T10" fmla="*/ 8 w 244"/>
                  <a:gd name="T11" fmla="*/ 7 h 61"/>
                  <a:gd name="T12" fmla="*/ 8 w 244"/>
                  <a:gd name="T13" fmla="*/ 2 h 61"/>
                  <a:gd name="T14" fmla="*/ 54 w 244"/>
                  <a:gd name="T15" fmla="*/ 2 h 61"/>
                  <a:gd name="T16" fmla="*/ 54 w 244"/>
                  <a:gd name="T17" fmla="*/ 7 h 61"/>
                  <a:gd name="T18" fmla="*/ 69 w 244"/>
                  <a:gd name="T19" fmla="*/ 7 h 61"/>
                  <a:gd name="T20" fmla="*/ 69 w 244"/>
                  <a:gd name="T21" fmla="*/ 2 h 61"/>
                  <a:gd name="T22" fmla="*/ 115 w 244"/>
                  <a:gd name="T23" fmla="*/ 2 h 61"/>
                  <a:gd name="T24" fmla="*/ 115 w 244"/>
                  <a:gd name="T25" fmla="*/ 7 h 61"/>
                  <a:gd name="T26" fmla="*/ 131 w 244"/>
                  <a:gd name="T27" fmla="*/ 7 h 61"/>
                  <a:gd name="T28" fmla="*/ 131 w 244"/>
                  <a:gd name="T29" fmla="*/ 2 h 61"/>
                  <a:gd name="T30" fmla="*/ 176 w 244"/>
                  <a:gd name="T31" fmla="*/ 2 h 61"/>
                  <a:gd name="T32" fmla="*/ 176 w 244"/>
                  <a:gd name="T33" fmla="*/ 7 h 61"/>
                  <a:gd name="T34" fmla="*/ 192 w 244"/>
                  <a:gd name="T35" fmla="*/ 7 h 61"/>
                  <a:gd name="T36" fmla="*/ 192 w 244"/>
                  <a:gd name="T37" fmla="*/ 2 h 61"/>
                  <a:gd name="T38" fmla="*/ 238 w 244"/>
                  <a:gd name="T39" fmla="*/ 2 h 61"/>
                  <a:gd name="T40" fmla="*/ 238 w 244"/>
                  <a:gd name="T41" fmla="*/ 7 h 61"/>
                  <a:gd name="T42" fmla="*/ 244 w 244"/>
                  <a:gd name="T43" fmla="*/ 7 h 61"/>
                  <a:gd name="T44" fmla="*/ 244 w 244"/>
                  <a:gd name="T4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4" h="61">
                    <a:moveTo>
                      <a:pt x="244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6" y="61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8" y="2"/>
                    </a:lnTo>
                    <a:lnTo>
                      <a:pt x="54" y="2"/>
                    </a:lnTo>
                    <a:lnTo>
                      <a:pt x="54" y="7"/>
                    </a:lnTo>
                    <a:lnTo>
                      <a:pt x="69" y="7"/>
                    </a:lnTo>
                    <a:lnTo>
                      <a:pt x="69" y="2"/>
                    </a:lnTo>
                    <a:lnTo>
                      <a:pt x="115" y="2"/>
                    </a:lnTo>
                    <a:lnTo>
                      <a:pt x="115" y="7"/>
                    </a:lnTo>
                    <a:lnTo>
                      <a:pt x="131" y="7"/>
                    </a:lnTo>
                    <a:lnTo>
                      <a:pt x="131" y="2"/>
                    </a:lnTo>
                    <a:lnTo>
                      <a:pt x="176" y="2"/>
                    </a:lnTo>
                    <a:lnTo>
                      <a:pt x="176" y="7"/>
                    </a:lnTo>
                    <a:lnTo>
                      <a:pt x="192" y="7"/>
                    </a:lnTo>
                    <a:lnTo>
                      <a:pt x="192" y="2"/>
                    </a:lnTo>
                    <a:lnTo>
                      <a:pt x="238" y="2"/>
                    </a:lnTo>
                    <a:lnTo>
                      <a:pt x="238" y="7"/>
                    </a:lnTo>
                    <a:lnTo>
                      <a:pt x="244" y="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A9B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91" name="Freeform 1313"/>
              <p:cNvSpPr>
                <a:spLocks/>
              </p:cNvSpPr>
              <p:nvPr/>
            </p:nvSpPr>
            <p:spPr bwMode="auto">
              <a:xfrm>
                <a:off x="7596188" y="1535113"/>
                <a:ext cx="387350" cy="96838"/>
              </a:xfrm>
              <a:custGeom>
                <a:avLst/>
                <a:gdLst>
                  <a:gd name="T0" fmla="*/ 244 w 244"/>
                  <a:gd name="T1" fmla="*/ 0 h 61"/>
                  <a:gd name="T2" fmla="*/ 0 w 244"/>
                  <a:gd name="T3" fmla="*/ 0 h 61"/>
                  <a:gd name="T4" fmla="*/ 0 w 244"/>
                  <a:gd name="T5" fmla="*/ 61 h 61"/>
                  <a:gd name="T6" fmla="*/ 6 w 244"/>
                  <a:gd name="T7" fmla="*/ 61 h 61"/>
                  <a:gd name="T8" fmla="*/ 6 w 244"/>
                  <a:gd name="T9" fmla="*/ 7 h 61"/>
                  <a:gd name="T10" fmla="*/ 8 w 244"/>
                  <a:gd name="T11" fmla="*/ 7 h 61"/>
                  <a:gd name="T12" fmla="*/ 8 w 244"/>
                  <a:gd name="T13" fmla="*/ 2 h 61"/>
                  <a:gd name="T14" fmla="*/ 54 w 244"/>
                  <a:gd name="T15" fmla="*/ 2 h 61"/>
                  <a:gd name="T16" fmla="*/ 54 w 244"/>
                  <a:gd name="T17" fmla="*/ 7 h 61"/>
                  <a:gd name="T18" fmla="*/ 69 w 244"/>
                  <a:gd name="T19" fmla="*/ 7 h 61"/>
                  <a:gd name="T20" fmla="*/ 69 w 244"/>
                  <a:gd name="T21" fmla="*/ 2 h 61"/>
                  <a:gd name="T22" fmla="*/ 115 w 244"/>
                  <a:gd name="T23" fmla="*/ 2 h 61"/>
                  <a:gd name="T24" fmla="*/ 115 w 244"/>
                  <a:gd name="T25" fmla="*/ 7 h 61"/>
                  <a:gd name="T26" fmla="*/ 131 w 244"/>
                  <a:gd name="T27" fmla="*/ 7 h 61"/>
                  <a:gd name="T28" fmla="*/ 131 w 244"/>
                  <a:gd name="T29" fmla="*/ 2 h 61"/>
                  <a:gd name="T30" fmla="*/ 176 w 244"/>
                  <a:gd name="T31" fmla="*/ 2 h 61"/>
                  <a:gd name="T32" fmla="*/ 176 w 244"/>
                  <a:gd name="T33" fmla="*/ 7 h 61"/>
                  <a:gd name="T34" fmla="*/ 192 w 244"/>
                  <a:gd name="T35" fmla="*/ 7 h 61"/>
                  <a:gd name="T36" fmla="*/ 192 w 244"/>
                  <a:gd name="T37" fmla="*/ 2 h 61"/>
                  <a:gd name="T38" fmla="*/ 238 w 244"/>
                  <a:gd name="T39" fmla="*/ 2 h 61"/>
                  <a:gd name="T40" fmla="*/ 238 w 244"/>
                  <a:gd name="T41" fmla="*/ 7 h 61"/>
                  <a:gd name="T42" fmla="*/ 244 w 244"/>
                  <a:gd name="T43" fmla="*/ 7 h 61"/>
                  <a:gd name="T44" fmla="*/ 244 w 244"/>
                  <a:gd name="T4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4" h="61">
                    <a:moveTo>
                      <a:pt x="244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6" y="61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8" y="2"/>
                    </a:lnTo>
                    <a:lnTo>
                      <a:pt x="54" y="2"/>
                    </a:lnTo>
                    <a:lnTo>
                      <a:pt x="54" y="7"/>
                    </a:lnTo>
                    <a:lnTo>
                      <a:pt x="69" y="7"/>
                    </a:lnTo>
                    <a:lnTo>
                      <a:pt x="69" y="2"/>
                    </a:lnTo>
                    <a:lnTo>
                      <a:pt x="115" y="2"/>
                    </a:lnTo>
                    <a:lnTo>
                      <a:pt x="115" y="7"/>
                    </a:lnTo>
                    <a:lnTo>
                      <a:pt x="131" y="7"/>
                    </a:lnTo>
                    <a:lnTo>
                      <a:pt x="131" y="2"/>
                    </a:lnTo>
                    <a:lnTo>
                      <a:pt x="176" y="2"/>
                    </a:lnTo>
                    <a:lnTo>
                      <a:pt x="176" y="7"/>
                    </a:lnTo>
                    <a:lnTo>
                      <a:pt x="192" y="7"/>
                    </a:lnTo>
                    <a:lnTo>
                      <a:pt x="192" y="2"/>
                    </a:lnTo>
                    <a:lnTo>
                      <a:pt x="238" y="2"/>
                    </a:lnTo>
                    <a:lnTo>
                      <a:pt x="238" y="7"/>
                    </a:lnTo>
                    <a:lnTo>
                      <a:pt x="244" y="7"/>
                    </a:lnTo>
                    <a:lnTo>
                      <a:pt x="2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92" name="Freeform 1314"/>
              <p:cNvSpPr>
                <a:spLocks/>
              </p:cNvSpPr>
              <p:nvPr/>
            </p:nvSpPr>
            <p:spPr bwMode="auto">
              <a:xfrm>
                <a:off x="7608888" y="1538288"/>
                <a:ext cx="73025" cy="7938"/>
              </a:xfrm>
              <a:custGeom>
                <a:avLst/>
                <a:gdLst>
                  <a:gd name="T0" fmla="*/ 46 w 46"/>
                  <a:gd name="T1" fmla="*/ 0 h 5"/>
                  <a:gd name="T2" fmla="*/ 0 w 46"/>
                  <a:gd name="T3" fmla="*/ 0 h 5"/>
                  <a:gd name="T4" fmla="*/ 0 w 46"/>
                  <a:gd name="T5" fmla="*/ 5 h 5"/>
                  <a:gd name="T6" fmla="*/ 2 w 46"/>
                  <a:gd name="T7" fmla="*/ 5 h 5"/>
                  <a:gd name="T8" fmla="*/ 2 w 46"/>
                  <a:gd name="T9" fmla="*/ 2 h 5"/>
                  <a:gd name="T10" fmla="*/ 22 w 46"/>
                  <a:gd name="T11" fmla="*/ 2 h 5"/>
                  <a:gd name="T12" fmla="*/ 22 w 46"/>
                  <a:gd name="T13" fmla="*/ 2 h 5"/>
                  <a:gd name="T14" fmla="*/ 24 w 46"/>
                  <a:gd name="T15" fmla="*/ 2 h 5"/>
                  <a:gd name="T16" fmla="*/ 24 w 46"/>
                  <a:gd name="T17" fmla="*/ 2 h 5"/>
                  <a:gd name="T18" fmla="*/ 44 w 46"/>
                  <a:gd name="T19" fmla="*/ 2 h 5"/>
                  <a:gd name="T20" fmla="*/ 44 w 46"/>
                  <a:gd name="T21" fmla="*/ 2 h 5"/>
                  <a:gd name="T22" fmla="*/ 44 w 46"/>
                  <a:gd name="T23" fmla="*/ 5 h 5"/>
                  <a:gd name="T24" fmla="*/ 46 w 46"/>
                  <a:gd name="T25" fmla="*/ 5 h 5"/>
                  <a:gd name="T26" fmla="*/ 46 w 46"/>
                  <a:gd name="T2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5">
                    <a:moveTo>
                      <a:pt x="46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93" name="Freeform 1315"/>
              <p:cNvSpPr>
                <a:spLocks/>
              </p:cNvSpPr>
              <p:nvPr/>
            </p:nvSpPr>
            <p:spPr bwMode="auto">
              <a:xfrm>
                <a:off x="7608888" y="1538288"/>
                <a:ext cx="73025" cy="7938"/>
              </a:xfrm>
              <a:custGeom>
                <a:avLst/>
                <a:gdLst>
                  <a:gd name="T0" fmla="*/ 46 w 46"/>
                  <a:gd name="T1" fmla="*/ 0 h 5"/>
                  <a:gd name="T2" fmla="*/ 0 w 46"/>
                  <a:gd name="T3" fmla="*/ 0 h 5"/>
                  <a:gd name="T4" fmla="*/ 0 w 46"/>
                  <a:gd name="T5" fmla="*/ 5 h 5"/>
                  <a:gd name="T6" fmla="*/ 2 w 46"/>
                  <a:gd name="T7" fmla="*/ 5 h 5"/>
                  <a:gd name="T8" fmla="*/ 2 w 46"/>
                  <a:gd name="T9" fmla="*/ 2 h 5"/>
                  <a:gd name="T10" fmla="*/ 22 w 46"/>
                  <a:gd name="T11" fmla="*/ 2 h 5"/>
                  <a:gd name="T12" fmla="*/ 22 w 46"/>
                  <a:gd name="T13" fmla="*/ 2 h 5"/>
                  <a:gd name="T14" fmla="*/ 24 w 46"/>
                  <a:gd name="T15" fmla="*/ 2 h 5"/>
                  <a:gd name="T16" fmla="*/ 24 w 46"/>
                  <a:gd name="T17" fmla="*/ 2 h 5"/>
                  <a:gd name="T18" fmla="*/ 44 w 46"/>
                  <a:gd name="T19" fmla="*/ 2 h 5"/>
                  <a:gd name="T20" fmla="*/ 44 w 46"/>
                  <a:gd name="T21" fmla="*/ 2 h 5"/>
                  <a:gd name="T22" fmla="*/ 44 w 46"/>
                  <a:gd name="T23" fmla="*/ 5 h 5"/>
                  <a:gd name="T24" fmla="*/ 46 w 46"/>
                  <a:gd name="T25" fmla="*/ 5 h 5"/>
                  <a:gd name="T26" fmla="*/ 46 w 46"/>
                  <a:gd name="T2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5">
                    <a:moveTo>
                      <a:pt x="46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94" name="Freeform 1316"/>
              <p:cNvSpPr>
                <a:spLocks noEditPoints="1"/>
              </p:cNvSpPr>
              <p:nvPr/>
            </p:nvSpPr>
            <p:spPr bwMode="auto">
              <a:xfrm>
                <a:off x="7612063" y="1541463"/>
                <a:ext cx="66675" cy="4763"/>
              </a:xfrm>
              <a:custGeom>
                <a:avLst/>
                <a:gdLst>
                  <a:gd name="T0" fmla="*/ 20 w 42"/>
                  <a:gd name="T1" fmla="*/ 0 h 3"/>
                  <a:gd name="T2" fmla="*/ 0 w 42"/>
                  <a:gd name="T3" fmla="*/ 0 h 3"/>
                  <a:gd name="T4" fmla="*/ 0 w 42"/>
                  <a:gd name="T5" fmla="*/ 3 h 3"/>
                  <a:gd name="T6" fmla="*/ 20 w 42"/>
                  <a:gd name="T7" fmla="*/ 3 h 3"/>
                  <a:gd name="T8" fmla="*/ 20 w 42"/>
                  <a:gd name="T9" fmla="*/ 0 h 3"/>
                  <a:gd name="T10" fmla="*/ 42 w 42"/>
                  <a:gd name="T11" fmla="*/ 0 h 3"/>
                  <a:gd name="T12" fmla="*/ 22 w 42"/>
                  <a:gd name="T13" fmla="*/ 0 h 3"/>
                  <a:gd name="T14" fmla="*/ 22 w 42"/>
                  <a:gd name="T15" fmla="*/ 3 h 3"/>
                  <a:gd name="T16" fmla="*/ 42 w 42"/>
                  <a:gd name="T17" fmla="*/ 3 h 3"/>
                  <a:gd name="T18" fmla="*/ 42 w 42"/>
                  <a:gd name="T19" fmla="*/ 0 h 3"/>
                  <a:gd name="T20" fmla="*/ 42 w 42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3">
                    <a:moveTo>
                      <a:pt x="2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0" y="0"/>
                    </a:lnTo>
                    <a:close/>
                    <a:moveTo>
                      <a:pt x="42" y="0"/>
                    </a:moveTo>
                    <a:lnTo>
                      <a:pt x="22" y="0"/>
                    </a:lnTo>
                    <a:lnTo>
                      <a:pt x="22" y="3"/>
                    </a:lnTo>
                    <a:lnTo>
                      <a:pt x="42" y="3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95" name="Freeform 1317"/>
              <p:cNvSpPr>
                <a:spLocks noEditPoints="1"/>
              </p:cNvSpPr>
              <p:nvPr/>
            </p:nvSpPr>
            <p:spPr bwMode="auto">
              <a:xfrm>
                <a:off x="7612063" y="1541463"/>
                <a:ext cx="66675" cy="4763"/>
              </a:xfrm>
              <a:custGeom>
                <a:avLst/>
                <a:gdLst>
                  <a:gd name="T0" fmla="*/ 20 w 42"/>
                  <a:gd name="T1" fmla="*/ 0 h 3"/>
                  <a:gd name="T2" fmla="*/ 0 w 42"/>
                  <a:gd name="T3" fmla="*/ 0 h 3"/>
                  <a:gd name="T4" fmla="*/ 0 w 42"/>
                  <a:gd name="T5" fmla="*/ 3 h 3"/>
                  <a:gd name="T6" fmla="*/ 20 w 42"/>
                  <a:gd name="T7" fmla="*/ 3 h 3"/>
                  <a:gd name="T8" fmla="*/ 20 w 42"/>
                  <a:gd name="T9" fmla="*/ 0 h 3"/>
                  <a:gd name="T10" fmla="*/ 42 w 42"/>
                  <a:gd name="T11" fmla="*/ 0 h 3"/>
                  <a:gd name="T12" fmla="*/ 22 w 42"/>
                  <a:gd name="T13" fmla="*/ 0 h 3"/>
                  <a:gd name="T14" fmla="*/ 22 w 42"/>
                  <a:gd name="T15" fmla="*/ 3 h 3"/>
                  <a:gd name="T16" fmla="*/ 42 w 42"/>
                  <a:gd name="T17" fmla="*/ 3 h 3"/>
                  <a:gd name="T18" fmla="*/ 42 w 42"/>
                  <a:gd name="T19" fmla="*/ 0 h 3"/>
                  <a:gd name="T20" fmla="*/ 42 w 42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3">
                    <a:moveTo>
                      <a:pt x="2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0" y="0"/>
                    </a:lnTo>
                    <a:moveTo>
                      <a:pt x="42" y="0"/>
                    </a:moveTo>
                    <a:lnTo>
                      <a:pt x="22" y="0"/>
                    </a:lnTo>
                    <a:lnTo>
                      <a:pt x="22" y="3"/>
                    </a:lnTo>
                    <a:lnTo>
                      <a:pt x="42" y="3"/>
                    </a:lnTo>
                    <a:lnTo>
                      <a:pt x="42" y="0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96" name="Rectangle 1318"/>
              <p:cNvSpPr>
                <a:spLocks noChangeArrowheads="1"/>
              </p:cNvSpPr>
              <p:nvPr/>
            </p:nvSpPr>
            <p:spPr bwMode="auto">
              <a:xfrm>
                <a:off x="7678738" y="1541463"/>
                <a:ext cx="1587" cy="4763"/>
              </a:xfrm>
              <a:prstGeom prst="rect">
                <a:avLst/>
              </a:prstGeom>
              <a:solidFill>
                <a:srgbClr val="439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97" name="Freeform 1319"/>
              <p:cNvSpPr>
                <a:spLocks/>
              </p:cNvSpPr>
              <p:nvPr/>
            </p:nvSpPr>
            <p:spPr bwMode="auto">
              <a:xfrm>
                <a:off x="7678738" y="1541463"/>
                <a:ext cx="0" cy="4763"/>
              </a:xfrm>
              <a:custGeom>
                <a:avLst/>
                <a:gdLst>
                  <a:gd name="T0" fmla="*/ 0 h 3"/>
                  <a:gd name="T1" fmla="*/ 3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98" name="Freeform 1320"/>
              <p:cNvSpPr>
                <a:spLocks/>
              </p:cNvSpPr>
              <p:nvPr/>
            </p:nvSpPr>
            <p:spPr bwMode="auto">
              <a:xfrm>
                <a:off x="7643813" y="1541463"/>
                <a:ext cx="3175" cy="476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3 h 3"/>
                  <a:gd name="T8" fmla="*/ 2 w 2"/>
                  <a:gd name="T9" fmla="*/ 3 h 3"/>
                  <a:gd name="T10" fmla="*/ 2 w 2"/>
                  <a:gd name="T11" fmla="*/ 0 h 3"/>
                  <a:gd name="T12" fmla="*/ 2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99" name="Freeform 1321"/>
              <p:cNvSpPr>
                <a:spLocks/>
              </p:cNvSpPr>
              <p:nvPr/>
            </p:nvSpPr>
            <p:spPr bwMode="auto">
              <a:xfrm>
                <a:off x="7643813" y="1541463"/>
                <a:ext cx="3175" cy="476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3 h 3"/>
                  <a:gd name="T8" fmla="*/ 2 w 2"/>
                  <a:gd name="T9" fmla="*/ 3 h 3"/>
                  <a:gd name="T10" fmla="*/ 2 w 2"/>
                  <a:gd name="T11" fmla="*/ 0 h 3"/>
                  <a:gd name="T12" fmla="*/ 2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00" name="Freeform 1322"/>
              <p:cNvSpPr>
                <a:spLocks/>
              </p:cNvSpPr>
              <p:nvPr/>
            </p:nvSpPr>
            <p:spPr bwMode="auto">
              <a:xfrm>
                <a:off x="7705725" y="1538288"/>
                <a:ext cx="73025" cy="7938"/>
              </a:xfrm>
              <a:custGeom>
                <a:avLst/>
                <a:gdLst>
                  <a:gd name="T0" fmla="*/ 46 w 46"/>
                  <a:gd name="T1" fmla="*/ 0 h 5"/>
                  <a:gd name="T2" fmla="*/ 0 w 46"/>
                  <a:gd name="T3" fmla="*/ 0 h 5"/>
                  <a:gd name="T4" fmla="*/ 0 w 46"/>
                  <a:gd name="T5" fmla="*/ 5 h 5"/>
                  <a:gd name="T6" fmla="*/ 2 w 46"/>
                  <a:gd name="T7" fmla="*/ 5 h 5"/>
                  <a:gd name="T8" fmla="*/ 2 w 46"/>
                  <a:gd name="T9" fmla="*/ 2 h 5"/>
                  <a:gd name="T10" fmla="*/ 22 w 46"/>
                  <a:gd name="T11" fmla="*/ 2 h 5"/>
                  <a:gd name="T12" fmla="*/ 22 w 46"/>
                  <a:gd name="T13" fmla="*/ 2 h 5"/>
                  <a:gd name="T14" fmla="*/ 24 w 46"/>
                  <a:gd name="T15" fmla="*/ 2 h 5"/>
                  <a:gd name="T16" fmla="*/ 24 w 46"/>
                  <a:gd name="T17" fmla="*/ 2 h 5"/>
                  <a:gd name="T18" fmla="*/ 44 w 46"/>
                  <a:gd name="T19" fmla="*/ 2 h 5"/>
                  <a:gd name="T20" fmla="*/ 44 w 46"/>
                  <a:gd name="T21" fmla="*/ 2 h 5"/>
                  <a:gd name="T22" fmla="*/ 44 w 46"/>
                  <a:gd name="T23" fmla="*/ 5 h 5"/>
                  <a:gd name="T24" fmla="*/ 46 w 46"/>
                  <a:gd name="T25" fmla="*/ 5 h 5"/>
                  <a:gd name="T26" fmla="*/ 46 w 46"/>
                  <a:gd name="T2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5">
                    <a:moveTo>
                      <a:pt x="46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01" name="Freeform 1323"/>
              <p:cNvSpPr>
                <a:spLocks/>
              </p:cNvSpPr>
              <p:nvPr/>
            </p:nvSpPr>
            <p:spPr bwMode="auto">
              <a:xfrm>
                <a:off x="7705725" y="1538288"/>
                <a:ext cx="73025" cy="7938"/>
              </a:xfrm>
              <a:custGeom>
                <a:avLst/>
                <a:gdLst>
                  <a:gd name="T0" fmla="*/ 46 w 46"/>
                  <a:gd name="T1" fmla="*/ 0 h 5"/>
                  <a:gd name="T2" fmla="*/ 0 w 46"/>
                  <a:gd name="T3" fmla="*/ 0 h 5"/>
                  <a:gd name="T4" fmla="*/ 0 w 46"/>
                  <a:gd name="T5" fmla="*/ 5 h 5"/>
                  <a:gd name="T6" fmla="*/ 2 w 46"/>
                  <a:gd name="T7" fmla="*/ 5 h 5"/>
                  <a:gd name="T8" fmla="*/ 2 w 46"/>
                  <a:gd name="T9" fmla="*/ 2 h 5"/>
                  <a:gd name="T10" fmla="*/ 22 w 46"/>
                  <a:gd name="T11" fmla="*/ 2 h 5"/>
                  <a:gd name="T12" fmla="*/ 22 w 46"/>
                  <a:gd name="T13" fmla="*/ 2 h 5"/>
                  <a:gd name="T14" fmla="*/ 24 w 46"/>
                  <a:gd name="T15" fmla="*/ 2 h 5"/>
                  <a:gd name="T16" fmla="*/ 24 w 46"/>
                  <a:gd name="T17" fmla="*/ 2 h 5"/>
                  <a:gd name="T18" fmla="*/ 44 w 46"/>
                  <a:gd name="T19" fmla="*/ 2 h 5"/>
                  <a:gd name="T20" fmla="*/ 44 w 46"/>
                  <a:gd name="T21" fmla="*/ 2 h 5"/>
                  <a:gd name="T22" fmla="*/ 44 w 46"/>
                  <a:gd name="T23" fmla="*/ 5 h 5"/>
                  <a:gd name="T24" fmla="*/ 46 w 46"/>
                  <a:gd name="T25" fmla="*/ 5 h 5"/>
                  <a:gd name="T26" fmla="*/ 46 w 46"/>
                  <a:gd name="T2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5">
                    <a:moveTo>
                      <a:pt x="46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02" name="Freeform 1324"/>
              <p:cNvSpPr>
                <a:spLocks noEditPoints="1"/>
              </p:cNvSpPr>
              <p:nvPr/>
            </p:nvSpPr>
            <p:spPr bwMode="auto">
              <a:xfrm>
                <a:off x="7708900" y="1541463"/>
                <a:ext cx="66675" cy="4763"/>
              </a:xfrm>
              <a:custGeom>
                <a:avLst/>
                <a:gdLst>
                  <a:gd name="T0" fmla="*/ 20 w 42"/>
                  <a:gd name="T1" fmla="*/ 0 h 3"/>
                  <a:gd name="T2" fmla="*/ 0 w 42"/>
                  <a:gd name="T3" fmla="*/ 0 h 3"/>
                  <a:gd name="T4" fmla="*/ 0 w 42"/>
                  <a:gd name="T5" fmla="*/ 3 h 3"/>
                  <a:gd name="T6" fmla="*/ 20 w 42"/>
                  <a:gd name="T7" fmla="*/ 3 h 3"/>
                  <a:gd name="T8" fmla="*/ 20 w 42"/>
                  <a:gd name="T9" fmla="*/ 0 h 3"/>
                  <a:gd name="T10" fmla="*/ 42 w 42"/>
                  <a:gd name="T11" fmla="*/ 0 h 3"/>
                  <a:gd name="T12" fmla="*/ 22 w 42"/>
                  <a:gd name="T13" fmla="*/ 0 h 3"/>
                  <a:gd name="T14" fmla="*/ 22 w 42"/>
                  <a:gd name="T15" fmla="*/ 3 h 3"/>
                  <a:gd name="T16" fmla="*/ 42 w 42"/>
                  <a:gd name="T17" fmla="*/ 3 h 3"/>
                  <a:gd name="T18" fmla="*/ 42 w 42"/>
                  <a:gd name="T19" fmla="*/ 0 h 3"/>
                  <a:gd name="T20" fmla="*/ 42 w 42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3">
                    <a:moveTo>
                      <a:pt x="2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0" y="0"/>
                    </a:lnTo>
                    <a:close/>
                    <a:moveTo>
                      <a:pt x="42" y="0"/>
                    </a:moveTo>
                    <a:lnTo>
                      <a:pt x="22" y="0"/>
                    </a:lnTo>
                    <a:lnTo>
                      <a:pt x="22" y="3"/>
                    </a:lnTo>
                    <a:lnTo>
                      <a:pt x="42" y="3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03" name="Freeform 1325"/>
              <p:cNvSpPr>
                <a:spLocks noEditPoints="1"/>
              </p:cNvSpPr>
              <p:nvPr/>
            </p:nvSpPr>
            <p:spPr bwMode="auto">
              <a:xfrm>
                <a:off x="7708900" y="1541463"/>
                <a:ext cx="66675" cy="4763"/>
              </a:xfrm>
              <a:custGeom>
                <a:avLst/>
                <a:gdLst>
                  <a:gd name="T0" fmla="*/ 20 w 42"/>
                  <a:gd name="T1" fmla="*/ 0 h 3"/>
                  <a:gd name="T2" fmla="*/ 0 w 42"/>
                  <a:gd name="T3" fmla="*/ 0 h 3"/>
                  <a:gd name="T4" fmla="*/ 0 w 42"/>
                  <a:gd name="T5" fmla="*/ 3 h 3"/>
                  <a:gd name="T6" fmla="*/ 20 w 42"/>
                  <a:gd name="T7" fmla="*/ 3 h 3"/>
                  <a:gd name="T8" fmla="*/ 20 w 42"/>
                  <a:gd name="T9" fmla="*/ 0 h 3"/>
                  <a:gd name="T10" fmla="*/ 42 w 42"/>
                  <a:gd name="T11" fmla="*/ 0 h 3"/>
                  <a:gd name="T12" fmla="*/ 22 w 42"/>
                  <a:gd name="T13" fmla="*/ 0 h 3"/>
                  <a:gd name="T14" fmla="*/ 22 w 42"/>
                  <a:gd name="T15" fmla="*/ 3 h 3"/>
                  <a:gd name="T16" fmla="*/ 42 w 42"/>
                  <a:gd name="T17" fmla="*/ 3 h 3"/>
                  <a:gd name="T18" fmla="*/ 42 w 42"/>
                  <a:gd name="T19" fmla="*/ 0 h 3"/>
                  <a:gd name="T20" fmla="*/ 42 w 42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3">
                    <a:moveTo>
                      <a:pt x="2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0" y="0"/>
                    </a:lnTo>
                    <a:moveTo>
                      <a:pt x="42" y="0"/>
                    </a:moveTo>
                    <a:lnTo>
                      <a:pt x="22" y="0"/>
                    </a:lnTo>
                    <a:lnTo>
                      <a:pt x="22" y="3"/>
                    </a:lnTo>
                    <a:lnTo>
                      <a:pt x="42" y="3"/>
                    </a:lnTo>
                    <a:lnTo>
                      <a:pt x="42" y="0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04" name="Rectangle 1326"/>
              <p:cNvSpPr>
                <a:spLocks noChangeArrowheads="1"/>
              </p:cNvSpPr>
              <p:nvPr/>
            </p:nvSpPr>
            <p:spPr bwMode="auto">
              <a:xfrm>
                <a:off x="7775575" y="1541463"/>
                <a:ext cx="1587" cy="4763"/>
              </a:xfrm>
              <a:prstGeom prst="rect">
                <a:avLst/>
              </a:prstGeom>
              <a:solidFill>
                <a:srgbClr val="439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05" name="Freeform 1327"/>
              <p:cNvSpPr>
                <a:spLocks/>
              </p:cNvSpPr>
              <p:nvPr/>
            </p:nvSpPr>
            <p:spPr bwMode="auto">
              <a:xfrm>
                <a:off x="7775575" y="1541463"/>
                <a:ext cx="0" cy="4763"/>
              </a:xfrm>
              <a:custGeom>
                <a:avLst/>
                <a:gdLst>
                  <a:gd name="T0" fmla="*/ 0 h 3"/>
                  <a:gd name="T1" fmla="*/ 3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06" name="Freeform 1328"/>
              <p:cNvSpPr>
                <a:spLocks/>
              </p:cNvSpPr>
              <p:nvPr/>
            </p:nvSpPr>
            <p:spPr bwMode="auto">
              <a:xfrm>
                <a:off x="7740650" y="1541463"/>
                <a:ext cx="3175" cy="476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3 h 3"/>
                  <a:gd name="T8" fmla="*/ 2 w 2"/>
                  <a:gd name="T9" fmla="*/ 3 h 3"/>
                  <a:gd name="T10" fmla="*/ 2 w 2"/>
                  <a:gd name="T11" fmla="*/ 0 h 3"/>
                  <a:gd name="T12" fmla="*/ 2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07" name="Freeform 1329"/>
              <p:cNvSpPr>
                <a:spLocks/>
              </p:cNvSpPr>
              <p:nvPr/>
            </p:nvSpPr>
            <p:spPr bwMode="auto">
              <a:xfrm>
                <a:off x="7740650" y="1541463"/>
                <a:ext cx="3175" cy="476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3 h 3"/>
                  <a:gd name="T8" fmla="*/ 2 w 2"/>
                  <a:gd name="T9" fmla="*/ 3 h 3"/>
                  <a:gd name="T10" fmla="*/ 2 w 2"/>
                  <a:gd name="T11" fmla="*/ 0 h 3"/>
                  <a:gd name="T12" fmla="*/ 2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08" name="Freeform 1330"/>
              <p:cNvSpPr>
                <a:spLocks/>
              </p:cNvSpPr>
              <p:nvPr/>
            </p:nvSpPr>
            <p:spPr bwMode="auto">
              <a:xfrm>
                <a:off x="7804150" y="1538288"/>
                <a:ext cx="71437" cy="7938"/>
              </a:xfrm>
              <a:custGeom>
                <a:avLst/>
                <a:gdLst>
                  <a:gd name="T0" fmla="*/ 45 w 45"/>
                  <a:gd name="T1" fmla="*/ 0 h 5"/>
                  <a:gd name="T2" fmla="*/ 0 w 45"/>
                  <a:gd name="T3" fmla="*/ 0 h 5"/>
                  <a:gd name="T4" fmla="*/ 0 w 45"/>
                  <a:gd name="T5" fmla="*/ 5 h 5"/>
                  <a:gd name="T6" fmla="*/ 2 w 45"/>
                  <a:gd name="T7" fmla="*/ 5 h 5"/>
                  <a:gd name="T8" fmla="*/ 2 w 45"/>
                  <a:gd name="T9" fmla="*/ 2 h 5"/>
                  <a:gd name="T10" fmla="*/ 22 w 45"/>
                  <a:gd name="T11" fmla="*/ 2 h 5"/>
                  <a:gd name="T12" fmla="*/ 22 w 45"/>
                  <a:gd name="T13" fmla="*/ 2 h 5"/>
                  <a:gd name="T14" fmla="*/ 22 w 45"/>
                  <a:gd name="T15" fmla="*/ 2 h 5"/>
                  <a:gd name="T16" fmla="*/ 22 w 45"/>
                  <a:gd name="T17" fmla="*/ 2 h 5"/>
                  <a:gd name="T18" fmla="*/ 43 w 45"/>
                  <a:gd name="T19" fmla="*/ 2 h 5"/>
                  <a:gd name="T20" fmla="*/ 43 w 45"/>
                  <a:gd name="T21" fmla="*/ 2 h 5"/>
                  <a:gd name="T22" fmla="*/ 43 w 45"/>
                  <a:gd name="T23" fmla="*/ 5 h 5"/>
                  <a:gd name="T24" fmla="*/ 45 w 45"/>
                  <a:gd name="T25" fmla="*/ 5 h 5"/>
                  <a:gd name="T26" fmla="*/ 45 w 45"/>
                  <a:gd name="T2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5">
                    <a:moveTo>
                      <a:pt x="4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3" y="5"/>
                    </a:lnTo>
                    <a:lnTo>
                      <a:pt x="45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09" name="Freeform 1331"/>
              <p:cNvSpPr>
                <a:spLocks/>
              </p:cNvSpPr>
              <p:nvPr/>
            </p:nvSpPr>
            <p:spPr bwMode="auto">
              <a:xfrm>
                <a:off x="7804150" y="1538288"/>
                <a:ext cx="71437" cy="7938"/>
              </a:xfrm>
              <a:custGeom>
                <a:avLst/>
                <a:gdLst>
                  <a:gd name="T0" fmla="*/ 45 w 45"/>
                  <a:gd name="T1" fmla="*/ 0 h 5"/>
                  <a:gd name="T2" fmla="*/ 0 w 45"/>
                  <a:gd name="T3" fmla="*/ 0 h 5"/>
                  <a:gd name="T4" fmla="*/ 0 w 45"/>
                  <a:gd name="T5" fmla="*/ 5 h 5"/>
                  <a:gd name="T6" fmla="*/ 2 w 45"/>
                  <a:gd name="T7" fmla="*/ 5 h 5"/>
                  <a:gd name="T8" fmla="*/ 2 w 45"/>
                  <a:gd name="T9" fmla="*/ 2 h 5"/>
                  <a:gd name="T10" fmla="*/ 22 w 45"/>
                  <a:gd name="T11" fmla="*/ 2 h 5"/>
                  <a:gd name="T12" fmla="*/ 22 w 45"/>
                  <a:gd name="T13" fmla="*/ 2 h 5"/>
                  <a:gd name="T14" fmla="*/ 22 w 45"/>
                  <a:gd name="T15" fmla="*/ 2 h 5"/>
                  <a:gd name="T16" fmla="*/ 22 w 45"/>
                  <a:gd name="T17" fmla="*/ 2 h 5"/>
                  <a:gd name="T18" fmla="*/ 43 w 45"/>
                  <a:gd name="T19" fmla="*/ 2 h 5"/>
                  <a:gd name="T20" fmla="*/ 43 w 45"/>
                  <a:gd name="T21" fmla="*/ 2 h 5"/>
                  <a:gd name="T22" fmla="*/ 43 w 45"/>
                  <a:gd name="T23" fmla="*/ 5 h 5"/>
                  <a:gd name="T24" fmla="*/ 45 w 45"/>
                  <a:gd name="T25" fmla="*/ 5 h 5"/>
                  <a:gd name="T26" fmla="*/ 45 w 45"/>
                  <a:gd name="T2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5">
                    <a:moveTo>
                      <a:pt x="4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3" y="5"/>
                    </a:lnTo>
                    <a:lnTo>
                      <a:pt x="45" y="5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10" name="Freeform 1332"/>
              <p:cNvSpPr>
                <a:spLocks noEditPoints="1"/>
              </p:cNvSpPr>
              <p:nvPr/>
            </p:nvSpPr>
            <p:spPr bwMode="auto">
              <a:xfrm>
                <a:off x="7807325" y="1541463"/>
                <a:ext cx="65087" cy="4763"/>
              </a:xfrm>
              <a:custGeom>
                <a:avLst/>
                <a:gdLst>
                  <a:gd name="T0" fmla="*/ 20 w 41"/>
                  <a:gd name="T1" fmla="*/ 0 h 3"/>
                  <a:gd name="T2" fmla="*/ 0 w 41"/>
                  <a:gd name="T3" fmla="*/ 0 h 3"/>
                  <a:gd name="T4" fmla="*/ 0 w 41"/>
                  <a:gd name="T5" fmla="*/ 3 h 3"/>
                  <a:gd name="T6" fmla="*/ 20 w 41"/>
                  <a:gd name="T7" fmla="*/ 3 h 3"/>
                  <a:gd name="T8" fmla="*/ 20 w 41"/>
                  <a:gd name="T9" fmla="*/ 0 h 3"/>
                  <a:gd name="T10" fmla="*/ 41 w 41"/>
                  <a:gd name="T11" fmla="*/ 0 h 3"/>
                  <a:gd name="T12" fmla="*/ 20 w 41"/>
                  <a:gd name="T13" fmla="*/ 0 h 3"/>
                  <a:gd name="T14" fmla="*/ 20 w 41"/>
                  <a:gd name="T15" fmla="*/ 3 h 3"/>
                  <a:gd name="T16" fmla="*/ 41 w 41"/>
                  <a:gd name="T17" fmla="*/ 3 h 3"/>
                  <a:gd name="T18" fmla="*/ 41 w 41"/>
                  <a:gd name="T19" fmla="*/ 0 h 3"/>
                  <a:gd name="T20" fmla="*/ 41 w 4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3">
                    <a:moveTo>
                      <a:pt x="2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0" y="0"/>
                    </a:lnTo>
                    <a:close/>
                    <a:moveTo>
                      <a:pt x="41" y="0"/>
                    </a:moveTo>
                    <a:lnTo>
                      <a:pt x="20" y="0"/>
                    </a:lnTo>
                    <a:lnTo>
                      <a:pt x="20" y="3"/>
                    </a:lnTo>
                    <a:lnTo>
                      <a:pt x="41" y="3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11" name="Freeform 1333"/>
              <p:cNvSpPr>
                <a:spLocks noEditPoints="1"/>
              </p:cNvSpPr>
              <p:nvPr/>
            </p:nvSpPr>
            <p:spPr bwMode="auto">
              <a:xfrm>
                <a:off x="7807325" y="1541463"/>
                <a:ext cx="65087" cy="4763"/>
              </a:xfrm>
              <a:custGeom>
                <a:avLst/>
                <a:gdLst>
                  <a:gd name="T0" fmla="*/ 20 w 41"/>
                  <a:gd name="T1" fmla="*/ 0 h 3"/>
                  <a:gd name="T2" fmla="*/ 0 w 41"/>
                  <a:gd name="T3" fmla="*/ 0 h 3"/>
                  <a:gd name="T4" fmla="*/ 0 w 41"/>
                  <a:gd name="T5" fmla="*/ 3 h 3"/>
                  <a:gd name="T6" fmla="*/ 20 w 41"/>
                  <a:gd name="T7" fmla="*/ 3 h 3"/>
                  <a:gd name="T8" fmla="*/ 20 w 41"/>
                  <a:gd name="T9" fmla="*/ 0 h 3"/>
                  <a:gd name="T10" fmla="*/ 41 w 41"/>
                  <a:gd name="T11" fmla="*/ 0 h 3"/>
                  <a:gd name="T12" fmla="*/ 20 w 41"/>
                  <a:gd name="T13" fmla="*/ 0 h 3"/>
                  <a:gd name="T14" fmla="*/ 20 w 41"/>
                  <a:gd name="T15" fmla="*/ 3 h 3"/>
                  <a:gd name="T16" fmla="*/ 41 w 41"/>
                  <a:gd name="T17" fmla="*/ 3 h 3"/>
                  <a:gd name="T18" fmla="*/ 41 w 41"/>
                  <a:gd name="T19" fmla="*/ 0 h 3"/>
                  <a:gd name="T20" fmla="*/ 41 w 4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3">
                    <a:moveTo>
                      <a:pt x="2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0" y="0"/>
                    </a:lnTo>
                    <a:moveTo>
                      <a:pt x="41" y="0"/>
                    </a:moveTo>
                    <a:lnTo>
                      <a:pt x="20" y="0"/>
                    </a:lnTo>
                    <a:lnTo>
                      <a:pt x="20" y="3"/>
                    </a:lnTo>
                    <a:lnTo>
                      <a:pt x="41" y="3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12" name="Rectangle 1334"/>
              <p:cNvSpPr>
                <a:spLocks noChangeArrowheads="1"/>
              </p:cNvSpPr>
              <p:nvPr/>
            </p:nvSpPr>
            <p:spPr bwMode="auto">
              <a:xfrm>
                <a:off x="7872413" y="1541463"/>
                <a:ext cx="1587" cy="4763"/>
              </a:xfrm>
              <a:prstGeom prst="rect">
                <a:avLst/>
              </a:prstGeom>
              <a:solidFill>
                <a:srgbClr val="439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13" name="Freeform 1335"/>
              <p:cNvSpPr>
                <a:spLocks/>
              </p:cNvSpPr>
              <p:nvPr/>
            </p:nvSpPr>
            <p:spPr bwMode="auto">
              <a:xfrm>
                <a:off x="7872413" y="1541463"/>
                <a:ext cx="0" cy="4763"/>
              </a:xfrm>
              <a:custGeom>
                <a:avLst/>
                <a:gdLst>
                  <a:gd name="T0" fmla="*/ 0 h 3"/>
                  <a:gd name="T1" fmla="*/ 3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14" name="Freeform 1336"/>
              <p:cNvSpPr>
                <a:spLocks/>
              </p:cNvSpPr>
              <p:nvPr/>
            </p:nvSpPr>
            <p:spPr bwMode="auto">
              <a:xfrm>
                <a:off x="7839075" y="1541463"/>
                <a:ext cx="0" cy="4763"/>
              </a:xfrm>
              <a:custGeom>
                <a:avLst/>
                <a:gdLst>
                  <a:gd name="T0" fmla="*/ 0 h 3"/>
                  <a:gd name="T1" fmla="*/ 0 h 3"/>
                  <a:gd name="T2" fmla="*/ 0 h 3"/>
                  <a:gd name="T3" fmla="*/ 3 h 3"/>
                  <a:gd name="T4" fmla="*/ 3 h 3"/>
                  <a:gd name="T5" fmla="*/ 0 h 3"/>
                  <a:gd name="T6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15" name="Freeform 1337"/>
              <p:cNvSpPr>
                <a:spLocks/>
              </p:cNvSpPr>
              <p:nvPr/>
            </p:nvSpPr>
            <p:spPr bwMode="auto">
              <a:xfrm>
                <a:off x="7839075" y="1541463"/>
                <a:ext cx="0" cy="4763"/>
              </a:xfrm>
              <a:custGeom>
                <a:avLst/>
                <a:gdLst>
                  <a:gd name="T0" fmla="*/ 0 h 3"/>
                  <a:gd name="T1" fmla="*/ 0 h 3"/>
                  <a:gd name="T2" fmla="*/ 0 h 3"/>
                  <a:gd name="T3" fmla="*/ 3 h 3"/>
                  <a:gd name="T4" fmla="*/ 3 h 3"/>
                  <a:gd name="T5" fmla="*/ 0 h 3"/>
                  <a:gd name="T6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16" name="Freeform 1338"/>
              <p:cNvSpPr>
                <a:spLocks/>
              </p:cNvSpPr>
              <p:nvPr/>
            </p:nvSpPr>
            <p:spPr bwMode="auto">
              <a:xfrm>
                <a:off x="7900988" y="1538288"/>
                <a:ext cx="73025" cy="7938"/>
              </a:xfrm>
              <a:custGeom>
                <a:avLst/>
                <a:gdLst>
                  <a:gd name="T0" fmla="*/ 46 w 46"/>
                  <a:gd name="T1" fmla="*/ 0 h 5"/>
                  <a:gd name="T2" fmla="*/ 0 w 46"/>
                  <a:gd name="T3" fmla="*/ 0 h 5"/>
                  <a:gd name="T4" fmla="*/ 0 w 46"/>
                  <a:gd name="T5" fmla="*/ 5 h 5"/>
                  <a:gd name="T6" fmla="*/ 2 w 46"/>
                  <a:gd name="T7" fmla="*/ 5 h 5"/>
                  <a:gd name="T8" fmla="*/ 2 w 46"/>
                  <a:gd name="T9" fmla="*/ 2 h 5"/>
                  <a:gd name="T10" fmla="*/ 22 w 46"/>
                  <a:gd name="T11" fmla="*/ 2 h 5"/>
                  <a:gd name="T12" fmla="*/ 22 w 46"/>
                  <a:gd name="T13" fmla="*/ 2 h 5"/>
                  <a:gd name="T14" fmla="*/ 24 w 46"/>
                  <a:gd name="T15" fmla="*/ 2 h 5"/>
                  <a:gd name="T16" fmla="*/ 24 w 46"/>
                  <a:gd name="T17" fmla="*/ 2 h 5"/>
                  <a:gd name="T18" fmla="*/ 44 w 46"/>
                  <a:gd name="T19" fmla="*/ 2 h 5"/>
                  <a:gd name="T20" fmla="*/ 44 w 46"/>
                  <a:gd name="T21" fmla="*/ 2 h 5"/>
                  <a:gd name="T22" fmla="*/ 44 w 46"/>
                  <a:gd name="T23" fmla="*/ 5 h 5"/>
                  <a:gd name="T24" fmla="*/ 46 w 46"/>
                  <a:gd name="T25" fmla="*/ 5 h 5"/>
                  <a:gd name="T26" fmla="*/ 46 w 46"/>
                  <a:gd name="T2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5">
                    <a:moveTo>
                      <a:pt x="46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17" name="Freeform 1339"/>
              <p:cNvSpPr>
                <a:spLocks/>
              </p:cNvSpPr>
              <p:nvPr/>
            </p:nvSpPr>
            <p:spPr bwMode="auto">
              <a:xfrm>
                <a:off x="7900988" y="1538288"/>
                <a:ext cx="73025" cy="7938"/>
              </a:xfrm>
              <a:custGeom>
                <a:avLst/>
                <a:gdLst>
                  <a:gd name="T0" fmla="*/ 46 w 46"/>
                  <a:gd name="T1" fmla="*/ 0 h 5"/>
                  <a:gd name="T2" fmla="*/ 0 w 46"/>
                  <a:gd name="T3" fmla="*/ 0 h 5"/>
                  <a:gd name="T4" fmla="*/ 0 w 46"/>
                  <a:gd name="T5" fmla="*/ 5 h 5"/>
                  <a:gd name="T6" fmla="*/ 2 w 46"/>
                  <a:gd name="T7" fmla="*/ 5 h 5"/>
                  <a:gd name="T8" fmla="*/ 2 w 46"/>
                  <a:gd name="T9" fmla="*/ 2 h 5"/>
                  <a:gd name="T10" fmla="*/ 22 w 46"/>
                  <a:gd name="T11" fmla="*/ 2 h 5"/>
                  <a:gd name="T12" fmla="*/ 22 w 46"/>
                  <a:gd name="T13" fmla="*/ 2 h 5"/>
                  <a:gd name="T14" fmla="*/ 24 w 46"/>
                  <a:gd name="T15" fmla="*/ 2 h 5"/>
                  <a:gd name="T16" fmla="*/ 24 w 46"/>
                  <a:gd name="T17" fmla="*/ 2 h 5"/>
                  <a:gd name="T18" fmla="*/ 44 w 46"/>
                  <a:gd name="T19" fmla="*/ 2 h 5"/>
                  <a:gd name="T20" fmla="*/ 44 w 46"/>
                  <a:gd name="T21" fmla="*/ 2 h 5"/>
                  <a:gd name="T22" fmla="*/ 44 w 46"/>
                  <a:gd name="T23" fmla="*/ 5 h 5"/>
                  <a:gd name="T24" fmla="*/ 46 w 46"/>
                  <a:gd name="T25" fmla="*/ 5 h 5"/>
                  <a:gd name="T26" fmla="*/ 46 w 46"/>
                  <a:gd name="T2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5">
                    <a:moveTo>
                      <a:pt x="46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18" name="Freeform 1340"/>
              <p:cNvSpPr>
                <a:spLocks noEditPoints="1"/>
              </p:cNvSpPr>
              <p:nvPr/>
            </p:nvSpPr>
            <p:spPr bwMode="auto">
              <a:xfrm>
                <a:off x="7904163" y="1541463"/>
                <a:ext cx="66675" cy="4763"/>
              </a:xfrm>
              <a:custGeom>
                <a:avLst/>
                <a:gdLst>
                  <a:gd name="T0" fmla="*/ 20 w 42"/>
                  <a:gd name="T1" fmla="*/ 0 h 3"/>
                  <a:gd name="T2" fmla="*/ 0 w 42"/>
                  <a:gd name="T3" fmla="*/ 0 h 3"/>
                  <a:gd name="T4" fmla="*/ 0 w 42"/>
                  <a:gd name="T5" fmla="*/ 3 h 3"/>
                  <a:gd name="T6" fmla="*/ 20 w 42"/>
                  <a:gd name="T7" fmla="*/ 3 h 3"/>
                  <a:gd name="T8" fmla="*/ 20 w 42"/>
                  <a:gd name="T9" fmla="*/ 0 h 3"/>
                  <a:gd name="T10" fmla="*/ 42 w 42"/>
                  <a:gd name="T11" fmla="*/ 0 h 3"/>
                  <a:gd name="T12" fmla="*/ 22 w 42"/>
                  <a:gd name="T13" fmla="*/ 0 h 3"/>
                  <a:gd name="T14" fmla="*/ 22 w 42"/>
                  <a:gd name="T15" fmla="*/ 3 h 3"/>
                  <a:gd name="T16" fmla="*/ 42 w 42"/>
                  <a:gd name="T17" fmla="*/ 3 h 3"/>
                  <a:gd name="T18" fmla="*/ 42 w 42"/>
                  <a:gd name="T19" fmla="*/ 0 h 3"/>
                  <a:gd name="T20" fmla="*/ 42 w 42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3">
                    <a:moveTo>
                      <a:pt x="2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0" y="0"/>
                    </a:lnTo>
                    <a:close/>
                    <a:moveTo>
                      <a:pt x="42" y="0"/>
                    </a:moveTo>
                    <a:lnTo>
                      <a:pt x="22" y="0"/>
                    </a:lnTo>
                    <a:lnTo>
                      <a:pt x="22" y="3"/>
                    </a:lnTo>
                    <a:lnTo>
                      <a:pt x="42" y="3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19" name="Freeform 1341"/>
              <p:cNvSpPr>
                <a:spLocks noEditPoints="1"/>
              </p:cNvSpPr>
              <p:nvPr/>
            </p:nvSpPr>
            <p:spPr bwMode="auto">
              <a:xfrm>
                <a:off x="7904163" y="1541463"/>
                <a:ext cx="66675" cy="4763"/>
              </a:xfrm>
              <a:custGeom>
                <a:avLst/>
                <a:gdLst>
                  <a:gd name="T0" fmla="*/ 20 w 42"/>
                  <a:gd name="T1" fmla="*/ 0 h 3"/>
                  <a:gd name="T2" fmla="*/ 0 w 42"/>
                  <a:gd name="T3" fmla="*/ 0 h 3"/>
                  <a:gd name="T4" fmla="*/ 0 w 42"/>
                  <a:gd name="T5" fmla="*/ 3 h 3"/>
                  <a:gd name="T6" fmla="*/ 20 w 42"/>
                  <a:gd name="T7" fmla="*/ 3 h 3"/>
                  <a:gd name="T8" fmla="*/ 20 w 42"/>
                  <a:gd name="T9" fmla="*/ 0 h 3"/>
                  <a:gd name="T10" fmla="*/ 42 w 42"/>
                  <a:gd name="T11" fmla="*/ 0 h 3"/>
                  <a:gd name="T12" fmla="*/ 22 w 42"/>
                  <a:gd name="T13" fmla="*/ 0 h 3"/>
                  <a:gd name="T14" fmla="*/ 22 w 42"/>
                  <a:gd name="T15" fmla="*/ 3 h 3"/>
                  <a:gd name="T16" fmla="*/ 42 w 42"/>
                  <a:gd name="T17" fmla="*/ 3 h 3"/>
                  <a:gd name="T18" fmla="*/ 42 w 42"/>
                  <a:gd name="T19" fmla="*/ 0 h 3"/>
                  <a:gd name="T20" fmla="*/ 42 w 42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3">
                    <a:moveTo>
                      <a:pt x="2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0" y="0"/>
                    </a:lnTo>
                    <a:moveTo>
                      <a:pt x="42" y="0"/>
                    </a:moveTo>
                    <a:lnTo>
                      <a:pt x="22" y="0"/>
                    </a:lnTo>
                    <a:lnTo>
                      <a:pt x="22" y="3"/>
                    </a:lnTo>
                    <a:lnTo>
                      <a:pt x="42" y="3"/>
                    </a:lnTo>
                    <a:lnTo>
                      <a:pt x="42" y="0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20" name="Rectangle 1342"/>
              <p:cNvSpPr>
                <a:spLocks noChangeArrowheads="1"/>
              </p:cNvSpPr>
              <p:nvPr/>
            </p:nvSpPr>
            <p:spPr bwMode="auto">
              <a:xfrm>
                <a:off x="7970838" y="1541463"/>
                <a:ext cx="1587" cy="4763"/>
              </a:xfrm>
              <a:prstGeom prst="rect">
                <a:avLst/>
              </a:prstGeom>
              <a:solidFill>
                <a:srgbClr val="439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21" name="Freeform 1343"/>
              <p:cNvSpPr>
                <a:spLocks/>
              </p:cNvSpPr>
              <p:nvPr/>
            </p:nvSpPr>
            <p:spPr bwMode="auto">
              <a:xfrm>
                <a:off x="7970838" y="1541463"/>
                <a:ext cx="0" cy="4763"/>
              </a:xfrm>
              <a:custGeom>
                <a:avLst/>
                <a:gdLst>
                  <a:gd name="T0" fmla="*/ 0 h 3"/>
                  <a:gd name="T1" fmla="*/ 3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22" name="Freeform 1344"/>
              <p:cNvSpPr>
                <a:spLocks/>
              </p:cNvSpPr>
              <p:nvPr/>
            </p:nvSpPr>
            <p:spPr bwMode="auto">
              <a:xfrm>
                <a:off x="7935913" y="1541463"/>
                <a:ext cx="3175" cy="476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3 h 3"/>
                  <a:gd name="T8" fmla="*/ 2 w 2"/>
                  <a:gd name="T9" fmla="*/ 3 h 3"/>
                  <a:gd name="T10" fmla="*/ 2 w 2"/>
                  <a:gd name="T11" fmla="*/ 0 h 3"/>
                  <a:gd name="T12" fmla="*/ 2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23" name="Freeform 1345"/>
              <p:cNvSpPr>
                <a:spLocks/>
              </p:cNvSpPr>
              <p:nvPr/>
            </p:nvSpPr>
            <p:spPr bwMode="auto">
              <a:xfrm>
                <a:off x="7935913" y="1541463"/>
                <a:ext cx="3175" cy="476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3 h 3"/>
                  <a:gd name="T8" fmla="*/ 2 w 2"/>
                  <a:gd name="T9" fmla="*/ 3 h 3"/>
                  <a:gd name="T10" fmla="*/ 2 w 2"/>
                  <a:gd name="T11" fmla="*/ 0 h 3"/>
                  <a:gd name="T12" fmla="*/ 2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24" name="Freeform 1346"/>
              <p:cNvSpPr>
                <a:spLocks/>
              </p:cNvSpPr>
              <p:nvPr/>
            </p:nvSpPr>
            <p:spPr bwMode="auto">
              <a:xfrm>
                <a:off x="7413625" y="1709738"/>
                <a:ext cx="12700" cy="34925"/>
              </a:xfrm>
              <a:custGeom>
                <a:avLst/>
                <a:gdLst>
                  <a:gd name="T0" fmla="*/ 8 w 8"/>
                  <a:gd name="T1" fmla="*/ 0 h 22"/>
                  <a:gd name="T2" fmla="*/ 0 w 8"/>
                  <a:gd name="T3" fmla="*/ 0 h 22"/>
                  <a:gd name="T4" fmla="*/ 0 w 8"/>
                  <a:gd name="T5" fmla="*/ 6 h 22"/>
                  <a:gd name="T6" fmla="*/ 0 w 8"/>
                  <a:gd name="T7" fmla="*/ 6 h 22"/>
                  <a:gd name="T8" fmla="*/ 8 w 8"/>
                  <a:gd name="T9" fmla="*/ 22 h 22"/>
                  <a:gd name="T10" fmla="*/ 8 w 8"/>
                  <a:gd name="T11" fmla="*/ 22 h 22"/>
                  <a:gd name="T12" fmla="*/ 8 w 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2">
                    <a:moveTo>
                      <a:pt x="8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3DC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25" name="Freeform 1347"/>
              <p:cNvSpPr>
                <a:spLocks/>
              </p:cNvSpPr>
              <p:nvPr/>
            </p:nvSpPr>
            <p:spPr bwMode="auto">
              <a:xfrm>
                <a:off x="7413625" y="1709738"/>
                <a:ext cx="12700" cy="34925"/>
              </a:xfrm>
              <a:custGeom>
                <a:avLst/>
                <a:gdLst>
                  <a:gd name="T0" fmla="*/ 8 w 8"/>
                  <a:gd name="T1" fmla="*/ 0 h 22"/>
                  <a:gd name="T2" fmla="*/ 0 w 8"/>
                  <a:gd name="T3" fmla="*/ 0 h 22"/>
                  <a:gd name="T4" fmla="*/ 0 w 8"/>
                  <a:gd name="T5" fmla="*/ 6 h 22"/>
                  <a:gd name="T6" fmla="*/ 0 w 8"/>
                  <a:gd name="T7" fmla="*/ 6 h 22"/>
                  <a:gd name="T8" fmla="*/ 8 w 8"/>
                  <a:gd name="T9" fmla="*/ 22 h 22"/>
                  <a:gd name="T10" fmla="*/ 8 w 8"/>
                  <a:gd name="T11" fmla="*/ 22 h 22"/>
                  <a:gd name="T12" fmla="*/ 8 w 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2">
                    <a:moveTo>
                      <a:pt x="8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26" name="Rectangle 1348"/>
              <p:cNvSpPr>
                <a:spLocks noChangeArrowheads="1"/>
              </p:cNvSpPr>
              <p:nvPr/>
            </p:nvSpPr>
            <p:spPr bwMode="auto">
              <a:xfrm>
                <a:off x="7050088" y="1706563"/>
                <a:ext cx="71437" cy="85725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27" name="Rectangle 1349"/>
              <p:cNvSpPr>
                <a:spLocks noChangeArrowheads="1"/>
              </p:cNvSpPr>
              <p:nvPr/>
            </p:nvSpPr>
            <p:spPr bwMode="auto">
              <a:xfrm>
                <a:off x="7050088" y="1706563"/>
                <a:ext cx="71437" cy="85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28" name="Rectangle 1350"/>
              <p:cNvSpPr>
                <a:spLocks noChangeArrowheads="1"/>
              </p:cNvSpPr>
              <p:nvPr/>
            </p:nvSpPr>
            <p:spPr bwMode="auto">
              <a:xfrm>
                <a:off x="7050088" y="1709738"/>
                <a:ext cx="68262" cy="79375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29" name="Rectangle 1351"/>
              <p:cNvSpPr>
                <a:spLocks noChangeArrowheads="1"/>
              </p:cNvSpPr>
              <p:nvPr/>
            </p:nvSpPr>
            <p:spPr bwMode="auto">
              <a:xfrm>
                <a:off x="7050088" y="1709738"/>
                <a:ext cx="68262" cy="7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30" name="Rectangle 1352"/>
              <p:cNvSpPr>
                <a:spLocks noChangeArrowheads="1"/>
              </p:cNvSpPr>
              <p:nvPr/>
            </p:nvSpPr>
            <p:spPr bwMode="auto">
              <a:xfrm>
                <a:off x="7081838" y="1709738"/>
                <a:ext cx="3175" cy="82550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31" name="Rectangle 1353"/>
              <p:cNvSpPr>
                <a:spLocks noChangeArrowheads="1"/>
              </p:cNvSpPr>
              <p:nvPr/>
            </p:nvSpPr>
            <p:spPr bwMode="auto">
              <a:xfrm>
                <a:off x="7081838" y="1709738"/>
                <a:ext cx="3175" cy="82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32" name="Rectangle 1354"/>
              <p:cNvSpPr>
                <a:spLocks noChangeArrowheads="1"/>
              </p:cNvSpPr>
              <p:nvPr/>
            </p:nvSpPr>
            <p:spPr bwMode="auto">
              <a:xfrm>
                <a:off x="7146925" y="1706563"/>
                <a:ext cx="69850" cy="85725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33" name="Rectangle 1355"/>
              <p:cNvSpPr>
                <a:spLocks noChangeArrowheads="1"/>
              </p:cNvSpPr>
              <p:nvPr/>
            </p:nvSpPr>
            <p:spPr bwMode="auto">
              <a:xfrm>
                <a:off x="7146925" y="1706563"/>
                <a:ext cx="69850" cy="85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34" name="Rectangle 1356"/>
              <p:cNvSpPr>
                <a:spLocks noChangeArrowheads="1"/>
              </p:cNvSpPr>
              <p:nvPr/>
            </p:nvSpPr>
            <p:spPr bwMode="auto">
              <a:xfrm>
                <a:off x="7150100" y="1709738"/>
                <a:ext cx="63500" cy="79375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35" name="Rectangle 1357"/>
              <p:cNvSpPr>
                <a:spLocks noChangeArrowheads="1"/>
              </p:cNvSpPr>
              <p:nvPr/>
            </p:nvSpPr>
            <p:spPr bwMode="auto">
              <a:xfrm>
                <a:off x="7150100" y="1709738"/>
                <a:ext cx="63500" cy="7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36" name="Rectangle 1358"/>
              <p:cNvSpPr>
                <a:spLocks noChangeArrowheads="1"/>
              </p:cNvSpPr>
              <p:nvPr/>
            </p:nvSpPr>
            <p:spPr bwMode="auto">
              <a:xfrm>
                <a:off x="7181850" y="1709738"/>
                <a:ext cx="3175" cy="82550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37" name="Rectangle 1359"/>
              <p:cNvSpPr>
                <a:spLocks noChangeArrowheads="1"/>
              </p:cNvSpPr>
              <p:nvPr/>
            </p:nvSpPr>
            <p:spPr bwMode="auto">
              <a:xfrm>
                <a:off x="7181850" y="1709738"/>
                <a:ext cx="3175" cy="82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38" name="Rectangle 1360"/>
              <p:cNvSpPr>
                <a:spLocks noChangeArrowheads="1"/>
              </p:cNvSpPr>
              <p:nvPr/>
            </p:nvSpPr>
            <p:spPr bwMode="auto">
              <a:xfrm>
                <a:off x="7242175" y="1706563"/>
                <a:ext cx="74612" cy="85725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39" name="Rectangle 1361"/>
              <p:cNvSpPr>
                <a:spLocks noChangeArrowheads="1"/>
              </p:cNvSpPr>
              <p:nvPr/>
            </p:nvSpPr>
            <p:spPr bwMode="auto">
              <a:xfrm>
                <a:off x="7242175" y="1706563"/>
                <a:ext cx="74612" cy="85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40" name="Rectangle 1362"/>
              <p:cNvSpPr>
                <a:spLocks noChangeArrowheads="1"/>
              </p:cNvSpPr>
              <p:nvPr/>
            </p:nvSpPr>
            <p:spPr bwMode="auto">
              <a:xfrm>
                <a:off x="7246938" y="1709738"/>
                <a:ext cx="66675" cy="79375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41" name="Rectangle 1363"/>
              <p:cNvSpPr>
                <a:spLocks noChangeArrowheads="1"/>
              </p:cNvSpPr>
              <p:nvPr/>
            </p:nvSpPr>
            <p:spPr bwMode="auto">
              <a:xfrm>
                <a:off x="7246938" y="1709738"/>
                <a:ext cx="66675" cy="7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42" name="Rectangle 1364"/>
              <p:cNvSpPr>
                <a:spLocks noChangeArrowheads="1"/>
              </p:cNvSpPr>
              <p:nvPr/>
            </p:nvSpPr>
            <p:spPr bwMode="auto">
              <a:xfrm>
                <a:off x="7278688" y="1709738"/>
                <a:ext cx="3175" cy="82550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43" name="Rectangle 1365"/>
              <p:cNvSpPr>
                <a:spLocks noChangeArrowheads="1"/>
              </p:cNvSpPr>
              <p:nvPr/>
            </p:nvSpPr>
            <p:spPr bwMode="auto">
              <a:xfrm>
                <a:off x="7278688" y="1709738"/>
                <a:ext cx="3175" cy="82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44" name="Rectangle 1366"/>
              <p:cNvSpPr>
                <a:spLocks noChangeArrowheads="1"/>
              </p:cNvSpPr>
              <p:nvPr/>
            </p:nvSpPr>
            <p:spPr bwMode="auto">
              <a:xfrm>
                <a:off x="7339013" y="1706563"/>
                <a:ext cx="74612" cy="85725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45" name="Rectangle 1367"/>
              <p:cNvSpPr>
                <a:spLocks noChangeArrowheads="1"/>
              </p:cNvSpPr>
              <p:nvPr/>
            </p:nvSpPr>
            <p:spPr bwMode="auto">
              <a:xfrm>
                <a:off x="7339013" y="1706563"/>
                <a:ext cx="74612" cy="85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46" name="Rectangle 1368"/>
              <p:cNvSpPr>
                <a:spLocks noChangeArrowheads="1"/>
              </p:cNvSpPr>
              <p:nvPr/>
            </p:nvSpPr>
            <p:spPr bwMode="auto">
              <a:xfrm>
                <a:off x="7342188" y="1709738"/>
                <a:ext cx="68262" cy="79375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47" name="Rectangle 1369"/>
              <p:cNvSpPr>
                <a:spLocks noChangeArrowheads="1"/>
              </p:cNvSpPr>
              <p:nvPr/>
            </p:nvSpPr>
            <p:spPr bwMode="auto">
              <a:xfrm>
                <a:off x="7342188" y="1709738"/>
                <a:ext cx="68262" cy="7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48" name="Freeform 1370"/>
              <p:cNvSpPr>
                <a:spLocks/>
              </p:cNvSpPr>
              <p:nvPr/>
            </p:nvSpPr>
            <p:spPr bwMode="auto">
              <a:xfrm>
                <a:off x="7410450" y="1709738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0 h 2"/>
                  <a:gd name="T4" fmla="*/ 2 h 2"/>
                  <a:gd name="T5" fmla="*/ 2 h 2"/>
                  <a:gd name="T6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49" name="Freeform 1371"/>
              <p:cNvSpPr>
                <a:spLocks/>
              </p:cNvSpPr>
              <p:nvPr/>
            </p:nvSpPr>
            <p:spPr bwMode="auto">
              <a:xfrm>
                <a:off x="7410450" y="1709738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0 h 2"/>
                  <a:gd name="T4" fmla="*/ 2 h 2"/>
                  <a:gd name="T5" fmla="*/ 2 h 2"/>
                  <a:gd name="T6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50" name="Rectangle 1372"/>
              <p:cNvSpPr>
                <a:spLocks noChangeArrowheads="1"/>
              </p:cNvSpPr>
              <p:nvPr/>
            </p:nvSpPr>
            <p:spPr bwMode="auto">
              <a:xfrm>
                <a:off x="7373938" y="1709738"/>
                <a:ext cx="3175" cy="82550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51" name="Rectangle 1373"/>
              <p:cNvSpPr>
                <a:spLocks noChangeArrowheads="1"/>
              </p:cNvSpPr>
              <p:nvPr/>
            </p:nvSpPr>
            <p:spPr bwMode="auto">
              <a:xfrm>
                <a:off x="7373938" y="1709738"/>
                <a:ext cx="3175" cy="82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52" name="Freeform 1374"/>
              <p:cNvSpPr>
                <a:spLocks/>
              </p:cNvSpPr>
              <p:nvPr/>
            </p:nvSpPr>
            <p:spPr bwMode="auto">
              <a:xfrm>
                <a:off x="7404100" y="1700213"/>
                <a:ext cx="22225" cy="9525"/>
              </a:xfrm>
              <a:custGeom>
                <a:avLst/>
                <a:gdLst>
                  <a:gd name="T0" fmla="*/ 14 w 14"/>
                  <a:gd name="T1" fmla="*/ 0 h 6"/>
                  <a:gd name="T2" fmla="*/ 0 w 14"/>
                  <a:gd name="T3" fmla="*/ 0 h 6"/>
                  <a:gd name="T4" fmla="*/ 0 w 14"/>
                  <a:gd name="T5" fmla="*/ 0 h 6"/>
                  <a:gd name="T6" fmla="*/ 14 w 14"/>
                  <a:gd name="T7" fmla="*/ 0 h 6"/>
                  <a:gd name="T8" fmla="*/ 14 w 14"/>
                  <a:gd name="T9" fmla="*/ 6 h 6"/>
                  <a:gd name="T10" fmla="*/ 14 w 1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CC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53" name="Freeform 1375"/>
              <p:cNvSpPr>
                <a:spLocks/>
              </p:cNvSpPr>
              <p:nvPr/>
            </p:nvSpPr>
            <p:spPr bwMode="auto">
              <a:xfrm>
                <a:off x="7404100" y="1700213"/>
                <a:ext cx="22225" cy="9525"/>
              </a:xfrm>
              <a:custGeom>
                <a:avLst/>
                <a:gdLst>
                  <a:gd name="T0" fmla="*/ 14 w 14"/>
                  <a:gd name="T1" fmla="*/ 0 h 6"/>
                  <a:gd name="T2" fmla="*/ 0 w 14"/>
                  <a:gd name="T3" fmla="*/ 0 h 6"/>
                  <a:gd name="T4" fmla="*/ 0 w 14"/>
                  <a:gd name="T5" fmla="*/ 0 h 6"/>
                  <a:gd name="T6" fmla="*/ 14 w 14"/>
                  <a:gd name="T7" fmla="*/ 0 h 6"/>
                  <a:gd name="T8" fmla="*/ 14 w 14"/>
                  <a:gd name="T9" fmla="*/ 6 h 6"/>
                  <a:gd name="T10" fmla="*/ 14 w 1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6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54" name="Freeform 1376"/>
              <p:cNvSpPr>
                <a:spLocks/>
              </p:cNvSpPr>
              <p:nvPr/>
            </p:nvSpPr>
            <p:spPr bwMode="auto">
              <a:xfrm>
                <a:off x="7404100" y="1700213"/>
                <a:ext cx="22225" cy="9525"/>
              </a:xfrm>
              <a:custGeom>
                <a:avLst/>
                <a:gdLst>
                  <a:gd name="T0" fmla="*/ 14 w 14"/>
                  <a:gd name="T1" fmla="*/ 0 h 6"/>
                  <a:gd name="T2" fmla="*/ 0 w 14"/>
                  <a:gd name="T3" fmla="*/ 0 h 6"/>
                  <a:gd name="T4" fmla="*/ 2 w 14"/>
                  <a:gd name="T5" fmla="*/ 4 h 6"/>
                  <a:gd name="T6" fmla="*/ 6 w 14"/>
                  <a:gd name="T7" fmla="*/ 4 h 6"/>
                  <a:gd name="T8" fmla="*/ 6 w 14"/>
                  <a:gd name="T9" fmla="*/ 6 h 6"/>
                  <a:gd name="T10" fmla="*/ 14 w 14"/>
                  <a:gd name="T11" fmla="*/ 6 h 6"/>
                  <a:gd name="T12" fmla="*/ 14 w 14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14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9B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55" name="Freeform 1377"/>
              <p:cNvSpPr>
                <a:spLocks/>
              </p:cNvSpPr>
              <p:nvPr/>
            </p:nvSpPr>
            <p:spPr bwMode="auto">
              <a:xfrm>
                <a:off x="7404100" y="1700213"/>
                <a:ext cx="22225" cy="9525"/>
              </a:xfrm>
              <a:custGeom>
                <a:avLst/>
                <a:gdLst>
                  <a:gd name="T0" fmla="*/ 14 w 14"/>
                  <a:gd name="T1" fmla="*/ 0 h 6"/>
                  <a:gd name="T2" fmla="*/ 0 w 14"/>
                  <a:gd name="T3" fmla="*/ 0 h 6"/>
                  <a:gd name="T4" fmla="*/ 2 w 14"/>
                  <a:gd name="T5" fmla="*/ 4 h 6"/>
                  <a:gd name="T6" fmla="*/ 6 w 14"/>
                  <a:gd name="T7" fmla="*/ 4 h 6"/>
                  <a:gd name="T8" fmla="*/ 6 w 14"/>
                  <a:gd name="T9" fmla="*/ 6 h 6"/>
                  <a:gd name="T10" fmla="*/ 14 w 14"/>
                  <a:gd name="T11" fmla="*/ 6 h 6"/>
                  <a:gd name="T12" fmla="*/ 14 w 14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14" y="6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56" name="Freeform 1378"/>
              <p:cNvSpPr>
                <a:spLocks/>
              </p:cNvSpPr>
              <p:nvPr/>
            </p:nvSpPr>
            <p:spPr bwMode="auto">
              <a:xfrm>
                <a:off x="7407275" y="1706563"/>
                <a:ext cx="6350" cy="3175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2 w 4"/>
                  <a:gd name="T7" fmla="*/ 2 h 2"/>
                  <a:gd name="T8" fmla="*/ 2 w 4"/>
                  <a:gd name="T9" fmla="*/ 2 h 2"/>
                  <a:gd name="T10" fmla="*/ 2 w 4"/>
                  <a:gd name="T11" fmla="*/ 2 h 2"/>
                  <a:gd name="T12" fmla="*/ 2 w 4"/>
                  <a:gd name="T13" fmla="*/ 2 h 2"/>
                  <a:gd name="T14" fmla="*/ 4 w 4"/>
                  <a:gd name="T15" fmla="*/ 2 h 2"/>
                  <a:gd name="T16" fmla="*/ 4 w 4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57" name="Freeform 1379"/>
              <p:cNvSpPr>
                <a:spLocks/>
              </p:cNvSpPr>
              <p:nvPr/>
            </p:nvSpPr>
            <p:spPr bwMode="auto">
              <a:xfrm>
                <a:off x="7407275" y="1706563"/>
                <a:ext cx="6350" cy="3175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2 w 4"/>
                  <a:gd name="T7" fmla="*/ 2 h 2"/>
                  <a:gd name="T8" fmla="*/ 2 w 4"/>
                  <a:gd name="T9" fmla="*/ 2 h 2"/>
                  <a:gd name="T10" fmla="*/ 2 w 4"/>
                  <a:gd name="T11" fmla="*/ 2 h 2"/>
                  <a:gd name="T12" fmla="*/ 2 w 4"/>
                  <a:gd name="T13" fmla="*/ 2 h 2"/>
                  <a:gd name="T14" fmla="*/ 4 w 4"/>
                  <a:gd name="T15" fmla="*/ 2 h 2"/>
                  <a:gd name="T16" fmla="*/ 4 w 4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58" name="Freeform 1380"/>
              <p:cNvSpPr>
                <a:spLocks/>
              </p:cNvSpPr>
              <p:nvPr/>
            </p:nvSpPr>
            <p:spPr bwMode="auto">
              <a:xfrm>
                <a:off x="7410450" y="17097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59" name="Freeform 1381"/>
              <p:cNvSpPr>
                <a:spLocks/>
              </p:cNvSpPr>
              <p:nvPr/>
            </p:nvSpPr>
            <p:spPr bwMode="auto">
              <a:xfrm>
                <a:off x="7410450" y="17097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60" name="Rectangle 1382"/>
              <p:cNvSpPr>
                <a:spLocks noChangeArrowheads="1"/>
              </p:cNvSpPr>
              <p:nvPr/>
            </p:nvSpPr>
            <p:spPr bwMode="auto">
              <a:xfrm>
                <a:off x="7410450" y="1709738"/>
                <a:ext cx="1587" cy="1588"/>
              </a:xfrm>
              <a:prstGeom prst="rect">
                <a:avLst/>
              </a:prstGeom>
              <a:solidFill>
                <a:srgbClr val="439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61" name="Freeform 1383"/>
              <p:cNvSpPr>
                <a:spLocks/>
              </p:cNvSpPr>
              <p:nvPr/>
            </p:nvSpPr>
            <p:spPr bwMode="auto">
              <a:xfrm>
                <a:off x="7410450" y="17097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62" name="Freeform 1384"/>
              <p:cNvSpPr>
                <a:spLocks/>
              </p:cNvSpPr>
              <p:nvPr/>
            </p:nvSpPr>
            <p:spPr bwMode="auto">
              <a:xfrm>
                <a:off x="6973888" y="1866901"/>
                <a:ext cx="622300" cy="57150"/>
              </a:xfrm>
              <a:custGeom>
                <a:avLst/>
                <a:gdLst>
                  <a:gd name="T0" fmla="*/ 392 w 392"/>
                  <a:gd name="T1" fmla="*/ 0 h 36"/>
                  <a:gd name="T2" fmla="*/ 319 w 392"/>
                  <a:gd name="T3" fmla="*/ 0 h 36"/>
                  <a:gd name="T4" fmla="*/ 337 w 392"/>
                  <a:gd name="T5" fmla="*/ 36 h 36"/>
                  <a:gd name="T6" fmla="*/ 0 w 392"/>
                  <a:gd name="T7" fmla="*/ 36 h 36"/>
                  <a:gd name="T8" fmla="*/ 392 w 392"/>
                  <a:gd name="T9" fmla="*/ 36 h 36"/>
                  <a:gd name="T10" fmla="*/ 392 w 392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2" h="36">
                    <a:moveTo>
                      <a:pt x="392" y="0"/>
                    </a:moveTo>
                    <a:lnTo>
                      <a:pt x="319" y="0"/>
                    </a:lnTo>
                    <a:lnTo>
                      <a:pt x="337" y="36"/>
                    </a:lnTo>
                    <a:lnTo>
                      <a:pt x="0" y="36"/>
                    </a:lnTo>
                    <a:lnTo>
                      <a:pt x="392" y="36"/>
                    </a:lnTo>
                    <a:lnTo>
                      <a:pt x="392" y="0"/>
                    </a:lnTo>
                    <a:close/>
                  </a:path>
                </a:pathLst>
              </a:custGeom>
              <a:solidFill>
                <a:srgbClr val="BCC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63" name="Freeform 1385"/>
              <p:cNvSpPr>
                <a:spLocks/>
              </p:cNvSpPr>
              <p:nvPr/>
            </p:nvSpPr>
            <p:spPr bwMode="auto">
              <a:xfrm>
                <a:off x="6973888" y="1866901"/>
                <a:ext cx="622300" cy="57150"/>
              </a:xfrm>
              <a:custGeom>
                <a:avLst/>
                <a:gdLst>
                  <a:gd name="T0" fmla="*/ 392 w 392"/>
                  <a:gd name="T1" fmla="*/ 0 h 36"/>
                  <a:gd name="T2" fmla="*/ 319 w 392"/>
                  <a:gd name="T3" fmla="*/ 0 h 36"/>
                  <a:gd name="T4" fmla="*/ 337 w 392"/>
                  <a:gd name="T5" fmla="*/ 36 h 36"/>
                  <a:gd name="T6" fmla="*/ 0 w 392"/>
                  <a:gd name="T7" fmla="*/ 36 h 36"/>
                  <a:gd name="T8" fmla="*/ 392 w 392"/>
                  <a:gd name="T9" fmla="*/ 36 h 36"/>
                  <a:gd name="T10" fmla="*/ 392 w 392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2" h="36">
                    <a:moveTo>
                      <a:pt x="392" y="0"/>
                    </a:moveTo>
                    <a:lnTo>
                      <a:pt x="319" y="0"/>
                    </a:lnTo>
                    <a:lnTo>
                      <a:pt x="337" y="36"/>
                    </a:lnTo>
                    <a:lnTo>
                      <a:pt x="0" y="36"/>
                    </a:lnTo>
                    <a:lnTo>
                      <a:pt x="392" y="36"/>
                    </a:lnTo>
                    <a:lnTo>
                      <a:pt x="3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64" name="Rectangle 1386"/>
              <p:cNvSpPr>
                <a:spLocks noChangeArrowheads="1"/>
              </p:cNvSpPr>
              <p:nvPr/>
            </p:nvSpPr>
            <p:spPr bwMode="auto">
              <a:xfrm>
                <a:off x="7983538" y="1866901"/>
                <a:ext cx="65087" cy="57150"/>
              </a:xfrm>
              <a:prstGeom prst="rect">
                <a:avLst/>
              </a:prstGeom>
              <a:solidFill>
                <a:srgbClr val="BCC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65" name="Rectangle 1387"/>
              <p:cNvSpPr>
                <a:spLocks noChangeArrowheads="1"/>
              </p:cNvSpPr>
              <p:nvPr/>
            </p:nvSpPr>
            <p:spPr bwMode="auto">
              <a:xfrm>
                <a:off x="7983538" y="1866901"/>
                <a:ext cx="65087" cy="57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66" name="Rectangle 1388"/>
              <p:cNvSpPr>
                <a:spLocks noChangeArrowheads="1"/>
              </p:cNvSpPr>
              <p:nvPr/>
            </p:nvSpPr>
            <p:spPr bwMode="auto">
              <a:xfrm>
                <a:off x="7470775" y="969963"/>
                <a:ext cx="80962" cy="65088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67" name="Rectangle 1389"/>
              <p:cNvSpPr>
                <a:spLocks noChangeArrowheads="1"/>
              </p:cNvSpPr>
              <p:nvPr/>
            </p:nvSpPr>
            <p:spPr bwMode="auto">
              <a:xfrm>
                <a:off x="7470775" y="969963"/>
                <a:ext cx="80962" cy="65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68" name="Rectangle 1390"/>
              <p:cNvSpPr>
                <a:spLocks noChangeArrowheads="1"/>
              </p:cNvSpPr>
              <p:nvPr/>
            </p:nvSpPr>
            <p:spPr bwMode="auto">
              <a:xfrm>
                <a:off x="7473950" y="973138"/>
                <a:ext cx="73025" cy="58738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69" name="Rectangle 1391"/>
              <p:cNvSpPr>
                <a:spLocks noChangeArrowheads="1"/>
              </p:cNvSpPr>
              <p:nvPr/>
            </p:nvSpPr>
            <p:spPr bwMode="auto">
              <a:xfrm>
                <a:off x="7473950" y="973138"/>
                <a:ext cx="73025" cy="58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70" name="Freeform 1392"/>
              <p:cNvSpPr>
                <a:spLocks/>
              </p:cNvSpPr>
              <p:nvPr/>
            </p:nvSpPr>
            <p:spPr bwMode="auto">
              <a:xfrm>
                <a:off x="7473950" y="973138"/>
                <a:ext cx="73025" cy="58738"/>
              </a:xfrm>
              <a:custGeom>
                <a:avLst/>
                <a:gdLst>
                  <a:gd name="T0" fmla="*/ 46 w 46"/>
                  <a:gd name="T1" fmla="*/ 0 h 37"/>
                  <a:gd name="T2" fmla="*/ 0 w 46"/>
                  <a:gd name="T3" fmla="*/ 0 h 37"/>
                  <a:gd name="T4" fmla="*/ 0 w 46"/>
                  <a:gd name="T5" fmla="*/ 37 h 37"/>
                  <a:gd name="T6" fmla="*/ 2 w 46"/>
                  <a:gd name="T7" fmla="*/ 37 h 37"/>
                  <a:gd name="T8" fmla="*/ 0 w 46"/>
                  <a:gd name="T9" fmla="*/ 37 h 37"/>
                  <a:gd name="T10" fmla="*/ 0 w 46"/>
                  <a:gd name="T11" fmla="*/ 37 h 37"/>
                  <a:gd name="T12" fmla="*/ 2 w 46"/>
                  <a:gd name="T13" fmla="*/ 35 h 37"/>
                  <a:gd name="T14" fmla="*/ 2 w 46"/>
                  <a:gd name="T15" fmla="*/ 3 h 37"/>
                  <a:gd name="T16" fmla="*/ 44 w 46"/>
                  <a:gd name="T17" fmla="*/ 3 h 37"/>
                  <a:gd name="T18" fmla="*/ 46 w 46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37">
                    <a:moveTo>
                      <a:pt x="46" y="0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2" y="35"/>
                    </a:lnTo>
                    <a:lnTo>
                      <a:pt x="2" y="3"/>
                    </a:lnTo>
                    <a:lnTo>
                      <a:pt x="4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71" name="Freeform 1393"/>
              <p:cNvSpPr>
                <a:spLocks/>
              </p:cNvSpPr>
              <p:nvPr/>
            </p:nvSpPr>
            <p:spPr bwMode="auto">
              <a:xfrm>
                <a:off x="7473950" y="973138"/>
                <a:ext cx="73025" cy="58738"/>
              </a:xfrm>
              <a:custGeom>
                <a:avLst/>
                <a:gdLst>
                  <a:gd name="T0" fmla="*/ 46 w 46"/>
                  <a:gd name="T1" fmla="*/ 0 h 37"/>
                  <a:gd name="T2" fmla="*/ 0 w 46"/>
                  <a:gd name="T3" fmla="*/ 0 h 37"/>
                  <a:gd name="T4" fmla="*/ 0 w 46"/>
                  <a:gd name="T5" fmla="*/ 37 h 37"/>
                  <a:gd name="T6" fmla="*/ 2 w 46"/>
                  <a:gd name="T7" fmla="*/ 37 h 37"/>
                  <a:gd name="T8" fmla="*/ 0 w 46"/>
                  <a:gd name="T9" fmla="*/ 37 h 37"/>
                  <a:gd name="T10" fmla="*/ 0 w 46"/>
                  <a:gd name="T11" fmla="*/ 37 h 37"/>
                  <a:gd name="T12" fmla="*/ 2 w 46"/>
                  <a:gd name="T13" fmla="*/ 35 h 37"/>
                  <a:gd name="T14" fmla="*/ 2 w 46"/>
                  <a:gd name="T15" fmla="*/ 3 h 37"/>
                  <a:gd name="T16" fmla="*/ 44 w 46"/>
                  <a:gd name="T17" fmla="*/ 3 h 37"/>
                  <a:gd name="T18" fmla="*/ 46 w 46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37">
                    <a:moveTo>
                      <a:pt x="46" y="0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2" y="35"/>
                    </a:lnTo>
                    <a:lnTo>
                      <a:pt x="2" y="3"/>
                    </a:lnTo>
                    <a:lnTo>
                      <a:pt x="44" y="3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72" name="Freeform 1394"/>
              <p:cNvSpPr>
                <a:spLocks/>
              </p:cNvSpPr>
              <p:nvPr/>
            </p:nvSpPr>
            <p:spPr bwMode="auto">
              <a:xfrm>
                <a:off x="7477125" y="977901"/>
                <a:ext cx="69850" cy="53975"/>
              </a:xfrm>
              <a:custGeom>
                <a:avLst/>
                <a:gdLst>
                  <a:gd name="T0" fmla="*/ 44 w 44"/>
                  <a:gd name="T1" fmla="*/ 0 h 34"/>
                  <a:gd name="T2" fmla="*/ 42 w 44"/>
                  <a:gd name="T3" fmla="*/ 0 h 34"/>
                  <a:gd name="T4" fmla="*/ 0 w 44"/>
                  <a:gd name="T5" fmla="*/ 32 h 34"/>
                  <a:gd name="T6" fmla="*/ 0 w 44"/>
                  <a:gd name="T7" fmla="*/ 34 h 34"/>
                  <a:gd name="T8" fmla="*/ 44 w 44"/>
                  <a:gd name="T9" fmla="*/ 34 h 34"/>
                  <a:gd name="T10" fmla="*/ 44 w 44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34">
                    <a:moveTo>
                      <a:pt x="44" y="0"/>
                    </a:moveTo>
                    <a:lnTo>
                      <a:pt x="42" y="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44" y="3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73" name="Freeform 1395"/>
              <p:cNvSpPr>
                <a:spLocks/>
              </p:cNvSpPr>
              <p:nvPr/>
            </p:nvSpPr>
            <p:spPr bwMode="auto">
              <a:xfrm>
                <a:off x="7477125" y="977901"/>
                <a:ext cx="69850" cy="53975"/>
              </a:xfrm>
              <a:custGeom>
                <a:avLst/>
                <a:gdLst>
                  <a:gd name="T0" fmla="*/ 44 w 44"/>
                  <a:gd name="T1" fmla="*/ 0 h 34"/>
                  <a:gd name="T2" fmla="*/ 42 w 44"/>
                  <a:gd name="T3" fmla="*/ 0 h 34"/>
                  <a:gd name="T4" fmla="*/ 0 w 44"/>
                  <a:gd name="T5" fmla="*/ 32 h 34"/>
                  <a:gd name="T6" fmla="*/ 0 w 44"/>
                  <a:gd name="T7" fmla="*/ 34 h 34"/>
                  <a:gd name="T8" fmla="*/ 44 w 44"/>
                  <a:gd name="T9" fmla="*/ 34 h 34"/>
                  <a:gd name="T10" fmla="*/ 44 w 44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34">
                    <a:moveTo>
                      <a:pt x="44" y="0"/>
                    </a:moveTo>
                    <a:lnTo>
                      <a:pt x="42" y="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44" y="34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74" name="Freeform 1396"/>
              <p:cNvSpPr>
                <a:spLocks noEditPoints="1"/>
              </p:cNvSpPr>
              <p:nvPr/>
            </p:nvSpPr>
            <p:spPr bwMode="auto">
              <a:xfrm>
                <a:off x="7473950" y="973138"/>
                <a:ext cx="73025" cy="58738"/>
              </a:xfrm>
              <a:custGeom>
                <a:avLst/>
                <a:gdLst>
                  <a:gd name="T0" fmla="*/ 2 w 46"/>
                  <a:gd name="T1" fmla="*/ 35 h 37"/>
                  <a:gd name="T2" fmla="*/ 0 w 46"/>
                  <a:gd name="T3" fmla="*/ 37 h 37"/>
                  <a:gd name="T4" fmla="*/ 0 w 46"/>
                  <a:gd name="T5" fmla="*/ 37 h 37"/>
                  <a:gd name="T6" fmla="*/ 2 w 46"/>
                  <a:gd name="T7" fmla="*/ 37 h 37"/>
                  <a:gd name="T8" fmla="*/ 2 w 46"/>
                  <a:gd name="T9" fmla="*/ 35 h 37"/>
                  <a:gd name="T10" fmla="*/ 46 w 46"/>
                  <a:gd name="T11" fmla="*/ 0 h 37"/>
                  <a:gd name="T12" fmla="*/ 46 w 46"/>
                  <a:gd name="T13" fmla="*/ 0 h 37"/>
                  <a:gd name="T14" fmla="*/ 44 w 46"/>
                  <a:gd name="T15" fmla="*/ 3 h 37"/>
                  <a:gd name="T16" fmla="*/ 46 w 46"/>
                  <a:gd name="T17" fmla="*/ 3 h 37"/>
                  <a:gd name="T18" fmla="*/ 46 w 46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37">
                    <a:moveTo>
                      <a:pt x="2" y="35"/>
                    </a:moveTo>
                    <a:lnTo>
                      <a:pt x="0" y="37"/>
                    </a:lnTo>
                    <a:lnTo>
                      <a:pt x="0" y="37"/>
                    </a:lnTo>
                    <a:lnTo>
                      <a:pt x="2" y="37"/>
                    </a:lnTo>
                    <a:lnTo>
                      <a:pt x="2" y="35"/>
                    </a:lnTo>
                    <a:close/>
                    <a:moveTo>
                      <a:pt x="46" y="0"/>
                    </a:moveTo>
                    <a:lnTo>
                      <a:pt x="46" y="0"/>
                    </a:lnTo>
                    <a:lnTo>
                      <a:pt x="44" y="3"/>
                    </a:lnTo>
                    <a:lnTo>
                      <a:pt x="46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DA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75" name="Freeform 1397"/>
              <p:cNvSpPr>
                <a:spLocks noEditPoints="1"/>
              </p:cNvSpPr>
              <p:nvPr/>
            </p:nvSpPr>
            <p:spPr bwMode="auto">
              <a:xfrm>
                <a:off x="7473950" y="973138"/>
                <a:ext cx="73025" cy="58738"/>
              </a:xfrm>
              <a:custGeom>
                <a:avLst/>
                <a:gdLst>
                  <a:gd name="T0" fmla="*/ 2 w 46"/>
                  <a:gd name="T1" fmla="*/ 35 h 37"/>
                  <a:gd name="T2" fmla="*/ 0 w 46"/>
                  <a:gd name="T3" fmla="*/ 37 h 37"/>
                  <a:gd name="T4" fmla="*/ 0 w 46"/>
                  <a:gd name="T5" fmla="*/ 37 h 37"/>
                  <a:gd name="T6" fmla="*/ 2 w 46"/>
                  <a:gd name="T7" fmla="*/ 37 h 37"/>
                  <a:gd name="T8" fmla="*/ 2 w 46"/>
                  <a:gd name="T9" fmla="*/ 35 h 37"/>
                  <a:gd name="T10" fmla="*/ 46 w 46"/>
                  <a:gd name="T11" fmla="*/ 0 h 37"/>
                  <a:gd name="T12" fmla="*/ 46 w 46"/>
                  <a:gd name="T13" fmla="*/ 0 h 37"/>
                  <a:gd name="T14" fmla="*/ 44 w 46"/>
                  <a:gd name="T15" fmla="*/ 3 h 37"/>
                  <a:gd name="T16" fmla="*/ 46 w 46"/>
                  <a:gd name="T17" fmla="*/ 3 h 37"/>
                  <a:gd name="T18" fmla="*/ 46 w 46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37">
                    <a:moveTo>
                      <a:pt x="2" y="35"/>
                    </a:moveTo>
                    <a:lnTo>
                      <a:pt x="0" y="37"/>
                    </a:lnTo>
                    <a:lnTo>
                      <a:pt x="0" y="37"/>
                    </a:lnTo>
                    <a:lnTo>
                      <a:pt x="2" y="37"/>
                    </a:lnTo>
                    <a:lnTo>
                      <a:pt x="2" y="35"/>
                    </a:lnTo>
                    <a:moveTo>
                      <a:pt x="46" y="0"/>
                    </a:moveTo>
                    <a:lnTo>
                      <a:pt x="46" y="0"/>
                    </a:lnTo>
                    <a:lnTo>
                      <a:pt x="44" y="3"/>
                    </a:lnTo>
                    <a:lnTo>
                      <a:pt x="46" y="3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76" name="Rectangle 1398"/>
              <p:cNvSpPr>
                <a:spLocks noChangeArrowheads="1"/>
              </p:cNvSpPr>
              <p:nvPr/>
            </p:nvSpPr>
            <p:spPr bwMode="auto">
              <a:xfrm>
                <a:off x="7470775" y="1138238"/>
                <a:ext cx="80962" cy="63500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77" name="Rectangle 1399"/>
              <p:cNvSpPr>
                <a:spLocks noChangeArrowheads="1"/>
              </p:cNvSpPr>
              <p:nvPr/>
            </p:nvSpPr>
            <p:spPr bwMode="auto">
              <a:xfrm>
                <a:off x="7470775" y="1138238"/>
                <a:ext cx="80962" cy="6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78" name="Rectangle 1400"/>
              <p:cNvSpPr>
                <a:spLocks noChangeArrowheads="1"/>
              </p:cNvSpPr>
              <p:nvPr/>
            </p:nvSpPr>
            <p:spPr bwMode="auto">
              <a:xfrm>
                <a:off x="7473950" y="1141413"/>
                <a:ext cx="73025" cy="57150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79" name="Rectangle 1401"/>
              <p:cNvSpPr>
                <a:spLocks noChangeArrowheads="1"/>
              </p:cNvSpPr>
              <p:nvPr/>
            </p:nvSpPr>
            <p:spPr bwMode="auto">
              <a:xfrm>
                <a:off x="7473950" y="1141413"/>
                <a:ext cx="73025" cy="57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80" name="Freeform 1402"/>
              <p:cNvSpPr>
                <a:spLocks/>
              </p:cNvSpPr>
              <p:nvPr/>
            </p:nvSpPr>
            <p:spPr bwMode="auto">
              <a:xfrm>
                <a:off x="7473950" y="1141413"/>
                <a:ext cx="73025" cy="57150"/>
              </a:xfrm>
              <a:custGeom>
                <a:avLst/>
                <a:gdLst>
                  <a:gd name="T0" fmla="*/ 46 w 46"/>
                  <a:gd name="T1" fmla="*/ 0 h 36"/>
                  <a:gd name="T2" fmla="*/ 0 w 46"/>
                  <a:gd name="T3" fmla="*/ 0 h 36"/>
                  <a:gd name="T4" fmla="*/ 0 w 46"/>
                  <a:gd name="T5" fmla="*/ 36 h 36"/>
                  <a:gd name="T6" fmla="*/ 2 w 46"/>
                  <a:gd name="T7" fmla="*/ 36 h 36"/>
                  <a:gd name="T8" fmla="*/ 0 w 46"/>
                  <a:gd name="T9" fmla="*/ 36 h 36"/>
                  <a:gd name="T10" fmla="*/ 0 w 46"/>
                  <a:gd name="T11" fmla="*/ 36 h 36"/>
                  <a:gd name="T12" fmla="*/ 2 w 46"/>
                  <a:gd name="T13" fmla="*/ 34 h 36"/>
                  <a:gd name="T14" fmla="*/ 2 w 46"/>
                  <a:gd name="T15" fmla="*/ 2 h 36"/>
                  <a:gd name="T16" fmla="*/ 44 w 46"/>
                  <a:gd name="T17" fmla="*/ 2 h 36"/>
                  <a:gd name="T18" fmla="*/ 46 w 46"/>
                  <a:gd name="T1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36">
                    <a:moveTo>
                      <a:pt x="46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34"/>
                    </a:lnTo>
                    <a:lnTo>
                      <a:pt x="2" y="2"/>
                    </a:lnTo>
                    <a:lnTo>
                      <a:pt x="44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81" name="Freeform 1403"/>
              <p:cNvSpPr>
                <a:spLocks/>
              </p:cNvSpPr>
              <p:nvPr/>
            </p:nvSpPr>
            <p:spPr bwMode="auto">
              <a:xfrm>
                <a:off x="7473950" y="1141413"/>
                <a:ext cx="73025" cy="57150"/>
              </a:xfrm>
              <a:custGeom>
                <a:avLst/>
                <a:gdLst>
                  <a:gd name="T0" fmla="*/ 46 w 46"/>
                  <a:gd name="T1" fmla="*/ 0 h 36"/>
                  <a:gd name="T2" fmla="*/ 0 w 46"/>
                  <a:gd name="T3" fmla="*/ 0 h 36"/>
                  <a:gd name="T4" fmla="*/ 0 w 46"/>
                  <a:gd name="T5" fmla="*/ 36 h 36"/>
                  <a:gd name="T6" fmla="*/ 2 w 46"/>
                  <a:gd name="T7" fmla="*/ 36 h 36"/>
                  <a:gd name="T8" fmla="*/ 0 w 46"/>
                  <a:gd name="T9" fmla="*/ 36 h 36"/>
                  <a:gd name="T10" fmla="*/ 0 w 46"/>
                  <a:gd name="T11" fmla="*/ 36 h 36"/>
                  <a:gd name="T12" fmla="*/ 2 w 46"/>
                  <a:gd name="T13" fmla="*/ 34 h 36"/>
                  <a:gd name="T14" fmla="*/ 2 w 46"/>
                  <a:gd name="T15" fmla="*/ 2 h 36"/>
                  <a:gd name="T16" fmla="*/ 44 w 46"/>
                  <a:gd name="T17" fmla="*/ 2 h 36"/>
                  <a:gd name="T18" fmla="*/ 46 w 46"/>
                  <a:gd name="T1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36">
                    <a:moveTo>
                      <a:pt x="46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34"/>
                    </a:lnTo>
                    <a:lnTo>
                      <a:pt x="2" y="2"/>
                    </a:lnTo>
                    <a:lnTo>
                      <a:pt x="44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82" name="Freeform 1404"/>
              <p:cNvSpPr>
                <a:spLocks/>
              </p:cNvSpPr>
              <p:nvPr/>
            </p:nvSpPr>
            <p:spPr bwMode="auto">
              <a:xfrm>
                <a:off x="7477125" y="1144588"/>
                <a:ext cx="69850" cy="53975"/>
              </a:xfrm>
              <a:custGeom>
                <a:avLst/>
                <a:gdLst>
                  <a:gd name="T0" fmla="*/ 44 w 44"/>
                  <a:gd name="T1" fmla="*/ 0 h 34"/>
                  <a:gd name="T2" fmla="*/ 42 w 44"/>
                  <a:gd name="T3" fmla="*/ 0 h 34"/>
                  <a:gd name="T4" fmla="*/ 0 w 44"/>
                  <a:gd name="T5" fmla="*/ 32 h 34"/>
                  <a:gd name="T6" fmla="*/ 0 w 44"/>
                  <a:gd name="T7" fmla="*/ 34 h 34"/>
                  <a:gd name="T8" fmla="*/ 44 w 44"/>
                  <a:gd name="T9" fmla="*/ 34 h 34"/>
                  <a:gd name="T10" fmla="*/ 44 w 44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34">
                    <a:moveTo>
                      <a:pt x="44" y="0"/>
                    </a:moveTo>
                    <a:lnTo>
                      <a:pt x="42" y="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44" y="3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83" name="Freeform 1405"/>
              <p:cNvSpPr>
                <a:spLocks/>
              </p:cNvSpPr>
              <p:nvPr/>
            </p:nvSpPr>
            <p:spPr bwMode="auto">
              <a:xfrm>
                <a:off x="7477125" y="1144588"/>
                <a:ext cx="69850" cy="53975"/>
              </a:xfrm>
              <a:custGeom>
                <a:avLst/>
                <a:gdLst>
                  <a:gd name="T0" fmla="*/ 44 w 44"/>
                  <a:gd name="T1" fmla="*/ 0 h 34"/>
                  <a:gd name="T2" fmla="*/ 42 w 44"/>
                  <a:gd name="T3" fmla="*/ 0 h 34"/>
                  <a:gd name="T4" fmla="*/ 0 w 44"/>
                  <a:gd name="T5" fmla="*/ 32 h 34"/>
                  <a:gd name="T6" fmla="*/ 0 w 44"/>
                  <a:gd name="T7" fmla="*/ 34 h 34"/>
                  <a:gd name="T8" fmla="*/ 44 w 44"/>
                  <a:gd name="T9" fmla="*/ 34 h 34"/>
                  <a:gd name="T10" fmla="*/ 44 w 44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34">
                    <a:moveTo>
                      <a:pt x="44" y="0"/>
                    </a:moveTo>
                    <a:lnTo>
                      <a:pt x="42" y="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44" y="34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84" name="Freeform 1406"/>
              <p:cNvSpPr>
                <a:spLocks noEditPoints="1"/>
              </p:cNvSpPr>
              <p:nvPr/>
            </p:nvSpPr>
            <p:spPr bwMode="auto">
              <a:xfrm>
                <a:off x="7473950" y="1141413"/>
                <a:ext cx="73025" cy="57150"/>
              </a:xfrm>
              <a:custGeom>
                <a:avLst/>
                <a:gdLst>
                  <a:gd name="T0" fmla="*/ 2 w 46"/>
                  <a:gd name="T1" fmla="*/ 34 h 36"/>
                  <a:gd name="T2" fmla="*/ 0 w 46"/>
                  <a:gd name="T3" fmla="*/ 36 h 36"/>
                  <a:gd name="T4" fmla="*/ 0 w 46"/>
                  <a:gd name="T5" fmla="*/ 36 h 36"/>
                  <a:gd name="T6" fmla="*/ 2 w 46"/>
                  <a:gd name="T7" fmla="*/ 36 h 36"/>
                  <a:gd name="T8" fmla="*/ 2 w 46"/>
                  <a:gd name="T9" fmla="*/ 34 h 36"/>
                  <a:gd name="T10" fmla="*/ 46 w 46"/>
                  <a:gd name="T11" fmla="*/ 0 h 36"/>
                  <a:gd name="T12" fmla="*/ 46 w 46"/>
                  <a:gd name="T13" fmla="*/ 0 h 36"/>
                  <a:gd name="T14" fmla="*/ 44 w 46"/>
                  <a:gd name="T15" fmla="*/ 2 h 36"/>
                  <a:gd name="T16" fmla="*/ 46 w 46"/>
                  <a:gd name="T17" fmla="*/ 2 h 36"/>
                  <a:gd name="T18" fmla="*/ 46 w 46"/>
                  <a:gd name="T1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36">
                    <a:moveTo>
                      <a:pt x="2" y="34"/>
                    </a:moveTo>
                    <a:lnTo>
                      <a:pt x="0" y="36"/>
                    </a:lnTo>
                    <a:lnTo>
                      <a:pt x="0" y="36"/>
                    </a:lnTo>
                    <a:lnTo>
                      <a:pt x="2" y="36"/>
                    </a:lnTo>
                    <a:lnTo>
                      <a:pt x="2" y="34"/>
                    </a:lnTo>
                    <a:close/>
                    <a:moveTo>
                      <a:pt x="46" y="0"/>
                    </a:moveTo>
                    <a:lnTo>
                      <a:pt x="46" y="0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DA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85" name="Freeform 1407"/>
              <p:cNvSpPr>
                <a:spLocks noEditPoints="1"/>
              </p:cNvSpPr>
              <p:nvPr/>
            </p:nvSpPr>
            <p:spPr bwMode="auto">
              <a:xfrm>
                <a:off x="7473950" y="1141413"/>
                <a:ext cx="73025" cy="57150"/>
              </a:xfrm>
              <a:custGeom>
                <a:avLst/>
                <a:gdLst>
                  <a:gd name="T0" fmla="*/ 2 w 46"/>
                  <a:gd name="T1" fmla="*/ 34 h 36"/>
                  <a:gd name="T2" fmla="*/ 0 w 46"/>
                  <a:gd name="T3" fmla="*/ 36 h 36"/>
                  <a:gd name="T4" fmla="*/ 0 w 46"/>
                  <a:gd name="T5" fmla="*/ 36 h 36"/>
                  <a:gd name="T6" fmla="*/ 2 w 46"/>
                  <a:gd name="T7" fmla="*/ 36 h 36"/>
                  <a:gd name="T8" fmla="*/ 2 w 46"/>
                  <a:gd name="T9" fmla="*/ 34 h 36"/>
                  <a:gd name="T10" fmla="*/ 46 w 46"/>
                  <a:gd name="T11" fmla="*/ 0 h 36"/>
                  <a:gd name="T12" fmla="*/ 46 w 46"/>
                  <a:gd name="T13" fmla="*/ 0 h 36"/>
                  <a:gd name="T14" fmla="*/ 44 w 46"/>
                  <a:gd name="T15" fmla="*/ 2 h 36"/>
                  <a:gd name="T16" fmla="*/ 46 w 46"/>
                  <a:gd name="T17" fmla="*/ 2 h 36"/>
                  <a:gd name="T18" fmla="*/ 46 w 46"/>
                  <a:gd name="T1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36">
                    <a:moveTo>
                      <a:pt x="2" y="34"/>
                    </a:moveTo>
                    <a:lnTo>
                      <a:pt x="0" y="36"/>
                    </a:lnTo>
                    <a:lnTo>
                      <a:pt x="0" y="36"/>
                    </a:lnTo>
                    <a:lnTo>
                      <a:pt x="2" y="36"/>
                    </a:lnTo>
                    <a:lnTo>
                      <a:pt x="2" y="34"/>
                    </a:lnTo>
                    <a:moveTo>
                      <a:pt x="46" y="0"/>
                    </a:moveTo>
                    <a:lnTo>
                      <a:pt x="46" y="0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86" name="Rectangle 1408"/>
              <p:cNvSpPr>
                <a:spLocks noChangeArrowheads="1"/>
              </p:cNvSpPr>
              <p:nvPr/>
            </p:nvSpPr>
            <p:spPr bwMode="auto">
              <a:xfrm>
                <a:off x="7470775" y="1301751"/>
                <a:ext cx="80962" cy="66675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87" name="Rectangle 1409"/>
              <p:cNvSpPr>
                <a:spLocks noChangeArrowheads="1"/>
              </p:cNvSpPr>
              <p:nvPr/>
            </p:nvSpPr>
            <p:spPr bwMode="auto">
              <a:xfrm>
                <a:off x="7470775" y="1301751"/>
                <a:ext cx="80962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88" name="Rectangle 1410"/>
              <p:cNvSpPr>
                <a:spLocks noChangeArrowheads="1"/>
              </p:cNvSpPr>
              <p:nvPr/>
            </p:nvSpPr>
            <p:spPr bwMode="auto">
              <a:xfrm>
                <a:off x="7473950" y="1304926"/>
                <a:ext cx="73025" cy="60325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89" name="Rectangle 1412"/>
              <p:cNvSpPr>
                <a:spLocks noChangeArrowheads="1"/>
              </p:cNvSpPr>
              <p:nvPr/>
            </p:nvSpPr>
            <p:spPr bwMode="auto">
              <a:xfrm>
                <a:off x="7473950" y="1304926"/>
                <a:ext cx="73025" cy="60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90" name="Freeform 1413"/>
              <p:cNvSpPr>
                <a:spLocks/>
              </p:cNvSpPr>
              <p:nvPr/>
            </p:nvSpPr>
            <p:spPr bwMode="auto">
              <a:xfrm>
                <a:off x="7473950" y="1304926"/>
                <a:ext cx="73025" cy="60325"/>
              </a:xfrm>
              <a:custGeom>
                <a:avLst/>
                <a:gdLst>
                  <a:gd name="T0" fmla="*/ 46 w 46"/>
                  <a:gd name="T1" fmla="*/ 0 h 38"/>
                  <a:gd name="T2" fmla="*/ 0 w 46"/>
                  <a:gd name="T3" fmla="*/ 0 h 38"/>
                  <a:gd name="T4" fmla="*/ 0 w 46"/>
                  <a:gd name="T5" fmla="*/ 38 h 38"/>
                  <a:gd name="T6" fmla="*/ 2 w 46"/>
                  <a:gd name="T7" fmla="*/ 38 h 38"/>
                  <a:gd name="T8" fmla="*/ 0 w 46"/>
                  <a:gd name="T9" fmla="*/ 38 h 38"/>
                  <a:gd name="T10" fmla="*/ 0 w 46"/>
                  <a:gd name="T11" fmla="*/ 38 h 38"/>
                  <a:gd name="T12" fmla="*/ 2 w 46"/>
                  <a:gd name="T13" fmla="*/ 36 h 38"/>
                  <a:gd name="T14" fmla="*/ 2 w 46"/>
                  <a:gd name="T15" fmla="*/ 4 h 38"/>
                  <a:gd name="T16" fmla="*/ 44 w 46"/>
                  <a:gd name="T17" fmla="*/ 4 h 38"/>
                  <a:gd name="T18" fmla="*/ 46 w 46"/>
                  <a:gd name="T1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38">
                    <a:moveTo>
                      <a:pt x="46" y="0"/>
                    </a:moveTo>
                    <a:lnTo>
                      <a:pt x="0" y="0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36"/>
                    </a:lnTo>
                    <a:lnTo>
                      <a:pt x="2" y="4"/>
                    </a:lnTo>
                    <a:lnTo>
                      <a:pt x="44" y="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91" name="Freeform 1414"/>
              <p:cNvSpPr>
                <a:spLocks/>
              </p:cNvSpPr>
              <p:nvPr/>
            </p:nvSpPr>
            <p:spPr bwMode="auto">
              <a:xfrm>
                <a:off x="7473950" y="1304926"/>
                <a:ext cx="73025" cy="60325"/>
              </a:xfrm>
              <a:custGeom>
                <a:avLst/>
                <a:gdLst>
                  <a:gd name="T0" fmla="*/ 46 w 46"/>
                  <a:gd name="T1" fmla="*/ 0 h 38"/>
                  <a:gd name="T2" fmla="*/ 0 w 46"/>
                  <a:gd name="T3" fmla="*/ 0 h 38"/>
                  <a:gd name="T4" fmla="*/ 0 w 46"/>
                  <a:gd name="T5" fmla="*/ 38 h 38"/>
                  <a:gd name="T6" fmla="*/ 2 w 46"/>
                  <a:gd name="T7" fmla="*/ 38 h 38"/>
                  <a:gd name="T8" fmla="*/ 0 w 46"/>
                  <a:gd name="T9" fmla="*/ 38 h 38"/>
                  <a:gd name="T10" fmla="*/ 0 w 46"/>
                  <a:gd name="T11" fmla="*/ 38 h 38"/>
                  <a:gd name="T12" fmla="*/ 2 w 46"/>
                  <a:gd name="T13" fmla="*/ 36 h 38"/>
                  <a:gd name="T14" fmla="*/ 2 w 46"/>
                  <a:gd name="T15" fmla="*/ 4 h 38"/>
                  <a:gd name="T16" fmla="*/ 44 w 46"/>
                  <a:gd name="T17" fmla="*/ 4 h 38"/>
                  <a:gd name="T18" fmla="*/ 46 w 46"/>
                  <a:gd name="T1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38">
                    <a:moveTo>
                      <a:pt x="46" y="0"/>
                    </a:moveTo>
                    <a:lnTo>
                      <a:pt x="0" y="0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36"/>
                    </a:lnTo>
                    <a:lnTo>
                      <a:pt x="2" y="4"/>
                    </a:lnTo>
                    <a:lnTo>
                      <a:pt x="44" y="4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92" name="Freeform 1415"/>
              <p:cNvSpPr>
                <a:spLocks/>
              </p:cNvSpPr>
              <p:nvPr/>
            </p:nvSpPr>
            <p:spPr bwMode="auto">
              <a:xfrm>
                <a:off x="7477125" y="1311276"/>
                <a:ext cx="69850" cy="53975"/>
              </a:xfrm>
              <a:custGeom>
                <a:avLst/>
                <a:gdLst>
                  <a:gd name="T0" fmla="*/ 44 w 44"/>
                  <a:gd name="T1" fmla="*/ 0 h 34"/>
                  <a:gd name="T2" fmla="*/ 42 w 44"/>
                  <a:gd name="T3" fmla="*/ 0 h 34"/>
                  <a:gd name="T4" fmla="*/ 0 w 44"/>
                  <a:gd name="T5" fmla="*/ 32 h 34"/>
                  <a:gd name="T6" fmla="*/ 0 w 44"/>
                  <a:gd name="T7" fmla="*/ 34 h 34"/>
                  <a:gd name="T8" fmla="*/ 44 w 44"/>
                  <a:gd name="T9" fmla="*/ 34 h 34"/>
                  <a:gd name="T10" fmla="*/ 44 w 44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34">
                    <a:moveTo>
                      <a:pt x="44" y="0"/>
                    </a:moveTo>
                    <a:lnTo>
                      <a:pt x="42" y="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44" y="3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93" name="Freeform 1416"/>
              <p:cNvSpPr>
                <a:spLocks/>
              </p:cNvSpPr>
              <p:nvPr/>
            </p:nvSpPr>
            <p:spPr bwMode="auto">
              <a:xfrm>
                <a:off x="7477125" y="1311276"/>
                <a:ext cx="69850" cy="53975"/>
              </a:xfrm>
              <a:custGeom>
                <a:avLst/>
                <a:gdLst>
                  <a:gd name="T0" fmla="*/ 44 w 44"/>
                  <a:gd name="T1" fmla="*/ 0 h 34"/>
                  <a:gd name="T2" fmla="*/ 42 w 44"/>
                  <a:gd name="T3" fmla="*/ 0 h 34"/>
                  <a:gd name="T4" fmla="*/ 0 w 44"/>
                  <a:gd name="T5" fmla="*/ 32 h 34"/>
                  <a:gd name="T6" fmla="*/ 0 w 44"/>
                  <a:gd name="T7" fmla="*/ 34 h 34"/>
                  <a:gd name="T8" fmla="*/ 44 w 44"/>
                  <a:gd name="T9" fmla="*/ 34 h 34"/>
                  <a:gd name="T10" fmla="*/ 44 w 44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34">
                    <a:moveTo>
                      <a:pt x="44" y="0"/>
                    </a:moveTo>
                    <a:lnTo>
                      <a:pt x="42" y="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44" y="34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94" name="Freeform 1417"/>
              <p:cNvSpPr>
                <a:spLocks noEditPoints="1"/>
              </p:cNvSpPr>
              <p:nvPr/>
            </p:nvSpPr>
            <p:spPr bwMode="auto">
              <a:xfrm>
                <a:off x="7473950" y="1304926"/>
                <a:ext cx="73025" cy="60325"/>
              </a:xfrm>
              <a:custGeom>
                <a:avLst/>
                <a:gdLst>
                  <a:gd name="T0" fmla="*/ 2 w 46"/>
                  <a:gd name="T1" fmla="*/ 36 h 38"/>
                  <a:gd name="T2" fmla="*/ 0 w 46"/>
                  <a:gd name="T3" fmla="*/ 38 h 38"/>
                  <a:gd name="T4" fmla="*/ 0 w 46"/>
                  <a:gd name="T5" fmla="*/ 38 h 38"/>
                  <a:gd name="T6" fmla="*/ 2 w 46"/>
                  <a:gd name="T7" fmla="*/ 38 h 38"/>
                  <a:gd name="T8" fmla="*/ 2 w 46"/>
                  <a:gd name="T9" fmla="*/ 36 h 38"/>
                  <a:gd name="T10" fmla="*/ 46 w 46"/>
                  <a:gd name="T11" fmla="*/ 0 h 38"/>
                  <a:gd name="T12" fmla="*/ 46 w 46"/>
                  <a:gd name="T13" fmla="*/ 0 h 38"/>
                  <a:gd name="T14" fmla="*/ 44 w 46"/>
                  <a:gd name="T15" fmla="*/ 4 h 38"/>
                  <a:gd name="T16" fmla="*/ 46 w 46"/>
                  <a:gd name="T17" fmla="*/ 4 h 38"/>
                  <a:gd name="T18" fmla="*/ 46 w 46"/>
                  <a:gd name="T1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38">
                    <a:moveTo>
                      <a:pt x="2" y="36"/>
                    </a:moveTo>
                    <a:lnTo>
                      <a:pt x="0" y="38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2" y="36"/>
                    </a:lnTo>
                    <a:close/>
                    <a:moveTo>
                      <a:pt x="46" y="0"/>
                    </a:moveTo>
                    <a:lnTo>
                      <a:pt x="46" y="0"/>
                    </a:lnTo>
                    <a:lnTo>
                      <a:pt x="44" y="4"/>
                    </a:lnTo>
                    <a:lnTo>
                      <a:pt x="46" y="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DA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95" name="Freeform 1418"/>
              <p:cNvSpPr>
                <a:spLocks noEditPoints="1"/>
              </p:cNvSpPr>
              <p:nvPr/>
            </p:nvSpPr>
            <p:spPr bwMode="auto">
              <a:xfrm>
                <a:off x="7473950" y="1304926"/>
                <a:ext cx="73025" cy="60325"/>
              </a:xfrm>
              <a:custGeom>
                <a:avLst/>
                <a:gdLst>
                  <a:gd name="T0" fmla="*/ 2 w 46"/>
                  <a:gd name="T1" fmla="*/ 36 h 38"/>
                  <a:gd name="T2" fmla="*/ 0 w 46"/>
                  <a:gd name="T3" fmla="*/ 38 h 38"/>
                  <a:gd name="T4" fmla="*/ 0 w 46"/>
                  <a:gd name="T5" fmla="*/ 38 h 38"/>
                  <a:gd name="T6" fmla="*/ 2 w 46"/>
                  <a:gd name="T7" fmla="*/ 38 h 38"/>
                  <a:gd name="T8" fmla="*/ 2 w 46"/>
                  <a:gd name="T9" fmla="*/ 36 h 38"/>
                  <a:gd name="T10" fmla="*/ 46 w 46"/>
                  <a:gd name="T11" fmla="*/ 0 h 38"/>
                  <a:gd name="T12" fmla="*/ 46 w 46"/>
                  <a:gd name="T13" fmla="*/ 0 h 38"/>
                  <a:gd name="T14" fmla="*/ 44 w 46"/>
                  <a:gd name="T15" fmla="*/ 4 h 38"/>
                  <a:gd name="T16" fmla="*/ 46 w 46"/>
                  <a:gd name="T17" fmla="*/ 4 h 38"/>
                  <a:gd name="T18" fmla="*/ 46 w 46"/>
                  <a:gd name="T1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38">
                    <a:moveTo>
                      <a:pt x="2" y="36"/>
                    </a:moveTo>
                    <a:lnTo>
                      <a:pt x="0" y="38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2" y="36"/>
                    </a:lnTo>
                    <a:moveTo>
                      <a:pt x="46" y="0"/>
                    </a:moveTo>
                    <a:lnTo>
                      <a:pt x="46" y="0"/>
                    </a:lnTo>
                    <a:lnTo>
                      <a:pt x="44" y="4"/>
                    </a:lnTo>
                    <a:lnTo>
                      <a:pt x="46" y="4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96" name="Rectangle 1419"/>
              <p:cNvSpPr>
                <a:spLocks noChangeArrowheads="1"/>
              </p:cNvSpPr>
              <p:nvPr/>
            </p:nvSpPr>
            <p:spPr bwMode="auto">
              <a:xfrm>
                <a:off x="7470775" y="1468439"/>
                <a:ext cx="80962" cy="66675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97" name="Rectangle 1420"/>
              <p:cNvSpPr>
                <a:spLocks noChangeArrowheads="1"/>
              </p:cNvSpPr>
              <p:nvPr/>
            </p:nvSpPr>
            <p:spPr bwMode="auto">
              <a:xfrm>
                <a:off x="7470775" y="1468439"/>
                <a:ext cx="80962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98" name="Rectangle 1421"/>
              <p:cNvSpPr>
                <a:spLocks noChangeArrowheads="1"/>
              </p:cNvSpPr>
              <p:nvPr/>
            </p:nvSpPr>
            <p:spPr bwMode="auto">
              <a:xfrm>
                <a:off x="7473950" y="1471614"/>
                <a:ext cx="73025" cy="60325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99" name="Rectangle 1422"/>
              <p:cNvSpPr>
                <a:spLocks noChangeArrowheads="1"/>
              </p:cNvSpPr>
              <p:nvPr/>
            </p:nvSpPr>
            <p:spPr bwMode="auto">
              <a:xfrm>
                <a:off x="7473950" y="1471614"/>
                <a:ext cx="73025" cy="60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00" name="Freeform 1423"/>
              <p:cNvSpPr>
                <a:spLocks/>
              </p:cNvSpPr>
              <p:nvPr/>
            </p:nvSpPr>
            <p:spPr bwMode="auto">
              <a:xfrm>
                <a:off x="7473950" y="1471614"/>
                <a:ext cx="73025" cy="60325"/>
              </a:xfrm>
              <a:custGeom>
                <a:avLst/>
                <a:gdLst>
                  <a:gd name="T0" fmla="*/ 46 w 46"/>
                  <a:gd name="T1" fmla="*/ 0 h 38"/>
                  <a:gd name="T2" fmla="*/ 0 w 46"/>
                  <a:gd name="T3" fmla="*/ 0 h 38"/>
                  <a:gd name="T4" fmla="*/ 0 w 46"/>
                  <a:gd name="T5" fmla="*/ 38 h 38"/>
                  <a:gd name="T6" fmla="*/ 2 w 46"/>
                  <a:gd name="T7" fmla="*/ 38 h 38"/>
                  <a:gd name="T8" fmla="*/ 0 w 46"/>
                  <a:gd name="T9" fmla="*/ 38 h 38"/>
                  <a:gd name="T10" fmla="*/ 0 w 46"/>
                  <a:gd name="T11" fmla="*/ 38 h 38"/>
                  <a:gd name="T12" fmla="*/ 2 w 46"/>
                  <a:gd name="T13" fmla="*/ 36 h 38"/>
                  <a:gd name="T14" fmla="*/ 2 w 46"/>
                  <a:gd name="T15" fmla="*/ 2 h 38"/>
                  <a:gd name="T16" fmla="*/ 44 w 46"/>
                  <a:gd name="T17" fmla="*/ 2 h 38"/>
                  <a:gd name="T18" fmla="*/ 46 w 46"/>
                  <a:gd name="T1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38">
                    <a:moveTo>
                      <a:pt x="46" y="0"/>
                    </a:moveTo>
                    <a:lnTo>
                      <a:pt x="0" y="0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36"/>
                    </a:lnTo>
                    <a:lnTo>
                      <a:pt x="2" y="2"/>
                    </a:lnTo>
                    <a:lnTo>
                      <a:pt x="44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01" name="Freeform 1424"/>
              <p:cNvSpPr>
                <a:spLocks/>
              </p:cNvSpPr>
              <p:nvPr/>
            </p:nvSpPr>
            <p:spPr bwMode="auto">
              <a:xfrm>
                <a:off x="7473950" y="1471614"/>
                <a:ext cx="73025" cy="60325"/>
              </a:xfrm>
              <a:custGeom>
                <a:avLst/>
                <a:gdLst>
                  <a:gd name="T0" fmla="*/ 46 w 46"/>
                  <a:gd name="T1" fmla="*/ 0 h 38"/>
                  <a:gd name="T2" fmla="*/ 0 w 46"/>
                  <a:gd name="T3" fmla="*/ 0 h 38"/>
                  <a:gd name="T4" fmla="*/ 0 w 46"/>
                  <a:gd name="T5" fmla="*/ 38 h 38"/>
                  <a:gd name="T6" fmla="*/ 2 w 46"/>
                  <a:gd name="T7" fmla="*/ 38 h 38"/>
                  <a:gd name="T8" fmla="*/ 0 w 46"/>
                  <a:gd name="T9" fmla="*/ 38 h 38"/>
                  <a:gd name="T10" fmla="*/ 0 w 46"/>
                  <a:gd name="T11" fmla="*/ 38 h 38"/>
                  <a:gd name="T12" fmla="*/ 2 w 46"/>
                  <a:gd name="T13" fmla="*/ 36 h 38"/>
                  <a:gd name="T14" fmla="*/ 2 w 46"/>
                  <a:gd name="T15" fmla="*/ 2 h 38"/>
                  <a:gd name="T16" fmla="*/ 44 w 46"/>
                  <a:gd name="T17" fmla="*/ 2 h 38"/>
                  <a:gd name="T18" fmla="*/ 46 w 46"/>
                  <a:gd name="T1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38">
                    <a:moveTo>
                      <a:pt x="46" y="0"/>
                    </a:moveTo>
                    <a:lnTo>
                      <a:pt x="0" y="0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36"/>
                    </a:lnTo>
                    <a:lnTo>
                      <a:pt x="2" y="2"/>
                    </a:lnTo>
                    <a:lnTo>
                      <a:pt x="44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02" name="Freeform 1425"/>
              <p:cNvSpPr>
                <a:spLocks/>
              </p:cNvSpPr>
              <p:nvPr/>
            </p:nvSpPr>
            <p:spPr bwMode="auto">
              <a:xfrm>
                <a:off x="7477125" y="1474789"/>
                <a:ext cx="69850" cy="57150"/>
              </a:xfrm>
              <a:custGeom>
                <a:avLst/>
                <a:gdLst>
                  <a:gd name="T0" fmla="*/ 44 w 44"/>
                  <a:gd name="T1" fmla="*/ 0 h 36"/>
                  <a:gd name="T2" fmla="*/ 42 w 44"/>
                  <a:gd name="T3" fmla="*/ 0 h 36"/>
                  <a:gd name="T4" fmla="*/ 0 w 44"/>
                  <a:gd name="T5" fmla="*/ 34 h 36"/>
                  <a:gd name="T6" fmla="*/ 0 w 44"/>
                  <a:gd name="T7" fmla="*/ 36 h 36"/>
                  <a:gd name="T8" fmla="*/ 44 w 44"/>
                  <a:gd name="T9" fmla="*/ 36 h 36"/>
                  <a:gd name="T10" fmla="*/ 44 w 44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36">
                    <a:moveTo>
                      <a:pt x="44" y="0"/>
                    </a:moveTo>
                    <a:lnTo>
                      <a:pt x="42" y="0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44" y="3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03" name="Freeform 1426"/>
              <p:cNvSpPr>
                <a:spLocks/>
              </p:cNvSpPr>
              <p:nvPr/>
            </p:nvSpPr>
            <p:spPr bwMode="auto">
              <a:xfrm>
                <a:off x="7477125" y="1474789"/>
                <a:ext cx="69850" cy="57150"/>
              </a:xfrm>
              <a:custGeom>
                <a:avLst/>
                <a:gdLst>
                  <a:gd name="T0" fmla="*/ 44 w 44"/>
                  <a:gd name="T1" fmla="*/ 0 h 36"/>
                  <a:gd name="T2" fmla="*/ 42 w 44"/>
                  <a:gd name="T3" fmla="*/ 0 h 36"/>
                  <a:gd name="T4" fmla="*/ 0 w 44"/>
                  <a:gd name="T5" fmla="*/ 34 h 36"/>
                  <a:gd name="T6" fmla="*/ 0 w 44"/>
                  <a:gd name="T7" fmla="*/ 36 h 36"/>
                  <a:gd name="T8" fmla="*/ 44 w 44"/>
                  <a:gd name="T9" fmla="*/ 36 h 36"/>
                  <a:gd name="T10" fmla="*/ 44 w 44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36">
                    <a:moveTo>
                      <a:pt x="44" y="0"/>
                    </a:moveTo>
                    <a:lnTo>
                      <a:pt x="42" y="0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44" y="3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04" name="Freeform 1427"/>
              <p:cNvSpPr>
                <a:spLocks noEditPoints="1"/>
              </p:cNvSpPr>
              <p:nvPr/>
            </p:nvSpPr>
            <p:spPr bwMode="auto">
              <a:xfrm>
                <a:off x="7473950" y="1471614"/>
                <a:ext cx="73025" cy="60325"/>
              </a:xfrm>
              <a:custGeom>
                <a:avLst/>
                <a:gdLst>
                  <a:gd name="T0" fmla="*/ 2 w 46"/>
                  <a:gd name="T1" fmla="*/ 36 h 38"/>
                  <a:gd name="T2" fmla="*/ 0 w 46"/>
                  <a:gd name="T3" fmla="*/ 38 h 38"/>
                  <a:gd name="T4" fmla="*/ 0 w 46"/>
                  <a:gd name="T5" fmla="*/ 38 h 38"/>
                  <a:gd name="T6" fmla="*/ 2 w 46"/>
                  <a:gd name="T7" fmla="*/ 38 h 38"/>
                  <a:gd name="T8" fmla="*/ 2 w 46"/>
                  <a:gd name="T9" fmla="*/ 36 h 38"/>
                  <a:gd name="T10" fmla="*/ 46 w 46"/>
                  <a:gd name="T11" fmla="*/ 0 h 38"/>
                  <a:gd name="T12" fmla="*/ 46 w 46"/>
                  <a:gd name="T13" fmla="*/ 0 h 38"/>
                  <a:gd name="T14" fmla="*/ 44 w 46"/>
                  <a:gd name="T15" fmla="*/ 2 h 38"/>
                  <a:gd name="T16" fmla="*/ 46 w 46"/>
                  <a:gd name="T17" fmla="*/ 2 h 38"/>
                  <a:gd name="T18" fmla="*/ 46 w 46"/>
                  <a:gd name="T1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38">
                    <a:moveTo>
                      <a:pt x="2" y="36"/>
                    </a:moveTo>
                    <a:lnTo>
                      <a:pt x="0" y="38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2" y="36"/>
                    </a:lnTo>
                    <a:close/>
                    <a:moveTo>
                      <a:pt x="46" y="0"/>
                    </a:moveTo>
                    <a:lnTo>
                      <a:pt x="46" y="0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DA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05" name="Freeform 1428"/>
              <p:cNvSpPr>
                <a:spLocks noEditPoints="1"/>
              </p:cNvSpPr>
              <p:nvPr/>
            </p:nvSpPr>
            <p:spPr bwMode="auto">
              <a:xfrm>
                <a:off x="7473950" y="1471614"/>
                <a:ext cx="73025" cy="60325"/>
              </a:xfrm>
              <a:custGeom>
                <a:avLst/>
                <a:gdLst>
                  <a:gd name="T0" fmla="*/ 2 w 46"/>
                  <a:gd name="T1" fmla="*/ 36 h 38"/>
                  <a:gd name="T2" fmla="*/ 0 w 46"/>
                  <a:gd name="T3" fmla="*/ 38 h 38"/>
                  <a:gd name="T4" fmla="*/ 0 w 46"/>
                  <a:gd name="T5" fmla="*/ 38 h 38"/>
                  <a:gd name="T6" fmla="*/ 2 w 46"/>
                  <a:gd name="T7" fmla="*/ 38 h 38"/>
                  <a:gd name="T8" fmla="*/ 2 w 46"/>
                  <a:gd name="T9" fmla="*/ 36 h 38"/>
                  <a:gd name="T10" fmla="*/ 46 w 46"/>
                  <a:gd name="T11" fmla="*/ 0 h 38"/>
                  <a:gd name="T12" fmla="*/ 46 w 46"/>
                  <a:gd name="T13" fmla="*/ 0 h 38"/>
                  <a:gd name="T14" fmla="*/ 44 w 46"/>
                  <a:gd name="T15" fmla="*/ 2 h 38"/>
                  <a:gd name="T16" fmla="*/ 46 w 46"/>
                  <a:gd name="T17" fmla="*/ 2 h 38"/>
                  <a:gd name="T18" fmla="*/ 46 w 46"/>
                  <a:gd name="T1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38">
                    <a:moveTo>
                      <a:pt x="2" y="36"/>
                    </a:moveTo>
                    <a:lnTo>
                      <a:pt x="0" y="38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2" y="36"/>
                    </a:lnTo>
                    <a:moveTo>
                      <a:pt x="46" y="0"/>
                    </a:moveTo>
                    <a:lnTo>
                      <a:pt x="46" y="0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06" name="Rectangle 1429"/>
              <p:cNvSpPr>
                <a:spLocks noChangeArrowheads="1"/>
              </p:cNvSpPr>
              <p:nvPr/>
            </p:nvSpPr>
            <p:spPr bwMode="auto">
              <a:xfrm>
                <a:off x="7470775" y="1635126"/>
                <a:ext cx="80962" cy="65088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07" name="Rectangle 1430"/>
              <p:cNvSpPr>
                <a:spLocks noChangeArrowheads="1"/>
              </p:cNvSpPr>
              <p:nvPr/>
            </p:nvSpPr>
            <p:spPr bwMode="auto">
              <a:xfrm>
                <a:off x="7470775" y="1635126"/>
                <a:ext cx="80962" cy="65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08" name="Rectangle 1431"/>
              <p:cNvSpPr>
                <a:spLocks noChangeArrowheads="1"/>
              </p:cNvSpPr>
              <p:nvPr/>
            </p:nvSpPr>
            <p:spPr bwMode="auto">
              <a:xfrm>
                <a:off x="7473950" y="1638301"/>
                <a:ext cx="73025" cy="58738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09" name="Rectangle 1432"/>
              <p:cNvSpPr>
                <a:spLocks noChangeArrowheads="1"/>
              </p:cNvSpPr>
              <p:nvPr/>
            </p:nvSpPr>
            <p:spPr bwMode="auto">
              <a:xfrm>
                <a:off x="7473950" y="1638301"/>
                <a:ext cx="73025" cy="58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10" name="Freeform 1433"/>
              <p:cNvSpPr>
                <a:spLocks/>
              </p:cNvSpPr>
              <p:nvPr/>
            </p:nvSpPr>
            <p:spPr bwMode="auto">
              <a:xfrm>
                <a:off x="7473950" y="1638301"/>
                <a:ext cx="73025" cy="58738"/>
              </a:xfrm>
              <a:custGeom>
                <a:avLst/>
                <a:gdLst>
                  <a:gd name="T0" fmla="*/ 46 w 46"/>
                  <a:gd name="T1" fmla="*/ 0 h 37"/>
                  <a:gd name="T2" fmla="*/ 0 w 46"/>
                  <a:gd name="T3" fmla="*/ 0 h 37"/>
                  <a:gd name="T4" fmla="*/ 0 w 46"/>
                  <a:gd name="T5" fmla="*/ 37 h 37"/>
                  <a:gd name="T6" fmla="*/ 2 w 46"/>
                  <a:gd name="T7" fmla="*/ 37 h 37"/>
                  <a:gd name="T8" fmla="*/ 0 w 46"/>
                  <a:gd name="T9" fmla="*/ 37 h 37"/>
                  <a:gd name="T10" fmla="*/ 0 w 46"/>
                  <a:gd name="T11" fmla="*/ 37 h 37"/>
                  <a:gd name="T12" fmla="*/ 2 w 46"/>
                  <a:gd name="T13" fmla="*/ 35 h 37"/>
                  <a:gd name="T14" fmla="*/ 2 w 46"/>
                  <a:gd name="T15" fmla="*/ 2 h 37"/>
                  <a:gd name="T16" fmla="*/ 44 w 46"/>
                  <a:gd name="T17" fmla="*/ 2 h 37"/>
                  <a:gd name="T18" fmla="*/ 46 w 46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37">
                    <a:moveTo>
                      <a:pt x="46" y="0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2" y="35"/>
                    </a:lnTo>
                    <a:lnTo>
                      <a:pt x="2" y="2"/>
                    </a:lnTo>
                    <a:lnTo>
                      <a:pt x="44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11" name="Freeform 1434"/>
              <p:cNvSpPr>
                <a:spLocks/>
              </p:cNvSpPr>
              <p:nvPr/>
            </p:nvSpPr>
            <p:spPr bwMode="auto">
              <a:xfrm>
                <a:off x="7473950" y="1638301"/>
                <a:ext cx="73025" cy="58738"/>
              </a:xfrm>
              <a:custGeom>
                <a:avLst/>
                <a:gdLst>
                  <a:gd name="T0" fmla="*/ 46 w 46"/>
                  <a:gd name="T1" fmla="*/ 0 h 37"/>
                  <a:gd name="T2" fmla="*/ 0 w 46"/>
                  <a:gd name="T3" fmla="*/ 0 h 37"/>
                  <a:gd name="T4" fmla="*/ 0 w 46"/>
                  <a:gd name="T5" fmla="*/ 37 h 37"/>
                  <a:gd name="T6" fmla="*/ 2 w 46"/>
                  <a:gd name="T7" fmla="*/ 37 h 37"/>
                  <a:gd name="T8" fmla="*/ 0 w 46"/>
                  <a:gd name="T9" fmla="*/ 37 h 37"/>
                  <a:gd name="T10" fmla="*/ 0 w 46"/>
                  <a:gd name="T11" fmla="*/ 37 h 37"/>
                  <a:gd name="T12" fmla="*/ 2 w 46"/>
                  <a:gd name="T13" fmla="*/ 35 h 37"/>
                  <a:gd name="T14" fmla="*/ 2 w 46"/>
                  <a:gd name="T15" fmla="*/ 2 h 37"/>
                  <a:gd name="T16" fmla="*/ 44 w 46"/>
                  <a:gd name="T17" fmla="*/ 2 h 37"/>
                  <a:gd name="T18" fmla="*/ 46 w 46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37">
                    <a:moveTo>
                      <a:pt x="46" y="0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2" y="35"/>
                    </a:lnTo>
                    <a:lnTo>
                      <a:pt x="2" y="2"/>
                    </a:lnTo>
                    <a:lnTo>
                      <a:pt x="44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12" name="Freeform 1435"/>
              <p:cNvSpPr>
                <a:spLocks/>
              </p:cNvSpPr>
              <p:nvPr/>
            </p:nvSpPr>
            <p:spPr bwMode="auto">
              <a:xfrm>
                <a:off x="7477125" y="1641476"/>
                <a:ext cx="69850" cy="55563"/>
              </a:xfrm>
              <a:custGeom>
                <a:avLst/>
                <a:gdLst>
                  <a:gd name="T0" fmla="*/ 44 w 44"/>
                  <a:gd name="T1" fmla="*/ 0 h 35"/>
                  <a:gd name="T2" fmla="*/ 42 w 44"/>
                  <a:gd name="T3" fmla="*/ 0 h 35"/>
                  <a:gd name="T4" fmla="*/ 0 w 44"/>
                  <a:gd name="T5" fmla="*/ 33 h 35"/>
                  <a:gd name="T6" fmla="*/ 0 w 44"/>
                  <a:gd name="T7" fmla="*/ 35 h 35"/>
                  <a:gd name="T8" fmla="*/ 44 w 44"/>
                  <a:gd name="T9" fmla="*/ 35 h 35"/>
                  <a:gd name="T10" fmla="*/ 44 w 44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35">
                    <a:moveTo>
                      <a:pt x="44" y="0"/>
                    </a:moveTo>
                    <a:lnTo>
                      <a:pt x="42" y="0"/>
                    </a:lnTo>
                    <a:lnTo>
                      <a:pt x="0" y="33"/>
                    </a:lnTo>
                    <a:lnTo>
                      <a:pt x="0" y="35"/>
                    </a:lnTo>
                    <a:lnTo>
                      <a:pt x="44" y="3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13" name="Freeform 1436"/>
              <p:cNvSpPr>
                <a:spLocks/>
              </p:cNvSpPr>
              <p:nvPr/>
            </p:nvSpPr>
            <p:spPr bwMode="auto">
              <a:xfrm>
                <a:off x="7477125" y="1641476"/>
                <a:ext cx="69850" cy="55563"/>
              </a:xfrm>
              <a:custGeom>
                <a:avLst/>
                <a:gdLst>
                  <a:gd name="T0" fmla="*/ 44 w 44"/>
                  <a:gd name="T1" fmla="*/ 0 h 35"/>
                  <a:gd name="T2" fmla="*/ 42 w 44"/>
                  <a:gd name="T3" fmla="*/ 0 h 35"/>
                  <a:gd name="T4" fmla="*/ 0 w 44"/>
                  <a:gd name="T5" fmla="*/ 33 h 35"/>
                  <a:gd name="T6" fmla="*/ 0 w 44"/>
                  <a:gd name="T7" fmla="*/ 35 h 35"/>
                  <a:gd name="T8" fmla="*/ 44 w 44"/>
                  <a:gd name="T9" fmla="*/ 35 h 35"/>
                  <a:gd name="T10" fmla="*/ 44 w 44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35">
                    <a:moveTo>
                      <a:pt x="44" y="0"/>
                    </a:moveTo>
                    <a:lnTo>
                      <a:pt x="42" y="0"/>
                    </a:lnTo>
                    <a:lnTo>
                      <a:pt x="0" y="33"/>
                    </a:lnTo>
                    <a:lnTo>
                      <a:pt x="0" y="35"/>
                    </a:lnTo>
                    <a:lnTo>
                      <a:pt x="44" y="35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14" name="Freeform 1437"/>
              <p:cNvSpPr>
                <a:spLocks noEditPoints="1"/>
              </p:cNvSpPr>
              <p:nvPr/>
            </p:nvSpPr>
            <p:spPr bwMode="auto">
              <a:xfrm>
                <a:off x="7473950" y="1638301"/>
                <a:ext cx="73025" cy="58738"/>
              </a:xfrm>
              <a:custGeom>
                <a:avLst/>
                <a:gdLst>
                  <a:gd name="T0" fmla="*/ 2 w 46"/>
                  <a:gd name="T1" fmla="*/ 35 h 37"/>
                  <a:gd name="T2" fmla="*/ 0 w 46"/>
                  <a:gd name="T3" fmla="*/ 37 h 37"/>
                  <a:gd name="T4" fmla="*/ 0 w 46"/>
                  <a:gd name="T5" fmla="*/ 37 h 37"/>
                  <a:gd name="T6" fmla="*/ 2 w 46"/>
                  <a:gd name="T7" fmla="*/ 37 h 37"/>
                  <a:gd name="T8" fmla="*/ 2 w 46"/>
                  <a:gd name="T9" fmla="*/ 35 h 37"/>
                  <a:gd name="T10" fmla="*/ 46 w 46"/>
                  <a:gd name="T11" fmla="*/ 0 h 37"/>
                  <a:gd name="T12" fmla="*/ 46 w 46"/>
                  <a:gd name="T13" fmla="*/ 0 h 37"/>
                  <a:gd name="T14" fmla="*/ 44 w 46"/>
                  <a:gd name="T15" fmla="*/ 2 h 37"/>
                  <a:gd name="T16" fmla="*/ 46 w 46"/>
                  <a:gd name="T17" fmla="*/ 2 h 37"/>
                  <a:gd name="T18" fmla="*/ 46 w 46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37">
                    <a:moveTo>
                      <a:pt x="2" y="35"/>
                    </a:moveTo>
                    <a:lnTo>
                      <a:pt x="0" y="37"/>
                    </a:lnTo>
                    <a:lnTo>
                      <a:pt x="0" y="37"/>
                    </a:lnTo>
                    <a:lnTo>
                      <a:pt x="2" y="37"/>
                    </a:lnTo>
                    <a:lnTo>
                      <a:pt x="2" y="35"/>
                    </a:lnTo>
                    <a:close/>
                    <a:moveTo>
                      <a:pt x="46" y="0"/>
                    </a:moveTo>
                    <a:lnTo>
                      <a:pt x="46" y="0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DA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15" name="Freeform 1438"/>
              <p:cNvSpPr>
                <a:spLocks noEditPoints="1"/>
              </p:cNvSpPr>
              <p:nvPr/>
            </p:nvSpPr>
            <p:spPr bwMode="auto">
              <a:xfrm>
                <a:off x="7473950" y="1638301"/>
                <a:ext cx="73025" cy="58738"/>
              </a:xfrm>
              <a:custGeom>
                <a:avLst/>
                <a:gdLst>
                  <a:gd name="T0" fmla="*/ 2 w 46"/>
                  <a:gd name="T1" fmla="*/ 35 h 37"/>
                  <a:gd name="T2" fmla="*/ 0 w 46"/>
                  <a:gd name="T3" fmla="*/ 37 h 37"/>
                  <a:gd name="T4" fmla="*/ 0 w 46"/>
                  <a:gd name="T5" fmla="*/ 37 h 37"/>
                  <a:gd name="T6" fmla="*/ 2 w 46"/>
                  <a:gd name="T7" fmla="*/ 37 h 37"/>
                  <a:gd name="T8" fmla="*/ 2 w 46"/>
                  <a:gd name="T9" fmla="*/ 35 h 37"/>
                  <a:gd name="T10" fmla="*/ 46 w 46"/>
                  <a:gd name="T11" fmla="*/ 0 h 37"/>
                  <a:gd name="T12" fmla="*/ 46 w 46"/>
                  <a:gd name="T13" fmla="*/ 0 h 37"/>
                  <a:gd name="T14" fmla="*/ 44 w 46"/>
                  <a:gd name="T15" fmla="*/ 2 h 37"/>
                  <a:gd name="T16" fmla="*/ 46 w 46"/>
                  <a:gd name="T17" fmla="*/ 2 h 37"/>
                  <a:gd name="T18" fmla="*/ 46 w 46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37">
                    <a:moveTo>
                      <a:pt x="2" y="35"/>
                    </a:moveTo>
                    <a:lnTo>
                      <a:pt x="0" y="37"/>
                    </a:lnTo>
                    <a:lnTo>
                      <a:pt x="0" y="37"/>
                    </a:lnTo>
                    <a:lnTo>
                      <a:pt x="2" y="37"/>
                    </a:lnTo>
                    <a:lnTo>
                      <a:pt x="2" y="35"/>
                    </a:lnTo>
                    <a:moveTo>
                      <a:pt x="46" y="0"/>
                    </a:moveTo>
                    <a:lnTo>
                      <a:pt x="46" y="0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16" name="Freeform 1439"/>
              <p:cNvSpPr>
                <a:spLocks/>
              </p:cNvSpPr>
              <p:nvPr/>
            </p:nvSpPr>
            <p:spPr bwMode="auto">
              <a:xfrm>
                <a:off x="6999288" y="828676"/>
                <a:ext cx="1049337" cy="23813"/>
              </a:xfrm>
              <a:custGeom>
                <a:avLst/>
                <a:gdLst>
                  <a:gd name="T0" fmla="*/ 661 w 661"/>
                  <a:gd name="T1" fmla="*/ 0 h 15"/>
                  <a:gd name="T2" fmla="*/ 0 w 661"/>
                  <a:gd name="T3" fmla="*/ 0 h 15"/>
                  <a:gd name="T4" fmla="*/ 8 w 661"/>
                  <a:gd name="T5" fmla="*/ 15 h 15"/>
                  <a:gd name="T6" fmla="*/ 661 w 661"/>
                  <a:gd name="T7" fmla="*/ 15 h 15"/>
                  <a:gd name="T8" fmla="*/ 661 w 661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1" h="15">
                    <a:moveTo>
                      <a:pt x="661" y="0"/>
                    </a:moveTo>
                    <a:lnTo>
                      <a:pt x="0" y="0"/>
                    </a:lnTo>
                    <a:lnTo>
                      <a:pt x="8" y="15"/>
                    </a:lnTo>
                    <a:lnTo>
                      <a:pt x="661" y="15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rgbClr val="A4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17" name="Freeform 1440"/>
              <p:cNvSpPr>
                <a:spLocks/>
              </p:cNvSpPr>
              <p:nvPr/>
            </p:nvSpPr>
            <p:spPr bwMode="auto">
              <a:xfrm>
                <a:off x="6999288" y="828676"/>
                <a:ext cx="1049337" cy="23813"/>
              </a:xfrm>
              <a:custGeom>
                <a:avLst/>
                <a:gdLst>
                  <a:gd name="T0" fmla="*/ 661 w 661"/>
                  <a:gd name="T1" fmla="*/ 0 h 15"/>
                  <a:gd name="T2" fmla="*/ 0 w 661"/>
                  <a:gd name="T3" fmla="*/ 0 h 15"/>
                  <a:gd name="T4" fmla="*/ 8 w 661"/>
                  <a:gd name="T5" fmla="*/ 15 h 15"/>
                  <a:gd name="T6" fmla="*/ 661 w 661"/>
                  <a:gd name="T7" fmla="*/ 15 h 15"/>
                  <a:gd name="T8" fmla="*/ 661 w 661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1" h="15">
                    <a:moveTo>
                      <a:pt x="661" y="0"/>
                    </a:moveTo>
                    <a:lnTo>
                      <a:pt x="0" y="0"/>
                    </a:lnTo>
                    <a:lnTo>
                      <a:pt x="8" y="15"/>
                    </a:lnTo>
                    <a:lnTo>
                      <a:pt x="661" y="15"/>
                    </a:lnTo>
                    <a:lnTo>
                      <a:pt x="6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18" name="Rectangle 1441"/>
              <p:cNvSpPr>
                <a:spLocks noChangeArrowheads="1"/>
              </p:cNvSpPr>
              <p:nvPr/>
            </p:nvSpPr>
            <p:spPr bwMode="auto">
              <a:xfrm>
                <a:off x="6958013" y="787401"/>
                <a:ext cx="1106487" cy="41275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19" name="Rectangle 1442"/>
              <p:cNvSpPr>
                <a:spLocks noChangeArrowheads="1"/>
              </p:cNvSpPr>
              <p:nvPr/>
            </p:nvSpPr>
            <p:spPr bwMode="auto">
              <a:xfrm>
                <a:off x="6958013" y="787401"/>
                <a:ext cx="1106487" cy="41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20" name="Rectangle 1443"/>
              <p:cNvSpPr>
                <a:spLocks noChangeArrowheads="1"/>
              </p:cNvSpPr>
              <p:nvPr/>
            </p:nvSpPr>
            <p:spPr bwMode="auto">
              <a:xfrm>
                <a:off x="7781925" y="1700214"/>
                <a:ext cx="22225" cy="223838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21" name="Rectangle 1444"/>
              <p:cNvSpPr>
                <a:spLocks noChangeArrowheads="1"/>
              </p:cNvSpPr>
              <p:nvPr/>
            </p:nvSpPr>
            <p:spPr bwMode="auto">
              <a:xfrm>
                <a:off x="7781925" y="1700214"/>
                <a:ext cx="22225" cy="223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22" name="Rectangle 1445"/>
              <p:cNvSpPr>
                <a:spLocks noChangeArrowheads="1"/>
              </p:cNvSpPr>
              <p:nvPr/>
            </p:nvSpPr>
            <p:spPr bwMode="auto">
              <a:xfrm>
                <a:off x="7781925" y="1700214"/>
                <a:ext cx="22225" cy="28575"/>
              </a:xfrm>
              <a:prstGeom prst="rect">
                <a:avLst/>
              </a:prstGeom>
              <a:solidFill>
                <a:srgbClr val="A1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23" name="Rectangle 1446"/>
              <p:cNvSpPr>
                <a:spLocks noChangeArrowheads="1"/>
              </p:cNvSpPr>
              <p:nvPr/>
            </p:nvSpPr>
            <p:spPr bwMode="auto">
              <a:xfrm>
                <a:off x="7781925" y="1700214"/>
                <a:ext cx="22225" cy="28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24" name="Rectangle 1447"/>
              <p:cNvSpPr>
                <a:spLocks noChangeArrowheads="1"/>
              </p:cNvSpPr>
              <p:nvPr/>
            </p:nvSpPr>
            <p:spPr bwMode="auto">
              <a:xfrm>
                <a:off x="6980238" y="787401"/>
                <a:ext cx="1587" cy="1588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25" name="Freeform 1448"/>
              <p:cNvSpPr>
                <a:spLocks/>
              </p:cNvSpPr>
              <p:nvPr/>
            </p:nvSpPr>
            <p:spPr bwMode="auto">
              <a:xfrm>
                <a:off x="6980238" y="7874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26" name="Freeform 1449"/>
              <p:cNvSpPr>
                <a:spLocks/>
              </p:cNvSpPr>
              <p:nvPr/>
            </p:nvSpPr>
            <p:spPr bwMode="auto">
              <a:xfrm>
                <a:off x="6980238" y="852489"/>
                <a:ext cx="500062" cy="1014413"/>
              </a:xfrm>
              <a:custGeom>
                <a:avLst/>
                <a:gdLst>
                  <a:gd name="T0" fmla="*/ 0 w 315"/>
                  <a:gd name="T1" fmla="*/ 0 h 639"/>
                  <a:gd name="T2" fmla="*/ 0 w 315"/>
                  <a:gd name="T3" fmla="*/ 64 h 639"/>
                  <a:gd name="T4" fmla="*/ 0 w 315"/>
                  <a:gd name="T5" fmla="*/ 129 h 639"/>
                  <a:gd name="T6" fmla="*/ 0 w 315"/>
                  <a:gd name="T7" fmla="*/ 194 h 639"/>
                  <a:gd name="T8" fmla="*/ 0 w 315"/>
                  <a:gd name="T9" fmla="*/ 259 h 639"/>
                  <a:gd name="T10" fmla="*/ 0 w 315"/>
                  <a:gd name="T11" fmla="*/ 323 h 639"/>
                  <a:gd name="T12" fmla="*/ 0 w 315"/>
                  <a:gd name="T13" fmla="*/ 386 h 639"/>
                  <a:gd name="T14" fmla="*/ 0 w 315"/>
                  <a:gd name="T15" fmla="*/ 451 h 639"/>
                  <a:gd name="T16" fmla="*/ 0 w 315"/>
                  <a:gd name="T17" fmla="*/ 515 h 639"/>
                  <a:gd name="T18" fmla="*/ 0 w 315"/>
                  <a:gd name="T19" fmla="*/ 580 h 639"/>
                  <a:gd name="T20" fmla="*/ 0 w 315"/>
                  <a:gd name="T21" fmla="*/ 639 h 639"/>
                  <a:gd name="T22" fmla="*/ 281 w 315"/>
                  <a:gd name="T23" fmla="*/ 562 h 639"/>
                  <a:gd name="T24" fmla="*/ 36 w 315"/>
                  <a:gd name="T25" fmla="*/ 596 h 639"/>
                  <a:gd name="T26" fmla="*/ 36 w 315"/>
                  <a:gd name="T27" fmla="*/ 534 h 639"/>
                  <a:gd name="T28" fmla="*/ 246 w 315"/>
                  <a:gd name="T29" fmla="*/ 491 h 639"/>
                  <a:gd name="T30" fmla="*/ 42 w 315"/>
                  <a:gd name="T31" fmla="*/ 491 h 639"/>
                  <a:gd name="T32" fmla="*/ 36 w 315"/>
                  <a:gd name="T33" fmla="*/ 491 h 639"/>
                  <a:gd name="T34" fmla="*/ 36 w 315"/>
                  <a:gd name="T35" fmla="*/ 430 h 639"/>
                  <a:gd name="T36" fmla="*/ 218 w 315"/>
                  <a:gd name="T37" fmla="*/ 430 h 639"/>
                  <a:gd name="T38" fmla="*/ 198 w 315"/>
                  <a:gd name="T39" fmla="*/ 386 h 639"/>
                  <a:gd name="T40" fmla="*/ 42 w 315"/>
                  <a:gd name="T41" fmla="*/ 386 h 639"/>
                  <a:gd name="T42" fmla="*/ 36 w 315"/>
                  <a:gd name="T43" fmla="*/ 386 h 639"/>
                  <a:gd name="T44" fmla="*/ 36 w 315"/>
                  <a:gd name="T45" fmla="*/ 325 h 639"/>
                  <a:gd name="T46" fmla="*/ 170 w 315"/>
                  <a:gd name="T47" fmla="*/ 325 h 639"/>
                  <a:gd name="T48" fmla="*/ 36 w 315"/>
                  <a:gd name="T49" fmla="*/ 283 h 639"/>
                  <a:gd name="T50" fmla="*/ 36 w 315"/>
                  <a:gd name="T51" fmla="*/ 220 h 639"/>
                  <a:gd name="T52" fmla="*/ 101 w 315"/>
                  <a:gd name="T53" fmla="*/ 178 h 639"/>
                  <a:gd name="T54" fmla="*/ 42 w 315"/>
                  <a:gd name="T55" fmla="*/ 178 h 639"/>
                  <a:gd name="T56" fmla="*/ 36 w 315"/>
                  <a:gd name="T57" fmla="*/ 178 h 639"/>
                  <a:gd name="T58" fmla="*/ 36 w 315"/>
                  <a:gd name="T59" fmla="*/ 115 h 639"/>
                  <a:gd name="T60" fmla="*/ 73 w 315"/>
                  <a:gd name="T61" fmla="*/ 115 h 639"/>
                  <a:gd name="T62" fmla="*/ 52 w 315"/>
                  <a:gd name="T63" fmla="*/ 72 h 639"/>
                  <a:gd name="T64" fmla="*/ 36 w 315"/>
                  <a:gd name="T65" fmla="*/ 34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5" h="639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64"/>
                    </a:lnTo>
                    <a:lnTo>
                      <a:pt x="0" y="89"/>
                    </a:lnTo>
                    <a:lnTo>
                      <a:pt x="0" y="129"/>
                    </a:lnTo>
                    <a:lnTo>
                      <a:pt x="0" y="153"/>
                    </a:lnTo>
                    <a:lnTo>
                      <a:pt x="0" y="194"/>
                    </a:lnTo>
                    <a:lnTo>
                      <a:pt x="0" y="218"/>
                    </a:lnTo>
                    <a:lnTo>
                      <a:pt x="0" y="259"/>
                    </a:lnTo>
                    <a:lnTo>
                      <a:pt x="0" y="283"/>
                    </a:lnTo>
                    <a:lnTo>
                      <a:pt x="0" y="323"/>
                    </a:lnTo>
                    <a:lnTo>
                      <a:pt x="0" y="348"/>
                    </a:lnTo>
                    <a:lnTo>
                      <a:pt x="0" y="386"/>
                    </a:lnTo>
                    <a:lnTo>
                      <a:pt x="0" y="412"/>
                    </a:lnTo>
                    <a:lnTo>
                      <a:pt x="0" y="451"/>
                    </a:lnTo>
                    <a:lnTo>
                      <a:pt x="0" y="477"/>
                    </a:lnTo>
                    <a:lnTo>
                      <a:pt x="0" y="515"/>
                    </a:lnTo>
                    <a:lnTo>
                      <a:pt x="0" y="542"/>
                    </a:lnTo>
                    <a:lnTo>
                      <a:pt x="0" y="580"/>
                    </a:lnTo>
                    <a:lnTo>
                      <a:pt x="0" y="606"/>
                    </a:lnTo>
                    <a:lnTo>
                      <a:pt x="0" y="639"/>
                    </a:lnTo>
                    <a:lnTo>
                      <a:pt x="315" y="639"/>
                    </a:lnTo>
                    <a:lnTo>
                      <a:pt x="281" y="562"/>
                    </a:lnTo>
                    <a:lnTo>
                      <a:pt x="281" y="596"/>
                    </a:lnTo>
                    <a:lnTo>
                      <a:pt x="36" y="596"/>
                    </a:lnTo>
                    <a:lnTo>
                      <a:pt x="36" y="534"/>
                    </a:lnTo>
                    <a:lnTo>
                      <a:pt x="36" y="534"/>
                    </a:lnTo>
                    <a:lnTo>
                      <a:pt x="267" y="534"/>
                    </a:lnTo>
                    <a:lnTo>
                      <a:pt x="246" y="491"/>
                    </a:lnTo>
                    <a:lnTo>
                      <a:pt x="246" y="491"/>
                    </a:lnTo>
                    <a:lnTo>
                      <a:pt x="42" y="491"/>
                    </a:lnTo>
                    <a:lnTo>
                      <a:pt x="42" y="491"/>
                    </a:lnTo>
                    <a:lnTo>
                      <a:pt x="36" y="491"/>
                    </a:lnTo>
                    <a:lnTo>
                      <a:pt x="36" y="491"/>
                    </a:lnTo>
                    <a:lnTo>
                      <a:pt x="36" y="430"/>
                    </a:lnTo>
                    <a:lnTo>
                      <a:pt x="36" y="430"/>
                    </a:lnTo>
                    <a:lnTo>
                      <a:pt x="218" y="430"/>
                    </a:lnTo>
                    <a:lnTo>
                      <a:pt x="198" y="386"/>
                    </a:lnTo>
                    <a:lnTo>
                      <a:pt x="198" y="386"/>
                    </a:lnTo>
                    <a:lnTo>
                      <a:pt x="42" y="386"/>
                    </a:lnTo>
                    <a:lnTo>
                      <a:pt x="42" y="386"/>
                    </a:lnTo>
                    <a:lnTo>
                      <a:pt x="36" y="386"/>
                    </a:lnTo>
                    <a:lnTo>
                      <a:pt x="36" y="386"/>
                    </a:lnTo>
                    <a:lnTo>
                      <a:pt x="36" y="325"/>
                    </a:lnTo>
                    <a:lnTo>
                      <a:pt x="36" y="325"/>
                    </a:lnTo>
                    <a:lnTo>
                      <a:pt x="170" y="325"/>
                    </a:lnTo>
                    <a:lnTo>
                      <a:pt x="170" y="325"/>
                    </a:lnTo>
                    <a:lnTo>
                      <a:pt x="149" y="283"/>
                    </a:lnTo>
                    <a:lnTo>
                      <a:pt x="36" y="283"/>
                    </a:lnTo>
                    <a:lnTo>
                      <a:pt x="36" y="220"/>
                    </a:lnTo>
                    <a:lnTo>
                      <a:pt x="36" y="220"/>
                    </a:lnTo>
                    <a:lnTo>
                      <a:pt x="121" y="220"/>
                    </a:lnTo>
                    <a:lnTo>
                      <a:pt x="101" y="178"/>
                    </a:lnTo>
                    <a:lnTo>
                      <a:pt x="101" y="178"/>
                    </a:lnTo>
                    <a:lnTo>
                      <a:pt x="42" y="178"/>
                    </a:lnTo>
                    <a:lnTo>
                      <a:pt x="42" y="178"/>
                    </a:lnTo>
                    <a:lnTo>
                      <a:pt x="36" y="178"/>
                    </a:lnTo>
                    <a:lnTo>
                      <a:pt x="36" y="178"/>
                    </a:lnTo>
                    <a:lnTo>
                      <a:pt x="36" y="115"/>
                    </a:lnTo>
                    <a:lnTo>
                      <a:pt x="36" y="115"/>
                    </a:lnTo>
                    <a:lnTo>
                      <a:pt x="73" y="115"/>
                    </a:lnTo>
                    <a:lnTo>
                      <a:pt x="52" y="72"/>
                    </a:lnTo>
                    <a:lnTo>
                      <a:pt x="52" y="72"/>
                    </a:lnTo>
                    <a:lnTo>
                      <a:pt x="36" y="72"/>
                    </a:lnTo>
                    <a:lnTo>
                      <a:pt x="36" y="3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8D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27" name="Freeform 1450"/>
              <p:cNvSpPr>
                <a:spLocks/>
              </p:cNvSpPr>
              <p:nvPr/>
            </p:nvSpPr>
            <p:spPr bwMode="auto">
              <a:xfrm>
                <a:off x="6980238" y="852489"/>
                <a:ext cx="500062" cy="1014413"/>
              </a:xfrm>
              <a:custGeom>
                <a:avLst/>
                <a:gdLst>
                  <a:gd name="T0" fmla="*/ 0 w 315"/>
                  <a:gd name="T1" fmla="*/ 0 h 639"/>
                  <a:gd name="T2" fmla="*/ 0 w 315"/>
                  <a:gd name="T3" fmla="*/ 64 h 639"/>
                  <a:gd name="T4" fmla="*/ 0 w 315"/>
                  <a:gd name="T5" fmla="*/ 129 h 639"/>
                  <a:gd name="T6" fmla="*/ 0 w 315"/>
                  <a:gd name="T7" fmla="*/ 194 h 639"/>
                  <a:gd name="T8" fmla="*/ 0 w 315"/>
                  <a:gd name="T9" fmla="*/ 259 h 639"/>
                  <a:gd name="T10" fmla="*/ 0 w 315"/>
                  <a:gd name="T11" fmla="*/ 323 h 639"/>
                  <a:gd name="T12" fmla="*/ 0 w 315"/>
                  <a:gd name="T13" fmla="*/ 386 h 639"/>
                  <a:gd name="T14" fmla="*/ 0 w 315"/>
                  <a:gd name="T15" fmla="*/ 451 h 639"/>
                  <a:gd name="T16" fmla="*/ 0 w 315"/>
                  <a:gd name="T17" fmla="*/ 515 h 639"/>
                  <a:gd name="T18" fmla="*/ 0 w 315"/>
                  <a:gd name="T19" fmla="*/ 580 h 639"/>
                  <a:gd name="T20" fmla="*/ 0 w 315"/>
                  <a:gd name="T21" fmla="*/ 639 h 639"/>
                  <a:gd name="T22" fmla="*/ 281 w 315"/>
                  <a:gd name="T23" fmla="*/ 562 h 639"/>
                  <a:gd name="T24" fmla="*/ 36 w 315"/>
                  <a:gd name="T25" fmla="*/ 596 h 639"/>
                  <a:gd name="T26" fmla="*/ 36 w 315"/>
                  <a:gd name="T27" fmla="*/ 534 h 639"/>
                  <a:gd name="T28" fmla="*/ 246 w 315"/>
                  <a:gd name="T29" fmla="*/ 491 h 639"/>
                  <a:gd name="T30" fmla="*/ 42 w 315"/>
                  <a:gd name="T31" fmla="*/ 491 h 639"/>
                  <a:gd name="T32" fmla="*/ 36 w 315"/>
                  <a:gd name="T33" fmla="*/ 491 h 639"/>
                  <a:gd name="T34" fmla="*/ 36 w 315"/>
                  <a:gd name="T35" fmla="*/ 430 h 639"/>
                  <a:gd name="T36" fmla="*/ 218 w 315"/>
                  <a:gd name="T37" fmla="*/ 430 h 639"/>
                  <a:gd name="T38" fmla="*/ 198 w 315"/>
                  <a:gd name="T39" fmla="*/ 386 h 639"/>
                  <a:gd name="T40" fmla="*/ 42 w 315"/>
                  <a:gd name="T41" fmla="*/ 386 h 639"/>
                  <a:gd name="T42" fmla="*/ 36 w 315"/>
                  <a:gd name="T43" fmla="*/ 386 h 639"/>
                  <a:gd name="T44" fmla="*/ 36 w 315"/>
                  <a:gd name="T45" fmla="*/ 325 h 639"/>
                  <a:gd name="T46" fmla="*/ 170 w 315"/>
                  <a:gd name="T47" fmla="*/ 325 h 639"/>
                  <a:gd name="T48" fmla="*/ 36 w 315"/>
                  <a:gd name="T49" fmla="*/ 283 h 639"/>
                  <a:gd name="T50" fmla="*/ 36 w 315"/>
                  <a:gd name="T51" fmla="*/ 220 h 639"/>
                  <a:gd name="T52" fmla="*/ 101 w 315"/>
                  <a:gd name="T53" fmla="*/ 178 h 639"/>
                  <a:gd name="T54" fmla="*/ 42 w 315"/>
                  <a:gd name="T55" fmla="*/ 178 h 639"/>
                  <a:gd name="T56" fmla="*/ 36 w 315"/>
                  <a:gd name="T57" fmla="*/ 178 h 639"/>
                  <a:gd name="T58" fmla="*/ 36 w 315"/>
                  <a:gd name="T59" fmla="*/ 115 h 639"/>
                  <a:gd name="T60" fmla="*/ 73 w 315"/>
                  <a:gd name="T61" fmla="*/ 115 h 639"/>
                  <a:gd name="T62" fmla="*/ 52 w 315"/>
                  <a:gd name="T63" fmla="*/ 72 h 639"/>
                  <a:gd name="T64" fmla="*/ 36 w 315"/>
                  <a:gd name="T65" fmla="*/ 34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5" h="639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64"/>
                    </a:lnTo>
                    <a:lnTo>
                      <a:pt x="0" y="89"/>
                    </a:lnTo>
                    <a:lnTo>
                      <a:pt x="0" y="129"/>
                    </a:lnTo>
                    <a:lnTo>
                      <a:pt x="0" y="153"/>
                    </a:lnTo>
                    <a:lnTo>
                      <a:pt x="0" y="194"/>
                    </a:lnTo>
                    <a:lnTo>
                      <a:pt x="0" y="218"/>
                    </a:lnTo>
                    <a:lnTo>
                      <a:pt x="0" y="259"/>
                    </a:lnTo>
                    <a:lnTo>
                      <a:pt x="0" y="283"/>
                    </a:lnTo>
                    <a:lnTo>
                      <a:pt x="0" y="323"/>
                    </a:lnTo>
                    <a:lnTo>
                      <a:pt x="0" y="348"/>
                    </a:lnTo>
                    <a:lnTo>
                      <a:pt x="0" y="386"/>
                    </a:lnTo>
                    <a:lnTo>
                      <a:pt x="0" y="412"/>
                    </a:lnTo>
                    <a:lnTo>
                      <a:pt x="0" y="451"/>
                    </a:lnTo>
                    <a:lnTo>
                      <a:pt x="0" y="477"/>
                    </a:lnTo>
                    <a:lnTo>
                      <a:pt x="0" y="515"/>
                    </a:lnTo>
                    <a:lnTo>
                      <a:pt x="0" y="542"/>
                    </a:lnTo>
                    <a:lnTo>
                      <a:pt x="0" y="580"/>
                    </a:lnTo>
                    <a:lnTo>
                      <a:pt x="0" y="606"/>
                    </a:lnTo>
                    <a:lnTo>
                      <a:pt x="0" y="639"/>
                    </a:lnTo>
                    <a:lnTo>
                      <a:pt x="315" y="639"/>
                    </a:lnTo>
                    <a:lnTo>
                      <a:pt x="281" y="562"/>
                    </a:lnTo>
                    <a:lnTo>
                      <a:pt x="281" y="596"/>
                    </a:lnTo>
                    <a:lnTo>
                      <a:pt x="36" y="596"/>
                    </a:lnTo>
                    <a:lnTo>
                      <a:pt x="36" y="534"/>
                    </a:lnTo>
                    <a:lnTo>
                      <a:pt x="36" y="534"/>
                    </a:lnTo>
                    <a:lnTo>
                      <a:pt x="267" y="534"/>
                    </a:lnTo>
                    <a:lnTo>
                      <a:pt x="246" y="491"/>
                    </a:lnTo>
                    <a:lnTo>
                      <a:pt x="246" y="491"/>
                    </a:lnTo>
                    <a:lnTo>
                      <a:pt x="42" y="491"/>
                    </a:lnTo>
                    <a:lnTo>
                      <a:pt x="42" y="491"/>
                    </a:lnTo>
                    <a:lnTo>
                      <a:pt x="36" y="491"/>
                    </a:lnTo>
                    <a:lnTo>
                      <a:pt x="36" y="491"/>
                    </a:lnTo>
                    <a:lnTo>
                      <a:pt x="36" y="430"/>
                    </a:lnTo>
                    <a:lnTo>
                      <a:pt x="36" y="430"/>
                    </a:lnTo>
                    <a:lnTo>
                      <a:pt x="218" y="430"/>
                    </a:lnTo>
                    <a:lnTo>
                      <a:pt x="198" y="386"/>
                    </a:lnTo>
                    <a:lnTo>
                      <a:pt x="198" y="386"/>
                    </a:lnTo>
                    <a:lnTo>
                      <a:pt x="42" y="386"/>
                    </a:lnTo>
                    <a:lnTo>
                      <a:pt x="42" y="386"/>
                    </a:lnTo>
                    <a:lnTo>
                      <a:pt x="36" y="386"/>
                    </a:lnTo>
                    <a:lnTo>
                      <a:pt x="36" y="386"/>
                    </a:lnTo>
                    <a:lnTo>
                      <a:pt x="36" y="325"/>
                    </a:lnTo>
                    <a:lnTo>
                      <a:pt x="36" y="325"/>
                    </a:lnTo>
                    <a:lnTo>
                      <a:pt x="170" y="325"/>
                    </a:lnTo>
                    <a:lnTo>
                      <a:pt x="170" y="325"/>
                    </a:lnTo>
                    <a:lnTo>
                      <a:pt x="149" y="283"/>
                    </a:lnTo>
                    <a:lnTo>
                      <a:pt x="36" y="283"/>
                    </a:lnTo>
                    <a:lnTo>
                      <a:pt x="36" y="220"/>
                    </a:lnTo>
                    <a:lnTo>
                      <a:pt x="36" y="220"/>
                    </a:lnTo>
                    <a:lnTo>
                      <a:pt x="121" y="220"/>
                    </a:lnTo>
                    <a:lnTo>
                      <a:pt x="101" y="178"/>
                    </a:lnTo>
                    <a:lnTo>
                      <a:pt x="101" y="178"/>
                    </a:lnTo>
                    <a:lnTo>
                      <a:pt x="42" y="178"/>
                    </a:lnTo>
                    <a:lnTo>
                      <a:pt x="42" y="178"/>
                    </a:lnTo>
                    <a:lnTo>
                      <a:pt x="36" y="178"/>
                    </a:lnTo>
                    <a:lnTo>
                      <a:pt x="36" y="178"/>
                    </a:lnTo>
                    <a:lnTo>
                      <a:pt x="36" y="115"/>
                    </a:lnTo>
                    <a:lnTo>
                      <a:pt x="36" y="115"/>
                    </a:lnTo>
                    <a:lnTo>
                      <a:pt x="73" y="115"/>
                    </a:lnTo>
                    <a:lnTo>
                      <a:pt x="52" y="72"/>
                    </a:lnTo>
                    <a:lnTo>
                      <a:pt x="52" y="72"/>
                    </a:lnTo>
                    <a:lnTo>
                      <a:pt x="36" y="72"/>
                    </a:lnTo>
                    <a:lnTo>
                      <a:pt x="36" y="34"/>
                    </a:lnTo>
                    <a:lnTo>
                      <a:pt x="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28" name="Freeform 1451"/>
              <p:cNvSpPr>
                <a:spLocks/>
              </p:cNvSpPr>
              <p:nvPr/>
            </p:nvSpPr>
            <p:spPr bwMode="auto">
              <a:xfrm>
                <a:off x="7037388" y="906464"/>
                <a:ext cx="25400" cy="60325"/>
              </a:xfrm>
              <a:custGeom>
                <a:avLst/>
                <a:gdLst>
                  <a:gd name="T0" fmla="*/ 0 w 16"/>
                  <a:gd name="T1" fmla="*/ 0 h 38"/>
                  <a:gd name="T2" fmla="*/ 0 w 16"/>
                  <a:gd name="T3" fmla="*/ 38 h 38"/>
                  <a:gd name="T4" fmla="*/ 16 w 16"/>
                  <a:gd name="T5" fmla="*/ 38 h 38"/>
                  <a:gd name="T6" fmla="*/ 16 w 16"/>
                  <a:gd name="T7" fmla="*/ 34 h 38"/>
                  <a:gd name="T8" fmla="*/ 8 w 16"/>
                  <a:gd name="T9" fmla="*/ 34 h 38"/>
                  <a:gd name="T10" fmla="*/ 8 w 16"/>
                  <a:gd name="T11" fmla="*/ 18 h 38"/>
                  <a:gd name="T12" fmla="*/ 8 w 16"/>
                  <a:gd name="T13" fmla="*/ 18 h 38"/>
                  <a:gd name="T14" fmla="*/ 6 w 16"/>
                  <a:gd name="T15" fmla="*/ 14 h 38"/>
                  <a:gd name="T16" fmla="*/ 6 w 16"/>
                  <a:gd name="T17" fmla="*/ 38 h 38"/>
                  <a:gd name="T18" fmla="*/ 0 w 16"/>
                  <a:gd name="T19" fmla="*/ 38 h 38"/>
                  <a:gd name="T20" fmla="*/ 0 w 16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38">
                    <a:moveTo>
                      <a:pt x="0" y="0"/>
                    </a:moveTo>
                    <a:lnTo>
                      <a:pt x="0" y="38"/>
                    </a:lnTo>
                    <a:lnTo>
                      <a:pt x="16" y="38"/>
                    </a:lnTo>
                    <a:lnTo>
                      <a:pt x="16" y="34"/>
                    </a:lnTo>
                    <a:lnTo>
                      <a:pt x="8" y="34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6" y="14"/>
                    </a:lnTo>
                    <a:lnTo>
                      <a:pt x="6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4B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29" name="Freeform 1452"/>
              <p:cNvSpPr>
                <a:spLocks/>
              </p:cNvSpPr>
              <p:nvPr/>
            </p:nvSpPr>
            <p:spPr bwMode="auto">
              <a:xfrm>
                <a:off x="7037388" y="906464"/>
                <a:ext cx="25400" cy="60325"/>
              </a:xfrm>
              <a:custGeom>
                <a:avLst/>
                <a:gdLst>
                  <a:gd name="T0" fmla="*/ 0 w 16"/>
                  <a:gd name="T1" fmla="*/ 0 h 38"/>
                  <a:gd name="T2" fmla="*/ 0 w 16"/>
                  <a:gd name="T3" fmla="*/ 38 h 38"/>
                  <a:gd name="T4" fmla="*/ 16 w 16"/>
                  <a:gd name="T5" fmla="*/ 38 h 38"/>
                  <a:gd name="T6" fmla="*/ 16 w 16"/>
                  <a:gd name="T7" fmla="*/ 34 h 38"/>
                  <a:gd name="T8" fmla="*/ 8 w 16"/>
                  <a:gd name="T9" fmla="*/ 34 h 38"/>
                  <a:gd name="T10" fmla="*/ 8 w 16"/>
                  <a:gd name="T11" fmla="*/ 18 h 38"/>
                  <a:gd name="T12" fmla="*/ 8 w 16"/>
                  <a:gd name="T13" fmla="*/ 18 h 38"/>
                  <a:gd name="T14" fmla="*/ 6 w 16"/>
                  <a:gd name="T15" fmla="*/ 14 h 38"/>
                  <a:gd name="T16" fmla="*/ 6 w 16"/>
                  <a:gd name="T17" fmla="*/ 38 h 38"/>
                  <a:gd name="T18" fmla="*/ 0 w 16"/>
                  <a:gd name="T19" fmla="*/ 38 h 38"/>
                  <a:gd name="T20" fmla="*/ 0 w 16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38">
                    <a:moveTo>
                      <a:pt x="0" y="0"/>
                    </a:moveTo>
                    <a:lnTo>
                      <a:pt x="0" y="38"/>
                    </a:lnTo>
                    <a:lnTo>
                      <a:pt x="16" y="38"/>
                    </a:lnTo>
                    <a:lnTo>
                      <a:pt x="16" y="34"/>
                    </a:lnTo>
                    <a:lnTo>
                      <a:pt x="8" y="34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6" y="14"/>
                    </a:lnTo>
                    <a:lnTo>
                      <a:pt x="6" y="38"/>
                    </a:lnTo>
                    <a:lnTo>
                      <a:pt x="0" y="3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30" name="Freeform 1453"/>
              <p:cNvSpPr>
                <a:spLocks/>
              </p:cNvSpPr>
              <p:nvPr/>
            </p:nvSpPr>
            <p:spPr bwMode="auto">
              <a:xfrm>
                <a:off x="7050088" y="935039"/>
                <a:ext cx="12700" cy="25400"/>
              </a:xfrm>
              <a:custGeom>
                <a:avLst/>
                <a:gdLst>
                  <a:gd name="T0" fmla="*/ 0 w 8"/>
                  <a:gd name="T1" fmla="*/ 0 h 16"/>
                  <a:gd name="T2" fmla="*/ 0 w 8"/>
                  <a:gd name="T3" fmla="*/ 16 h 16"/>
                  <a:gd name="T4" fmla="*/ 8 w 8"/>
                  <a:gd name="T5" fmla="*/ 16 h 16"/>
                  <a:gd name="T6" fmla="*/ 6 w 8"/>
                  <a:gd name="T7" fmla="*/ 14 h 16"/>
                  <a:gd name="T8" fmla="*/ 0 w 8"/>
                  <a:gd name="T9" fmla="*/ 14 h 16"/>
                  <a:gd name="T10" fmla="*/ 0 w 8"/>
                  <a:gd name="T11" fmla="*/ 4 h 16"/>
                  <a:gd name="T12" fmla="*/ 0 w 8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6">
                    <a:moveTo>
                      <a:pt x="0" y="0"/>
                    </a:moveTo>
                    <a:lnTo>
                      <a:pt x="0" y="16"/>
                    </a:lnTo>
                    <a:lnTo>
                      <a:pt x="8" y="16"/>
                    </a:lnTo>
                    <a:lnTo>
                      <a:pt x="6" y="14"/>
                    </a:lnTo>
                    <a:lnTo>
                      <a:pt x="0" y="1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31" name="Freeform 1454"/>
              <p:cNvSpPr>
                <a:spLocks/>
              </p:cNvSpPr>
              <p:nvPr/>
            </p:nvSpPr>
            <p:spPr bwMode="auto">
              <a:xfrm>
                <a:off x="7050088" y="935039"/>
                <a:ext cx="12700" cy="25400"/>
              </a:xfrm>
              <a:custGeom>
                <a:avLst/>
                <a:gdLst>
                  <a:gd name="T0" fmla="*/ 0 w 8"/>
                  <a:gd name="T1" fmla="*/ 0 h 16"/>
                  <a:gd name="T2" fmla="*/ 0 w 8"/>
                  <a:gd name="T3" fmla="*/ 16 h 16"/>
                  <a:gd name="T4" fmla="*/ 8 w 8"/>
                  <a:gd name="T5" fmla="*/ 16 h 16"/>
                  <a:gd name="T6" fmla="*/ 6 w 8"/>
                  <a:gd name="T7" fmla="*/ 14 h 16"/>
                  <a:gd name="T8" fmla="*/ 0 w 8"/>
                  <a:gd name="T9" fmla="*/ 14 h 16"/>
                  <a:gd name="T10" fmla="*/ 0 w 8"/>
                  <a:gd name="T11" fmla="*/ 4 h 16"/>
                  <a:gd name="T12" fmla="*/ 0 w 8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6">
                    <a:moveTo>
                      <a:pt x="0" y="0"/>
                    </a:moveTo>
                    <a:lnTo>
                      <a:pt x="0" y="16"/>
                    </a:lnTo>
                    <a:lnTo>
                      <a:pt x="8" y="16"/>
                    </a:lnTo>
                    <a:lnTo>
                      <a:pt x="6" y="14"/>
                    </a:lnTo>
                    <a:lnTo>
                      <a:pt x="0" y="14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32" name="Freeform 1455"/>
              <p:cNvSpPr>
                <a:spLocks/>
              </p:cNvSpPr>
              <p:nvPr/>
            </p:nvSpPr>
            <p:spPr bwMode="auto">
              <a:xfrm>
                <a:off x="7050088" y="941389"/>
                <a:ext cx="9525" cy="15875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10 h 10"/>
                  <a:gd name="T4" fmla="*/ 6 w 6"/>
                  <a:gd name="T5" fmla="*/ 10 h 10"/>
                  <a:gd name="T6" fmla="*/ 2 w 6"/>
                  <a:gd name="T7" fmla="*/ 10 h 10"/>
                  <a:gd name="T8" fmla="*/ 4 w 6"/>
                  <a:gd name="T9" fmla="*/ 6 h 10"/>
                  <a:gd name="T10" fmla="*/ 0 w 6"/>
                  <a:gd name="T11" fmla="*/ 0 h 10"/>
                  <a:gd name="T12" fmla="*/ 0 w 6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lnTo>
                      <a:pt x="0" y="10"/>
                    </a:lnTo>
                    <a:lnTo>
                      <a:pt x="6" y="10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9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33" name="Freeform 1456"/>
              <p:cNvSpPr>
                <a:spLocks/>
              </p:cNvSpPr>
              <p:nvPr/>
            </p:nvSpPr>
            <p:spPr bwMode="auto">
              <a:xfrm>
                <a:off x="7050088" y="941389"/>
                <a:ext cx="9525" cy="15875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10 h 10"/>
                  <a:gd name="T4" fmla="*/ 6 w 6"/>
                  <a:gd name="T5" fmla="*/ 10 h 10"/>
                  <a:gd name="T6" fmla="*/ 2 w 6"/>
                  <a:gd name="T7" fmla="*/ 10 h 10"/>
                  <a:gd name="T8" fmla="*/ 4 w 6"/>
                  <a:gd name="T9" fmla="*/ 6 h 10"/>
                  <a:gd name="T10" fmla="*/ 0 w 6"/>
                  <a:gd name="T11" fmla="*/ 0 h 10"/>
                  <a:gd name="T12" fmla="*/ 0 w 6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lnTo>
                      <a:pt x="0" y="10"/>
                    </a:lnTo>
                    <a:lnTo>
                      <a:pt x="6" y="10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34" name="Freeform 1457"/>
              <p:cNvSpPr>
                <a:spLocks/>
              </p:cNvSpPr>
              <p:nvPr/>
            </p:nvSpPr>
            <p:spPr bwMode="auto">
              <a:xfrm>
                <a:off x="7053263" y="950914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4 w 4"/>
                  <a:gd name="T5" fmla="*/ 4 h 4"/>
                  <a:gd name="T6" fmla="*/ 2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0" y="4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7A0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35" name="Freeform 1458"/>
              <p:cNvSpPr>
                <a:spLocks/>
              </p:cNvSpPr>
              <p:nvPr/>
            </p:nvSpPr>
            <p:spPr bwMode="auto">
              <a:xfrm>
                <a:off x="7053263" y="950914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4 w 4"/>
                  <a:gd name="T5" fmla="*/ 4 h 4"/>
                  <a:gd name="T6" fmla="*/ 2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0" y="4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36" name="Freeform 1459"/>
              <p:cNvSpPr>
                <a:spLocks/>
              </p:cNvSpPr>
              <p:nvPr/>
            </p:nvSpPr>
            <p:spPr bwMode="auto">
              <a:xfrm>
                <a:off x="7037388" y="906464"/>
                <a:ext cx="9525" cy="60325"/>
              </a:xfrm>
              <a:custGeom>
                <a:avLst/>
                <a:gdLst>
                  <a:gd name="T0" fmla="*/ 0 w 6"/>
                  <a:gd name="T1" fmla="*/ 0 h 38"/>
                  <a:gd name="T2" fmla="*/ 0 w 6"/>
                  <a:gd name="T3" fmla="*/ 38 h 38"/>
                  <a:gd name="T4" fmla="*/ 6 w 6"/>
                  <a:gd name="T5" fmla="*/ 38 h 38"/>
                  <a:gd name="T6" fmla="*/ 6 w 6"/>
                  <a:gd name="T7" fmla="*/ 14 h 38"/>
                  <a:gd name="T8" fmla="*/ 6 w 6"/>
                  <a:gd name="T9" fmla="*/ 14 h 38"/>
                  <a:gd name="T10" fmla="*/ 0 w 6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8">
                    <a:moveTo>
                      <a:pt x="0" y="0"/>
                    </a:moveTo>
                    <a:lnTo>
                      <a:pt x="0" y="38"/>
                    </a:lnTo>
                    <a:lnTo>
                      <a:pt x="6" y="38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37" name="Freeform 1460"/>
              <p:cNvSpPr>
                <a:spLocks/>
              </p:cNvSpPr>
              <p:nvPr/>
            </p:nvSpPr>
            <p:spPr bwMode="auto">
              <a:xfrm>
                <a:off x="7037388" y="906464"/>
                <a:ext cx="9525" cy="60325"/>
              </a:xfrm>
              <a:custGeom>
                <a:avLst/>
                <a:gdLst>
                  <a:gd name="T0" fmla="*/ 0 w 6"/>
                  <a:gd name="T1" fmla="*/ 0 h 38"/>
                  <a:gd name="T2" fmla="*/ 0 w 6"/>
                  <a:gd name="T3" fmla="*/ 38 h 38"/>
                  <a:gd name="T4" fmla="*/ 6 w 6"/>
                  <a:gd name="T5" fmla="*/ 38 h 38"/>
                  <a:gd name="T6" fmla="*/ 6 w 6"/>
                  <a:gd name="T7" fmla="*/ 14 h 38"/>
                  <a:gd name="T8" fmla="*/ 6 w 6"/>
                  <a:gd name="T9" fmla="*/ 14 h 38"/>
                  <a:gd name="T10" fmla="*/ 0 w 6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8">
                    <a:moveTo>
                      <a:pt x="0" y="0"/>
                    </a:moveTo>
                    <a:lnTo>
                      <a:pt x="0" y="38"/>
                    </a:lnTo>
                    <a:lnTo>
                      <a:pt x="6" y="38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38" name="Freeform 1461"/>
              <p:cNvSpPr>
                <a:spLocks/>
              </p:cNvSpPr>
              <p:nvPr/>
            </p:nvSpPr>
            <p:spPr bwMode="auto">
              <a:xfrm>
                <a:off x="7046913" y="1044576"/>
                <a:ext cx="93662" cy="90488"/>
              </a:xfrm>
              <a:custGeom>
                <a:avLst/>
                <a:gdLst>
                  <a:gd name="T0" fmla="*/ 2 w 59"/>
                  <a:gd name="T1" fmla="*/ 0 h 57"/>
                  <a:gd name="T2" fmla="*/ 0 w 59"/>
                  <a:gd name="T3" fmla="*/ 0 h 57"/>
                  <a:gd name="T4" fmla="*/ 0 w 59"/>
                  <a:gd name="T5" fmla="*/ 57 h 57"/>
                  <a:gd name="T6" fmla="*/ 59 w 59"/>
                  <a:gd name="T7" fmla="*/ 57 h 57"/>
                  <a:gd name="T8" fmla="*/ 47 w 59"/>
                  <a:gd name="T9" fmla="*/ 28 h 57"/>
                  <a:gd name="T10" fmla="*/ 47 w 59"/>
                  <a:gd name="T11" fmla="*/ 53 h 57"/>
                  <a:gd name="T12" fmla="*/ 2 w 59"/>
                  <a:gd name="T13" fmla="*/ 53 h 57"/>
                  <a:gd name="T14" fmla="*/ 2 w 59"/>
                  <a:gd name="T1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57">
                    <a:moveTo>
                      <a:pt x="2" y="0"/>
                    </a:moveTo>
                    <a:lnTo>
                      <a:pt x="0" y="0"/>
                    </a:lnTo>
                    <a:lnTo>
                      <a:pt x="0" y="57"/>
                    </a:lnTo>
                    <a:lnTo>
                      <a:pt x="59" y="57"/>
                    </a:lnTo>
                    <a:lnTo>
                      <a:pt x="47" y="28"/>
                    </a:lnTo>
                    <a:lnTo>
                      <a:pt x="47" y="53"/>
                    </a:lnTo>
                    <a:lnTo>
                      <a:pt x="2" y="5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4B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39" name="Freeform 1462"/>
              <p:cNvSpPr>
                <a:spLocks/>
              </p:cNvSpPr>
              <p:nvPr/>
            </p:nvSpPr>
            <p:spPr bwMode="auto">
              <a:xfrm>
                <a:off x="7046913" y="1044576"/>
                <a:ext cx="93662" cy="90488"/>
              </a:xfrm>
              <a:custGeom>
                <a:avLst/>
                <a:gdLst>
                  <a:gd name="T0" fmla="*/ 2 w 59"/>
                  <a:gd name="T1" fmla="*/ 0 h 57"/>
                  <a:gd name="T2" fmla="*/ 0 w 59"/>
                  <a:gd name="T3" fmla="*/ 0 h 57"/>
                  <a:gd name="T4" fmla="*/ 0 w 59"/>
                  <a:gd name="T5" fmla="*/ 57 h 57"/>
                  <a:gd name="T6" fmla="*/ 59 w 59"/>
                  <a:gd name="T7" fmla="*/ 57 h 57"/>
                  <a:gd name="T8" fmla="*/ 47 w 59"/>
                  <a:gd name="T9" fmla="*/ 28 h 57"/>
                  <a:gd name="T10" fmla="*/ 47 w 59"/>
                  <a:gd name="T11" fmla="*/ 53 h 57"/>
                  <a:gd name="T12" fmla="*/ 2 w 59"/>
                  <a:gd name="T13" fmla="*/ 53 h 57"/>
                  <a:gd name="T14" fmla="*/ 2 w 59"/>
                  <a:gd name="T1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57">
                    <a:moveTo>
                      <a:pt x="2" y="0"/>
                    </a:moveTo>
                    <a:lnTo>
                      <a:pt x="0" y="0"/>
                    </a:lnTo>
                    <a:lnTo>
                      <a:pt x="0" y="57"/>
                    </a:lnTo>
                    <a:lnTo>
                      <a:pt x="59" y="57"/>
                    </a:lnTo>
                    <a:lnTo>
                      <a:pt x="47" y="28"/>
                    </a:lnTo>
                    <a:lnTo>
                      <a:pt x="47" y="53"/>
                    </a:lnTo>
                    <a:lnTo>
                      <a:pt x="2" y="5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40" name="Freeform 1463"/>
              <p:cNvSpPr>
                <a:spLocks/>
              </p:cNvSpPr>
              <p:nvPr/>
            </p:nvSpPr>
            <p:spPr bwMode="auto">
              <a:xfrm>
                <a:off x="7050088" y="1044576"/>
                <a:ext cx="71437" cy="84138"/>
              </a:xfrm>
              <a:custGeom>
                <a:avLst/>
                <a:gdLst>
                  <a:gd name="T0" fmla="*/ 0 w 45"/>
                  <a:gd name="T1" fmla="*/ 0 h 53"/>
                  <a:gd name="T2" fmla="*/ 0 w 45"/>
                  <a:gd name="T3" fmla="*/ 0 h 53"/>
                  <a:gd name="T4" fmla="*/ 0 w 45"/>
                  <a:gd name="T5" fmla="*/ 53 h 53"/>
                  <a:gd name="T6" fmla="*/ 45 w 45"/>
                  <a:gd name="T7" fmla="*/ 53 h 53"/>
                  <a:gd name="T8" fmla="*/ 45 w 45"/>
                  <a:gd name="T9" fmla="*/ 28 h 53"/>
                  <a:gd name="T10" fmla="*/ 45 w 45"/>
                  <a:gd name="T11" fmla="*/ 28 h 53"/>
                  <a:gd name="T12" fmla="*/ 43 w 45"/>
                  <a:gd name="T13" fmla="*/ 24 h 53"/>
                  <a:gd name="T14" fmla="*/ 43 w 45"/>
                  <a:gd name="T15" fmla="*/ 51 h 53"/>
                  <a:gd name="T16" fmla="*/ 22 w 45"/>
                  <a:gd name="T17" fmla="*/ 51 h 53"/>
                  <a:gd name="T18" fmla="*/ 22 w 45"/>
                  <a:gd name="T19" fmla="*/ 53 h 53"/>
                  <a:gd name="T20" fmla="*/ 20 w 45"/>
                  <a:gd name="T21" fmla="*/ 53 h 53"/>
                  <a:gd name="T22" fmla="*/ 20 w 45"/>
                  <a:gd name="T23" fmla="*/ 51 h 53"/>
                  <a:gd name="T24" fmla="*/ 0 w 45"/>
                  <a:gd name="T25" fmla="*/ 51 h 53"/>
                  <a:gd name="T26" fmla="*/ 0 w 45"/>
                  <a:gd name="T2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53">
                    <a:moveTo>
                      <a:pt x="0" y="0"/>
                    </a:moveTo>
                    <a:lnTo>
                      <a:pt x="0" y="0"/>
                    </a:lnTo>
                    <a:lnTo>
                      <a:pt x="0" y="53"/>
                    </a:lnTo>
                    <a:lnTo>
                      <a:pt x="45" y="53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43" y="24"/>
                    </a:lnTo>
                    <a:lnTo>
                      <a:pt x="43" y="51"/>
                    </a:lnTo>
                    <a:lnTo>
                      <a:pt x="22" y="51"/>
                    </a:lnTo>
                    <a:lnTo>
                      <a:pt x="22" y="53"/>
                    </a:lnTo>
                    <a:lnTo>
                      <a:pt x="20" y="53"/>
                    </a:lnTo>
                    <a:lnTo>
                      <a:pt x="20" y="51"/>
                    </a:lnTo>
                    <a:lnTo>
                      <a:pt x="0" y="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41" name="Freeform 1464"/>
              <p:cNvSpPr>
                <a:spLocks/>
              </p:cNvSpPr>
              <p:nvPr/>
            </p:nvSpPr>
            <p:spPr bwMode="auto">
              <a:xfrm>
                <a:off x="7050088" y="1044576"/>
                <a:ext cx="71437" cy="84138"/>
              </a:xfrm>
              <a:custGeom>
                <a:avLst/>
                <a:gdLst>
                  <a:gd name="T0" fmla="*/ 0 w 45"/>
                  <a:gd name="T1" fmla="*/ 0 h 53"/>
                  <a:gd name="T2" fmla="*/ 0 w 45"/>
                  <a:gd name="T3" fmla="*/ 0 h 53"/>
                  <a:gd name="T4" fmla="*/ 0 w 45"/>
                  <a:gd name="T5" fmla="*/ 53 h 53"/>
                  <a:gd name="T6" fmla="*/ 45 w 45"/>
                  <a:gd name="T7" fmla="*/ 53 h 53"/>
                  <a:gd name="T8" fmla="*/ 45 w 45"/>
                  <a:gd name="T9" fmla="*/ 28 h 53"/>
                  <a:gd name="T10" fmla="*/ 45 w 45"/>
                  <a:gd name="T11" fmla="*/ 28 h 53"/>
                  <a:gd name="T12" fmla="*/ 43 w 45"/>
                  <a:gd name="T13" fmla="*/ 24 h 53"/>
                  <a:gd name="T14" fmla="*/ 43 w 45"/>
                  <a:gd name="T15" fmla="*/ 51 h 53"/>
                  <a:gd name="T16" fmla="*/ 22 w 45"/>
                  <a:gd name="T17" fmla="*/ 51 h 53"/>
                  <a:gd name="T18" fmla="*/ 22 w 45"/>
                  <a:gd name="T19" fmla="*/ 53 h 53"/>
                  <a:gd name="T20" fmla="*/ 20 w 45"/>
                  <a:gd name="T21" fmla="*/ 53 h 53"/>
                  <a:gd name="T22" fmla="*/ 20 w 45"/>
                  <a:gd name="T23" fmla="*/ 51 h 53"/>
                  <a:gd name="T24" fmla="*/ 0 w 45"/>
                  <a:gd name="T25" fmla="*/ 51 h 53"/>
                  <a:gd name="T26" fmla="*/ 0 w 45"/>
                  <a:gd name="T2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53">
                    <a:moveTo>
                      <a:pt x="0" y="0"/>
                    </a:moveTo>
                    <a:lnTo>
                      <a:pt x="0" y="0"/>
                    </a:lnTo>
                    <a:lnTo>
                      <a:pt x="0" y="53"/>
                    </a:lnTo>
                    <a:lnTo>
                      <a:pt x="45" y="53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43" y="24"/>
                    </a:lnTo>
                    <a:lnTo>
                      <a:pt x="43" y="51"/>
                    </a:lnTo>
                    <a:lnTo>
                      <a:pt x="22" y="51"/>
                    </a:lnTo>
                    <a:lnTo>
                      <a:pt x="22" y="53"/>
                    </a:lnTo>
                    <a:lnTo>
                      <a:pt x="20" y="53"/>
                    </a:lnTo>
                    <a:lnTo>
                      <a:pt x="20" y="51"/>
                    </a:lnTo>
                    <a:lnTo>
                      <a:pt x="0" y="5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42" name="Freeform 1465"/>
              <p:cNvSpPr>
                <a:spLocks noEditPoints="1"/>
              </p:cNvSpPr>
              <p:nvPr/>
            </p:nvSpPr>
            <p:spPr bwMode="auto">
              <a:xfrm>
                <a:off x="7050088" y="1044576"/>
                <a:ext cx="58737" cy="80963"/>
              </a:xfrm>
              <a:custGeom>
                <a:avLst/>
                <a:gdLst>
                  <a:gd name="T0" fmla="*/ 20 w 37"/>
                  <a:gd name="T1" fmla="*/ 0 h 51"/>
                  <a:gd name="T2" fmla="*/ 0 w 37"/>
                  <a:gd name="T3" fmla="*/ 0 h 51"/>
                  <a:gd name="T4" fmla="*/ 0 w 37"/>
                  <a:gd name="T5" fmla="*/ 51 h 51"/>
                  <a:gd name="T6" fmla="*/ 20 w 37"/>
                  <a:gd name="T7" fmla="*/ 51 h 51"/>
                  <a:gd name="T8" fmla="*/ 2 w 37"/>
                  <a:gd name="T9" fmla="*/ 51 h 51"/>
                  <a:gd name="T10" fmla="*/ 20 w 37"/>
                  <a:gd name="T11" fmla="*/ 26 h 51"/>
                  <a:gd name="T12" fmla="*/ 20 w 37"/>
                  <a:gd name="T13" fmla="*/ 0 h 51"/>
                  <a:gd name="T14" fmla="*/ 33 w 37"/>
                  <a:gd name="T15" fmla="*/ 0 h 51"/>
                  <a:gd name="T16" fmla="*/ 22 w 37"/>
                  <a:gd name="T17" fmla="*/ 0 h 51"/>
                  <a:gd name="T18" fmla="*/ 22 w 37"/>
                  <a:gd name="T19" fmla="*/ 24 h 51"/>
                  <a:gd name="T20" fmla="*/ 37 w 37"/>
                  <a:gd name="T21" fmla="*/ 10 h 51"/>
                  <a:gd name="T22" fmla="*/ 37 w 37"/>
                  <a:gd name="T23" fmla="*/ 10 h 51"/>
                  <a:gd name="T24" fmla="*/ 33 w 37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51">
                    <a:moveTo>
                      <a:pt x="20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20" y="51"/>
                    </a:lnTo>
                    <a:lnTo>
                      <a:pt x="2" y="51"/>
                    </a:lnTo>
                    <a:lnTo>
                      <a:pt x="20" y="26"/>
                    </a:lnTo>
                    <a:lnTo>
                      <a:pt x="20" y="0"/>
                    </a:lnTo>
                    <a:close/>
                    <a:moveTo>
                      <a:pt x="33" y="0"/>
                    </a:moveTo>
                    <a:lnTo>
                      <a:pt x="22" y="0"/>
                    </a:lnTo>
                    <a:lnTo>
                      <a:pt x="22" y="24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239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43" name="Freeform 1466"/>
              <p:cNvSpPr>
                <a:spLocks noEditPoints="1"/>
              </p:cNvSpPr>
              <p:nvPr/>
            </p:nvSpPr>
            <p:spPr bwMode="auto">
              <a:xfrm>
                <a:off x="7050088" y="1044576"/>
                <a:ext cx="58737" cy="80963"/>
              </a:xfrm>
              <a:custGeom>
                <a:avLst/>
                <a:gdLst>
                  <a:gd name="T0" fmla="*/ 20 w 37"/>
                  <a:gd name="T1" fmla="*/ 0 h 51"/>
                  <a:gd name="T2" fmla="*/ 0 w 37"/>
                  <a:gd name="T3" fmla="*/ 0 h 51"/>
                  <a:gd name="T4" fmla="*/ 0 w 37"/>
                  <a:gd name="T5" fmla="*/ 51 h 51"/>
                  <a:gd name="T6" fmla="*/ 20 w 37"/>
                  <a:gd name="T7" fmla="*/ 51 h 51"/>
                  <a:gd name="T8" fmla="*/ 2 w 37"/>
                  <a:gd name="T9" fmla="*/ 51 h 51"/>
                  <a:gd name="T10" fmla="*/ 20 w 37"/>
                  <a:gd name="T11" fmla="*/ 26 h 51"/>
                  <a:gd name="T12" fmla="*/ 20 w 37"/>
                  <a:gd name="T13" fmla="*/ 0 h 51"/>
                  <a:gd name="T14" fmla="*/ 33 w 37"/>
                  <a:gd name="T15" fmla="*/ 0 h 51"/>
                  <a:gd name="T16" fmla="*/ 22 w 37"/>
                  <a:gd name="T17" fmla="*/ 0 h 51"/>
                  <a:gd name="T18" fmla="*/ 22 w 37"/>
                  <a:gd name="T19" fmla="*/ 24 h 51"/>
                  <a:gd name="T20" fmla="*/ 37 w 37"/>
                  <a:gd name="T21" fmla="*/ 10 h 51"/>
                  <a:gd name="T22" fmla="*/ 37 w 37"/>
                  <a:gd name="T23" fmla="*/ 10 h 51"/>
                  <a:gd name="T24" fmla="*/ 33 w 37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51">
                    <a:moveTo>
                      <a:pt x="20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20" y="51"/>
                    </a:lnTo>
                    <a:lnTo>
                      <a:pt x="2" y="51"/>
                    </a:lnTo>
                    <a:lnTo>
                      <a:pt x="20" y="26"/>
                    </a:lnTo>
                    <a:lnTo>
                      <a:pt x="20" y="0"/>
                    </a:lnTo>
                    <a:moveTo>
                      <a:pt x="33" y="0"/>
                    </a:moveTo>
                    <a:lnTo>
                      <a:pt x="22" y="0"/>
                    </a:lnTo>
                    <a:lnTo>
                      <a:pt x="22" y="24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44" name="Freeform 1467"/>
              <p:cNvSpPr>
                <a:spLocks noEditPoints="1"/>
              </p:cNvSpPr>
              <p:nvPr/>
            </p:nvSpPr>
            <p:spPr bwMode="auto">
              <a:xfrm>
                <a:off x="7053263" y="1060451"/>
                <a:ext cx="65087" cy="65088"/>
              </a:xfrm>
              <a:custGeom>
                <a:avLst/>
                <a:gdLst>
                  <a:gd name="T0" fmla="*/ 18 w 41"/>
                  <a:gd name="T1" fmla="*/ 16 h 41"/>
                  <a:gd name="T2" fmla="*/ 0 w 41"/>
                  <a:gd name="T3" fmla="*/ 41 h 41"/>
                  <a:gd name="T4" fmla="*/ 18 w 41"/>
                  <a:gd name="T5" fmla="*/ 41 h 41"/>
                  <a:gd name="T6" fmla="*/ 18 w 41"/>
                  <a:gd name="T7" fmla="*/ 16 h 41"/>
                  <a:gd name="T8" fmla="*/ 35 w 41"/>
                  <a:gd name="T9" fmla="*/ 0 h 41"/>
                  <a:gd name="T10" fmla="*/ 20 w 41"/>
                  <a:gd name="T11" fmla="*/ 14 h 41"/>
                  <a:gd name="T12" fmla="*/ 20 w 41"/>
                  <a:gd name="T13" fmla="*/ 41 h 41"/>
                  <a:gd name="T14" fmla="*/ 41 w 41"/>
                  <a:gd name="T15" fmla="*/ 41 h 41"/>
                  <a:gd name="T16" fmla="*/ 41 w 41"/>
                  <a:gd name="T17" fmla="*/ 14 h 41"/>
                  <a:gd name="T18" fmla="*/ 35 w 41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1">
                    <a:moveTo>
                      <a:pt x="18" y="16"/>
                    </a:moveTo>
                    <a:lnTo>
                      <a:pt x="0" y="41"/>
                    </a:lnTo>
                    <a:lnTo>
                      <a:pt x="18" y="41"/>
                    </a:lnTo>
                    <a:lnTo>
                      <a:pt x="18" y="16"/>
                    </a:lnTo>
                    <a:close/>
                    <a:moveTo>
                      <a:pt x="35" y="0"/>
                    </a:moveTo>
                    <a:lnTo>
                      <a:pt x="20" y="14"/>
                    </a:lnTo>
                    <a:lnTo>
                      <a:pt x="20" y="41"/>
                    </a:lnTo>
                    <a:lnTo>
                      <a:pt x="41" y="41"/>
                    </a:lnTo>
                    <a:lnTo>
                      <a:pt x="41" y="1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47A0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45" name="Freeform 1468"/>
              <p:cNvSpPr>
                <a:spLocks noEditPoints="1"/>
              </p:cNvSpPr>
              <p:nvPr/>
            </p:nvSpPr>
            <p:spPr bwMode="auto">
              <a:xfrm>
                <a:off x="7053263" y="1060451"/>
                <a:ext cx="65087" cy="65088"/>
              </a:xfrm>
              <a:custGeom>
                <a:avLst/>
                <a:gdLst>
                  <a:gd name="T0" fmla="*/ 18 w 41"/>
                  <a:gd name="T1" fmla="*/ 16 h 41"/>
                  <a:gd name="T2" fmla="*/ 0 w 41"/>
                  <a:gd name="T3" fmla="*/ 41 h 41"/>
                  <a:gd name="T4" fmla="*/ 18 w 41"/>
                  <a:gd name="T5" fmla="*/ 41 h 41"/>
                  <a:gd name="T6" fmla="*/ 18 w 41"/>
                  <a:gd name="T7" fmla="*/ 16 h 41"/>
                  <a:gd name="T8" fmla="*/ 35 w 41"/>
                  <a:gd name="T9" fmla="*/ 0 h 41"/>
                  <a:gd name="T10" fmla="*/ 20 w 41"/>
                  <a:gd name="T11" fmla="*/ 14 h 41"/>
                  <a:gd name="T12" fmla="*/ 20 w 41"/>
                  <a:gd name="T13" fmla="*/ 41 h 41"/>
                  <a:gd name="T14" fmla="*/ 41 w 41"/>
                  <a:gd name="T15" fmla="*/ 41 h 41"/>
                  <a:gd name="T16" fmla="*/ 41 w 41"/>
                  <a:gd name="T17" fmla="*/ 14 h 41"/>
                  <a:gd name="T18" fmla="*/ 35 w 41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1">
                    <a:moveTo>
                      <a:pt x="18" y="16"/>
                    </a:moveTo>
                    <a:lnTo>
                      <a:pt x="0" y="41"/>
                    </a:lnTo>
                    <a:lnTo>
                      <a:pt x="18" y="41"/>
                    </a:lnTo>
                    <a:lnTo>
                      <a:pt x="18" y="16"/>
                    </a:lnTo>
                    <a:moveTo>
                      <a:pt x="35" y="0"/>
                    </a:moveTo>
                    <a:lnTo>
                      <a:pt x="20" y="14"/>
                    </a:lnTo>
                    <a:lnTo>
                      <a:pt x="20" y="41"/>
                    </a:lnTo>
                    <a:lnTo>
                      <a:pt x="41" y="41"/>
                    </a:lnTo>
                    <a:lnTo>
                      <a:pt x="41" y="14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46" name="Freeform 1469"/>
              <p:cNvSpPr>
                <a:spLocks/>
              </p:cNvSpPr>
              <p:nvPr/>
            </p:nvSpPr>
            <p:spPr bwMode="auto">
              <a:xfrm>
                <a:off x="7081838" y="1044576"/>
                <a:ext cx="3175" cy="84138"/>
              </a:xfrm>
              <a:custGeom>
                <a:avLst/>
                <a:gdLst>
                  <a:gd name="T0" fmla="*/ 2 w 2"/>
                  <a:gd name="T1" fmla="*/ 0 h 53"/>
                  <a:gd name="T2" fmla="*/ 0 w 2"/>
                  <a:gd name="T3" fmla="*/ 0 h 53"/>
                  <a:gd name="T4" fmla="*/ 0 w 2"/>
                  <a:gd name="T5" fmla="*/ 26 h 53"/>
                  <a:gd name="T6" fmla="*/ 0 w 2"/>
                  <a:gd name="T7" fmla="*/ 51 h 53"/>
                  <a:gd name="T8" fmla="*/ 0 w 2"/>
                  <a:gd name="T9" fmla="*/ 53 h 53"/>
                  <a:gd name="T10" fmla="*/ 2 w 2"/>
                  <a:gd name="T11" fmla="*/ 53 h 53"/>
                  <a:gd name="T12" fmla="*/ 2 w 2"/>
                  <a:gd name="T13" fmla="*/ 51 h 53"/>
                  <a:gd name="T14" fmla="*/ 2 w 2"/>
                  <a:gd name="T15" fmla="*/ 24 h 53"/>
                  <a:gd name="T16" fmla="*/ 2 w 2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3">
                    <a:moveTo>
                      <a:pt x="2" y="0"/>
                    </a:moveTo>
                    <a:lnTo>
                      <a:pt x="0" y="0"/>
                    </a:lnTo>
                    <a:lnTo>
                      <a:pt x="0" y="26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2" y="53"/>
                    </a:lnTo>
                    <a:lnTo>
                      <a:pt x="2" y="51"/>
                    </a:lnTo>
                    <a:lnTo>
                      <a:pt x="2" y="2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D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47" name="Freeform 1470"/>
              <p:cNvSpPr>
                <a:spLocks/>
              </p:cNvSpPr>
              <p:nvPr/>
            </p:nvSpPr>
            <p:spPr bwMode="auto">
              <a:xfrm>
                <a:off x="7081838" y="1044576"/>
                <a:ext cx="3175" cy="84138"/>
              </a:xfrm>
              <a:custGeom>
                <a:avLst/>
                <a:gdLst>
                  <a:gd name="T0" fmla="*/ 2 w 2"/>
                  <a:gd name="T1" fmla="*/ 0 h 53"/>
                  <a:gd name="T2" fmla="*/ 0 w 2"/>
                  <a:gd name="T3" fmla="*/ 0 h 53"/>
                  <a:gd name="T4" fmla="*/ 0 w 2"/>
                  <a:gd name="T5" fmla="*/ 26 h 53"/>
                  <a:gd name="T6" fmla="*/ 0 w 2"/>
                  <a:gd name="T7" fmla="*/ 51 h 53"/>
                  <a:gd name="T8" fmla="*/ 0 w 2"/>
                  <a:gd name="T9" fmla="*/ 53 h 53"/>
                  <a:gd name="T10" fmla="*/ 2 w 2"/>
                  <a:gd name="T11" fmla="*/ 53 h 53"/>
                  <a:gd name="T12" fmla="*/ 2 w 2"/>
                  <a:gd name="T13" fmla="*/ 51 h 53"/>
                  <a:gd name="T14" fmla="*/ 2 w 2"/>
                  <a:gd name="T15" fmla="*/ 24 h 53"/>
                  <a:gd name="T16" fmla="*/ 2 w 2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3">
                    <a:moveTo>
                      <a:pt x="2" y="0"/>
                    </a:moveTo>
                    <a:lnTo>
                      <a:pt x="0" y="0"/>
                    </a:lnTo>
                    <a:lnTo>
                      <a:pt x="0" y="26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2" y="53"/>
                    </a:lnTo>
                    <a:lnTo>
                      <a:pt x="2" y="51"/>
                    </a:lnTo>
                    <a:lnTo>
                      <a:pt x="2" y="24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48" name="Freeform 1471"/>
              <p:cNvSpPr>
                <a:spLocks noEditPoints="1"/>
              </p:cNvSpPr>
              <p:nvPr/>
            </p:nvSpPr>
            <p:spPr bwMode="auto">
              <a:xfrm>
                <a:off x="7037388" y="1035051"/>
                <a:ext cx="58737" cy="100013"/>
              </a:xfrm>
              <a:custGeom>
                <a:avLst/>
                <a:gdLst>
                  <a:gd name="T0" fmla="*/ 6 w 37"/>
                  <a:gd name="T1" fmla="*/ 63 h 63"/>
                  <a:gd name="T2" fmla="*/ 0 w 37"/>
                  <a:gd name="T3" fmla="*/ 63 h 63"/>
                  <a:gd name="T4" fmla="*/ 0 w 37"/>
                  <a:gd name="T5" fmla="*/ 63 h 63"/>
                  <a:gd name="T6" fmla="*/ 6 w 37"/>
                  <a:gd name="T7" fmla="*/ 63 h 63"/>
                  <a:gd name="T8" fmla="*/ 6 w 37"/>
                  <a:gd name="T9" fmla="*/ 63 h 63"/>
                  <a:gd name="T10" fmla="*/ 37 w 37"/>
                  <a:gd name="T11" fmla="*/ 0 h 63"/>
                  <a:gd name="T12" fmla="*/ 0 w 37"/>
                  <a:gd name="T13" fmla="*/ 0 h 63"/>
                  <a:gd name="T14" fmla="*/ 0 w 37"/>
                  <a:gd name="T15" fmla="*/ 0 h 63"/>
                  <a:gd name="T16" fmla="*/ 37 w 37"/>
                  <a:gd name="T17" fmla="*/ 0 h 63"/>
                  <a:gd name="T18" fmla="*/ 37 w 37"/>
                  <a:gd name="T1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3">
                    <a:moveTo>
                      <a:pt x="6" y="63"/>
                    </a:moveTo>
                    <a:lnTo>
                      <a:pt x="0" y="63"/>
                    </a:lnTo>
                    <a:lnTo>
                      <a:pt x="0" y="63"/>
                    </a:lnTo>
                    <a:lnTo>
                      <a:pt x="6" y="63"/>
                    </a:lnTo>
                    <a:lnTo>
                      <a:pt x="6" y="63"/>
                    </a:lnTo>
                    <a:close/>
                    <a:moveTo>
                      <a:pt x="37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7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49" name="Freeform 1472"/>
              <p:cNvSpPr>
                <a:spLocks noEditPoints="1"/>
              </p:cNvSpPr>
              <p:nvPr/>
            </p:nvSpPr>
            <p:spPr bwMode="auto">
              <a:xfrm>
                <a:off x="7037388" y="1035051"/>
                <a:ext cx="58737" cy="100013"/>
              </a:xfrm>
              <a:custGeom>
                <a:avLst/>
                <a:gdLst>
                  <a:gd name="T0" fmla="*/ 6 w 37"/>
                  <a:gd name="T1" fmla="*/ 63 h 63"/>
                  <a:gd name="T2" fmla="*/ 0 w 37"/>
                  <a:gd name="T3" fmla="*/ 63 h 63"/>
                  <a:gd name="T4" fmla="*/ 0 w 37"/>
                  <a:gd name="T5" fmla="*/ 63 h 63"/>
                  <a:gd name="T6" fmla="*/ 6 w 37"/>
                  <a:gd name="T7" fmla="*/ 63 h 63"/>
                  <a:gd name="T8" fmla="*/ 6 w 37"/>
                  <a:gd name="T9" fmla="*/ 63 h 63"/>
                  <a:gd name="T10" fmla="*/ 37 w 37"/>
                  <a:gd name="T11" fmla="*/ 0 h 63"/>
                  <a:gd name="T12" fmla="*/ 0 w 37"/>
                  <a:gd name="T13" fmla="*/ 0 h 63"/>
                  <a:gd name="T14" fmla="*/ 0 w 37"/>
                  <a:gd name="T15" fmla="*/ 0 h 63"/>
                  <a:gd name="T16" fmla="*/ 37 w 37"/>
                  <a:gd name="T17" fmla="*/ 0 h 63"/>
                  <a:gd name="T18" fmla="*/ 37 w 37"/>
                  <a:gd name="T1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3">
                    <a:moveTo>
                      <a:pt x="6" y="63"/>
                    </a:moveTo>
                    <a:lnTo>
                      <a:pt x="0" y="63"/>
                    </a:lnTo>
                    <a:lnTo>
                      <a:pt x="0" y="63"/>
                    </a:lnTo>
                    <a:lnTo>
                      <a:pt x="6" y="63"/>
                    </a:lnTo>
                    <a:lnTo>
                      <a:pt x="6" y="63"/>
                    </a:lnTo>
                    <a:moveTo>
                      <a:pt x="37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7" y="0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50" name="Freeform 1473"/>
              <p:cNvSpPr>
                <a:spLocks/>
              </p:cNvSpPr>
              <p:nvPr/>
            </p:nvSpPr>
            <p:spPr bwMode="auto">
              <a:xfrm>
                <a:off x="7037388" y="1035051"/>
                <a:ext cx="61912" cy="100013"/>
              </a:xfrm>
              <a:custGeom>
                <a:avLst/>
                <a:gdLst>
                  <a:gd name="T0" fmla="*/ 37 w 39"/>
                  <a:gd name="T1" fmla="*/ 0 h 63"/>
                  <a:gd name="T2" fmla="*/ 0 w 39"/>
                  <a:gd name="T3" fmla="*/ 0 h 63"/>
                  <a:gd name="T4" fmla="*/ 0 w 39"/>
                  <a:gd name="T5" fmla="*/ 63 h 63"/>
                  <a:gd name="T6" fmla="*/ 6 w 39"/>
                  <a:gd name="T7" fmla="*/ 63 h 63"/>
                  <a:gd name="T8" fmla="*/ 6 w 39"/>
                  <a:gd name="T9" fmla="*/ 6 h 63"/>
                  <a:gd name="T10" fmla="*/ 8 w 39"/>
                  <a:gd name="T11" fmla="*/ 6 h 63"/>
                  <a:gd name="T12" fmla="*/ 8 w 39"/>
                  <a:gd name="T13" fmla="*/ 4 h 63"/>
                  <a:gd name="T14" fmla="*/ 39 w 39"/>
                  <a:gd name="T15" fmla="*/ 4 h 63"/>
                  <a:gd name="T16" fmla="*/ 39 w 39"/>
                  <a:gd name="T17" fmla="*/ 4 h 63"/>
                  <a:gd name="T18" fmla="*/ 37 w 39"/>
                  <a:gd name="T1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63">
                    <a:moveTo>
                      <a:pt x="37" y="0"/>
                    </a:moveTo>
                    <a:lnTo>
                      <a:pt x="0" y="0"/>
                    </a:lnTo>
                    <a:lnTo>
                      <a:pt x="0" y="63"/>
                    </a:lnTo>
                    <a:lnTo>
                      <a:pt x="6" y="63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09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51" name="Freeform 1474"/>
              <p:cNvSpPr>
                <a:spLocks/>
              </p:cNvSpPr>
              <p:nvPr/>
            </p:nvSpPr>
            <p:spPr bwMode="auto">
              <a:xfrm>
                <a:off x="7037388" y="1035051"/>
                <a:ext cx="61912" cy="100013"/>
              </a:xfrm>
              <a:custGeom>
                <a:avLst/>
                <a:gdLst>
                  <a:gd name="T0" fmla="*/ 37 w 39"/>
                  <a:gd name="T1" fmla="*/ 0 h 63"/>
                  <a:gd name="T2" fmla="*/ 0 w 39"/>
                  <a:gd name="T3" fmla="*/ 0 h 63"/>
                  <a:gd name="T4" fmla="*/ 0 w 39"/>
                  <a:gd name="T5" fmla="*/ 63 h 63"/>
                  <a:gd name="T6" fmla="*/ 6 w 39"/>
                  <a:gd name="T7" fmla="*/ 63 h 63"/>
                  <a:gd name="T8" fmla="*/ 6 w 39"/>
                  <a:gd name="T9" fmla="*/ 6 h 63"/>
                  <a:gd name="T10" fmla="*/ 8 w 39"/>
                  <a:gd name="T11" fmla="*/ 6 h 63"/>
                  <a:gd name="T12" fmla="*/ 8 w 39"/>
                  <a:gd name="T13" fmla="*/ 4 h 63"/>
                  <a:gd name="T14" fmla="*/ 39 w 39"/>
                  <a:gd name="T15" fmla="*/ 4 h 63"/>
                  <a:gd name="T16" fmla="*/ 39 w 39"/>
                  <a:gd name="T17" fmla="*/ 4 h 63"/>
                  <a:gd name="T18" fmla="*/ 37 w 39"/>
                  <a:gd name="T1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63">
                    <a:moveTo>
                      <a:pt x="37" y="0"/>
                    </a:moveTo>
                    <a:lnTo>
                      <a:pt x="0" y="0"/>
                    </a:lnTo>
                    <a:lnTo>
                      <a:pt x="0" y="63"/>
                    </a:lnTo>
                    <a:lnTo>
                      <a:pt x="6" y="63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52" name="Freeform 1475"/>
              <p:cNvSpPr>
                <a:spLocks/>
              </p:cNvSpPr>
              <p:nvPr/>
            </p:nvSpPr>
            <p:spPr bwMode="auto">
              <a:xfrm>
                <a:off x="7050088" y="1041401"/>
                <a:ext cx="52387" cy="3175"/>
              </a:xfrm>
              <a:custGeom>
                <a:avLst/>
                <a:gdLst>
                  <a:gd name="T0" fmla="*/ 31 w 33"/>
                  <a:gd name="T1" fmla="*/ 0 h 2"/>
                  <a:gd name="T2" fmla="*/ 0 w 33"/>
                  <a:gd name="T3" fmla="*/ 0 h 2"/>
                  <a:gd name="T4" fmla="*/ 0 w 33"/>
                  <a:gd name="T5" fmla="*/ 2 h 2"/>
                  <a:gd name="T6" fmla="*/ 0 w 33"/>
                  <a:gd name="T7" fmla="*/ 2 h 2"/>
                  <a:gd name="T8" fmla="*/ 0 w 33"/>
                  <a:gd name="T9" fmla="*/ 2 h 2"/>
                  <a:gd name="T10" fmla="*/ 20 w 33"/>
                  <a:gd name="T11" fmla="*/ 2 h 2"/>
                  <a:gd name="T12" fmla="*/ 20 w 33"/>
                  <a:gd name="T13" fmla="*/ 2 h 2"/>
                  <a:gd name="T14" fmla="*/ 22 w 33"/>
                  <a:gd name="T15" fmla="*/ 2 h 2"/>
                  <a:gd name="T16" fmla="*/ 22 w 33"/>
                  <a:gd name="T17" fmla="*/ 2 h 2"/>
                  <a:gd name="T18" fmla="*/ 33 w 33"/>
                  <a:gd name="T19" fmla="*/ 2 h 2"/>
                  <a:gd name="T20" fmla="*/ 33 w 33"/>
                  <a:gd name="T21" fmla="*/ 2 h 2"/>
                  <a:gd name="T22" fmla="*/ 31 w 33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2">
                    <a:moveTo>
                      <a:pt x="3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979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53" name="Freeform 1476"/>
              <p:cNvSpPr>
                <a:spLocks/>
              </p:cNvSpPr>
              <p:nvPr/>
            </p:nvSpPr>
            <p:spPr bwMode="auto">
              <a:xfrm>
                <a:off x="7050088" y="1041401"/>
                <a:ext cx="52387" cy="3175"/>
              </a:xfrm>
              <a:custGeom>
                <a:avLst/>
                <a:gdLst>
                  <a:gd name="T0" fmla="*/ 31 w 33"/>
                  <a:gd name="T1" fmla="*/ 0 h 2"/>
                  <a:gd name="T2" fmla="*/ 0 w 33"/>
                  <a:gd name="T3" fmla="*/ 0 h 2"/>
                  <a:gd name="T4" fmla="*/ 0 w 33"/>
                  <a:gd name="T5" fmla="*/ 2 h 2"/>
                  <a:gd name="T6" fmla="*/ 0 w 33"/>
                  <a:gd name="T7" fmla="*/ 2 h 2"/>
                  <a:gd name="T8" fmla="*/ 0 w 33"/>
                  <a:gd name="T9" fmla="*/ 2 h 2"/>
                  <a:gd name="T10" fmla="*/ 20 w 33"/>
                  <a:gd name="T11" fmla="*/ 2 h 2"/>
                  <a:gd name="T12" fmla="*/ 20 w 33"/>
                  <a:gd name="T13" fmla="*/ 2 h 2"/>
                  <a:gd name="T14" fmla="*/ 22 w 33"/>
                  <a:gd name="T15" fmla="*/ 2 h 2"/>
                  <a:gd name="T16" fmla="*/ 22 w 33"/>
                  <a:gd name="T17" fmla="*/ 2 h 2"/>
                  <a:gd name="T18" fmla="*/ 33 w 33"/>
                  <a:gd name="T19" fmla="*/ 2 h 2"/>
                  <a:gd name="T20" fmla="*/ 33 w 33"/>
                  <a:gd name="T21" fmla="*/ 2 h 2"/>
                  <a:gd name="T22" fmla="*/ 31 w 33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2">
                    <a:moveTo>
                      <a:pt x="3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54" name="Freeform 1477"/>
              <p:cNvSpPr>
                <a:spLocks noEditPoints="1"/>
              </p:cNvSpPr>
              <p:nvPr/>
            </p:nvSpPr>
            <p:spPr bwMode="auto">
              <a:xfrm>
                <a:off x="7050088" y="1044576"/>
                <a:ext cx="52387" cy="0"/>
              </a:xfrm>
              <a:custGeom>
                <a:avLst/>
                <a:gdLst>
                  <a:gd name="T0" fmla="*/ 20 w 33"/>
                  <a:gd name="T1" fmla="*/ 0 w 33"/>
                  <a:gd name="T2" fmla="*/ 0 w 33"/>
                  <a:gd name="T3" fmla="*/ 20 w 33"/>
                  <a:gd name="T4" fmla="*/ 20 w 33"/>
                  <a:gd name="T5" fmla="*/ 33 w 33"/>
                  <a:gd name="T6" fmla="*/ 22 w 33"/>
                  <a:gd name="T7" fmla="*/ 22 w 33"/>
                  <a:gd name="T8" fmla="*/ 33 w 33"/>
                  <a:gd name="T9" fmla="*/ 33 w 33"/>
                  <a:gd name="T10" fmla="*/ 33 w 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33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  <a:moveTo>
                      <a:pt x="33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1C7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55" name="Freeform 1478"/>
              <p:cNvSpPr>
                <a:spLocks noEditPoints="1"/>
              </p:cNvSpPr>
              <p:nvPr/>
            </p:nvSpPr>
            <p:spPr bwMode="auto">
              <a:xfrm>
                <a:off x="7050088" y="1044576"/>
                <a:ext cx="52387" cy="0"/>
              </a:xfrm>
              <a:custGeom>
                <a:avLst/>
                <a:gdLst>
                  <a:gd name="T0" fmla="*/ 20 w 33"/>
                  <a:gd name="T1" fmla="*/ 0 w 33"/>
                  <a:gd name="T2" fmla="*/ 0 w 33"/>
                  <a:gd name="T3" fmla="*/ 20 w 33"/>
                  <a:gd name="T4" fmla="*/ 20 w 33"/>
                  <a:gd name="T5" fmla="*/ 33 w 33"/>
                  <a:gd name="T6" fmla="*/ 22 w 33"/>
                  <a:gd name="T7" fmla="*/ 22 w 33"/>
                  <a:gd name="T8" fmla="*/ 33 w 33"/>
                  <a:gd name="T9" fmla="*/ 33 w 33"/>
                  <a:gd name="T10" fmla="*/ 33 w 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33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moveTo>
                      <a:pt x="33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56" name="Freeform 1479"/>
              <p:cNvSpPr>
                <a:spLocks/>
              </p:cNvSpPr>
              <p:nvPr/>
            </p:nvSpPr>
            <p:spPr bwMode="auto">
              <a:xfrm>
                <a:off x="7081838" y="1044576"/>
                <a:ext cx="3175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79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57" name="Freeform 1480"/>
              <p:cNvSpPr>
                <a:spLocks/>
              </p:cNvSpPr>
              <p:nvPr/>
            </p:nvSpPr>
            <p:spPr bwMode="auto">
              <a:xfrm>
                <a:off x="7081838" y="1044576"/>
                <a:ext cx="3175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58" name="Freeform 1481"/>
              <p:cNvSpPr>
                <a:spLocks/>
              </p:cNvSpPr>
              <p:nvPr/>
            </p:nvSpPr>
            <p:spPr bwMode="auto">
              <a:xfrm>
                <a:off x="7037388" y="1201739"/>
                <a:ext cx="179387" cy="100013"/>
              </a:xfrm>
              <a:custGeom>
                <a:avLst/>
                <a:gdLst>
                  <a:gd name="T0" fmla="*/ 0 w 113"/>
                  <a:gd name="T1" fmla="*/ 0 h 63"/>
                  <a:gd name="T2" fmla="*/ 0 w 113"/>
                  <a:gd name="T3" fmla="*/ 0 h 63"/>
                  <a:gd name="T4" fmla="*/ 0 w 113"/>
                  <a:gd name="T5" fmla="*/ 63 h 63"/>
                  <a:gd name="T6" fmla="*/ 113 w 113"/>
                  <a:gd name="T7" fmla="*/ 63 h 63"/>
                  <a:gd name="T8" fmla="*/ 113 w 113"/>
                  <a:gd name="T9" fmla="*/ 63 h 63"/>
                  <a:gd name="T10" fmla="*/ 113 w 113"/>
                  <a:gd name="T11" fmla="*/ 59 h 63"/>
                  <a:gd name="T12" fmla="*/ 113 w 113"/>
                  <a:gd name="T13" fmla="*/ 59 h 63"/>
                  <a:gd name="T14" fmla="*/ 69 w 113"/>
                  <a:gd name="T15" fmla="*/ 59 h 63"/>
                  <a:gd name="T16" fmla="*/ 69 w 113"/>
                  <a:gd name="T17" fmla="*/ 6 h 63"/>
                  <a:gd name="T18" fmla="*/ 53 w 113"/>
                  <a:gd name="T19" fmla="*/ 6 h 63"/>
                  <a:gd name="T20" fmla="*/ 53 w 113"/>
                  <a:gd name="T21" fmla="*/ 59 h 63"/>
                  <a:gd name="T22" fmla="*/ 8 w 113"/>
                  <a:gd name="T23" fmla="*/ 59 h 63"/>
                  <a:gd name="T24" fmla="*/ 8 w 113"/>
                  <a:gd name="T25" fmla="*/ 6 h 63"/>
                  <a:gd name="T26" fmla="*/ 6 w 113"/>
                  <a:gd name="T27" fmla="*/ 6 h 63"/>
                  <a:gd name="T28" fmla="*/ 6 w 113"/>
                  <a:gd name="T29" fmla="*/ 63 h 63"/>
                  <a:gd name="T30" fmla="*/ 0 w 113"/>
                  <a:gd name="T31" fmla="*/ 63 h 63"/>
                  <a:gd name="T32" fmla="*/ 0 w 113"/>
                  <a:gd name="T3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3" h="63">
                    <a:moveTo>
                      <a:pt x="0" y="0"/>
                    </a:moveTo>
                    <a:lnTo>
                      <a:pt x="0" y="0"/>
                    </a:lnTo>
                    <a:lnTo>
                      <a:pt x="0" y="63"/>
                    </a:lnTo>
                    <a:lnTo>
                      <a:pt x="113" y="63"/>
                    </a:lnTo>
                    <a:lnTo>
                      <a:pt x="113" y="63"/>
                    </a:lnTo>
                    <a:lnTo>
                      <a:pt x="113" y="59"/>
                    </a:lnTo>
                    <a:lnTo>
                      <a:pt x="113" y="59"/>
                    </a:lnTo>
                    <a:lnTo>
                      <a:pt x="69" y="59"/>
                    </a:lnTo>
                    <a:lnTo>
                      <a:pt x="69" y="6"/>
                    </a:lnTo>
                    <a:lnTo>
                      <a:pt x="53" y="6"/>
                    </a:lnTo>
                    <a:lnTo>
                      <a:pt x="53" y="59"/>
                    </a:lnTo>
                    <a:lnTo>
                      <a:pt x="8" y="59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4B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59" name="Freeform 1482"/>
              <p:cNvSpPr>
                <a:spLocks/>
              </p:cNvSpPr>
              <p:nvPr/>
            </p:nvSpPr>
            <p:spPr bwMode="auto">
              <a:xfrm>
                <a:off x="7037388" y="1201739"/>
                <a:ext cx="179387" cy="100013"/>
              </a:xfrm>
              <a:custGeom>
                <a:avLst/>
                <a:gdLst>
                  <a:gd name="T0" fmla="*/ 0 w 113"/>
                  <a:gd name="T1" fmla="*/ 0 h 63"/>
                  <a:gd name="T2" fmla="*/ 0 w 113"/>
                  <a:gd name="T3" fmla="*/ 0 h 63"/>
                  <a:gd name="T4" fmla="*/ 0 w 113"/>
                  <a:gd name="T5" fmla="*/ 63 h 63"/>
                  <a:gd name="T6" fmla="*/ 113 w 113"/>
                  <a:gd name="T7" fmla="*/ 63 h 63"/>
                  <a:gd name="T8" fmla="*/ 113 w 113"/>
                  <a:gd name="T9" fmla="*/ 63 h 63"/>
                  <a:gd name="T10" fmla="*/ 113 w 113"/>
                  <a:gd name="T11" fmla="*/ 59 h 63"/>
                  <a:gd name="T12" fmla="*/ 113 w 113"/>
                  <a:gd name="T13" fmla="*/ 59 h 63"/>
                  <a:gd name="T14" fmla="*/ 69 w 113"/>
                  <a:gd name="T15" fmla="*/ 59 h 63"/>
                  <a:gd name="T16" fmla="*/ 69 w 113"/>
                  <a:gd name="T17" fmla="*/ 6 h 63"/>
                  <a:gd name="T18" fmla="*/ 53 w 113"/>
                  <a:gd name="T19" fmla="*/ 6 h 63"/>
                  <a:gd name="T20" fmla="*/ 53 w 113"/>
                  <a:gd name="T21" fmla="*/ 59 h 63"/>
                  <a:gd name="T22" fmla="*/ 8 w 113"/>
                  <a:gd name="T23" fmla="*/ 59 h 63"/>
                  <a:gd name="T24" fmla="*/ 8 w 113"/>
                  <a:gd name="T25" fmla="*/ 6 h 63"/>
                  <a:gd name="T26" fmla="*/ 6 w 113"/>
                  <a:gd name="T27" fmla="*/ 6 h 63"/>
                  <a:gd name="T28" fmla="*/ 6 w 113"/>
                  <a:gd name="T29" fmla="*/ 63 h 63"/>
                  <a:gd name="T30" fmla="*/ 0 w 113"/>
                  <a:gd name="T31" fmla="*/ 63 h 63"/>
                  <a:gd name="T32" fmla="*/ 0 w 113"/>
                  <a:gd name="T3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3" h="63">
                    <a:moveTo>
                      <a:pt x="0" y="0"/>
                    </a:moveTo>
                    <a:lnTo>
                      <a:pt x="0" y="0"/>
                    </a:lnTo>
                    <a:lnTo>
                      <a:pt x="0" y="63"/>
                    </a:lnTo>
                    <a:lnTo>
                      <a:pt x="113" y="63"/>
                    </a:lnTo>
                    <a:lnTo>
                      <a:pt x="113" y="63"/>
                    </a:lnTo>
                    <a:lnTo>
                      <a:pt x="113" y="59"/>
                    </a:lnTo>
                    <a:lnTo>
                      <a:pt x="113" y="59"/>
                    </a:lnTo>
                    <a:lnTo>
                      <a:pt x="69" y="59"/>
                    </a:lnTo>
                    <a:lnTo>
                      <a:pt x="69" y="6"/>
                    </a:lnTo>
                    <a:lnTo>
                      <a:pt x="53" y="6"/>
                    </a:lnTo>
                    <a:lnTo>
                      <a:pt x="53" y="59"/>
                    </a:lnTo>
                    <a:lnTo>
                      <a:pt x="8" y="59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63"/>
                    </a:lnTo>
                    <a:lnTo>
                      <a:pt x="0" y="6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60" name="Freeform 1483"/>
              <p:cNvSpPr>
                <a:spLocks/>
              </p:cNvSpPr>
              <p:nvPr/>
            </p:nvSpPr>
            <p:spPr bwMode="auto">
              <a:xfrm>
                <a:off x="7050088" y="1211264"/>
                <a:ext cx="71437" cy="84138"/>
              </a:xfrm>
              <a:custGeom>
                <a:avLst/>
                <a:gdLst>
                  <a:gd name="T0" fmla="*/ 45 w 45"/>
                  <a:gd name="T1" fmla="*/ 0 h 53"/>
                  <a:gd name="T2" fmla="*/ 43 w 45"/>
                  <a:gd name="T3" fmla="*/ 0 h 53"/>
                  <a:gd name="T4" fmla="*/ 43 w 45"/>
                  <a:gd name="T5" fmla="*/ 51 h 53"/>
                  <a:gd name="T6" fmla="*/ 22 w 45"/>
                  <a:gd name="T7" fmla="*/ 51 h 53"/>
                  <a:gd name="T8" fmla="*/ 22 w 45"/>
                  <a:gd name="T9" fmla="*/ 53 h 53"/>
                  <a:gd name="T10" fmla="*/ 20 w 45"/>
                  <a:gd name="T11" fmla="*/ 53 h 53"/>
                  <a:gd name="T12" fmla="*/ 20 w 45"/>
                  <a:gd name="T13" fmla="*/ 51 h 53"/>
                  <a:gd name="T14" fmla="*/ 0 w 45"/>
                  <a:gd name="T15" fmla="*/ 51 h 53"/>
                  <a:gd name="T16" fmla="*/ 0 w 45"/>
                  <a:gd name="T17" fmla="*/ 0 h 53"/>
                  <a:gd name="T18" fmla="*/ 0 w 45"/>
                  <a:gd name="T19" fmla="*/ 0 h 53"/>
                  <a:gd name="T20" fmla="*/ 0 w 45"/>
                  <a:gd name="T21" fmla="*/ 53 h 53"/>
                  <a:gd name="T22" fmla="*/ 45 w 45"/>
                  <a:gd name="T23" fmla="*/ 53 h 53"/>
                  <a:gd name="T24" fmla="*/ 45 w 45"/>
                  <a:gd name="T2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3">
                    <a:moveTo>
                      <a:pt x="45" y="0"/>
                    </a:moveTo>
                    <a:lnTo>
                      <a:pt x="43" y="0"/>
                    </a:lnTo>
                    <a:lnTo>
                      <a:pt x="43" y="51"/>
                    </a:lnTo>
                    <a:lnTo>
                      <a:pt x="22" y="51"/>
                    </a:lnTo>
                    <a:lnTo>
                      <a:pt x="22" y="53"/>
                    </a:lnTo>
                    <a:lnTo>
                      <a:pt x="20" y="53"/>
                    </a:lnTo>
                    <a:lnTo>
                      <a:pt x="20" y="51"/>
                    </a:lnTo>
                    <a:lnTo>
                      <a:pt x="0" y="5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3"/>
                    </a:lnTo>
                    <a:lnTo>
                      <a:pt x="45" y="53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BD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61" name="Freeform 1484"/>
              <p:cNvSpPr>
                <a:spLocks/>
              </p:cNvSpPr>
              <p:nvPr/>
            </p:nvSpPr>
            <p:spPr bwMode="auto">
              <a:xfrm>
                <a:off x="7050088" y="1211264"/>
                <a:ext cx="71437" cy="84138"/>
              </a:xfrm>
              <a:custGeom>
                <a:avLst/>
                <a:gdLst>
                  <a:gd name="T0" fmla="*/ 45 w 45"/>
                  <a:gd name="T1" fmla="*/ 0 h 53"/>
                  <a:gd name="T2" fmla="*/ 43 w 45"/>
                  <a:gd name="T3" fmla="*/ 0 h 53"/>
                  <a:gd name="T4" fmla="*/ 43 w 45"/>
                  <a:gd name="T5" fmla="*/ 51 h 53"/>
                  <a:gd name="T6" fmla="*/ 22 w 45"/>
                  <a:gd name="T7" fmla="*/ 51 h 53"/>
                  <a:gd name="T8" fmla="*/ 22 w 45"/>
                  <a:gd name="T9" fmla="*/ 53 h 53"/>
                  <a:gd name="T10" fmla="*/ 20 w 45"/>
                  <a:gd name="T11" fmla="*/ 53 h 53"/>
                  <a:gd name="T12" fmla="*/ 20 w 45"/>
                  <a:gd name="T13" fmla="*/ 51 h 53"/>
                  <a:gd name="T14" fmla="*/ 0 w 45"/>
                  <a:gd name="T15" fmla="*/ 51 h 53"/>
                  <a:gd name="T16" fmla="*/ 0 w 45"/>
                  <a:gd name="T17" fmla="*/ 0 h 53"/>
                  <a:gd name="T18" fmla="*/ 0 w 45"/>
                  <a:gd name="T19" fmla="*/ 0 h 53"/>
                  <a:gd name="T20" fmla="*/ 0 w 45"/>
                  <a:gd name="T21" fmla="*/ 53 h 53"/>
                  <a:gd name="T22" fmla="*/ 45 w 45"/>
                  <a:gd name="T23" fmla="*/ 53 h 53"/>
                  <a:gd name="T24" fmla="*/ 45 w 45"/>
                  <a:gd name="T2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3">
                    <a:moveTo>
                      <a:pt x="45" y="0"/>
                    </a:moveTo>
                    <a:lnTo>
                      <a:pt x="43" y="0"/>
                    </a:lnTo>
                    <a:lnTo>
                      <a:pt x="43" y="51"/>
                    </a:lnTo>
                    <a:lnTo>
                      <a:pt x="22" y="51"/>
                    </a:lnTo>
                    <a:lnTo>
                      <a:pt x="22" y="53"/>
                    </a:lnTo>
                    <a:lnTo>
                      <a:pt x="20" y="53"/>
                    </a:lnTo>
                    <a:lnTo>
                      <a:pt x="20" y="51"/>
                    </a:lnTo>
                    <a:lnTo>
                      <a:pt x="0" y="5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3"/>
                    </a:lnTo>
                    <a:lnTo>
                      <a:pt x="45" y="53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62" name="Freeform 1485"/>
              <p:cNvSpPr>
                <a:spLocks noEditPoints="1"/>
              </p:cNvSpPr>
              <p:nvPr/>
            </p:nvSpPr>
            <p:spPr bwMode="auto">
              <a:xfrm>
                <a:off x="7050088" y="1211264"/>
                <a:ext cx="68262" cy="80963"/>
              </a:xfrm>
              <a:custGeom>
                <a:avLst/>
                <a:gdLst>
                  <a:gd name="T0" fmla="*/ 20 w 43"/>
                  <a:gd name="T1" fmla="*/ 0 h 51"/>
                  <a:gd name="T2" fmla="*/ 0 w 43"/>
                  <a:gd name="T3" fmla="*/ 0 h 51"/>
                  <a:gd name="T4" fmla="*/ 0 w 43"/>
                  <a:gd name="T5" fmla="*/ 51 h 51"/>
                  <a:gd name="T6" fmla="*/ 20 w 43"/>
                  <a:gd name="T7" fmla="*/ 51 h 51"/>
                  <a:gd name="T8" fmla="*/ 2 w 43"/>
                  <a:gd name="T9" fmla="*/ 51 h 51"/>
                  <a:gd name="T10" fmla="*/ 20 w 43"/>
                  <a:gd name="T11" fmla="*/ 26 h 51"/>
                  <a:gd name="T12" fmla="*/ 20 w 43"/>
                  <a:gd name="T13" fmla="*/ 0 h 51"/>
                  <a:gd name="T14" fmla="*/ 43 w 43"/>
                  <a:gd name="T15" fmla="*/ 0 h 51"/>
                  <a:gd name="T16" fmla="*/ 22 w 43"/>
                  <a:gd name="T17" fmla="*/ 0 h 51"/>
                  <a:gd name="T18" fmla="*/ 22 w 43"/>
                  <a:gd name="T19" fmla="*/ 24 h 51"/>
                  <a:gd name="T20" fmla="*/ 43 w 43"/>
                  <a:gd name="T2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51">
                    <a:moveTo>
                      <a:pt x="20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20" y="51"/>
                    </a:lnTo>
                    <a:lnTo>
                      <a:pt x="2" y="51"/>
                    </a:lnTo>
                    <a:lnTo>
                      <a:pt x="20" y="26"/>
                    </a:lnTo>
                    <a:lnTo>
                      <a:pt x="20" y="0"/>
                    </a:lnTo>
                    <a:close/>
                    <a:moveTo>
                      <a:pt x="43" y="0"/>
                    </a:moveTo>
                    <a:lnTo>
                      <a:pt x="22" y="0"/>
                    </a:lnTo>
                    <a:lnTo>
                      <a:pt x="22" y="24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239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63" name="Freeform 1486"/>
              <p:cNvSpPr>
                <a:spLocks noEditPoints="1"/>
              </p:cNvSpPr>
              <p:nvPr/>
            </p:nvSpPr>
            <p:spPr bwMode="auto">
              <a:xfrm>
                <a:off x="7050088" y="1211264"/>
                <a:ext cx="68262" cy="80963"/>
              </a:xfrm>
              <a:custGeom>
                <a:avLst/>
                <a:gdLst>
                  <a:gd name="T0" fmla="*/ 20 w 43"/>
                  <a:gd name="T1" fmla="*/ 0 h 51"/>
                  <a:gd name="T2" fmla="*/ 0 w 43"/>
                  <a:gd name="T3" fmla="*/ 0 h 51"/>
                  <a:gd name="T4" fmla="*/ 0 w 43"/>
                  <a:gd name="T5" fmla="*/ 51 h 51"/>
                  <a:gd name="T6" fmla="*/ 20 w 43"/>
                  <a:gd name="T7" fmla="*/ 51 h 51"/>
                  <a:gd name="T8" fmla="*/ 2 w 43"/>
                  <a:gd name="T9" fmla="*/ 51 h 51"/>
                  <a:gd name="T10" fmla="*/ 20 w 43"/>
                  <a:gd name="T11" fmla="*/ 26 h 51"/>
                  <a:gd name="T12" fmla="*/ 20 w 43"/>
                  <a:gd name="T13" fmla="*/ 0 h 51"/>
                  <a:gd name="T14" fmla="*/ 43 w 43"/>
                  <a:gd name="T15" fmla="*/ 0 h 51"/>
                  <a:gd name="T16" fmla="*/ 22 w 43"/>
                  <a:gd name="T17" fmla="*/ 0 h 51"/>
                  <a:gd name="T18" fmla="*/ 22 w 43"/>
                  <a:gd name="T19" fmla="*/ 24 h 51"/>
                  <a:gd name="T20" fmla="*/ 43 w 43"/>
                  <a:gd name="T2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51">
                    <a:moveTo>
                      <a:pt x="20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20" y="51"/>
                    </a:lnTo>
                    <a:lnTo>
                      <a:pt x="2" y="51"/>
                    </a:lnTo>
                    <a:lnTo>
                      <a:pt x="20" y="26"/>
                    </a:lnTo>
                    <a:lnTo>
                      <a:pt x="20" y="0"/>
                    </a:lnTo>
                    <a:moveTo>
                      <a:pt x="43" y="0"/>
                    </a:moveTo>
                    <a:lnTo>
                      <a:pt x="22" y="0"/>
                    </a:lnTo>
                    <a:lnTo>
                      <a:pt x="22" y="24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64" name="Freeform 1487"/>
              <p:cNvSpPr>
                <a:spLocks noEditPoints="1"/>
              </p:cNvSpPr>
              <p:nvPr/>
            </p:nvSpPr>
            <p:spPr bwMode="auto">
              <a:xfrm>
                <a:off x="7053263" y="1211264"/>
                <a:ext cx="65087" cy="80963"/>
              </a:xfrm>
              <a:custGeom>
                <a:avLst/>
                <a:gdLst>
                  <a:gd name="T0" fmla="*/ 18 w 41"/>
                  <a:gd name="T1" fmla="*/ 26 h 51"/>
                  <a:gd name="T2" fmla="*/ 0 w 41"/>
                  <a:gd name="T3" fmla="*/ 51 h 51"/>
                  <a:gd name="T4" fmla="*/ 18 w 41"/>
                  <a:gd name="T5" fmla="*/ 51 h 51"/>
                  <a:gd name="T6" fmla="*/ 18 w 41"/>
                  <a:gd name="T7" fmla="*/ 26 h 51"/>
                  <a:gd name="T8" fmla="*/ 41 w 41"/>
                  <a:gd name="T9" fmla="*/ 0 h 51"/>
                  <a:gd name="T10" fmla="*/ 41 w 41"/>
                  <a:gd name="T11" fmla="*/ 0 h 51"/>
                  <a:gd name="T12" fmla="*/ 20 w 41"/>
                  <a:gd name="T13" fmla="*/ 24 h 51"/>
                  <a:gd name="T14" fmla="*/ 20 w 41"/>
                  <a:gd name="T15" fmla="*/ 51 h 51"/>
                  <a:gd name="T16" fmla="*/ 41 w 41"/>
                  <a:gd name="T17" fmla="*/ 51 h 51"/>
                  <a:gd name="T18" fmla="*/ 41 w 41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51">
                    <a:moveTo>
                      <a:pt x="18" y="26"/>
                    </a:moveTo>
                    <a:lnTo>
                      <a:pt x="0" y="51"/>
                    </a:lnTo>
                    <a:lnTo>
                      <a:pt x="18" y="51"/>
                    </a:lnTo>
                    <a:lnTo>
                      <a:pt x="18" y="26"/>
                    </a:lnTo>
                    <a:close/>
                    <a:moveTo>
                      <a:pt x="41" y="0"/>
                    </a:moveTo>
                    <a:lnTo>
                      <a:pt x="41" y="0"/>
                    </a:lnTo>
                    <a:lnTo>
                      <a:pt x="20" y="24"/>
                    </a:lnTo>
                    <a:lnTo>
                      <a:pt x="20" y="51"/>
                    </a:lnTo>
                    <a:lnTo>
                      <a:pt x="41" y="5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47A0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65" name="Freeform 1488"/>
              <p:cNvSpPr>
                <a:spLocks noEditPoints="1"/>
              </p:cNvSpPr>
              <p:nvPr/>
            </p:nvSpPr>
            <p:spPr bwMode="auto">
              <a:xfrm>
                <a:off x="7053263" y="1211264"/>
                <a:ext cx="65087" cy="80963"/>
              </a:xfrm>
              <a:custGeom>
                <a:avLst/>
                <a:gdLst>
                  <a:gd name="T0" fmla="*/ 18 w 41"/>
                  <a:gd name="T1" fmla="*/ 26 h 51"/>
                  <a:gd name="T2" fmla="*/ 0 w 41"/>
                  <a:gd name="T3" fmla="*/ 51 h 51"/>
                  <a:gd name="T4" fmla="*/ 18 w 41"/>
                  <a:gd name="T5" fmla="*/ 51 h 51"/>
                  <a:gd name="T6" fmla="*/ 18 w 41"/>
                  <a:gd name="T7" fmla="*/ 26 h 51"/>
                  <a:gd name="T8" fmla="*/ 41 w 41"/>
                  <a:gd name="T9" fmla="*/ 0 h 51"/>
                  <a:gd name="T10" fmla="*/ 41 w 41"/>
                  <a:gd name="T11" fmla="*/ 0 h 51"/>
                  <a:gd name="T12" fmla="*/ 20 w 41"/>
                  <a:gd name="T13" fmla="*/ 24 h 51"/>
                  <a:gd name="T14" fmla="*/ 20 w 41"/>
                  <a:gd name="T15" fmla="*/ 51 h 51"/>
                  <a:gd name="T16" fmla="*/ 41 w 41"/>
                  <a:gd name="T17" fmla="*/ 51 h 51"/>
                  <a:gd name="T18" fmla="*/ 41 w 41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51">
                    <a:moveTo>
                      <a:pt x="18" y="26"/>
                    </a:moveTo>
                    <a:lnTo>
                      <a:pt x="0" y="51"/>
                    </a:lnTo>
                    <a:lnTo>
                      <a:pt x="18" y="51"/>
                    </a:lnTo>
                    <a:lnTo>
                      <a:pt x="18" y="26"/>
                    </a:lnTo>
                    <a:moveTo>
                      <a:pt x="41" y="0"/>
                    </a:moveTo>
                    <a:lnTo>
                      <a:pt x="41" y="0"/>
                    </a:lnTo>
                    <a:lnTo>
                      <a:pt x="20" y="24"/>
                    </a:lnTo>
                    <a:lnTo>
                      <a:pt x="20" y="51"/>
                    </a:lnTo>
                    <a:lnTo>
                      <a:pt x="41" y="51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66" name="Freeform 1489"/>
              <p:cNvSpPr>
                <a:spLocks/>
              </p:cNvSpPr>
              <p:nvPr/>
            </p:nvSpPr>
            <p:spPr bwMode="auto">
              <a:xfrm>
                <a:off x="7081838" y="1211264"/>
                <a:ext cx="3175" cy="84138"/>
              </a:xfrm>
              <a:custGeom>
                <a:avLst/>
                <a:gdLst>
                  <a:gd name="T0" fmla="*/ 2 w 2"/>
                  <a:gd name="T1" fmla="*/ 0 h 53"/>
                  <a:gd name="T2" fmla="*/ 0 w 2"/>
                  <a:gd name="T3" fmla="*/ 0 h 53"/>
                  <a:gd name="T4" fmla="*/ 0 w 2"/>
                  <a:gd name="T5" fmla="*/ 26 h 53"/>
                  <a:gd name="T6" fmla="*/ 0 w 2"/>
                  <a:gd name="T7" fmla="*/ 51 h 53"/>
                  <a:gd name="T8" fmla="*/ 0 w 2"/>
                  <a:gd name="T9" fmla="*/ 53 h 53"/>
                  <a:gd name="T10" fmla="*/ 2 w 2"/>
                  <a:gd name="T11" fmla="*/ 53 h 53"/>
                  <a:gd name="T12" fmla="*/ 2 w 2"/>
                  <a:gd name="T13" fmla="*/ 51 h 53"/>
                  <a:gd name="T14" fmla="*/ 2 w 2"/>
                  <a:gd name="T15" fmla="*/ 24 h 53"/>
                  <a:gd name="T16" fmla="*/ 2 w 2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3">
                    <a:moveTo>
                      <a:pt x="2" y="0"/>
                    </a:moveTo>
                    <a:lnTo>
                      <a:pt x="0" y="0"/>
                    </a:lnTo>
                    <a:lnTo>
                      <a:pt x="0" y="26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2" y="53"/>
                    </a:lnTo>
                    <a:lnTo>
                      <a:pt x="2" y="51"/>
                    </a:lnTo>
                    <a:lnTo>
                      <a:pt x="2" y="2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D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67" name="Freeform 1490"/>
              <p:cNvSpPr>
                <a:spLocks/>
              </p:cNvSpPr>
              <p:nvPr/>
            </p:nvSpPr>
            <p:spPr bwMode="auto">
              <a:xfrm>
                <a:off x="7081838" y="1211264"/>
                <a:ext cx="3175" cy="84138"/>
              </a:xfrm>
              <a:custGeom>
                <a:avLst/>
                <a:gdLst>
                  <a:gd name="T0" fmla="*/ 2 w 2"/>
                  <a:gd name="T1" fmla="*/ 0 h 53"/>
                  <a:gd name="T2" fmla="*/ 0 w 2"/>
                  <a:gd name="T3" fmla="*/ 0 h 53"/>
                  <a:gd name="T4" fmla="*/ 0 w 2"/>
                  <a:gd name="T5" fmla="*/ 26 h 53"/>
                  <a:gd name="T6" fmla="*/ 0 w 2"/>
                  <a:gd name="T7" fmla="*/ 51 h 53"/>
                  <a:gd name="T8" fmla="*/ 0 w 2"/>
                  <a:gd name="T9" fmla="*/ 53 h 53"/>
                  <a:gd name="T10" fmla="*/ 2 w 2"/>
                  <a:gd name="T11" fmla="*/ 53 h 53"/>
                  <a:gd name="T12" fmla="*/ 2 w 2"/>
                  <a:gd name="T13" fmla="*/ 51 h 53"/>
                  <a:gd name="T14" fmla="*/ 2 w 2"/>
                  <a:gd name="T15" fmla="*/ 24 h 53"/>
                  <a:gd name="T16" fmla="*/ 2 w 2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3">
                    <a:moveTo>
                      <a:pt x="2" y="0"/>
                    </a:moveTo>
                    <a:lnTo>
                      <a:pt x="0" y="0"/>
                    </a:lnTo>
                    <a:lnTo>
                      <a:pt x="0" y="26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2" y="53"/>
                    </a:lnTo>
                    <a:lnTo>
                      <a:pt x="2" y="51"/>
                    </a:lnTo>
                    <a:lnTo>
                      <a:pt x="2" y="24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68" name="Freeform 1491"/>
              <p:cNvSpPr>
                <a:spLocks/>
              </p:cNvSpPr>
              <p:nvPr/>
            </p:nvSpPr>
            <p:spPr bwMode="auto">
              <a:xfrm>
                <a:off x="7146925" y="1211264"/>
                <a:ext cx="69850" cy="84138"/>
              </a:xfrm>
              <a:custGeom>
                <a:avLst/>
                <a:gdLst>
                  <a:gd name="T0" fmla="*/ 2 w 44"/>
                  <a:gd name="T1" fmla="*/ 0 h 53"/>
                  <a:gd name="T2" fmla="*/ 0 w 44"/>
                  <a:gd name="T3" fmla="*/ 0 h 53"/>
                  <a:gd name="T4" fmla="*/ 0 w 44"/>
                  <a:gd name="T5" fmla="*/ 53 h 53"/>
                  <a:gd name="T6" fmla="*/ 44 w 44"/>
                  <a:gd name="T7" fmla="*/ 53 h 53"/>
                  <a:gd name="T8" fmla="*/ 42 w 44"/>
                  <a:gd name="T9" fmla="*/ 51 h 53"/>
                  <a:gd name="T10" fmla="*/ 42 w 44"/>
                  <a:gd name="T11" fmla="*/ 51 h 53"/>
                  <a:gd name="T12" fmla="*/ 24 w 44"/>
                  <a:gd name="T13" fmla="*/ 51 h 53"/>
                  <a:gd name="T14" fmla="*/ 24 w 44"/>
                  <a:gd name="T15" fmla="*/ 53 h 53"/>
                  <a:gd name="T16" fmla="*/ 22 w 44"/>
                  <a:gd name="T17" fmla="*/ 53 h 53"/>
                  <a:gd name="T18" fmla="*/ 22 w 44"/>
                  <a:gd name="T19" fmla="*/ 51 h 53"/>
                  <a:gd name="T20" fmla="*/ 2 w 44"/>
                  <a:gd name="T21" fmla="*/ 51 h 53"/>
                  <a:gd name="T22" fmla="*/ 2 w 44"/>
                  <a:gd name="T2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53">
                    <a:moveTo>
                      <a:pt x="2" y="0"/>
                    </a:moveTo>
                    <a:lnTo>
                      <a:pt x="0" y="0"/>
                    </a:lnTo>
                    <a:lnTo>
                      <a:pt x="0" y="53"/>
                    </a:lnTo>
                    <a:lnTo>
                      <a:pt x="44" y="53"/>
                    </a:lnTo>
                    <a:lnTo>
                      <a:pt x="42" y="51"/>
                    </a:lnTo>
                    <a:lnTo>
                      <a:pt x="42" y="51"/>
                    </a:lnTo>
                    <a:lnTo>
                      <a:pt x="24" y="51"/>
                    </a:lnTo>
                    <a:lnTo>
                      <a:pt x="24" y="53"/>
                    </a:lnTo>
                    <a:lnTo>
                      <a:pt x="22" y="53"/>
                    </a:lnTo>
                    <a:lnTo>
                      <a:pt x="22" y="51"/>
                    </a:lnTo>
                    <a:lnTo>
                      <a:pt x="2" y="5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D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69" name="Freeform 1492"/>
              <p:cNvSpPr>
                <a:spLocks/>
              </p:cNvSpPr>
              <p:nvPr/>
            </p:nvSpPr>
            <p:spPr bwMode="auto">
              <a:xfrm>
                <a:off x="7146925" y="1211264"/>
                <a:ext cx="69850" cy="84138"/>
              </a:xfrm>
              <a:custGeom>
                <a:avLst/>
                <a:gdLst>
                  <a:gd name="T0" fmla="*/ 2 w 44"/>
                  <a:gd name="T1" fmla="*/ 0 h 53"/>
                  <a:gd name="T2" fmla="*/ 0 w 44"/>
                  <a:gd name="T3" fmla="*/ 0 h 53"/>
                  <a:gd name="T4" fmla="*/ 0 w 44"/>
                  <a:gd name="T5" fmla="*/ 53 h 53"/>
                  <a:gd name="T6" fmla="*/ 44 w 44"/>
                  <a:gd name="T7" fmla="*/ 53 h 53"/>
                  <a:gd name="T8" fmla="*/ 42 w 44"/>
                  <a:gd name="T9" fmla="*/ 51 h 53"/>
                  <a:gd name="T10" fmla="*/ 42 w 44"/>
                  <a:gd name="T11" fmla="*/ 51 h 53"/>
                  <a:gd name="T12" fmla="*/ 24 w 44"/>
                  <a:gd name="T13" fmla="*/ 51 h 53"/>
                  <a:gd name="T14" fmla="*/ 24 w 44"/>
                  <a:gd name="T15" fmla="*/ 53 h 53"/>
                  <a:gd name="T16" fmla="*/ 22 w 44"/>
                  <a:gd name="T17" fmla="*/ 53 h 53"/>
                  <a:gd name="T18" fmla="*/ 22 w 44"/>
                  <a:gd name="T19" fmla="*/ 51 h 53"/>
                  <a:gd name="T20" fmla="*/ 2 w 44"/>
                  <a:gd name="T21" fmla="*/ 51 h 53"/>
                  <a:gd name="T22" fmla="*/ 2 w 44"/>
                  <a:gd name="T2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53">
                    <a:moveTo>
                      <a:pt x="2" y="0"/>
                    </a:moveTo>
                    <a:lnTo>
                      <a:pt x="0" y="0"/>
                    </a:lnTo>
                    <a:lnTo>
                      <a:pt x="0" y="53"/>
                    </a:lnTo>
                    <a:lnTo>
                      <a:pt x="44" y="53"/>
                    </a:lnTo>
                    <a:lnTo>
                      <a:pt x="42" y="51"/>
                    </a:lnTo>
                    <a:lnTo>
                      <a:pt x="42" y="51"/>
                    </a:lnTo>
                    <a:lnTo>
                      <a:pt x="24" y="51"/>
                    </a:lnTo>
                    <a:lnTo>
                      <a:pt x="24" y="53"/>
                    </a:lnTo>
                    <a:lnTo>
                      <a:pt x="22" y="53"/>
                    </a:lnTo>
                    <a:lnTo>
                      <a:pt x="22" y="51"/>
                    </a:lnTo>
                    <a:lnTo>
                      <a:pt x="2" y="51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70" name="Freeform 1493"/>
              <p:cNvSpPr>
                <a:spLocks noEditPoints="1"/>
              </p:cNvSpPr>
              <p:nvPr/>
            </p:nvSpPr>
            <p:spPr bwMode="auto">
              <a:xfrm>
                <a:off x="7150100" y="1211264"/>
                <a:ext cx="41275" cy="80963"/>
              </a:xfrm>
              <a:custGeom>
                <a:avLst/>
                <a:gdLst>
                  <a:gd name="T0" fmla="*/ 22 w 26"/>
                  <a:gd name="T1" fmla="*/ 8 h 51"/>
                  <a:gd name="T2" fmla="*/ 22 w 26"/>
                  <a:gd name="T3" fmla="*/ 24 h 51"/>
                  <a:gd name="T4" fmla="*/ 26 w 26"/>
                  <a:gd name="T5" fmla="*/ 18 h 51"/>
                  <a:gd name="T6" fmla="*/ 26 w 26"/>
                  <a:gd name="T7" fmla="*/ 18 h 51"/>
                  <a:gd name="T8" fmla="*/ 22 w 26"/>
                  <a:gd name="T9" fmla="*/ 8 h 51"/>
                  <a:gd name="T10" fmla="*/ 22 w 26"/>
                  <a:gd name="T11" fmla="*/ 8 h 51"/>
                  <a:gd name="T12" fmla="*/ 18 w 26"/>
                  <a:gd name="T13" fmla="*/ 0 h 51"/>
                  <a:gd name="T14" fmla="*/ 0 w 26"/>
                  <a:gd name="T15" fmla="*/ 0 h 51"/>
                  <a:gd name="T16" fmla="*/ 0 w 26"/>
                  <a:gd name="T17" fmla="*/ 51 h 51"/>
                  <a:gd name="T18" fmla="*/ 20 w 26"/>
                  <a:gd name="T19" fmla="*/ 51 h 51"/>
                  <a:gd name="T20" fmla="*/ 0 w 26"/>
                  <a:gd name="T21" fmla="*/ 51 h 51"/>
                  <a:gd name="T22" fmla="*/ 20 w 26"/>
                  <a:gd name="T23" fmla="*/ 26 h 51"/>
                  <a:gd name="T24" fmla="*/ 20 w 26"/>
                  <a:gd name="T25" fmla="*/ 4 h 51"/>
                  <a:gd name="T26" fmla="*/ 18 w 26"/>
                  <a:gd name="T27" fmla="*/ 0 h 51"/>
                  <a:gd name="T28" fmla="*/ 18 w 26"/>
                  <a:gd name="T2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51">
                    <a:moveTo>
                      <a:pt x="22" y="8"/>
                    </a:moveTo>
                    <a:lnTo>
                      <a:pt x="22" y="24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2" y="8"/>
                    </a:lnTo>
                    <a:lnTo>
                      <a:pt x="22" y="8"/>
                    </a:lnTo>
                    <a:close/>
                    <a:moveTo>
                      <a:pt x="1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20" y="51"/>
                    </a:lnTo>
                    <a:lnTo>
                      <a:pt x="0" y="51"/>
                    </a:lnTo>
                    <a:lnTo>
                      <a:pt x="20" y="26"/>
                    </a:lnTo>
                    <a:lnTo>
                      <a:pt x="20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239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71" name="Freeform 1494"/>
              <p:cNvSpPr>
                <a:spLocks noEditPoints="1"/>
              </p:cNvSpPr>
              <p:nvPr/>
            </p:nvSpPr>
            <p:spPr bwMode="auto">
              <a:xfrm>
                <a:off x="7150100" y="1211264"/>
                <a:ext cx="41275" cy="80963"/>
              </a:xfrm>
              <a:custGeom>
                <a:avLst/>
                <a:gdLst>
                  <a:gd name="T0" fmla="*/ 22 w 26"/>
                  <a:gd name="T1" fmla="*/ 8 h 51"/>
                  <a:gd name="T2" fmla="*/ 22 w 26"/>
                  <a:gd name="T3" fmla="*/ 24 h 51"/>
                  <a:gd name="T4" fmla="*/ 26 w 26"/>
                  <a:gd name="T5" fmla="*/ 18 h 51"/>
                  <a:gd name="T6" fmla="*/ 26 w 26"/>
                  <a:gd name="T7" fmla="*/ 18 h 51"/>
                  <a:gd name="T8" fmla="*/ 22 w 26"/>
                  <a:gd name="T9" fmla="*/ 8 h 51"/>
                  <a:gd name="T10" fmla="*/ 22 w 26"/>
                  <a:gd name="T11" fmla="*/ 8 h 51"/>
                  <a:gd name="T12" fmla="*/ 18 w 26"/>
                  <a:gd name="T13" fmla="*/ 0 h 51"/>
                  <a:gd name="T14" fmla="*/ 0 w 26"/>
                  <a:gd name="T15" fmla="*/ 0 h 51"/>
                  <a:gd name="T16" fmla="*/ 0 w 26"/>
                  <a:gd name="T17" fmla="*/ 51 h 51"/>
                  <a:gd name="T18" fmla="*/ 20 w 26"/>
                  <a:gd name="T19" fmla="*/ 51 h 51"/>
                  <a:gd name="T20" fmla="*/ 0 w 26"/>
                  <a:gd name="T21" fmla="*/ 51 h 51"/>
                  <a:gd name="T22" fmla="*/ 20 w 26"/>
                  <a:gd name="T23" fmla="*/ 26 h 51"/>
                  <a:gd name="T24" fmla="*/ 20 w 26"/>
                  <a:gd name="T25" fmla="*/ 4 h 51"/>
                  <a:gd name="T26" fmla="*/ 18 w 26"/>
                  <a:gd name="T27" fmla="*/ 0 h 51"/>
                  <a:gd name="T28" fmla="*/ 18 w 26"/>
                  <a:gd name="T2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51">
                    <a:moveTo>
                      <a:pt x="22" y="8"/>
                    </a:moveTo>
                    <a:lnTo>
                      <a:pt x="22" y="24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2" y="8"/>
                    </a:lnTo>
                    <a:lnTo>
                      <a:pt x="22" y="8"/>
                    </a:lnTo>
                    <a:moveTo>
                      <a:pt x="18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20" y="51"/>
                    </a:lnTo>
                    <a:lnTo>
                      <a:pt x="0" y="51"/>
                    </a:lnTo>
                    <a:lnTo>
                      <a:pt x="20" y="26"/>
                    </a:lnTo>
                    <a:lnTo>
                      <a:pt x="20" y="4"/>
                    </a:lnTo>
                    <a:lnTo>
                      <a:pt x="18" y="0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72" name="Freeform 1495"/>
              <p:cNvSpPr>
                <a:spLocks noEditPoints="1"/>
              </p:cNvSpPr>
              <p:nvPr/>
            </p:nvSpPr>
            <p:spPr bwMode="auto">
              <a:xfrm>
                <a:off x="7150100" y="1239839"/>
                <a:ext cx="63500" cy="52388"/>
              </a:xfrm>
              <a:custGeom>
                <a:avLst/>
                <a:gdLst>
                  <a:gd name="T0" fmla="*/ 20 w 40"/>
                  <a:gd name="T1" fmla="*/ 8 h 33"/>
                  <a:gd name="T2" fmla="*/ 0 w 40"/>
                  <a:gd name="T3" fmla="*/ 33 h 33"/>
                  <a:gd name="T4" fmla="*/ 20 w 40"/>
                  <a:gd name="T5" fmla="*/ 33 h 33"/>
                  <a:gd name="T6" fmla="*/ 20 w 40"/>
                  <a:gd name="T7" fmla="*/ 8 h 33"/>
                  <a:gd name="T8" fmla="*/ 26 w 40"/>
                  <a:gd name="T9" fmla="*/ 0 h 33"/>
                  <a:gd name="T10" fmla="*/ 22 w 40"/>
                  <a:gd name="T11" fmla="*/ 6 h 33"/>
                  <a:gd name="T12" fmla="*/ 22 w 40"/>
                  <a:gd name="T13" fmla="*/ 33 h 33"/>
                  <a:gd name="T14" fmla="*/ 40 w 40"/>
                  <a:gd name="T15" fmla="*/ 33 h 33"/>
                  <a:gd name="T16" fmla="*/ 26 w 40"/>
                  <a:gd name="T1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3">
                    <a:moveTo>
                      <a:pt x="20" y="8"/>
                    </a:moveTo>
                    <a:lnTo>
                      <a:pt x="0" y="33"/>
                    </a:lnTo>
                    <a:lnTo>
                      <a:pt x="20" y="33"/>
                    </a:lnTo>
                    <a:lnTo>
                      <a:pt x="20" y="8"/>
                    </a:lnTo>
                    <a:close/>
                    <a:moveTo>
                      <a:pt x="26" y="0"/>
                    </a:moveTo>
                    <a:lnTo>
                      <a:pt x="22" y="6"/>
                    </a:lnTo>
                    <a:lnTo>
                      <a:pt x="22" y="33"/>
                    </a:lnTo>
                    <a:lnTo>
                      <a:pt x="40" y="3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47A0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73" name="Freeform 1496"/>
              <p:cNvSpPr>
                <a:spLocks noEditPoints="1"/>
              </p:cNvSpPr>
              <p:nvPr/>
            </p:nvSpPr>
            <p:spPr bwMode="auto">
              <a:xfrm>
                <a:off x="7150100" y="1239839"/>
                <a:ext cx="63500" cy="52388"/>
              </a:xfrm>
              <a:custGeom>
                <a:avLst/>
                <a:gdLst>
                  <a:gd name="T0" fmla="*/ 20 w 40"/>
                  <a:gd name="T1" fmla="*/ 8 h 33"/>
                  <a:gd name="T2" fmla="*/ 0 w 40"/>
                  <a:gd name="T3" fmla="*/ 33 h 33"/>
                  <a:gd name="T4" fmla="*/ 20 w 40"/>
                  <a:gd name="T5" fmla="*/ 33 h 33"/>
                  <a:gd name="T6" fmla="*/ 20 w 40"/>
                  <a:gd name="T7" fmla="*/ 8 h 33"/>
                  <a:gd name="T8" fmla="*/ 26 w 40"/>
                  <a:gd name="T9" fmla="*/ 0 h 33"/>
                  <a:gd name="T10" fmla="*/ 22 w 40"/>
                  <a:gd name="T11" fmla="*/ 6 h 33"/>
                  <a:gd name="T12" fmla="*/ 22 w 40"/>
                  <a:gd name="T13" fmla="*/ 33 h 33"/>
                  <a:gd name="T14" fmla="*/ 40 w 40"/>
                  <a:gd name="T15" fmla="*/ 33 h 33"/>
                  <a:gd name="T16" fmla="*/ 26 w 40"/>
                  <a:gd name="T1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3">
                    <a:moveTo>
                      <a:pt x="20" y="8"/>
                    </a:moveTo>
                    <a:lnTo>
                      <a:pt x="0" y="33"/>
                    </a:lnTo>
                    <a:lnTo>
                      <a:pt x="20" y="33"/>
                    </a:lnTo>
                    <a:lnTo>
                      <a:pt x="20" y="8"/>
                    </a:lnTo>
                    <a:moveTo>
                      <a:pt x="26" y="0"/>
                    </a:moveTo>
                    <a:lnTo>
                      <a:pt x="22" y="6"/>
                    </a:lnTo>
                    <a:lnTo>
                      <a:pt x="22" y="33"/>
                    </a:lnTo>
                    <a:lnTo>
                      <a:pt x="40" y="33"/>
                    </a:lnTo>
                    <a:lnTo>
                      <a:pt x="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74" name="Freeform 1497"/>
              <p:cNvSpPr>
                <a:spLocks/>
              </p:cNvSpPr>
              <p:nvPr/>
            </p:nvSpPr>
            <p:spPr bwMode="auto">
              <a:xfrm>
                <a:off x="7181850" y="1217614"/>
                <a:ext cx="3175" cy="77788"/>
              </a:xfrm>
              <a:custGeom>
                <a:avLst/>
                <a:gdLst>
                  <a:gd name="T0" fmla="*/ 0 w 2"/>
                  <a:gd name="T1" fmla="*/ 0 h 49"/>
                  <a:gd name="T2" fmla="*/ 0 w 2"/>
                  <a:gd name="T3" fmla="*/ 22 h 49"/>
                  <a:gd name="T4" fmla="*/ 0 w 2"/>
                  <a:gd name="T5" fmla="*/ 47 h 49"/>
                  <a:gd name="T6" fmla="*/ 0 w 2"/>
                  <a:gd name="T7" fmla="*/ 49 h 49"/>
                  <a:gd name="T8" fmla="*/ 2 w 2"/>
                  <a:gd name="T9" fmla="*/ 49 h 49"/>
                  <a:gd name="T10" fmla="*/ 2 w 2"/>
                  <a:gd name="T11" fmla="*/ 47 h 49"/>
                  <a:gd name="T12" fmla="*/ 2 w 2"/>
                  <a:gd name="T13" fmla="*/ 20 h 49"/>
                  <a:gd name="T14" fmla="*/ 2 w 2"/>
                  <a:gd name="T15" fmla="*/ 4 h 49"/>
                  <a:gd name="T16" fmla="*/ 0 w 2"/>
                  <a:gd name="T17" fmla="*/ 0 h 49"/>
                  <a:gd name="T18" fmla="*/ 0 w 2"/>
                  <a:gd name="T1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49">
                    <a:moveTo>
                      <a:pt x="0" y="0"/>
                    </a:moveTo>
                    <a:lnTo>
                      <a:pt x="0" y="22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2" y="49"/>
                    </a:lnTo>
                    <a:lnTo>
                      <a:pt x="2" y="47"/>
                    </a:lnTo>
                    <a:lnTo>
                      <a:pt x="2" y="20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75" name="Freeform 1498"/>
              <p:cNvSpPr>
                <a:spLocks/>
              </p:cNvSpPr>
              <p:nvPr/>
            </p:nvSpPr>
            <p:spPr bwMode="auto">
              <a:xfrm>
                <a:off x="7181850" y="1217614"/>
                <a:ext cx="3175" cy="77788"/>
              </a:xfrm>
              <a:custGeom>
                <a:avLst/>
                <a:gdLst>
                  <a:gd name="T0" fmla="*/ 0 w 2"/>
                  <a:gd name="T1" fmla="*/ 0 h 49"/>
                  <a:gd name="T2" fmla="*/ 0 w 2"/>
                  <a:gd name="T3" fmla="*/ 22 h 49"/>
                  <a:gd name="T4" fmla="*/ 0 w 2"/>
                  <a:gd name="T5" fmla="*/ 47 h 49"/>
                  <a:gd name="T6" fmla="*/ 0 w 2"/>
                  <a:gd name="T7" fmla="*/ 49 h 49"/>
                  <a:gd name="T8" fmla="*/ 2 w 2"/>
                  <a:gd name="T9" fmla="*/ 49 h 49"/>
                  <a:gd name="T10" fmla="*/ 2 w 2"/>
                  <a:gd name="T11" fmla="*/ 47 h 49"/>
                  <a:gd name="T12" fmla="*/ 2 w 2"/>
                  <a:gd name="T13" fmla="*/ 20 h 49"/>
                  <a:gd name="T14" fmla="*/ 2 w 2"/>
                  <a:gd name="T15" fmla="*/ 4 h 49"/>
                  <a:gd name="T16" fmla="*/ 0 w 2"/>
                  <a:gd name="T17" fmla="*/ 0 h 49"/>
                  <a:gd name="T18" fmla="*/ 0 w 2"/>
                  <a:gd name="T1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49">
                    <a:moveTo>
                      <a:pt x="0" y="0"/>
                    </a:moveTo>
                    <a:lnTo>
                      <a:pt x="0" y="22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2" y="49"/>
                    </a:lnTo>
                    <a:lnTo>
                      <a:pt x="2" y="47"/>
                    </a:lnTo>
                    <a:lnTo>
                      <a:pt x="2" y="20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76" name="Rectangle 1499"/>
              <p:cNvSpPr>
                <a:spLocks noChangeArrowheads="1"/>
              </p:cNvSpPr>
              <p:nvPr/>
            </p:nvSpPr>
            <p:spPr bwMode="auto">
              <a:xfrm>
                <a:off x="7037388" y="1201739"/>
                <a:ext cx="134937" cy="1588"/>
              </a:xfrm>
              <a:prstGeom prst="rect">
                <a:avLst/>
              </a:prstGeom>
              <a:solidFill>
                <a:srgbClr val="A0A7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77" name="Rectangle 1500"/>
              <p:cNvSpPr>
                <a:spLocks noChangeArrowheads="1"/>
              </p:cNvSpPr>
              <p:nvPr/>
            </p:nvSpPr>
            <p:spPr bwMode="auto">
              <a:xfrm>
                <a:off x="7037388" y="1201739"/>
                <a:ext cx="134937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78" name="Freeform 1501"/>
              <p:cNvSpPr>
                <a:spLocks/>
              </p:cNvSpPr>
              <p:nvPr/>
            </p:nvSpPr>
            <p:spPr bwMode="auto">
              <a:xfrm>
                <a:off x="7037388" y="1201739"/>
                <a:ext cx="138112" cy="100013"/>
              </a:xfrm>
              <a:custGeom>
                <a:avLst/>
                <a:gdLst>
                  <a:gd name="T0" fmla="*/ 85 w 87"/>
                  <a:gd name="T1" fmla="*/ 0 h 63"/>
                  <a:gd name="T2" fmla="*/ 0 w 87"/>
                  <a:gd name="T3" fmla="*/ 0 h 63"/>
                  <a:gd name="T4" fmla="*/ 0 w 87"/>
                  <a:gd name="T5" fmla="*/ 63 h 63"/>
                  <a:gd name="T6" fmla="*/ 6 w 87"/>
                  <a:gd name="T7" fmla="*/ 63 h 63"/>
                  <a:gd name="T8" fmla="*/ 6 w 87"/>
                  <a:gd name="T9" fmla="*/ 6 h 63"/>
                  <a:gd name="T10" fmla="*/ 8 w 87"/>
                  <a:gd name="T11" fmla="*/ 6 h 63"/>
                  <a:gd name="T12" fmla="*/ 8 w 87"/>
                  <a:gd name="T13" fmla="*/ 4 h 63"/>
                  <a:gd name="T14" fmla="*/ 53 w 87"/>
                  <a:gd name="T15" fmla="*/ 4 h 63"/>
                  <a:gd name="T16" fmla="*/ 53 w 87"/>
                  <a:gd name="T17" fmla="*/ 6 h 63"/>
                  <a:gd name="T18" fmla="*/ 69 w 87"/>
                  <a:gd name="T19" fmla="*/ 6 h 63"/>
                  <a:gd name="T20" fmla="*/ 69 w 87"/>
                  <a:gd name="T21" fmla="*/ 4 h 63"/>
                  <a:gd name="T22" fmla="*/ 87 w 87"/>
                  <a:gd name="T23" fmla="*/ 4 h 63"/>
                  <a:gd name="T24" fmla="*/ 85 w 87"/>
                  <a:gd name="T2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63">
                    <a:moveTo>
                      <a:pt x="85" y="0"/>
                    </a:moveTo>
                    <a:lnTo>
                      <a:pt x="0" y="0"/>
                    </a:lnTo>
                    <a:lnTo>
                      <a:pt x="0" y="63"/>
                    </a:lnTo>
                    <a:lnTo>
                      <a:pt x="6" y="63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53" y="4"/>
                    </a:lnTo>
                    <a:lnTo>
                      <a:pt x="53" y="6"/>
                    </a:lnTo>
                    <a:lnTo>
                      <a:pt x="69" y="6"/>
                    </a:lnTo>
                    <a:lnTo>
                      <a:pt x="69" y="4"/>
                    </a:lnTo>
                    <a:lnTo>
                      <a:pt x="87" y="4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909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79" name="Freeform 1502"/>
              <p:cNvSpPr>
                <a:spLocks/>
              </p:cNvSpPr>
              <p:nvPr/>
            </p:nvSpPr>
            <p:spPr bwMode="auto">
              <a:xfrm>
                <a:off x="7037388" y="1201739"/>
                <a:ext cx="138112" cy="100013"/>
              </a:xfrm>
              <a:custGeom>
                <a:avLst/>
                <a:gdLst>
                  <a:gd name="T0" fmla="*/ 85 w 87"/>
                  <a:gd name="T1" fmla="*/ 0 h 63"/>
                  <a:gd name="T2" fmla="*/ 0 w 87"/>
                  <a:gd name="T3" fmla="*/ 0 h 63"/>
                  <a:gd name="T4" fmla="*/ 0 w 87"/>
                  <a:gd name="T5" fmla="*/ 63 h 63"/>
                  <a:gd name="T6" fmla="*/ 6 w 87"/>
                  <a:gd name="T7" fmla="*/ 63 h 63"/>
                  <a:gd name="T8" fmla="*/ 6 w 87"/>
                  <a:gd name="T9" fmla="*/ 6 h 63"/>
                  <a:gd name="T10" fmla="*/ 8 w 87"/>
                  <a:gd name="T11" fmla="*/ 6 h 63"/>
                  <a:gd name="T12" fmla="*/ 8 w 87"/>
                  <a:gd name="T13" fmla="*/ 4 h 63"/>
                  <a:gd name="T14" fmla="*/ 53 w 87"/>
                  <a:gd name="T15" fmla="*/ 4 h 63"/>
                  <a:gd name="T16" fmla="*/ 53 w 87"/>
                  <a:gd name="T17" fmla="*/ 6 h 63"/>
                  <a:gd name="T18" fmla="*/ 69 w 87"/>
                  <a:gd name="T19" fmla="*/ 6 h 63"/>
                  <a:gd name="T20" fmla="*/ 69 w 87"/>
                  <a:gd name="T21" fmla="*/ 4 h 63"/>
                  <a:gd name="T22" fmla="*/ 87 w 87"/>
                  <a:gd name="T23" fmla="*/ 4 h 63"/>
                  <a:gd name="T24" fmla="*/ 85 w 87"/>
                  <a:gd name="T2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63">
                    <a:moveTo>
                      <a:pt x="85" y="0"/>
                    </a:moveTo>
                    <a:lnTo>
                      <a:pt x="0" y="0"/>
                    </a:lnTo>
                    <a:lnTo>
                      <a:pt x="0" y="63"/>
                    </a:lnTo>
                    <a:lnTo>
                      <a:pt x="6" y="63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53" y="4"/>
                    </a:lnTo>
                    <a:lnTo>
                      <a:pt x="53" y="6"/>
                    </a:lnTo>
                    <a:lnTo>
                      <a:pt x="69" y="6"/>
                    </a:lnTo>
                    <a:lnTo>
                      <a:pt x="69" y="4"/>
                    </a:lnTo>
                    <a:lnTo>
                      <a:pt x="87" y="4"/>
                    </a:lnTo>
                    <a:lnTo>
                      <a:pt x="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80" name="Freeform 1503"/>
              <p:cNvSpPr>
                <a:spLocks/>
              </p:cNvSpPr>
              <p:nvPr/>
            </p:nvSpPr>
            <p:spPr bwMode="auto">
              <a:xfrm>
                <a:off x="7050088" y="1208089"/>
                <a:ext cx="71437" cy="3175"/>
              </a:xfrm>
              <a:custGeom>
                <a:avLst/>
                <a:gdLst>
                  <a:gd name="T0" fmla="*/ 45 w 45"/>
                  <a:gd name="T1" fmla="*/ 0 h 2"/>
                  <a:gd name="T2" fmla="*/ 0 w 45"/>
                  <a:gd name="T3" fmla="*/ 0 h 2"/>
                  <a:gd name="T4" fmla="*/ 0 w 45"/>
                  <a:gd name="T5" fmla="*/ 2 h 2"/>
                  <a:gd name="T6" fmla="*/ 0 w 45"/>
                  <a:gd name="T7" fmla="*/ 2 h 2"/>
                  <a:gd name="T8" fmla="*/ 0 w 45"/>
                  <a:gd name="T9" fmla="*/ 2 h 2"/>
                  <a:gd name="T10" fmla="*/ 20 w 45"/>
                  <a:gd name="T11" fmla="*/ 2 h 2"/>
                  <a:gd name="T12" fmla="*/ 20 w 45"/>
                  <a:gd name="T13" fmla="*/ 0 h 2"/>
                  <a:gd name="T14" fmla="*/ 22 w 45"/>
                  <a:gd name="T15" fmla="*/ 0 h 2"/>
                  <a:gd name="T16" fmla="*/ 22 w 45"/>
                  <a:gd name="T17" fmla="*/ 2 h 2"/>
                  <a:gd name="T18" fmla="*/ 43 w 45"/>
                  <a:gd name="T19" fmla="*/ 2 h 2"/>
                  <a:gd name="T20" fmla="*/ 43 w 45"/>
                  <a:gd name="T21" fmla="*/ 2 h 2"/>
                  <a:gd name="T22" fmla="*/ 43 w 45"/>
                  <a:gd name="T23" fmla="*/ 2 h 2"/>
                  <a:gd name="T24" fmla="*/ 45 w 45"/>
                  <a:gd name="T25" fmla="*/ 2 h 2"/>
                  <a:gd name="T26" fmla="*/ 45 w 45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2">
                    <a:moveTo>
                      <a:pt x="45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979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81" name="Freeform 1504"/>
              <p:cNvSpPr>
                <a:spLocks/>
              </p:cNvSpPr>
              <p:nvPr/>
            </p:nvSpPr>
            <p:spPr bwMode="auto">
              <a:xfrm>
                <a:off x="7050088" y="1208089"/>
                <a:ext cx="71437" cy="3175"/>
              </a:xfrm>
              <a:custGeom>
                <a:avLst/>
                <a:gdLst>
                  <a:gd name="T0" fmla="*/ 45 w 45"/>
                  <a:gd name="T1" fmla="*/ 0 h 2"/>
                  <a:gd name="T2" fmla="*/ 0 w 45"/>
                  <a:gd name="T3" fmla="*/ 0 h 2"/>
                  <a:gd name="T4" fmla="*/ 0 w 45"/>
                  <a:gd name="T5" fmla="*/ 2 h 2"/>
                  <a:gd name="T6" fmla="*/ 0 w 45"/>
                  <a:gd name="T7" fmla="*/ 2 h 2"/>
                  <a:gd name="T8" fmla="*/ 0 w 45"/>
                  <a:gd name="T9" fmla="*/ 2 h 2"/>
                  <a:gd name="T10" fmla="*/ 20 w 45"/>
                  <a:gd name="T11" fmla="*/ 2 h 2"/>
                  <a:gd name="T12" fmla="*/ 20 w 45"/>
                  <a:gd name="T13" fmla="*/ 0 h 2"/>
                  <a:gd name="T14" fmla="*/ 22 w 45"/>
                  <a:gd name="T15" fmla="*/ 0 h 2"/>
                  <a:gd name="T16" fmla="*/ 22 w 45"/>
                  <a:gd name="T17" fmla="*/ 2 h 2"/>
                  <a:gd name="T18" fmla="*/ 43 w 45"/>
                  <a:gd name="T19" fmla="*/ 2 h 2"/>
                  <a:gd name="T20" fmla="*/ 43 w 45"/>
                  <a:gd name="T21" fmla="*/ 2 h 2"/>
                  <a:gd name="T22" fmla="*/ 43 w 45"/>
                  <a:gd name="T23" fmla="*/ 2 h 2"/>
                  <a:gd name="T24" fmla="*/ 45 w 45"/>
                  <a:gd name="T25" fmla="*/ 2 h 2"/>
                  <a:gd name="T26" fmla="*/ 45 w 45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2">
                    <a:moveTo>
                      <a:pt x="45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82" name="Freeform 1505"/>
              <p:cNvSpPr>
                <a:spLocks noEditPoints="1"/>
              </p:cNvSpPr>
              <p:nvPr/>
            </p:nvSpPr>
            <p:spPr bwMode="auto">
              <a:xfrm>
                <a:off x="7050088" y="1211264"/>
                <a:ext cx="68262" cy="0"/>
              </a:xfrm>
              <a:custGeom>
                <a:avLst/>
                <a:gdLst>
                  <a:gd name="T0" fmla="*/ 20 w 43"/>
                  <a:gd name="T1" fmla="*/ 0 w 43"/>
                  <a:gd name="T2" fmla="*/ 0 w 43"/>
                  <a:gd name="T3" fmla="*/ 20 w 43"/>
                  <a:gd name="T4" fmla="*/ 20 w 43"/>
                  <a:gd name="T5" fmla="*/ 43 w 43"/>
                  <a:gd name="T6" fmla="*/ 22 w 43"/>
                  <a:gd name="T7" fmla="*/ 22 w 43"/>
                  <a:gd name="T8" fmla="*/ 43 w 43"/>
                  <a:gd name="T9" fmla="*/ 43 w 43"/>
                  <a:gd name="T10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3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  <a:moveTo>
                      <a:pt x="43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1C7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83" name="Freeform 1506"/>
              <p:cNvSpPr>
                <a:spLocks noEditPoints="1"/>
              </p:cNvSpPr>
              <p:nvPr/>
            </p:nvSpPr>
            <p:spPr bwMode="auto">
              <a:xfrm>
                <a:off x="7050088" y="1211264"/>
                <a:ext cx="68262" cy="0"/>
              </a:xfrm>
              <a:custGeom>
                <a:avLst/>
                <a:gdLst>
                  <a:gd name="T0" fmla="*/ 20 w 43"/>
                  <a:gd name="T1" fmla="*/ 0 w 43"/>
                  <a:gd name="T2" fmla="*/ 0 w 43"/>
                  <a:gd name="T3" fmla="*/ 20 w 43"/>
                  <a:gd name="T4" fmla="*/ 20 w 43"/>
                  <a:gd name="T5" fmla="*/ 43 w 43"/>
                  <a:gd name="T6" fmla="*/ 22 w 43"/>
                  <a:gd name="T7" fmla="*/ 22 w 43"/>
                  <a:gd name="T8" fmla="*/ 43 w 43"/>
                  <a:gd name="T9" fmla="*/ 43 w 43"/>
                  <a:gd name="T10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3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moveTo>
                      <a:pt x="43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84" name="Rectangle 1507"/>
              <p:cNvSpPr>
                <a:spLocks noChangeArrowheads="1"/>
              </p:cNvSpPr>
              <p:nvPr/>
            </p:nvSpPr>
            <p:spPr bwMode="auto">
              <a:xfrm>
                <a:off x="7118350" y="1211264"/>
                <a:ext cx="1587" cy="1588"/>
              </a:xfrm>
              <a:prstGeom prst="rect">
                <a:avLst/>
              </a:prstGeom>
              <a:solidFill>
                <a:srgbClr val="3980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85" name="Freeform 1508"/>
              <p:cNvSpPr>
                <a:spLocks/>
              </p:cNvSpPr>
              <p:nvPr/>
            </p:nvSpPr>
            <p:spPr bwMode="auto">
              <a:xfrm>
                <a:off x="7118350" y="12112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86" name="Freeform 1509"/>
              <p:cNvSpPr>
                <a:spLocks/>
              </p:cNvSpPr>
              <p:nvPr/>
            </p:nvSpPr>
            <p:spPr bwMode="auto">
              <a:xfrm>
                <a:off x="7081838" y="1208089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79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87" name="Freeform 1510"/>
              <p:cNvSpPr>
                <a:spLocks/>
              </p:cNvSpPr>
              <p:nvPr/>
            </p:nvSpPr>
            <p:spPr bwMode="auto">
              <a:xfrm>
                <a:off x="7081838" y="1208089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88" name="Freeform 1511"/>
              <p:cNvSpPr>
                <a:spLocks/>
              </p:cNvSpPr>
              <p:nvPr/>
            </p:nvSpPr>
            <p:spPr bwMode="auto">
              <a:xfrm>
                <a:off x="7146925" y="1208089"/>
                <a:ext cx="31750" cy="3175"/>
              </a:xfrm>
              <a:custGeom>
                <a:avLst/>
                <a:gdLst>
                  <a:gd name="T0" fmla="*/ 18 w 20"/>
                  <a:gd name="T1" fmla="*/ 0 h 2"/>
                  <a:gd name="T2" fmla="*/ 0 w 20"/>
                  <a:gd name="T3" fmla="*/ 0 h 2"/>
                  <a:gd name="T4" fmla="*/ 0 w 20"/>
                  <a:gd name="T5" fmla="*/ 2 h 2"/>
                  <a:gd name="T6" fmla="*/ 2 w 20"/>
                  <a:gd name="T7" fmla="*/ 2 h 2"/>
                  <a:gd name="T8" fmla="*/ 2 w 20"/>
                  <a:gd name="T9" fmla="*/ 2 h 2"/>
                  <a:gd name="T10" fmla="*/ 20 w 20"/>
                  <a:gd name="T11" fmla="*/ 2 h 2"/>
                  <a:gd name="T12" fmla="*/ 18 w 20"/>
                  <a:gd name="T13" fmla="*/ 0 h 2"/>
                  <a:gd name="T14" fmla="*/ 18 w 20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">
                    <a:moveTo>
                      <a:pt x="18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79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89" name="Freeform 1512"/>
              <p:cNvSpPr>
                <a:spLocks/>
              </p:cNvSpPr>
              <p:nvPr/>
            </p:nvSpPr>
            <p:spPr bwMode="auto">
              <a:xfrm>
                <a:off x="7146925" y="1208089"/>
                <a:ext cx="31750" cy="3175"/>
              </a:xfrm>
              <a:custGeom>
                <a:avLst/>
                <a:gdLst>
                  <a:gd name="T0" fmla="*/ 18 w 20"/>
                  <a:gd name="T1" fmla="*/ 0 h 2"/>
                  <a:gd name="T2" fmla="*/ 0 w 20"/>
                  <a:gd name="T3" fmla="*/ 0 h 2"/>
                  <a:gd name="T4" fmla="*/ 0 w 20"/>
                  <a:gd name="T5" fmla="*/ 2 h 2"/>
                  <a:gd name="T6" fmla="*/ 2 w 20"/>
                  <a:gd name="T7" fmla="*/ 2 h 2"/>
                  <a:gd name="T8" fmla="*/ 2 w 20"/>
                  <a:gd name="T9" fmla="*/ 2 h 2"/>
                  <a:gd name="T10" fmla="*/ 20 w 20"/>
                  <a:gd name="T11" fmla="*/ 2 h 2"/>
                  <a:gd name="T12" fmla="*/ 18 w 20"/>
                  <a:gd name="T13" fmla="*/ 0 h 2"/>
                  <a:gd name="T14" fmla="*/ 18 w 20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">
                    <a:moveTo>
                      <a:pt x="18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90" name="Freeform 1513"/>
              <p:cNvSpPr>
                <a:spLocks/>
              </p:cNvSpPr>
              <p:nvPr/>
            </p:nvSpPr>
            <p:spPr bwMode="auto">
              <a:xfrm>
                <a:off x="7150100" y="1211264"/>
                <a:ext cx="28575" cy="0"/>
              </a:xfrm>
              <a:custGeom>
                <a:avLst/>
                <a:gdLst>
                  <a:gd name="T0" fmla="*/ 18 w 18"/>
                  <a:gd name="T1" fmla="*/ 0 w 18"/>
                  <a:gd name="T2" fmla="*/ 0 w 18"/>
                  <a:gd name="T3" fmla="*/ 18 w 18"/>
                  <a:gd name="T4" fmla="*/ 18 w 18"/>
                  <a:gd name="T5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C7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91" name="Freeform 1514"/>
              <p:cNvSpPr>
                <a:spLocks/>
              </p:cNvSpPr>
              <p:nvPr/>
            </p:nvSpPr>
            <p:spPr bwMode="auto">
              <a:xfrm>
                <a:off x="7150100" y="1211264"/>
                <a:ext cx="28575" cy="0"/>
              </a:xfrm>
              <a:custGeom>
                <a:avLst/>
                <a:gdLst>
                  <a:gd name="T0" fmla="*/ 18 w 18"/>
                  <a:gd name="T1" fmla="*/ 0 w 18"/>
                  <a:gd name="T2" fmla="*/ 0 w 18"/>
                  <a:gd name="T3" fmla="*/ 18 w 18"/>
                  <a:gd name="T4" fmla="*/ 18 w 18"/>
                  <a:gd name="T5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92" name="Freeform 1515"/>
              <p:cNvSpPr>
                <a:spLocks/>
              </p:cNvSpPr>
              <p:nvPr/>
            </p:nvSpPr>
            <p:spPr bwMode="auto">
              <a:xfrm>
                <a:off x="7046913" y="1377951"/>
                <a:ext cx="247650" cy="87313"/>
              </a:xfrm>
              <a:custGeom>
                <a:avLst/>
                <a:gdLst>
                  <a:gd name="T0" fmla="*/ 123 w 156"/>
                  <a:gd name="T1" fmla="*/ 0 h 55"/>
                  <a:gd name="T2" fmla="*/ 107 w 156"/>
                  <a:gd name="T3" fmla="*/ 0 h 55"/>
                  <a:gd name="T4" fmla="*/ 107 w 156"/>
                  <a:gd name="T5" fmla="*/ 53 h 55"/>
                  <a:gd name="T6" fmla="*/ 63 w 156"/>
                  <a:gd name="T7" fmla="*/ 53 h 55"/>
                  <a:gd name="T8" fmla="*/ 63 w 156"/>
                  <a:gd name="T9" fmla="*/ 0 h 55"/>
                  <a:gd name="T10" fmla="*/ 47 w 156"/>
                  <a:gd name="T11" fmla="*/ 0 h 55"/>
                  <a:gd name="T12" fmla="*/ 47 w 156"/>
                  <a:gd name="T13" fmla="*/ 53 h 55"/>
                  <a:gd name="T14" fmla="*/ 2 w 156"/>
                  <a:gd name="T15" fmla="*/ 53 h 55"/>
                  <a:gd name="T16" fmla="*/ 2 w 156"/>
                  <a:gd name="T17" fmla="*/ 0 h 55"/>
                  <a:gd name="T18" fmla="*/ 0 w 156"/>
                  <a:gd name="T19" fmla="*/ 0 h 55"/>
                  <a:gd name="T20" fmla="*/ 0 w 156"/>
                  <a:gd name="T21" fmla="*/ 55 h 55"/>
                  <a:gd name="T22" fmla="*/ 156 w 156"/>
                  <a:gd name="T23" fmla="*/ 55 h 55"/>
                  <a:gd name="T24" fmla="*/ 156 w 156"/>
                  <a:gd name="T25" fmla="*/ 53 h 55"/>
                  <a:gd name="T26" fmla="*/ 123 w 156"/>
                  <a:gd name="T27" fmla="*/ 53 h 55"/>
                  <a:gd name="T28" fmla="*/ 123 w 156"/>
                  <a:gd name="T2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6" h="55">
                    <a:moveTo>
                      <a:pt x="123" y="0"/>
                    </a:moveTo>
                    <a:lnTo>
                      <a:pt x="107" y="0"/>
                    </a:lnTo>
                    <a:lnTo>
                      <a:pt x="107" y="53"/>
                    </a:lnTo>
                    <a:lnTo>
                      <a:pt x="63" y="53"/>
                    </a:lnTo>
                    <a:lnTo>
                      <a:pt x="63" y="0"/>
                    </a:lnTo>
                    <a:lnTo>
                      <a:pt x="47" y="0"/>
                    </a:lnTo>
                    <a:lnTo>
                      <a:pt x="47" y="53"/>
                    </a:lnTo>
                    <a:lnTo>
                      <a:pt x="2" y="5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55"/>
                    </a:lnTo>
                    <a:lnTo>
                      <a:pt x="156" y="55"/>
                    </a:lnTo>
                    <a:lnTo>
                      <a:pt x="156" y="53"/>
                    </a:lnTo>
                    <a:lnTo>
                      <a:pt x="123" y="53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B4B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93" name="Freeform 1516"/>
              <p:cNvSpPr>
                <a:spLocks/>
              </p:cNvSpPr>
              <p:nvPr/>
            </p:nvSpPr>
            <p:spPr bwMode="auto">
              <a:xfrm>
                <a:off x="7046913" y="1377951"/>
                <a:ext cx="247650" cy="87313"/>
              </a:xfrm>
              <a:custGeom>
                <a:avLst/>
                <a:gdLst>
                  <a:gd name="T0" fmla="*/ 123 w 156"/>
                  <a:gd name="T1" fmla="*/ 0 h 55"/>
                  <a:gd name="T2" fmla="*/ 107 w 156"/>
                  <a:gd name="T3" fmla="*/ 0 h 55"/>
                  <a:gd name="T4" fmla="*/ 107 w 156"/>
                  <a:gd name="T5" fmla="*/ 53 h 55"/>
                  <a:gd name="T6" fmla="*/ 63 w 156"/>
                  <a:gd name="T7" fmla="*/ 53 h 55"/>
                  <a:gd name="T8" fmla="*/ 63 w 156"/>
                  <a:gd name="T9" fmla="*/ 0 h 55"/>
                  <a:gd name="T10" fmla="*/ 47 w 156"/>
                  <a:gd name="T11" fmla="*/ 0 h 55"/>
                  <a:gd name="T12" fmla="*/ 47 w 156"/>
                  <a:gd name="T13" fmla="*/ 53 h 55"/>
                  <a:gd name="T14" fmla="*/ 2 w 156"/>
                  <a:gd name="T15" fmla="*/ 53 h 55"/>
                  <a:gd name="T16" fmla="*/ 2 w 156"/>
                  <a:gd name="T17" fmla="*/ 0 h 55"/>
                  <a:gd name="T18" fmla="*/ 0 w 156"/>
                  <a:gd name="T19" fmla="*/ 0 h 55"/>
                  <a:gd name="T20" fmla="*/ 0 w 156"/>
                  <a:gd name="T21" fmla="*/ 55 h 55"/>
                  <a:gd name="T22" fmla="*/ 156 w 156"/>
                  <a:gd name="T23" fmla="*/ 55 h 55"/>
                  <a:gd name="T24" fmla="*/ 156 w 156"/>
                  <a:gd name="T25" fmla="*/ 53 h 55"/>
                  <a:gd name="T26" fmla="*/ 123 w 156"/>
                  <a:gd name="T27" fmla="*/ 53 h 55"/>
                  <a:gd name="T28" fmla="*/ 123 w 156"/>
                  <a:gd name="T2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6" h="55">
                    <a:moveTo>
                      <a:pt x="123" y="0"/>
                    </a:moveTo>
                    <a:lnTo>
                      <a:pt x="107" y="0"/>
                    </a:lnTo>
                    <a:lnTo>
                      <a:pt x="107" y="53"/>
                    </a:lnTo>
                    <a:lnTo>
                      <a:pt x="63" y="53"/>
                    </a:lnTo>
                    <a:lnTo>
                      <a:pt x="63" y="0"/>
                    </a:lnTo>
                    <a:lnTo>
                      <a:pt x="47" y="0"/>
                    </a:lnTo>
                    <a:lnTo>
                      <a:pt x="47" y="53"/>
                    </a:lnTo>
                    <a:lnTo>
                      <a:pt x="2" y="5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55"/>
                    </a:lnTo>
                    <a:lnTo>
                      <a:pt x="156" y="55"/>
                    </a:lnTo>
                    <a:lnTo>
                      <a:pt x="156" y="53"/>
                    </a:lnTo>
                    <a:lnTo>
                      <a:pt x="123" y="53"/>
                    </a:lnTo>
                    <a:lnTo>
                      <a:pt x="1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94" name="Freeform 1517"/>
              <p:cNvSpPr>
                <a:spLocks/>
              </p:cNvSpPr>
              <p:nvPr/>
            </p:nvSpPr>
            <p:spPr bwMode="auto">
              <a:xfrm>
                <a:off x="7050088" y="1377951"/>
                <a:ext cx="71437" cy="84138"/>
              </a:xfrm>
              <a:custGeom>
                <a:avLst/>
                <a:gdLst>
                  <a:gd name="T0" fmla="*/ 45 w 45"/>
                  <a:gd name="T1" fmla="*/ 0 h 53"/>
                  <a:gd name="T2" fmla="*/ 43 w 45"/>
                  <a:gd name="T3" fmla="*/ 0 h 53"/>
                  <a:gd name="T4" fmla="*/ 43 w 45"/>
                  <a:gd name="T5" fmla="*/ 49 h 53"/>
                  <a:gd name="T6" fmla="*/ 22 w 45"/>
                  <a:gd name="T7" fmla="*/ 49 h 53"/>
                  <a:gd name="T8" fmla="*/ 22 w 45"/>
                  <a:gd name="T9" fmla="*/ 51 h 53"/>
                  <a:gd name="T10" fmla="*/ 20 w 45"/>
                  <a:gd name="T11" fmla="*/ 51 h 53"/>
                  <a:gd name="T12" fmla="*/ 20 w 45"/>
                  <a:gd name="T13" fmla="*/ 49 h 53"/>
                  <a:gd name="T14" fmla="*/ 0 w 45"/>
                  <a:gd name="T15" fmla="*/ 49 h 53"/>
                  <a:gd name="T16" fmla="*/ 0 w 45"/>
                  <a:gd name="T17" fmla="*/ 0 h 53"/>
                  <a:gd name="T18" fmla="*/ 0 w 45"/>
                  <a:gd name="T19" fmla="*/ 0 h 53"/>
                  <a:gd name="T20" fmla="*/ 0 w 45"/>
                  <a:gd name="T21" fmla="*/ 53 h 53"/>
                  <a:gd name="T22" fmla="*/ 45 w 45"/>
                  <a:gd name="T23" fmla="*/ 53 h 53"/>
                  <a:gd name="T24" fmla="*/ 45 w 45"/>
                  <a:gd name="T2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3">
                    <a:moveTo>
                      <a:pt x="45" y="0"/>
                    </a:moveTo>
                    <a:lnTo>
                      <a:pt x="43" y="0"/>
                    </a:lnTo>
                    <a:lnTo>
                      <a:pt x="43" y="49"/>
                    </a:lnTo>
                    <a:lnTo>
                      <a:pt x="22" y="49"/>
                    </a:lnTo>
                    <a:lnTo>
                      <a:pt x="22" y="51"/>
                    </a:lnTo>
                    <a:lnTo>
                      <a:pt x="20" y="51"/>
                    </a:lnTo>
                    <a:lnTo>
                      <a:pt x="20" y="49"/>
                    </a:lnTo>
                    <a:lnTo>
                      <a:pt x="0" y="4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3"/>
                    </a:lnTo>
                    <a:lnTo>
                      <a:pt x="45" y="53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BD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95" name="Freeform 1518"/>
              <p:cNvSpPr>
                <a:spLocks/>
              </p:cNvSpPr>
              <p:nvPr/>
            </p:nvSpPr>
            <p:spPr bwMode="auto">
              <a:xfrm>
                <a:off x="7050088" y="1377951"/>
                <a:ext cx="71437" cy="84138"/>
              </a:xfrm>
              <a:custGeom>
                <a:avLst/>
                <a:gdLst>
                  <a:gd name="T0" fmla="*/ 45 w 45"/>
                  <a:gd name="T1" fmla="*/ 0 h 53"/>
                  <a:gd name="T2" fmla="*/ 43 w 45"/>
                  <a:gd name="T3" fmla="*/ 0 h 53"/>
                  <a:gd name="T4" fmla="*/ 43 w 45"/>
                  <a:gd name="T5" fmla="*/ 49 h 53"/>
                  <a:gd name="T6" fmla="*/ 22 w 45"/>
                  <a:gd name="T7" fmla="*/ 49 h 53"/>
                  <a:gd name="T8" fmla="*/ 22 w 45"/>
                  <a:gd name="T9" fmla="*/ 51 h 53"/>
                  <a:gd name="T10" fmla="*/ 20 w 45"/>
                  <a:gd name="T11" fmla="*/ 51 h 53"/>
                  <a:gd name="T12" fmla="*/ 20 w 45"/>
                  <a:gd name="T13" fmla="*/ 49 h 53"/>
                  <a:gd name="T14" fmla="*/ 0 w 45"/>
                  <a:gd name="T15" fmla="*/ 49 h 53"/>
                  <a:gd name="T16" fmla="*/ 0 w 45"/>
                  <a:gd name="T17" fmla="*/ 0 h 53"/>
                  <a:gd name="T18" fmla="*/ 0 w 45"/>
                  <a:gd name="T19" fmla="*/ 0 h 53"/>
                  <a:gd name="T20" fmla="*/ 0 w 45"/>
                  <a:gd name="T21" fmla="*/ 53 h 53"/>
                  <a:gd name="T22" fmla="*/ 45 w 45"/>
                  <a:gd name="T23" fmla="*/ 53 h 53"/>
                  <a:gd name="T24" fmla="*/ 45 w 45"/>
                  <a:gd name="T2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3">
                    <a:moveTo>
                      <a:pt x="45" y="0"/>
                    </a:moveTo>
                    <a:lnTo>
                      <a:pt x="43" y="0"/>
                    </a:lnTo>
                    <a:lnTo>
                      <a:pt x="43" y="49"/>
                    </a:lnTo>
                    <a:lnTo>
                      <a:pt x="22" y="49"/>
                    </a:lnTo>
                    <a:lnTo>
                      <a:pt x="22" y="51"/>
                    </a:lnTo>
                    <a:lnTo>
                      <a:pt x="20" y="51"/>
                    </a:lnTo>
                    <a:lnTo>
                      <a:pt x="20" y="49"/>
                    </a:lnTo>
                    <a:lnTo>
                      <a:pt x="0" y="4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3"/>
                    </a:lnTo>
                    <a:lnTo>
                      <a:pt x="45" y="53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96" name="Freeform 1519"/>
              <p:cNvSpPr>
                <a:spLocks noEditPoints="1"/>
              </p:cNvSpPr>
              <p:nvPr/>
            </p:nvSpPr>
            <p:spPr bwMode="auto">
              <a:xfrm>
                <a:off x="7050088" y="1377951"/>
                <a:ext cx="68262" cy="77788"/>
              </a:xfrm>
              <a:custGeom>
                <a:avLst/>
                <a:gdLst>
                  <a:gd name="T0" fmla="*/ 20 w 43"/>
                  <a:gd name="T1" fmla="*/ 0 h 49"/>
                  <a:gd name="T2" fmla="*/ 0 w 43"/>
                  <a:gd name="T3" fmla="*/ 0 h 49"/>
                  <a:gd name="T4" fmla="*/ 0 w 43"/>
                  <a:gd name="T5" fmla="*/ 49 h 49"/>
                  <a:gd name="T6" fmla="*/ 20 w 43"/>
                  <a:gd name="T7" fmla="*/ 49 h 49"/>
                  <a:gd name="T8" fmla="*/ 2 w 43"/>
                  <a:gd name="T9" fmla="*/ 49 h 49"/>
                  <a:gd name="T10" fmla="*/ 20 w 43"/>
                  <a:gd name="T11" fmla="*/ 27 h 49"/>
                  <a:gd name="T12" fmla="*/ 20 w 43"/>
                  <a:gd name="T13" fmla="*/ 0 h 49"/>
                  <a:gd name="T14" fmla="*/ 43 w 43"/>
                  <a:gd name="T15" fmla="*/ 0 h 49"/>
                  <a:gd name="T16" fmla="*/ 22 w 43"/>
                  <a:gd name="T17" fmla="*/ 0 h 49"/>
                  <a:gd name="T18" fmla="*/ 22 w 43"/>
                  <a:gd name="T19" fmla="*/ 25 h 49"/>
                  <a:gd name="T20" fmla="*/ 43 w 43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49">
                    <a:moveTo>
                      <a:pt x="20" y="0"/>
                    </a:moveTo>
                    <a:lnTo>
                      <a:pt x="0" y="0"/>
                    </a:lnTo>
                    <a:lnTo>
                      <a:pt x="0" y="49"/>
                    </a:lnTo>
                    <a:lnTo>
                      <a:pt x="20" y="49"/>
                    </a:lnTo>
                    <a:lnTo>
                      <a:pt x="2" y="49"/>
                    </a:lnTo>
                    <a:lnTo>
                      <a:pt x="20" y="27"/>
                    </a:lnTo>
                    <a:lnTo>
                      <a:pt x="20" y="0"/>
                    </a:lnTo>
                    <a:close/>
                    <a:moveTo>
                      <a:pt x="43" y="0"/>
                    </a:moveTo>
                    <a:lnTo>
                      <a:pt x="22" y="0"/>
                    </a:lnTo>
                    <a:lnTo>
                      <a:pt x="22" y="25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239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97" name="Freeform 1520"/>
              <p:cNvSpPr>
                <a:spLocks noEditPoints="1"/>
              </p:cNvSpPr>
              <p:nvPr/>
            </p:nvSpPr>
            <p:spPr bwMode="auto">
              <a:xfrm>
                <a:off x="7050088" y="1377951"/>
                <a:ext cx="68262" cy="77788"/>
              </a:xfrm>
              <a:custGeom>
                <a:avLst/>
                <a:gdLst>
                  <a:gd name="T0" fmla="*/ 20 w 43"/>
                  <a:gd name="T1" fmla="*/ 0 h 49"/>
                  <a:gd name="T2" fmla="*/ 0 w 43"/>
                  <a:gd name="T3" fmla="*/ 0 h 49"/>
                  <a:gd name="T4" fmla="*/ 0 w 43"/>
                  <a:gd name="T5" fmla="*/ 49 h 49"/>
                  <a:gd name="T6" fmla="*/ 20 w 43"/>
                  <a:gd name="T7" fmla="*/ 49 h 49"/>
                  <a:gd name="T8" fmla="*/ 2 w 43"/>
                  <a:gd name="T9" fmla="*/ 49 h 49"/>
                  <a:gd name="T10" fmla="*/ 20 w 43"/>
                  <a:gd name="T11" fmla="*/ 27 h 49"/>
                  <a:gd name="T12" fmla="*/ 20 w 43"/>
                  <a:gd name="T13" fmla="*/ 0 h 49"/>
                  <a:gd name="T14" fmla="*/ 43 w 43"/>
                  <a:gd name="T15" fmla="*/ 0 h 49"/>
                  <a:gd name="T16" fmla="*/ 22 w 43"/>
                  <a:gd name="T17" fmla="*/ 0 h 49"/>
                  <a:gd name="T18" fmla="*/ 22 w 43"/>
                  <a:gd name="T19" fmla="*/ 25 h 49"/>
                  <a:gd name="T20" fmla="*/ 43 w 43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49">
                    <a:moveTo>
                      <a:pt x="20" y="0"/>
                    </a:moveTo>
                    <a:lnTo>
                      <a:pt x="0" y="0"/>
                    </a:lnTo>
                    <a:lnTo>
                      <a:pt x="0" y="49"/>
                    </a:lnTo>
                    <a:lnTo>
                      <a:pt x="20" y="49"/>
                    </a:lnTo>
                    <a:lnTo>
                      <a:pt x="2" y="49"/>
                    </a:lnTo>
                    <a:lnTo>
                      <a:pt x="20" y="27"/>
                    </a:lnTo>
                    <a:lnTo>
                      <a:pt x="20" y="0"/>
                    </a:lnTo>
                    <a:moveTo>
                      <a:pt x="43" y="0"/>
                    </a:moveTo>
                    <a:lnTo>
                      <a:pt x="22" y="0"/>
                    </a:lnTo>
                    <a:lnTo>
                      <a:pt x="22" y="25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98" name="Freeform 1521"/>
              <p:cNvSpPr>
                <a:spLocks noEditPoints="1"/>
              </p:cNvSpPr>
              <p:nvPr/>
            </p:nvSpPr>
            <p:spPr bwMode="auto">
              <a:xfrm>
                <a:off x="7053263" y="1377951"/>
                <a:ext cx="65087" cy="77788"/>
              </a:xfrm>
              <a:custGeom>
                <a:avLst/>
                <a:gdLst>
                  <a:gd name="T0" fmla="*/ 18 w 41"/>
                  <a:gd name="T1" fmla="*/ 27 h 49"/>
                  <a:gd name="T2" fmla="*/ 0 w 41"/>
                  <a:gd name="T3" fmla="*/ 49 h 49"/>
                  <a:gd name="T4" fmla="*/ 18 w 41"/>
                  <a:gd name="T5" fmla="*/ 49 h 49"/>
                  <a:gd name="T6" fmla="*/ 18 w 41"/>
                  <a:gd name="T7" fmla="*/ 27 h 49"/>
                  <a:gd name="T8" fmla="*/ 41 w 41"/>
                  <a:gd name="T9" fmla="*/ 0 h 49"/>
                  <a:gd name="T10" fmla="*/ 41 w 41"/>
                  <a:gd name="T11" fmla="*/ 0 h 49"/>
                  <a:gd name="T12" fmla="*/ 20 w 41"/>
                  <a:gd name="T13" fmla="*/ 25 h 49"/>
                  <a:gd name="T14" fmla="*/ 20 w 41"/>
                  <a:gd name="T15" fmla="*/ 49 h 49"/>
                  <a:gd name="T16" fmla="*/ 41 w 41"/>
                  <a:gd name="T17" fmla="*/ 49 h 49"/>
                  <a:gd name="T18" fmla="*/ 41 w 41"/>
                  <a:gd name="T1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9">
                    <a:moveTo>
                      <a:pt x="18" y="27"/>
                    </a:moveTo>
                    <a:lnTo>
                      <a:pt x="0" y="49"/>
                    </a:lnTo>
                    <a:lnTo>
                      <a:pt x="18" y="49"/>
                    </a:lnTo>
                    <a:lnTo>
                      <a:pt x="18" y="27"/>
                    </a:lnTo>
                    <a:close/>
                    <a:moveTo>
                      <a:pt x="41" y="0"/>
                    </a:moveTo>
                    <a:lnTo>
                      <a:pt x="41" y="0"/>
                    </a:lnTo>
                    <a:lnTo>
                      <a:pt x="20" y="25"/>
                    </a:lnTo>
                    <a:lnTo>
                      <a:pt x="20" y="49"/>
                    </a:lnTo>
                    <a:lnTo>
                      <a:pt x="41" y="49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47A0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99" name="Freeform 1522"/>
              <p:cNvSpPr>
                <a:spLocks noEditPoints="1"/>
              </p:cNvSpPr>
              <p:nvPr/>
            </p:nvSpPr>
            <p:spPr bwMode="auto">
              <a:xfrm>
                <a:off x="7053263" y="1377951"/>
                <a:ext cx="65087" cy="77788"/>
              </a:xfrm>
              <a:custGeom>
                <a:avLst/>
                <a:gdLst>
                  <a:gd name="T0" fmla="*/ 18 w 41"/>
                  <a:gd name="T1" fmla="*/ 27 h 49"/>
                  <a:gd name="T2" fmla="*/ 0 w 41"/>
                  <a:gd name="T3" fmla="*/ 49 h 49"/>
                  <a:gd name="T4" fmla="*/ 18 w 41"/>
                  <a:gd name="T5" fmla="*/ 49 h 49"/>
                  <a:gd name="T6" fmla="*/ 18 w 41"/>
                  <a:gd name="T7" fmla="*/ 27 h 49"/>
                  <a:gd name="T8" fmla="*/ 41 w 41"/>
                  <a:gd name="T9" fmla="*/ 0 h 49"/>
                  <a:gd name="T10" fmla="*/ 41 w 41"/>
                  <a:gd name="T11" fmla="*/ 0 h 49"/>
                  <a:gd name="T12" fmla="*/ 20 w 41"/>
                  <a:gd name="T13" fmla="*/ 25 h 49"/>
                  <a:gd name="T14" fmla="*/ 20 w 41"/>
                  <a:gd name="T15" fmla="*/ 49 h 49"/>
                  <a:gd name="T16" fmla="*/ 41 w 41"/>
                  <a:gd name="T17" fmla="*/ 49 h 49"/>
                  <a:gd name="T18" fmla="*/ 41 w 41"/>
                  <a:gd name="T1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9">
                    <a:moveTo>
                      <a:pt x="18" y="27"/>
                    </a:moveTo>
                    <a:lnTo>
                      <a:pt x="0" y="49"/>
                    </a:lnTo>
                    <a:lnTo>
                      <a:pt x="18" y="49"/>
                    </a:lnTo>
                    <a:lnTo>
                      <a:pt x="18" y="27"/>
                    </a:lnTo>
                    <a:moveTo>
                      <a:pt x="41" y="0"/>
                    </a:moveTo>
                    <a:lnTo>
                      <a:pt x="41" y="0"/>
                    </a:lnTo>
                    <a:lnTo>
                      <a:pt x="20" y="25"/>
                    </a:lnTo>
                    <a:lnTo>
                      <a:pt x="20" y="49"/>
                    </a:lnTo>
                    <a:lnTo>
                      <a:pt x="41" y="49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00" name="Freeform 1523"/>
              <p:cNvSpPr>
                <a:spLocks/>
              </p:cNvSpPr>
              <p:nvPr/>
            </p:nvSpPr>
            <p:spPr bwMode="auto">
              <a:xfrm>
                <a:off x="7081838" y="1377951"/>
                <a:ext cx="3175" cy="80963"/>
              </a:xfrm>
              <a:custGeom>
                <a:avLst/>
                <a:gdLst>
                  <a:gd name="T0" fmla="*/ 2 w 2"/>
                  <a:gd name="T1" fmla="*/ 0 h 51"/>
                  <a:gd name="T2" fmla="*/ 0 w 2"/>
                  <a:gd name="T3" fmla="*/ 0 h 51"/>
                  <a:gd name="T4" fmla="*/ 0 w 2"/>
                  <a:gd name="T5" fmla="*/ 27 h 51"/>
                  <a:gd name="T6" fmla="*/ 0 w 2"/>
                  <a:gd name="T7" fmla="*/ 49 h 51"/>
                  <a:gd name="T8" fmla="*/ 0 w 2"/>
                  <a:gd name="T9" fmla="*/ 51 h 51"/>
                  <a:gd name="T10" fmla="*/ 2 w 2"/>
                  <a:gd name="T11" fmla="*/ 51 h 51"/>
                  <a:gd name="T12" fmla="*/ 2 w 2"/>
                  <a:gd name="T13" fmla="*/ 49 h 51"/>
                  <a:gd name="T14" fmla="*/ 2 w 2"/>
                  <a:gd name="T15" fmla="*/ 25 h 51"/>
                  <a:gd name="T16" fmla="*/ 2 w 2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1">
                    <a:moveTo>
                      <a:pt x="2" y="0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2" y="51"/>
                    </a:lnTo>
                    <a:lnTo>
                      <a:pt x="2" y="49"/>
                    </a:lnTo>
                    <a:lnTo>
                      <a:pt x="2" y="2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D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01" name="Freeform 1524"/>
              <p:cNvSpPr>
                <a:spLocks/>
              </p:cNvSpPr>
              <p:nvPr/>
            </p:nvSpPr>
            <p:spPr bwMode="auto">
              <a:xfrm>
                <a:off x="7081838" y="1377951"/>
                <a:ext cx="3175" cy="80963"/>
              </a:xfrm>
              <a:custGeom>
                <a:avLst/>
                <a:gdLst>
                  <a:gd name="T0" fmla="*/ 2 w 2"/>
                  <a:gd name="T1" fmla="*/ 0 h 51"/>
                  <a:gd name="T2" fmla="*/ 0 w 2"/>
                  <a:gd name="T3" fmla="*/ 0 h 51"/>
                  <a:gd name="T4" fmla="*/ 0 w 2"/>
                  <a:gd name="T5" fmla="*/ 27 h 51"/>
                  <a:gd name="T6" fmla="*/ 0 w 2"/>
                  <a:gd name="T7" fmla="*/ 49 h 51"/>
                  <a:gd name="T8" fmla="*/ 0 w 2"/>
                  <a:gd name="T9" fmla="*/ 51 h 51"/>
                  <a:gd name="T10" fmla="*/ 2 w 2"/>
                  <a:gd name="T11" fmla="*/ 51 h 51"/>
                  <a:gd name="T12" fmla="*/ 2 w 2"/>
                  <a:gd name="T13" fmla="*/ 49 h 51"/>
                  <a:gd name="T14" fmla="*/ 2 w 2"/>
                  <a:gd name="T15" fmla="*/ 25 h 51"/>
                  <a:gd name="T16" fmla="*/ 2 w 2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1">
                    <a:moveTo>
                      <a:pt x="2" y="0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2" y="51"/>
                    </a:lnTo>
                    <a:lnTo>
                      <a:pt x="2" y="49"/>
                    </a:lnTo>
                    <a:lnTo>
                      <a:pt x="2" y="25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02" name="Freeform 1525"/>
              <p:cNvSpPr>
                <a:spLocks/>
              </p:cNvSpPr>
              <p:nvPr/>
            </p:nvSpPr>
            <p:spPr bwMode="auto">
              <a:xfrm>
                <a:off x="7146925" y="1377951"/>
                <a:ext cx="69850" cy="84138"/>
              </a:xfrm>
              <a:custGeom>
                <a:avLst/>
                <a:gdLst>
                  <a:gd name="T0" fmla="*/ 44 w 44"/>
                  <a:gd name="T1" fmla="*/ 0 h 53"/>
                  <a:gd name="T2" fmla="*/ 42 w 44"/>
                  <a:gd name="T3" fmla="*/ 0 h 53"/>
                  <a:gd name="T4" fmla="*/ 42 w 44"/>
                  <a:gd name="T5" fmla="*/ 49 h 53"/>
                  <a:gd name="T6" fmla="*/ 24 w 44"/>
                  <a:gd name="T7" fmla="*/ 49 h 53"/>
                  <a:gd name="T8" fmla="*/ 24 w 44"/>
                  <a:gd name="T9" fmla="*/ 51 h 53"/>
                  <a:gd name="T10" fmla="*/ 22 w 44"/>
                  <a:gd name="T11" fmla="*/ 51 h 53"/>
                  <a:gd name="T12" fmla="*/ 22 w 44"/>
                  <a:gd name="T13" fmla="*/ 49 h 53"/>
                  <a:gd name="T14" fmla="*/ 2 w 44"/>
                  <a:gd name="T15" fmla="*/ 49 h 53"/>
                  <a:gd name="T16" fmla="*/ 2 w 44"/>
                  <a:gd name="T17" fmla="*/ 0 h 53"/>
                  <a:gd name="T18" fmla="*/ 0 w 44"/>
                  <a:gd name="T19" fmla="*/ 0 h 53"/>
                  <a:gd name="T20" fmla="*/ 0 w 44"/>
                  <a:gd name="T21" fmla="*/ 53 h 53"/>
                  <a:gd name="T22" fmla="*/ 44 w 44"/>
                  <a:gd name="T23" fmla="*/ 53 h 53"/>
                  <a:gd name="T24" fmla="*/ 44 w 44"/>
                  <a:gd name="T2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3">
                    <a:moveTo>
                      <a:pt x="44" y="0"/>
                    </a:moveTo>
                    <a:lnTo>
                      <a:pt x="42" y="0"/>
                    </a:lnTo>
                    <a:lnTo>
                      <a:pt x="42" y="49"/>
                    </a:lnTo>
                    <a:lnTo>
                      <a:pt x="24" y="49"/>
                    </a:lnTo>
                    <a:lnTo>
                      <a:pt x="24" y="51"/>
                    </a:lnTo>
                    <a:lnTo>
                      <a:pt x="22" y="51"/>
                    </a:lnTo>
                    <a:lnTo>
                      <a:pt x="22" y="49"/>
                    </a:lnTo>
                    <a:lnTo>
                      <a:pt x="2" y="49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53"/>
                    </a:lnTo>
                    <a:lnTo>
                      <a:pt x="44" y="5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BD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03" name="Freeform 1526"/>
              <p:cNvSpPr>
                <a:spLocks/>
              </p:cNvSpPr>
              <p:nvPr/>
            </p:nvSpPr>
            <p:spPr bwMode="auto">
              <a:xfrm>
                <a:off x="7146925" y="1377951"/>
                <a:ext cx="69850" cy="84138"/>
              </a:xfrm>
              <a:custGeom>
                <a:avLst/>
                <a:gdLst>
                  <a:gd name="T0" fmla="*/ 44 w 44"/>
                  <a:gd name="T1" fmla="*/ 0 h 53"/>
                  <a:gd name="T2" fmla="*/ 42 w 44"/>
                  <a:gd name="T3" fmla="*/ 0 h 53"/>
                  <a:gd name="T4" fmla="*/ 42 w 44"/>
                  <a:gd name="T5" fmla="*/ 49 h 53"/>
                  <a:gd name="T6" fmla="*/ 24 w 44"/>
                  <a:gd name="T7" fmla="*/ 49 h 53"/>
                  <a:gd name="T8" fmla="*/ 24 w 44"/>
                  <a:gd name="T9" fmla="*/ 51 h 53"/>
                  <a:gd name="T10" fmla="*/ 22 w 44"/>
                  <a:gd name="T11" fmla="*/ 51 h 53"/>
                  <a:gd name="T12" fmla="*/ 22 w 44"/>
                  <a:gd name="T13" fmla="*/ 49 h 53"/>
                  <a:gd name="T14" fmla="*/ 2 w 44"/>
                  <a:gd name="T15" fmla="*/ 49 h 53"/>
                  <a:gd name="T16" fmla="*/ 2 w 44"/>
                  <a:gd name="T17" fmla="*/ 0 h 53"/>
                  <a:gd name="T18" fmla="*/ 0 w 44"/>
                  <a:gd name="T19" fmla="*/ 0 h 53"/>
                  <a:gd name="T20" fmla="*/ 0 w 44"/>
                  <a:gd name="T21" fmla="*/ 53 h 53"/>
                  <a:gd name="T22" fmla="*/ 44 w 44"/>
                  <a:gd name="T23" fmla="*/ 53 h 53"/>
                  <a:gd name="T24" fmla="*/ 44 w 44"/>
                  <a:gd name="T2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3">
                    <a:moveTo>
                      <a:pt x="44" y="0"/>
                    </a:moveTo>
                    <a:lnTo>
                      <a:pt x="42" y="0"/>
                    </a:lnTo>
                    <a:lnTo>
                      <a:pt x="42" y="49"/>
                    </a:lnTo>
                    <a:lnTo>
                      <a:pt x="24" y="49"/>
                    </a:lnTo>
                    <a:lnTo>
                      <a:pt x="24" y="51"/>
                    </a:lnTo>
                    <a:lnTo>
                      <a:pt x="22" y="51"/>
                    </a:lnTo>
                    <a:lnTo>
                      <a:pt x="22" y="49"/>
                    </a:lnTo>
                    <a:lnTo>
                      <a:pt x="2" y="49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53"/>
                    </a:lnTo>
                    <a:lnTo>
                      <a:pt x="44" y="53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04" name="Freeform 1527"/>
              <p:cNvSpPr>
                <a:spLocks noEditPoints="1"/>
              </p:cNvSpPr>
              <p:nvPr/>
            </p:nvSpPr>
            <p:spPr bwMode="auto">
              <a:xfrm>
                <a:off x="7150100" y="1377951"/>
                <a:ext cx="63500" cy="77788"/>
              </a:xfrm>
              <a:custGeom>
                <a:avLst/>
                <a:gdLst>
                  <a:gd name="T0" fmla="*/ 20 w 40"/>
                  <a:gd name="T1" fmla="*/ 0 h 49"/>
                  <a:gd name="T2" fmla="*/ 0 w 40"/>
                  <a:gd name="T3" fmla="*/ 0 h 49"/>
                  <a:gd name="T4" fmla="*/ 0 w 40"/>
                  <a:gd name="T5" fmla="*/ 49 h 49"/>
                  <a:gd name="T6" fmla="*/ 20 w 40"/>
                  <a:gd name="T7" fmla="*/ 49 h 49"/>
                  <a:gd name="T8" fmla="*/ 0 w 40"/>
                  <a:gd name="T9" fmla="*/ 49 h 49"/>
                  <a:gd name="T10" fmla="*/ 20 w 40"/>
                  <a:gd name="T11" fmla="*/ 27 h 49"/>
                  <a:gd name="T12" fmla="*/ 20 w 40"/>
                  <a:gd name="T13" fmla="*/ 0 h 49"/>
                  <a:gd name="T14" fmla="*/ 40 w 40"/>
                  <a:gd name="T15" fmla="*/ 0 h 49"/>
                  <a:gd name="T16" fmla="*/ 22 w 40"/>
                  <a:gd name="T17" fmla="*/ 0 h 49"/>
                  <a:gd name="T18" fmla="*/ 22 w 40"/>
                  <a:gd name="T19" fmla="*/ 25 h 49"/>
                  <a:gd name="T20" fmla="*/ 40 w 40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49">
                    <a:moveTo>
                      <a:pt x="20" y="0"/>
                    </a:moveTo>
                    <a:lnTo>
                      <a:pt x="0" y="0"/>
                    </a:lnTo>
                    <a:lnTo>
                      <a:pt x="0" y="49"/>
                    </a:lnTo>
                    <a:lnTo>
                      <a:pt x="20" y="49"/>
                    </a:lnTo>
                    <a:lnTo>
                      <a:pt x="0" y="49"/>
                    </a:lnTo>
                    <a:lnTo>
                      <a:pt x="20" y="27"/>
                    </a:lnTo>
                    <a:lnTo>
                      <a:pt x="20" y="0"/>
                    </a:lnTo>
                    <a:close/>
                    <a:moveTo>
                      <a:pt x="40" y="0"/>
                    </a:moveTo>
                    <a:lnTo>
                      <a:pt x="22" y="0"/>
                    </a:lnTo>
                    <a:lnTo>
                      <a:pt x="22" y="25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239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05" name="Freeform 1528"/>
              <p:cNvSpPr>
                <a:spLocks noEditPoints="1"/>
              </p:cNvSpPr>
              <p:nvPr/>
            </p:nvSpPr>
            <p:spPr bwMode="auto">
              <a:xfrm>
                <a:off x="7150100" y="1377951"/>
                <a:ext cx="63500" cy="77788"/>
              </a:xfrm>
              <a:custGeom>
                <a:avLst/>
                <a:gdLst>
                  <a:gd name="T0" fmla="*/ 20 w 40"/>
                  <a:gd name="T1" fmla="*/ 0 h 49"/>
                  <a:gd name="T2" fmla="*/ 0 w 40"/>
                  <a:gd name="T3" fmla="*/ 0 h 49"/>
                  <a:gd name="T4" fmla="*/ 0 w 40"/>
                  <a:gd name="T5" fmla="*/ 49 h 49"/>
                  <a:gd name="T6" fmla="*/ 20 w 40"/>
                  <a:gd name="T7" fmla="*/ 49 h 49"/>
                  <a:gd name="T8" fmla="*/ 0 w 40"/>
                  <a:gd name="T9" fmla="*/ 49 h 49"/>
                  <a:gd name="T10" fmla="*/ 20 w 40"/>
                  <a:gd name="T11" fmla="*/ 27 h 49"/>
                  <a:gd name="T12" fmla="*/ 20 w 40"/>
                  <a:gd name="T13" fmla="*/ 0 h 49"/>
                  <a:gd name="T14" fmla="*/ 40 w 40"/>
                  <a:gd name="T15" fmla="*/ 0 h 49"/>
                  <a:gd name="T16" fmla="*/ 22 w 40"/>
                  <a:gd name="T17" fmla="*/ 0 h 49"/>
                  <a:gd name="T18" fmla="*/ 22 w 40"/>
                  <a:gd name="T19" fmla="*/ 25 h 49"/>
                  <a:gd name="T20" fmla="*/ 40 w 40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49">
                    <a:moveTo>
                      <a:pt x="20" y="0"/>
                    </a:moveTo>
                    <a:lnTo>
                      <a:pt x="0" y="0"/>
                    </a:lnTo>
                    <a:lnTo>
                      <a:pt x="0" y="49"/>
                    </a:lnTo>
                    <a:lnTo>
                      <a:pt x="20" y="49"/>
                    </a:lnTo>
                    <a:lnTo>
                      <a:pt x="0" y="49"/>
                    </a:lnTo>
                    <a:lnTo>
                      <a:pt x="20" y="27"/>
                    </a:lnTo>
                    <a:lnTo>
                      <a:pt x="20" y="0"/>
                    </a:lnTo>
                    <a:moveTo>
                      <a:pt x="40" y="0"/>
                    </a:moveTo>
                    <a:lnTo>
                      <a:pt x="22" y="0"/>
                    </a:lnTo>
                    <a:lnTo>
                      <a:pt x="22" y="25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06" name="Freeform 1529"/>
              <p:cNvSpPr>
                <a:spLocks noEditPoints="1"/>
              </p:cNvSpPr>
              <p:nvPr/>
            </p:nvSpPr>
            <p:spPr bwMode="auto">
              <a:xfrm>
                <a:off x="7150100" y="1377951"/>
                <a:ext cx="63500" cy="77788"/>
              </a:xfrm>
              <a:custGeom>
                <a:avLst/>
                <a:gdLst>
                  <a:gd name="T0" fmla="*/ 20 w 40"/>
                  <a:gd name="T1" fmla="*/ 27 h 49"/>
                  <a:gd name="T2" fmla="*/ 0 w 40"/>
                  <a:gd name="T3" fmla="*/ 49 h 49"/>
                  <a:gd name="T4" fmla="*/ 20 w 40"/>
                  <a:gd name="T5" fmla="*/ 49 h 49"/>
                  <a:gd name="T6" fmla="*/ 20 w 40"/>
                  <a:gd name="T7" fmla="*/ 27 h 49"/>
                  <a:gd name="T8" fmla="*/ 40 w 40"/>
                  <a:gd name="T9" fmla="*/ 0 h 49"/>
                  <a:gd name="T10" fmla="*/ 40 w 40"/>
                  <a:gd name="T11" fmla="*/ 0 h 49"/>
                  <a:gd name="T12" fmla="*/ 22 w 40"/>
                  <a:gd name="T13" fmla="*/ 25 h 49"/>
                  <a:gd name="T14" fmla="*/ 22 w 40"/>
                  <a:gd name="T15" fmla="*/ 49 h 49"/>
                  <a:gd name="T16" fmla="*/ 40 w 40"/>
                  <a:gd name="T17" fmla="*/ 49 h 49"/>
                  <a:gd name="T18" fmla="*/ 40 w 40"/>
                  <a:gd name="T1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49">
                    <a:moveTo>
                      <a:pt x="20" y="27"/>
                    </a:moveTo>
                    <a:lnTo>
                      <a:pt x="0" y="49"/>
                    </a:lnTo>
                    <a:lnTo>
                      <a:pt x="20" y="49"/>
                    </a:lnTo>
                    <a:lnTo>
                      <a:pt x="20" y="27"/>
                    </a:lnTo>
                    <a:close/>
                    <a:moveTo>
                      <a:pt x="40" y="0"/>
                    </a:moveTo>
                    <a:lnTo>
                      <a:pt x="40" y="0"/>
                    </a:lnTo>
                    <a:lnTo>
                      <a:pt x="22" y="25"/>
                    </a:lnTo>
                    <a:lnTo>
                      <a:pt x="22" y="49"/>
                    </a:lnTo>
                    <a:lnTo>
                      <a:pt x="40" y="49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7A0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07" name="Freeform 1530"/>
              <p:cNvSpPr>
                <a:spLocks noEditPoints="1"/>
              </p:cNvSpPr>
              <p:nvPr/>
            </p:nvSpPr>
            <p:spPr bwMode="auto">
              <a:xfrm>
                <a:off x="7150100" y="1377951"/>
                <a:ext cx="63500" cy="77788"/>
              </a:xfrm>
              <a:custGeom>
                <a:avLst/>
                <a:gdLst>
                  <a:gd name="T0" fmla="*/ 20 w 40"/>
                  <a:gd name="T1" fmla="*/ 27 h 49"/>
                  <a:gd name="T2" fmla="*/ 0 w 40"/>
                  <a:gd name="T3" fmla="*/ 49 h 49"/>
                  <a:gd name="T4" fmla="*/ 20 w 40"/>
                  <a:gd name="T5" fmla="*/ 49 h 49"/>
                  <a:gd name="T6" fmla="*/ 20 w 40"/>
                  <a:gd name="T7" fmla="*/ 27 h 49"/>
                  <a:gd name="T8" fmla="*/ 40 w 40"/>
                  <a:gd name="T9" fmla="*/ 0 h 49"/>
                  <a:gd name="T10" fmla="*/ 40 w 40"/>
                  <a:gd name="T11" fmla="*/ 0 h 49"/>
                  <a:gd name="T12" fmla="*/ 22 w 40"/>
                  <a:gd name="T13" fmla="*/ 25 h 49"/>
                  <a:gd name="T14" fmla="*/ 22 w 40"/>
                  <a:gd name="T15" fmla="*/ 49 h 49"/>
                  <a:gd name="T16" fmla="*/ 40 w 40"/>
                  <a:gd name="T17" fmla="*/ 49 h 49"/>
                  <a:gd name="T18" fmla="*/ 40 w 40"/>
                  <a:gd name="T1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49">
                    <a:moveTo>
                      <a:pt x="20" y="27"/>
                    </a:moveTo>
                    <a:lnTo>
                      <a:pt x="0" y="49"/>
                    </a:lnTo>
                    <a:lnTo>
                      <a:pt x="20" y="49"/>
                    </a:lnTo>
                    <a:lnTo>
                      <a:pt x="20" y="27"/>
                    </a:lnTo>
                    <a:moveTo>
                      <a:pt x="40" y="0"/>
                    </a:moveTo>
                    <a:lnTo>
                      <a:pt x="40" y="0"/>
                    </a:lnTo>
                    <a:lnTo>
                      <a:pt x="22" y="25"/>
                    </a:lnTo>
                    <a:lnTo>
                      <a:pt x="22" y="49"/>
                    </a:lnTo>
                    <a:lnTo>
                      <a:pt x="40" y="49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08" name="Freeform 1531"/>
              <p:cNvSpPr>
                <a:spLocks/>
              </p:cNvSpPr>
              <p:nvPr/>
            </p:nvSpPr>
            <p:spPr bwMode="auto">
              <a:xfrm>
                <a:off x="7181850" y="1377951"/>
                <a:ext cx="3175" cy="80963"/>
              </a:xfrm>
              <a:custGeom>
                <a:avLst/>
                <a:gdLst>
                  <a:gd name="T0" fmla="*/ 2 w 2"/>
                  <a:gd name="T1" fmla="*/ 0 h 51"/>
                  <a:gd name="T2" fmla="*/ 0 w 2"/>
                  <a:gd name="T3" fmla="*/ 0 h 51"/>
                  <a:gd name="T4" fmla="*/ 0 w 2"/>
                  <a:gd name="T5" fmla="*/ 27 h 51"/>
                  <a:gd name="T6" fmla="*/ 0 w 2"/>
                  <a:gd name="T7" fmla="*/ 49 h 51"/>
                  <a:gd name="T8" fmla="*/ 0 w 2"/>
                  <a:gd name="T9" fmla="*/ 51 h 51"/>
                  <a:gd name="T10" fmla="*/ 2 w 2"/>
                  <a:gd name="T11" fmla="*/ 51 h 51"/>
                  <a:gd name="T12" fmla="*/ 2 w 2"/>
                  <a:gd name="T13" fmla="*/ 49 h 51"/>
                  <a:gd name="T14" fmla="*/ 2 w 2"/>
                  <a:gd name="T15" fmla="*/ 25 h 51"/>
                  <a:gd name="T16" fmla="*/ 2 w 2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1">
                    <a:moveTo>
                      <a:pt x="2" y="0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2" y="51"/>
                    </a:lnTo>
                    <a:lnTo>
                      <a:pt x="2" y="49"/>
                    </a:lnTo>
                    <a:lnTo>
                      <a:pt x="2" y="2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D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09" name="Freeform 1532"/>
              <p:cNvSpPr>
                <a:spLocks/>
              </p:cNvSpPr>
              <p:nvPr/>
            </p:nvSpPr>
            <p:spPr bwMode="auto">
              <a:xfrm>
                <a:off x="7181850" y="1377951"/>
                <a:ext cx="3175" cy="80963"/>
              </a:xfrm>
              <a:custGeom>
                <a:avLst/>
                <a:gdLst>
                  <a:gd name="T0" fmla="*/ 2 w 2"/>
                  <a:gd name="T1" fmla="*/ 0 h 51"/>
                  <a:gd name="T2" fmla="*/ 0 w 2"/>
                  <a:gd name="T3" fmla="*/ 0 h 51"/>
                  <a:gd name="T4" fmla="*/ 0 w 2"/>
                  <a:gd name="T5" fmla="*/ 27 h 51"/>
                  <a:gd name="T6" fmla="*/ 0 w 2"/>
                  <a:gd name="T7" fmla="*/ 49 h 51"/>
                  <a:gd name="T8" fmla="*/ 0 w 2"/>
                  <a:gd name="T9" fmla="*/ 51 h 51"/>
                  <a:gd name="T10" fmla="*/ 2 w 2"/>
                  <a:gd name="T11" fmla="*/ 51 h 51"/>
                  <a:gd name="T12" fmla="*/ 2 w 2"/>
                  <a:gd name="T13" fmla="*/ 49 h 51"/>
                  <a:gd name="T14" fmla="*/ 2 w 2"/>
                  <a:gd name="T15" fmla="*/ 25 h 51"/>
                  <a:gd name="T16" fmla="*/ 2 w 2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1">
                    <a:moveTo>
                      <a:pt x="2" y="0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2" y="51"/>
                    </a:lnTo>
                    <a:lnTo>
                      <a:pt x="2" y="49"/>
                    </a:lnTo>
                    <a:lnTo>
                      <a:pt x="2" y="25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10" name="Freeform 1533"/>
              <p:cNvSpPr>
                <a:spLocks/>
              </p:cNvSpPr>
              <p:nvPr/>
            </p:nvSpPr>
            <p:spPr bwMode="auto">
              <a:xfrm>
                <a:off x="7242175" y="1377951"/>
                <a:ext cx="52387" cy="84138"/>
              </a:xfrm>
              <a:custGeom>
                <a:avLst/>
                <a:gdLst>
                  <a:gd name="T0" fmla="*/ 3 w 33"/>
                  <a:gd name="T1" fmla="*/ 0 h 53"/>
                  <a:gd name="T2" fmla="*/ 0 w 33"/>
                  <a:gd name="T3" fmla="*/ 0 h 53"/>
                  <a:gd name="T4" fmla="*/ 0 w 33"/>
                  <a:gd name="T5" fmla="*/ 53 h 53"/>
                  <a:gd name="T6" fmla="*/ 33 w 33"/>
                  <a:gd name="T7" fmla="*/ 53 h 53"/>
                  <a:gd name="T8" fmla="*/ 31 w 33"/>
                  <a:gd name="T9" fmla="*/ 49 h 53"/>
                  <a:gd name="T10" fmla="*/ 25 w 33"/>
                  <a:gd name="T11" fmla="*/ 49 h 53"/>
                  <a:gd name="T12" fmla="*/ 25 w 33"/>
                  <a:gd name="T13" fmla="*/ 51 h 53"/>
                  <a:gd name="T14" fmla="*/ 23 w 33"/>
                  <a:gd name="T15" fmla="*/ 51 h 53"/>
                  <a:gd name="T16" fmla="*/ 23 w 33"/>
                  <a:gd name="T17" fmla="*/ 49 h 53"/>
                  <a:gd name="T18" fmla="*/ 3 w 33"/>
                  <a:gd name="T19" fmla="*/ 49 h 53"/>
                  <a:gd name="T20" fmla="*/ 3 w 33"/>
                  <a:gd name="T2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53">
                    <a:moveTo>
                      <a:pt x="3" y="0"/>
                    </a:moveTo>
                    <a:lnTo>
                      <a:pt x="0" y="0"/>
                    </a:lnTo>
                    <a:lnTo>
                      <a:pt x="0" y="53"/>
                    </a:lnTo>
                    <a:lnTo>
                      <a:pt x="33" y="53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5" y="51"/>
                    </a:lnTo>
                    <a:lnTo>
                      <a:pt x="23" y="51"/>
                    </a:lnTo>
                    <a:lnTo>
                      <a:pt x="23" y="49"/>
                    </a:lnTo>
                    <a:lnTo>
                      <a:pt x="3" y="4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D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11" name="Freeform 1534"/>
              <p:cNvSpPr>
                <a:spLocks/>
              </p:cNvSpPr>
              <p:nvPr/>
            </p:nvSpPr>
            <p:spPr bwMode="auto">
              <a:xfrm>
                <a:off x="7242175" y="1377951"/>
                <a:ext cx="52387" cy="84138"/>
              </a:xfrm>
              <a:custGeom>
                <a:avLst/>
                <a:gdLst>
                  <a:gd name="T0" fmla="*/ 3 w 33"/>
                  <a:gd name="T1" fmla="*/ 0 h 53"/>
                  <a:gd name="T2" fmla="*/ 0 w 33"/>
                  <a:gd name="T3" fmla="*/ 0 h 53"/>
                  <a:gd name="T4" fmla="*/ 0 w 33"/>
                  <a:gd name="T5" fmla="*/ 53 h 53"/>
                  <a:gd name="T6" fmla="*/ 33 w 33"/>
                  <a:gd name="T7" fmla="*/ 53 h 53"/>
                  <a:gd name="T8" fmla="*/ 31 w 33"/>
                  <a:gd name="T9" fmla="*/ 49 h 53"/>
                  <a:gd name="T10" fmla="*/ 25 w 33"/>
                  <a:gd name="T11" fmla="*/ 49 h 53"/>
                  <a:gd name="T12" fmla="*/ 25 w 33"/>
                  <a:gd name="T13" fmla="*/ 51 h 53"/>
                  <a:gd name="T14" fmla="*/ 23 w 33"/>
                  <a:gd name="T15" fmla="*/ 51 h 53"/>
                  <a:gd name="T16" fmla="*/ 23 w 33"/>
                  <a:gd name="T17" fmla="*/ 49 h 53"/>
                  <a:gd name="T18" fmla="*/ 3 w 33"/>
                  <a:gd name="T19" fmla="*/ 49 h 53"/>
                  <a:gd name="T20" fmla="*/ 3 w 33"/>
                  <a:gd name="T2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53">
                    <a:moveTo>
                      <a:pt x="3" y="0"/>
                    </a:moveTo>
                    <a:lnTo>
                      <a:pt x="0" y="0"/>
                    </a:lnTo>
                    <a:lnTo>
                      <a:pt x="0" y="53"/>
                    </a:lnTo>
                    <a:lnTo>
                      <a:pt x="33" y="53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5" y="51"/>
                    </a:lnTo>
                    <a:lnTo>
                      <a:pt x="23" y="51"/>
                    </a:lnTo>
                    <a:lnTo>
                      <a:pt x="23" y="49"/>
                    </a:lnTo>
                    <a:lnTo>
                      <a:pt x="3" y="49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12" name="Freeform 1535"/>
              <p:cNvSpPr>
                <a:spLocks/>
              </p:cNvSpPr>
              <p:nvPr/>
            </p:nvSpPr>
            <p:spPr bwMode="auto">
              <a:xfrm>
                <a:off x="7246938" y="1377951"/>
                <a:ext cx="31750" cy="77788"/>
              </a:xfrm>
              <a:custGeom>
                <a:avLst/>
                <a:gdLst>
                  <a:gd name="T0" fmla="*/ 6 w 20"/>
                  <a:gd name="T1" fmla="*/ 0 h 49"/>
                  <a:gd name="T2" fmla="*/ 0 w 20"/>
                  <a:gd name="T3" fmla="*/ 0 h 49"/>
                  <a:gd name="T4" fmla="*/ 0 w 20"/>
                  <a:gd name="T5" fmla="*/ 49 h 49"/>
                  <a:gd name="T6" fmla="*/ 20 w 20"/>
                  <a:gd name="T7" fmla="*/ 49 h 49"/>
                  <a:gd name="T8" fmla="*/ 0 w 20"/>
                  <a:gd name="T9" fmla="*/ 49 h 49"/>
                  <a:gd name="T10" fmla="*/ 18 w 20"/>
                  <a:gd name="T11" fmla="*/ 29 h 49"/>
                  <a:gd name="T12" fmla="*/ 6 w 20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49">
                    <a:moveTo>
                      <a:pt x="6" y="0"/>
                    </a:moveTo>
                    <a:lnTo>
                      <a:pt x="0" y="0"/>
                    </a:lnTo>
                    <a:lnTo>
                      <a:pt x="0" y="49"/>
                    </a:lnTo>
                    <a:lnTo>
                      <a:pt x="20" y="49"/>
                    </a:lnTo>
                    <a:lnTo>
                      <a:pt x="0" y="49"/>
                    </a:lnTo>
                    <a:lnTo>
                      <a:pt x="18" y="2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239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13" name="Freeform 1536"/>
              <p:cNvSpPr>
                <a:spLocks/>
              </p:cNvSpPr>
              <p:nvPr/>
            </p:nvSpPr>
            <p:spPr bwMode="auto">
              <a:xfrm>
                <a:off x="7246938" y="1377951"/>
                <a:ext cx="31750" cy="77788"/>
              </a:xfrm>
              <a:custGeom>
                <a:avLst/>
                <a:gdLst>
                  <a:gd name="T0" fmla="*/ 6 w 20"/>
                  <a:gd name="T1" fmla="*/ 0 h 49"/>
                  <a:gd name="T2" fmla="*/ 0 w 20"/>
                  <a:gd name="T3" fmla="*/ 0 h 49"/>
                  <a:gd name="T4" fmla="*/ 0 w 20"/>
                  <a:gd name="T5" fmla="*/ 49 h 49"/>
                  <a:gd name="T6" fmla="*/ 20 w 20"/>
                  <a:gd name="T7" fmla="*/ 49 h 49"/>
                  <a:gd name="T8" fmla="*/ 0 w 20"/>
                  <a:gd name="T9" fmla="*/ 49 h 49"/>
                  <a:gd name="T10" fmla="*/ 18 w 20"/>
                  <a:gd name="T11" fmla="*/ 29 h 49"/>
                  <a:gd name="T12" fmla="*/ 6 w 20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49">
                    <a:moveTo>
                      <a:pt x="6" y="0"/>
                    </a:moveTo>
                    <a:lnTo>
                      <a:pt x="0" y="0"/>
                    </a:lnTo>
                    <a:lnTo>
                      <a:pt x="0" y="49"/>
                    </a:lnTo>
                    <a:lnTo>
                      <a:pt x="20" y="49"/>
                    </a:lnTo>
                    <a:lnTo>
                      <a:pt x="0" y="49"/>
                    </a:lnTo>
                    <a:lnTo>
                      <a:pt x="18" y="29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14" name="Freeform 1537"/>
              <p:cNvSpPr>
                <a:spLocks noEditPoints="1"/>
              </p:cNvSpPr>
              <p:nvPr/>
            </p:nvSpPr>
            <p:spPr bwMode="auto">
              <a:xfrm>
                <a:off x="7246938" y="1423989"/>
                <a:ext cx="44450" cy="31750"/>
              </a:xfrm>
              <a:custGeom>
                <a:avLst/>
                <a:gdLst>
                  <a:gd name="T0" fmla="*/ 22 w 28"/>
                  <a:gd name="T1" fmla="*/ 6 h 20"/>
                  <a:gd name="T2" fmla="*/ 22 w 28"/>
                  <a:gd name="T3" fmla="*/ 20 h 20"/>
                  <a:gd name="T4" fmla="*/ 28 w 28"/>
                  <a:gd name="T5" fmla="*/ 20 h 20"/>
                  <a:gd name="T6" fmla="*/ 28 w 28"/>
                  <a:gd name="T7" fmla="*/ 20 h 20"/>
                  <a:gd name="T8" fmla="*/ 22 w 28"/>
                  <a:gd name="T9" fmla="*/ 6 h 20"/>
                  <a:gd name="T10" fmla="*/ 18 w 28"/>
                  <a:gd name="T11" fmla="*/ 0 h 20"/>
                  <a:gd name="T12" fmla="*/ 0 w 28"/>
                  <a:gd name="T13" fmla="*/ 20 h 20"/>
                  <a:gd name="T14" fmla="*/ 20 w 28"/>
                  <a:gd name="T15" fmla="*/ 20 h 20"/>
                  <a:gd name="T16" fmla="*/ 20 w 28"/>
                  <a:gd name="T17" fmla="*/ 2 h 20"/>
                  <a:gd name="T18" fmla="*/ 20 w 28"/>
                  <a:gd name="T19" fmla="*/ 2 h 20"/>
                  <a:gd name="T20" fmla="*/ 18 w 28"/>
                  <a:gd name="T2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0">
                    <a:moveTo>
                      <a:pt x="22" y="6"/>
                    </a:moveTo>
                    <a:lnTo>
                      <a:pt x="22" y="20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22" y="6"/>
                    </a:lnTo>
                    <a:close/>
                    <a:moveTo>
                      <a:pt x="18" y="0"/>
                    </a:moveTo>
                    <a:lnTo>
                      <a:pt x="0" y="20"/>
                    </a:lnTo>
                    <a:lnTo>
                      <a:pt x="20" y="20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7A0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15" name="Freeform 1538"/>
              <p:cNvSpPr>
                <a:spLocks noEditPoints="1"/>
              </p:cNvSpPr>
              <p:nvPr/>
            </p:nvSpPr>
            <p:spPr bwMode="auto">
              <a:xfrm>
                <a:off x="7246938" y="1423989"/>
                <a:ext cx="44450" cy="31750"/>
              </a:xfrm>
              <a:custGeom>
                <a:avLst/>
                <a:gdLst>
                  <a:gd name="T0" fmla="*/ 22 w 28"/>
                  <a:gd name="T1" fmla="*/ 6 h 20"/>
                  <a:gd name="T2" fmla="*/ 22 w 28"/>
                  <a:gd name="T3" fmla="*/ 20 h 20"/>
                  <a:gd name="T4" fmla="*/ 28 w 28"/>
                  <a:gd name="T5" fmla="*/ 20 h 20"/>
                  <a:gd name="T6" fmla="*/ 28 w 28"/>
                  <a:gd name="T7" fmla="*/ 20 h 20"/>
                  <a:gd name="T8" fmla="*/ 22 w 28"/>
                  <a:gd name="T9" fmla="*/ 6 h 20"/>
                  <a:gd name="T10" fmla="*/ 18 w 28"/>
                  <a:gd name="T11" fmla="*/ 0 h 20"/>
                  <a:gd name="T12" fmla="*/ 0 w 28"/>
                  <a:gd name="T13" fmla="*/ 20 h 20"/>
                  <a:gd name="T14" fmla="*/ 20 w 28"/>
                  <a:gd name="T15" fmla="*/ 20 h 20"/>
                  <a:gd name="T16" fmla="*/ 20 w 28"/>
                  <a:gd name="T17" fmla="*/ 2 h 20"/>
                  <a:gd name="T18" fmla="*/ 20 w 28"/>
                  <a:gd name="T19" fmla="*/ 2 h 20"/>
                  <a:gd name="T20" fmla="*/ 18 w 28"/>
                  <a:gd name="T2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0">
                    <a:moveTo>
                      <a:pt x="22" y="6"/>
                    </a:moveTo>
                    <a:lnTo>
                      <a:pt x="22" y="20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22" y="6"/>
                    </a:lnTo>
                    <a:moveTo>
                      <a:pt x="18" y="0"/>
                    </a:moveTo>
                    <a:lnTo>
                      <a:pt x="0" y="20"/>
                    </a:lnTo>
                    <a:lnTo>
                      <a:pt x="20" y="20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16" name="Freeform 1539"/>
              <p:cNvSpPr>
                <a:spLocks/>
              </p:cNvSpPr>
              <p:nvPr/>
            </p:nvSpPr>
            <p:spPr bwMode="auto">
              <a:xfrm>
                <a:off x="7278688" y="1427164"/>
                <a:ext cx="3175" cy="31750"/>
              </a:xfrm>
              <a:custGeom>
                <a:avLst/>
                <a:gdLst>
                  <a:gd name="T0" fmla="*/ 0 w 2"/>
                  <a:gd name="T1" fmla="*/ 0 h 20"/>
                  <a:gd name="T2" fmla="*/ 0 w 2"/>
                  <a:gd name="T3" fmla="*/ 18 h 20"/>
                  <a:gd name="T4" fmla="*/ 0 w 2"/>
                  <a:gd name="T5" fmla="*/ 20 h 20"/>
                  <a:gd name="T6" fmla="*/ 2 w 2"/>
                  <a:gd name="T7" fmla="*/ 20 h 20"/>
                  <a:gd name="T8" fmla="*/ 2 w 2"/>
                  <a:gd name="T9" fmla="*/ 18 h 20"/>
                  <a:gd name="T10" fmla="*/ 2 w 2"/>
                  <a:gd name="T11" fmla="*/ 4 h 20"/>
                  <a:gd name="T12" fmla="*/ 2 w 2"/>
                  <a:gd name="T13" fmla="*/ 4 h 20"/>
                  <a:gd name="T14" fmla="*/ 0 w 2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0">
                    <a:moveTo>
                      <a:pt x="0" y="0"/>
                    </a:moveTo>
                    <a:lnTo>
                      <a:pt x="0" y="18"/>
                    </a:lnTo>
                    <a:lnTo>
                      <a:pt x="0" y="20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17" name="Freeform 1540"/>
              <p:cNvSpPr>
                <a:spLocks/>
              </p:cNvSpPr>
              <p:nvPr/>
            </p:nvSpPr>
            <p:spPr bwMode="auto">
              <a:xfrm>
                <a:off x="7278688" y="1427164"/>
                <a:ext cx="3175" cy="31750"/>
              </a:xfrm>
              <a:custGeom>
                <a:avLst/>
                <a:gdLst>
                  <a:gd name="T0" fmla="*/ 0 w 2"/>
                  <a:gd name="T1" fmla="*/ 0 h 20"/>
                  <a:gd name="T2" fmla="*/ 0 w 2"/>
                  <a:gd name="T3" fmla="*/ 18 h 20"/>
                  <a:gd name="T4" fmla="*/ 0 w 2"/>
                  <a:gd name="T5" fmla="*/ 20 h 20"/>
                  <a:gd name="T6" fmla="*/ 2 w 2"/>
                  <a:gd name="T7" fmla="*/ 20 h 20"/>
                  <a:gd name="T8" fmla="*/ 2 w 2"/>
                  <a:gd name="T9" fmla="*/ 18 h 20"/>
                  <a:gd name="T10" fmla="*/ 2 w 2"/>
                  <a:gd name="T11" fmla="*/ 4 h 20"/>
                  <a:gd name="T12" fmla="*/ 2 w 2"/>
                  <a:gd name="T13" fmla="*/ 4 h 20"/>
                  <a:gd name="T14" fmla="*/ 0 w 2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0">
                    <a:moveTo>
                      <a:pt x="0" y="0"/>
                    </a:moveTo>
                    <a:lnTo>
                      <a:pt x="0" y="18"/>
                    </a:lnTo>
                    <a:lnTo>
                      <a:pt x="0" y="20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18" name="Freeform 1541"/>
              <p:cNvSpPr>
                <a:spLocks noEditPoints="1"/>
              </p:cNvSpPr>
              <p:nvPr/>
            </p:nvSpPr>
            <p:spPr bwMode="auto">
              <a:xfrm>
                <a:off x="7037388" y="1368426"/>
                <a:ext cx="212725" cy="96838"/>
              </a:xfrm>
              <a:custGeom>
                <a:avLst/>
                <a:gdLst>
                  <a:gd name="T0" fmla="*/ 6 w 134"/>
                  <a:gd name="T1" fmla="*/ 61 h 61"/>
                  <a:gd name="T2" fmla="*/ 0 w 134"/>
                  <a:gd name="T3" fmla="*/ 61 h 61"/>
                  <a:gd name="T4" fmla="*/ 0 w 134"/>
                  <a:gd name="T5" fmla="*/ 61 h 61"/>
                  <a:gd name="T6" fmla="*/ 6 w 134"/>
                  <a:gd name="T7" fmla="*/ 61 h 61"/>
                  <a:gd name="T8" fmla="*/ 6 w 134"/>
                  <a:gd name="T9" fmla="*/ 61 h 61"/>
                  <a:gd name="T10" fmla="*/ 134 w 134"/>
                  <a:gd name="T11" fmla="*/ 0 h 61"/>
                  <a:gd name="T12" fmla="*/ 0 w 134"/>
                  <a:gd name="T13" fmla="*/ 0 h 61"/>
                  <a:gd name="T14" fmla="*/ 0 w 134"/>
                  <a:gd name="T15" fmla="*/ 0 h 61"/>
                  <a:gd name="T16" fmla="*/ 134 w 134"/>
                  <a:gd name="T17" fmla="*/ 0 h 61"/>
                  <a:gd name="T18" fmla="*/ 134 w 134"/>
                  <a:gd name="T1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4" h="61">
                    <a:moveTo>
                      <a:pt x="6" y="61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6" y="61"/>
                    </a:lnTo>
                    <a:lnTo>
                      <a:pt x="6" y="61"/>
                    </a:lnTo>
                    <a:close/>
                    <a:moveTo>
                      <a:pt x="13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34" y="0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A0A7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19" name="Freeform 1542"/>
              <p:cNvSpPr>
                <a:spLocks noEditPoints="1"/>
              </p:cNvSpPr>
              <p:nvPr/>
            </p:nvSpPr>
            <p:spPr bwMode="auto">
              <a:xfrm>
                <a:off x="7037388" y="1368426"/>
                <a:ext cx="212725" cy="96838"/>
              </a:xfrm>
              <a:custGeom>
                <a:avLst/>
                <a:gdLst>
                  <a:gd name="T0" fmla="*/ 6 w 134"/>
                  <a:gd name="T1" fmla="*/ 61 h 61"/>
                  <a:gd name="T2" fmla="*/ 0 w 134"/>
                  <a:gd name="T3" fmla="*/ 61 h 61"/>
                  <a:gd name="T4" fmla="*/ 0 w 134"/>
                  <a:gd name="T5" fmla="*/ 61 h 61"/>
                  <a:gd name="T6" fmla="*/ 6 w 134"/>
                  <a:gd name="T7" fmla="*/ 61 h 61"/>
                  <a:gd name="T8" fmla="*/ 6 w 134"/>
                  <a:gd name="T9" fmla="*/ 61 h 61"/>
                  <a:gd name="T10" fmla="*/ 134 w 134"/>
                  <a:gd name="T11" fmla="*/ 0 h 61"/>
                  <a:gd name="T12" fmla="*/ 0 w 134"/>
                  <a:gd name="T13" fmla="*/ 0 h 61"/>
                  <a:gd name="T14" fmla="*/ 0 w 134"/>
                  <a:gd name="T15" fmla="*/ 0 h 61"/>
                  <a:gd name="T16" fmla="*/ 134 w 134"/>
                  <a:gd name="T17" fmla="*/ 0 h 61"/>
                  <a:gd name="T18" fmla="*/ 134 w 134"/>
                  <a:gd name="T1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4" h="61">
                    <a:moveTo>
                      <a:pt x="6" y="61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6" y="61"/>
                    </a:lnTo>
                    <a:lnTo>
                      <a:pt x="6" y="61"/>
                    </a:lnTo>
                    <a:moveTo>
                      <a:pt x="13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34" y="0"/>
                    </a:lnTo>
                    <a:lnTo>
                      <a:pt x="1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20" name="Freeform 1543"/>
              <p:cNvSpPr>
                <a:spLocks/>
              </p:cNvSpPr>
              <p:nvPr/>
            </p:nvSpPr>
            <p:spPr bwMode="auto">
              <a:xfrm>
                <a:off x="7037388" y="1368426"/>
                <a:ext cx="215900" cy="96838"/>
              </a:xfrm>
              <a:custGeom>
                <a:avLst/>
                <a:gdLst>
                  <a:gd name="T0" fmla="*/ 134 w 136"/>
                  <a:gd name="T1" fmla="*/ 0 h 61"/>
                  <a:gd name="T2" fmla="*/ 0 w 136"/>
                  <a:gd name="T3" fmla="*/ 0 h 61"/>
                  <a:gd name="T4" fmla="*/ 0 w 136"/>
                  <a:gd name="T5" fmla="*/ 61 h 61"/>
                  <a:gd name="T6" fmla="*/ 6 w 136"/>
                  <a:gd name="T7" fmla="*/ 61 h 61"/>
                  <a:gd name="T8" fmla="*/ 6 w 136"/>
                  <a:gd name="T9" fmla="*/ 6 h 61"/>
                  <a:gd name="T10" fmla="*/ 8 w 136"/>
                  <a:gd name="T11" fmla="*/ 6 h 61"/>
                  <a:gd name="T12" fmla="*/ 8 w 136"/>
                  <a:gd name="T13" fmla="*/ 4 h 61"/>
                  <a:gd name="T14" fmla="*/ 53 w 136"/>
                  <a:gd name="T15" fmla="*/ 4 h 61"/>
                  <a:gd name="T16" fmla="*/ 53 w 136"/>
                  <a:gd name="T17" fmla="*/ 6 h 61"/>
                  <a:gd name="T18" fmla="*/ 69 w 136"/>
                  <a:gd name="T19" fmla="*/ 6 h 61"/>
                  <a:gd name="T20" fmla="*/ 69 w 136"/>
                  <a:gd name="T21" fmla="*/ 4 h 61"/>
                  <a:gd name="T22" fmla="*/ 113 w 136"/>
                  <a:gd name="T23" fmla="*/ 4 h 61"/>
                  <a:gd name="T24" fmla="*/ 113 w 136"/>
                  <a:gd name="T25" fmla="*/ 6 h 61"/>
                  <a:gd name="T26" fmla="*/ 129 w 136"/>
                  <a:gd name="T27" fmla="*/ 6 h 61"/>
                  <a:gd name="T28" fmla="*/ 129 w 136"/>
                  <a:gd name="T29" fmla="*/ 4 h 61"/>
                  <a:gd name="T30" fmla="*/ 136 w 136"/>
                  <a:gd name="T31" fmla="*/ 4 h 61"/>
                  <a:gd name="T32" fmla="*/ 134 w 136"/>
                  <a:gd name="T33" fmla="*/ 0 h 61"/>
                  <a:gd name="T34" fmla="*/ 134 w 136"/>
                  <a:gd name="T3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6" h="61">
                    <a:moveTo>
                      <a:pt x="134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6" y="61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53" y="4"/>
                    </a:lnTo>
                    <a:lnTo>
                      <a:pt x="53" y="6"/>
                    </a:lnTo>
                    <a:lnTo>
                      <a:pt x="69" y="6"/>
                    </a:lnTo>
                    <a:lnTo>
                      <a:pt x="69" y="4"/>
                    </a:lnTo>
                    <a:lnTo>
                      <a:pt x="113" y="4"/>
                    </a:lnTo>
                    <a:lnTo>
                      <a:pt x="113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36" y="4"/>
                    </a:lnTo>
                    <a:lnTo>
                      <a:pt x="134" y="0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909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21" name="Freeform 1544"/>
              <p:cNvSpPr>
                <a:spLocks/>
              </p:cNvSpPr>
              <p:nvPr/>
            </p:nvSpPr>
            <p:spPr bwMode="auto">
              <a:xfrm>
                <a:off x="7037388" y="1368426"/>
                <a:ext cx="215900" cy="96838"/>
              </a:xfrm>
              <a:custGeom>
                <a:avLst/>
                <a:gdLst>
                  <a:gd name="T0" fmla="*/ 134 w 136"/>
                  <a:gd name="T1" fmla="*/ 0 h 61"/>
                  <a:gd name="T2" fmla="*/ 0 w 136"/>
                  <a:gd name="T3" fmla="*/ 0 h 61"/>
                  <a:gd name="T4" fmla="*/ 0 w 136"/>
                  <a:gd name="T5" fmla="*/ 61 h 61"/>
                  <a:gd name="T6" fmla="*/ 6 w 136"/>
                  <a:gd name="T7" fmla="*/ 61 h 61"/>
                  <a:gd name="T8" fmla="*/ 6 w 136"/>
                  <a:gd name="T9" fmla="*/ 6 h 61"/>
                  <a:gd name="T10" fmla="*/ 8 w 136"/>
                  <a:gd name="T11" fmla="*/ 6 h 61"/>
                  <a:gd name="T12" fmla="*/ 8 w 136"/>
                  <a:gd name="T13" fmla="*/ 4 h 61"/>
                  <a:gd name="T14" fmla="*/ 53 w 136"/>
                  <a:gd name="T15" fmla="*/ 4 h 61"/>
                  <a:gd name="T16" fmla="*/ 53 w 136"/>
                  <a:gd name="T17" fmla="*/ 6 h 61"/>
                  <a:gd name="T18" fmla="*/ 69 w 136"/>
                  <a:gd name="T19" fmla="*/ 6 h 61"/>
                  <a:gd name="T20" fmla="*/ 69 w 136"/>
                  <a:gd name="T21" fmla="*/ 4 h 61"/>
                  <a:gd name="T22" fmla="*/ 113 w 136"/>
                  <a:gd name="T23" fmla="*/ 4 h 61"/>
                  <a:gd name="T24" fmla="*/ 113 w 136"/>
                  <a:gd name="T25" fmla="*/ 6 h 61"/>
                  <a:gd name="T26" fmla="*/ 129 w 136"/>
                  <a:gd name="T27" fmla="*/ 6 h 61"/>
                  <a:gd name="T28" fmla="*/ 129 w 136"/>
                  <a:gd name="T29" fmla="*/ 4 h 61"/>
                  <a:gd name="T30" fmla="*/ 136 w 136"/>
                  <a:gd name="T31" fmla="*/ 4 h 61"/>
                  <a:gd name="T32" fmla="*/ 134 w 136"/>
                  <a:gd name="T33" fmla="*/ 0 h 61"/>
                  <a:gd name="T34" fmla="*/ 134 w 136"/>
                  <a:gd name="T3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6" h="61">
                    <a:moveTo>
                      <a:pt x="134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6" y="61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53" y="4"/>
                    </a:lnTo>
                    <a:lnTo>
                      <a:pt x="53" y="6"/>
                    </a:lnTo>
                    <a:lnTo>
                      <a:pt x="69" y="6"/>
                    </a:lnTo>
                    <a:lnTo>
                      <a:pt x="69" y="4"/>
                    </a:lnTo>
                    <a:lnTo>
                      <a:pt x="113" y="4"/>
                    </a:lnTo>
                    <a:lnTo>
                      <a:pt x="113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36" y="4"/>
                    </a:lnTo>
                    <a:lnTo>
                      <a:pt x="134" y="0"/>
                    </a:lnTo>
                    <a:lnTo>
                      <a:pt x="1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22" name="Freeform 1545"/>
              <p:cNvSpPr>
                <a:spLocks/>
              </p:cNvSpPr>
              <p:nvPr/>
            </p:nvSpPr>
            <p:spPr bwMode="auto">
              <a:xfrm>
                <a:off x="7050088" y="1374776"/>
                <a:ext cx="71437" cy="3175"/>
              </a:xfrm>
              <a:custGeom>
                <a:avLst/>
                <a:gdLst>
                  <a:gd name="T0" fmla="*/ 45 w 45"/>
                  <a:gd name="T1" fmla="*/ 0 h 2"/>
                  <a:gd name="T2" fmla="*/ 0 w 45"/>
                  <a:gd name="T3" fmla="*/ 0 h 2"/>
                  <a:gd name="T4" fmla="*/ 0 w 45"/>
                  <a:gd name="T5" fmla="*/ 2 h 2"/>
                  <a:gd name="T6" fmla="*/ 0 w 45"/>
                  <a:gd name="T7" fmla="*/ 2 h 2"/>
                  <a:gd name="T8" fmla="*/ 0 w 45"/>
                  <a:gd name="T9" fmla="*/ 2 h 2"/>
                  <a:gd name="T10" fmla="*/ 20 w 45"/>
                  <a:gd name="T11" fmla="*/ 2 h 2"/>
                  <a:gd name="T12" fmla="*/ 20 w 45"/>
                  <a:gd name="T13" fmla="*/ 0 h 2"/>
                  <a:gd name="T14" fmla="*/ 22 w 45"/>
                  <a:gd name="T15" fmla="*/ 0 h 2"/>
                  <a:gd name="T16" fmla="*/ 22 w 45"/>
                  <a:gd name="T17" fmla="*/ 2 h 2"/>
                  <a:gd name="T18" fmla="*/ 43 w 45"/>
                  <a:gd name="T19" fmla="*/ 2 h 2"/>
                  <a:gd name="T20" fmla="*/ 43 w 45"/>
                  <a:gd name="T21" fmla="*/ 2 h 2"/>
                  <a:gd name="T22" fmla="*/ 43 w 45"/>
                  <a:gd name="T23" fmla="*/ 2 h 2"/>
                  <a:gd name="T24" fmla="*/ 45 w 45"/>
                  <a:gd name="T25" fmla="*/ 2 h 2"/>
                  <a:gd name="T26" fmla="*/ 45 w 45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2">
                    <a:moveTo>
                      <a:pt x="45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979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23" name="Freeform 1546"/>
              <p:cNvSpPr>
                <a:spLocks/>
              </p:cNvSpPr>
              <p:nvPr/>
            </p:nvSpPr>
            <p:spPr bwMode="auto">
              <a:xfrm>
                <a:off x="7050088" y="1374776"/>
                <a:ext cx="71437" cy="3175"/>
              </a:xfrm>
              <a:custGeom>
                <a:avLst/>
                <a:gdLst>
                  <a:gd name="T0" fmla="*/ 45 w 45"/>
                  <a:gd name="T1" fmla="*/ 0 h 2"/>
                  <a:gd name="T2" fmla="*/ 0 w 45"/>
                  <a:gd name="T3" fmla="*/ 0 h 2"/>
                  <a:gd name="T4" fmla="*/ 0 w 45"/>
                  <a:gd name="T5" fmla="*/ 2 h 2"/>
                  <a:gd name="T6" fmla="*/ 0 w 45"/>
                  <a:gd name="T7" fmla="*/ 2 h 2"/>
                  <a:gd name="T8" fmla="*/ 0 w 45"/>
                  <a:gd name="T9" fmla="*/ 2 h 2"/>
                  <a:gd name="T10" fmla="*/ 20 w 45"/>
                  <a:gd name="T11" fmla="*/ 2 h 2"/>
                  <a:gd name="T12" fmla="*/ 20 w 45"/>
                  <a:gd name="T13" fmla="*/ 0 h 2"/>
                  <a:gd name="T14" fmla="*/ 22 w 45"/>
                  <a:gd name="T15" fmla="*/ 0 h 2"/>
                  <a:gd name="T16" fmla="*/ 22 w 45"/>
                  <a:gd name="T17" fmla="*/ 2 h 2"/>
                  <a:gd name="T18" fmla="*/ 43 w 45"/>
                  <a:gd name="T19" fmla="*/ 2 h 2"/>
                  <a:gd name="T20" fmla="*/ 43 w 45"/>
                  <a:gd name="T21" fmla="*/ 2 h 2"/>
                  <a:gd name="T22" fmla="*/ 43 w 45"/>
                  <a:gd name="T23" fmla="*/ 2 h 2"/>
                  <a:gd name="T24" fmla="*/ 45 w 45"/>
                  <a:gd name="T25" fmla="*/ 2 h 2"/>
                  <a:gd name="T26" fmla="*/ 45 w 45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2">
                    <a:moveTo>
                      <a:pt x="45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24" name="Freeform 1547"/>
              <p:cNvSpPr>
                <a:spLocks noEditPoints="1"/>
              </p:cNvSpPr>
              <p:nvPr/>
            </p:nvSpPr>
            <p:spPr bwMode="auto">
              <a:xfrm>
                <a:off x="7050088" y="1377951"/>
                <a:ext cx="68262" cy="0"/>
              </a:xfrm>
              <a:custGeom>
                <a:avLst/>
                <a:gdLst>
                  <a:gd name="T0" fmla="*/ 20 w 43"/>
                  <a:gd name="T1" fmla="*/ 0 w 43"/>
                  <a:gd name="T2" fmla="*/ 0 w 43"/>
                  <a:gd name="T3" fmla="*/ 20 w 43"/>
                  <a:gd name="T4" fmla="*/ 20 w 43"/>
                  <a:gd name="T5" fmla="*/ 43 w 43"/>
                  <a:gd name="T6" fmla="*/ 22 w 43"/>
                  <a:gd name="T7" fmla="*/ 22 w 43"/>
                  <a:gd name="T8" fmla="*/ 43 w 43"/>
                  <a:gd name="T9" fmla="*/ 43 w 43"/>
                  <a:gd name="T10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3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  <a:moveTo>
                      <a:pt x="43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1C7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25" name="Freeform 1548"/>
              <p:cNvSpPr>
                <a:spLocks noEditPoints="1"/>
              </p:cNvSpPr>
              <p:nvPr/>
            </p:nvSpPr>
            <p:spPr bwMode="auto">
              <a:xfrm>
                <a:off x="7050088" y="1377951"/>
                <a:ext cx="68262" cy="0"/>
              </a:xfrm>
              <a:custGeom>
                <a:avLst/>
                <a:gdLst>
                  <a:gd name="T0" fmla="*/ 20 w 43"/>
                  <a:gd name="T1" fmla="*/ 0 w 43"/>
                  <a:gd name="T2" fmla="*/ 0 w 43"/>
                  <a:gd name="T3" fmla="*/ 20 w 43"/>
                  <a:gd name="T4" fmla="*/ 20 w 43"/>
                  <a:gd name="T5" fmla="*/ 43 w 43"/>
                  <a:gd name="T6" fmla="*/ 22 w 43"/>
                  <a:gd name="T7" fmla="*/ 22 w 43"/>
                  <a:gd name="T8" fmla="*/ 43 w 43"/>
                  <a:gd name="T9" fmla="*/ 43 w 43"/>
                  <a:gd name="T10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3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moveTo>
                      <a:pt x="43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26" name="Rectangle 1549"/>
              <p:cNvSpPr>
                <a:spLocks noChangeArrowheads="1"/>
              </p:cNvSpPr>
              <p:nvPr/>
            </p:nvSpPr>
            <p:spPr bwMode="auto">
              <a:xfrm>
                <a:off x="7118350" y="1377951"/>
                <a:ext cx="1587" cy="1588"/>
              </a:xfrm>
              <a:prstGeom prst="rect">
                <a:avLst/>
              </a:prstGeom>
              <a:solidFill>
                <a:srgbClr val="3980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27" name="Freeform 1550"/>
              <p:cNvSpPr>
                <a:spLocks/>
              </p:cNvSpPr>
              <p:nvPr/>
            </p:nvSpPr>
            <p:spPr bwMode="auto">
              <a:xfrm>
                <a:off x="7118350" y="13779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28" name="Freeform 1551"/>
              <p:cNvSpPr>
                <a:spLocks/>
              </p:cNvSpPr>
              <p:nvPr/>
            </p:nvSpPr>
            <p:spPr bwMode="auto">
              <a:xfrm>
                <a:off x="7081838" y="1374776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79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29" name="Freeform 1552"/>
              <p:cNvSpPr>
                <a:spLocks/>
              </p:cNvSpPr>
              <p:nvPr/>
            </p:nvSpPr>
            <p:spPr bwMode="auto">
              <a:xfrm>
                <a:off x="7081838" y="1374776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30" name="Freeform 1553"/>
              <p:cNvSpPr>
                <a:spLocks/>
              </p:cNvSpPr>
              <p:nvPr/>
            </p:nvSpPr>
            <p:spPr bwMode="auto">
              <a:xfrm>
                <a:off x="7146925" y="1374776"/>
                <a:ext cx="69850" cy="3175"/>
              </a:xfrm>
              <a:custGeom>
                <a:avLst/>
                <a:gdLst>
                  <a:gd name="T0" fmla="*/ 44 w 44"/>
                  <a:gd name="T1" fmla="*/ 0 h 2"/>
                  <a:gd name="T2" fmla="*/ 0 w 44"/>
                  <a:gd name="T3" fmla="*/ 0 h 2"/>
                  <a:gd name="T4" fmla="*/ 0 w 44"/>
                  <a:gd name="T5" fmla="*/ 2 h 2"/>
                  <a:gd name="T6" fmla="*/ 2 w 44"/>
                  <a:gd name="T7" fmla="*/ 2 h 2"/>
                  <a:gd name="T8" fmla="*/ 2 w 44"/>
                  <a:gd name="T9" fmla="*/ 2 h 2"/>
                  <a:gd name="T10" fmla="*/ 22 w 44"/>
                  <a:gd name="T11" fmla="*/ 2 h 2"/>
                  <a:gd name="T12" fmla="*/ 22 w 44"/>
                  <a:gd name="T13" fmla="*/ 0 h 2"/>
                  <a:gd name="T14" fmla="*/ 24 w 44"/>
                  <a:gd name="T15" fmla="*/ 0 h 2"/>
                  <a:gd name="T16" fmla="*/ 24 w 44"/>
                  <a:gd name="T17" fmla="*/ 2 h 2"/>
                  <a:gd name="T18" fmla="*/ 42 w 44"/>
                  <a:gd name="T19" fmla="*/ 2 h 2"/>
                  <a:gd name="T20" fmla="*/ 42 w 44"/>
                  <a:gd name="T21" fmla="*/ 2 h 2"/>
                  <a:gd name="T22" fmla="*/ 42 w 44"/>
                  <a:gd name="T23" fmla="*/ 2 h 2"/>
                  <a:gd name="T24" fmla="*/ 44 w 44"/>
                  <a:gd name="T25" fmla="*/ 2 h 2"/>
                  <a:gd name="T26" fmla="*/ 44 w 44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2">
                    <a:moveTo>
                      <a:pt x="44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979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31" name="Freeform 1554"/>
              <p:cNvSpPr>
                <a:spLocks/>
              </p:cNvSpPr>
              <p:nvPr/>
            </p:nvSpPr>
            <p:spPr bwMode="auto">
              <a:xfrm>
                <a:off x="7146925" y="1374776"/>
                <a:ext cx="69850" cy="3175"/>
              </a:xfrm>
              <a:custGeom>
                <a:avLst/>
                <a:gdLst>
                  <a:gd name="T0" fmla="*/ 44 w 44"/>
                  <a:gd name="T1" fmla="*/ 0 h 2"/>
                  <a:gd name="T2" fmla="*/ 0 w 44"/>
                  <a:gd name="T3" fmla="*/ 0 h 2"/>
                  <a:gd name="T4" fmla="*/ 0 w 44"/>
                  <a:gd name="T5" fmla="*/ 2 h 2"/>
                  <a:gd name="T6" fmla="*/ 2 w 44"/>
                  <a:gd name="T7" fmla="*/ 2 h 2"/>
                  <a:gd name="T8" fmla="*/ 2 w 44"/>
                  <a:gd name="T9" fmla="*/ 2 h 2"/>
                  <a:gd name="T10" fmla="*/ 22 w 44"/>
                  <a:gd name="T11" fmla="*/ 2 h 2"/>
                  <a:gd name="T12" fmla="*/ 22 w 44"/>
                  <a:gd name="T13" fmla="*/ 0 h 2"/>
                  <a:gd name="T14" fmla="*/ 24 w 44"/>
                  <a:gd name="T15" fmla="*/ 0 h 2"/>
                  <a:gd name="T16" fmla="*/ 24 w 44"/>
                  <a:gd name="T17" fmla="*/ 2 h 2"/>
                  <a:gd name="T18" fmla="*/ 42 w 44"/>
                  <a:gd name="T19" fmla="*/ 2 h 2"/>
                  <a:gd name="T20" fmla="*/ 42 w 44"/>
                  <a:gd name="T21" fmla="*/ 2 h 2"/>
                  <a:gd name="T22" fmla="*/ 42 w 44"/>
                  <a:gd name="T23" fmla="*/ 2 h 2"/>
                  <a:gd name="T24" fmla="*/ 44 w 44"/>
                  <a:gd name="T25" fmla="*/ 2 h 2"/>
                  <a:gd name="T26" fmla="*/ 44 w 44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2">
                    <a:moveTo>
                      <a:pt x="44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32" name="Freeform 1555"/>
              <p:cNvSpPr>
                <a:spLocks noEditPoints="1"/>
              </p:cNvSpPr>
              <p:nvPr/>
            </p:nvSpPr>
            <p:spPr bwMode="auto">
              <a:xfrm>
                <a:off x="7150100" y="1377951"/>
                <a:ext cx="63500" cy="0"/>
              </a:xfrm>
              <a:custGeom>
                <a:avLst/>
                <a:gdLst>
                  <a:gd name="T0" fmla="*/ 20 w 40"/>
                  <a:gd name="T1" fmla="*/ 0 w 40"/>
                  <a:gd name="T2" fmla="*/ 0 w 40"/>
                  <a:gd name="T3" fmla="*/ 20 w 40"/>
                  <a:gd name="T4" fmla="*/ 20 w 40"/>
                  <a:gd name="T5" fmla="*/ 40 w 40"/>
                  <a:gd name="T6" fmla="*/ 22 w 40"/>
                  <a:gd name="T7" fmla="*/ 22 w 40"/>
                  <a:gd name="T8" fmla="*/ 40 w 40"/>
                  <a:gd name="T9" fmla="*/ 40 w 40"/>
                  <a:gd name="T10" fmla="*/ 40 w 4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0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  <a:moveTo>
                      <a:pt x="40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1C7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33" name="Freeform 1556"/>
              <p:cNvSpPr>
                <a:spLocks noEditPoints="1"/>
              </p:cNvSpPr>
              <p:nvPr/>
            </p:nvSpPr>
            <p:spPr bwMode="auto">
              <a:xfrm>
                <a:off x="7150100" y="1377951"/>
                <a:ext cx="63500" cy="0"/>
              </a:xfrm>
              <a:custGeom>
                <a:avLst/>
                <a:gdLst>
                  <a:gd name="T0" fmla="*/ 20 w 40"/>
                  <a:gd name="T1" fmla="*/ 0 w 40"/>
                  <a:gd name="T2" fmla="*/ 0 w 40"/>
                  <a:gd name="T3" fmla="*/ 20 w 40"/>
                  <a:gd name="T4" fmla="*/ 20 w 40"/>
                  <a:gd name="T5" fmla="*/ 40 w 40"/>
                  <a:gd name="T6" fmla="*/ 22 w 40"/>
                  <a:gd name="T7" fmla="*/ 22 w 40"/>
                  <a:gd name="T8" fmla="*/ 40 w 40"/>
                  <a:gd name="T9" fmla="*/ 40 w 40"/>
                  <a:gd name="T10" fmla="*/ 40 w 4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0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moveTo>
                      <a:pt x="40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34" name="Rectangle 1557"/>
              <p:cNvSpPr>
                <a:spLocks noChangeArrowheads="1"/>
              </p:cNvSpPr>
              <p:nvPr/>
            </p:nvSpPr>
            <p:spPr bwMode="auto">
              <a:xfrm>
                <a:off x="7213600" y="1377951"/>
                <a:ext cx="1587" cy="1588"/>
              </a:xfrm>
              <a:prstGeom prst="rect">
                <a:avLst/>
              </a:prstGeom>
              <a:solidFill>
                <a:srgbClr val="3980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35" name="Freeform 1558"/>
              <p:cNvSpPr>
                <a:spLocks/>
              </p:cNvSpPr>
              <p:nvPr/>
            </p:nvSpPr>
            <p:spPr bwMode="auto">
              <a:xfrm>
                <a:off x="7213600" y="13779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36" name="Freeform 1559"/>
              <p:cNvSpPr>
                <a:spLocks/>
              </p:cNvSpPr>
              <p:nvPr/>
            </p:nvSpPr>
            <p:spPr bwMode="auto">
              <a:xfrm>
                <a:off x="7181850" y="1374776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79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37" name="Freeform 1560"/>
              <p:cNvSpPr>
                <a:spLocks/>
              </p:cNvSpPr>
              <p:nvPr/>
            </p:nvSpPr>
            <p:spPr bwMode="auto">
              <a:xfrm>
                <a:off x="7181850" y="1374776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38" name="Freeform 1561"/>
              <p:cNvSpPr>
                <a:spLocks/>
              </p:cNvSpPr>
              <p:nvPr/>
            </p:nvSpPr>
            <p:spPr bwMode="auto">
              <a:xfrm>
                <a:off x="7242175" y="1374776"/>
                <a:ext cx="14287" cy="3175"/>
              </a:xfrm>
              <a:custGeom>
                <a:avLst/>
                <a:gdLst>
                  <a:gd name="T0" fmla="*/ 7 w 9"/>
                  <a:gd name="T1" fmla="*/ 0 h 2"/>
                  <a:gd name="T2" fmla="*/ 0 w 9"/>
                  <a:gd name="T3" fmla="*/ 0 h 2"/>
                  <a:gd name="T4" fmla="*/ 0 w 9"/>
                  <a:gd name="T5" fmla="*/ 2 h 2"/>
                  <a:gd name="T6" fmla="*/ 3 w 9"/>
                  <a:gd name="T7" fmla="*/ 2 h 2"/>
                  <a:gd name="T8" fmla="*/ 3 w 9"/>
                  <a:gd name="T9" fmla="*/ 2 h 2"/>
                  <a:gd name="T10" fmla="*/ 9 w 9"/>
                  <a:gd name="T11" fmla="*/ 2 h 2"/>
                  <a:gd name="T12" fmla="*/ 7 w 9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">
                    <a:moveTo>
                      <a:pt x="7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79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39" name="Freeform 1562"/>
              <p:cNvSpPr>
                <a:spLocks/>
              </p:cNvSpPr>
              <p:nvPr/>
            </p:nvSpPr>
            <p:spPr bwMode="auto">
              <a:xfrm>
                <a:off x="7242175" y="1374776"/>
                <a:ext cx="14287" cy="3175"/>
              </a:xfrm>
              <a:custGeom>
                <a:avLst/>
                <a:gdLst>
                  <a:gd name="T0" fmla="*/ 7 w 9"/>
                  <a:gd name="T1" fmla="*/ 0 h 2"/>
                  <a:gd name="T2" fmla="*/ 0 w 9"/>
                  <a:gd name="T3" fmla="*/ 0 h 2"/>
                  <a:gd name="T4" fmla="*/ 0 w 9"/>
                  <a:gd name="T5" fmla="*/ 2 h 2"/>
                  <a:gd name="T6" fmla="*/ 3 w 9"/>
                  <a:gd name="T7" fmla="*/ 2 h 2"/>
                  <a:gd name="T8" fmla="*/ 3 w 9"/>
                  <a:gd name="T9" fmla="*/ 2 h 2"/>
                  <a:gd name="T10" fmla="*/ 9 w 9"/>
                  <a:gd name="T11" fmla="*/ 2 h 2"/>
                  <a:gd name="T12" fmla="*/ 7 w 9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">
                    <a:moveTo>
                      <a:pt x="7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9" y="2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40" name="Rectangle 1563"/>
              <p:cNvSpPr>
                <a:spLocks noChangeArrowheads="1"/>
              </p:cNvSpPr>
              <p:nvPr/>
            </p:nvSpPr>
            <p:spPr bwMode="auto">
              <a:xfrm>
                <a:off x="7246938" y="1377951"/>
                <a:ext cx="9525" cy="1588"/>
              </a:xfrm>
              <a:prstGeom prst="rect">
                <a:avLst/>
              </a:prstGeom>
              <a:solidFill>
                <a:srgbClr val="1C7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41" name="Rectangle 1564"/>
              <p:cNvSpPr>
                <a:spLocks noChangeArrowheads="1"/>
              </p:cNvSpPr>
              <p:nvPr/>
            </p:nvSpPr>
            <p:spPr bwMode="auto">
              <a:xfrm>
                <a:off x="7246938" y="1377951"/>
                <a:ext cx="952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42" name="Freeform 1565"/>
              <p:cNvSpPr>
                <a:spLocks/>
              </p:cNvSpPr>
              <p:nvPr/>
            </p:nvSpPr>
            <p:spPr bwMode="auto">
              <a:xfrm>
                <a:off x="7046913" y="1546226"/>
                <a:ext cx="323850" cy="85725"/>
              </a:xfrm>
              <a:custGeom>
                <a:avLst/>
                <a:gdLst>
                  <a:gd name="T0" fmla="*/ 180 w 204"/>
                  <a:gd name="T1" fmla="*/ 0 h 54"/>
                  <a:gd name="T2" fmla="*/ 170 w 204"/>
                  <a:gd name="T3" fmla="*/ 0 h 54"/>
                  <a:gd name="T4" fmla="*/ 170 w 204"/>
                  <a:gd name="T5" fmla="*/ 50 h 54"/>
                  <a:gd name="T6" fmla="*/ 123 w 204"/>
                  <a:gd name="T7" fmla="*/ 50 h 54"/>
                  <a:gd name="T8" fmla="*/ 123 w 204"/>
                  <a:gd name="T9" fmla="*/ 0 h 54"/>
                  <a:gd name="T10" fmla="*/ 107 w 204"/>
                  <a:gd name="T11" fmla="*/ 0 h 54"/>
                  <a:gd name="T12" fmla="*/ 107 w 204"/>
                  <a:gd name="T13" fmla="*/ 50 h 54"/>
                  <a:gd name="T14" fmla="*/ 63 w 204"/>
                  <a:gd name="T15" fmla="*/ 50 h 54"/>
                  <a:gd name="T16" fmla="*/ 63 w 204"/>
                  <a:gd name="T17" fmla="*/ 0 h 54"/>
                  <a:gd name="T18" fmla="*/ 47 w 204"/>
                  <a:gd name="T19" fmla="*/ 0 h 54"/>
                  <a:gd name="T20" fmla="*/ 47 w 204"/>
                  <a:gd name="T21" fmla="*/ 50 h 54"/>
                  <a:gd name="T22" fmla="*/ 2 w 204"/>
                  <a:gd name="T23" fmla="*/ 50 h 54"/>
                  <a:gd name="T24" fmla="*/ 2 w 204"/>
                  <a:gd name="T25" fmla="*/ 0 h 54"/>
                  <a:gd name="T26" fmla="*/ 0 w 204"/>
                  <a:gd name="T27" fmla="*/ 0 h 54"/>
                  <a:gd name="T28" fmla="*/ 0 w 204"/>
                  <a:gd name="T29" fmla="*/ 54 h 54"/>
                  <a:gd name="T30" fmla="*/ 204 w 204"/>
                  <a:gd name="T31" fmla="*/ 54 h 54"/>
                  <a:gd name="T32" fmla="*/ 204 w 204"/>
                  <a:gd name="T33" fmla="*/ 50 h 54"/>
                  <a:gd name="T34" fmla="*/ 204 w 204"/>
                  <a:gd name="T35" fmla="*/ 50 h 54"/>
                  <a:gd name="T36" fmla="*/ 184 w 204"/>
                  <a:gd name="T37" fmla="*/ 50 h 54"/>
                  <a:gd name="T38" fmla="*/ 184 w 204"/>
                  <a:gd name="T39" fmla="*/ 10 h 54"/>
                  <a:gd name="T40" fmla="*/ 180 w 204"/>
                  <a:gd name="T4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4" h="54">
                    <a:moveTo>
                      <a:pt x="180" y="0"/>
                    </a:moveTo>
                    <a:lnTo>
                      <a:pt x="170" y="0"/>
                    </a:lnTo>
                    <a:lnTo>
                      <a:pt x="170" y="50"/>
                    </a:lnTo>
                    <a:lnTo>
                      <a:pt x="123" y="50"/>
                    </a:lnTo>
                    <a:lnTo>
                      <a:pt x="123" y="0"/>
                    </a:lnTo>
                    <a:lnTo>
                      <a:pt x="107" y="0"/>
                    </a:lnTo>
                    <a:lnTo>
                      <a:pt x="107" y="50"/>
                    </a:lnTo>
                    <a:lnTo>
                      <a:pt x="63" y="50"/>
                    </a:lnTo>
                    <a:lnTo>
                      <a:pt x="63" y="0"/>
                    </a:lnTo>
                    <a:lnTo>
                      <a:pt x="47" y="0"/>
                    </a:lnTo>
                    <a:lnTo>
                      <a:pt x="47" y="50"/>
                    </a:lnTo>
                    <a:lnTo>
                      <a:pt x="2" y="5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204" y="54"/>
                    </a:lnTo>
                    <a:lnTo>
                      <a:pt x="204" y="50"/>
                    </a:lnTo>
                    <a:lnTo>
                      <a:pt x="204" y="50"/>
                    </a:lnTo>
                    <a:lnTo>
                      <a:pt x="184" y="50"/>
                    </a:lnTo>
                    <a:lnTo>
                      <a:pt x="184" y="1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B4B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43" name="Freeform 1566"/>
              <p:cNvSpPr>
                <a:spLocks/>
              </p:cNvSpPr>
              <p:nvPr/>
            </p:nvSpPr>
            <p:spPr bwMode="auto">
              <a:xfrm>
                <a:off x="7046913" y="1546226"/>
                <a:ext cx="323850" cy="85725"/>
              </a:xfrm>
              <a:custGeom>
                <a:avLst/>
                <a:gdLst>
                  <a:gd name="T0" fmla="*/ 180 w 204"/>
                  <a:gd name="T1" fmla="*/ 0 h 54"/>
                  <a:gd name="T2" fmla="*/ 170 w 204"/>
                  <a:gd name="T3" fmla="*/ 0 h 54"/>
                  <a:gd name="T4" fmla="*/ 170 w 204"/>
                  <a:gd name="T5" fmla="*/ 50 h 54"/>
                  <a:gd name="T6" fmla="*/ 123 w 204"/>
                  <a:gd name="T7" fmla="*/ 50 h 54"/>
                  <a:gd name="T8" fmla="*/ 123 w 204"/>
                  <a:gd name="T9" fmla="*/ 0 h 54"/>
                  <a:gd name="T10" fmla="*/ 107 w 204"/>
                  <a:gd name="T11" fmla="*/ 0 h 54"/>
                  <a:gd name="T12" fmla="*/ 107 w 204"/>
                  <a:gd name="T13" fmla="*/ 50 h 54"/>
                  <a:gd name="T14" fmla="*/ 63 w 204"/>
                  <a:gd name="T15" fmla="*/ 50 h 54"/>
                  <a:gd name="T16" fmla="*/ 63 w 204"/>
                  <a:gd name="T17" fmla="*/ 0 h 54"/>
                  <a:gd name="T18" fmla="*/ 47 w 204"/>
                  <a:gd name="T19" fmla="*/ 0 h 54"/>
                  <a:gd name="T20" fmla="*/ 47 w 204"/>
                  <a:gd name="T21" fmla="*/ 50 h 54"/>
                  <a:gd name="T22" fmla="*/ 2 w 204"/>
                  <a:gd name="T23" fmla="*/ 50 h 54"/>
                  <a:gd name="T24" fmla="*/ 2 w 204"/>
                  <a:gd name="T25" fmla="*/ 0 h 54"/>
                  <a:gd name="T26" fmla="*/ 0 w 204"/>
                  <a:gd name="T27" fmla="*/ 0 h 54"/>
                  <a:gd name="T28" fmla="*/ 0 w 204"/>
                  <a:gd name="T29" fmla="*/ 54 h 54"/>
                  <a:gd name="T30" fmla="*/ 204 w 204"/>
                  <a:gd name="T31" fmla="*/ 54 h 54"/>
                  <a:gd name="T32" fmla="*/ 204 w 204"/>
                  <a:gd name="T33" fmla="*/ 50 h 54"/>
                  <a:gd name="T34" fmla="*/ 204 w 204"/>
                  <a:gd name="T35" fmla="*/ 50 h 54"/>
                  <a:gd name="T36" fmla="*/ 184 w 204"/>
                  <a:gd name="T37" fmla="*/ 50 h 54"/>
                  <a:gd name="T38" fmla="*/ 184 w 204"/>
                  <a:gd name="T39" fmla="*/ 10 h 54"/>
                  <a:gd name="T40" fmla="*/ 180 w 204"/>
                  <a:gd name="T4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4" h="54">
                    <a:moveTo>
                      <a:pt x="180" y="0"/>
                    </a:moveTo>
                    <a:lnTo>
                      <a:pt x="170" y="0"/>
                    </a:lnTo>
                    <a:lnTo>
                      <a:pt x="170" y="50"/>
                    </a:lnTo>
                    <a:lnTo>
                      <a:pt x="123" y="50"/>
                    </a:lnTo>
                    <a:lnTo>
                      <a:pt x="123" y="0"/>
                    </a:lnTo>
                    <a:lnTo>
                      <a:pt x="107" y="0"/>
                    </a:lnTo>
                    <a:lnTo>
                      <a:pt x="107" y="50"/>
                    </a:lnTo>
                    <a:lnTo>
                      <a:pt x="63" y="50"/>
                    </a:lnTo>
                    <a:lnTo>
                      <a:pt x="63" y="0"/>
                    </a:lnTo>
                    <a:lnTo>
                      <a:pt x="47" y="0"/>
                    </a:lnTo>
                    <a:lnTo>
                      <a:pt x="47" y="50"/>
                    </a:lnTo>
                    <a:lnTo>
                      <a:pt x="2" y="5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204" y="54"/>
                    </a:lnTo>
                    <a:lnTo>
                      <a:pt x="204" y="50"/>
                    </a:lnTo>
                    <a:lnTo>
                      <a:pt x="204" y="50"/>
                    </a:lnTo>
                    <a:lnTo>
                      <a:pt x="184" y="50"/>
                    </a:lnTo>
                    <a:lnTo>
                      <a:pt x="184" y="10"/>
                    </a:lnTo>
                    <a:lnTo>
                      <a:pt x="18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44" name="Freeform 1567"/>
              <p:cNvSpPr>
                <a:spLocks/>
              </p:cNvSpPr>
              <p:nvPr/>
            </p:nvSpPr>
            <p:spPr bwMode="auto">
              <a:xfrm>
                <a:off x="7050088" y="1546226"/>
                <a:ext cx="71437" cy="79375"/>
              </a:xfrm>
              <a:custGeom>
                <a:avLst/>
                <a:gdLst>
                  <a:gd name="T0" fmla="*/ 45 w 45"/>
                  <a:gd name="T1" fmla="*/ 0 h 50"/>
                  <a:gd name="T2" fmla="*/ 43 w 45"/>
                  <a:gd name="T3" fmla="*/ 0 h 50"/>
                  <a:gd name="T4" fmla="*/ 43 w 45"/>
                  <a:gd name="T5" fmla="*/ 48 h 50"/>
                  <a:gd name="T6" fmla="*/ 22 w 45"/>
                  <a:gd name="T7" fmla="*/ 48 h 50"/>
                  <a:gd name="T8" fmla="*/ 22 w 45"/>
                  <a:gd name="T9" fmla="*/ 50 h 50"/>
                  <a:gd name="T10" fmla="*/ 20 w 45"/>
                  <a:gd name="T11" fmla="*/ 50 h 50"/>
                  <a:gd name="T12" fmla="*/ 20 w 45"/>
                  <a:gd name="T13" fmla="*/ 48 h 50"/>
                  <a:gd name="T14" fmla="*/ 0 w 45"/>
                  <a:gd name="T15" fmla="*/ 48 h 50"/>
                  <a:gd name="T16" fmla="*/ 0 w 45"/>
                  <a:gd name="T17" fmla="*/ 0 h 50"/>
                  <a:gd name="T18" fmla="*/ 0 w 45"/>
                  <a:gd name="T19" fmla="*/ 0 h 50"/>
                  <a:gd name="T20" fmla="*/ 0 w 45"/>
                  <a:gd name="T21" fmla="*/ 50 h 50"/>
                  <a:gd name="T22" fmla="*/ 45 w 45"/>
                  <a:gd name="T23" fmla="*/ 50 h 50"/>
                  <a:gd name="T24" fmla="*/ 45 w 45"/>
                  <a:gd name="T2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0">
                    <a:moveTo>
                      <a:pt x="45" y="0"/>
                    </a:moveTo>
                    <a:lnTo>
                      <a:pt x="43" y="0"/>
                    </a:lnTo>
                    <a:lnTo>
                      <a:pt x="43" y="48"/>
                    </a:lnTo>
                    <a:lnTo>
                      <a:pt x="22" y="48"/>
                    </a:lnTo>
                    <a:lnTo>
                      <a:pt x="22" y="50"/>
                    </a:lnTo>
                    <a:lnTo>
                      <a:pt x="20" y="50"/>
                    </a:lnTo>
                    <a:lnTo>
                      <a:pt x="20" y="48"/>
                    </a:lnTo>
                    <a:lnTo>
                      <a:pt x="0" y="4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45" y="5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BD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45" name="Freeform 1568"/>
              <p:cNvSpPr>
                <a:spLocks/>
              </p:cNvSpPr>
              <p:nvPr/>
            </p:nvSpPr>
            <p:spPr bwMode="auto">
              <a:xfrm>
                <a:off x="7050088" y="1546226"/>
                <a:ext cx="71437" cy="79375"/>
              </a:xfrm>
              <a:custGeom>
                <a:avLst/>
                <a:gdLst>
                  <a:gd name="T0" fmla="*/ 45 w 45"/>
                  <a:gd name="T1" fmla="*/ 0 h 50"/>
                  <a:gd name="T2" fmla="*/ 43 w 45"/>
                  <a:gd name="T3" fmla="*/ 0 h 50"/>
                  <a:gd name="T4" fmla="*/ 43 w 45"/>
                  <a:gd name="T5" fmla="*/ 48 h 50"/>
                  <a:gd name="T6" fmla="*/ 22 w 45"/>
                  <a:gd name="T7" fmla="*/ 48 h 50"/>
                  <a:gd name="T8" fmla="*/ 22 w 45"/>
                  <a:gd name="T9" fmla="*/ 50 h 50"/>
                  <a:gd name="T10" fmla="*/ 20 w 45"/>
                  <a:gd name="T11" fmla="*/ 50 h 50"/>
                  <a:gd name="T12" fmla="*/ 20 w 45"/>
                  <a:gd name="T13" fmla="*/ 48 h 50"/>
                  <a:gd name="T14" fmla="*/ 0 w 45"/>
                  <a:gd name="T15" fmla="*/ 48 h 50"/>
                  <a:gd name="T16" fmla="*/ 0 w 45"/>
                  <a:gd name="T17" fmla="*/ 0 h 50"/>
                  <a:gd name="T18" fmla="*/ 0 w 45"/>
                  <a:gd name="T19" fmla="*/ 0 h 50"/>
                  <a:gd name="T20" fmla="*/ 0 w 45"/>
                  <a:gd name="T21" fmla="*/ 50 h 50"/>
                  <a:gd name="T22" fmla="*/ 45 w 45"/>
                  <a:gd name="T23" fmla="*/ 50 h 50"/>
                  <a:gd name="T24" fmla="*/ 45 w 45"/>
                  <a:gd name="T2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0">
                    <a:moveTo>
                      <a:pt x="45" y="0"/>
                    </a:moveTo>
                    <a:lnTo>
                      <a:pt x="43" y="0"/>
                    </a:lnTo>
                    <a:lnTo>
                      <a:pt x="43" y="48"/>
                    </a:lnTo>
                    <a:lnTo>
                      <a:pt x="22" y="48"/>
                    </a:lnTo>
                    <a:lnTo>
                      <a:pt x="22" y="50"/>
                    </a:lnTo>
                    <a:lnTo>
                      <a:pt x="20" y="50"/>
                    </a:lnTo>
                    <a:lnTo>
                      <a:pt x="20" y="48"/>
                    </a:lnTo>
                    <a:lnTo>
                      <a:pt x="0" y="4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45" y="50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46" name="Freeform 1569"/>
              <p:cNvSpPr>
                <a:spLocks noEditPoints="1"/>
              </p:cNvSpPr>
              <p:nvPr/>
            </p:nvSpPr>
            <p:spPr bwMode="auto">
              <a:xfrm>
                <a:off x="7050088" y="1546226"/>
                <a:ext cx="68262" cy="76200"/>
              </a:xfrm>
              <a:custGeom>
                <a:avLst/>
                <a:gdLst>
                  <a:gd name="T0" fmla="*/ 20 w 43"/>
                  <a:gd name="T1" fmla="*/ 0 h 48"/>
                  <a:gd name="T2" fmla="*/ 0 w 43"/>
                  <a:gd name="T3" fmla="*/ 0 h 48"/>
                  <a:gd name="T4" fmla="*/ 0 w 43"/>
                  <a:gd name="T5" fmla="*/ 48 h 48"/>
                  <a:gd name="T6" fmla="*/ 20 w 43"/>
                  <a:gd name="T7" fmla="*/ 48 h 48"/>
                  <a:gd name="T8" fmla="*/ 2 w 43"/>
                  <a:gd name="T9" fmla="*/ 48 h 48"/>
                  <a:gd name="T10" fmla="*/ 20 w 43"/>
                  <a:gd name="T11" fmla="*/ 24 h 48"/>
                  <a:gd name="T12" fmla="*/ 20 w 43"/>
                  <a:gd name="T13" fmla="*/ 0 h 48"/>
                  <a:gd name="T14" fmla="*/ 43 w 43"/>
                  <a:gd name="T15" fmla="*/ 0 h 48"/>
                  <a:gd name="T16" fmla="*/ 22 w 43"/>
                  <a:gd name="T17" fmla="*/ 0 h 48"/>
                  <a:gd name="T18" fmla="*/ 22 w 43"/>
                  <a:gd name="T19" fmla="*/ 22 h 48"/>
                  <a:gd name="T20" fmla="*/ 43 w 43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48">
                    <a:moveTo>
                      <a:pt x="2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20" y="48"/>
                    </a:lnTo>
                    <a:lnTo>
                      <a:pt x="2" y="48"/>
                    </a:lnTo>
                    <a:lnTo>
                      <a:pt x="20" y="24"/>
                    </a:lnTo>
                    <a:lnTo>
                      <a:pt x="20" y="0"/>
                    </a:lnTo>
                    <a:close/>
                    <a:moveTo>
                      <a:pt x="43" y="0"/>
                    </a:moveTo>
                    <a:lnTo>
                      <a:pt x="22" y="0"/>
                    </a:lnTo>
                    <a:lnTo>
                      <a:pt x="22" y="22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239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47" name="Freeform 1570"/>
              <p:cNvSpPr>
                <a:spLocks noEditPoints="1"/>
              </p:cNvSpPr>
              <p:nvPr/>
            </p:nvSpPr>
            <p:spPr bwMode="auto">
              <a:xfrm>
                <a:off x="7050088" y="1546226"/>
                <a:ext cx="68262" cy="76200"/>
              </a:xfrm>
              <a:custGeom>
                <a:avLst/>
                <a:gdLst>
                  <a:gd name="T0" fmla="*/ 20 w 43"/>
                  <a:gd name="T1" fmla="*/ 0 h 48"/>
                  <a:gd name="T2" fmla="*/ 0 w 43"/>
                  <a:gd name="T3" fmla="*/ 0 h 48"/>
                  <a:gd name="T4" fmla="*/ 0 w 43"/>
                  <a:gd name="T5" fmla="*/ 48 h 48"/>
                  <a:gd name="T6" fmla="*/ 20 w 43"/>
                  <a:gd name="T7" fmla="*/ 48 h 48"/>
                  <a:gd name="T8" fmla="*/ 2 w 43"/>
                  <a:gd name="T9" fmla="*/ 48 h 48"/>
                  <a:gd name="T10" fmla="*/ 20 w 43"/>
                  <a:gd name="T11" fmla="*/ 24 h 48"/>
                  <a:gd name="T12" fmla="*/ 20 w 43"/>
                  <a:gd name="T13" fmla="*/ 0 h 48"/>
                  <a:gd name="T14" fmla="*/ 43 w 43"/>
                  <a:gd name="T15" fmla="*/ 0 h 48"/>
                  <a:gd name="T16" fmla="*/ 22 w 43"/>
                  <a:gd name="T17" fmla="*/ 0 h 48"/>
                  <a:gd name="T18" fmla="*/ 22 w 43"/>
                  <a:gd name="T19" fmla="*/ 22 h 48"/>
                  <a:gd name="T20" fmla="*/ 43 w 43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48">
                    <a:moveTo>
                      <a:pt x="2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20" y="48"/>
                    </a:lnTo>
                    <a:lnTo>
                      <a:pt x="2" y="48"/>
                    </a:lnTo>
                    <a:lnTo>
                      <a:pt x="20" y="24"/>
                    </a:lnTo>
                    <a:lnTo>
                      <a:pt x="20" y="0"/>
                    </a:lnTo>
                    <a:moveTo>
                      <a:pt x="43" y="0"/>
                    </a:moveTo>
                    <a:lnTo>
                      <a:pt x="22" y="0"/>
                    </a:lnTo>
                    <a:lnTo>
                      <a:pt x="22" y="22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48" name="Freeform 1571"/>
              <p:cNvSpPr>
                <a:spLocks noEditPoints="1"/>
              </p:cNvSpPr>
              <p:nvPr/>
            </p:nvSpPr>
            <p:spPr bwMode="auto">
              <a:xfrm>
                <a:off x="7053263" y="1546226"/>
                <a:ext cx="65087" cy="76200"/>
              </a:xfrm>
              <a:custGeom>
                <a:avLst/>
                <a:gdLst>
                  <a:gd name="T0" fmla="*/ 18 w 41"/>
                  <a:gd name="T1" fmla="*/ 24 h 48"/>
                  <a:gd name="T2" fmla="*/ 0 w 41"/>
                  <a:gd name="T3" fmla="*/ 48 h 48"/>
                  <a:gd name="T4" fmla="*/ 18 w 41"/>
                  <a:gd name="T5" fmla="*/ 48 h 48"/>
                  <a:gd name="T6" fmla="*/ 18 w 41"/>
                  <a:gd name="T7" fmla="*/ 24 h 48"/>
                  <a:gd name="T8" fmla="*/ 41 w 41"/>
                  <a:gd name="T9" fmla="*/ 0 h 48"/>
                  <a:gd name="T10" fmla="*/ 41 w 41"/>
                  <a:gd name="T11" fmla="*/ 0 h 48"/>
                  <a:gd name="T12" fmla="*/ 20 w 41"/>
                  <a:gd name="T13" fmla="*/ 22 h 48"/>
                  <a:gd name="T14" fmla="*/ 20 w 41"/>
                  <a:gd name="T15" fmla="*/ 48 h 48"/>
                  <a:gd name="T16" fmla="*/ 41 w 41"/>
                  <a:gd name="T17" fmla="*/ 48 h 48"/>
                  <a:gd name="T18" fmla="*/ 41 w 4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8">
                    <a:moveTo>
                      <a:pt x="18" y="24"/>
                    </a:moveTo>
                    <a:lnTo>
                      <a:pt x="0" y="48"/>
                    </a:lnTo>
                    <a:lnTo>
                      <a:pt x="18" y="48"/>
                    </a:lnTo>
                    <a:lnTo>
                      <a:pt x="18" y="24"/>
                    </a:lnTo>
                    <a:close/>
                    <a:moveTo>
                      <a:pt x="41" y="0"/>
                    </a:moveTo>
                    <a:lnTo>
                      <a:pt x="41" y="0"/>
                    </a:lnTo>
                    <a:lnTo>
                      <a:pt x="20" y="22"/>
                    </a:lnTo>
                    <a:lnTo>
                      <a:pt x="20" y="48"/>
                    </a:lnTo>
                    <a:lnTo>
                      <a:pt x="41" y="4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47A0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49" name="Freeform 1572"/>
              <p:cNvSpPr>
                <a:spLocks noEditPoints="1"/>
              </p:cNvSpPr>
              <p:nvPr/>
            </p:nvSpPr>
            <p:spPr bwMode="auto">
              <a:xfrm>
                <a:off x="7053263" y="1546226"/>
                <a:ext cx="65087" cy="76200"/>
              </a:xfrm>
              <a:custGeom>
                <a:avLst/>
                <a:gdLst>
                  <a:gd name="T0" fmla="*/ 18 w 41"/>
                  <a:gd name="T1" fmla="*/ 24 h 48"/>
                  <a:gd name="T2" fmla="*/ 0 w 41"/>
                  <a:gd name="T3" fmla="*/ 48 h 48"/>
                  <a:gd name="T4" fmla="*/ 18 w 41"/>
                  <a:gd name="T5" fmla="*/ 48 h 48"/>
                  <a:gd name="T6" fmla="*/ 18 w 41"/>
                  <a:gd name="T7" fmla="*/ 24 h 48"/>
                  <a:gd name="T8" fmla="*/ 41 w 41"/>
                  <a:gd name="T9" fmla="*/ 0 h 48"/>
                  <a:gd name="T10" fmla="*/ 41 w 41"/>
                  <a:gd name="T11" fmla="*/ 0 h 48"/>
                  <a:gd name="T12" fmla="*/ 20 w 41"/>
                  <a:gd name="T13" fmla="*/ 22 h 48"/>
                  <a:gd name="T14" fmla="*/ 20 w 41"/>
                  <a:gd name="T15" fmla="*/ 48 h 48"/>
                  <a:gd name="T16" fmla="*/ 41 w 41"/>
                  <a:gd name="T17" fmla="*/ 48 h 48"/>
                  <a:gd name="T18" fmla="*/ 41 w 4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8">
                    <a:moveTo>
                      <a:pt x="18" y="24"/>
                    </a:moveTo>
                    <a:lnTo>
                      <a:pt x="0" y="48"/>
                    </a:lnTo>
                    <a:lnTo>
                      <a:pt x="18" y="48"/>
                    </a:lnTo>
                    <a:lnTo>
                      <a:pt x="18" y="24"/>
                    </a:lnTo>
                    <a:moveTo>
                      <a:pt x="41" y="0"/>
                    </a:moveTo>
                    <a:lnTo>
                      <a:pt x="41" y="0"/>
                    </a:lnTo>
                    <a:lnTo>
                      <a:pt x="20" y="22"/>
                    </a:lnTo>
                    <a:lnTo>
                      <a:pt x="20" y="48"/>
                    </a:lnTo>
                    <a:lnTo>
                      <a:pt x="41" y="48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50" name="Freeform 1573"/>
              <p:cNvSpPr>
                <a:spLocks/>
              </p:cNvSpPr>
              <p:nvPr/>
            </p:nvSpPr>
            <p:spPr bwMode="auto">
              <a:xfrm>
                <a:off x="7081838" y="1546226"/>
                <a:ext cx="3175" cy="79375"/>
              </a:xfrm>
              <a:custGeom>
                <a:avLst/>
                <a:gdLst>
                  <a:gd name="T0" fmla="*/ 2 w 2"/>
                  <a:gd name="T1" fmla="*/ 0 h 50"/>
                  <a:gd name="T2" fmla="*/ 0 w 2"/>
                  <a:gd name="T3" fmla="*/ 0 h 50"/>
                  <a:gd name="T4" fmla="*/ 0 w 2"/>
                  <a:gd name="T5" fmla="*/ 24 h 50"/>
                  <a:gd name="T6" fmla="*/ 0 w 2"/>
                  <a:gd name="T7" fmla="*/ 48 h 50"/>
                  <a:gd name="T8" fmla="*/ 0 w 2"/>
                  <a:gd name="T9" fmla="*/ 50 h 50"/>
                  <a:gd name="T10" fmla="*/ 2 w 2"/>
                  <a:gd name="T11" fmla="*/ 50 h 50"/>
                  <a:gd name="T12" fmla="*/ 2 w 2"/>
                  <a:gd name="T13" fmla="*/ 48 h 50"/>
                  <a:gd name="T14" fmla="*/ 2 w 2"/>
                  <a:gd name="T15" fmla="*/ 22 h 50"/>
                  <a:gd name="T16" fmla="*/ 2 w 2"/>
                  <a:gd name="T1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0">
                    <a:moveTo>
                      <a:pt x="2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2" y="2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D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51" name="Freeform 1574"/>
              <p:cNvSpPr>
                <a:spLocks/>
              </p:cNvSpPr>
              <p:nvPr/>
            </p:nvSpPr>
            <p:spPr bwMode="auto">
              <a:xfrm>
                <a:off x="7081838" y="1546226"/>
                <a:ext cx="3175" cy="79375"/>
              </a:xfrm>
              <a:custGeom>
                <a:avLst/>
                <a:gdLst>
                  <a:gd name="T0" fmla="*/ 2 w 2"/>
                  <a:gd name="T1" fmla="*/ 0 h 50"/>
                  <a:gd name="T2" fmla="*/ 0 w 2"/>
                  <a:gd name="T3" fmla="*/ 0 h 50"/>
                  <a:gd name="T4" fmla="*/ 0 w 2"/>
                  <a:gd name="T5" fmla="*/ 24 h 50"/>
                  <a:gd name="T6" fmla="*/ 0 w 2"/>
                  <a:gd name="T7" fmla="*/ 48 h 50"/>
                  <a:gd name="T8" fmla="*/ 0 w 2"/>
                  <a:gd name="T9" fmla="*/ 50 h 50"/>
                  <a:gd name="T10" fmla="*/ 2 w 2"/>
                  <a:gd name="T11" fmla="*/ 50 h 50"/>
                  <a:gd name="T12" fmla="*/ 2 w 2"/>
                  <a:gd name="T13" fmla="*/ 48 h 50"/>
                  <a:gd name="T14" fmla="*/ 2 w 2"/>
                  <a:gd name="T15" fmla="*/ 22 h 50"/>
                  <a:gd name="T16" fmla="*/ 2 w 2"/>
                  <a:gd name="T1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0">
                    <a:moveTo>
                      <a:pt x="2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2" y="2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52" name="Freeform 1575"/>
              <p:cNvSpPr>
                <a:spLocks/>
              </p:cNvSpPr>
              <p:nvPr/>
            </p:nvSpPr>
            <p:spPr bwMode="auto">
              <a:xfrm>
                <a:off x="7146925" y="1546226"/>
                <a:ext cx="69850" cy="79375"/>
              </a:xfrm>
              <a:custGeom>
                <a:avLst/>
                <a:gdLst>
                  <a:gd name="T0" fmla="*/ 44 w 44"/>
                  <a:gd name="T1" fmla="*/ 0 h 50"/>
                  <a:gd name="T2" fmla="*/ 42 w 44"/>
                  <a:gd name="T3" fmla="*/ 0 h 50"/>
                  <a:gd name="T4" fmla="*/ 42 w 44"/>
                  <a:gd name="T5" fmla="*/ 48 h 50"/>
                  <a:gd name="T6" fmla="*/ 24 w 44"/>
                  <a:gd name="T7" fmla="*/ 48 h 50"/>
                  <a:gd name="T8" fmla="*/ 24 w 44"/>
                  <a:gd name="T9" fmla="*/ 50 h 50"/>
                  <a:gd name="T10" fmla="*/ 22 w 44"/>
                  <a:gd name="T11" fmla="*/ 50 h 50"/>
                  <a:gd name="T12" fmla="*/ 22 w 44"/>
                  <a:gd name="T13" fmla="*/ 48 h 50"/>
                  <a:gd name="T14" fmla="*/ 2 w 44"/>
                  <a:gd name="T15" fmla="*/ 48 h 50"/>
                  <a:gd name="T16" fmla="*/ 2 w 44"/>
                  <a:gd name="T17" fmla="*/ 0 h 50"/>
                  <a:gd name="T18" fmla="*/ 0 w 44"/>
                  <a:gd name="T19" fmla="*/ 0 h 50"/>
                  <a:gd name="T20" fmla="*/ 0 w 44"/>
                  <a:gd name="T21" fmla="*/ 50 h 50"/>
                  <a:gd name="T22" fmla="*/ 44 w 44"/>
                  <a:gd name="T23" fmla="*/ 50 h 50"/>
                  <a:gd name="T24" fmla="*/ 44 w 44"/>
                  <a:gd name="T2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0">
                    <a:moveTo>
                      <a:pt x="44" y="0"/>
                    </a:moveTo>
                    <a:lnTo>
                      <a:pt x="42" y="0"/>
                    </a:lnTo>
                    <a:lnTo>
                      <a:pt x="42" y="48"/>
                    </a:lnTo>
                    <a:lnTo>
                      <a:pt x="24" y="48"/>
                    </a:lnTo>
                    <a:lnTo>
                      <a:pt x="24" y="50"/>
                    </a:lnTo>
                    <a:lnTo>
                      <a:pt x="22" y="50"/>
                    </a:lnTo>
                    <a:lnTo>
                      <a:pt x="22" y="48"/>
                    </a:lnTo>
                    <a:lnTo>
                      <a:pt x="2" y="4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44" y="5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BD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53" name="Freeform 1576"/>
              <p:cNvSpPr>
                <a:spLocks/>
              </p:cNvSpPr>
              <p:nvPr/>
            </p:nvSpPr>
            <p:spPr bwMode="auto">
              <a:xfrm>
                <a:off x="7146925" y="1546226"/>
                <a:ext cx="69850" cy="79375"/>
              </a:xfrm>
              <a:custGeom>
                <a:avLst/>
                <a:gdLst>
                  <a:gd name="T0" fmla="*/ 44 w 44"/>
                  <a:gd name="T1" fmla="*/ 0 h 50"/>
                  <a:gd name="T2" fmla="*/ 42 w 44"/>
                  <a:gd name="T3" fmla="*/ 0 h 50"/>
                  <a:gd name="T4" fmla="*/ 42 w 44"/>
                  <a:gd name="T5" fmla="*/ 48 h 50"/>
                  <a:gd name="T6" fmla="*/ 24 w 44"/>
                  <a:gd name="T7" fmla="*/ 48 h 50"/>
                  <a:gd name="T8" fmla="*/ 24 w 44"/>
                  <a:gd name="T9" fmla="*/ 50 h 50"/>
                  <a:gd name="T10" fmla="*/ 22 w 44"/>
                  <a:gd name="T11" fmla="*/ 50 h 50"/>
                  <a:gd name="T12" fmla="*/ 22 w 44"/>
                  <a:gd name="T13" fmla="*/ 48 h 50"/>
                  <a:gd name="T14" fmla="*/ 2 w 44"/>
                  <a:gd name="T15" fmla="*/ 48 h 50"/>
                  <a:gd name="T16" fmla="*/ 2 w 44"/>
                  <a:gd name="T17" fmla="*/ 0 h 50"/>
                  <a:gd name="T18" fmla="*/ 0 w 44"/>
                  <a:gd name="T19" fmla="*/ 0 h 50"/>
                  <a:gd name="T20" fmla="*/ 0 w 44"/>
                  <a:gd name="T21" fmla="*/ 50 h 50"/>
                  <a:gd name="T22" fmla="*/ 44 w 44"/>
                  <a:gd name="T23" fmla="*/ 50 h 50"/>
                  <a:gd name="T24" fmla="*/ 44 w 44"/>
                  <a:gd name="T2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0">
                    <a:moveTo>
                      <a:pt x="44" y="0"/>
                    </a:moveTo>
                    <a:lnTo>
                      <a:pt x="42" y="0"/>
                    </a:lnTo>
                    <a:lnTo>
                      <a:pt x="42" y="48"/>
                    </a:lnTo>
                    <a:lnTo>
                      <a:pt x="24" y="48"/>
                    </a:lnTo>
                    <a:lnTo>
                      <a:pt x="24" y="50"/>
                    </a:lnTo>
                    <a:lnTo>
                      <a:pt x="22" y="50"/>
                    </a:lnTo>
                    <a:lnTo>
                      <a:pt x="22" y="48"/>
                    </a:lnTo>
                    <a:lnTo>
                      <a:pt x="2" y="4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44" y="50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54" name="Freeform 1577"/>
              <p:cNvSpPr>
                <a:spLocks noEditPoints="1"/>
              </p:cNvSpPr>
              <p:nvPr/>
            </p:nvSpPr>
            <p:spPr bwMode="auto">
              <a:xfrm>
                <a:off x="7150100" y="1546226"/>
                <a:ext cx="63500" cy="76200"/>
              </a:xfrm>
              <a:custGeom>
                <a:avLst/>
                <a:gdLst>
                  <a:gd name="T0" fmla="*/ 20 w 40"/>
                  <a:gd name="T1" fmla="*/ 0 h 48"/>
                  <a:gd name="T2" fmla="*/ 0 w 40"/>
                  <a:gd name="T3" fmla="*/ 0 h 48"/>
                  <a:gd name="T4" fmla="*/ 0 w 40"/>
                  <a:gd name="T5" fmla="*/ 48 h 48"/>
                  <a:gd name="T6" fmla="*/ 20 w 40"/>
                  <a:gd name="T7" fmla="*/ 48 h 48"/>
                  <a:gd name="T8" fmla="*/ 0 w 40"/>
                  <a:gd name="T9" fmla="*/ 48 h 48"/>
                  <a:gd name="T10" fmla="*/ 20 w 40"/>
                  <a:gd name="T11" fmla="*/ 24 h 48"/>
                  <a:gd name="T12" fmla="*/ 20 w 40"/>
                  <a:gd name="T13" fmla="*/ 0 h 48"/>
                  <a:gd name="T14" fmla="*/ 40 w 40"/>
                  <a:gd name="T15" fmla="*/ 0 h 48"/>
                  <a:gd name="T16" fmla="*/ 22 w 40"/>
                  <a:gd name="T17" fmla="*/ 0 h 48"/>
                  <a:gd name="T18" fmla="*/ 22 w 40"/>
                  <a:gd name="T19" fmla="*/ 22 h 48"/>
                  <a:gd name="T20" fmla="*/ 40 w 40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48">
                    <a:moveTo>
                      <a:pt x="2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20" y="48"/>
                    </a:lnTo>
                    <a:lnTo>
                      <a:pt x="0" y="48"/>
                    </a:lnTo>
                    <a:lnTo>
                      <a:pt x="20" y="24"/>
                    </a:lnTo>
                    <a:lnTo>
                      <a:pt x="20" y="0"/>
                    </a:lnTo>
                    <a:close/>
                    <a:moveTo>
                      <a:pt x="40" y="0"/>
                    </a:moveTo>
                    <a:lnTo>
                      <a:pt x="22" y="0"/>
                    </a:lnTo>
                    <a:lnTo>
                      <a:pt x="22" y="2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239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55" name="Freeform 1578"/>
              <p:cNvSpPr>
                <a:spLocks noEditPoints="1"/>
              </p:cNvSpPr>
              <p:nvPr/>
            </p:nvSpPr>
            <p:spPr bwMode="auto">
              <a:xfrm>
                <a:off x="7150100" y="1546226"/>
                <a:ext cx="63500" cy="76200"/>
              </a:xfrm>
              <a:custGeom>
                <a:avLst/>
                <a:gdLst>
                  <a:gd name="T0" fmla="*/ 20 w 40"/>
                  <a:gd name="T1" fmla="*/ 0 h 48"/>
                  <a:gd name="T2" fmla="*/ 0 w 40"/>
                  <a:gd name="T3" fmla="*/ 0 h 48"/>
                  <a:gd name="T4" fmla="*/ 0 w 40"/>
                  <a:gd name="T5" fmla="*/ 48 h 48"/>
                  <a:gd name="T6" fmla="*/ 20 w 40"/>
                  <a:gd name="T7" fmla="*/ 48 h 48"/>
                  <a:gd name="T8" fmla="*/ 0 w 40"/>
                  <a:gd name="T9" fmla="*/ 48 h 48"/>
                  <a:gd name="T10" fmla="*/ 20 w 40"/>
                  <a:gd name="T11" fmla="*/ 24 h 48"/>
                  <a:gd name="T12" fmla="*/ 20 w 40"/>
                  <a:gd name="T13" fmla="*/ 0 h 48"/>
                  <a:gd name="T14" fmla="*/ 40 w 40"/>
                  <a:gd name="T15" fmla="*/ 0 h 48"/>
                  <a:gd name="T16" fmla="*/ 22 w 40"/>
                  <a:gd name="T17" fmla="*/ 0 h 48"/>
                  <a:gd name="T18" fmla="*/ 22 w 40"/>
                  <a:gd name="T19" fmla="*/ 22 h 48"/>
                  <a:gd name="T20" fmla="*/ 40 w 40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48">
                    <a:moveTo>
                      <a:pt x="2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20" y="48"/>
                    </a:lnTo>
                    <a:lnTo>
                      <a:pt x="0" y="48"/>
                    </a:lnTo>
                    <a:lnTo>
                      <a:pt x="20" y="24"/>
                    </a:lnTo>
                    <a:lnTo>
                      <a:pt x="20" y="0"/>
                    </a:lnTo>
                    <a:moveTo>
                      <a:pt x="40" y="0"/>
                    </a:moveTo>
                    <a:lnTo>
                      <a:pt x="22" y="0"/>
                    </a:lnTo>
                    <a:lnTo>
                      <a:pt x="22" y="22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56" name="Freeform 1579"/>
              <p:cNvSpPr>
                <a:spLocks noEditPoints="1"/>
              </p:cNvSpPr>
              <p:nvPr/>
            </p:nvSpPr>
            <p:spPr bwMode="auto">
              <a:xfrm>
                <a:off x="7150100" y="1546226"/>
                <a:ext cx="63500" cy="76200"/>
              </a:xfrm>
              <a:custGeom>
                <a:avLst/>
                <a:gdLst>
                  <a:gd name="T0" fmla="*/ 20 w 40"/>
                  <a:gd name="T1" fmla="*/ 24 h 48"/>
                  <a:gd name="T2" fmla="*/ 0 w 40"/>
                  <a:gd name="T3" fmla="*/ 48 h 48"/>
                  <a:gd name="T4" fmla="*/ 20 w 40"/>
                  <a:gd name="T5" fmla="*/ 48 h 48"/>
                  <a:gd name="T6" fmla="*/ 20 w 40"/>
                  <a:gd name="T7" fmla="*/ 24 h 48"/>
                  <a:gd name="T8" fmla="*/ 40 w 40"/>
                  <a:gd name="T9" fmla="*/ 0 h 48"/>
                  <a:gd name="T10" fmla="*/ 40 w 40"/>
                  <a:gd name="T11" fmla="*/ 0 h 48"/>
                  <a:gd name="T12" fmla="*/ 22 w 40"/>
                  <a:gd name="T13" fmla="*/ 22 h 48"/>
                  <a:gd name="T14" fmla="*/ 22 w 40"/>
                  <a:gd name="T15" fmla="*/ 48 h 48"/>
                  <a:gd name="T16" fmla="*/ 40 w 40"/>
                  <a:gd name="T17" fmla="*/ 48 h 48"/>
                  <a:gd name="T18" fmla="*/ 40 w 4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48">
                    <a:moveTo>
                      <a:pt x="20" y="24"/>
                    </a:moveTo>
                    <a:lnTo>
                      <a:pt x="0" y="48"/>
                    </a:lnTo>
                    <a:lnTo>
                      <a:pt x="20" y="48"/>
                    </a:lnTo>
                    <a:lnTo>
                      <a:pt x="20" y="24"/>
                    </a:lnTo>
                    <a:close/>
                    <a:moveTo>
                      <a:pt x="40" y="0"/>
                    </a:moveTo>
                    <a:lnTo>
                      <a:pt x="40" y="0"/>
                    </a:lnTo>
                    <a:lnTo>
                      <a:pt x="22" y="22"/>
                    </a:lnTo>
                    <a:lnTo>
                      <a:pt x="22" y="48"/>
                    </a:lnTo>
                    <a:lnTo>
                      <a:pt x="40" y="48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7A0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57" name="Freeform 1580"/>
              <p:cNvSpPr>
                <a:spLocks noEditPoints="1"/>
              </p:cNvSpPr>
              <p:nvPr/>
            </p:nvSpPr>
            <p:spPr bwMode="auto">
              <a:xfrm>
                <a:off x="7150100" y="1546226"/>
                <a:ext cx="63500" cy="76200"/>
              </a:xfrm>
              <a:custGeom>
                <a:avLst/>
                <a:gdLst>
                  <a:gd name="T0" fmla="*/ 20 w 40"/>
                  <a:gd name="T1" fmla="*/ 24 h 48"/>
                  <a:gd name="T2" fmla="*/ 0 w 40"/>
                  <a:gd name="T3" fmla="*/ 48 h 48"/>
                  <a:gd name="T4" fmla="*/ 20 w 40"/>
                  <a:gd name="T5" fmla="*/ 48 h 48"/>
                  <a:gd name="T6" fmla="*/ 20 w 40"/>
                  <a:gd name="T7" fmla="*/ 24 h 48"/>
                  <a:gd name="T8" fmla="*/ 40 w 40"/>
                  <a:gd name="T9" fmla="*/ 0 h 48"/>
                  <a:gd name="T10" fmla="*/ 40 w 40"/>
                  <a:gd name="T11" fmla="*/ 0 h 48"/>
                  <a:gd name="T12" fmla="*/ 22 w 40"/>
                  <a:gd name="T13" fmla="*/ 22 h 48"/>
                  <a:gd name="T14" fmla="*/ 22 w 40"/>
                  <a:gd name="T15" fmla="*/ 48 h 48"/>
                  <a:gd name="T16" fmla="*/ 40 w 40"/>
                  <a:gd name="T17" fmla="*/ 48 h 48"/>
                  <a:gd name="T18" fmla="*/ 40 w 40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48">
                    <a:moveTo>
                      <a:pt x="20" y="24"/>
                    </a:moveTo>
                    <a:lnTo>
                      <a:pt x="0" y="48"/>
                    </a:lnTo>
                    <a:lnTo>
                      <a:pt x="20" y="48"/>
                    </a:lnTo>
                    <a:lnTo>
                      <a:pt x="20" y="24"/>
                    </a:lnTo>
                    <a:moveTo>
                      <a:pt x="40" y="0"/>
                    </a:moveTo>
                    <a:lnTo>
                      <a:pt x="40" y="0"/>
                    </a:lnTo>
                    <a:lnTo>
                      <a:pt x="22" y="22"/>
                    </a:lnTo>
                    <a:lnTo>
                      <a:pt x="22" y="48"/>
                    </a:lnTo>
                    <a:lnTo>
                      <a:pt x="40" y="48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58" name="Freeform 1581"/>
              <p:cNvSpPr>
                <a:spLocks/>
              </p:cNvSpPr>
              <p:nvPr/>
            </p:nvSpPr>
            <p:spPr bwMode="auto">
              <a:xfrm>
                <a:off x="7181850" y="1546226"/>
                <a:ext cx="3175" cy="79375"/>
              </a:xfrm>
              <a:custGeom>
                <a:avLst/>
                <a:gdLst>
                  <a:gd name="T0" fmla="*/ 2 w 2"/>
                  <a:gd name="T1" fmla="*/ 0 h 50"/>
                  <a:gd name="T2" fmla="*/ 0 w 2"/>
                  <a:gd name="T3" fmla="*/ 0 h 50"/>
                  <a:gd name="T4" fmla="*/ 0 w 2"/>
                  <a:gd name="T5" fmla="*/ 24 h 50"/>
                  <a:gd name="T6" fmla="*/ 0 w 2"/>
                  <a:gd name="T7" fmla="*/ 48 h 50"/>
                  <a:gd name="T8" fmla="*/ 0 w 2"/>
                  <a:gd name="T9" fmla="*/ 50 h 50"/>
                  <a:gd name="T10" fmla="*/ 2 w 2"/>
                  <a:gd name="T11" fmla="*/ 50 h 50"/>
                  <a:gd name="T12" fmla="*/ 2 w 2"/>
                  <a:gd name="T13" fmla="*/ 48 h 50"/>
                  <a:gd name="T14" fmla="*/ 2 w 2"/>
                  <a:gd name="T15" fmla="*/ 22 h 50"/>
                  <a:gd name="T16" fmla="*/ 2 w 2"/>
                  <a:gd name="T1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0">
                    <a:moveTo>
                      <a:pt x="2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2" y="2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D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59" name="Freeform 1582"/>
              <p:cNvSpPr>
                <a:spLocks/>
              </p:cNvSpPr>
              <p:nvPr/>
            </p:nvSpPr>
            <p:spPr bwMode="auto">
              <a:xfrm>
                <a:off x="7181850" y="1546226"/>
                <a:ext cx="3175" cy="79375"/>
              </a:xfrm>
              <a:custGeom>
                <a:avLst/>
                <a:gdLst>
                  <a:gd name="T0" fmla="*/ 2 w 2"/>
                  <a:gd name="T1" fmla="*/ 0 h 50"/>
                  <a:gd name="T2" fmla="*/ 0 w 2"/>
                  <a:gd name="T3" fmla="*/ 0 h 50"/>
                  <a:gd name="T4" fmla="*/ 0 w 2"/>
                  <a:gd name="T5" fmla="*/ 24 h 50"/>
                  <a:gd name="T6" fmla="*/ 0 w 2"/>
                  <a:gd name="T7" fmla="*/ 48 h 50"/>
                  <a:gd name="T8" fmla="*/ 0 w 2"/>
                  <a:gd name="T9" fmla="*/ 50 h 50"/>
                  <a:gd name="T10" fmla="*/ 2 w 2"/>
                  <a:gd name="T11" fmla="*/ 50 h 50"/>
                  <a:gd name="T12" fmla="*/ 2 w 2"/>
                  <a:gd name="T13" fmla="*/ 48 h 50"/>
                  <a:gd name="T14" fmla="*/ 2 w 2"/>
                  <a:gd name="T15" fmla="*/ 22 h 50"/>
                  <a:gd name="T16" fmla="*/ 2 w 2"/>
                  <a:gd name="T1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0">
                    <a:moveTo>
                      <a:pt x="2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2" y="2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0" name="Freeform 1583"/>
              <p:cNvSpPr>
                <a:spLocks/>
              </p:cNvSpPr>
              <p:nvPr/>
            </p:nvSpPr>
            <p:spPr bwMode="auto">
              <a:xfrm>
                <a:off x="7242175" y="1546226"/>
                <a:ext cx="74612" cy="79375"/>
              </a:xfrm>
              <a:custGeom>
                <a:avLst/>
                <a:gdLst>
                  <a:gd name="T0" fmla="*/ 47 w 47"/>
                  <a:gd name="T1" fmla="*/ 0 h 50"/>
                  <a:gd name="T2" fmla="*/ 45 w 47"/>
                  <a:gd name="T3" fmla="*/ 0 h 50"/>
                  <a:gd name="T4" fmla="*/ 45 w 47"/>
                  <a:gd name="T5" fmla="*/ 48 h 50"/>
                  <a:gd name="T6" fmla="*/ 25 w 47"/>
                  <a:gd name="T7" fmla="*/ 48 h 50"/>
                  <a:gd name="T8" fmla="*/ 25 w 47"/>
                  <a:gd name="T9" fmla="*/ 50 h 50"/>
                  <a:gd name="T10" fmla="*/ 23 w 47"/>
                  <a:gd name="T11" fmla="*/ 50 h 50"/>
                  <a:gd name="T12" fmla="*/ 23 w 47"/>
                  <a:gd name="T13" fmla="*/ 48 h 50"/>
                  <a:gd name="T14" fmla="*/ 3 w 47"/>
                  <a:gd name="T15" fmla="*/ 48 h 50"/>
                  <a:gd name="T16" fmla="*/ 3 w 47"/>
                  <a:gd name="T17" fmla="*/ 0 h 50"/>
                  <a:gd name="T18" fmla="*/ 0 w 47"/>
                  <a:gd name="T19" fmla="*/ 0 h 50"/>
                  <a:gd name="T20" fmla="*/ 0 w 47"/>
                  <a:gd name="T21" fmla="*/ 50 h 50"/>
                  <a:gd name="T22" fmla="*/ 47 w 47"/>
                  <a:gd name="T23" fmla="*/ 50 h 50"/>
                  <a:gd name="T24" fmla="*/ 47 w 47"/>
                  <a:gd name="T2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50">
                    <a:moveTo>
                      <a:pt x="47" y="0"/>
                    </a:moveTo>
                    <a:lnTo>
                      <a:pt x="45" y="0"/>
                    </a:lnTo>
                    <a:lnTo>
                      <a:pt x="45" y="48"/>
                    </a:lnTo>
                    <a:lnTo>
                      <a:pt x="25" y="48"/>
                    </a:lnTo>
                    <a:lnTo>
                      <a:pt x="25" y="50"/>
                    </a:lnTo>
                    <a:lnTo>
                      <a:pt x="23" y="50"/>
                    </a:lnTo>
                    <a:lnTo>
                      <a:pt x="23" y="48"/>
                    </a:lnTo>
                    <a:lnTo>
                      <a:pt x="3" y="4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47" y="5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BD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1" name="Freeform 1584"/>
              <p:cNvSpPr>
                <a:spLocks/>
              </p:cNvSpPr>
              <p:nvPr/>
            </p:nvSpPr>
            <p:spPr bwMode="auto">
              <a:xfrm>
                <a:off x="7242175" y="1546226"/>
                <a:ext cx="74612" cy="79375"/>
              </a:xfrm>
              <a:custGeom>
                <a:avLst/>
                <a:gdLst>
                  <a:gd name="T0" fmla="*/ 47 w 47"/>
                  <a:gd name="T1" fmla="*/ 0 h 50"/>
                  <a:gd name="T2" fmla="*/ 45 w 47"/>
                  <a:gd name="T3" fmla="*/ 0 h 50"/>
                  <a:gd name="T4" fmla="*/ 45 w 47"/>
                  <a:gd name="T5" fmla="*/ 48 h 50"/>
                  <a:gd name="T6" fmla="*/ 25 w 47"/>
                  <a:gd name="T7" fmla="*/ 48 h 50"/>
                  <a:gd name="T8" fmla="*/ 25 w 47"/>
                  <a:gd name="T9" fmla="*/ 50 h 50"/>
                  <a:gd name="T10" fmla="*/ 23 w 47"/>
                  <a:gd name="T11" fmla="*/ 50 h 50"/>
                  <a:gd name="T12" fmla="*/ 23 w 47"/>
                  <a:gd name="T13" fmla="*/ 48 h 50"/>
                  <a:gd name="T14" fmla="*/ 3 w 47"/>
                  <a:gd name="T15" fmla="*/ 48 h 50"/>
                  <a:gd name="T16" fmla="*/ 3 w 47"/>
                  <a:gd name="T17" fmla="*/ 0 h 50"/>
                  <a:gd name="T18" fmla="*/ 0 w 47"/>
                  <a:gd name="T19" fmla="*/ 0 h 50"/>
                  <a:gd name="T20" fmla="*/ 0 w 47"/>
                  <a:gd name="T21" fmla="*/ 50 h 50"/>
                  <a:gd name="T22" fmla="*/ 47 w 47"/>
                  <a:gd name="T23" fmla="*/ 50 h 50"/>
                  <a:gd name="T24" fmla="*/ 47 w 47"/>
                  <a:gd name="T2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50">
                    <a:moveTo>
                      <a:pt x="47" y="0"/>
                    </a:moveTo>
                    <a:lnTo>
                      <a:pt x="45" y="0"/>
                    </a:lnTo>
                    <a:lnTo>
                      <a:pt x="45" y="48"/>
                    </a:lnTo>
                    <a:lnTo>
                      <a:pt x="25" y="48"/>
                    </a:lnTo>
                    <a:lnTo>
                      <a:pt x="25" y="50"/>
                    </a:lnTo>
                    <a:lnTo>
                      <a:pt x="23" y="50"/>
                    </a:lnTo>
                    <a:lnTo>
                      <a:pt x="23" y="48"/>
                    </a:lnTo>
                    <a:lnTo>
                      <a:pt x="3" y="4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47" y="50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2" name="Freeform 1585"/>
              <p:cNvSpPr>
                <a:spLocks noEditPoints="1"/>
              </p:cNvSpPr>
              <p:nvPr/>
            </p:nvSpPr>
            <p:spPr bwMode="auto">
              <a:xfrm>
                <a:off x="7246938" y="1546226"/>
                <a:ext cx="66675" cy="76200"/>
              </a:xfrm>
              <a:custGeom>
                <a:avLst/>
                <a:gdLst>
                  <a:gd name="T0" fmla="*/ 20 w 42"/>
                  <a:gd name="T1" fmla="*/ 0 h 48"/>
                  <a:gd name="T2" fmla="*/ 0 w 42"/>
                  <a:gd name="T3" fmla="*/ 0 h 48"/>
                  <a:gd name="T4" fmla="*/ 0 w 42"/>
                  <a:gd name="T5" fmla="*/ 48 h 48"/>
                  <a:gd name="T6" fmla="*/ 20 w 42"/>
                  <a:gd name="T7" fmla="*/ 48 h 48"/>
                  <a:gd name="T8" fmla="*/ 0 w 42"/>
                  <a:gd name="T9" fmla="*/ 48 h 48"/>
                  <a:gd name="T10" fmla="*/ 20 w 42"/>
                  <a:gd name="T11" fmla="*/ 24 h 48"/>
                  <a:gd name="T12" fmla="*/ 20 w 42"/>
                  <a:gd name="T13" fmla="*/ 0 h 48"/>
                  <a:gd name="T14" fmla="*/ 42 w 42"/>
                  <a:gd name="T15" fmla="*/ 0 h 48"/>
                  <a:gd name="T16" fmla="*/ 22 w 42"/>
                  <a:gd name="T17" fmla="*/ 0 h 48"/>
                  <a:gd name="T18" fmla="*/ 22 w 42"/>
                  <a:gd name="T19" fmla="*/ 22 h 48"/>
                  <a:gd name="T20" fmla="*/ 42 w 42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48">
                    <a:moveTo>
                      <a:pt x="2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20" y="48"/>
                    </a:lnTo>
                    <a:lnTo>
                      <a:pt x="0" y="48"/>
                    </a:lnTo>
                    <a:lnTo>
                      <a:pt x="20" y="24"/>
                    </a:lnTo>
                    <a:lnTo>
                      <a:pt x="20" y="0"/>
                    </a:lnTo>
                    <a:close/>
                    <a:moveTo>
                      <a:pt x="42" y="0"/>
                    </a:moveTo>
                    <a:lnTo>
                      <a:pt x="22" y="0"/>
                    </a:lnTo>
                    <a:lnTo>
                      <a:pt x="22" y="2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239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3" name="Freeform 1586"/>
              <p:cNvSpPr>
                <a:spLocks noEditPoints="1"/>
              </p:cNvSpPr>
              <p:nvPr/>
            </p:nvSpPr>
            <p:spPr bwMode="auto">
              <a:xfrm>
                <a:off x="7246938" y="1546226"/>
                <a:ext cx="66675" cy="76200"/>
              </a:xfrm>
              <a:custGeom>
                <a:avLst/>
                <a:gdLst>
                  <a:gd name="T0" fmla="*/ 20 w 42"/>
                  <a:gd name="T1" fmla="*/ 0 h 48"/>
                  <a:gd name="T2" fmla="*/ 0 w 42"/>
                  <a:gd name="T3" fmla="*/ 0 h 48"/>
                  <a:gd name="T4" fmla="*/ 0 w 42"/>
                  <a:gd name="T5" fmla="*/ 48 h 48"/>
                  <a:gd name="T6" fmla="*/ 20 w 42"/>
                  <a:gd name="T7" fmla="*/ 48 h 48"/>
                  <a:gd name="T8" fmla="*/ 0 w 42"/>
                  <a:gd name="T9" fmla="*/ 48 h 48"/>
                  <a:gd name="T10" fmla="*/ 20 w 42"/>
                  <a:gd name="T11" fmla="*/ 24 h 48"/>
                  <a:gd name="T12" fmla="*/ 20 w 42"/>
                  <a:gd name="T13" fmla="*/ 0 h 48"/>
                  <a:gd name="T14" fmla="*/ 42 w 42"/>
                  <a:gd name="T15" fmla="*/ 0 h 48"/>
                  <a:gd name="T16" fmla="*/ 22 w 42"/>
                  <a:gd name="T17" fmla="*/ 0 h 48"/>
                  <a:gd name="T18" fmla="*/ 22 w 42"/>
                  <a:gd name="T19" fmla="*/ 22 h 48"/>
                  <a:gd name="T20" fmla="*/ 42 w 42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48">
                    <a:moveTo>
                      <a:pt x="2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20" y="48"/>
                    </a:lnTo>
                    <a:lnTo>
                      <a:pt x="0" y="48"/>
                    </a:lnTo>
                    <a:lnTo>
                      <a:pt x="20" y="24"/>
                    </a:lnTo>
                    <a:lnTo>
                      <a:pt x="20" y="0"/>
                    </a:lnTo>
                    <a:moveTo>
                      <a:pt x="42" y="0"/>
                    </a:moveTo>
                    <a:lnTo>
                      <a:pt x="22" y="0"/>
                    </a:lnTo>
                    <a:lnTo>
                      <a:pt x="22" y="22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4" name="Freeform 1587"/>
              <p:cNvSpPr>
                <a:spLocks noEditPoints="1"/>
              </p:cNvSpPr>
              <p:nvPr/>
            </p:nvSpPr>
            <p:spPr bwMode="auto">
              <a:xfrm>
                <a:off x="7246938" y="1546226"/>
                <a:ext cx="66675" cy="76200"/>
              </a:xfrm>
              <a:custGeom>
                <a:avLst/>
                <a:gdLst>
                  <a:gd name="T0" fmla="*/ 20 w 42"/>
                  <a:gd name="T1" fmla="*/ 24 h 48"/>
                  <a:gd name="T2" fmla="*/ 0 w 42"/>
                  <a:gd name="T3" fmla="*/ 48 h 48"/>
                  <a:gd name="T4" fmla="*/ 20 w 42"/>
                  <a:gd name="T5" fmla="*/ 48 h 48"/>
                  <a:gd name="T6" fmla="*/ 20 w 42"/>
                  <a:gd name="T7" fmla="*/ 24 h 48"/>
                  <a:gd name="T8" fmla="*/ 42 w 42"/>
                  <a:gd name="T9" fmla="*/ 0 h 48"/>
                  <a:gd name="T10" fmla="*/ 42 w 42"/>
                  <a:gd name="T11" fmla="*/ 0 h 48"/>
                  <a:gd name="T12" fmla="*/ 22 w 42"/>
                  <a:gd name="T13" fmla="*/ 22 h 48"/>
                  <a:gd name="T14" fmla="*/ 22 w 42"/>
                  <a:gd name="T15" fmla="*/ 48 h 48"/>
                  <a:gd name="T16" fmla="*/ 42 w 42"/>
                  <a:gd name="T17" fmla="*/ 48 h 48"/>
                  <a:gd name="T18" fmla="*/ 42 w 42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48">
                    <a:moveTo>
                      <a:pt x="20" y="24"/>
                    </a:moveTo>
                    <a:lnTo>
                      <a:pt x="0" y="48"/>
                    </a:lnTo>
                    <a:lnTo>
                      <a:pt x="20" y="48"/>
                    </a:lnTo>
                    <a:lnTo>
                      <a:pt x="20" y="24"/>
                    </a:lnTo>
                    <a:close/>
                    <a:moveTo>
                      <a:pt x="42" y="0"/>
                    </a:moveTo>
                    <a:lnTo>
                      <a:pt x="42" y="0"/>
                    </a:lnTo>
                    <a:lnTo>
                      <a:pt x="22" y="22"/>
                    </a:lnTo>
                    <a:lnTo>
                      <a:pt x="22" y="48"/>
                    </a:lnTo>
                    <a:lnTo>
                      <a:pt x="42" y="4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47A0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5" name="Freeform 1588"/>
              <p:cNvSpPr>
                <a:spLocks noEditPoints="1"/>
              </p:cNvSpPr>
              <p:nvPr/>
            </p:nvSpPr>
            <p:spPr bwMode="auto">
              <a:xfrm>
                <a:off x="7246938" y="1546226"/>
                <a:ext cx="66675" cy="76200"/>
              </a:xfrm>
              <a:custGeom>
                <a:avLst/>
                <a:gdLst>
                  <a:gd name="T0" fmla="*/ 20 w 42"/>
                  <a:gd name="T1" fmla="*/ 24 h 48"/>
                  <a:gd name="T2" fmla="*/ 0 w 42"/>
                  <a:gd name="T3" fmla="*/ 48 h 48"/>
                  <a:gd name="T4" fmla="*/ 20 w 42"/>
                  <a:gd name="T5" fmla="*/ 48 h 48"/>
                  <a:gd name="T6" fmla="*/ 20 w 42"/>
                  <a:gd name="T7" fmla="*/ 24 h 48"/>
                  <a:gd name="T8" fmla="*/ 42 w 42"/>
                  <a:gd name="T9" fmla="*/ 0 h 48"/>
                  <a:gd name="T10" fmla="*/ 42 w 42"/>
                  <a:gd name="T11" fmla="*/ 0 h 48"/>
                  <a:gd name="T12" fmla="*/ 22 w 42"/>
                  <a:gd name="T13" fmla="*/ 22 h 48"/>
                  <a:gd name="T14" fmla="*/ 22 w 42"/>
                  <a:gd name="T15" fmla="*/ 48 h 48"/>
                  <a:gd name="T16" fmla="*/ 42 w 42"/>
                  <a:gd name="T17" fmla="*/ 48 h 48"/>
                  <a:gd name="T18" fmla="*/ 42 w 42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48">
                    <a:moveTo>
                      <a:pt x="20" y="24"/>
                    </a:moveTo>
                    <a:lnTo>
                      <a:pt x="0" y="48"/>
                    </a:lnTo>
                    <a:lnTo>
                      <a:pt x="20" y="48"/>
                    </a:lnTo>
                    <a:lnTo>
                      <a:pt x="20" y="24"/>
                    </a:lnTo>
                    <a:moveTo>
                      <a:pt x="42" y="0"/>
                    </a:moveTo>
                    <a:lnTo>
                      <a:pt x="42" y="0"/>
                    </a:lnTo>
                    <a:lnTo>
                      <a:pt x="22" y="22"/>
                    </a:lnTo>
                    <a:lnTo>
                      <a:pt x="22" y="48"/>
                    </a:lnTo>
                    <a:lnTo>
                      <a:pt x="42" y="48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6" name="Freeform 1589"/>
              <p:cNvSpPr>
                <a:spLocks/>
              </p:cNvSpPr>
              <p:nvPr/>
            </p:nvSpPr>
            <p:spPr bwMode="auto">
              <a:xfrm>
                <a:off x="7278688" y="1546226"/>
                <a:ext cx="3175" cy="79375"/>
              </a:xfrm>
              <a:custGeom>
                <a:avLst/>
                <a:gdLst>
                  <a:gd name="T0" fmla="*/ 2 w 2"/>
                  <a:gd name="T1" fmla="*/ 0 h 50"/>
                  <a:gd name="T2" fmla="*/ 0 w 2"/>
                  <a:gd name="T3" fmla="*/ 0 h 50"/>
                  <a:gd name="T4" fmla="*/ 0 w 2"/>
                  <a:gd name="T5" fmla="*/ 24 h 50"/>
                  <a:gd name="T6" fmla="*/ 0 w 2"/>
                  <a:gd name="T7" fmla="*/ 48 h 50"/>
                  <a:gd name="T8" fmla="*/ 0 w 2"/>
                  <a:gd name="T9" fmla="*/ 50 h 50"/>
                  <a:gd name="T10" fmla="*/ 2 w 2"/>
                  <a:gd name="T11" fmla="*/ 50 h 50"/>
                  <a:gd name="T12" fmla="*/ 2 w 2"/>
                  <a:gd name="T13" fmla="*/ 48 h 50"/>
                  <a:gd name="T14" fmla="*/ 2 w 2"/>
                  <a:gd name="T15" fmla="*/ 22 h 50"/>
                  <a:gd name="T16" fmla="*/ 2 w 2"/>
                  <a:gd name="T1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0">
                    <a:moveTo>
                      <a:pt x="2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2" y="2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D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7" name="Freeform 1590"/>
              <p:cNvSpPr>
                <a:spLocks/>
              </p:cNvSpPr>
              <p:nvPr/>
            </p:nvSpPr>
            <p:spPr bwMode="auto">
              <a:xfrm>
                <a:off x="7278688" y="1546226"/>
                <a:ext cx="3175" cy="79375"/>
              </a:xfrm>
              <a:custGeom>
                <a:avLst/>
                <a:gdLst>
                  <a:gd name="T0" fmla="*/ 2 w 2"/>
                  <a:gd name="T1" fmla="*/ 0 h 50"/>
                  <a:gd name="T2" fmla="*/ 0 w 2"/>
                  <a:gd name="T3" fmla="*/ 0 h 50"/>
                  <a:gd name="T4" fmla="*/ 0 w 2"/>
                  <a:gd name="T5" fmla="*/ 24 h 50"/>
                  <a:gd name="T6" fmla="*/ 0 w 2"/>
                  <a:gd name="T7" fmla="*/ 48 h 50"/>
                  <a:gd name="T8" fmla="*/ 0 w 2"/>
                  <a:gd name="T9" fmla="*/ 50 h 50"/>
                  <a:gd name="T10" fmla="*/ 2 w 2"/>
                  <a:gd name="T11" fmla="*/ 50 h 50"/>
                  <a:gd name="T12" fmla="*/ 2 w 2"/>
                  <a:gd name="T13" fmla="*/ 48 h 50"/>
                  <a:gd name="T14" fmla="*/ 2 w 2"/>
                  <a:gd name="T15" fmla="*/ 22 h 50"/>
                  <a:gd name="T16" fmla="*/ 2 w 2"/>
                  <a:gd name="T1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0">
                    <a:moveTo>
                      <a:pt x="2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2" y="2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8" name="Freeform 1591"/>
              <p:cNvSpPr>
                <a:spLocks/>
              </p:cNvSpPr>
              <p:nvPr/>
            </p:nvSpPr>
            <p:spPr bwMode="auto">
              <a:xfrm>
                <a:off x="7339013" y="1562101"/>
                <a:ext cx="31750" cy="63500"/>
              </a:xfrm>
              <a:custGeom>
                <a:avLst/>
                <a:gdLst>
                  <a:gd name="T0" fmla="*/ 0 w 20"/>
                  <a:gd name="T1" fmla="*/ 0 h 40"/>
                  <a:gd name="T2" fmla="*/ 0 w 20"/>
                  <a:gd name="T3" fmla="*/ 40 h 40"/>
                  <a:gd name="T4" fmla="*/ 20 w 20"/>
                  <a:gd name="T5" fmla="*/ 40 h 40"/>
                  <a:gd name="T6" fmla="*/ 18 w 20"/>
                  <a:gd name="T7" fmla="*/ 38 h 40"/>
                  <a:gd name="T8" fmla="*/ 2 w 20"/>
                  <a:gd name="T9" fmla="*/ 38 h 40"/>
                  <a:gd name="T10" fmla="*/ 2 w 20"/>
                  <a:gd name="T11" fmla="*/ 4 h 40"/>
                  <a:gd name="T12" fmla="*/ 0 w 20"/>
                  <a:gd name="T13" fmla="*/ 0 h 40"/>
                  <a:gd name="T14" fmla="*/ 0 w 20"/>
                  <a:gd name="T1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40">
                    <a:moveTo>
                      <a:pt x="0" y="0"/>
                    </a:moveTo>
                    <a:lnTo>
                      <a:pt x="0" y="40"/>
                    </a:lnTo>
                    <a:lnTo>
                      <a:pt x="20" y="40"/>
                    </a:lnTo>
                    <a:lnTo>
                      <a:pt x="18" y="38"/>
                    </a:lnTo>
                    <a:lnTo>
                      <a:pt x="2" y="38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9" name="Freeform 1592"/>
              <p:cNvSpPr>
                <a:spLocks/>
              </p:cNvSpPr>
              <p:nvPr/>
            </p:nvSpPr>
            <p:spPr bwMode="auto">
              <a:xfrm>
                <a:off x="7339013" y="1562101"/>
                <a:ext cx="31750" cy="63500"/>
              </a:xfrm>
              <a:custGeom>
                <a:avLst/>
                <a:gdLst>
                  <a:gd name="T0" fmla="*/ 0 w 20"/>
                  <a:gd name="T1" fmla="*/ 0 h 40"/>
                  <a:gd name="T2" fmla="*/ 0 w 20"/>
                  <a:gd name="T3" fmla="*/ 40 h 40"/>
                  <a:gd name="T4" fmla="*/ 20 w 20"/>
                  <a:gd name="T5" fmla="*/ 40 h 40"/>
                  <a:gd name="T6" fmla="*/ 18 w 20"/>
                  <a:gd name="T7" fmla="*/ 38 h 40"/>
                  <a:gd name="T8" fmla="*/ 2 w 20"/>
                  <a:gd name="T9" fmla="*/ 38 h 40"/>
                  <a:gd name="T10" fmla="*/ 2 w 20"/>
                  <a:gd name="T11" fmla="*/ 4 h 40"/>
                  <a:gd name="T12" fmla="*/ 0 w 20"/>
                  <a:gd name="T13" fmla="*/ 0 h 40"/>
                  <a:gd name="T14" fmla="*/ 0 w 20"/>
                  <a:gd name="T1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40">
                    <a:moveTo>
                      <a:pt x="0" y="0"/>
                    </a:moveTo>
                    <a:lnTo>
                      <a:pt x="0" y="40"/>
                    </a:lnTo>
                    <a:lnTo>
                      <a:pt x="20" y="40"/>
                    </a:lnTo>
                    <a:lnTo>
                      <a:pt x="18" y="38"/>
                    </a:lnTo>
                    <a:lnTo>
                      <a:pt x="2" y="38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0" name="Freeform 1593"/>
              <p:cNvSpPr>
                <a:spLocks/>
              </p:cNvSpPr>
              <p:nvPr/>
            </p:nvSpPr>
            <p:spPr bwMode="auto">
              <a:xfrm>
                <a:off x="7342188" y="1568451"/>
                <a:ext cx="25400" cy="53975"/>
              </a:xfrm>
              <a:custGeom>
                <a:avLst/>
                <a:gdLst>
                  <a:gd name="T0" fmla="*/ 0 w 16"/>
                  <a:gd name="T1" fmla="*/ 0 h 34"/>
                  <a:gd name="T2" fmla="*/ 0 w 16"/>
                  <a:gd name="T3" fmla="*/ 34 h 34"/>
                  <a:gd name="T4" fmla="*/ 16 w 16"/>
                  <a:gd name="T5" fmla="*/ 34 h 34"/>
                  <a:gd name="T6" fmla="*/ 0 w 16"/>
                  <a:gd name="T7" fmla="*/ 34 h 34"/>
                  <a:gd name="T8" fmla="*/ 10 w 16"/>
                  <a:gd name="T9" fmla="*/ 22 h 34"/>
                  <a:gd name="T10" fmla="*/ 0 w 16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4">
                    <a:moveTo>
                      <a:pt x="0" y="0"/>
                    </a:moveTo>
                    <a:lnTo>
                      <a:pt x="0" y="34"/>
                    </a:lnTo>
                    <a:lnTo>
                      <a:pt x="16" y="34"/>
                    </a:lnTo>
                    <a:lnTo>
                      <a:pt x="0" y="34"/>
                    </a:lnTo>
                    <a:lnTo>
                      <a:pt x="1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9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1" name="Freeform 1594"/>
              <p:cNvSpPr>
                <a:spLocks/>
              </p:cNvSpPr>
              <p:nvPr/>
            </p:nvSpPr>
            <p:spPr bwMode="auto">
              <a:xfrm>
                <a:off x="7342188" y="1568451"/>
                <a:ext cx="25400" cy="53975"/>
              </a:xfrm>
              <a:custGeom>
                <a:avLst/>
                <a:gdLst>
                  <a:gd name="T0" fmla="*/ 0 w 16"/>
                  <a:gd name="T1" fmla="*/ 0 h 34"/>
                  <a:gd name="T2" fmla="*/ 0 w 16"/>
                  <a:gd name="T3" fmla="*/ 34 h 34"/>
                  <a:gd name="T4" fmla="*/ 16 w 16"/>
                  <a:gd name="T5" fmla="*/ 34 h 34"/>
                  <a:gd name="T6" fmla="*/ 0 w 16"/>
                  <a:gd name="T7" fmla="*/ 34 h 34"/>
                  <a:gd name="T8" fmla="*/ 10 w 16"/>
                  <a:gd name="T9" fmla="*/ 22 h 34"/>
                  <a:gd name="T10" fmla="*/ 0 w 16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4">
                    <a:moveTo>
                      <a:pt x="0" y="0"/>
                    </a:moveTo>
                    <a:lnTo>
                      <a:pt x="0" y="34"/>
                    </a:lnTo>
                    <a:lnTo>
                      <a:pt x="16" y="34"/>
                    </a:lnTo>
                    <a:lnTo>
                      <a:pt x="0" y="34"/>
                    </a:lnTo>
                    <a:lnTo>
                      <a:pt x="10" y="2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2" name="Freeform 1595"/>
              <p:cNvSpPr>
                <a:spLocks/>
              </p:cNvSpPr>
              <p:nvPr/>
            </p:nvSpPr>
            <p:spPr bwMode="auto">
              <a:xfrm>
                <a:off x="7342188" y="1603376"/>
                <a:ext cx="25400" cy="19050"/>
              </a:xfrm>
              <a:custGeom>
                <a:avLst/>
                <a:gdLst>
                  <a:gd name="T0" fmla="*/ 10 w 16"/>
                  <a:gd name="T1" fmla="*/ 0 h 12"/>
                  <a:gd name="T2" fmla="*/ 0 w 16"/>
                  <a:gd name="T3" fmla="*/ 12 h 12"/>
                  <a:gd name="T4" fmla="*/ 16 w 16"/>
                  <a:gd name="T5" fmla="*/ 12 h 12"/>
                  <a:gd name="T6" fmla="*/ 16 w 16"/>
                  <a:gd name="T7" fmla="*/ 12 h 12"/>
                  <a:gd name="T8" fmla="*/ 10 w 16"/>
                  <a:gd name="T9" fmla="*/ 0 h 12"/>
                  <a:gd name="T10" fmla="*/ 10 w 16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2">
                    <a:moveTo>
                      <a:pt x="10" y="0"/>
                    </a:moveTo>
                    <a:lnTo>
                      <a:pt x="0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47A0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3" name="Freeform 1596"/>
              <p:cNvSpPr>
                <a:spLocks/>
              </p:cNvSpPr>
              <p:nvPr/>
            </p:nvSpPr>
            <p:spPr bwMode="auto">
              <a:xfrm>
                <a:off x="7342188" y="1603376"/>
                <a:ext cx="25400" cy="19050"/>
              </a:xfrm>
              <a:custGeom>
                <a:avLst/>
                <a:gdLst>
                  <a:gd name="T0" fmla="*/ 10 w 16"/>
                  <a:gd name="T1" fmla="*/ 0 h 12"/>
                  <a:gd name="T2" fmla="*/ 0 w 16"/>
                  <a:gd name="T3" fmla="*/ 12 h 12"/>
                  <a:gd name="T4" fmla="*/ 16 w 16"/>
                  <a:gd name="T5" fmla="*/ 12 h 12"/>
                  <a:gd name="T6" fmla="*/ 16 w 16"/>
                  <a:gd name="T7" fmla="*/ 12 h 12"/>
                  <a:gd name="T8" fmla="*/ 10 w 16"/>
                  <a:gd name="T9" fmla="*/ 0 h 12"/>
                  <a:gd name="T10" fmla="*/ 10 w 16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2">
                    <a:moveTo>
                      <a:pt x="10" y="0"/>
                    </a:moveTo>
                    <a:lnTo>
                      <a:pt x="0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0" y="0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4" name="Freeform 1597"/>
              <p:cNvSpPr>
                <a:spLocks noEditPoints="1"/>
              </p:cNvSpPr>
              <p:nvPr/>
            </p:nvSpPr>
            <p:spPr bwMode="auto">
              <a:xfrm>
                <a:off x="7037388" y="1535114"/>
                <a:ext cx="288925" cy="96838"/>
              </a:xfrm>
              <a:custGeom>
                <a:avLst/>
                <a:gdLst>
                  <a:gd name="T0" fmla="*/ 6 w 182"/>
                  <a:gd name="T1" fmla="*/ 61 h 61"/>
                  <a:gd name="T2" fmla="*/ 0 w 182"/>
                  <a:gd name="T3" fmla="*/ 61 h 61"/>
                  <a:gd name="T4" fmla="*/ 0 w 182"/>
                  <a:gd name="T5" fmla="*/ 61 h 61"/>
                  <a:gd name="T6" fmla="*/ 6 w 182"/>
                  <a:gd name="T7" fmla="*/ 61 h 61"/>
                  <a:gd name="T8" fmla="*/ 6 w 182"/>
                  <a:gd name="T9" fmla="*/ 61 h 61"/>
                  <a:gd name="T10" fmla="*/ 182 w 182"/>
                  <a:gd name="T11" fmla="*/ 0 h 61"/>
                  <a:gd name="T12" fmla="*/ 0 w 182"/>
                  <a:gd name="T13" fmla="*/ 0 h 61"/>
                  <a:gd name="T14" fmla="*/ 0 w 182"/>
                  <a:gd name="T15" fmla="*/ 0 h 61"/>
                  <a:gd name="T16" fmla="*/ 182 w 182"/>
                  <a:gd name="T17" fmla="*/ 0 h 61"/>
                  <a:gd name="T18" fmla="*/ 182 w 182"/>
                  <a:gd name="T1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2" h="61">
                    <a:moveTo>
                      <a:pt x="6" y="61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6" y="61"/>
                    </a:lnTo>
                    <a:lnTo>
                      <a:pt x="6" y="61"/>
                    </a:lnTo>
                    <a:close/>
                    <a:moveTo>
                      <a:pt x="18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2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A0A7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5" name="Freeform 1598"/>
              <p:cNvSpPr>
                <a:spLocks noEditPoints="1"/>
              </p:cNvSpPr>
              <p:nvPr/>
            </p:nvSpPr>
            <p:spPr bwMode="auto">
              <a:xfrm>
                <a:off x="7037388" y="1535114"/>
                <a:ext cx="288925" cy="96838"/>
              </a:xfrm>
              <a:custGeom>
                <a:avLst/>
                <a:gdLst>
                  <a:gd name="T0" fmla="*/ 6 w 182"/>
                  <a:gd name="T1" fmla="*/ 61 h 61"/>
                  <a:gd name="T2" fmla="*/ 0 w 182"/>
                  <a:gd name="T3" fmla="*/ 61 h 61"/>
                  <a:gd name="T4" fmla="*/ 0 w 182"/>
                  <a:gd name="T5" fmla="*/ 61 h 61"/>
                  <a:gd name="T6" fmla="*/ 6 w 182"/>
                  <a:gd name="T7" fmla="*/ 61 h 61"/>
                  <a:gd name="T8" fmla="*/ 6 w 182"/>
                  <a:gd name="T9" fmla="*/ 61 h 61"/>
                  <a:gd name="T10" fmla="*/ 182 w 182"/>
                  <a:gd name="T11" fmla="*/ 0 h 61"/>
                  <a:gd name="T12" fmla="*/ 0 w 182"/>
                  <a:gd name="T13" fmla="*/ 0 h 61"/>
                  <a:gd name="T14" fmla="*/ 0 w 182"/>
                  <a:gd name="T15" fmla="*/ 0 h 61"/>
                  <a:gd name="T16" fmla="*/ 182 w 182"/>
                  <a:gd name="T17" fmla="*/ 0 h 61"/>
                  <a:gd name="T18" fmla="*/ 182 w 182"/>
                  <a:gd name="T1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2" h="61">
                    <a:moveTo>
                      <a:pt x="6" y="61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6" y="61"/>
                    </a:lnTo>
                    <a:lnTo>
                      <a:pt x="6" y="61"/>
                    </a:lnTo>
                    <a:moveTo>
                      <a:pt x="18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2" y="0"/>
                    </a:lnTo>
                    <a:lnTo>
                      <a:pt x="18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6" name="Freeform 1599"/>
              <p:cNvSpPr>
                <a:spLocks/>
              </p:cNvSpPr>
              <p:nvPr/>
            </p:nvSpPr>
            <p:spPr bwMode="auto">
              <a:xfrm>
                <a:off x="7037388" y="1535114"/>
                <a:ext cx="295275" cy="96838"/>
              </a:xfrm>
              <a:custGeom>
                <a:avLst/>
                <a:gdLst>
                  <a:gd name="T0" fmla="*/ 182 w 186"/>
                  <a:gd name="T1" fmla="*/ 0 h 61"/>
                  <a:gd name="T2" fmla="*/ 0 w 186"/>
                  <a:gd name="T3" fmla="*/ 0 h 61"/>
                  <a:gd name="T4" fmla="*/ 0 w 186"/>
                  <a:gd name="T5" fmla="*/ 61 h 61"/>
                  <a:gd name="T6" fmla="*/ 6 w 186"/>
                  <a:gd name="T7" fmla="*/ 61 h 61"/>
                  <a:gd name="T8" fmla="*/ 6 w 186"/>
                  <a:gd name="T9" fmla="*/ 7 h 61"/>
                  <a:gd name="T10" fmla="*/ 8 w 186"/>
                  <a:gd name="T11" fmla="*/ 7 h 61"/>
                  <a:gd name="T12" fmla="*/ 8 w 186"/>
                  <a:gd name="T13" fmla="*/ 2 h 61"/>
                  <a:gd name="T14" fmla="*/ 53 w 186"/>
                  <a:gd name="T15" fmla="*/ 2 h 61"/>
                  <a:gd name="T16" fmla="*/ 53 w 186"/>
                  <a:gd name="T17" fmla="*/ 7 h 61"/>
                  <a:gd name="T18" fmla="*/ 69 w 186"/>
                  <a:gd name="T19" fmla="*/ 7 h 61"/>
                  <a:gd name="T20" fmla="*/ 69 w 186"/>
                  <a:gd name="T21" fmla="*/ 2 h 61"/>
                  <a:gd name="T22" fmla="*/ 113 w 186"/>
                  <a:gd name="T23" fmla="*/ 2 h 61"/>
                  <a:gd name="T24" fmla="*/ 113 w 186"/>
                  <a:gd name="T25" fmla="*/ 7 h 61"/>
                  <a:gd name="T26" fmla="*/ 129 w 186"/>
                  <a:gd name="T27" fmla="*/ 7 h 61"/>
                  <a:gd name="T28" fmla="*/ 129 w 186"/>
                  <a:gd name="T29" fmla="*/ 2 h 61"/>
                  <a:gd name="T30" fmla="*/ 176 w 186"/>
                  <a:gd name="T31" fmla="*/ 2 h 61"/>
                  <a:gd name="T32" fmla="*/ 176 w 186"/>
                  <a:gd name="T33" fmla="*/ 7 h 61"/>
                  <a:gd name="T34" fmla="*/ 186 w 186"/>
                  <a:gd name="T35" fmla="*/ 7 h 61"/>
                  <a:gd name="T36" fmla="*/ 186 w 186"/>
                  <a:gd name="T37" fmla="*/ 7 h 61"/>
                  <a:gd name="T38" fmla="*/ 182 w 186"/>
                  <a:gd name="T39" fmla="*/ 0 h 61"/>
                  <a:gd name="T40" fmla="*/ 182 w 186"/>
                  <a:gd name="T4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6" h="61">
                    <a:moveTo>
                      <a:pt x="182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6" y="61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8" y="2"/>
                    </a:lnTo>
                    <a:lnTo>
                      <a:pt x="53" y="2"/>
                    </a:lnTo>
                    <a:lnTo>
                      <a:pt x="53" y="7"/>
                    </a:lnTo>
                    <a:lnTo>
                      <a:pt x="69" y="7"/>
                    </a:lnTo>
                    <a:lnTo>
                      <a:pt x="69" y="2"/>
                    </a:lnTo>
                    <a:lnTo>
                      <a:pt x="113" y="2"/>
                    </a:lnTo>
                    <a:lnTo>
                      <a:pt x="113" y="7"/>
                    </a:lnTo>
                    <a:lnTo>
                      <a:pt x="129" y="7"/>
                    </a:lnTo>
                    <a:lnTo>
                      <a:pt x="129" y="2"/>
                    </a:lnTo>
                    <a:lnTo>
                      <a:pt x="176" y="2"/>
                    </a:lnTo>
                    <a:lnTo>
                      <a:pt x="176" y="7"/>
                    </a:lnTo>
                    <a:lnTo>
                      <a:pt x="186" y="7"/>
                    </a:lnTo>
                    <a:lnTo>
                      <a:pt x="186" y="7"/>
                    </a:lnTo>
                    <a:lnTo>
                      <a:pt x="182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909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7" name="Freeform 1600"/>
              <p:cNvSpPr>
                <a:spLocks/>
              </p:cNvSpPr>
              <p:nvPr/>
            </p:nvSpPr>
            <p:spPr bwMode="auto">
              <a:xfrm>
                <a:off x="7037388" y="1535114"/>
                <a:ext cx="295275" cy="96838"/>
              </a:xfrm>
              <a:custGeom>
                <a:avLst/>
                <a:gdLst>
                  <a:gd name="T0" fmla="*/ 182 w 186"/>
                  <a:gd name="T1" fmla="*/ 0 h 61"/>
                  <a:gd name="T2" fmla="*/ 0 w 186"/>
                  <a:gd name="T3" fmla="*/ 0 h 61"/>
                  <a:gd name="T4" fmla="*/ 0 w 186"/>
                  <a:gd name="T5" fmla="*/ 61 h 61"/>
                  <a:gd name="T6" fmla="*/ 6 w 186"/>
                  <a:gd name="T7" fmla="*/ 61 h 61"/>
                  <a:gd name="T8" fmla="*/ 6 w 186"/>
                  <a:gd name="T9" fmla="*/ 7 h 61"/>
                  <a:gd name="T10" fmla="*/ 8 w 186"/>
                  <a:gd name="T11" fmla="*/ 7 h 61"/>
                  <a:gd name="T12" fmla="*/ 8 w 186"/>
                  <a:gd name="T13" fmla="*/ 2 h 61"/>
                  <a:gd name="T14" fmla="*/ 53 w 186"/>
                  <a:gd name="T15" fmla="*/ 2 h 61"/>
                  <a:gd name="T16" fmla="*/ 53 w 186"/>
                  <a:gd name="T17" fmla="*/ 7 h 61"/>
                  <a:gd name="T18" fmla="*/ 69 w 186"/>
                  <a:gd name="T19" fmla="*/ 7 h 61"/>
                  <a:gd name="T20" fmla="*/ 69 w 186"/>
                  <a:gd name="T21" fmla="*/ 2 h 61"/>
                  <a:gd name="T22" fmla="*/ 113 w 186"/>
                  <a:gd name="T23" fmla="*/ 2 h 61"/>
                  <a:gd name="T24" fmla="*/ 113 w 186"/>
                  <a:gd name="T25" fmla="*/ 7 h 61"/>
                  <a:gd name="T26" fmla="*/ 129 w 186"/>
                  <a:gd name="T27" fmla="*/ 7 h 61"/>
                  <a:gd name="T28" fmla="*/ 129 w 186"/>
                  <a:gd name="T29" fmla="*/ 2 h 61"/>
                  <a:gd name="T30" fmla="*/ 176 w 186"/>
                  <a:gd name="T31" fmla="*/ 2 h 61"/>
                  <a:gd name="T32" fmla="*/ 176 w 186"/>
                  <a:gd name="T33" fmla="*/ 7 h 61"/>
                  <a:gd name="T34" fmla="*/ 186 w 186"/>
                  <a:gd name="T35" fmla="*/ 7 h 61"/>
                  <a:gd name="T36" fmla="*/ 186 w 186"/>
                  <a:gd name="T37" fmla="*/ 7 h 61"/>
                  <a:gd name="T38" fmla="*/ 182 w 186"/>
                  <a:gd name="T39" fmla="*/ 0 h 61"/>
                  <a:gd name="T40" fmla="*/ 182 w 186"/>
                  <a:gd name="T4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6" h="61">
                    <a:moveTo>
                      <a:pt x="182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6" y="61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8" y="2"/>
                    </a:lnTo>
                    <a:lnTo>
                      <a:pt x="53" y="2"/>
                    </a:lnTo>
                    <a:lnTo>
                      <a:pt x="53" y="7"/>
                    </a:lnTo>
                    <a:lnTo>
                      <a:pt x="69" y="7"/>
                    </a:lnTo>
                    <a:lnTo>
                      <a:pt x="69" y="2"/>
                    </a:lnTo>
                    <a:lnTo>
                      <a:pt x="113" y="2"/>
                    </a:lnTo>
                    <a:lnTo>
                      <a:pt x="113" y="7"/>
                    </a:lnTo>
                    <a:lnTo>
                      <a:pt x="129" y="7"/>
                    </a:lnTo>
                    <a:lnTo>
                      <a:pt x="129" y="2"/>
                    </a:lnTo>
                    <a:lnTo>
                      <a:pt x="176" y="2"/>
                    </a:lnTo>
                    <a:lnTo>
                      <a:pt x="176" y="7"/>
                    </a:lnTo>
                    <a:lnTo>
                      <a:pt x="186" y="7"/>
                    </a:lnTo>
                    <a:lnTo>
                      <a:pt x="186" y="7"/>
                    </a:lnTo>
                    <a:lnTo>
                      <a:pt x="182" y="0"/>
                    </a:lnTo>
                    <a:lnTo>
                      <a:pt x="18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8" name="Freeform 1601"/>
              <p:cNvSpPr>
                <a:spLocks/>
              </p:cNvSpPr>
              <p:nvPr/>
            </p:nvSpPr>
            <p:spPr bwMode="auto">
              <a:xfrm>
                <a:off x="7050088" y="1538289"/>
                <a:ext cx="71437" cy="7938"/>
              </a:xfrm>
              <a:custGeom>
                <a:avLst/>
                <a:gdLst>
                  <a:gd name="T0" fmla="*/ 45 w 45"/>
                  <a:gd name="T1" fmla="*/ 0 h 5"/>
                  <a:gd name="T2" fmla="*/ 0 w 45"/>
                  <a:gd name="T3" fmla="*/ 0 h 5"/>
                  <a:gd name="T4" fmla="*/ 0 w 45"/>
                  <a:gd name="T5" fmla="*/ 5 h 5"/>
                  <a:gd name="T6" fmla="*/ 0 w 45"/>
                  <a:gd name="T7" fmla="*/ 5 h 5"/>
                  <a:gd name="T8" fmla="*/ 0 w 45"/>
                  <a:gd name="T9" fmla="*/ 2 h 5"/>
                  <a:gd name="T10" fmla="*/ 20 w 45"/>
                  <a:gd name="T11" fmla="*/ 2 h 5"/>
                  <a:gd name="T12" fmla="*/ 20 w 45"/>
                  <a:gd name="T13" fmla="*/ 2 h 5"/>
                  <a:gd name="T14" fmla="*/ 22 w 45"/>
                  <a:gd name="T15" fmla="*/ 2 h 5"/>
                  <a:gd name="T16" fmla="*/ 22 w 45"/>
                  <a:gd name="T17" fmla="*/ 2 h 5"/>
                  <a:gd name="T18" fmla="*/ 43 w 45"/>
                  <a:gd name="T19" fmla="*/ 2 h 5"/>
                  <a:gd name="T20" fmla="*/ 43 w 45"/>
                  <a:gd name="T21" fmla="*/ 2 h 5"/>
                  <a:gd name="T22" fmla="*/ 43 w 45"/>
                  <a:gd name="T23" fmla="*/ 5 h 5"/>
                  <a:gd name="T24" fmla="*/ 45 w 45"/>
                  <a:gd name="T25" fmla="*/ 5 h 5"/>
                  <a:gd name="T26" fmla="*/ 45 w 45"/>
                  <a:gd name="T2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5">
                    <a:moveTo>
                      <a:pt x="4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3" y="5"/>
                    </a:lnTo>
                    <a:lnTo>
                      <a:pt x="45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979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9" name="Freeform 1602"/>
              <p:cNvSpPr>
                <a:spLocks/>
              </p:cNvSpPr>
              <p:nvPr/>
            </p:nvSpPr>
            <p:spPr bwMode="auto">
              <a:xfrm>
                <a:off x="7050088" y="1538289"/>
                <a:ext cx="71437" cy="7938"/>
              </a:xfrm>
              <a:custGeom>
                <a:avLst/>
                <a:gdLst>
                  <a:gd name="T0" fmla="*/ 45 w 45"/>
                  <a:gd name="T1" fmla="*/ 0 h 5"/>
                  <a:gd name="T2" fmla="*/ 0 w 45"/>
                  <a:gd name="T3" fmla="*/ 0 h 5"/>
                  <a:gd name="T4" fmla="*/ 0 w 45"/>
                  <a:gd name="T5" fmla="*/ 5 h 5"/>
                  <a:gd name="T6" fmla="*/ 0 w 45"/>
                  <a:gd name="T7" fmla="*/ 5 h 5"/>
                  <a:gd name="T8" fmla="*/ 0 w 45"/>
                  <a:gd name="T9" fmla="*/ 2 h 5"/>
                  <a:gd name="T10" fmla="*/ 20 w 45"/>
                  <a:gd name="T11" fmla="*/ 2 h 5"/>
                  <a:gd name="T12" fmla="*/ 20 w 45"/>
                  <a:gd name="T13" fmla="*/ 2 h 5"/>
                  <a:gd name="T14" fmla="*/ 22 w 45"/>
                  <a:gd name="T15" fmla="*/ 2 h 5"/>
                  <a:gd name="T16" fmla="*/ 22 w 45"/>
                  <a:gd name="T17" fmla="*/ 2 h 5"/>
                  <a:gd name="T18" fmla="*/ 43 w 45"/>
                  <a:gd name="T19" fmla="*/ 2 h 5"/>
                  <a:gd name="T20" fmla="*/ 43 w 45"/>
                  <a:gd name="T21" fmla="*/ 2 h 5"/>
                  <a:gd name="T22" fmla="*/ 43 w 45"/>
                  <a:gd name="T23" fmla="*/ 5 h 5"/>
                  <a:gd name="T24" fmla="*/ 45 w 45"/>
                  <a:gd name="T25" fmla="*/ 5 h 5"/>
                  <a:gd name="T26" fmla="*/ 45 w 45"/>
                  <a:gd name="T2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5">
                    <a:moveTo>
                      <a:pt x="4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3" y="5"/>
                    </a:lnTo>
                    <a:lnTo>
                      <a:pt x="45" y="5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0" name="Freeform 1603"/>
              <p:cNvSpPr>
                <a:spLocks noEditPoints="1"/>
              </p:cNvSpPr>
              <p:nvPr/>
            </p:nvSpPr>
            <p:spPr bwMode="auto">
              <a:xfrm>
                <a:off x="7050088" y="1541464"/>
                <a:ext cx="68262" cy="4763"/>
              </a:xfrm>
              <a:custGeom>
                <a:avLst/>
                <a:gdLst>
                  <a:gd name="T0" fmla="*/ 20 w 43"/>
                  <a:gd name="T1" fmla="*/ 0 h 3"/>
                  <a:gd name="T2" fmla="*/ 0 w 43"/>
                  <a:gd name="T3" fmla="*/ 0 h 3"/>
                  <a:gd name="T4" fmla="*/ 0 w 43"/>
                  <a:gd name="T5" fmla="*/ 3 h 3"/>
                  <a:gd name="T6" fmla="*/ 20 w 43"/>
                  <a:gd name="T7" fmla="*/ 3 h 3"/>
                  <a:gd name="T8" fmla="*/ 20 w 43"/>
                  <a:gd name="T9" fmla="*/ 0 h 3"/>
                  <a:gd name="T10" fmla="*/ 43 w 43"/>
                  <a:gd name="T11" fmla="*/ 0 h 3"/>
                  <a:gd name="T12" fmla="*/ 22 w 43"/>
                  <a:gd name="T13" fmla="*/ 0 h 3"/>
                  <a:gd name="T14" fmla="*/ 22 w 43"/>
                  <a:gd name="T15" fmla="*/ 3 h 3"/>
                  <a:gd name="T16" fmla="*/ 43 w 43"/>
                  <a:gd name="T17" fmla="*/ 3 h 3"/>
                  <a:gd name="T18" fmla="*/ 43 w 43"/>
                  <a:gd name="T19" fmla="*/ 0 h 3"/>
                  <a:gd name="T20" fmla="*/ 43 w 4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3">
                    <a:moveTo>
                      <a:pt x="2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0" y="0"/>
                    </a:lnTo>
                    <a:close/>
                    <a:moveTo>
                      <a:pt x="43" y="0"/>
                    </a:moveTo>
                    <a:lnTo>
                      <a:pt x="22" y="0"/>
                    </a:lnTo>
                    <a:lnTo>
                      <a:pt x="22" y="3"/>
                    </a:lnTo>
                    <a:lnTo>
                      <a:pt x="43" y="3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1C7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1" name="Freeform 1604"/>
              <p:cNvSpPr>
                <a:spLocks noEditPoints="1"/>
              </p:cNvSpPr>
              <p:nvPr/>
            </p:nvSpPr>
            <p:spPr bwMode="auto">
              <a:xfrm>
                <a:off x="7050088" y="1541464"/>
                <a:ext cx="68262" cy="4763"/>
              </a:xfrm>
              <a:custGeom>
                <a:avLst/>
                <a:gdLst>
                  <a:gd name="T0" fmla="*/ 20 w 43"/>
                  <a:gd name="T1" fmla="*/ 0 h 3"/>
                  <a:gd name="T2" fmla="*/ 0 w 43"/>
                  <a:gd name="T3" fmla="*/ 0 h 3"/>
                  <a:gd name="T4" fmla="*/ 0 w 43"/>
                  <a:gd name="T5" fmla="*/ 3 h 3"/>
                  <a:gd name="T6" fmla="*/ 20 w 43"/>
                  <a:gd name="T7" fmla="*/ 3 h 3"/>
                  <a:gd name="T8" fmla="*/ 20 w 43"/>
                  <a:gd name="T9" fmla="*/ 0 h 3"/>
                  <a:gd name="T10" fmla="*/ 43 w 43"/>
                  <a:gd name="T11" fmla="*/ 0 h 3"/>
                  <a:gd name="T12" fmla="*/ 22 w 43"/>
                  <a:gd name="T13" fmla="*/ 0 h 3"/>
                  <a:gd name="T14" fmla="*/ 22 w 43"/>
                  <a:gd name="T15" fmla="*/ 3 h 3"/>
                  <a:gd name="T16" fmla="*/ 43 w 43"/>
                  <a:gd name="T17" fmla="*/ 3 h 3"/>
                  <a:gd name="T18" fmla="*/ 43 w 43"/>
                  <a:gd name="T19" fmla="*/ 0 h 3"/>
                  <a:gd name="T20" fmla="*/ 43 w 4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3">
                    <a:moveTo>
                      <a:pt x="2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0" y="0"/>
                    </a:lnTo>
                    <a:moveTo>
                      <a:pt x="43" y="0"/>
                    </a:moveTo>
                    <a:lnTo>
                      <a:pt x="22" y="0"/>
                    </a:lnTo>
                    <a:lnTo>
                      <a:pt x="22" y="3"/>
                    </a:lnTo>
                    <a:lnTo>
                      <a:pt x="43" y="3"/>
                    </a:lnTo>
                    <a:lnTo>
                      <a:pt x="43" y="0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2" name="Rectangle 1605"/>
              <p:cNvSpPr>
                <a:spLocks noChangeArrowheads="1"/>
              </p:cNvSpPr>
              <p:nvPr/>
            </p:nvSpPr>
            <p:spPr bwMode="auto">
              <a:xfrm>
                <a:off x="7118350" y="1541464"/>
                <a:ext cx="1587" cy="4763"/>
              </a:xfrm>
              <a:prstGeom prst="rect">
                <a:avLst/>
              </a:prstGeom>
              <a:solidFill>
                <a:srgbClr val="3980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3" name="Freeform 1606"/>
              <p:cNvSpPr>
                <a:spLocks/>
              </p:cNvSpPr>
              <p:nvPr/>
            </p:nvSpPr>
            <p:spPr bwMode="auto">
              <a:xfrm>
                <a:off x="7118350" y="1541464"/>
                <a:ext cx="0" cy="4763"/>
              </a:xfrm>
              <a:custGeom>
                <a:avLst/>
                <a:gdLst>
                  <a:gd name="T0" fmla="*/ 0 h 3"/>
                  <a:gd name="T1" fmla="*/ 3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4" name="Freeform 1607"/>
              <p:cNvSpPr>
                <a:spLocks/>
              </p:cNvSpPr>
              <p:nvPr/>
            </p:nvSpPr>
            <p:spPr bwMode="auto">
              <a:xfrm>
                <a:off x="7081838" y="1541464"/>
                <a:ext cx="3175" cy="476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3 h 3"/>
                  <a:gd name="T8" fmla="*/ 2 w 2"/>
                  <a:gd name="T9" fmla="*/ 3 h 3"/>
                  <a:gd name="T10" fmla="*/ 2 w 2"/>
                  <a:gd name="T11" fmla="*/ 0 h 3"/>
                  <a:gd name="T12" fmla="*/ 2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79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5" name="Freeform 1608"/>
              <p:cNvSpPr>
                <a:spLocks/>
              </p:cNvSpPr>
              <p:nvPr/>
            </p:nvSpPr>
            <p:spPr bwMode="auto">
              <a:xfrm>
                <a:off x="7081838" y="1541464"/>
                <a:ext cx="3175" cy="476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3 h 3"/>
                  <a:gd name="T8" fmla="*/ 2 w 2"/>
                  <a:gd name="T9" fmla="*/ 3 h 3"/>
                  <a:gd name="T10" fmla="*/ 2 w 2"/>
                  <a:gd name="T11" fmla="*/ 0 h 3"/>
                  <a:gd name="T12" fmla="*/ 2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6" name="Freeform 1609"/>
              <p:cNvSpPr>
                <a:spLocks/>
              </p:cNvSpPr>
              <p:nvPr/>
            </p:nvSpPr>
            <p:spPr bwMode="auto">
              <a:xfrm>
                <a:off x="7146925" y="1538289"/>
                <a:ext cx="69850" cy="7938"/>
              </a:xfrm>
              <a:custGeom>
                <a:avLst/>
                <a:gdLst>
                  <a:gd name="T0" fmla="*/ 44 w 44"/>
                  <a:gd name="T1" fmla="*/ 0 h 5"/>
                  <a:gd name="T2" fmla="*/ 0 w 44"/>
                  <a:gd name="T3" fmla="*/ 0 h 5"/>
                  <a:gd name="T4" fmla="*/ 0 w 44"/>
                  <a:gd name="T5" fmla="*/ 5 h 5"/>
                  <a:gd name="T6" fmla="*/ 2 w 44"/>
                  <a:gd name="T7" fmla="*/ 5 h 5"/>
                  <a:gd name="T8" fmla="*/ 2 w 44"/>
                  <a:gd name="T9" fmla="*/ 2 h 5"/>
                  <a:gd name="T10" fmla="*/ 22 w 44"/>
                  <a:gd name="T11" fmla="*/ 2 h 5"/>
                  <a:gd name="T12" fmla="*/ 22 w 44"/>
                  <a:gd name="T13" fmla="*/ 2 h 5"/>
                  <a:gd name="T14" fmla="*/ 24 w 44"/>
                  <a:gd name="T15" fmla="*/ 2 h 5"/>
                  <a:gd name="T16" fmla="*/ 24 w 44"/>
                  <a:gd name="T17" fmla="*/ 2 h 5"/>
                  <a:gd name="T18" fmla="*/ 42 w 44"/>
                  <a:gd name="T19" fmla="*/ 2 h 5"/>
                  <a:gd name="T20" fmla="*/ 42 w 44"/>
                  <a:gd name="T21" fmla="*/ 2 h 5"/>
                  <a:gd name="T22" fmla="*/ 42 w 44"/>
                  <a:gd name="T23" fmla="*/ 5 h 5"/>
                  <a:gd name="T24" fmla="*/ 44 w 44"/>
                  <a:gd name="T25" fmla="*/ 5 h 5"/>
                  <a:gd name="T26" fmla="*/ 44 w 44"/>
                  <a:gd name="T2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5">
                    <a:moveTo>
                      <a:pt x="4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5"/>
                    </a:lnTo>
                    <a:lnTo>
                      <a:pt x="44" y="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979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7" name="Freeform 1610"/>
              <p:cNvSpPr>
                <a:spLocks/>
              </p:cNvSpPr>
              <p:nvPr/>
            </p:nvSpPr>
            <p:spPr bwMode="auto">
              <a:xfrm>
                <a:off x="7146925" y="1538289"/>
                <a:ext cx="69850" cy="7938"/>
              </a:xfrm>
              <a:custGeom>
                <a:avLst/>
                <a:gdLst>
                  <a:gd name="T0" fmla="*/ 44 w 44"/>
                  <a:gd name="T1" fmla="*/ 0 h 5"/>
                  <a:gd name="T2" fmla="*/ 0 w 44"/>
                  <a:gd name="T3" fmla="*/ 0 h 5"/>
                  <a:gd name="T4" fmla="*/ 0 w 44"/>
                  <a:gd name="T5" fmla="*/ 5 h 5"/>
                  <a:gd name="T6" fmla="*/ 2 w 44"/>
                  <a:gd name="T7" fmla="*/ 5 h 5"/>
                  <a:gd name="T8" fmla="*/ 2 w 44"/>
                  <a:gd name="T9" fmla="*/ 2 h 5"/>
                  <a:gd name="T10" fmla="*/ 22 w 44"/>
                  <a:gd name="T11" fmla="*/ 2 h 5"/>
                  <a:gd name="T12" fmla="*/ 22 w 44"/>
                  <a:gd name="T13" fmla="*/ 2 h 5"/>
                  <a:gd name="T14" fmla="*/ 24 w 44"/>
                  <a:gd name="T15" fmla="*/ 2 h 5"/>
                  <a:gd name="T16" fmla="*/ 24 w 44"/>
                  <a:gd name="T17" fmla="*/ 2 h 5"/>
                  <a:gd name="T18" fmla="*/ 42 w 44"/>
                  <a:gd name="T19" fmla="*/ 2 h 5"/>
                  <a:gd name="T20" fmla="*/ 42 w 44"/>
                  <a:gd name="T21" fmla="*/ 2 h 5"/>
                  <a:gd name="T22" fmla="*/ 42 w 44"/>
                  <a:gd name="T23" fmla="*/ 5 h 5"/>
                  <a:gd name="T24" fmla="*/ 44 w 44"/>
                  <a:gd name="T25" fmla="*/ 5 h 5"/>
                  <a:gd name="T26" fmla="*/ 44 w 44"/>
                  <a:gd name="T2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5">
                    <a:moveTo>
                      <a:pt x="4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5"/>
                    </a:lnTo>
                    <a:lnTo>
                      <a:pt x="44" y="5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8" name="Freeform 1611"/>
              <p:cNvSpPr>
                <a:spLocks noEditPoints="1"/>
              </p:cNvSpPr>
              <p:nvPr/>
            </p:nvSpPr>
            <p:spPr bwMode="auto">
              <a:xfrm>
                <a:off x="7150100" y="1541464"/>
                <a:ext cx="63500" cy="4763"/>
              </a:xfrm>
              <a:custGeom>
                <a:avLst/>
                <a:gdLst>
                  <a:gd name="T0" fmla="*/ 20 w 40"/>
                  <a:gd name="T1" fmla="*/ 0 h 3"/>
                  <a:gd name="T2" fmla="*/ 0 w 40"/>
                  <a:gd name="T3" fmla="*/ 0 h 3"/>
                  <a:gd name="T4" fmla="*/ 0 w 40"/>
                  <a:gd name="T5" fmla="*/ 3 h 3"/>
                  <a:gd name="T6" fmla="*/ 20 w 40"/>
                  <a:gd name="T7" fmla="*/ 3 h 3"/>
                  <a:gd name="T8" fmla="*/ 20 w 40"/>
                  <a:gd name="T9" fmla="*/ 0 h 3"/>
                  <a:gd name="T10" fmla="*/ 40 w 40"/>
                  <a:gd name="T11" fmla="*/ 0 h 3"/>
                  <a:gd name="T12" fmla="*/ 22 w 40"/>
                  <a:gd name="T13" fmla="*/ 0 h 3"/>
                  <a:gd name="T14" fmla="*/ 22 w 40"/>
                  <a:gd name="T15" fmla="*/ 3 h 3"/>
                  <a:gd name="T16" fmla="*/ 40 w 40"/>
                  <a:gd name="T17" fmla="*/ 3 h 3"/>
                  <a:gd name="T18" fmla="*/ 40 w 40"/>
                  <a:gd name="T19" fmla="*/ 0 h 3"/>
                  <a:gd name="T20" fmla="*/ 40 w 40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3">
                    <a:moveTo>
                      <a:pt x="2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0" y="0"/>
                    </a:lnTo>
                    <a:close/>
                    <a:moveTo>
                      <a:pt x="40" y="0"/>
                    </a:moveTo>
                    <a:lnTo>
                      <a:pt x="22" y="0"/>
                    </a:lnTo>
                    <a:lnTo>
                      <a:pt x="22" y="3"/>
                    </a:lnTo>
                    <a:lnTo>
                      <a:pt x="40" y="3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1C7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9" name="Freeform 1613"/>
              <p:cNvSpPr>
                <a:spLocks noEditPoints="1"/>
              </p:cNvSpPr>
              <p:nvPr/>
            </p:nvSpPr>
            <p:spPr bwMode="auto">
              <a:xfrm>
                <a:off x="7150100" y="1541464"/>
                <a:ext cx="63500" cy="4763"/>
              </a:xfrm>
              <a:custGeom>
                <a:avLst/>
                <a:gdLst>
                  <a:gd name="T0" fmla="*/ 20 w 40"/>
                  <a:gd name="T1" fmla="*/ 0 h 3"/>
                  <a:gd name="T2" fmla="*/ 0 w 40"/>
                  <a:gd name="T3" fmla="*/ 0 h 3"/>
                  <a:gd name="T4" fmla="*/ 0 w 40"/>
                  <a:gd name="T5" fmla="*/ 3 h 3"/>
                  <a:gd name="T6" fmla="*/ 20 w 40"/>
                  <a:gd name="T7" fmla="*/ 3 h 3"/>
                  <a:gd name="T8" fmla="*/ 20 w 40"/>
                  <a:gd name="T9" fmla="*/ 0 h 3"/>
                  <a:gd name="T10" fmla="*/ 40 w 40"/>
                  <a:gd name="T11" fmla="*/ 0 h 3"/>
                  <a:gd name="T12" fmla="*/ 22 w 40"/>
                  <a:gd name="T13" fmla="*/ 0 h 3"/>
                  <a:gd name="T14" fmla="*/ 22 w 40"/>
                  <a:gd name="T15" fmla="*/ 3 h 3"/>
                  <a:gd name="T16" fmla="*/ 40 w 40"/>
                  <a:gd name="T17" fmla="*/ 3 h 3"/>
                  <a:gd name="T18" fmla="*/ 40 w 40"/>
                  <a:gd name="T19" fmla="*/ 0 h 3"/>
                  <a:gd name="T20" fmla="*/ 40 w 40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3">
                    <a:moveTo>
                      <a:pt x="2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0" y="0"/>
                    </a:lnTo>
                    <a:moveTo>
                      <a:pt x="40" y="0"/>
                    </a:moveTo>
                    <a:lnTo>
                      <a:pt x="22" y="0"/>
                    </a:lnTo>
                    <a:lnTo>
                      <a:pt x="22" y="3"/>
                    </a:lnTo>
                    <a:lnTo>
                      <a:pt x="40" y="3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0" name="Rectangle 1614"/>
              <p:cNvSpPr>
                <a:spLocks noChangeArrowheads="1"/>
              </p:cNvSpPr>
              <p:nvPr/>
            </p:nvSpPr>
            <p:spPr bwMode="auto">
              <a:xfrm>
                <a:off x="7213600" y="1541464"/>
                <a:ext cx="1588" cy="4763"/>
              </a:xfrm>
              <a:prstGeom prst="rect">
                <a:avLst/>
              </a:prstGeom>
              <a:solidFill>
                <a:srgbClr val="3980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1" name="Freeform 1615"/>
              <p:cNvSpPr>
                <a:spLocks/>
              </p:cNvSpPr>
              <p:nvPr/>
            </p:nvSpPr>
            <p:spPr bwMode="auto">
              <a:xfrm>
                <a:off x="7213600" y="1541464"/>
                <a:ext cx="0" cy="4763"/>
              </a:xfrm>
              <a:custGeom>
                <a:avLst/>
                <a:gdLst>
                  <a:gd name="T0" fmla="*/ 0 h 3"/>
                  <a:gd name="T1" fmla="*/ 3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2" name="Freeform 1616"/>
              <p:cNvSpPr>
                <a:spLocks/>
              </p:cNvSpPr>
              <p:nvPr/>
            </p:nvSpPr>
            <p:spPr bwMode="auto">
              <a:xfrm>
                <a:off x="7181850" y="1541464"/>
                <a:ext cx="3175" cy="476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3 h 3"/>
                  <a:gd name="T8" fmla="*/ 2 w 2"/>
                  <a:gd name="T9" fmla="*/ 3 h 3"/>
                  <a:gd name="T10" fmla="*/ 2 w 2"/>
                  <a:gd name="T11" fmla="*/ 0 h 3"/>
                  <a:gd name="T12" fmla="*/ 2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79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3" name="Freeform 1617"/>
              <p:cNvSpPr>
                <a:spLocks/>
              </p:cNvSpPr>
              <p:nvPr/>
            </p:nvSpPr>
            <p:spPr bwMode="auto">
              <a:xfrm>
                <a:off x="7181850" y="1541464"/>
                <a:ext cx="3175" cy="476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3 h 3"/>
                  <a:gd name="T8" fmla="*/ 2 w 2"/>
                  <a:gd name="T9" fmla="*/ 3 h 3"/>
                  <a:gd name="T10" fmla="*/ 2 w 2"/>
                  <a:gd name="T11" fmla="*/ 0 h 3"/>
                  <a:gd name="T12" fmla="*/ 2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4" name="Freeform 1618"/>
              <p:cNvSpPr>
                <a:spLocks/>
              </p:cNvSpPr>
              <p:nvPr/>
            </p:nvSpPr>
            <p:spPr bwMode="auto">
              <a:xfrm>
                <a:off x="7242175" y="1538289"/>
                <a:ext cx="74613" cy="7938"/>
              </a:xfrm>
              <a:custGeom>
                <a:avLst/>
                <a:gdLst>
                  <a:gd name="T0" fmla="*/ 47 w 47"/>
                  <a:gd name="T1" fmla="*/ 0 h 5"/>
                  <a:gd name="T2" fmla="*/ 0 w 47"/>
                  <a:gd name="T3" fmla="*/ 0 h 5"/>
                  <a:gd name="T4" fmla="*/ 0 w 47"/>
                  <a:gd name="T5" fmla="*/ 5 h 5"/>
                  <a:gd name="T6" fmla="*/ 3 w 47"/>
                  <a:gd name="T7" fmla="*/ 5 h 5"/>
                  <a:gd name="T8" fmla="*/ 3 w 47"/>
                  <a:gd name="T9" fmla="*/ 2 h 5"/>
                  <a:gd name="T10" fmla="*/ 23 w 47"/>
                  <a:gd name="T11" fmla="*/ 2 h 5"/>
                  <a:gd name="T12" fmla="*/ 23 w 47"/>
                  <a:gd name="T13" fmla="*/ 2 h 5"/>
                  <a:gd name="T14" fmla="*/ 25 w 47"/>
                  <a:gd name="T15" fmla="*/ 2 h 5"/>
                  <a:gd name="T16" fmla="*/ 25 w 47"/>
                  <a:gd name="T17" fmla="*/ 2 h 5"/>
                  <a:gd name="T18" fmla="*/ 45 w 47"/>
                  <a:gd name="T19" fmla="*/ 2 h 5"/>
                  <a:gd name="T20" fmla="*/ 45 w 47"/>
                  <a:gd name="T21" fmla="*/ 2 h 5"/>
                  <a:gd name="T22" fmla="*/ 45 w 47"/>
                  <a:gd name="T23" fmla="*/ 5 h 5"/>
                  <a:gd name="T24" fmla="*/ 47 w 47"/>
                  <a:gd name="T25" fmla="*/ 5 h 5"/>
                  <a:gd name="T26" fmla="*/ 47 w 47"/>
                  <a:gd name="T2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5">
                    <a:moveTo>
                      <a:pt x="4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9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5" name="Freeform 1619"/>
              <p:cNvSpPr>
                <a:spLocks/>
              </p:cNvSpPr>
              <p:nvPr/>
            </p:nvSpPr>
            <p:spPr bwMode="auto">
              <a:xfrm>
                <a:off x="7242175" y="1538289"/>
                <a:ext cx="74613" cy="7938"/>
              </a:xfrm>
              <a:custGeom>
                <a:avLst/>
                <a:gdLst>
                  <a:gd name="T0" fmla="*/ 47 w 47"/>
                  <a:gd name="T1" fmla="*/ 0 h 5"/>
                  <a:gd name="T2" fmla="*/ 0 w 47"/>
                  <a:gd name="T3" fmla="*/ 0 h 5"/>
                  <a:gd name="T4" fmla="*/ 0 w 47"/>
                  <a:gd name="T5" fmla="*/ 5 h 5"/>
                  <a:gd name="T6" fmla="*/ 3 w 47"/>
                  <a:gd name="T7" fmla="*/ 5 h 5"/>
                  <a:gd name="T8" fmla="*/ 3 w 47"/>
                  <a:gd name="T9" fmla="*/ 2 h 5"/>
                  <a:gd name="T10" fmla="*/ 23 w 47"/>
                  <a:gd name="T11" fmla="*/ 2 h 5"/>
                  <a:gd name="T12" fmla="*/ 23 w 47"/>
                  <a:gd name="T13" fmla="*/ 2 h 5"/>
                  <a:gd name="T14" fmla="*/ 25 w 47"/>
                  <a:gd name="T15" fmla="*/ 2 h 5"/>
                  <a:gd name="T16" fmla="*/ 25 w 47"/>
                  <a:gd name="T17" fmla="*/ 2 h 5"/>
                  <a:gd name="T18" fmla="*/ 45 w 47"/>
                  <a:gd name="T19" fmla="*/ 2 h 5"/>
                  <a:gd name="T20" fmla="*/ 45 w 47"/>
                  <a:gd name="T21" fmla="*/ 2 h 5"/>
                  <a:gd name="T22" fmla="*/ 45 w 47"/>
                  <a:gd name="T23" fmla="*/ 5 h 5"/>
                  <a:gd name="T24" fmla="*/ 47 w 47"/>
                  <a:gd name="T25" fmla="*/ 5 h 5"/>
                  <a:gd name="T26" fmla="*/ 47 w 47"/>
                  <a:gd name="T2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5">
                    <a:moveTo>
                      <a:pt x="4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6" name="Freeform 1620"/>
              <p:cNvSpPr>
                <a:spLocks noEditPoints="1"/>
              </p:cNvSpPr>
              <p:nvPr/>
            </p:nvSpPr>
            <p:spPr bwMode="auto">
              <a:xfrm>
                <a:off x="7246938" y="1541464"/>
                <a:ext cx="66675" cy="4763"/>
              </a:xfrm>
              <a:custGeom>
                <a:avLst/>
                <a:gdLst>
                  <a:gd name="T0" fmla="*/ 20 w 42"/>
                  <a:gd name="T1" fmla="*/ 0 h 3"/>
                  <a:gd name="T2" fmla="*/ 0 w 42"/>
                  <a:gd name="T3" fmla="*/ 0 h 3"/>
                  <a:gd name="T4" fmla="*/ 0 w 42"/>
                  <a:gd name="T5" fmla="*/ 3 h 3"/>
                  <a:gd name="T6" fmla="*/ 20 w 42"/>
                  <a:gd name="T7" fmla="*/ 3 h 3"/>
                  <a:gd name="T8" fmla="*/ 20 w 42"/>
                  <a:gd name="T9" fmla="*/ 0 h 3"/>
                  <a:gd name="T10" fmla="*/ 42 w 42"/>
                  <a:gd name="T11" fmla="*/ 0 h 3"/>
                  <a:gd name="T12" fmla="*/ 22 w 42"/>
                  <a:gd name="T13" fmla="*/ 0 h 3"/>
                  <a:gd name="T14" fmla="*/ 22 w 42"/>
                  <a:gd name="T15" fmla="*/ 3 h 3"/>
                  <a:gd name="T16" fmla="*/ 42 w 42"/>
                  <a:gd name="T17" fmla="*/ 3 h 3"/>
                  <a:gd name="T18" fmla="*/ 42 w 42"/>
                  <a:gd name="T19" fmla="*/ 0 h 3"/>
                  <a:gd name="T20" fmla="*/ 42 w 42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3">
                    <a:moveTo>
                      <a:pt x="2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0" y="0"/>
                    </a:lnTo>
                    <a:close/>
                    <a:moveTo>
                      <a:pt x="42" y="0"/>
                    </a:moveTo>
                    <a:lnTo>
                      <a:pt x="22" y="0"/>
                    </a:lnTo>
                    <a:lnTo>
                      <a:pt x="22" y="3"/>
                    </a:lnTo>
                    <a:lnTo>
                      <a:pt x="42" y="3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1C7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7" name="Freeform 1621"/>
              <p:cNvSpPr>
                <a:spLocks noEditPoints="1"/>
              </p:cNvSpPr>
              <p:nvPr/>
            </p:nvSpPr>
            <p:spPr bwMode="auto">
              <a:xfrm>
                <a:off x="7246938" y="1541464"/>
                <a:ext cx="66675" cy="4763"/>
              </a:xfrm>
              <a:custGeom>
                <a:avLst/>
                <a:gdLst>
                  <a:gd name="T0" fmla="*/ 20 w 42"/>
                  <a:gd name="T1" fmla="*/ 0 h 3"/>
                  <a:gd name="T2" fmla="*/ 0 w 42"/>
                  <a:gd name="T3" fmla="*/ 0 h 3"/>
                  <a:gd name="T4" fmla="*/ 0 w 42"/>
                  <a:gd name="T5" fmla="*/ 3 h 3"/>
                  <a:gd name="T6" fmla="*/ 20 w 42"/>
                  <a:gd name="T7" fmla="*/ 3 h 3"/>
                  <a:gd name="T8" fmla="*/ 20 w 42"/>
                  <a:gd name="T9" fmla="*/ 0 h 3"/>
                  <a:gd name="T10" fmla="*/ 42 w 42"/>
                  <a:gd name="T11" fmla="*/ 0 h 3"/>
                  <a:gd name="T12" fmla="*/ 22 w 42"/>
                  <a:gd name="T13" fmla="*/ 0 h 3"/>
                  <a:gd name="T14" fmla="*/ 22 w 42"/>
                  <a:gd name="T15" fmla="*/ 3 h 3"/>
                  <a:gd name="T16" fmla="*/ 42 w 42"/>
                  <a:gd name="T17" fmla="*/ 3 h 3"/>
                  <a:gd name="T18" fmla="*/ 42 w 42"/>
                  <a:gd name="T19" fmla="*/ 0 h 3"/>
                  <a:gd name="T20" fmla="*/ 42 w 42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3">
                    <a:moveTo>
                      <a:pt x="2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0" y="0"/>
                    </a:lnTo>
                    <a:moveTo>
                      <a:pt x="42" y="0"/>
                    </a:moveTo>
                    <a:lnTo>
                      <a:pt x="22" y="0"/>
                    </a:lnTo>
                    <a:lnTo>
                      <a:pt x="22" y="3"/>
                    </a:lnTo>
                    <a:lnTo>
                      <a:pt x="42" y="3"/>
                    </a:lnTo>
                    <a:lnTo>
                      <a:pt x="42" y="0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8" name="Rectangle 1622"/>
              <p:cNvSpPr>
                <a:spLocks noChangeArrowheads="1"/>
              </p:cNvSpPr>
              <p:nvPr/>
            </p:nvSpPr>
            <p:spPr bwMode="auto">
              <a:xfrm>
                <a:off x="7313613" y="1541464"/>
                <a:ext cx="1588" cy="4763"/>
              </a:xfrm>
              <a:prstGeom prst="rect">
                <a:avLst/>
              </a:prstGeom>
              <a:solidFill>
                <a:srgbClr val="3980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9" name="Freeform 1623"/>
              <p:cNvSpPr>
                <a:spLocks/>
              </p:cNvSpPr>
              <p:nvPr/>
            </p:nvSpPr>
            <p:spPr bwMode="auto">
              <a:xfrm>
                <a:off x="7313613" y="1541464"/>
                <a:ext cx="0" cy="4763"/>
              </a:xfrm>
              <a:custGeom>
                <a:avLst/>
                <a:gdLst>
                  <a:gd name="T0" fmla="*/ 0 h 3"/>
                  <a:gd name="T1" fmla="*/ 3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00" name="Freeform 1624"/>
              <p:cNvSpPr>
                <a:spLocks/>
              </p:cNvSpPr>
              <p:nvPr/>
            </p:nvSpPr>
            <p:spPr bwMode="auto">
              <a:xfrm>
                <a:off x="7278688" y="1541464"/>
                <a:ext cx="3175" cy="476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3 h 3"/>
                  <a:gd name="T8" fmla="*/ 2 w 2"/>
                  <a:gd name="T9" fmla="*/ 3 h 3"/>
                  <a:gd name="T10" fmla="*/ 2 w 2"/>
                  <a:gd name="T11" fmla="*/ 0 h 3"/>
                  <a:gd name="T12" fmla="*/ 2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79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01" name="Freeform 1625"/>
              <p:cNvSpPr>
                <a:spLocks/>
              </p:cNvSpPr>
              <p:nvPr/>
            </p:nvSpPr>
            <p:spPr bwMode="auto">
              <a:xfrm>
                <a:off x="7278688" y="1541464"/>
                <a:ext cx="3175" cy="476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3 h 3"/>
                  <a:gd name="T8" fmla="*/ 2 w 2"/>
                  <a:gd name="T9" fmla="*/ 3 h 3"/>
                  <a:gd name="T10" fmla="*/ 2 w 2"/>
                  <a:gd name="T11" fmla="*/ 0 h 3"/>
                  <a:gd name="T12" fmla="*/ 2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02" name="Freeform 1626"/>
              <p:cNvSpPr>
                <a:spLocks/>
              </p:cNvSpPr>
              <p:nvPr/>
            </p:nvSpPr>
            <p:spPr bwMode="auto">
              <a:xfrm>
                <a:off x="7037388" y="1700214"/>
                <a:ext cx="388938" cy="98425"/>
              </a:xfrm>
              <a:custGeom>
                <a:avLst/>
                <a:gdLst>
                  <a:gd name="T0" fmla="*/ 0 w 245"/>
                  <a:gd name="T1" fmla="*/ 0 h 62"/>
                  <a:gd name="T2" fmla="*/ 0 w 245"/>
                  <a:gd name="T3" fmla="*/ 0 h 62"/>
                  <a:gd name="T4" fmla="*/ 0 w 245"/>
                  <a:gd name="T5" fmla="*/ 62 h 62"/>
                  <a:gd name="T6" fmla="*/ 245 w 245"/>
                  <a:gd name="T7" fmla="*/ 62 h 62"/>
                  <a:gd name="T8" fmla="*/ 245 w 245"/>
                  <a:gd name="T9" fmla="*/ 28 h 62"/>
                  <a:gd name="T10" fmla="*/ 245 w 245"/>
                  <a:gd name="T11" fmla="*/ 28 h 62"/>
                  <a:gd name="T12" fmla="*/ 237 w 245"/>
                  <a:gd name="T13" fmla="*/ 12 h 62"/>
                  <a:gd name="T14" fmla="*/ 237 w 245"/>
                  <a:gd name="T15" fmla="*/ 12 h 62"/>
                  <a:gd name="T16" fmla="*/ 237 w 245"/>
                  <a:gd name="T17" fmla="*/ 58 h 62"/>
                  <a:gd name="T18" fmla="*/ 190 w 245"/>
                  <a:gd name="T19" fmla="*/ 58 h 62"/>
                  <a:gd name="T20" fmla="*/ 190 w 245"/>
                  <a:gd name="T21" fmla="*/ 6 h 62"/>
                  <a:gd name="T22" fmla="*/ 176 w 245"/>
                  <a:gd name="T23" fmla="*/ 6 h 62"/>
                  <a:gd name="T24" fmla="*/ 176 w 245"/>
                  <a:gd name="T25" fmla="*/ 58 h 62"/>
                  <a:gd name="T26" fmla="*/ 129 w 245"/>
                  <a:gd name="T27" fmla="*/ 58 h 62"/>
                  <a:gd name="T28" fmla="*/ 129 w 245"/>
                  <a:gd name="T29" fmla="*/ 6 h 62"/>
                  <a:gd name="T30" fmla="*/ 113 w 245"/>
                  <a:gd name="T31" fmla="*/ 6 h 62"/>
                  <a:gd name="T32" fmla="*/ 113 w 245"/>
                  <a:gd name="T33" fmla="*/ 58 h 62"/>
                  <a:gd name="T34" fmla="*/ 69 w 245"/>
                  <a:gd name="T35" fmla="*/ 58 h 62"/>
                  <a:gd name="T36" fmla="*/ 69 w 245"/>
                  <a:gd name="T37" fmla="*/ 6 h 62"/>
                  <a:gd name="T38" fmla="*/ 53 w 245"/>
                  <a:gd name="T39" fmla="*/ 6 h 62"/>
                  <a:gd name="T40" fmla="*/ 53 w 245"/>
                  <a:gd name="T41" fmla="*/ 58 h 62"/>
                  <a:gd name="T42" fmla="*/ 8 w 245"/>
                  <a:gd name="T43" fmla="*/ 58 h 62"/>
                  <a:gd name="T44" fmla="*/ 8 w 245"/>
                  <a:gd name="T45" fmla="*/ 6 h 62"/>
                  <a:gd name="T46" fmla="*/ 6 w 245"/>
                  <a:gd name="T47" fmla="*/ 6 h 62"/>
                  <a:gd name="T48" fmla="*/ 6 w 245"/>
                  <a:gd name="T49" fmla="*/ 62 h 62"/>
                  <a:gd name="T50" fmla="*/ 0 w 245"/>
                  <a:gd name="T51" fmla="*/ 62 h 62"/>
                  <a:gd name="T52" fmla="*/ 0 w 245"/>
                  <a:gd name="T5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5" h="62">
                    <a:moveTo>
                      <a:pt x="0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245" y="62"/>
                    </a:lnTo>
                    <a:lnTo>
                      <a:pt x="245" y="28"/>
                    </a:lnTo>
                    <a:lnTo>
                      <a:pt x="245" y="28"/>
                    </a:lnTo>
                    <a:lnTo>
                      <a:pt x="237" y="12"/>
                    </a:lnTo>
                    <a:lnTo>
                      <a:pt x="237" y="12"/>
                    </a:lnTo>
                    <a:lnTo>
                      <a:pt x="237" y="58"/>
                    </a:lnTo>
                    <a:lnTo>
                      <a:pt x="190" y="58"/>
                    </a:lnTo>
                    <a:lnTo>
                      <a:pt x="190" y="6"/>
                    </a:lnTo>
                    <a:lnTo>
                      <a:pt x="176" y="6"/>
                    </a:lnTo>
                    <a:lnTo>
                      <a:pt x="176" y="58"/>
                    </a:lnTo>
                    <a:lnTo>
                      <a:pt x="129" y="58"/>
                    </a:lnTo>
                    <a:lnTo>
                      <a:pt x="129" y="6"/>
                    </a:lnTo>
                    <a:lnTo>
                      <a:pt x="113" y="6"/>
                    </a:lnTo>
                    <a:lnTo>
                      <a:pt x="113" y="58"/>
                    </a:lnTo>
                    <a:lnTo>
                      <a:pt x="69" y="58"/>
                    </a:lnTo>
                    <a:lnTo>
                      <a:pt x="69" y="6"/>
                    </a:lnTo>
                    <a:lnTo>
                      <a:pt x="53" y="6"/>
                    </a:lnTo>
                    <a:lnTo>
                      <a:pt x="53" y="58"/>
                    </a:lnTo>
                    <a:lnTo>
                      <a:pt x="8" y="58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62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4B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03" name="Freeform 1627"/>
              <p:cNvSpPr>
                <a:spLocks/>
              </p:cNvSpPr>
              <p:nvPr/>
            </p:nvSpPr>
            <p:spPr bwMode="auto">
              <a:xfrm>
                <a:off x="7037388" y="1700214"/>
                <a:ext cx="388938" cy="98425"/>
              </a:xfrm>
              <a:custGeom>
                <a:avLst/>
                <a:gdLst>
                  <a:gd name="T0" fmla="*/ 0 w 245"/>
                  <a:gd name="T1" fmla="*/ 0 h 62"/>
                  <a:gd name="T2" fmla="*/ 0 w 245"/>
                  <a:gd name="T3" fmla="*/ 0 h 62"/>
                  <a:gd name="T4" fmla="*/ 0 w 245"/>
                  <a:gd name="T5" fmla="*/ 62 h 62"/>
                  <a:gd name="T6" fmla="*/ 245 w 245"/>
                  <a:gd name="T7" fmla="*/ 62 h 62"/>
                  <a:gd name="T8" fmla="*/ 245 w 245"/>
                  <a:gd name="T9" fmla="*/ 28 h 62"/>
                  <a:gd name="T10" fmla="*/ 245 w 245"/>
                  <a:gd name="T11" fmla="*/ 28 h 62"/>
                  <a:gd name="T12" fmla="*/ 237 w 245"/>
                  <a:gd name="T13" fmla="*/ 12 h 62"/>
                  <a:gd name="T14" fmla="*/ 237 w 245"/>
                  <a:gd name="T15" fmla="*/ 12 h 62"/>
                  <a:gd name="T16" fmla="*/ 237 w 245"/>
                  <a:gd name="T17" fmla="*/ 58 h 62"/>
                  <a:gd name="T18" fmla="*/ 190 w 245"/>
                  <a:gd name="T19" fmla="*/ 58 h 62"/>
                  <a:gd name="T20" fmla="*/ 190 w 245"/>
                  <a:gd name="T21" fmla="*/ 6 h 62"/>
                  <a:gd name="T22" fmla="*/ 176 w 245"/>
                  <a:gd name="T23" fmla="*/ 6 h 62"/>
                  <a:gd name="T24" fmla="*/ 176 w 245"/>
                  <a:gd name="T25" fmla="*/ 58 h 62"/>
                  <a:gd name="T26" fmla="*/ 129 w 245"/>
                  <a:gd name="T27" fmla="*/ 58 h 62"/>
                  <a:gd name="T28" fmla="*/ 129 w 245"/>
                  <a:gd name="T29" fmla="*/ 6 h 62"/>
                  <a:gd name="T30" fmla="*/ 113 w 245"/>
                  <a:gd name="T31" fmla="*/ 6 h 62"/>
                  <a:gd name="T32" fmla="*/ 113 w 245"/>
                  <a:gd name="T33" fmla="*/ 58 h 62"/>
                  <a:gd name="T34" fmla="*/ 69 w 245"/>
                  <a:gd name="T35" fmla="*/ 58 h 62"/>
                  <a:gd name="T36" fmla="*/ 69 w 245"/>
                  <a:gd name="T37" fmla="*/ 6 h 62"/>
                  <a:gd name="T38" fmla="*/ 53 w 245"/>
                  <a:gd name="T39" fmla="*/ 6 h 62"/>
                  <a:gd name="T40" fmla="*/ 53 w 245"/>
                  <a:gd name="T41" fmla="*/ 58 h 62"/>
                  <a:gd name="T42" fmla="*/ 8 w 245"/>
                  <a:gd name="T43" fmla="*/ 58 h 62"/>
                  <a:gd name="T44" fmla="*/ 8 w 245"/>
                  <a:gd name="T45" fmla="*/ 6 h 62"/>
                  <a:gd name="T46" fmla="*/ 6 w 245"/>
                  <a:gd name="T47" fmla="*/ 6 h 62"/>
                  <a:gd name="T48" fmla="*/ 6 w 245"/>
                  <a:gd name="T49" fmla="*/ 62 h 62"/>
                  <a:gd name="T50" fmla="*/ 0 w 245"/>
                  <a:gd name="T51" fmla="*/ 62 h 62"/>
                  <a:gd name="T52" fmla="*/ 0 w 245"/>
                  <a:gd name="T5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5" h="62">
                    <a:moveTo>
                      <a:pt x="0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245" y="62"/>
                    </a:lnTo>
                    <a:lnTo>
                      <a:pt x="245" y="28"/>
                    </a:lnTo>
                    <a:lnTo>
                      <a:pt x="245" y="28"/>
                    </a:lnTo>
                    <a:lnTo>
                      <a:pt x="237" y="12"/>
                    </a:lnTo>
                    <a:lnTo>
                      <a:pt x="237" y="12"/>
                    </a:lnTo>
                    <a:lnTo>
                      <a:pt x="237" y="58"/>
                    </a:lnTo>
                    <a:lnTo>
                      <a:pt x="190" y="58"/>
                    </a:lnTo>
                    <a:lnTo>
                      <a:pt x="190" y="6"/>
                    </a:lnTo>
                    <a:lnTo>
                      <a:pt x="176" y="6"/>
                    </a:lnTo>
                    <a:lnTo>
                      <a:pt x="176" y="58"/>
                    </a:lnTo>
                    <a:lnTo>
                      <a:pt x="129" y="58"/>
                    </a:lnTo>
                    <a:lnTo>
                      <a:pt x="129" y="6"/>
                    </a:lnTo>
                    <a:lnTo>
                      <a:pt x="113" y="6"/>
                    </a:lnTo>
                    <a:lnTo>
                      <a:pt x="113" y="58"/>
                    </a:lnTo>
                    <a:lnTo>
                      <a:pt x="69" y="58"/>
                    </a:lnTo>
                    <a:lnTo>
                      <a:pt x="69" y="6"/>
                    </a:lnTo>
                    <a:lnTo>
                      <a:pt x="53" y="6"/>
                    </a:lnTo>
                    <a:lnTo>
                      <a:pt x="53" y="58"/>
                    </a:lnTo>
                    <a:lnTo>
                      <a:pt x="8" y="58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62"/>
                    </a:lnTo>
                    <a:lnTo>
                      <a:pt x="0" y="6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04" name="Freeform 1628"/>
              <p:cNvSpPr>
                <a:spLocks/>
              </p:cNvSpPr>
              <p:nvPr/>
            </p:nvSpPr>
            <p:spPr bwMode="auto">
              <a:xfrm>
                <a:off x="7050088" y="1709739"/>
                <a:ext cx="71438" cy="82550"/>
              </a:xfrm>
              <a:custGeom>
                <a:avLst/>
                <a:gdLst>
                  <a:gd name="T0" fmla="*/ 45 w 45"/>
                  <a:gd name="T1" fmla="*/ 0 h 52"/>
                  <a:gd name="T2" fmla="*/ 43 w 45"/>
                  <a:gd name="T3" fmla="*/ 0 h 52"/>
                  <a:gd name="T4" fmla="*/ 43 w 45"/>
                  <a:gd name="T5" fmla="*/ 50 h 52"/>
                  <a:gd name="T6" fmla="*/ 22 w 45"/>
                  <a:gd name="T7" fmla="*/ 50 h 52"/>
                  <a:gd name="T8" fmla="*/ 22 w 45"/>
                  <a:gd name="T9" fmla="*/ 52 h 52"/>
                  <a:gd name="T10" fmla="*/ 20 w 45"/>
                  <a:gd name="T11" fmla="*/ 52 h 52"/>
                  <a:gd name="T12" fmla="*/ 20 w 45"/>
                  <a:gd name="T13" fmla="*/ 50 h 52"/>
                  <a:gd name="T14" fmla="*/ 0 w 45"/>
                  <a:gd name="T15" fmla="*/ 50 h 52"/>
                  <a:gd name="T16" fmla="*/ 0 w 45"/>
                  <a:gd name="T17" fmla="*/ 0 h 52"/>
                  <a:gd name="T18" fmla="*/ 0 w 45"/>
                  <a:gd name="T19" fmla="*/ 0 h 52"/>
                  <a:gd name="T20" fmla="*/ 0 w 45"/>
                  <a:gd name="T21" fmla="*/ 52 h 52"/>
                  <a:gd name="T22" fmla="*/ 45 w 45"/>
                  <a:gd name="T23" fmla="*/ 52 h 52"/>
                  <a:gd name="T24" fmla="*/ 45 w 45"/>
                  <a:gd name="T2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2">
                    <a:moveTo>
                      <a:pt x="45" y="0"/>
                    </a:moveTo>
                    <a:lnTo>
                      <a:pt x="43" y="0"/>
                    </a:lnTo>
                    <a:lnTo>
                      <a:pt x="43" y="50"/>
                    </a:lnTo>
                    <a:lnTo>
                      <a:pt x="22" y="50"/>
                    </a:lnTo>
                    <a:lnTo>
                      <a:pt x="22" y="52"/>
                    </a:lnTo>
                    <a:lnTo>
                      <a:pt x="20" y="52"/>
                    </a:lnTo>
                    <a:lnTo>
                      <a:pt x="20" y="50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45" y="5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BD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05" name="Freeform 1629"/>
              <p:cNvSpPr>
                <a:spLocks/>
              </p:cNvSpPr>
              <p:nvPr/>
            </p:nvSpPr>
            <p:spPr bwMode="auto">
              <a:xfrm>
                <a:off x="7050088" y="1709739"/>
                <a:ext cx="71438" cy="82550"/>
              </a:xfrm>
              <a:custGeom>
                <a:avLst/>
                <a:gdLst>
                  <a:gd name="T0" fmla="*/ 45 w 45"/>
                  <a:gd name="T1" fmla="*/ 0 h 52"/>
                  <a:gd name="T2" fmla="*/ 43 w 45"/>
                  <a:gd name="T3" fmla="*/ 0 h 52"/>
                  <a:gd name="T4" fmla="*/ 43 w 45"/>
                  <a:gd name="T5" fmla="*/ 50 h 52"/>
                  <a:gd name="T6" fmla="*/ 22 w 45"/>
                  <a:gd name="T7" fmla="*/ 50 h 52"/>
                  <a:gd name="T8" fmla="*/ 22 w 45"/>
                  <a:gd name="T9" fmla="*/ 52 h 52"/>
                  <a:gd name="T10" fmla="*/ 20 w 45"/>
                  <a:gd name="T11" fmla="*/ 52 h 52"/>
                  <a:gd name="T12" fmla="*/ 20 w 45"/>
                  <a:gd name="T13" fmla="*/ 50 h 52"/>
                  <a:gd name="T14" fmla="*/ 0 w 45"/>
                  <a:gd name="T15" fmla="*/ 50 h 52"/>
                  <a:gd name="T16" fmla="*/ 0 w 45"/>
                  <a:gd name="T17" fmla="*/ 0 h 52"/>
                  <a:gd name="T18" fmla="*/ 0 w 45"/>
                  <a:gd name="T19" fmla="*/ 0 h 52"/>
                  <a:gd name="T20" fmla="*/ 0 w 45"/>
                  <a:gd name="T21" fmla="*/ 52 h 52"/>
                  <a:gd name="T22" fmla="*/ 45 w 45"/>
                  <a:gd name="T23" fmla="*/ 52 h 52"/>
                  <a:gd name="T24" fmla="*/ 45 w 45"/>
                  <a:gd name="T2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2">
                    <a:moveTo>
                      <a:pt x="45" y="0"/>
                    </a:moveTo>
                    <a:lnTo>
                      <a:pt x="43" y="0"/>
                    </a:lnTo>
                    <a:lnTo>
                      <a:pt x="43" y="50"/>
                    </a:lnTo>
                    <a:lnTo>
                      <a:pt x="22" y="50"/>
                    </a:lnTo>
                    <a:lnTo>
                      <a:pt x="22" y="52"/>
                    </a:lnTo>
                    <a:lnTo>
                      <a:pt x="20" y="52"/>
                    </a:lnTo>
                    <a:lnTo>
                      <a:pt x="20" y="50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45" y="52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06" name="Freeform 1630"/>
              <p:cNvSpPr>
                <a:spLocks noEditPoints="1"/>
              </p:cNvSpPr>
              <p:nvPr/>
            </p:nvSpPr>
            <p:spPr bwMode="auto">
              <a:xfrm>
                <a:off x="7050088" y="1709739"/>
                <a:ext cx="68263" cy="79375"/>
              </a:xfrm>
              <a:custGeom>
                <a:avLst/>
                <a:gdLst>
                  <a:gd name="T0" fmla="*/ 20 w 43"/>
                  <a:gd name="T1" fmla="*/ 0 h 50"/>
                  <a:gd name="T2" fmla="*/ 0 w 43"/>
                  <a:gd name="T3" fmla="*/ 0 h 50"/>
                  <a:gd name="T4" fmla="*/ 0 w 43"/>
                  <a:gd name="T5" fmla="*/ 50 h 50"/>
                  <a:gd name="T6" fmla="*/ 20 w 43"/>
                  <a:gd name="T7" fmla="*/ 50 h 50"/>
                  <a:gd name="T8" fmla="*/ 2 w 43"/>
                  <a:gd name="T9" fmla="*/ 50 h 50"/>
                  <a:gd name="T10" fmla="*/ 20 w 43"/>
                  <a:gd name="T11" fmla="*/ 26 h 50"/>
                  <a:gd name="T12" fmla="*/ 20 w 43"/>
                  <a:gd name="T13" fmla="*/ 0 h 50"/>
                  <a:gd name="T14" fmla="*/ 43 w 43"/>
                  <a:gd name="T15" fmla="*/ 0 h 50"/>
                  <a:gd name="T16" fmla="*/ 22 w 43"/>
                  <a:gd name="T17" fmla="*/ 0 h 50"/>
                  <a:gd name="T18" fmla="*/ 22 w 43"/>
                  <a:gd name="T19" fmla="*/ 24 h 50"/>
                  <a:gd name="T20" fmla="*/ 43 w 43"/>
                  <a:gd name="T2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50">
                    <a:moveTo>
                      <a:pt x="20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20" y="50"/>
                    </a:lnTo>
                    <a:lnTo>
                      <a:pt x="2" y="50"/>
                    </a:lnTo>
                    <a:lnTo>
                      <a:pt x="20" y="26"/>
                    </a:lnTo>
                    <a:lnTo>
                      <a:pt x="20" y="0"/>
                    </a:lnTo>
                    <a:close/>
                    <a:moveTo>
                      <a:pt x="43" y="0"/>
                    </a:moveTo>
                    <a:lnTo>
                      <a:pt x="22" y="0"/>
                    </a:lnTo>
                    <a:lnTo>
                      <a:pt x="22" y="24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239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07" name="Freeform 1631"/>
              <p:cNvSpPr>
                <a:spLocks noEditPoints="1"/>
              </p:cNvSpPr>
              <p:nvPr/>
            </p:nvSpPr>
            <p:spPr bwMode="auto">
              <a:xfrm>
                <a:off x="7050088" y="1709739"/>
                <a:ext cx="68263" cy="79375"/>
              </a:xfrm>
              <a:custGeom>
                <a:avLst/>
                <a:gdLst>
                  <a:gd name="T0" fmla="*/ 20 w 43"/>
                  <a:gd name="T1" fmla="*/ 0 h 50"/>
                  <a:gd name="T2" fmla="*/ 0 w 43"/>
                  <a:gd name="T3" fmla="*/ 0 h 50"/>
                  <a:gd name="T4" fmla="*/ 0 w 43"/>
                  <a:gd name="T5" fmla="*/ 50 h 50"/>
                  <a:gd name="T6" fmla="*/ 20 w 43"/>
                  <a:gd name="T7" fmla="*/ 50 h 50"/>
                  <a:gd name="T8" fmla="*/ 2 w 43"/>
                  <a:gd name="T9" fmla="*/ 50 h 50"/>
                  <a:gd name="T10" fmla="*/ 20 w 43"/>
                  <a:gd name="T11" fmla="*/ 26 h 50"/>
                  <a:gd name="T12" fmla="*/ 20 w 43"/>
                  <a:gd name="T13" fmla="*/ 0 h 50"/>
                  <a:gd name="T14" fmla="*/ 43 w 43"/>
                  <a:gd name="T15" fmla="*/ 0 h 50"/>
                  <a:gd name="T16" fmla="*/ 22 w 43"/>
                  <a:gd name="T17" fmla="*/ 0 h 50"/>
                  <a:gd name="T18" fmla="*/ 22 w 43"/>
                  <a:gd name="T19" fmla="*/ 24 h 50"/>
                  <a:gd name="T20" fmla="*/ 43 w 43"/>
                  <a:gd name="T2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50">
                    <a:moveTo>
                      <a:pt x="20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20" y="50"/>
                    </a:lnTo>
                    <a:lnTo>
                      <a:pt x="2" y="50"/>
                    </a:lnTo>
                    <a:lnTo>
                      <a:pt x="20" y="26"/>
                    </a:lnTo>
                    <a:lnTo>
                      <a:pt x="20" y="0"/>
                    </a:lnTo>
                    <a:moveTo>
                      <a:pt x="43" y="0"/>
                    </a:moveTo>
                    <a:lnTo>
                      <a:pt x="22" y="0"/>
                    </a:lnTo>
                    <a:lnTo>
                      <a:pt x="22" y="24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08" name="Freeform 1632"/>
              <p:cNvSpPr>
                <a:spLocks noEditPoints="1"/>
              </p:cNvSpPr>
              <p:nvPr/>
            </p:nvSpPr>
            <p:spPr bwMode="auto">
              <a:xfrm>
                <a:off x="7053263" y="1709739"/>
                <a:ext cx="65088" cy="79375"/>
              </a:xfrm>
              <a:custGeom>
                <a:avLst/>
                <a:gdLst>
                  <a:gd name="T0" fmla="*/ 18 w 41"/>
                  <a:gd name="T1" fmla="*/ 26 h 50"/>
                  <a:gd name="T2" fmla="*/ 0 w 41"/>
                  <a:gd name="T3" fmla="*/ 50 h 50"/>
                  <a:gd name="T4" fmla="*/ 18 w 41"/>
                  <a:gd name="T5" fmla="*/ 50 h 50"/>
                  <a:gd name="T6" fmla="*/ 18 w 41"/>
                  <a:gd name="T7" fmla="*/ 26 h 50"/>
                  <a:gd name="T8" fmla="*/ 41 w 41"/>
                  <a:gd name="T9" fmla="*/ 0 h 50"/>
                  <a:gd name="T10" fmla="*/ 41 w 41"/>
                  <a:gd name="T11" fmla="*/ 0 h 50"/>
                  <a:gd name="T12" fmla="*/ 20 w 41"/>
                  <a:gd name="T13" fmla="*/ 24 h 50"/>
                  <a:gd name="T14" fmla="*/ 20 w 41"/>
                  <a:gd name="T15" fmla="*/ 50 h 50"/>
                  <a:gd name="T16" fmla="*/ 41 w 41"/>
                  <a:gd name="T17" fmla="*/ 50 h 50"/>
                  <a:gd name="T18" fmla="*/ 41 w 41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50">
                    <a:moveTo>
                      <a:pt x="18" y="26"/>
                    </a:moveTo>
                    <a:lnTo>
                      <a:pt x="0" y="50"/>
                    </a:lnTo>
                    <a:lnTo>
                      <a:pt x="18" y="50"/>
                    </a:lnTo>
                    <a:lnTo>
                      <a:pt x="18" y="26"/>
                    </a:lnTo>
                    <a:close/>
                    <a:moveTo>
                      <a:pt x="41" y="0"/>
                    </a:moveTo>
                    <a:lnTo>
                      <a:pt x="41" y="0"/>
                    </a:lnTo>
                    <a:lnTo>
                      <a:pt x="20" y="24"/>
                    </a:lnTo>
                    <a:lnTo>
                      <a:pt x="20" y="50"/>
                    </a:lnTo>
                    <a:lnTo>
                      <a:pt x="41" y="5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47A0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09" name="Freeform 1633"/>
              <p:cNvSpPr>
                <a:spLocks noEditPoints="1"/>
              </p:cNvSpPr>
              <p:nvPr/>
            </p:nvSpPr>
            <p:spPr bwMode="auto">
              <a:xfrm>
                <a:off x="7053263" y="1709739"/>
                <a:ext cx="65088" cy="79375"/>
              </a:xfrm>
              <a:custGeom>
                <a:avLst/>
                <a:gdLst>
                  <a:gd name="T0" fmla="*/ 18 w 41"/>
                  <a:gd name="T1" fmla="*/ 26 h 50"/>
                  <a:gd name="T2" fmla="*/ 0 w 41"/>
                  <a:gd name="T3" fmla="*/ 50 h 50"/>
                  <a:gd name="T4" fmla="*/ 18 w 41"/>
                  <a:gd name="T5" fmla="*/ 50 h 50"/>
                  <a:gd name="T6" fmla="*/ 18 w 41"/>
                  <a:gd name="T7" fmla="*/ 26 h 50"/>
                  <a:gd name="T8" fmla="*/ 41 w 41"/>
                  <a:gd name="T9" fmla="*/ 0 h 50"/>
                  <a:gd name="T10" fmla="*/ 41 w 41"/>
                  <a:gd name="T11" fmla="*/ 0 h 50"/>
                  <a:gd name="T12" fmla="*/ 20 w 41"/>
                  <a:gd name="T13" fmla="*/ 24 h 50"/>
                  <a:gd name="T14" fmla="*/ 20 w 41"/>
                  <a:gd name="T15" fmla="*/ 50 h 50"/>
                  <a:gd name="T16" fmla="*/ 41 w 41"/>
                  <a:gd name="T17" fmla="*/ 50 h 50"/>
                  <a:gd name="T18" fmla="*/ 41 w 41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50">
                    <a:moveTo>
                      <a:pt x="18" y="26"/>
                    </a:moveTo>
                    <a:lnTo>
                      <a:pt x="0" y="50"/>
                    </a:lnTo>
                    <a:lnTo>
                      <a:pt x="18" y="50"/>
                    </a:lnTo>
                    <a:lnTo>
                      <a:pt x="18" y="26"/>
                    </a:lnTo>
                    <a:moveTo>
                      <a:pt x="41" y="0"/>
                    </a:moveTo>
                    <a:lnTo>
                      <a:pt x="41" y="0"/>
                    </a:lnTo>
                    <a:lnTo>
                      <a:pt x="20" y="24"/>
                    </a:lnTo>
                    <a:lnTo>
                      <a:pt x="20" y="50"/>
                    </a:lnTo>
                    <a:lnTo>
                      <a:pt x="41" y="50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10" name="Freeform 1634"/>
              <p:cNvSpPr>
                <a:spLocks/>
              </p:cNvSpPr>
              <p:nvPr/>
            </p:nvSpPr>
            <p:spPr bwMode="auto">
              <a:xfrm>
                <a:off x="7081838" y="1709739"/>
                <a:ext cx="3175" cy="82550"/>
              </a:xfrm>
              <a:custGeom>
                <a:avLst/>
                <a:gdLst>
                  <a:gd name="T0" fmla="*/ 2 w 2"/>
                  <a:gd name="T1" fmla="*/ 0 h 52"/>
                  <a:gd name="T2" fmla="*/ 0 w 2"/>
                  <a:gd name="T3" fmla="*/ 0 h 52"/>
                  <a:gd name="T4" fmla="*/ 0 w 2"/>
                  <a:gd name="T5" fmla="*/ 26 h 52"/>
                  <a:gd name="T6" fmla="*/ 0 w 2"/>
                  <a:gd name="T7" fmla="*/ 50 h 52"/>
                  <a:gd name="T8" fmla="*/ 0 w 2"/>
                  <a:gd name="T9" fmla="*/ 52 h 52"/>
                  <a:gd name="T10" fmla="*/ 2 w 2"/>
                  <a:gd name="T11" fmla="*/ 52 h 52"/>
                  <a:gd name="T12" fmla="*/ 2 w 2"/>
                  <a:gd name="T13" fmla="*/ 50 h 52"/>
                  <a:gd name="T14" fmla="*/ 2 w 2"/>
                  <a:gd name="T15" fmla="*/ 24 h 52"/>
                  <a:gd name="T16" fmla="*/ 2 w 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2">
                    <a:moveTo>
                      <a:pt x="2" y="0"/>
                    </a:moveTo>
                    <a:lnTo>
                      <a:pt x="0" y="0"/>
                    </a:lnTo>
                    <a:lnTo>
                      <a:pt x="0" y="26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2" y="52"/>
                    </a:lnTo>
                    <a:lnTo>
                      <a:pt x="2" y="50"/>
                    </a:lnTo>
                    <a:lnTo>
                      <a:pt x="2" y="2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D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11" name="Freeform 1635"/>
              <p:cNvSpPr>
                <a:spLocks/>
              </p:cNvSpPr>
              <p:nvPr/>
            </p:nvSpPr>
            <p:spPr bwMode="auto">
              <a:xfrm>
                <a:off x="7081838" y="1709739"/>
                <a:ext cx="3175" cy="82550"/>
              </a:xfrm>
              <a:custGeom>
                <a:avLst/>
                <a:gdLst>
                  <a:gd name="T0" fmla="*/ 2 w 2"/>
                  <a:gd name="T1" fmla="*/ 0 h 52"/>
                  <a:gd name="T2" fmla="*/ 0 w 2"/>
                  <a:gd name="T3" fmla="*/ 0 h 52"/>
                  <a:gd name="T4" fmla="*/ 0 w 2"/>
                  <a:gd name="T5" fmla="*/ 26 h 52"/>
                  <a:gd name="T6" fmla="*/ 0 w 2"/>
                  <a:gd name="T7" fmla="*/ 50 h 52"/>
                  <a:gd name="T8" fmla="*/ 0 w 2"/>
                  <a:gd name="T9" fmla="*/ 52 h 52"/>
                  <a:gd name="T10" fmla="*/ 2 w 2"/>
                  <a:gd name="T11" fmla="*/ 52 h 52"/>
                  <a:gd name="T12" fmla="*/ 2 w 2"/>
                  <a:gd name="T13" fmla="*/ 50 h 52"/>
                  <a:gd name="T14" fmla="*/ 2 w 2"/>
                  <a:gd name="T15" fmla="*/ 24 h 52"/>
                  <a:gd name="T16" fmla="*/ 2 w 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2">
                    <a:moveTo>
                      <a:pt x="2" y="0"/>
                    </a:moveTo>
                    <a:lnTo>
                      <a:pt x="0" y="0"/>
                    </a:lnTo>
                    <a:lnTo>
                      <a:pt x="0" y="26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2" y="52"/>
                    </a:lnTo>
                    <a:lnTo>
                      <a:pt x="2" y="50"/>
                    </a:lnTo>
                    <a:lnTo>
                      <a:pt x="2" y="24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12" name="Freeform 1636"/>
              <p:cNvSpPr>
                <a:spLocks/>
              </p:cNvSpPr>
              <p:nvPr/>
            </p:nvSpPr>
            <p:spPr bwMode="auto">
              <a:xfrm>
                <a:off x="7146925" y="1709739"/>
                <a:ext cx="69850" cy="82550"/>
              </a:xfrm>
              <a:custGeom>
                <a:avLst/>
                <a:gdLst>
                  <a:gd name="T0" fmla="*/ 44 w 44"/>
                  <a:gd name="T1" fmla="*/ 0 h 52"/>
                  <a:gd name="T2" fmla="*/ 42 w 44"/>
                  <a:gd name="T3" fmla="*/ 0 h 52"/>
                  <a:gd name="T4" fmla="*/ 42 w 44"/>
                  <a:gd name="T5" fmla="*/ 50 h 52"/>
                  <a:gd name="T6" fmla="*/ 24 w 44"/>
                  <a:gd name="T7" fmla="*/ 50 h 52"/>
                  <a:gd name="T8" fmla="*/ 24 w 44"/>
                  <a:gd name="T9" fmla="*/ 52 h 52"/>
                  <a:gd name="T10" fmla="*/ 22 w 44"/>
                  <a:gd name="T11" fmla="*/ 52 h 52"/>
                  <a:gd name="T12" fmla="*/ 22 w 44"/>
                  <a:gd name="T13" fmla="*/ 50 h 52"/>
                  <a:gd name="T14" fmla="*/ 2 w 44"/>
                  <a:gd name="T15" fmla="*/ 50 h 52"/>
                  <a:gd name="T16" fmla="*/ 2 w 44"/>
                  <a:gd name="T17" fmla="*/ 0 h 52"/>
                  <a:gd name="T18" fmla="*/ 0 w 44"/>
                  <a:gd name="T19" fmla="*/ 0 h 52"/>
                  <a:gd name="T20" fmla="*/ 0 w 44"/>
                  <a:gd name="T21" fmla="*/ 52 h 52"/>
                  <a:gd name="T22" fmla="*/ 44 w 44"/>
                  <a:gd name="T23" fmla="*/ 52 h 52"/>
                  <a:gd name="T24" fmla="*/ 44 w 44"/>
                  <a:gd name="T2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2">
                    <a:moveTo>
                      <a:pt x="44" y="0"/>
                    </a:moveTo>
                    <a:lnTo>
                      <a:pt x="42" y="0"/>
                    </a:lnTo>
                    <a:lnTo>
                      <a:pt x="42" y="50"/>
                    </a:lnTo>
                    <a:lnTo>
                      <a:pt x="24" y="50"/>
                    </a:lnTo>
                    <a:lnTo>
                      <a:pt x="24" y="52"/>
                    </a:lnTo>
                    <a:lnTo>
                      <a:pt x="22" y="52"/>
                    </a:lnTo>
                    <a:lnTo>
                      <a:pt x="22" y="50"/>
                    </a:lnTo>
                    <a:lnTo>
                      <a:pt x="2" y="5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44" y="5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BD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13" name="Freeform 1637"/>
              <p:cNvSpPr>
                <a:spLocks/>
              </p:cNvSpPr>
              <p:nvPr/>
            </p:nvSpPr>
            <p:spPr bwMode="auto">
              <a:xfrm>
                <a:off x="7146925" y="1709739"/>
                <a:ext cx="69850" cy="82550"/>
              </a:xfrm>
              <a:custGeom>
                <a:avLst/>
                <a:gdLst>
                  <a:gd name="T0" fmla="*/ 44 w 44"/>
                  <a:gd name="T1" fmla="*/ 0 h 52"/>
                  <a:gd name="T2" fmla="*/ 42 w 44"/>
                  <a:gd name="T3" fmla="*/ 0 h 52"/>
                  <a:gd name="T4" fmla="*/ 42 w 44"/>
                  <a:gd name="T5" fmla="*/ 50 h 52"/>
                  <a:gd name="T6" fmla="*/ 24 w 44"/>
                  <a:gd name="T7" fmla="*/ 50 h 52"/>
                  <a:gd name="T8" fmla="*/ 24 w 44"/>
                  <a:gd name="T9" fmla="*/ 52 h 52"/>
                  <a:gd name="T10" fmla="*/ 22 w 44"/>
                  <a:gd name="T11" fmla="*/ 52 h 52"/>
                  <a:gd name="T12" fmla="*/ 22 w 44"/>
                  <a:gd name="T13" fmla="*/ 50 h 52"/>
                  <a:gd name="T14" fmla="*/ 2 w 44"/>
                  <a:gd name="T15" fmla="*/ 50 h 52"/>
                  <a:gd name="T16" fmla="*/ 2 w 44"/>
                  <a:gd name="T17" fmla="*/ 0 h 52"/>
                  <a:gd name="T18" fmla="*/ 0 w 44"/>
                  <a:gd name="T19" fmla="*/ 0 h 52"/>
                  <a:gd name="T20" fmla="*/ 0 w 44"/>
                  <a:gd name="T21" fmla="*/ 52 h 52"/>
                  <a:gd name="T22" fmla="*/ 44 w 44"/>
                  <a:gd name="T23" fmla="*/ 52 h 52"/>
                  <a:gd name="T24" fmla="*/ 44 w 44"/>
                  <a:gd name="T2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2">
                    <a:moveTo>
                      <a:pt x="44" y="0"/>
                    </a:moveTo>
                    <a:lnTo>
                      <a:pt x="42" y="0"/>
                    </a:lnTo>
                    <a:lnTo>
                      <a:pt x="42" y="50"/>
                    </a:lnTo>
                    <a:lnTo>
                      <a:pt x="24" y="50"/>
                    </a:lnTo>
                    <a:lnTo>
                      <a:pt x="24" y="52"/>
                    </a:lnTo>
                    <a:lnTo>
                      <a:pt x="22" y="52"/>
                    </a:lnTo>
                    <a:lnTo>
                      <a:pt x="22" y="50"/>
                    </a:lnTo>
                    <a:lnTo>
                      <a:pt x="2" y="5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44" y="52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14" name="Freeform 1638"/>
              <p:cNvSpPr>
                <a:spLocks noEditPoints="1"/>
              </p:cNvSpPr>
              <p:nvPr/>
            </p:nvSpPr>
            <p:spPr bwMode="auto">
              <a:xfrm>
                <a:off x="7150100" y="1709739"/>
                <a:ext cx="63500" cy="79375"/>
              </a:xfrm>
              <a:custGeom>
                <a:avLst/>
                <a:gdLst>
                  <a:gd name="T0" fmla="*/ 20 w 40"/>
                  <a:gd name="T1" fmla="*/ 0 h 50"/>
                  <a:gd name="T2" fmla="*/ 0 w 40"/>
                  <a:gd name="T3" fmla="*/ 0 h 50"/>
                  <a:gd name="T4" fmla="*/ 0 w 40"/>
                  <a:gd name="T5" fmla="*/ 50 h 50"/>
                  <a:gd name="T6" fmla="*/ 20 w 40"/>
                  <a:gd name="T7" fmla="*/ 50 h 50"/>
                  <a:gd name="T8" fmla="*/ 0 w 40"/>
                  <a:gd name="T9" fmla="*/ 50 h 50"/>
                  <a:gd name="T10" fmla="*/ 20 w 40"/>
                  <a:gd name="T11" fmla="*/ 26 h 50"/>
                  <a:gd name="T12" fmla="*/ 20 w 40"/>
                  <a:gd name="T13" fmla="*/ 0 h 50"/>
                  <a:gd name="T14" fmla="*/ 40 w 40"/>
                  <a:gd name="T15" fmla="*/ 0 h 50"/>
                  <a:gd name="T16" fmla="*/ 22 w 40"/>
                  <a:gd name="T17" fmla="*/ 0 h 50"/>
                  <a:gd name="T18" fmla="*/ 22 w 40"/>
                  <a:gd name="T19" fmla="*/ 24 h 50"/>
                  <a:gd name="T20" fmla="*/ 40 w 40"/>
                  <a:gd name="T2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50">
                    <a:moveTo>
                      <a:pt x="20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20" y="50"/>
                    </a:lnTo>
                    <a:lnTo>
                      <a:pt x="0" y="50"/>
                    </a:lnTo>
                    <a:lnTo>
                      <a:pt x="20" y="26"/>
                    </a:lnTo>
                    <a:lnTo>
                      <a:pt x="20" y="0"/>
                    </a:lnTo>
                    <a:close/>
                    <a:moveTo>
                      <a:pt x="40" y="0"/>
                    </a:moveTo>
                    <a:lnTo>
                      <a:pt x="22" y="0"/>
                    </a:lnTo>
                    <a:lnTo>
                      <a:pt x="22" y="24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239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15" name="Freeform 1639"/>
              <p:cNvSpPr>
                <a:spLocks noEditPoints="1"/>
              </p:cNvSpPr>
              <p:nvPr/>
            </p:nvSpPr>
            <p:spPr bwMode="auto">
              <a:xfrm>
                <a:off x="7150100" y="1709739"/>
                <a:ext cx="63500" cy="79375"/>
              </a:xfrm>
              <a:custGeom>
                <a:avLst/>
                <a:gdLst>
                  <a:gd name="T0" fmla="*/ 20 w 40"/>
                  <a:gd name="T1" fmla="*/ 0 h 50"/>
                  <a:gd name="T2" fmla="*/ 0 w 40"/>
                  <a:gd name="T3" fmla="*/ 0 h 50"/>
                  <a:gd name="T4" fmla="*/ 0 w 40"/>
                  <a:gd name="T5" fmla="*/ 50 h 50"/>
                  <a:gd name="T6" fmla="*/ 20 w 40"/>
                  <a:gd name="T7" fmla="*/ 50 h 50"/>
                  <a:gd name="T8" fmla="*/ 0 w 40"/>
                  <a:gd name="T9" fmla="*/ 50 h 50"/>
                  <a:gd name="T10" fmla="*/ 20 w 40"/>
                  <a:gd name="T11" fmla="*/ 26 h 50"/>
                  <a:gd name="T12" fmla="*/ 20 w 40"/>
                  <a:gd name="T13" fmla="*/ 0 h 50"/>
                  <a:gd name="T14" fmla="*/ 40 w 40"/>
                  <a:gd name="T15" fmla="*/ 0 h 50"/>
                  <a:gd name="T16" fmla="*/ 22 w 40"/>
                  <a:gd name="T17" fmla="*/ 0 h 50"/>
                  <a:gd name="T18" fmla="*/ 22 w 40"/>
                  <a:gd name="T19" fmla="*/ 24 h 50"/>
                  <a:gd name="T20" fmla="*/ 40 w 40"/>
                  <a:gd name="T2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50">
                    <a:moveTo>
                      <a:pt x="20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20" y="50"/>
                    </a:lnTo>
                    <a:lnTo>
                      <a:pt x="0" y="50"/>
                    </a:lnTo>
                    <a:lnTo>
                      <a:pt x="20" y="26"/>
                    </a:lnTo>
                    <a:lnTo>
                      <a:pt x="20" y="0"/>
                    </a:lnTo>
                    <a:moveTo>
                      <a:pt x="40" y="0"/>
                    </a:moveTo>
                    <a:lnTo>
                      <a:pt x="22" y="0"/>
                    </a:lnTo>
                    <a:lnTo>
                      <a:pt x="22" y="24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16" name="Freeform 1640"/>
              <p:cNvSpPr>
                <a:spLocks noEditPoints="1"/>
              </p:cNvSpPr>
              <p:nvPr/>
            </p:nvSpPr>
            <p:spPr bwMode="auto">
              <a:xfrm>
                <a:off x="7150100" y="1709739"/>
                <a:ext cx="63500" cy="79375"/>
              </a:xfrm>
              <a:custGeom>
                <a:avLst/>
                <a:gdLst>
                  <a:gd name="T0" fmla="*/ 20 w 40"/>
                  <a:gd name="T1" fmla="*/ 26 h 50"/>
                  <a:gd name="T2" fmla="*/ 0 w 40"/>
                  <a:gd name="T3" fmla="*/ 50 h 50"/>
                  <a:gd name="T4" fmla="*/ 20 w 40"/>
                  <a:gd name="T5" fmla="*/ 50 h 50"/>
                  <a:gd name="T6" fmla="*/ 20 w 40"/>
                  <a:gd name="T7" fmla="*/ 26 h 50"/>
                  <a:gd name="T8" fmla="*/ 40 w 40"/>
                  <a:gd name="T9" fmla="*/ 0 h 50"/>
                  <a:gd name="T10" fmla="*/ 40 w 40"/>
                  <a:gd name="T11" fmla="*/ 0 h 50"/>
                  <a:gd name="T12" fmla="*/ 22 w 40"/>
                  <a:gd name="T13" fmla="*/ 24 h 50"/>
                  <a:gd name="T14" fmla="*/ 22 w 40"/>
                  <a:gd name="T15" fmla="*/ 50 h 50"/>
                  <a:gd name="T16" fmla="*/ 40 w 40"/>
                  <a:gd name="T17" fmla="*/ 50 h 50"/>
                  <a:gd name="T18" fmla="*/ 40 w 40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50">
                    <a:moveTo>
                      <a:pt x="20" y="26"/>
                    </a:moveTo>
                    <a:lnTo>
                      <a:pt x="0" y="50"/>
                    </a:lnTo>
                    <a:lnTo>
                      <a:pt x="20" y="50"/>
                    </a:lnTo>
                    <a:lnTo>
                      <a:pt x="20" y="26"/>
                    </a:lnTo>
                    <a:close/>
                    <a:moveTo>
                      <a:pt x="40" y="0"/>
                    </a:moveTo>
                    <a:lnTo>
                      <a:pt x="40" y="0"/>
                    </a:lnTo>
                    <a:lnTo>
                      <a:pt x="22" y="24"/>
                    </a:lnTo>
                    <a:lnTo>
                      <a:pt x="22" y="50"/>
                    </a:lnTo>
                    <a:lnTo>
                      <a:pt x="40" y="5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7A0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17" name="Freeform 1641"/>
              <p:cNvSpPr>
                <a:spLocks noEditPoints="1"/>
              </p:cNvSpPr>
              <p:nvPr/>
            </p:nvSpPr>
            <p:spPr bwMode="auto">
              <a:xfrm>
                <a:off x="7150100" y="1709739"/>
                <a:ext cx="63500" cy="79375"/>
              </a:xfrm>
              <a:custGeom>
                <a:avLst/>
                <a:gdLst>
                  <a:gd name="T0" fmla="*/ 20 w 40"/>
                  <a:gd name="T1" fmla="*/ 26 h 50"/>
                  <a:gd name="T2" fmla="*/ 0 w 40"/>
                  <a:gd name="T3" fmla="*/ 50 h 50"/>
                  <a:gd name="T4" fmla="*/ 20 w 40"/>
                  <a:gd name="T5" fmla="*/ 50 h 50"/>
                  <a:gd name="T6" fmla="*/ 20 w 40"/>
                  <a:gd name="T7" fmla="*/ 26 h 50"/>
                  <a:gd name="T8" fmla="*/ 40 w 40"/>
                  <a:gd name="T9" fmla="*/ 0 h 50"/>
                  <a:gd name="T10" fmla="*/ 40 w 40"/>
                  <a:gd name="T11" fmla="*/ 0 h 50"/>
                  <a:gd name="T12" fmla="*/ 22 w 40"/>
                  <a:gd name="T13" fmla="*/ 24 h 50"/>
                  <a:gd name="T14" fmla="*/ 22 w 40"/>
                  <a:gd name="T15" fmla="*/ 50 h 50"/>
                  <a:gd name="T16" fmla="*/ 40 w 40"/>
                  <a:gd name="T17" fmla="*/ 50 h 50"/>
                  <a:gd name="T18" fmla="*/ 40 w 40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50">
                    <a:moveTo>
                      <a:pt x="20" y="26"/>
                    </a:moveTo>
                    <a:lnTo>
                      <a:pt x="0" y="50"/>
                    </a:lnTo>
                    <a:lnTo>
                      <a:pt x="20" y="50"/>
                    </a:lnTo>
                    <a:lnTo>
                      <a:pt x="20" y="26"/>
                    </a:lnTo>
                    <a:moveTo>
                      <a:pt x="40" y="0"/>
                    </a:moveTo>
                    <a:lnTo>
                      <a:pt x="40" y="0"/>
                    </a:lnTo>
                    <a:lnTo>
                      <a:pt x="22" y="24"/>
                    </a:lnTo>
                    <a:lnTo>
                      <a:pt x="22" y="50"/>
                    </a:lnTo>
                    <a:lnTo>
                      <a:pt x="40" y="50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18" name="Freeform 1642"/>
              <p:cNvSpPr>
                <a:spLocks/>
              </p:cNvSpPr>
              <p:nvPr/>
            </p:nvSpPr>
            <p:spPr bwMode="auto">
              <a:xfrm>
                <a:off x="7181850" y="1709739"/>
                <a:ext cx="3175" cy="82550"/>
              </a:xfrm>
              <a:custGeom>
                <a:avLst/>
                <a:gdLst>
                  <a:gd name="T0" fmla="*/ 2 w 2"/>
                  <a:gd name="T1" fmla="*/ 0 h 52"/>
                  <a:gd name="T2" fmla="*/ 0 w 2"/>
                  <a:gd name="T3" fmla="*/ 0 h 52"/>
                  <a:gd name="T4" fmla="*/ 0 w 2"/>
                  <a:gd name="T5" fmla="*/ 26 h 52"/>
                  <a:gd name="T6" fmla="*/ 0 w 2"/>
                  <a:gd name="T7" fmla="*/ 50 h 52"/>
                  <a:gd name="T8" fmla="*/ 0 w 2"/>
                  <a:gd name="T9" fmla="*/ 52 h 52"/>
                  <a:gd name="T10" fmla="*/ 2 w 2"/>
                  <a:gd name="T11" fmla="*/ 52 h 52"/>
                  <a:gd name="T12" fmla="*/ 2 w 2"/>
                  <a:gd name="T13" fmla="*/ 50 h 52"/>
                  <a:gd name="T14" fmla="*/ 2 w 2"/>
                  <a:gd name="T15" fmla="*/ 24 h 52"/>
                  <a:gd name="T16" fmla="*/ 2 w 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2">
                    <a:moveTo>
                      <a:pt x="2" y="0"/>
                    </a:moveTo>
                    <a:lnTo>
                      <a:pt x="0" y="0"/>
                    </a:lnTo>
                    <a:lnTo>
                      <a:pt x="0" y="26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2" y="52"/>
                    </a:lnTo>
                    <a:lnTo>
                      <a:pt x="2" y="50"/>
                    </a:lnTo>
                    <a:lnTo>
                      <a:pt x="2" y="2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D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19" name="Freeform 1643"/>
              <p:cNvSpPr>
                <a:spLocks/>
              </p:cNvSpPr>
              <p:nvPr/>
            </p:nvSpPr>
            <p:spPr bwMode="auto">
              <a:xfrm>
                <a:off x="7181850" y="1709739"/>
                <a:ext cx="3175" cy="82550"/>
              </a:xfrm>
              <a:custGeom>
                <a:avLst/>
                <a:gdLst>
                  <a:gd name="T0" fmla="*/ 2 w 2"/>
                  <a:gd name="T1" fmla="*/ 0 h 52"/>
                  <a:gd name="T2" fmla="*/ 0 w 2"/>
                  <a:gd name="T3" fmla="*/ 0 h 52"/>
                  <a:gd name="T4" fmla="*/ 0 w 2"/>
                  <a:gd name="T5" fmla="*/ 26 h 52"/>
                  <a:gd name="T6" fmla="*/ 0 w 2"/>
                  <a:gd name="T7" fmla="*/ 50 h 52"/>
                  <a:gd name="T8" fmla="*/ 0 w 2"/>
                  <a:gd name="T9" fmla="*/ 52 h 52"/>
                  <a:gd name="T10" fmla="*/ 2 w 2"/>
                  <a:gd name="T11" fmla="*/ 52 h 52"/>
                  <a:gd name="T12" fmla="*/ 2 w 2"/>
                  <a:gd name="T13" fmla="*/ 50 h 52"/>
                  <a:gd name="T14" fmla="*/ 2 w 2"/>
                  <a:gd name="T15" fmla="*/ 24 h 52"/>
                  <a:gd name="T16" fmla="*/ 2 w 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2">
                    <a:moveTo>
                      <a:pt x="2" y="0"/>
                    </a:moveTo>
                    <a:lnTo>
                      <a:pt x="0" y="0"/>
                    </a:lnTo>
                    <a:lnTo>
                      <a:pt x="0" y="26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2" y="52"/>
                    </a:lnTo>
                    <a:lnTo>
                      <a:pt x="2" y="50"/>
                    </a:lnTo>
                    <a:lnTo>
                      <a:pt x="2" y="24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20" name="Freeform 1644"/>
              <p:cNvSpPr>
                <a:spLocks/>
              </p:cNvSpPr>
              <p:nvPr/>
            </p:nvSpPr>
            <p:spPr bwMode="auto">
              <a:xfrm>
                <a:off x="7242175" y="1709739"/>
                <a:ext cx="74613" cy="82550"/>
              </a:xfrm>
              <a:custGeom>
                <a:avLst/>
                <a:gdLst>
                  <a:gd name="T0" fmla="*/ 47 w 47"/>
                  <a:gd name="T1" fmla="*/ 0 h 52"/>
                  <a:gd name="T2" fmla="*/ 45 w 47"/>
                  <a:gd name="T3" fmla="*/ 0 h 52"/>
                  <a:gd name="T4" fmla="*/ 45 w 47"/>
                  <a:gd name="T5" fmla="*/ 50 h 52"/>
                  <a:gd name="T6" fmla="*/ 25 w 47"/>
                  <a:gd name="T7" fmla="*/ 50 h 52"/>
                  <a:gd name="T8" fmla="*/ 25 w 47"/>
                  <a:gd name="T9" fmla="*/ 52 h 52"/>
                  <a:gd name="T10" fmla="*/ 23 w 47"/>
                  <a:gd name="T11" fmla="*/ 52 h 52"/>
                  <a:gd name="T12" fmla="*/ 23 w 47"/>
                  <a:gd name="T13" fmla="*/ 50 h 52"/>
                  <a:gd name="T14" fmla="*/ 3 w 47"/>
                  <a:gd name="T15" fmla="*/ 50 h 52"/>
                  <a:gd name="T16" fmla="*/ 3 w 47"/>
                  <a:gd name="T17" fmla="*/ 0 h 52"/>
                  <a:gd name="T18" fmla="*/ 0 w 47"/>
                  <a:gd name="T19" fmla="*/ 0 h 52"/>
                  <a:gd name="T20" fmla="*/ 0 w 47"/>
                  <a:gd name="T21" fmla="*/ 52 h 52"/>
                  <a:gd name="T22" fmla="*/ 47 w 47"/>
                  <a:gd name="T23" fmla="*/ 52 h 52"/>
                  <a:gd name="T24" fmla="*/ 47 w 47"/>
                  <a:gd name="T2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52">
                    <a:moveTo>
                      <a:pt x="47" y="0"/>
                    </a:moveTo>
                    <a:lnTo>
                      <a:pt x="45" y="0"/>
                    </a:lnTo>
                    <a:lnTo>
                      <a:pt x="45" y="50"/>
                    </a:lnTo>
                    <a:lnTo>
                      <a:pt x="25" y="50"/>
                    </a:lnTo>
                    <a:lnTo>
                      <a:pt x="25" y="52"/>
                    </a:lnTo>
                    <a:lnTo>
                      <a:pt x="23" y="52"/>
                    </a:lnTo>
                    <a:lnTo>
                      <a:pt x="23" y="50"/>
                    </a:lnTo>
                    <a:lnTo>
                      <a:pt x="3" y="5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47" y="5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BD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21" name="Freeform 1645"/>
              <p:cNvSpPr>
                <a:spLocks/>
              </p:cNvSpPr>
              <p:nvPr/>
            </p:nvSpPr>
            <p:spPr bwMode="auto">
              <a:xfrm>
                <a:off x="7242175" y="1709739"/>
                <a:ext cx="74613" cy="82550"/>
              </a:xfrm>
              <a:custGeom>
                <a:avLst/>
                <a:gdLst>
                  <a:gd name="T0" fmla="*/ 47 w 47"/>
                  <a:gd name="T1" fmla="*/ 0 h 52"/>
                  <a:gd name="T2" fmla="*/ 45 w 47"/>
                  <a:gd name="T3" fmla="*/ 0 h 52"/>
                  <a:gd name="T4" fmla="*/ 45 w 47"/>
                  <a:gd name="T5" fmla="*/ 50 h 52"/>
                  <a:gd name="T6" fmla="*/ 25 w 47"/>
                  <a:gd name="T7" fmla="*/ 50 h 52"/>
                  <a:gd name="T8" fmla="*/ 25 w 47"/>
                  <a:gd name="T9" fmla="*/ 52 h 52"/>
                  <a:gd name="T10" fmla="*/ 23 w 47"/>
                  <a:gd name="T11" fmla="*/ 52 h 52"/>
                  <a:gd name="T12" fmla="*/ 23 w 47"/>
                  <a:gd name="T13" fmla="*/ 50 h 52"/>
                  <a:gd name="T14" fmla="*/ 3 w 47"/>
                  <a:gd name="T15" fmla="*/ 50 h 52"/>
                  <a:gd name="T16" fmla="*/ 3 w 47"/>
                  <a:gd name="T17" fmla="*/ 0 h 52"/>
                  <a:gd name="T18" fmla="*/ 0 w 47"/>
                  <a:gd name="T19" fmla="*/ 0 h 52"/>
                  <a:gd name="T20" fmla="*/ 0 w 47"/>
                  <a:gd name="T21" fmla="*/ 52 h 52"/>
                  <a:gd name="T22" fmla="*/ 47 w 47"/>
                  <a:gd name="T23" fmla="*/ 52 h 52"/>
                  <a:gd name="T24" fmla="*/ 47 w 47"/>
                  <a:gd name="T2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52">
                    <a:moveTo>
                      <a:pt x="47" y="0"/>
                    </a:moveTo>
                    <a:lnTo>
                      <a:pt x="45" y="0"/>
                    </a:lnTo>
                    <a:lnTo>
                      <a:pt x="45" y="50"/>
                    </a:lnTo>
                    <a:lnTo>
                      <a:pt x="25" y="50"/>
                    </a:lnTo>
                    <a:lnTo>
                      <a:pt x="25" y="52"/>
                    </a:lnTo>
                    <a:lnTo>
                      <a:pt x="23" y="52"/>
                    </a:lnTo>
                    <a:lnTo>
                      <a:pt x="23" y="50"/>
                    </a:lnTo>
                    <a:lnTo>
                      <a:pt x="3" y="5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47" y="52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22" name="Freeform 1646"/>
              <p:cNvSpPr>
                <a:spLocks noEditPoints="1"/>
              </p:cNvSpPr>
              <p:nvPr/>
            </p:nvSpPr>
            <p:spPr bwMode="auto">
              <a:xfrm>
                <a:off x="7246938" y="1709739"/>
                <a:ext cx="66675" cy="79375"/>
              </a:xfrm>
              <a:custGeom>
                <a:avLst/>
                <a:gdLst>
                  <a:gd name="T0" fmla="*/ 20 w 42"/>
                  <a:gd name="T1" fmla="*/ 0 h 50"/>
                  <a:gd name="T2" fmla="*/ 0 w 42"/>
                  <a:gd name="T3" fmla="*/ 0 h 50"/>
                  <a:gd name="T4" fmla="*/ 0 w 42"/>
                  <a:gd name="T5" fmla="*/ 50 h 50"/>
                  <a:gd name="T6" fmla="*/ 20 w 42"/>
                  <a:gd name="T7" fmla="*/ 50 h 50"/>
                  <a:gd name="T8" fmla="*/ 0 w 42"/>
                  <a:gd name="T9" fmla="*/ 50 h 50"/>
                  <a:gd name="T10" fmla="*/ 20 w 42"/>
                  <a:gd name="T11" fmla="*/ 26 h 50"/>
                  <a:gd name="T12" fmla="*/ 20 w 42"/>
                  <a:gd name="T13" fmla="*/ 0 h 50"/>
                  <a:gd name="T14" fmla="*/ 42 w 42"/>
                  <a:gd name="T15" fmla="*/ 0 h 50"/>
                  <a:gd name="T16" fmla="*/ 22 w 42"/>
                  <a:gd name="T17" fmla="*/ 0 h 50"/>
                  <a:gd name="T18" fmla="*/ 22 w 42"/>
                  <a:gd name="T19" fmla="*/ 24 h 50"/>
                  <a:gd name="T20" fmla="*/ 42 w 42"/>
                  <a:gd name="T2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50">
                    <a:moveTo>
                      <a:pt x="20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20" y="50"/>
                    </a:lnTo>
                    <a:lnTo>
                      <a:pt x="0" y="50"/>
                    </a:lnTo>
                    <a:lnTo>
                      <a:pt x="20" y="26"/>
                    </a:lnTo>
                    <a:lnTo>
                      <a:pt x="20" y="0"/>
                    </a:lnTo>
                    <a:close/>
                    <a:moveTo>
                      <a:pt x="42" y="0"/>
                    </a:moveTo>
                    <a:lnTo>
                      <a:pt x="22" y="0"/>
                    </a:lnTo>
                    <a:lnTo>
                      <a:pt x="22" y="2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239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23" name="Freeform 1647"/>
              <p:cNvSpPr>
                <a:spLocks noEditPoints="1"/>
              </p:cNvSpPr>
              <p:nvPr/>
            </p:nvSpPr>
            <p:spPr bwMode="auto">
              <a:xfrm>
                <a:off x="7246938" y="1709739"/>
                <a:ext cx="66675" cy="79375"/>
              </a:xfrm>
              <a:custGeom>
                <a:avLst/>
                <a:gdLst>
                  <a:gd name="T0" fmla="*/ 20 w 42"/>
                  <a:gd name="T1" fmla="*/ 0 h 50"/>
                  <a:gd name="T2" fmla="*/ 0 w 42"/>
                  <a:gd name="T3" fmla="*/ 0 h 50"/>
                  <a:gd name="T4" fmla="*/ 0 w 42"/>
                  <a:gd name="T5" fmla="*/ 50 h 50"/>
                  <a:gd name="T6" fmla="*/ 20 w 42"/>
                  <a:gd name="T7" fmla="*/ 50 h 50"/>
                  <a:gd name="T8" fmla="*/ 0 w 42"/>
                  <a:gd name="T9" fmla="*/ 50 h 50"/>
                  <a:gd name="T10" fmla="*/ 20 w 42"/>
                  <a:gd name="T11" fmla="*/ 26 h 50"/>
                  <a:gd name="T12" fmla="*/ 20 w 42"/>
                  <a:gd name="T13" fmla="*/ 0 h 50"/>
                  <a:gd name="T14" fmla="*/ 42 w 42"/>
                  <a:gd name="T15" fmla="*/ 0 h 50"/>
                  <a:gd name="T16" fmla="*/ 22 w 42"/>
                  <a:gd name="T17" fmla="*/ 0 h 50"/>
                  <a:gd name="T18" fmla="*/ 22 w 42"/>
                  <a:gd name="T19" fmla="*/ 24 h 50"/>
                  <a:gd name="T20" fmla="*/ 42 w 42"/>
                  <a:gd name="T2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50">
                    <a:moveTo>
                      <a:pt x="20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20" y="50"/>
                    </a:lnTo>
                    <a:lnTo>
                      <a:pt x="0" y="50"/>
                    </a:lnTo>
                    <a:lnTo>
                      <a:pt x="20" y="26"/>
                    </a:lnTo>
                    <a:lnTo>
                      <a:pt x="20" y="0"/>
                    </a:lnTo>
                    <a:moveTo>
                      <a:pt x="42" y="0"/>
                    </a:moveTo>
                    <a:lnTo>
                      <a:pt x="22" y="0"/>
                    </a:lnTo>
                    <a:lnTo>
                      <a:pt x="22" y="24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24" name="Freeform 1648"/>
              <p:cNvSpPr>
                <a:spLocks noEditPoints="1"/>
              </p:cNvSpPr>
              <p:nvPr/>
            </p:nvSpPr>
            <p:spPr bwMode="auto">
              <a:xfrm>
                <a:off x="7246938" y="1709739"/>
                <a:ext cx="66675" cy="79375"/>
              </a:xfrm>
              <a:custGeom>
                <a:avLst/>
                <a:gdLst>
                  <a:gd name="T0" fmla="*/ 20 w 42"/>
                  <a:gd name="T1" fmla="*/ 26 h 50"/>
                  <a:gd name="T2" fmla="*/ 0 w 42"/>
                  <a:gd name="T3" fmla="*/ 50 h 50"/>
                  <a:gd name="T4" fmla="*/ 20 w 42"/>
                  <a:gd name="T5" fmla="*/ 50 h 50"/>
                  <a:gd name="T6" fmla="*/ 20 w 42"/>
                  <a:gd name="T7" fmla="*/ 26 h 50"/>
                  <a:gd name="T8" fmla="*/ 42 w 42"/>
                  <a:gd name="T9" fmla="*/ 0 h 50"/>
                  <a:gd name="T10" fmla="*/ 42 w 42"/>
                  <a:gd name="T11" fmla="*/ 0 h 50"/>
                  <a:gd name="T12" fmla="*/ 22 w 42"/>
                  <a:gd name="T13" fmla="*/ 24 h 50"/>
                  <a:gd name="T14" fmla="*/ 22 w 42"/>
                  <a:gd name="T15" fmla="*/ 50 h 50"/>
                  <a:gd name="T16" fmla="*/ 42 w 42"/>
                  <a:gd name="T17" fmla="*/ 50 h 50"/>
                  <a:gd name="T18" fmla="*/ 42 w 42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50">
                    <a:moveTo>
                      <a:pt x="20" y="26"/>
                    </a:moveTo>
                    <a:lnTo>
                      <a:pt x="0" y="50"/>
                    </a:lnTo>
                    <a:lnTo>
                      <a:pt x="20" y="50"/>
                    </a:lnTo>
                    <a:lnTo>
                      <a:pt x="20" y="26"/>
                    </a:lnTo>
                    <a:close/>
                    <a:moveTo>
                      <a:pt x="42" y="0"/>
                    </a:moveTo>
                    <a:lnTo>
                      <a:pt x="42" y="0"/>
                    </a:lnTo>
                    <a:lnTo>
                      <a:pt x="22" y="24"/>
                    </a:lnTo>
                    <a:lnTo>
                      <a:pt x="22" y="50"/>
                    </a:lnTo>
                    <a:lnTo>
                      <a:pt x="42" y="5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47A0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25" name="Freeform 1649"/>
              <p:cNvSpPr>
                <a:spLocks noEditPoints="1"/>
              </p:cNvSpPr>
              <p:nvPr/>
            </p:nvSpPr>
            <p:spPr bwMode="auto">
              <a:xfrm>
                <a:off x="7246938" y="1709739"/>
                <a:ext cx="66675" cy="79375"/>
              </a:xfrm>
              <a:custGeom>
                <a:avLst/>
                <a:gdLst>
                  <a:gd name="T0" fmla="*/ 20 w 42"/>
                  <a:gd name="T1" fmla="*/ 26 h 50"/>
                  <a:gd name="T2" fmla="*/ 0 w 42"/>
                  <a:gd name="T3" fmla="*/ 50 h 50"/>
                  <a:gd name="T4" fmla="*/ 20 w 42"/>
                  <a:gd name="T5" fmla="*/ 50 h 50"/>
                  <a:gd name="T6" fmla="*/ 20 w 42"/>
                  <a:gd name="T7" fmla="*/ 26 h 50"/>
                  <a:gd name="T8" fmla="*/ 42 w 42"/>
                  <a:gd name="T9" fmla="*/ 0 h 50"/>
                  <a:gd name="T10" fmla="*/ 42 w 42"/>
                  <a:gd name="T11" fmla="*/ 0 h 50"/>
                  <a:gd name="T12" fmla="*/ 22 w 42"/>
                  <a:gd name="T13" fmla="*/ 24 h 50"/>
                  <a:gd name="T14" fmla="*/ 22 w 42"/>
                  <a:gd name="T15" fmla="*/ 50 h 50"/>
                  <a:gd name="T16" fmla="*/ 42 w 42"/>
                  <a:gd name="T17" fmla="*/ 50 h 50"/>
                  <a:gd name="T18" fmla="*/ 42 w 42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50">
                    <a:moveTo>
                      <a:pt x="20" y="26"/>
                    </a:moveTo>
                    <a:lnTo>
                      <a:pt x="0" y="50"/>
                    </a:lnTo>
                    <a:lnTo>
                      <a:pt x="20" y="50"/>
                    </a:lnTo>
                    <a:lnTo>
                      <a:pt x="20" y="26"/>
                    </a:lnTo>
                    <a:moveTo>
                      <a:pt x="42" y="0"/>
                    </a:moveTo>
                    <a:lnTo>
                      <a:pt x="42" y="0"/>
                    </a:lnTo>
                    <a:lnTo>
                      <a:pt x="22" y="24"/>
                    </a:lnTo>
                    <a:lnTo>
                      <a:pt x="22" y="50"/>
                    </a:lnTo>
                    <a:lnTo>
                      <a:pt x="42" y="50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26" name="Freeform 1650"/>
              <p:cNvSpPr>
                <a:spLocks/>
              </p:cNvSpPr>
              <p:nvPr/>
            </p:nvSpPr>
            <p:spPr bwMode="auto">
              <a:xfrm>
                <a:off x="7278688" y="1709739"/>
                <a:ext cx="3175" cy="82550"/>
              </a:xfrm>
              <a:custGeom>
                <a:avLst/>
                <a:gdLst>
                  <a:gd name="T0" fmla="*/ 2 w 2"/>
                  <a:gd name="T1" fmla="*/ 0 h 52"/>
                  <a:gd name="T2" fmla="*/ 0 w 2"/>
                  <a:gd name="T3" fmla="*/ 0 h 52"/>
                  <a:gd name="T4" fmla="*/ 0 w 2"/>
                  <a:gd name="T5" fmla="*/ 26 h 52"/>
                  <a:gd name="T6" fmla="*/ 0 w 2"/>
                  <a:gd name="T7" fmla="*/ 50 h 52"/>
                  <a:gd name="T8" fmla="*/ 0 w 2"/>
                  <a:gd name="T9" fmla="*/ 52 h 52"/>
                  <a:gd name="T10" fmla="*/ 2 w 2"/>
                  <a:gd name="T11" fmla="*/ 52 h 52"/>
                  <a:gd name="T12" fmla="*/ 2 w 2"/>
                  <a:gd name="T13" fmla="*/ 50 h 52"/>
                  <a:gd name="T14" fmla="*/ 2 w 2"/>
                  <a:gd name="T15" fmla="*/ 24 h 52"/>
                  <a:gd name="T16" fmla="*/ 2 w 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2">
                    <a:moveTo>
                      <a:pt x="2" y="0"/>
                    </a:moveTo>
                    <a:lnTo>
                      <a:pt x="0" y="0"/>
                    </a:lnTo>
                    <a:lnTo>
                      <a:pt x="0" y="26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2" y="52"/>
                    </a:lnTo>
                    <a:lnTo>
                      <a:pt x="2" y="50"/>
                    </a:lnTo>
                    <a:lnTo>
                      <a:pt x="2" y="2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D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27" name="Freeform 1651"/>
              <p:cNvSpPr>
                <a:spLocks/>
              </p:cNvSpPr>
              <p:nvPr/>
            </p:nvSpPr>
            <p:spPr bwMode="auto">
              <a:xfrm>
                <a:off x="7278688" y="1709739"/>
                <a:ext cx="3175" cy="82550"/>
              </a:xfrm>
              <a:custGeom>
                <a:avLst/>
                <a:gdLst>
                  <a:gd name="T0" fmla="*/ 2 w 2"/>
                  <a:gd name="T1" fmla="*/ 0 h 52"/>
                  <a:gd name="T2" fmla="*/ 0 w 2"/>
                  <a:gd name="T3" fmla="*/ 0 h 52"/>
                  <a:gd name="T4" fmla="*/ 0 w 2"/>
                  <a:gd name="T5" fmla="*/ 26 h 52"/>
                  <a:gd name="T6" fmla="*/ 0 w 2"/>
                  <a:gd name="T7" fmla="*/ 50 h 52"/>
                  <a:gd name="T8" fmla="*/ 0 w 2"/>
                  <a:gd name="T9" fmla="*/ 52 h 52"/>
                  <a:gd name="T10" fmla="*/ 2 w 2"/>
                  <a:gd name="T11" fmla="*/ 52 h 52"/>
                  <a:gd name="T12" fmla="*/ 2 w 2"/>
                  <a:gd name="T13" fmla="*/ 50 h 52"/>
                  <a:gd name="T14" fmla="*/ 2 w 2"/>
                  <a:gd name="T15" fmla="*/ 24 h 52"/>
                  <a:gd name="T16" fmla="*/ 2 w 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2">
                    <a:moveTo>
                      <a:pt x="2" y="0"/>
                    </a:moveTo>
                    <a:lnTo>
                      <a:pt x="0" y="0"/>
                    </a:lnTo>
                    <a:lnTo>
                      <a:pt x="0" y="26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2" y="52"/>
                    </a:lnTo>
                    <a:lnTo>
                      <a:pt x="2" y="50"/>
                    </a:lnTo>
                    <a:lnTo>
                      <a:pt x="2" y="24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28" name="Freeform 1652"/>
              <p:cNvSpPr>
                <a:spLocks/>
              </p:cNvSpPr>
              <p:nvPr/>
            </p:nvSpPr>
            <p:spPr bwMode="auto">
              <a:xfrm>
                <a:off x="7339013" y="1709739"/>
                <a:ext cx="74613" cy="82550"/>
              </a:xfrm>
              <a:custGeom>
                <a:avLst/>
                <a:gdLst>
                  <a:gd name="T0" fmla="*/ 2 w 47"/>
                  <a:gd name="T1" fmla="*/ 0 h 52"/>
                  <a:gd name="T2" fmla="*/ 0 w 47"/>
                  <a:gd name="T3" fmla="*/ 0 h 52"/>
                  <a:gd name="T4" fmla="*/ 0 w 47"/>
                  <a:gd name="T5" fmla="*/ 52 h 52"/>
                  <a:gd name="T6" fmla="*/ 47 w 47"/>
                  <a:gd name="T7" fmla="*/ 52 h 52"/>
                  <a:gd name="T8" fmla="*/ 47 w 47"/>
                  <a:gd name="T9" fmla="*/ 6 h 52"/>
                  <a:gd name="T10" fmla="*/ 45 w 47"/>
                  <a:gd name="T11" fmla="*/ 2 h 52"/>
                  <a:gd name="T12" fmla="*/ 45 w 47"/>
                  <a:gd name="T13" fmla="*/ 50 h 52"/>
                  <a:gd name="T14" fmla="*/ 24 w 47"/>
                  <a:gd name="T15" fmla="*/ 50 h 52"/>
                  <a:gd name="T16" fmla="*/ 24 w 47"/>
                  <a:gd name="T17" fmla="*/ 52 h 52"/>
                  <a:gd name="T18" fmla="*/ 22 w 47"/>
                  <a:gd name="T19" fmla="*/ 52 h 52"/>
                  <a:gd name="T20" fmla="*/ 22 w 47"/>
                  <a:gd name="T21" fmla="*/ 50 h 52"/>
                  <a:gd name="T22" fmla="*/ 2 w 47"/>
                  <a:gd name="T23" fmla="*/ 50 h 52"/>
                  <a:gd name="T24" fmla="*/ 2 w 47"/>
                  <a:gd name="T2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52">
                    <a:moveTo>
                      <a:pt x="2" y="0"/>
                    </a:moveTo>
                    <a:lnTo>
                      <a:pt x="0" y="0"/>
                    </a:lnTo>
                    <a:lnTo>
                      <a:pt x="0" y="52"/>
                    </a:lnTo>
                    <a:lnTo>
                      <a:pt x="47" y="52"/>
                    </a:lnTo>
                    <a:lnTo>
                      <a:pt x="47" y="6"/>
                    </a:lnTo>
                    <a:lnTo>
                      <a:pt x="45" y="2"/>
                    </a:lnTo>
                    <a:lnTo>
                      <a:pt x="45" y="50"/>
                    </a:lnTo>
                    <a:lnTo>
                      <a:pt x="24" y="50"/>
                    </a:lnTo>
                    <a:lnTo>
                      <a:pt x="24" y="52"/>
                    </a:lnTo>
                    <a:lnTo>
                      <a:pt x="22" y="52"/>
                    </a:lnTo>
                    <a:lnTo>
                      <a:pt x="22" y="50"/>
                    </a:lnTo>
                    <a:lnTo>
                      <a:pt x="2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D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29" name="Freeform 1653"/>
              <p:cNvSpPr>
                <a:spLocks/>
              </p:cNvSpPr>
              <p:nvPr/>
            </p:nvSpPr>
            <p:spPr bwMode="auto">
              <a:xfrm>
                <a:off x="7339013" y="1709739"/>
                <a:ext cx="74613" cy="82550"/>
              </a:xfrm>
              <a:custGeom>
                <a:avLst/>
                <a:gdLst>
                  <a:gd name="T0" fmla="*/ 2 w 47"/>
                  <a:gd name="T1" fmla="*/ 0 h 52"/>
                  <a:gd name="T2" fmla="*/ 0 w 47"/>
                  <a:gd name="T3" fmla="*/ 0 h 52"/>
                  <a:gd name="T4" fmla="*/ 0 w 47"/>
                  <a:gd name="T5" fmla="*/ 52 h 52"/>
                  <a:gd name="T6" fmla="*/ 47 w 47"/>
                  <a:gd name="T7" fmla="*/ 52 h 52"/>
                  <a:gd name="T8" fmla="*/ 47 w 47"/>
                  <a:gd name="T9" fmla="*/ 6 h 52"/>
                  <a:gd name="T10" fmla="*/ 45 w 47"/>
                  <a:gd name="T11" fmla="*/ 2 h 52"/>
                  <a:gd name="T12" fmla="*/ 45 w 47"/>
                  <a:gd name="T13" fmla="*/ 50 h 52"/>
                  <a:gd name="T14" fmla="*/ 24 w 47"/>
                  <a:gd name="T15" fmla="*/ 50 h 52"/>
                  <a:gd name="T16" fmla="*/ 24 w 47"/>
                  <a:gd name="T17" fmla="*/ 52 h 52"/>
                  <a:gd name="T18" fmla="*/ 22 w 47"/>
                  <a:gd name="T19" fmla="*/ 52 h 52"/>
                  <a:gd name="T20" fmla="*/ 22 w 47"/>
                  <a:gd name="T21" fmla="*/ 50 h 52"/>
                  <a:gd name="T22" fmla="*/ 2 w 47"/>
                  <a:gd name="T23" fmla="*/ 50 h 52"/>
                  <a:gd name="T24" fmla="*/ 2 w 47"/>
                  <a:gd name="T2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52">
                    <a:moveTo>
                      <a:pt x="2" y="0"/>
                    </a:moveTo>
                    <a:lnTo>
                      <a:pt x="0" y="0"/>
                    </a:lnTo>
                    <a:lnTo>
                      <a:pt x="0" y="52"/>
                    </a:lnTo>
                    <a:lnTo>
                      <a:pt x="47" y="52"/>
                    </a:lnTo>
                    <a:lnTo>
                      <a:pt x="47" y="6"/>
                    </a:lnTo>
                    <a:lnTo>
                      <a:pt x="45" y="2"/>
                    </a:lnTo>
                    <a:lnTo>
                      <a:pt x="45" y="50"/>
                    </a:lnTo>
                    <a:lnTo>
                      <a:pt x="24" y="50"/>
                    </a:lnTo>
                    <a:lnTo>
                      <a:pt x="24" y="52"/>
                    </a:lnTo>
                    <a:lnTo>
                      <a:pt x="22" y="52"/>
                    </a:lnTo>
                    <a:lnTo>
                      <a:pt x="22" y="50"/>
                    </a:lnTo>
                    <a:lnTo>
                      <a:pt x="2" y="5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30" name="Freeform 1654"/>
              <p:cNvSpPr>
                <a:spLocks noEditPoints="1"/>
              </p:cNvSpPr>
              <p:nvPr/>
            </p:nvSpPr>
            <p:spPr bwMode="auto">
              <a:xfrm>
                <a:off x="7342188" y="1709739"/>
                <a:ext cx="68263" cy="79375"/>
              </a:xfrm>
              <a:custGeom>
                <a:avLst/>
                <a:gdLst>
                  <a:gd name="T0" fmla="*/ 20 w 43"/>
                  <a:gd name="T1" fmla="*/ 0 h 50"/>
                  <a:gd name="T2" fmla="*/ 0 w 43"/>
                  <a:gd name="T3" fmla="*/ 0 h 50"/>
                  <a:gd name="T4" fmla="*/ 0 w 43"/>
                  <a:gd name="T5" fmla="*/ 50 h 50"/>
                  <a:gd name="T6" fmla="*/ 20 w 43"/>
                  <a:gd name="T7" fmla="*/ 50 h 50"/>
                  <a:gd name="T8" fmla="*/ 0 w 43"/>
                  <a:gd name="T9" fmla="*/ 50 h 50"/>
                  <a:gd name="T10" fmla="*/ 20 w 43"/>
                  <a:gd name="T11" fmla="*/ 26 h 50"/>
                  <a:gd name="T12" fmla="*/ 20 w 43"/>
                  <a:gd name="T13" fmla="*/ 0 h 50"/>
                  <a:gd name="T14" fmla="*/ 43 w 43"/>
                  <a:gd name="T15" fmla="*/ 0 h 50"/>
                  <a:gd name="T16" fmla="*/ 22 w 43"/>
                  <a:gd name="T17" fmla="*/ 0 h 50"/>
                  <a:gd name="T18" fmla="*/ 22 w 43"/>
                  <a:gd name="T19" fmla="*/ 24 h 50"/>
                  <a:gd name="T20" fmla="*/ 43 w 43"/>
                  <a:gd name="T21" fmla="*/ 0 h 50"/>
                  <a:gd name="T22" fmla="*/ 43 w 43"/>
                  <a:gd name="T23" fmla="*/ 0 h 50"/>
                  <a:gd name="T24" fmla="*/ 43 w 43"/>
                  <a:gd name="T2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50">
                    <a:moveTo>
                      <a:pt x="20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20" y="50"/>
                    </a:lnTo>
                    <a:lnTo>
                      <a:pt x="0" y="50"/>
                    </a:lnTo>
                    <a:lnTo>
                      <a:pt x="20" y="26"/>
                    </a:lnTo>
                    <a:lnTo>
                      <a:pt x="20" y="0"/>
                    </a:lnTo>
                    <a:close/>
                    <a:moveTo>
                      <a:pt x="43" y="0"/>
                    </a:moveTo>
                    <a:lnTo>
                      <a:pt x="22" y="0"/>
                    </a:lnTo>
                    <a:lnTo>
                      <a:pt x="22" y="24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239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31" name="Freeform 1655"/>
              <p:cNvSpPr>
                <a:spLocks noEditPoints="1"/>
              </p:cNvSpPr>
              <p:nvPr/>
            </p:nvSpPr>
            <p:spPr bwMode="auto">
              <a:xfrm>
                <a:off x="7342188" y="1709739"/>
                <a:ext cx="68263" cy="79375"/>
              </a:xfrm>
              <a:custGeom>
                <a:avLst/>
                <a:gdLst>
                  <a:gd name="T0" fmla="*/ 20 w 43"/>
                  <a:gd name="T1" fmla="*/ 0 h 50"/>
                  <a:gd name="T2" fmla="*/ 0 w 43"/>
                  <a:gd name="T3" fmla="*/ 0 h 50"/>
                  <a:gd name="T4" fmla="*/ 0 w 43"/>
                  <a:gd name="T5" fmla="*/ 50 h 50"/>
                  <a:gd name="T6" fmla="*/ 20 w 43"/>
                  <a:gd name="T7" fmla="*/ 50 h 50"/>
                  <a:gd name="T8" fmla="*/ 0 w 43"/>
                  <a:gd name="T9" fmla="*/ 50 h 50"/>
                  <a:gd name="T10" fmla="*/ 20 w 43"/>
                  <a:gd name="T11" fmla="*/ 26 h 50"/>
                  <a:gd name="T12" fmla="*/ 20 w 43"/>
                  <a:gd name="T13" fmla="*/ 0 h 50"/>
                  <a:gd name="T14" fmla="*/ 43 w 43"/>
                  <a:gd name="T15" fmla="*/ 0 h 50"/>
                  <a:gd name="T16" fmla="*/ 22 w 43"/>
                  <a:gd name="T17" fmla="*/ 0 h 50"/>
                  <a:gd name="T18" fmla="*/ 22 w 43"/>
                  <a:gd name="T19" fmla="*/ 24 h 50"/>
                  <a:gd name="T20" fmla="*/ 43 w 43"/>
                  <a:gd name="T21" fmla="*/ 0 h 50"/>
                  <a:gd name="T22" fmla="*/ 43 w 43"/>
                  <a:gd name="T23" fmla="*/ 0 h 50"/>
                  <a:gd name="T24" fmla="*/ 43 w 43"/>
                  <a:gd name="T2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50">
                    <a:moveTo>
                      <a:pt x="20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20" y="50"/>
                    </a:lnTo>
                    <a:lnTo>
                      <a:pt x="0" y="50"/>
                    </a:lnTo>
                    <a:lnTo>
                      <a:pt x="20" y="26"/>
                    </a:lnTo>
                    <a:lnTo>
                      <a:pt x="20" y="0"/>
                    </a:lnTo>
                    <a:moveTo>
                      <a:pt x="43" y="0"/>
                    </a:moveTo>
                    <a:lnTo>
                      <a:pt x="22" y="0"/>
                    </a:lnTo>
                    <a:lnTo>
                      <a:pt x="22" y="24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32" name="Freeform 1656"/>
              <p:cNvSpPr>
                <a:spLocks noEditPoints="1"/>
              </p:cNvSpPr>
              <p:nvPr/>
            </p:nvSpPr>
            <p:spPr bwMode="auto">
              <a:xfrm>
                <a:off x="7342188" y="1709739"/>
                <a:ext cx="68263" cy="79375"/>
              </a:xfrm>
              <a:custGeom>
                <a:avLst/>
                <a:gdLst>
                  <a:gd name="T0" fmla="*/ 20 w 43"/>
                  <a:gd name="T1" fmla="*/ 26 h 50"/>
                  <a:gd name="T2" fmla="*/ 0 w 43"/>
                  <a:gd name="T3" fmla="*/ 50 h 50"/>
                  <a:gd name="T4" fmla="*/ 20 w 43"/>
                  <a:gd name="T5" fmla="*/ 50 h 50"/>
                  <a:gd name="T6" fmla="*/ 20 w 43"/>
                  <a:gd name="T7" fmla="*/ 26 h 50"/>
                  <a:gd name="T8" fmla="*/ 43 w 43"/>
                  <a:gd name="T9" fmla="*/ 0 h 50"/>
                  <a:gd name="T10" fmla="*/ 22 w 43"/>
                  <a:gd name="T11" fmla="*/ 24 h 50"/>
                  <a:gd name="T12" fmla="*/ 22 w 43"/>
                  <a:gd name="T13" fmla="*/ 50 h 50"/>
                  <a:gd name="T14" fmla="*/ 43 w 43"/>
                  <a:gd name="T15" fmla="*/ 50 h 50"/>
                  <a:gd name="T16" fmla="*/ 43 w 43"/>
                  <a:gd name="T17" fmla="*/ 2 h 50"/>
                  <a:gd name="T18" fmla="*/ 43 w 43"/>
                  <a:gd name="T19" fmla="*/ 2 h 50"/>
                  <a:gd name="T20" fmla="*/ 43 w 43"/>
                  <a:gd name="T21" fmla="*/ 0 h 50"/>
                  <a:gd name="T22" fmla="*/ 43 w 43"/>
                  <a:gd name="T2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50">
                    <a:moveTo>
                      <a:pt x="20" y="26"/>
                    </a:moveTo>
                    <a:lnTo>
                      <a:pt x="0" y="50"/>
                    </a:lnTo>
                    <a:lnTo>
                      <a:pt x="20" y="50"/>
                    </a:lnTo>
                    <a:lnTo>
                      <a:pt x="20" y="26"/>
                    </a:lnTo>
                    <a:close/>
                    <a:moveTo>
                      <a:pt x="43" y="0"/>
                    </a:moveTo>
                    <a:lnTo>
                      <a:pt x="22" y="24"/>
                    </a:lnTo>
                    <a:lnTo>
                      <a:pt x="22" y="50"/>
                    </a:lnTo>
                    <a:lnTo>
                      <a:pt x="43" y="50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47A0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33" name="Freeform 1657"/>
              <p:cNvSpPr>
                <a:spLocks noEditPoints="1"/>
              </p:cNvSpPr>
              <p:nvPr/>
            </p:nvSpPr>
            <p:spPr bwMode="auto">
              <a:xfrm>
                <a:off x="7342188" y="1709739"/>
                <a:ext cx="68263" cy="79375"/>
              </a:xfrm>
              <a:custGeom>
                <a:avLst/>
                <a:gdLst>
                  <a:gd name="T0" fmla="*/ 20 w 43"/>
                  <a:gd name="T1" fmla="*/ 26 h 50"/>
                  <a:gd name="T2" fmla="*/ 0 w 43"/>
                  <a:gd name="T3" fmla="*/ 50 h 50"/>
                  <a:gd name="T4" fmla="*/ 20 w 43"/>
                  <a:gd name="T5" fmla="*/ 50 h 50"/>
                  <a:gd name="T6" fmla="*/ 20 w 43"/>
                  <a:gd name="T7" fmla="*/ 26 h 50"/>
                  <a:gd name="T8" fmla="*/ 43 w 43"/>
                  <a:gd name="T9" fmla="*/ 0 h 50"/>
                  <a:gd name="T10" fmla="*/ 22 w 43"/>
                  <a:gd name="T11" fmla="*/ 24 h 50"/>
                  <a:gd name="T12" fmla="*/ 22 w 43"/>
                  <a:gd name="T13" fmla="*/ 50 h 50"/>
                  <a:gd name="T14" fmla="*/ 43 w 43"/>
                  <a:gd name="T15" fmla="*/ 50 h 50"/>
                  <a:gd name="T16" fmla="*/ 43 w 43"/>
                  <a:gd name="T17" fmla="*/ 2 h 50"/>
                  <a:gd name="T18" fmla="*/ 43 w 43"/>
                  <a:gd name="T19" fmla="*/ 2 h 50"/>
                  <a:gd name="T20" fmla="*/ 43 w 43"/>
                  <a:gd name="T21" fmla="*/ 0 h 50"/>
                  <a:gd name="T22" fmla="*/ 43 w 43"/>
                  <a:gd name="T2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50">
                    <a:moveTo>
                      <a:pt x="20" y="26"/>
                    </a:moveTo>
                    <a:lnTo>
                      <a:pt x="0" y="50"/>
                    </a:lnTo>
                    <a:lnTo>
                      <a:pt x="20" y="50"/>
                    </a:lnTo>
                    <a:lnTo>
                      <a:pt x="20" y="26"/>
                    </a:lnTo>
                    <a:moveTo>
                      <a:pt x="43" y="0"/>
                    </a:moveTo>
                    <a:lnTo>
                      <a:pt x="22" y="24"/>
                    </a:lnTo>
                    <a:lnTo>
                      <a:pt x="22" y="50"/>
                    </a:lnTo>
                    <a:lnTo>
                      <a:pt x="43" y="50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34" name="Freeform 1658"/>
              <p:cNvSpPr>
                <a:spLocks/>
              </p:cNvSpPr>
              <p:nvPr/>
            </p:nvSpPr>
            <p:spPr bwMode="auto">
              <a:xfrm>
                <a:off x="7373938" y="1709739"/>
                <a:ext cx="3175" cy="82550"/>
              </a:xfrm>
              <a:custGeom>
                <a:avLst/>
                <a:gdLst>
                  <a:gd name="T0" fmla="*/ 2 w 2"/>
                  <a:gd name="T1" fmla="*/ 0 h 52"/>
                  <a:gd name="T2" fmla="*/ 0 w 2"/>
                  <a:gd name="T3" fmla="*/ 0 h 52"/>
                  <a:gd name="T4" fmla="*/ 0 w 2"/>
                  <a:gd name="T5" fmla="*/ 26 h 52"/>
                  <a:gd name="T6" fmla="*/ 0 w 2"/>
                  <a:gd name="T7" fmla="*/ 50 h 52"/>
                  <a:gd name="T8" fmla="*/ 0 w 2"/>
                  <a:gd name="T9" fmla="*/ 52 h 52"/>
                  <a:gd name="T10" fmla="*/ 2 w 2"/>
                  <a:gd name="T11" fmla="*/ 52 h 52"/>
                  <a:gd name="T12" fmla="*/ 2 w 2"/>
                  <a:gd name="T13" fmla="*/ 50 h 52"/>
                  <a:gd name="T14" fmla="*/ 2 w 2"/>
                  <a:gd name="T15" fmla="*/ 24 h 52"/>
                  <a:gd name="T16" fmla="*/ 2 w 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2">
                    <a:moveTo>
                      <a:pt x="2" y="0"/>
                    </a:moveTo>
                    <a:lnTo>
                      <a:pt x="0" y="0"/>
                    </a:lnTo>
                    <a:lnTo>
                      <a:pt x="0" y="26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2" y="52"/>
                    </a:lnTo>
                    <a:lnTo>
                      <a:pt x="2" y="50"/>
                    </a:lnTo>
                    <a:lnTo>
                      <a:pt x="2" y="2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D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35" name="Freeform 1659"/>
              <p:cNvSpPr>
                <a:spLocks/>
              </p:cNvSpPr>
              <p:nvPr/>
            </p:nvSpPr>
            <p:spPr bwMode="auto">
              <a:xfrm>
                <a:off x="7373938" y="1709739"/>
                <a:ext cx="3175" cy="82550"/>
              </a:xfrm>
              <a:custGeom>
                <a:avLst/>
                <a:gdLst>
                  <a:gd name="T0" fmla="*/ 2 w 2"/>
                  <a:gd name="T1" fmla="*/ 0 h 52"/>
                  <a:gd name="T2" fmla="*/ 0 w 2"/>
                  <a:gd name="T3" fmla="*/ 0 h 52"/>
                  <a:gd name="T4" fmla="*/ 0 w 2"/>
                  <a:gd name="T5" fmla="*/ 26 h 52"/>
                  <a:gd name="T6" fmla="*/ 0 w 2"/>
                  <a:gd name="T7" fmla="*/ 50 h 52"/>
                  <a:gd name="T8" fmla="*/ 0 w 2"/>
                  <a:gd name="T9" fmla="*/ 52 h 52"/>
                  <a:gd name="T10" fmla="*/ 2 w 2"/>
                  <a:gd name="T11" fmla="*/ 52 h 52"/>
                  <a:gd name="T12" fmla="*/ 2 w 2"/>
                  <a:gd name="T13" fmla="*/ 50 h 52"/>
                  <a:gd name="T14" fmla="*/ 2 w 2"/>
                  <a:gd name="T15" fmla="*/ 24 h 52"/>
                  <a:gd name="T16" fmla="*/ 2 w 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2">
                    <a:moveTo>
                      <a:pt x="2" y="0"/>
                    </a:moveTo>
                    <a:lnTo>
                      <a:pt x="0" y="0"/>
                    </a:lnTo>
                    <a:lnTo>
                      <a:pt x="0" y="26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2" y="52"/>
                    </a:lnTo>
                    <a:lnTo>
                      <a:pt x="2" y="50"/>
                    </a:lnTo>
                    <a:lnTo>
                      <a:pt x="2" y="24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36" name="Rectangle 1660"/>
              <p:cNvSpPr>
                <a:spLocks noChangeArrowheads="1"/>
              </p:cNvSpPr>
              <p:nvPr/>
            </p:nvSpPr>
            <p:spPr bwMode="auto">
              <a:xfrm>
                <a:off x="7037388" y="1700214"/>
                <a:ext cx="366713" cy="1588"/>
              </a:xfrm>
              <a:prstGeom prst="rect">
                <a:avLst/>
              </a:prstGeom>
              <a:solidFill>
                <a:srgbClr val="A0A7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37" name="Rectangle 1661"/>
              <p:cNvSpPr>
                <a:spLocks noChangeArrowheads="1"/>
              </p:cNvSpPr>
              <p:nvPr/>
            </p:nvSpPr>
            <p:spPr bwMode="auto">
              <a:xfrm>
                <a:off x="7037388" y="1700214"/>
                <a:ext cx="366713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38" name="Freeform 1662"/>
              <p:cNvSpPr>
                <a:spLocks/>
              </p:cNvSpPr>
              <p:nvPr/>
            </p:nvSpPr>
            <p:spPr bwMode="auto">
              <a:xfrm>
                <a:off x="7037388" y="1700214"/>
                <a:ext cx="369888" cy="98425"/>
              </a:xfrm>
              <a:custGeom>
                <a:avLst/>
                <a:gdLst>
                  <a:gd name="T0" fmla="*/ 231 w 233"/>
                  <a:gd name="T1" fmla="*/ 0 h 62"/>
                  <a:gd name="T2" fmla="*/ 0 w 233"/>
                  <a:gd name="T3" fmla="*/ 0 h 62"/>
                  <a:gd name="T4" fmla="*/ 0 w 233"/>
                  <a:gd name="T5" fmla="*/ 62 h 62"/>
                  <a:gd name="T6" fmla="*/ 6 w 233"/>
                  <a:gd name="T7" fmla="*/ 62 h 62"/>
                  <a:gd name="T8" fmla="*/ 6 w 233"/>
                  <a:gd name="T9" fmla="*/ 6 h 62"/>
                  <a:gd name="T10" fmla="*/ 8 w 233"/>
                  <a:gd name="T11" fmla="*/ 6 h 62"/>
                  <a:gd name="T12" fmla="*/ 8 w 233"/>
                  <a:gd name="T13" fmla="*/ 4 h 62"/>
                  <a:gd name="T14" fmla="*/ 53 w 233"/>
                  <a:gd name="T15" fmla="*/ 4 h 62"/>
                  <a:gd name="T16" fmla="*/ 53 w 233"/>
                  <a:gd name="T17" fmla="*/ 6 h 62"/>
                  <a:gd name="T18" fmla="*/ 69 w 233"/>
                  <a:gd name="T19" fmla="*/ 6 h 62"/>
                  <a:gd name="T20" fmla="*/ 69 w 233"/>
                  <a:gd name="T21" fmla="*/ 4 h 62"/>
                  <a:gd name="T22" fmla="*/ 113 w 233"/>
                  <a:gd name="T23" fmla="*/ 4 h 62"/>
                  <a:gd name="T24" fmla="*/ 113 w 233"/>
                  <a:gd name="T25" fmla="*/ 6 h 62"/>
                  <a:gd name="T26" fmla="*/ 129 w 233"/>
                  <a:gd name="T27" fmla="*/ 6 h 62"/>
                  <a:gd name="T28" fmla="*/ 129 w 233"/>
                  <a:gd name="T29" fmla="*/ 4 h 62"/>
                  <a:gd name="T30" fmla="*/ 176 w 233"/>
                  <a:gd name="T31" fmla="*/ 4 h 62"/>
                  <a:gd name="T32" fmla="*/ 176 w 233"/>
                  <a:gd name="T33" fmla="*/ 6 h 62"/>
                  <a:gd name="T34" fmla="*/ 190 w 233"/>
                  <a:gd name="T35" fmla="*/ 6 h 62"/>
                  <a:gd name="T36" fmla="*/ 190 w 233"/>
                  <a:gd name="T37" fmla="*/ 4 h 62"/>
                  <a:gd name="T38" fmla="*/ 233 w 233"/>
                  <a:gd name="T39" fmla="*/ 4 h 62"/>
                  <a:gd name="T40" fmla="*/ 231 w 233"/>
                  <a:gd name="T4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3" h="62">
                    <a:moveTo>
                      <a:pt x="23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6" y="62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53" y="4"/>
                    </a:lnTo>
                    <a:lnTo>
                      <a:pt x="53" y="6"/>
                    </a:lnTo>
                    <a:lnTo>
                      <a:pt x="69" y="6"/>
                    </a:lnTo>
                    <a:lnTo>
                      <a:pt x="69" y="4"/>
                    </a:lnTo>
                    <a:lnTo>
                      <a:pt x="113" y="4"/>
                    </a:lnTo>
                    <a:lnTo>
                      <a:pt x="113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76" y="4"/>
                    </a:lnTo>
                    <a:lnTo>
                      <a:pt x="176" y="6"/>
                    </a:lnTo>
                    <a:lnTo>
                      <a:pt x="190" y="6"/>
                    </a:lnTo>
                    <a:lnTo>
                      <a:pt x="190" y="4"/>
                    </a:lnTo>
                    <a:lnTo>
                      <a:pt x="233" y="4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909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39" name="Freeform 1663"/>
              <p:cNvSpPr>
                <a:spLocks/>
              </p:cNvSpPr>
              <p:nvPr/>
            </p:nvSpPr>
            <p:spPr bwMode="auto">
              <a:xfrm>
                <a:off x="7037388" y="1700214"/>
                <a:ext cx="369888" cy="98425"/>
              </a:xfrm>
              <a:custGeom>
                <a:avLst/>
                <a:gdLst>
                  <a:gd name="T0" fmla="*/ 231 w 233"/>
                  <a:gd name="T1" fmla="*/ 0 h 62"/>
                  <a:gd name="T2" fmla="*/ 0 w 233"/>
                  <a:gd name="T3" fmla="*/ 0 h 62"/>
                  <a:gd name="T4" fmla="*/ 0 w 233"/>
                  <a:gd name="T5" fmla="*/ 62 h 62"/>
                  <a:gd name="T6" fmla="*/ 6 w 233"/>
                  <a:gd name="T7" fmla="*/ 62 h 62"/>
                  <a:gd name="T8" fmla="*/ 6 w 233"/>
                  <a:gd name="T9" fmla="*/ 6 h 62"/>
                  <a:gd name="T10" fmla="*/ 8 w 233"/>
                  <a:gd name="T11" fmla="*/ 6 h 62"/>
                  <a:gd name="T12" fmla="*/ 8 w 233"/>
                  <a:gd name="T13" fmla="*/ 4 h 62"/>
                  <a:gd name="T14" fmla="*/ 53 w 233"/>
                  <a:gd name="T15" fmla="*/ 4 h 62"/>
                  <a:gd name="T16" fmla="*/ 53 w 233"/>
                  <a:gd name="T17" fmla="*/ 6 h 62"/>
                  <a:gd name="T18" fmla="*/ 69 w 233"/>
                  <a:gd name="T19" fmla="*/ 6 h 62"/>
                  <a:gd name="T20" fmla="*/ 69 w 233"/>
                  <a:gd name="T21" fmla="*/ 4 h 62"/>
                  <a:gd name="T22" fmla="*/ 113 w 233"/>
                  <a:gd name="T23" fmla="*/ 4 h 62"/>
                  <a:gd name="T24" fmla="*/ 113 w 233"/>
                  <a:gd name="T25" fmla="*/ 6 h 62"/>
                  <a:gd name="T26" fmla="*/ 129 w 233"/>
                  <a:gd name="T27" fmla="*/ 6 h 62"/>
                  <a:gd name="T28" fmla="*/ 129 w 233"/>
                  <a:gd name="T29" fmla="*/ 4 h 62"/>
                  <a:gd name="T30" fmla="*/ 176 w 233"/>
                  <a:gd name="T31" fmla="*/ 4 h 62"/>
                  <a:gd name="T32" fmla="*/ 176 w 233"/>
                  <a:gd name="T33" fmla="*/ 6 h 62"/>
                  <a:gd name="T34" fmla="*/ 190 w 233"/>
                  <a:gd name="T35" fmla="*/ 6 h 62"/>
                  <a:gd name="T36" fmla="*/ 190 w 233"/>
                  <a:gd name="T37" fmla="*/ 4 h 62"/>
                  <a:gd name="T38" fmla="*/ 233 w 233"/>
                  <a:gd name="T39" fmla="*/ 4 h 62"/>
                  <a:gd name="T40" fmla="*/ 231 w 233"/>
                  <a:gd name="T4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3" h="62">
                    <a:moveTo>
                      <a:pt x="23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6" y="62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53" y="4"/>
                    </a:lnTo>
                    <a:lnTo>
                      <a:pt x="53" y="6"/>
                    </a:lnTo>
                    <a:lnTo>
                      <a:pt x="69" y="6"/>
                    </a:lnTo>
                    <a:lnTo>
                      <a:pt x="69" y="4"/>
                    </a:lnTo>
                    <a:lnTo>
                      <a:pt x="113" y="4"/>
                    </a:lnTo>
                    <a:lnTo>
                      <a:pt x="113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76" y="4"/>
                    </a:lnTo>
                    <a:lnTo>
                      <a:pt x="176" y="6"/>
                    </a:lnTo>
                    <a:lnTo>
                      <a:pt x="190" y="6"/>
                    </a:lnTo>
                    <a:lnTo>
                      <a:pt x="190" y="4"/>
                    </a:lnTo>
                    <a:lnTo>
                      <a:pt x="233" y="4"/>
                    </a:lnTo>
                    <a:lnTo>
                      <a:pt x="2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0" name="Freeform 1664"/>
              <p:cNvSpPr>
                <a:spLocks/>
              </p:cNvSpPr>
              <p:nvPr/>
            </p:nvSpPr>
            <p:spPr bwMode="auto">
              <a:xfrm>
                <a:off x="7050088" y="1706564"/>
                <a:ext cx="71438" cy="3175"/>
              </a:xfrm>
              <a:custGeom>
                <a:avLst/>
                <a:gdLst>
                  <a:gd name="T0" fmla="*/ 45 w 45"/>
                  <a:gd name="T1" fmla="*/ 0 h 2"/>
                  <a:gd name="T2" fmla="*/ 0 w 45"/>
                  <a:gd name="T3" fmla="*/ 0 h 2"/>
                  <a:gd name="T4" fmla="*/ 0 w 45"/>
                  <a:gd name="T5" fmla="*/ 2 h 2"/>
                  <a:gd name="T6" fmla="*/ 0 w 45"/>
                  <a:gd name="T7" fmla="*/ 2 h 2"/>
                  <a:gd name="T8" fmla="*/ 0 w 45"/>
                  <a:gd name="T9" fmla="*/ 2 h 2"/>
                  <a:gd name="T10" fmla="*/ 20 w 45"/>
                  <a:gd name="T11" fmla="*/ 2 h 2"/>
                  <a:gd name="T12" fmla="*/ 20 w 45"/>
                  <a:gd name="T13" fmla="*/ 2 h 2"/>
                  <a:gd name="T14" fmla="*/ 22 w 45"/>
                  <a:gd name="T15" fmla="*/ 2 h 2"/>
                  <a:gd name="T16" fmla="*/ 22 w 45"/>
                  <a:gd name="T17" fmla="*/ 2 h 2"/>
                  <a:gd name="T18" fmla="*/ 43 w 45"/>
                  <a:gd name="T19" fmla="*/ 2 h 2"/>
                  <a:gd name="T20" fmla="*/ 43 w 45"/>
                  <a:gd name="T21" fmla="*/ 2 h 2"/>
                  <a:gd name="T22" fmla="*/ 43 w 45"/>
                  <a:gd name="T23" fmla="*/ 2 h 2"/>
                  <a:gd name="T24" fmla="*/ 45 w 45"/>
                  <a:gd name="T25" fmla="*/ 2 h 2"/>
                  <a:gd name="T26" fmla="*/ 45 w 45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2">
                    <a:moveTo>
                      <a:pt x="45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979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1" name="Freeform 1665"/>
              <p:cNvSpPr>
                <a:spLocks/>
              </p:cNvSpPr>
              <p:nvPr/>
            </p:nvSpPr>
            <p:spPr bwMode="auto">
              <a:xfrm>
                <a:off x="7050088" y="1706564"/>
                <a:ext cx="71438" cy="3175"/>
              </a:xfrm>
              <a:custGeom>
                <a:avLst/>
                <a:gdLst>
                  <a:gd name="T0" fmla="*/ 45 w 45"/>
                  <a:gd name="T1" fmla="*/ 0 h 2"/>
                  <a:gd name="T2" fmla="*/ 0 w 45"/>
                  <a:gd name="T3" fmla="*/ 0 h 2"/>
                  <a:gd name="T4" fmla="*/ 0 w 45"/>
                  <a:gd name="T5" fmla="*/ 2 h 2"/>
                  <a:gd name="T6" fmla="*/ 0 w 45"/>
                  <a:gd name="T7" fmla="*/ 2 h 2"/>
                  <a:gd name="T8" fmla="*/ 0 w 45"/>
                  <a:gd name="T9" fmla="*/ 2 h 2"/>
                  <a:gd name="T10" fmla="*/ 20 w 45"/>
                  <a:gd name="T11" fmla="*/ 2 h 2"/>
                  <a:gd name="T12" fmla="*/ 20 w 45"/>
                  <a:gd name="T13" fmla="*/ 2 h 2"/>
                  <a:gd name="T14" fmla="*/ 22 w 45"/>
                  <a:gd name="T15" fmla="*/ 2 h 2"/>
                  <a:gd name="T16" fmla="*/ 22 w 45"/>
                  <a:gd name="T17" fmla="*/ 2 h 2"/>
                  <a:gd name="T18" fmla="*/ 43 w 45"/>
                  <a:gd name="T19" fmla="*/ 2 h 2"/>
                  <a:gd name="T20" fmla="*/ 43 w 45"/>
                  <a:gd name="T21" fmla="*/ 2 h 2"/>
                  <a:gd name="T22" fmla="*/ 43 w 45"/>
                  <a:gd name="T23" fmla="*/ 2 h 2"/>
                  <a:gd name="T24" fmla="*/ 45 w 45"/>
                  <a:gd name="T25" fmla="*/ 2 h 2"/>
                  <a:gd name="T26" fmla="*/ 45 w 45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2">
                    <a:moveTo>
                      <a:pt x="45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2" name="Freeform 1666"/>
              <p:cNvSpPr>
                <a:spLocks noEditPoints="1"/>
              </p:cNvSpPr>
              <p:nvPr/>
            </p:nvSpPr>
            <p:spPr bwMode="auto">
              <a:xfrm>
                <a:off x="7050088" y="1709739"/>
                <a:ext cx="68263" cy="0"/>
              </a:xfrm>
              <a:custGeom>
                <a:avLst/>
                <a:gdLst>
                  <a:gd name="T0" fmla="*/ 20 w 43"/>
                  <a:gd name="T1" fmla="*/ 0 w 43"/>
                  <a:gd name="T2" fmla="*/ 0 w 43"/>
                  <a:gd name="T3" fmla="*/ 20 w 43"/>
                  <a:gd name="T4" fmla="*/ 20 w 43"/>
                  <a:gd name="T5" fmla="*/ 43 w 43"/>
                  <a:gd name="T6" fmla="*/ 22 w 43"/>
                  <a:gd name="T7" fmla="*/ 22 w 43"/>
                  <a:gd name="T8" fmla="*/ 43 w 43"/>
                  <a:gd name="T9" fmla="*/ 43 w 43"/>
                  <a:gd name="T10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3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  <a:moveTo>
                      <a:pt x="43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1C7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3" name="Freeform 1667"/>
              <p:cNvSpPr>
                <a:spLocks noEditPoints="1"/>
              </p:cNvSpPr>
              <p:nvPr/>
            </p:nvSpPr>
            <p:spPr bwMode="auto">
              <a:xfrm>
                <a:off x="7050088" y="1709739"/>
                <a:ext cx="68263" cy="0"/>
              </a:xfrm>
              <a:custGeom>
                <a:avLst/>
                <a:gdLst>
                  <a:gd name="T0" fmla="*/ 20 w 43"/>
                  <a:gd name="T1" fmla="*/ 0 w 43"/>
                  <a:gd name="T2" fmla="*/ 0 w 43"/>
                  <a:gd name="T3" fmla="*/ 20 w 43"/>
                  <a:gd name="T4" fmla="*/ 20 w 43"/>
                  <a:gd name="T5" fmla="*/ 43 w 43"/>
                  <a:gd name="T6" fmla="*/ 22 w 43"/>
                  <a:gd name="T7" fmla="*/ 22 w 43"/>
                  <a:gd name="T8" fmla="*/ 43 w 43"/>
                  <a:gd name="T9" fmla="*/ 43 w 43"/>
                  <a:gd name="T10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3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moveTo>
                      <a:pt x="43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4" name="Rectangle 1668"/>
              <p:cNvSpPr>
                <a:spLocks noChangeArrowheads="1"/>
              </p:cNvSpPr>
              <p:nvPr/>
            </p:nvSpPr>
            <p:spPr bwMode="auto">
              <a:xfrm>
                <a:off x="7118350" y="1709739"/>
                <a:ext cx="1588" cy="1588"/>
              </a:xfrm>
              <a:prstGeom prst="rect">
                <a:avLst/>
              </a:prstGeom>
              <a:solidFill>
                <a:srgbClr val="3980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5" name="Freeform 1669"/>
              <p:cNvSpPr>
                <a:spLocks/>
              </p:cNvSpPr>
              <p:nvPr/>
            </p:nvSpPr>
            <p:spPr bwMode="auto">
              <a:xfrm>
                <a:off x="7118350" y="17097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6" name="Freeform 1670"/>
              <p:cNvSpPr>
                <a:spLocks/>
              </p:cNvSpPr>
              <p:nvPr/>
            </p:nvSpPr>
            <p:spPr bwMode="auto">
              <a:xfrm>
                <a:off x="7081838" y="1709739"/>
                <a:ext cx="3175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79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7" name="Freeform 1671"/>
              <p:cNvSpPr>
                <a:spLocks/>
              </p:cNvSpPr>
              <p:nvPr/>
            </p:nvSpPr>
            <p:spPr bwMode="auto">
              <a:xfrm>
                <a:off x="7081838" y="1709739"/>
                <a:ext cx="3175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8" name="Freeform 1672"/>
              <p:cNvSpPr>
                <a:spLocks/>
              </p:cNvSpPr>
              <p:nvPr/>
            </p:nvSpPr>
            <p:spPr bwMode="auto">
              <a:xfrm>
                <a:off x="7146925" y="1706564"/>
                <a:ext cx="69850" cy="3175"/>
              </a:xfrm>
              <a:custGeom>
                <a:avLst/>
                <a:gdLst>
                  <a:gd name="T0" fmla="*/ 44 w 44"/>
                  <a:gd name="T1" fmla="*/ 0 h 2"/>
                  <a:gd name="T2" fmla="*/ 0 w 44"/>
                  <a:gd name="T3" fmla="*/ 0 h 2"/>
                  <a:gd name="T4" fmla="*/ 0 w 44"/>
                  <a:gd name="T5" fmla="*/ 2 h 2"/>
                  <a:gd name="T6" fmla="*/ 2 w 44"/>
                  <a:gd name="T7" fmla="*/ 2 h 2"/>
                  <a:gd name="T8" fmla="*/ 2 w 44"/>
                  <a:gd name="T9" fmla="*/ 2 h 2"/>
                  <a:gd name="T10" fmla="*/ 22 w 44"/>
                  <a:gd name="T11" fmla="*/ 2 h 2"/>
                  <a:gd name="T12" fmla="*/ 22 w 44"/>
                  <a:gd name="T13" fmla="*/ 2 h 2"/>
                  <a:gd name="T14" fmla="*/ 24 w 44"/>
                  <a:gd name="T15" fmla="*/ 2 h 2"/>
                  <a:gd name="T16" fmla="*/ 24 w 44"/>
                  <a:gd name="T17" fmla="*/ 2 h 2"/>
                  <a:gd name="T18" fmla="*/ 42 w 44"/>
                  <a:gd name="T19" fmla="*/ 2 h 2"/>
                  <a:gd name="T20" fmla="*/ 42 w 44"/>
                  <a:gd name="T21" fmla="*/ 2 h 2"/>
                  <a:gd name="T22" fmla="*/ 42 w 44"/>
                  <a:gd name="T23" fmla="*/ 2 h 2"/>
                  <a:gd name="T24" fmla="*/ 44 w 44"/>
                  <a:gd name="T25" fmla="*/ 2 h 2"/>
                  <a:gd name="T26" fmla="*/ 44 w 44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2">
                    <a:moveTo>
                      <a:pt x="44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979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9" name="Freeform 1673"/>
              <p:cNvSpPr>
                <a:spLocks/>
              </p:cNvSpPr>
              <p:nvPr/>
            </p:nvSpPr>
            <p:spPr bwMode="auto">
              <a:xfrm>
                <a:off x="7146925" y="1706564"/>
                <a:ext cx="69850" cy="3175"/>
              </a:xfrm>
              <a:custGeom>
                <a:avLst/>
                <a:gdLst>
                  <a:gd name="T0" fmla="*/ 44 w 44"/>
                  <a:gd name="T1" fmla="*/ 0 h 2"/>
                  <a:gd name="T2" fmla="*/ 0 w 44"/>
                  <a:gd name="T3" fmla="*/ 0 h 2"/>
                  <a:gd name="T4" fmla="*/ 0 w 44"/>
                  <a:gd name="T5" fmla="*/ 2 h 2"/>
                  <a:gd name="T6" fmla="*/ 2 w 44"/>
                  <a:gd name="T7" fmla="*/ 2 h 2"/>
                  <a:gd name="T8" fmla="*/ 2 w 44"/>
                  <a:gd name="T9" fmla="*/ 2 h 2"/>
                  <a:gd name="T10" fmla="*/ 22 w 44"/>
                  <a:gd name="T11" fmla="*/ 2 h 2"/>
                  <a:gd name="T12" fmla="*/ 22 w 44"/>
                  <a:gd name="T13" fmla="*/ 2 h 2"/>
                  <a:gd name="T14" fmla="*/ 24 w 44"/>
                  <a:gd name="T15" fmla="*/ 2 h 2"/>
                  <a:gd name="T16" fmla="*/ 24 w 44"/>
                  <a:gd name="T17" fmla="*/ 2 h 2"/>
                  <a:gd name="T18" fmla="*/ 42 w 44"/>
                  <a:gd name="T19" fmla="*/ 2 h 2"/>
                  <a:gd name="T20" fmla="*/ 42 w 44"/>
                  <a:gd name="T21" fmla="*/ 2 h 2"/>
                  <a:gd name="T22" fmla="*/ 42 w 44"/>
                  <a:gd name="T23" fmla="*/ 2 h 2"/>
                  <a:gd name="T24" fmla="*/ 44 w 44"/>
                  <a:gd name="T25" fmla="*/ 2 h 2"/>
                  <a:gd name="T26" fmla="*/ 44 w 44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2">
                    <a:moveTo>
                      <a:pt x="44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0" name="Freeform 1674"/>
              <p:cNvSpPr>
                <a:spLocks noEditPoints="1"/>
              </p:cNvSpPr>
              <p:nvPr/>
            </p:nvSpPr>
            <p:spPr bwMode="auto">
              <a:xfrm>
                <a:off x="7150100" y="1709739"/>
                <a:ext cx="63500" cy="0"/>
              </a:xfrm>
              <a:custGeom>
                <a:avLst/>
                <a:gdLst>
                  <a:gd name="T0" fmla="*/ 20 w 40"/>
                  <a:gd name="T1" fmla="*/ 0 w 40"/>
                  <a:gd name="T2" fmla="*/ 0 w 40"/>
                  <a:gd name="T3" fmla="*/ 20 w 40"/>
                  <a:gd name="T4" fmla="*/ 20 w 40"/>
                  <a:gd name="T5" fmla="*/ 40 w 40"/>
                  <a:gd name="T6" fmla="*/ 22 w 40"/>
                  <a:gd name="T7" fmla="*/ 22 w 40"/>
                  <a:gd name="T8" fmla="*/ 40 w 40"/>
                  <a:gd name="T9" fmla="*/ 40 w 40"/>
                  <a:gd name="T10" fmla="*/ 40 w 4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0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  <a:moveTo>
                      <a:pt x="40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1C7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1" name="Freeform 1675"/>
              <p:cNvSpPr>
                <a:spLocks noEditPoints="1"/>
              </p:cNvSpPr>
              <p:nvPr/>
            </p:nvSpPr>
            <p:spPr bwMode="auto">
              <a:xfrm>
                <a:off x="7150100" y="1709739"/>
                <a:ext cx="63500" cy="0"/>
              </a:xfrm>
              <a:custGeom>
                <a:avLst/>
                <a:gdLst>
                  <a:gd name="T0" fmla="*/ 20 w 40"/>
                  <a:gd name="T1" fmla="*/ 0 w 40"/>
                  <a:gd name="T2" fmla="*/ 0 w 40"/>
                  <a:gd name="T3" fmla="*/ 20 w 40"/>
                  <a:gd name="T4" fmla="*/ 20 w 40"/>
                  <a:gd name="T5" fmla="*/ 40 w 40"/>
                  <a:gd name="T6" fmla="*/ 22 w 40"/>
                  <a:gd name="T7" fmla="*/ 22 w 40"/>
                  <a:gd name="T8" fmla="*/ 40 w 40"/>
                  <a:gd name="T9" fmla="*/ 40 w 40"/>
                  <a:gd name="T10" fmla="*/ 40 w 4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0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moveTo>
                      <a:pt x="40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2" name="Rectangle 1676"/>
              <p:cNvSpPr>
                <a:spLocks noChangeArrowheads="1"/>
              </p:cNvSpPr>
              <p:nvPr/>
            </p:nvSpPr>
            <p:spPr bwMode="auto">
              <a:xfrm>
                <a:off x="7213600" y="1709739"/>
                <a:ext cx="1588" cy="1588"/>
              </a:xfrm>
              <a:prstGeom prst="rect">
                <a:avLst/>
              </a:prstGeom>
              <a:solidFill>
                <a:srgbClr val="3980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3" name="Freeform 1677"/>
              <p:cNvSpPr>
                <a:spLocks/>
              </p:cNvSpPr>
              <p:nvPr/>
            </p:nvSpPr>
            <p:spPr bwMode="auto">
              <a:xfrm>
                <a:off x="7213600" y="17097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4" name="Freeform 1678"/>
              <p:cNvSpPr>
                <a:spLocks/>
              </p:cNvSpPr>
              <p:nvPr/>
            </p:nvSpPr>
            <p:spPr bwMode="auto">
              <a:xfrm>
                <a:off x="7181850" y="1709739"/>
                <a:ext cx="3175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79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5" name="Freeform 1679"/>
              <p:cNvSpPr>
                <a:spLocks/>
              </p:cNvSpPr>
              <p:nvPr/>
            </p:nvSpPr>
            <p:spPr bwMode="auto">
              <a:xfrm>
                <a:off x="7181850" y="1709739"/>
                <a:ext cx="3175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6" name="Freeform 1680"/>
              <p:cNvSpPr>
                <a:spLocks/>
              </p:cNvSpPr>
              <p:nvPr/>
            </p:nvSpPr>
            <p:spPr bwMode="auto">
              <a:xfrm>
                <a:off x="7242175" y="1706564"/>
                <a:ext cx="74613" cy="3175"/>
              </a:xfrm>
              <a:custGeom>
                <a:avLst/>
                <a:gdLst>
                  <a:gd name="T0" fmla="*/ 47 w 47"/>
                  <a:gd name="T1" fmla="*/ 0 h 2"/>
                  <a:gd name="T2" fmla="*/ 0 w 47"/>
                  <a:gd name="T3" fmla="*/ 0 h 2"/>
                  <a:gd name="T4" fmla="*/ 0 w 47"/>
                  <a:gd name="T5" fmla="*/ 2 h 2"/>
                  <a:gd name="T6" fmla="*/ 3 w 47"/>
                  <a:gd name="T7" fmla="*/ 2 h 2"/>
                  <a:gd name="T8" fmla="*/ 3 w 47"/>
                  <a:gd name="T9" fmla="*/ 2 h 2"/>
                  <a:gd name="T10" fmla="*/ 23 w 47"/>
                  <a:gd name="T11" fmla="*/ 2 h 2"/>
                  <a:gd name="T12" fmla="*/ 23 w 47"/>
                  <a:gd name="T13" fmla="*/ 2 h 2"/>
                  <a:gd name="T14" fmla="*/ 25 w 47"/>
                  <a:gd name="T15" fmla="*/ 2 h 2"/>
                  <a:gd name="T16" fmla="*/ 25 w 47"/>
                  <a:gd name="T17" fmla="*/ 2 h 2"/>
                  <a:gd name="T18" fmla="*/ 45 w 47"/>
                  <a:gd name="T19" fmla="*/ 2 h 2"/>
                  <a:gd name="T20" fmla="*/ 45 w 47"/>
                  <a:gd name="T21" fmla="*/ 2 h 2"/>
                  <a:gd name="T22" fmla="*/ 45 w 47"/>
                  <a:gd name="T23" fmla="*/ 2 h 2"/>
                  <a:gd name="T24" fmla="*/ 47 w 47"/>
                  <a:gd name="T25" fmla="*/ 2 h 2"/>
                  <a:gd name="T26" fmla="*/ 47 w 47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2">
                    <a:moveTo>
                      <a:pt x="47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9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7" name="Freeform 1681"/>
              <p:cNvSpPr>
                <a:spLocks/>
              </p:cNvSpPr>
              <p:nvPr/>
            </p:nvSpPr>
            <p:spPr bwMode="auto">
              <a:xfrm>
                <a:off x="7242175" y="1706564"/>
                <a:ext cx="74613" cy="3175"/>
              </a:xfrm>
              <a:custGeom>
                <a:avLst/>
                <a:gdLst>
                  <a:gd name="T0" fmla="*/ 47 w 47"/>
                  <a:gd name="T1" fmla="*/ 0 h 2"/>
                  <a:gd name="T2" fmla="*/ 0 w 47"/>
                  <a:gd name="T3" fmla="*/ 0 h 2"/>
                  <a:gd name="T4" fmla="*/ 0 w 47"/>
                  <a:gd name="T5" fmla="*/ 2 h 2"/>
                  <a:gd name="T6" fmla="*/ 3 w 47"/>
                  <a:gd name="T7" fmla="*/ 2 h 2"/>
                  <a:gd name="T8" fmla="*/ 3 w 47"/>
                  <a:gd name="T9" fmla="*/ 2 h 2"/>
                  <a:gd name="T10" fmla="*/ 23 w 47"/>
                  <a:gd name="T11" fmla="*/ 2 h 2"/>
                  <a:gd name="T12" fmla="*/ 23 w 47"/>
                  <a:gd name="T13" fmla="*/ 2 h 2"/>
                  <a:gd name="T14" fmla="*/ 25 w 47"/>
                  <a:gd name="T15" fmla="*/ 2 h 2"/>
                  <a:gd name="T16" fmla="*/ 25 w 47"/>
                  <a:gd name="T17" fmla="*/ 2 h 2"/>
                  <a:gd name="T18" fmla="*/ 45 w 47"/>
                  <a:gd name="T19" fmla="*/ 2 h 2"/>
                  <a:gd name="T20" fmla="*/ 45 w 47"/>
                  <a:gd name="T21" fmla="*/ 2 h 2"/>
                  <a:gd name="T22" fmla="*/ 45 w 47"/>
                  <a:gd name="T23" fmla="*/ 2 h 2"/>
                  <a:gd name="T24" fmla="*/ 47 w 47"/>
                  <a:gd name="T25" fmla="*/ 2 h 2"/>
                  <a:gd name="T26" fmla="*/ 47 w 47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2">
                    <a:moveTo>
                      <a:pt x="47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8" name="Freeform 1682"/>
              <p:cNvSpPr>
                <a:spLocks noEditPoints="1"/>
              </p:cNvSpPr>
              <p:nvPr/>
            </p:nvSpPr>
            <p:spPr bwMode="auto">
              <a:xfrm>
                <a:off x="7246938" y="1709739"/>
                <a:ext cx="66675" cy="0"/>
              </a:xfrm>
              <a:custGeom>
                <a:avLst/>
                <a:gdLst>
                  <a:gd name="T0" fmla="*/ 20 w 42"/>
                  <a:gd name="T1" fmla="*/ 0 w 42"/>
                  <a:gd name="T2" fmla="*/ 0 w 42"/>
                  <a:gd name="T3" fmla="*/ 20 w 42"/>
                  <a:gd name="T4" fmla="*/ 20 w 42"/>
                  <a:gd name="T5" fmla="*/ 42 w 42"/>
                  <a:gd name="T6" fmla="*/ 22 w 42"/>
                  <a:gd name="T7" fmla="*/ 22 w 42"/>
                  <a:gd name="T8" fmla="*/ 42 w 42"/>
                  <a:gd name="T9" fmla="*/ 42 w 42"/>
                  <a:gd name="T10" fmla="*/ 42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2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  <a:moveTo>
                      <a:pt x="4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1C7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9" name="Freeform 1683"/>
              <p:cNvSpPr>
                <a:spLocks noEditPoints="1"/>
              </p:cNvSpPr>
              <p:nvPr/>
            </p:nvSpPr>
            <p:spPr bwMode="auto">
              <a:xfrm>
                <a:off x="7246938" y="1709739"/>
                <a:ext cx="66675" cy="0"/>
              </a:xfrm>
              <a:custGeom>
                <a:avLst/>
                <a:gdLst>
                  <a:gd name="T0" fmla="*/ 20 w 42"/>
                  <a:gd name="T1" fmla="*/ 0 w 42"/>
                  <a:gd name="T2" fmla="*/ 0 w 42"/>
                  <a:gd name="T3" fmla="*/ 20 w 42"/>
                  <a:gd name="T4" fmla="*/ 20 w 42"/>
                  <a:gd name="T5" fmla="*/ 42 w 42"/>
                  <a:gd name="T6" fmla="*/ 22 w 42"/>
                  <a:gd name="T7" fmla="*/ 22 w 42"/>
                  <a:gd name="T8" fmla="*/ 42 w 42"/>
                  <a:gd name="T9" fmla="*/ 42 w 42"/>
                  <a:gd name="T10" fmla="*/ 42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42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moveTo>
                      <a:pt x="4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60" name="Rectangle 1684"/>
              <p:cNvSpPr>
                <a:spLocks noChangeArrowheads="1"/>
              </p:cNvSpPr>
              <p:nvPr/>
            </p:nvSpPr>
            <p:spPr bwMode="auto">
              <a:xfrm>
                <a:off x="7313613" y="1709739"/>
                <a:ext cx="1588" cy="1588"/>
              </a:xfrm>
              <a:prstGeom prst="rect">
                <a:avLst/>
              </a:prstGeom>
              <a:solidFill>
                <a:srgbClr val="3980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61" name="Freeform 1685"/>
              <p:cNvSpPr>
                <a:spLocks/>
              </p:cNvSpPr>
              <p:nvPr/>
            </p:nvSpPr>
            <p:spPr bwMode="auto">
              <a:xfrm>
                <a:off x="7313613" y="17097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62" name="Freeform 1686"/>
              <p:cNvSpPr>
                <a:spLocks/>
              </p:cNvSpPr>
              <p:nvPr/>
            </p:nvSpPr>
            <p:spPr bwMode="auto">
              <a:xfrm>
                <a:off x="7278688" y="1709739"/>
                <a:ext cx="3175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79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63" name="Freeform 1687"/>
              <p:cNvSpPr>
                <a:spLocks/>
              </p:cNvSpPr>
              <p:nvPr/>
            </p:nvSpPr>
            <p:spPr bwMode="auto">
              <a:xfrm>
                <a:off x="7278688" y="1709739"/>
                <a:ext cx="3175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64" name="Freeform 1688"/>
              <p:cNvSpPr>
                <a:spLocks/>
              </p:cNvSpPr>
              <p:nvPr/>
            </p:nvSpPr>
            <p:spPr bwMode="auto">
              <a:xfrm>
                <a:off x="7339013" y="1706564"/>
                <a:ext cx="71438" cy="3175"/>
              </a:xfrm>
              <a:custGeom>
                <a:avLst/>
                <a:gdLst>
                  <a:gd name="T0" fmla="*/ 43 w 45"/>
                  <a:gd name="T1" fmla="*/ 0 h 2"/>
                  <a:gd name="T2" fmla="*/ 0 w 45"/>
                  <a:gd name="T3" fmla="*/ 0 h 2"/>
                  <a:gd name="T4" fmla="*/ 0 w 45"/>
                  <a:gd name="T5" fmla="*/ 2 h 2"/>
                  <a:gd name="T6" fmla="*/ 2 w 45"/>
                  <a:gd name="T7" fmla="*/ 2 h 2"/>
                  <a:gd name="T8" fmla="*/ 2 w 45"/>
                  <a:gd name="T9" fmla="*/ 2 h 2"/>
                  <a:gd name="T10" fmla="*/ 22 w 45"/>
                  <a:gd name="T11" fmla="*/ 2 h 2"/>
                  <a:gd name="T12" fmla="*/ 22 w 45"/>
                  <a:gd name="T13" fmla="*/ 2 h 2"/>
                  <a:gd name="T14" fmla="*/ 24 w 45"/>
                  <a:gd name="T15" fmla="*/ 2 h 2"/>
                  <a:gd name="T16" fmla="*/ 24 w 45"/>
                  <a:gd name="T17" fmla="*/ 2 h 2"/>
                  <a:gd name="T18" fmla="*/ 45 w 45"/>
                  <a:gd name="T19" fmla="*/ 2 h 2"/>
                  <a:gd name="T20" fmla="*/ 43 w 45"/>
                  <a:gd name="T21" fmla="*/ 0 h 2"/>
                  <a:gd name="T22" fmla="*/ 43 w 45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2">
                    <a:moveTo>
                      <a:pt x="4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979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65" name="Freeform 1689"/>
              <p:cNvSpPr>
                <a:spLocks/>
              </p:cNvSpPr>
              <p:nvPr/>
            </p:nvSpPr>
            <p:spPr bwMode="auto">
              <a:xfrm>
                <a:off x="7339013" y="1706564"/>
                <a:ext cx="71438" cy="3175"/>
              </a:xfrm>
              <a:custGeom>
                <a:avLst/>
                <a:gdLst>
                  <a:gd name="T0" fmla="*/ 43 w 45"/>
                  <a:gd name="T1" fmla="*/ 0 h 2"/>
                  <a:gd name="T2" fmla="*/ 0 w 45"/>
                  <a:gd name="T3" fmla="*/ 0 h 2"/>
                  <a:gd name="T4" fmla="*/ 0 w 45"/>
                  <a:gd name="T5" fmla="*/ 2 h 2"/>
                  <a:gd name="T6" fmla="*/ 2 w 45"/>
                  <a:gd name="T7" fmla="*/ 2 h 2"/>
                  <a:gd name="T8" fmla="*/ 2 w 45"/>
                  <a:gd name="T9" fmla="*/ 2 h 2"/>
                  <a:gd name="T10" fmla="*/ 22 w 45"/>
                  <a:gd name="T11" fmla="*/ 2 h 2"/>
                  <a:gd name="T12" fmla="*/ 22 w 45"/>
                  <a:gd name="T13" fmla="*/ 2 h 2"/>
                  <a:gd name="T14" fmla="*/ 24 w 45"/>
                  <a:gd name="T15" fmla="*/ 2 h 2"/>
                  <a:gd name="T16" fmla="*/ 24 w 45"/>
                  <a:gd name="T17" fmla="*/ 2 h 2"/>
                  <a:gd name="T18" fmla="*/ 45 w 45"/>
                  <a:gd name="T19" fmla="*/ 2 h 2"/>
                  <a:gd name="T20" fmla="*/ 43 w 45"/>
                  <a:gd name="T21" fmla="*/ 0 h 2"/>
                  <a:gd name="T22" fmla="*/ 43 w 45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2">
                    <a:moveTo>
                      <a:pt x="4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66" name="Freeform 1690"/>
              <p:cNvSpPr>
                <a:spLocks noEditPoints="1"/>
              </p:cNvSpPr>
              <p:nvPr/>
            </p:nvSpPr>
            <p:spPr bwMode="auto">
              <a:xfrm>
                <a:off x="7342188" y="1709739"/>
                <a:ext cx="68263" cy="0"/>
              </a:xfrm>
              <a:custGeom>
                <a:avLst/>
                <a:gdLst>
                  <a:gd name="T0" fmla="*/ 20 w 43"/>
                  <a:gd name="T1" fmla="*/ 0 w 43"/>
                  <a:gd name="T2" fmla="*/ 0 w 43"/>
                  <a:gd name="T3" fmla="*/ 20 w 43"/>
                  <a:gd name="T4" fmla="*/ 20 w 43"/>
                  <a:gd name="T5" fmla="*/ 43 w 43"/>
                  <a:gd name="T6" fmla="*/ 22 w 43"/>
                  <a:gd name="T7" fmla="*/ 22 w 43"/>
                  <a:gd name="T8" fmla="*/ 43 w 43"/>
                  <a:gd name="T9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43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  <a:moveTo>
                      <a:pt x="43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1C7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67" name="Freeform 1691"/>
              <p:cNvSpPr>
                <a:spLocks noEditPoints="1"/>
              </p:cNvSpPr>
              <p:nvPr/>
            </p:nvSpPr>
            <p:spPr bwMode="auto">
              <a:xfrm>
                <a:off x="7342188" y="1709739"/>
                <a:ext cx="68263" cy="0"/>
              </a:xfrm>
              <a:custGeom>
                <a:avLst/>
                <a:gdLst>
                  <a:gd name="T0" fmla="*/ 20 w 43"/>
                  <a:gd name="T1" fmla="*/ 0 w 43"/>
                  <a:gd name="T2" fmla="*/ 0 w 43"/>
                  <a:gd name="T3" fmla="*/ 20 w 43"/>
                  <a:gd name="T4" fmla="*/ 20 w 43"/>
                  <a:gd name="T5" fmla="*/ 43 w 43"/>
                  <a:gd name="T6" fmla="*/ 22 w 43"/>
                  <a:gd name="T7" fmla="*/ 22 w 43"/>
                  <a:gd name="T8" fmla="*/ 43 w 43"/>
                  <a:gd name="T9" fmla="*/ 43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43">
                    <a:moveTo>
                      <a:pt x="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moveTo>
                      <a:pt x="43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43" y="0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68" name="Freeform 1692"/>
              <p:cNvSpPr>
                <a:spLocks/>
              </p:cNvSpPr>
              <p:nvPr/>
            </p:nvSpPr>
            <p:spPr bwMode="auto">
              <a:xfrm>
                <a:off x="7373938" y="1709739"/>
                <a:ext cx="3175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79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69" name="Freeform 1693"/>
              <p:cNvSpPr>
                <a:spLocks/>
              </p:cNvSpPr>
              <p:nvPr/>
            </p:nvSpPr>
            <p:spPr bwMode="auto">
              <a:xfrm>
                <a:off x="7373938" y="1709739"/>
                <a:ext cx="3175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70" name="Freeform 1694"/>
              <p:cNvSpPr>
                <a:spLocks/>
              </p:cNvSpPr>
              <p:nvPr/>
            </p:nvSpPr>
            <p:spPr bwMode="auto">
              <a:xfrm>
                <a:off x="6973888" y="1866901"/>
                <a:ext cx="534988" cy="57150"/>
              </a:xfrm>
              <a:custGeom>
                <a:avLst/>
                <a:gdLst>
                  <a:gd name="T0" fmla="*/ 319 w 337"/>
                  <a:gd name="T1" fmla="*/ 0 h 36"/>
                  <a:gd name="T2" fmla="*/ 4 w 337"/>
                  <a:gd name="T3" fmla="*/ 0 h 36"/>
                  <a:gd name="T4" fmla="*/ 4 w 337"/>
                  <a:gd name="T5" fmla="*/ 4 h 36"/>
                  <a:gd name="T6" fmla="*/ 4 w 337"/>
                  <a:gd name="T7" fmla="*/ 4 h 36"/>
                  <a:gd name="T8" fmla="*/ 4 w 337"/>
                  <a:gd name="T9" fmla="*/ 36 h 36"/>
                  <a:gd name="T10" fmla="*/ 4 w 337"/>
                  <a:gd name="T11" fmla="*/ 36 h 36"/>
                  <a:gd name="T12" fmla="*/ 0 w 337"/>
                  <a:gd name="T13" fmla="*/ 36 h 36"/>
                  <a:gd name="T14" fmla="*/ 337 w 337"/>
                  <a:gd name="T15" fmla="*/ 36 h 36"/>
                  <a:gd name="T16" fmla="*/ 319 w 337"/>
                  <a:gd name="T1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7" h="36">
                    <a:moveTo>
                      <a:pt x="319" y="0"/>
                    </a:moveTo>
                    <a:lnTo>
                      <a:pt x="4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0" y="36"/>
                    </a:lnTo>
                    <a:lnTo>
                      <a:pt x="337" y="36"/>
                    </a:lnTo>
                    <a:lnTo>
                      <a:pt x="319" y="0"/>
                    </a:lnTo>
                    <a:close/>
                  </a:path>
                </a:pathLst>
              </a:custGeom>
              <a:solidFill>
                <a:srgbClr val="A0A7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71" name="Freeform 1695"/>
              <p:cNvSpPr>
                <a:spLocks/>
              </p:cNvSpPr>
              <p:nvPr/>
            </p:nvSpPr>
            <p:spPr bwMode="auto">
              <a:xfrm>
                <a:off x="6973888" y="1866901"/>
                <a:ext cx="534988" cy="57150"/>
              </a:xfrm>
              <a:custGeom>
                <a:avLst/>
                <a:gdLst>
                  <a:gd name="T0" fmla="*/ 319 w 337"/>
                  <a:gd name="T1" fmla="*/ 0 h 36"/>
                  <a:gd name="T2" fmla="*/ 4 w 337"/>
                  <a:gd name="T3" fmla="*/ 0 h 36"/>
                  <a:gd name="T4" fmla="*/ 4 w 337"/>
                  <a:gd name="T5" fmla="*/ 4 h 36"/>
                  <a:gd name="T6" fmla="*/ 4 w 337"/>
                  <a:gd name="T7" fmla="*/ 4 h 36"/>
                  <a:gd name="T8" fmla="*/ 4 w 337"/>
                  <a:gd name="T9" fmla="*/ 36 h 36"/>
                  <a:gd name="T10" fmla="*/ 4 w 337"/>
                  <a:gd name="T11" fmla="*/ 36 h 36"/>
                  <a:gd name="T12" fmla="*/ 0 w 337"/>
                  <a:gd name="T13" fmla="*/ 36 h 36"/>
                  <a:gd name="T14" fmla="*/ 337 w 337"/>
                  <a:gd name="T15" fmla="*/ 36 h 36"/>
                  <a:gd name="T16" fmla="*/ 319 w 337"/>
                  <a:gd name="T1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7" h="36">
                    <a:moveTo>
                      <a:pt x="319" y="0"/>
                    </a:moveTo>
                    <a:lnTo>
                      <a:pt x="4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0" y="36"/>
                    </a:lnTo>
                    <a:lnTo>
                      <a:pt x="337" y="36"/>
                    </a:lnTo>
                    <a:lnTo>
                      <a:pt x="3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72" name="Freeform 1696"/>
              <p:cNvSpPr>
                <a:spLocks/>
              </p:cNvSpPr>
              <p:nvPr/>
            </p:nvSpPr>
            <p:spPr bwMode="auto">
              <a:xfrm>
                <a:off x="6980238" y="828676"/>
                <a:ext cx="31750" cy="23813"/>
              </a:xfrm>
              <a:custGeom>
                <a:avLst/>
                <a:gdLst>
                  <a:gd name="T0" fmla="*/ 12 w 20"/>
                  <a:gd name="T1" fmla="*/ 0 h 15"/>
                  <a:gd name="T2" fmla="*/ 0 w 20"/>
                  <a:gd name="T3" fmla="*/ 0 h 15"/>
                  <a:gd name="T4" fmla="*/ 0 w 20"/>
                  <a:gd name="T5" fmla="*/ 15 h 15"/>
                  <a:gd name="T6" fmla="*/ 0 w 20"/>
                  <a:gd name="T7" fmla="*/ 15 h 15"/>
                  <a:gd name="T8" fmla="*/ 20 w 20"/>
                  <a:gd name="T9" fmla="*/ 15 h 15"/>
                  <a:gd name="T10" fmla="*/ 12 w 20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5">
                    <a:moveTo>
                      <a:pt x="12" y="0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0" y="1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C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73" name="Freeform 1697"/>
              <p:cNvSpPr>
                <a:spLocks/>
              </p:cNvSpPr>
              <p:nvPr/>
            </p:nvSpPr>
            <p:spPr bwMode="auto">
              <a:xfrm>
                <a:off x="6980238" y="828676"/>
                <a:ext cx="31750" cy="23813"/>
              </a:xfrm>
              <a:custGeom>
                <a:avLst/>
                <a:gdLst>
                  <a:gd name="T0" fmla="*/ 12 w 20"/>
                  <a:gd name="T1" fmla="*/ 0 h 15"/>
                  <a:gd name="T2" fmla="*/ 0 w 20"/>
                  <a:gd name="T3" fmla="*/ 0 h 15"/>
                  <a:gd name="T4" fmla="*/ 0 w 20"/>
                  <a:gd name="T5" fmla="*/ 15 h 15"/>
                  <a:gd name="T6" fmla="*/ 0 w 20"/>
                  <a:gd name="T7" fmla="*/ 15 h 15"/>
                  <a:gd name="T8" fmla="*/ 20 w 20"/>
                  <a:gd name="T9" fmla="*/ 15 h 15"/>
                  <a:gd name="T10" fmla="*/ 12 w 20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5">
                    <a:moveTo>
                      <a:pt x="12" y="0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0" y="15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74" name="Freeform 1698"/>
              <p:cNvSpPr>
                <a:spLocks/>
              </p:cNvSpPr>
              <p:nvPr/>
            </p:nvSpPr>
            <p:spPr bwMode="auto">
              <a:xfrm>
                <a:off x="6980238" y="787401"/>
                <a:ext cx="19050" cy="41275"/>
              </a:xfrm>
              <a:custGeom>
                <a:avLst/>
                <a:gdLst>
                  <a:gd name="T0" fmla="*/ 0 w 12"/>
                  <a:gd name="T1" fmla="*/ 0 h 26"/>
                  <a:gd name="T2" fmla="*/ 0 w 12"/>
                  <a:gd name="T3" fmla="*/ 0 h 26"/>
                  <a:gd name="T4" fmla="*/ 0 w 12"/>
                  <a:gd name="T5" fmla="*/ 0 h 26"/>
                  <a:gd name="T6" fmla="*/ 0 w 12"/>
                  <a:gd name="T7" fmla="*/ 26 h 26"/>
                  <a:gd name="T8" fmla="*/ 12 w 12"/>
                  <a:gd name="T9" fmla="*/ 26 h 26"/>
                  <a:gd name="T10" fmla="*/ 6 w 12"/>
                  <a:gd name="T11" fmla="*/ 12 h 26"/>
                  <a:gd name="T12" fmla="*/ 0 w 12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12" y="26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75" name="Freeform 1699"/>
              <p:cNvSpPr>
                <a:spLocks/>
              </p:cNvSpPr>
              <p:nvPr/>
            </p:nvSpPr>
            <p:spPr bwMode="auto">
              <a:xfrm>
                <a:off x="6980238" y="787401"/>
                <a:ext cx="19050" cy="41275"/>
              </a:xfrm>
              <a:custGeom>
                <a:avLst/>
                <a:gdLst>
                  <a:gd name="T0" fmla="*/ 0 w 12"/>
                  <a:gd name="T1" fmla="*/ 0 h 26"/>
                  <a:gd name="T2" fmla="*/ 0 w 12"/>
                  <a:gd name="T3" fmla="*/ 0 h 26"/>
                  <a:gd name="T4" fmla="*/ 0 w 12"/>
                  <a:gd name="T5" fmla="*/ 0 h 26"/>
                  <a:gd name="T6" fmla="*/ 0 w 12"/>
                  <a:gd name="T7" fmla="*/ 26 h 26"/>
                  <a:gd name="T8" fmla="*/ 12 w 12"/>
                  <a:gd name="T9" fmla="*/ 26 h 26"/>
                  <a:gd name="T10" fmla="*/ 6 w 12"/>
                  <a:gd name="T11" fmla="*/ 12 h 26"/>
                  <a:gd name="T12" fmla="*/ 0 w 12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12" y="26"/>
                    </a:lnTo>
                    <a:lnTo>
                      <a:pt x="6" y="1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76" name="Freeform 1700"/>
              <p:cNvSpPr>
                <a:spLocks/>
              </p:cNvSpPr>
              <p:nvPr/>
            </p:nvSpPr>
            <p:spPr bwMode="auto">
              <a:xfrm>
                <a:off x="5613400" y="546101"/>
                <a:ext cx="1366838" cy="1377950"/>
              </a:xfrm>
              <a:custGeom>
                <a:avLst/>
                <a:gdLst>
                  <a:gd name="T0" fmla="*/ 861 w 861"/>
                  <a:gd name="T1" fmla="*/ 0 h 868"/>
                  <a:gd name="T2" fmla="*/ 861 w 861"/>
                  <a:gd name="T3" fmla="*/ 868 h 868"/>
                  <a:gd name="T4" fmla="*/ 0 w 861"/>
                  <a:gd name="T5" fmla="*/ 868 h 868"/>
                  <a:gd name="T6" fmla="*/ 0 w 861"/>
                  <a:gd name="T7" fmla="*/ 553 h 868"/>
                  <a:gd name="T8" fmla="*/ 12 w 861"/>
                  <a:gd name="T9" fmla="*/ 553 h 868"/>
                  <a:gd name="T10" fmla="*/ 12 w 861"/>
                  <a:gd name="T11" fmla="*/ 140 h 868"/>
                  <a:gd name="T12" fmla="*/ 0 w 861"/>
                  <a:gd name="T13" fmla="*/ 140 h 868"/>
                  <a:gd name="T14" fmla="*/ 0 w 861"/>
                  <a:gd name="T15" fmla="*/ 0 h 868"/>
                  <a:gd name="T16" fmla="*/ 861 w 861"/>
                  <a:gd name="T17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1" h="868">
                    <a:moveTo>
                      <a:pt x="861" y="0"/>
                    </a:moveTo>
                    <a:lnTo>
                      <a:pt x="861" y="868"/>
                    </a:lnTo>
                    <a:lnTo>
                      <a:pt x="0" y="868"/>
                    </a:lnTo>
                    <a:lnTo>
                      <a:pt x="0" y="553"/>
                    </a:lnTo>
                    <a:lnTo>
                      <a:pt x="12" y="553"/>
                    </a:lnTo>
                    <a:lnTo>
                      <a:pt x="12" y="140"/>
                    </a:lnTo>
                    <a:lnTo>
                      <a:pt x="0" y="140"/>
                    </a:lnTo>
                    <a:lnTo>
                      <a:pt x="0" y="0"/>
                    </a:lnTo>
                    <a:lnTo>
                      <a:pt x="861" y="0"/>
                    </a:lnTo>
                    <a:close/>
                  </a:path>
                </a:pathLst>
              </a:custGeom>
              <a:solidFill>
                <a:srgbClr val="F5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77" name="Freeform 1701"/>
              <p:cNvSpPr>
                <a:spLocks/>
              </p:cNvSpPr>
              <p:nvPr/>
            </p:nvSpPr>
            <p:spPr bwMode="auto">
              <a:xfrm>
                <a:off x="5613400" y="546101"/>
                <a:ext cx="1366838" cy="1377950"/>
              </a:xfrm>
              <a:custGeom>
                <a:avLst/>
                <a:gdLst>
                  <a:gd name="T0" fmla="*/ 861 w 861"/>
                  <a:gd name="T1" fmla="*/ 0 h 868"/>
                  <a:gd name="T2" fmla="*/ 861 w 861"/>
                  <a:gd name="T3" fmla="*/ 868 h 868"/>
                  <a:gd name="T4" fmla="*/ 0 w 861"/>
                  <a:gd name="T5" fmla="*/ 868 h 868"/>
                  <a:gd name="T6" fmla="*/ 0 w 861"/>
                  <a:gd name="T7" fmla="*/ 553 h 868"/>
                  <a:gd name="T8" fmla="*/ 12 w 861"/>
                  <a:gd name="T9" fmla="*/ 553 h 868"/>
                  <a:gd name="T10" fmla="*/ 12 w 861"/>
                  <a:gd name="T11" fmla="*/ 140 h 868"/>
                  <a:gd name="T12" fmla="*/ 0 w 861"/>
                  <a:gd name="T13" fmla="*/ 140 h 868"/>
                  <a:gd name="T14" fmla="*/ 0 w 861"/>
                  <a:gd name="T15" fmla="*/ 0 h 868"/>
                  <a:gd name="T16" fmla="*/ 861 w 861"/>
                  <a:gd name="T17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1" h="868">
                    <a:moveTo>
                      <a:pt x="861" y="0"/>
                    </a:moveTo>
                    <a:lnTo>
                      <a:pt x="861" y="868"/>
                    </a:lnTo>
                    <a:lnTo>
                      <a:pt x="0" y="868"/>
                    </a:lnTo>
                    <a:lnTo>
                      <a:pt x="0" y="553"/>
                    </a:lnTo>
                    <a:lnTo>
                      <a:pt x="12" y="553"/>
                    </a:lnTo>
                    <a:lnTo>
                      <a:pt x="12" y="140"/>
                    </a:lnTo>
                    <a:lnTo>
                      <a:pt x="0" y="140"/>
                    </a:lnTo>
                    <a:lnTo>
                      <a:pt x="0" y="0"/>
                    </a:lnTo>
                    <a:lnTo>
                      <a:pt x="8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78" name="Freeform 1702"/>
              <p:cNvSpPr>
                <a:spLocks/>
              </p:cNvSpPr>
              <p:nvPr/>
            </p:nvSpPr>
            <p:spPr bwMode="auto">
              <a:xfrm>
                <a:off x="5849938" y="746126"/>
                <a:ext cx="822325" cy="700088"/>
              </a:xfrm>
              <a:custGeom>
                <a:avLst/>
                <a:gdLst>
                  <a:gd name="T0" fmla="*/ 518 w 518"/>
                  <a:gd name="T1" fmla="*/ 0 h 441"/>
                  <a:gd name="T2" fmla="*/ 0 w 518"/>
                  <a:gd name="T3" fmla="*/ 0 h 441"/>
                  <a:gd name="T4" fmla="*/ 0 w 518"/>
                  <a:gd name="T5" fmla="*/ 14 h 441"/>
                  <a:gd name="T6" fmla="*/ 2 w 518"/>
                  <a:gd name="T7" fmla="*/ 14 h 441"/>
                  <a:gd name="T8" fmla="*/ 27 w 518"/>
                  <a:gd name="T9" fmla="*/ 14 h 441"/>
                  <a:gd name="T10" fmla="*/ 57 w 518"/>
                  <a:gd name="T11" fmla="*/ 14 h 441"/>
                  <a:gd name="T12" fmla="*/ 83 w 518"/>
                  <a:gd name="T13" fmla="*/ 14 h 441"/>
                  <a:gd name="T14" fmla="*/ 146 w 518"/>
                  <a:gd name="T15" fmla="*/ 14 h 441"/>
                  <a:gd name="T16" fmla="*/ 259 w 518"/>
                  <a:gd name="T17" fmla="*/ 14 h 441"/>
                  <a:gd name="T18" fmla="*/ 310 w 518"/>
                  <a:gd name="T19" fmla="*/ 14 h 441"/>
                  <a:gd name="T20" fmla="*/ 326 w 518"/>
                  <a:gd name="T21" fmla="*/ 14 h 441"/>
                  <a:gd name="T22" fmla="*/ 352 w 518"/>
                  <a:gd name="T23" fmla="*/ 14 h 441"/>
                  <a:gd name="T24" fmla="*/ 390 w 518"/>
                  <a:gd name="T25" fmla="*/ 14 h 441"/>
                  <a:gd name="T26" fmla="*/ 459 w 518"/>
                  <a:gd name="T27" fmla="*/ 14 h 441"/>
                  <a:gd name="T28" fmla="*/ 504 w 518"/>
                  <a:gd name="T29" fmla="*/ 14 h 441"/>
                  <a:gd name="T30" fmla="*/ 504 w 518"/>
                  <a:gd name="T31" fmla="*/ 85 h 441"/>
                  <a:gd name="T32" fmla="*/ 504 w 518"/>
                  <a:gd name="T33" fmla="*/ 85 h 441"/>
                  <a:gd name="T34" fmla="*/ 504 w 518"/>
                  <a:gd name="T35" fmla="*/ 85 h 441"/>
                  <a:gd name="T36" fmla="*/ 504 w 518"/>
                  <a:gd name="T37" fmla="*/ 127 h 441"/>
                  <a:gd name="T38" fmla="*/ 504 w 518"/>
                  <a:gd name="T39" fmla="*/ 127 h 441"/>
                  <a:gd name="T40" fmla="*/ 504 w 518"/>
                  <a:gd name="T41" fmla="*/ 241 h 441"/>
                  <a:gd name="T42" fmla="*/ 504 w 518"/>
                  <a:gd name="T43" fmla="*/ 241 h 441"/>
                  <a:gd name="T44" fmla="*/ 504 w 518"/>
                  <a:gd name="T45" fmla="*/ 255 h 441"/>
                  <a:gd name="T46" fmla="*/ 504 w 518"/>
                  <a:gd name="T47" fmla="*/ 259 h 441"/>
                  <a:gd name="T48" fmla="*/ 504 w 518"/>
                  <a:gd name="T49" fmla="*/ 283 h 441"/>
                  <a:gd name="T50" fmla="*/ 504 w 518"/>
                  <a:gd name="T51" fmla="*/ 283 h 441"/>
                  <a:gd name="T52" fmla="*/ 504 w 518"/>
                  <a:gd name="T53" fmla="*/ 321 h 441"/>
                  <a:gd name="T54" fmla="*/ 504 w 518"/>
                  <a:gd name="T55" fmla="*/ 321 h 441"/>
                  <a:gd name="T56" fmla="*/ 504 w 518"/>
                  <a:gd name="T57" fmla="*/ 344 h 441"/>
                  <a:gd name="T58" fmla="*/ 504 w 518"/>
                  <a:gd name="T59" fmla="*/ 348 h 441"/>
                  <a:gd name="T60" fmla="*/ 504 w 518"/>
                  <a:gd name="T61" fmla="*/ 372 h 441"/>
                  <a:gd name="T62" fmla="*/ 504 w 518"/>
                  <a:gd name="T63" fmla="*/ 372 h 441"/>
                  <a:gd name="T64" fmla="*/ 504 w 518"/>
                  <a:gd name="T65" fmla="*/ 388 h 441"/>
                  <a:gd name="T66" fmla="*/ 504 w 518"/>
                  <a:gd name="T67" fmla="*/ 388 h 441"/>
                  <a:gd name="T68" fmla="*/ 504 w 518"/>
                  <a:gd name="T69" fmla="*/ 427 h 441"/>
                  <a:gd name="T70" fmla="*/ 0 w 518"/>
                  <a:gd name="T71" fmla="*/ 427 h 441"/>
                  <a:gd name="T72" fmla="*/ 0 w 518"/>
                  <a:gd name="T73" fmla="*/ 441 h 441"/>
                  <a:gd name="T74" fmla="*/ 518 w 518"/>
                  <a:gd name="T75" fmla="*/ 441 h 441"/>
                  <a:gd name="T76" fmla="*/ 518 w 518"/>
                  <a:gd name="T77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18" h="441">
                    <a:moveTo>
                      <a:pt x="518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7" y="14"/>
                    </a:lnTo>
                    <a:lnTo>
                      <a:pt x="57" y="14"/>
                    </a:lnTo>
                    <a:lnTo>
                      <a:pt x="83" y="14"/>
                    </a:lnTo>
                    <a:lnTo>
                      <a:pt x="146" y="14"/>
                    </a:lnTo>
                    <a:lnTo>
                      <a:pt x="259" y="14"/>
                    </a:lnTo>
                    <a:lnTo>
                      <a:pt x="310" y="14"/>
                    </a:lnTo>
                    <a:lnTo>
                      <a:pt x="326" y="14"/>
                    </a:lnTo>
                    <a:lnTo>
                      <a:pt x="352" y="14"/>
                    </a:lnTo>
                    <a:lnTo>
                      <a:pt x="390" y="14"/>
                    </a:lnTo>
                    <a:lnTo>
                      <a:pt x="459" y="14"/>
                    </a:lnTo>
                    <a:lnTo>
                      <a:pt x="504" y="14"/>
                    </a:lnTo>
                    <a:lnTo>
                      <a:pt x="504" y="85"/>
                    </a:lnTo>
                    <a:lnTo>
                      <a:pt x="504" y="85"/>
                    </a:lnTo>
                    <a:lnTo>
                      <a:pt x="504" y="85"/>
                    </a:lnTo>
                    <a:lnTo>
                      <a:pt x="504" y="127"/>
                    </a:lnTo>
                    <a:lnTo>
                      <a:pt x="504" y="127"/>
                    </a:lnTo>
                    <a:lnTo>
                      <a:pt x="504" y="241"/>
                    </a:lnTo>
                    <a:lnTo>
                      <a:pt x="504" y="241"/>
                    </a:lnTo>
                    <a:lnTo>
                      <a:pt x="504" y="255"/>
                    </a:lnTo>
                    <a:lnTo>
                      <a:pt x="504" y="259"/>
                    </a:lnTo>
                    <a:lnTo>
                      <a:pt x="504" y="283"/>
                    </a:lnTo>
                    <a:lnTo>
                      <a:pt x="504" y="283"/>
                    </a:lnTo>
                    <a:lnTo>
                      <a:pt x="504" y="321"/>
                    </a:lnTo>
                    <a:lnTo>
                      <a:pt x="504" y="321"/>
                    </a:lnTo>
                    <a:lnTo>
                      <a:pt x="504" y="344"/>
                    </a:lnTo>
                    <a:lnTo>
                      <a:pt x="504" y="348"/>
                    </a:lnTo>
                    <a:lnTo>
                      <a:pt x="504" y="372"/>
                    </a:lnTo>
                    <a:lnTo>
                      <a:pt x="504" y="372"/>
                    </a:lnTo>
                    <a:lnTo>
                      <a:pt x="504" y="388"/>
                    </a:lnTo>
                    <a:lnTo>
                      <a:pt x="504" y="388"/>
                    </a:lnTo>
                    <a:lnTo>
                      <a:pt x="504" y="427"/>
                    </a:lnTo>
                    <a:lnTo>
                      <a:pt x="0" y="427"/>
                    </a:lnTo>
                    <a:lnTo>
                      <a:pt x="0" y="441"/>
                    </a:lnTo>
                    <a:lnTo>
                      <a:pt x="518" y="441"/>
                    </a:ln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DC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79" name="Freeform 1703"/>
              <p:cNvSpPr>
                <a:spLocks/>
              </p:cNvSpPr>
              <p:nvPr/>
            </p:nvSpPr>
            <p:spPr bwMode="auto">
              <a:xfrm>
                <a:off x="5849938" y="746126"/>
                <a:ext cx="822325" cy="700088"/>
              </a:xfrm>
              <a:custGeom>
                <a:avLst/>
                <a:gdLst>
                  <a:gd name="T0" fmla="*/ 518 w 518"/>
                  <a:gd name="T1" fmla="*/ 0 h 441"/>
                  <a:gd name="T2" fmla="*/ 0 w 518"/>
                  <a:gd name="T3" fmla="*/ 0 h 441"/>
                  <a:gd name="T4" fmla="*/ 0 w 518"/>
                  <a:gd name="T5" fmla="*/ 14 h 441"/>
                  <a:gd name="T6" fmla="*/ 2 w 518"/>
                  <a:gd name="T7" fmla="*/ 14 h 441"/>
                  <a:gd name="T8" fmla="*/ 27 w 518"/>
                  <a:gd name="T9" fmla="*/ 14 h 441"/>
                  <a:gd name="T10" fmla="*/ 57 w 518"/>
                  <a:gd name="T11" fmla="*/ 14 h 441"/>
                  <a:gd name="T12" fmla="*/ 83 w 518"/>
                  <a:gd name="T13" fmla="*/ 14 h 441"/>
                  <a:gd name="T14" fmla="*/ 146 w 518"/>
                  <a:gd name="T15" fmla="*/ 14 h 441"/>
                  <a:gd name="T16" fmla="*/ 259 w 518"/>
                  <a:gd name="T17" fmla="*/ 14 h 441"/>
                  <a:gd name="T18" fmla="*/ 310 w 518"/>
                  <a:gd name="T19" fmla="*/ 14 h 441"/>
                  <a:gd name="T20" fmla="*/ 326 w 518"/>
                  <a:gd name="T21" fmla="*/ 14 h 441"/>
                  <a:gd name="T22" fmla="*/ 352 w 518"/>
                  <a:gd name="T23" fmla="*/ 14 h 441"/>
                  <a:gd name="T24" fmla="*/ 390 w 518"/>
                  <a:gd name="T25" fmla="*/ 14 h 441"/>
                  <a:gd name="T26" fmla="*/ 459 w 518"/>
                  <a:gd name="T27" fmla="*/ 14 h 441"/>
                  <a:gd name="T28" fmla="*/ 504 w 518"/>
                  <a:gd name="T29" fmla="*/ 14 h 441"/>
                  <a:gd name="T30" fmla="*/ 504 w 518"/>
                  <a:gd name="T31" fmla="*/ 85 h 441"/>
                  <a:gd name="T32" fmla="*/ 504 w 518"/>
                  <a:gd name="T33" fmla="*/ 85 h 441"/>
                  <a:gd name="T34" fmla="*/ 504 w 518"/>
                  <a:gd name="T35" fmla="*/ 85 h 441"/>
                  <a:gd name="T36" fmla="*/ 504 w 518"/>
                  <a:gd name="T37" fmla="*/ 127 h 441"/>
                  <a:gd name="T38" fmla="*/ 504 w 518"/>
                  <a:gd name="T39" fmla="*/ 127 h 441"/>
                  <a:gd name="T40" fmla="*/ 504 w 518"/>
                  <a:gd name="T41" fmla="*/ 241 h 441"/>
                  <a:gd name="T42" fmla="*/ 504 w 518"/>
                  <a:gd name="T43" fmla="*/ 241 h 441"/>
                  <a:gd name="T44" fmla="*/ 504 w 518"/>
                  <a:gd name="T45" fmla="*/ 255 h 441"/>
                  <a:gd name="T46" fmla="*/ 504 w 518"/>
                  <a:gd name="T47" fmla="*/ 259 h 441"/>
                  <a:gd name="T48" fmla="*/ 504 w 518"/>
                  <a:gd name="T49" fmla="*/ 283 h 441"/>
                  <a:gd name="T50" fmla="*/ 504 w 518"/>
                  <a:gd name="T51" fmla="*/ 283 h 441"/>
                  <a:gd name="T52" fmla="*/ 504 w 518"/>
                  <a:gd name="T53" fmla="*/ 321 h 441"/>
                  <a:gd name="T54" fmla="*/ 504 w 518"/>
                  <a:gd name="T55" fmla="*/ 321 h 441"/>
                  <a:gd name="T56" fmla="*/ 504 w 518"/>
                  <a:gd name="T57" fmla="*/ 344 h 441"/>
                  <a:gd name="T58" fmla="*/ 504 w 518"/>
                  <a:gd name="T59" fmla="*/ 348 h 441"/>
                  <a:gd name="T60" fmla="*/ 504 w 518"/>
                  <a:gd name="T61" fmla="*/ 372 h 441"/>
                  <a:gd name="T62" fmla="*/ 504 w 518"/>
                  <a:gd name="T63" fmla="*/ 372 h 441"/>
                  <a:gd name="T64" fmla="*/ 504 w 518"/>
                  <a:gd name="T65" fmla="*/ 388 h 441"/>
                  <a:gd name="T66" fmla="*/ 504 w 518"/>
                  <a:gd name="T67" fmla="*/ 388 h 441"/>
                  <a:gd name="T68" fmla="*/ 504 w 518"/>
                  <a:gd name="T69" fmla="*/ 427 h 441"/>
                  <a:gd name="T70" fmla="*/ 0 w 518"/>
                  <a:gd name="T71" fmla="*/ 427 h 441"/>
                  <a:gd name="T72" fmla="*/ 0 w 518"/>
                  <a:gd name="T73" fmla="*/ 441 h 441"/>
                  <a:gd name="T74" fmla="*/ 518 w 518"/>
                  <a:gd name="T75" fmla="*/ 441 h 441"/>
                  <a:gd name="T76" fmla="*/ 518 w 518"/>
                  <a:gd name="T77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18" h="441">
                    <a:moveTo>
                      <a:pt x="518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7" y="14"/>
                    </a:lnTo>
                    <a:lnTo>
                      <a:pt x="57" y="14"/>
                    </a:lnTo>
                    <a:lnTo>
                      <a:pt x="83" y="14"/>
                    </a:lnTo>
                    <a:lnTo>
                      <a:pt x="146" y="14"/>
                    </a:lnTo>
                    <a:lnTo>
                      <a:pt x="259" y="14"/>
                    </a:lnTo>
                    <a:lnTo>
                      <a:pt x="310" y="14"/>
                    </a:lnTo>
                    <a:lnTo>
                      <a:pt x="326" y="14"/>
                    </a:lnTo>
                    <a:lnTo>
                      <a:pt x="352" y="14"/>
                    </a:lnTo>
                    <a:lnTo>
                      <a:pt x="390" y="14"/>
                    </a:lnTo>
                    <a:lnTo>
                      <a:pt x="459" y="14"/>
                    </a:lnTo>
                    <a:lnTo>
                      <a:pt x="504" y="14"/>
                    </a:lnTo>
                    <a:lnTo>
                      <a:pt x="504" y="85"/>
                    </a:lnTo>
                    <a:lnTo>
                      <a:pt x="504" y="85"/>
                    </a:lnTo>
                    <a:lnTo>
                      <a:pt x="504" y="85"/>
                    </a:lnTo>
                    <a:lnTo>
                      <a:pt x="504" y="127"/>
                    </a:lnTo>
                    <a:lnTo>
                      <a:pt x="504" y="127"/>
                    </a:lnTo>
                    <a:lnTo>
                      <a:pt x="504" y="241"/>
                    </a:lnTo>
                    <a:lnTo>
                      <a:pt x="504" y="241"/>
                    </a:lnTo>
                    <a:lnTo>
                      <a:pt x="504" y="255"/>
                    </a:lnTo>
                    <a:lnTo>
                      <a:pt x="504" y="259"/>
                    </a:lnTo>
                    <a:lnTo>
                      <a:pt x="504" y="283"/>
                    </a:lnTo>
                    <a:lnTo>
                      <a:pt x="504" y="283"/>
                    </a:lnTo>
                    <a:lnTo>
                      <a:pt x="504" y="321"/>
                    </a:lnTo>
                    <a:lnTo>
                      <a:pt x="504" y="321"/>
                    </a:lnTo>
                    <a:lnTo>
                      <a:pt x="504" y="344"/>
                    </a:lnTo>
                    <a:lnTo>
                      <a:pt x="504" y="348"/>
                    </a:lnTo>
                    <a:lnTo>
                      <a:pt x="504" y="372"/>
                    </a:lnTo>
                    <a:lnTo>
                      <a:pt x="504" y="372"/>
                    </a:lnTo>
                    <a:lnTo>
                      <a:pt x="504" y="388"/>
                    </a:lnTo>
                    <a:lnTo>
                      <a:pt x="504" y="388"/>
                    </a:lnTo>
                    <a:lnTo>
                      <a:pt x="504" y="427"/>
                    </a:lnTo>
                    <a:lnTo>
                      <a:pt x="0" y="427"/>
                    </a:lnTo>
                    <a:lnTo>
                      <a:pt x="0" y="441"/>
                    </a:lnTo>
                    <a:lnTo>
                      <a:pt x="518" y="441"/>
                    </a:lnTo>
                    <a:lnTo>
                      <a:pt x="5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80" name="Rectangle 1704"/>
              <p:cNvSpPr>
                <a:spLocks noChangeArrowheads="1"/>
              </p:cNvSpPr>
              <p:nvPr/>
            </p:nvSpPr>
            <p:spPr bwMode="auto">
              <a:xfrm>
                <a:off x="6980238" y="549276"/>
                <a:ext cx="1588" cy="2063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81" name="Rectangle 1705"/>
              <p:cNvSpPr>
                <a:spLocks noChangeArrowheads="1"/>
              </p:cNvSpPr>
              <p:nvPr/>
            </p:nvSpPr>
            <p:spPr bwMode="auto">
              <a:xfrm>
                <a:off x="6980238" y="549276"/>
                <a:ext cx="1588" cy="20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82" name="Rectangle 1706"/>
              <p:cNvSpPr>
                <a:spLocks noChangeArrowheads="1"/>
              </p:cNvSpPr>
              <p:nvPr/>
            </p:nvSpPr>
            <p:spPr bwMode="auto">
              <a:xfrm>
                <a:off x="5849938" y="549276"/>
                <a:ext cx="1130300" cy="20638"/>
              </a:xfrm>
              <a:prstGeom prst="rect">
                <a:avLst/>
              </a:prstGeom>
              <a:solidFill>
                <a:srgbClr val="AB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83" name="Rectangle 1707"/>
              <p:cNvSpPr>
                <a:spLocks noChangeArrowheads="1"/>
              </p:cNvSpPr>
              <p:nvPr/>
            </p:nvSpPr>
            <p:spPr bwMode="auto">
              <a:xfrm>
                <a:off x="5849938" y="549276"/>
                <a:ext cx="1130300" cy="20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84" name="Rectangle 1708"/>
              <p:cNvSpPr>
                <a:spLocks noChangeArrowheads="1"/>
              </p:cNvSpPr>
              <p:nvPr/>
            </p:nvSpPr>
            <p:spPr bwMode="auto">
              <a:xfrm>
                <a:off x="5632450" y="768351"/>
                <a:ext cx="1017588" cy="655638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85" name="Rectangle 1709"/>
              <p:cNvSpPr>
                <a:spLocks noChangeArrowheads="1"/>
              </p:cNvSpPr>
              <p:nvPr/>
            </p:nvSpPr>
            <p:spPr bwMode="auto">
              <a:xfrm>
                <a:off x="5632450" y="768351"/>
                <a:ext cx="1017588" cy="655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86" name="Freeform 1710"/>
              <p:cNvSpPr>
                <a:spLocks/>
              </p:cNvSpPr>
              <p:nvPr/>
            </p:nvSpPr>
            <p:spPr bwMode="auto">
              <a:xfrm>
                <a:off x="5853113" y="768351"/>
                <a:ext cx="39688" cy="38100"/>
              </a:xfrm>
              <a:custGeom>
                <a:avLst/>
                <a:gdLst>
                  <a:gd name="T0" fmla="*/ 25 w 25"/>
                  <a:gd name="T1" fmla="*/ 0 h 24"/>
                  <a:gd name="T2" fmla="*/ 0 w 25"/>
                  <a:gd name="T3" fmla="*/ 0 h 24"/>
                  <a:gd name="T4" fmla="*/ 0 w 25"/>
                  <a:gd name="T5" fmla="*/ 24 h 24"/>
                  <a:gd name="T6" fmla="*/ 25 w 25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4">
                    <a:moveTo>
                      <a:pt x="25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87" name="Freeform 1711"/>
              <p:cNvSpPr>
                <a:spLocks/>
              </p:cNvSpPr>
              <p:nvPr/>
            </p:nvSpPr>
            <p:spPr bwMode="auto">
              <a:xfrm>
                <a:off x="5853113" y="768351"/>
                <a:ext cx="39688" cy="38100"/>
              </a:xfrm>
              <a:custGeom>
                <a:avLst/>
                <a:gdLst>
                  <a:gd name="T0" fmla="*/ 25 w 25"/>
                  <a:gd name="T1" fmla="*/ 0 h 24"/>
                  <a:gd name="T2" fmla="*/ 0 w 25"/>
                  <a:gd name="T3" fmla="*/ 0 h 24"/>
                  <a:gd name="T4" fmla="*/ 0 w 25"/>
                  <a:gd name="T5" fmla="*/ 24 h 24"/>
                  <a:gd name="T6" fmla="*/ 25 w 25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4">
                    <a:moveTo>
                      <a:pt x="25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88" name="Freeform 1712"/>
              <p:cNvSpPr>
                <a:spLocks noEditPoints="1"/>
              </p:cNvSpPr>
              <p:nvPr/>
            </p:nvSpPr>
            <p:spPr bwMode="auto">
              <a:xfrm>
                <a:off x="5853113" y="768351"/>
                <a:ext cx="407988" cy="407988"/>
              </a:xfrm>
              <a:custGeom>
                <a:avLst/>
                <a:gdLst>
                  <a:gd name="T0" fmla="*/ 10 w 257"/>
                  <a:gd name="T1" fmla="*/ 245 h 257"/>
                  <a:gd name="T2" fmla="*/ 0 w 257"/>
                  <a:gd name="T3" fmla="*/ 245 h 257"/>
                  <a:gd name="T4" fmla="*/ 0 w 257"/>
                  <a:gd name="T5" fmla="*/ 257 h 257"/>
                  <a:gd name="T6" fmla="*/ 10 w 257"/>
                  <a:gd name="T7" fmla="*/ 245 h 257"/>
                  <a:gd name="T8" fmla="*/ 99 w 257"/>
                  <a:gd name="T9" fmla="*/ 158 h 257"/>
                  <a:gd name="T10" fmla="*/ 0 w 257"/>
                  <a:gd name="T11" fmla="*/ 158 h 257"/>
                  <a:gd name="T12" fmla="*/ 0 w 257"/>
                  <a:gd name="T13" fmla="*/ 241 h 257"/>
                  <a:gd name="T14" fmla="*/ 15 w 257"/>
                  <a:gd name="T15" fmla="*/ 241 h 257"/>
                  <a:gd name="T16" fmla="*/ 99 w 257"/>
                  <a:gd name="T17" fmla="*/ 158 h 257"/>
                  <a:gd name="T18" fmla="*/ 186 w 257"/>
                  <a:gd name="T19" fmla="*/ 71 h 257"/>
                  <a:gd name="T20" fmla="*/ 73 w 257"/>
                  <a:gd name="T21" fmla="*/ 71 h 257"/>
                  <a:gd name="T22" fmla="*/ 0 w 257"/>
                  <a:gd name="T23" fmla="*/ 144 h 257"/>
                  <a:gd name="T24" fmla="*/ 0 w 257"/>
                  <a:gd name="T25" fmla="*/ 154 h 257"/>
                  <a:gd name="T26" fmla="*/ 103 w 257"/>
                  <a:gd name="T27" fmla="*/ 154 h 257"/>
                  <a:gd name="T28" fmla="*/ 174 w 257"/>
                  <a:gd name="T29" fmla="*/ 83 h 257"/>
                  <a:gd name="T30" fmla="*/ 178 w 257"/>
                  <a:gd name="T31" fmla="*/ 79 h 257"/>
                  <a:gd name="T32" fmla="*/ 186 w 257"/>
                  <a:gd name="T33" fmla="*/ 71 h 257"/>
                  <a:gd name="T34" fmla="*/ 257 w 257"/>
                  <a:gd name="T35" fmla="*/ 0 h 257"/>
                  <a:gd name="T36" fmla="*/ 144 w 257"/>
                  <a:gd name="T37" fmla="*/ 0 h 257"/>
                  <a:gd name="T38" fmla="*/ 85 w 257"/>
                  <a:gd name="T39" fmla="*/ 59 h 257"/>
                  <a:gd name="T40" fmla="*/ 77 w 257"/>
                  <a:gd name="T41" fmla="*/ 67 h 257"/>
                  <a:gd name="T42" fmla="*/ 190 w 257"/>
                  <a:gd name="T43" fmla="*/ 67 h 257"/>
                  <a:gd name="T44" fmla="*/ 257 w 257"/>
                  <a:gd name="T45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7" h="257">
                    <a:moveTo>
                      <a:pt x="10" y="245"/>
                    </a:moveTo>
                    <a:lnTo>
                      <a:pt x="0" y="245"/>
                    </a:lnTo>
                    <a:lnTo>
                      <a:pt x="0" y="257"/>
                    </a:lnTo>
                    <a:lnTo>
                      <a:pt x="10" y="245"/>
                    </a:lnTo>
                    <a:close/>
                    <a:moveTo>
                      <a:pt x="99" y="158"/>
                    </a:moveTo>
                    <a:lnTo>
                      <a:pt x="0" y="158"/>
                    </a:lnTo>
                    <a:lnTo>
                      <a:pt x="0" y="241"/>
                    </a:lnTo>
                    <a:lnTo>
                      <a:pt x="15" y="241"/>
                    </a:lnTo>
                    <a:lnTo>
                      <a:pt x="99" y="158"/>
                    </a:lnTo>
                    <a:close/>
                    <a:moveTo>
                      <a:pt x="186" y="71"/>
                    </a:moveTo>
                    <a:lnTo>
                      <a:pt x="73" y="71"/>
                    </a:lnTo>
                    <a:lnTo>
                      <a:pt x="0" y="144"/>
                    </a:lnTo>
                    <a:lnTo>
                      <a:pt x="0" y="154"/>
                    </a:lnTo>
                    <a:lnTo>
                      <a:pt x="103" y="154"/>
                    </a:lnTo>
                    <a:lnTo>
                      <a:pt x="174" y="83"/>
                    </a:lnTo>
                    <a:lnTo>
                      <a:pt x="178" y="79"/>
                    </a:lnTo>
                    <a:lnTo>
                      <a:pt x="186" y="71"/>
                    </a:lnTo>
                    <a:close/>
                    <a:moveTo>
                      <a:pt x="257" y="0"/>
                    </a:moveTo>
                    <a:lnTo>
                      <a:pt x="144" y="0"/>
                    </a:lnTo>
                    <a:lnTo>
                      <a:pt x="85" y="59"/>
                    </a:lnTo>
                    <a:lnTo>
                      <a:pt x="77" y="67"/>
                    </a:lnTo>
                    <a:lnTo>
                      <a:pt x="190" y="67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89" name="Freeform 1713"/>
              <p:cNvSpPr>
                <a:spLocks noEditPoints="1"/>
              </p:cNvSpPr>
              <p:nvPr/>
            </p:nvSpPr>
            <p:spPr bwMode="auto">
              <a:xfrm>
                <a:off x="5853113" y="768351"/>
                <a:ext cx="407988" cy="407988"/>
              </a:xfrm>
              <a:custGeom>
                <a:avLst/>
                <a:gdLst>
                  <a:gd name="T0" fmla="*/ 10 w 257"/>
                  <a:gd name="T1" fmla="*/ 245 h 257"/>
                  <a:gd name="T2" fmla="*/ 0 w 257"/>
                  <a:gd name="T3" fmla="*/ 245 h 257"/>
                  <a:gd name="T4" fmla="*/ 0 w 257"/>
                  <a:gd name="T5" fmla="*/ 257 h 257"/>
                  <a:gd name="T6" fmla="*/ 10 w 257"/>
                  <a:gd name="T7" fmla="*/ 245 h 257"/>
                  <a:gd name="T8" fmla="*/ 99 w 257"/>
                  <a:gd name="T9" fmla="*/ 158 h 257"/>
                  <a:gd name="T10" fmla="*/ 0 w 257"/>
                  <a:gd name="T11" fmla="*/ 158 h 257"/>
                  <a:gd name="T12" fmla="*/ 0 w 257"/>
                  <a:gd name="T13" fmla="*/ 241 h 257"/>
                  <a:gd name="T14" fmla="*/ 15 w 257"/>
                  <a:gd name="T15" fmla="*/ 241 h 257"/>
                  <a:gd name="T16" fmla="*/ 99 w 257"/>
                  <a:gd name="T17" fmla="*/ 158 h 257"/>
                  <a:gd name="T18" fmla="*/ 186 w 257"/>
                  <a:gd name="T19" fmla="*/ 71 h 257"/>
                  <a:gd name="T20" fmla="*/ 73 w 257"/>
                  <a:gd name="T21" fmla="*/ 71 h 257"/>
                  <a:gd name="T22" fmla="*/ 0 w 257"/>
                  <a:gd name="T23" fmla="*/ 144 h 257"/>
                  <a:gd name="T24" fmla="*/ 0 w 257"/>
                  <a:gd name="T25" fmla="*/ 154 h 257"/>
                  <a:gd name="T26" fmla="*/ 103 w 257"/>
                  <a:gd name="T27" fmla="*/ 154 h 257"/>
                  <a:gd name="T28" fmla="*/ 174 w 257"/>
                  <a:gd name="T29" fmla="*/ 83 h 257"/>
                  <a:gd name="T30" fmla="*/ 178 w 257"/>
                  <a:gd name="T31" fmla="*/ 79 h 257"/>
                  <a:gd name="T32" fmla="*/ 186 w 257"/>
                  <a:gd name="T33" fmla="*/ 71 h 257"/>
                  <a:gd name="T34" fmla="*/ 257 w 257"/>
                  <a:gd name="T35" fmla="*/ 0 h 257"/>
                  <a:gd name="T36" fmla="*/ 144 w 257"/>
                  <a:gd name="T37" fmla="*/ 0 h 257"/>
                  <a:gd name="T38" fmla="*/ 85 w 257"/>
                  <a:gd name="T39" fmla="*/ 59 h 257"/>
                  <a:gd name="T40" fmla="*/ 77 w 257"/>
                  <a:gd name="T41" fmla="*/ 67 h 257"/>
                  <a:gd name="T42" fmla="*/ 190 w 257"/>
                  <a:gd name="T43" fmla="*/ 67 h 257"/>
                  <a:gd name="T44" fmla="*/ 257 w 257"/>
                  <a:gd name="T45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7" h="257">
                    <a:moveTo>
                      <a:pt x="10" y="245"/>
                    </a:moveTo>
                    <a:lnTo>
                      <a:pt x="0" y="245"/>
                    </a:lnTo>
                    <a:lnTo>
                      <a:pt x="0" y="257"/>
                    </a:lnTo>
                    <a:lnTo>
                      <a:pt x="10" y="245"/>
                    </a:lnTo>
                    <a:moveTo>
                      <a:pt x="99" y="158"/>
                    </a:moveTo>
                    <a:lnTo>
                      <a:pt x="0" y="158"/>
                    </a:lnTo>
                    <a:lnTo>
                      <a:pt x="0" y="241"/>
                    </a:lnTo>
                    <a:lnTo>
                      <a:pt x="15" y="241"/>
                    </a:lnTo>
                    <a:lnTo>
                      <a:pt x="99" y="158"/>
                    </a:lnTo>
                    <a:moveTo>
                      <a:pt x="186" y="71"/>
                    </a:moveTo>
                    <a:lnTo>
                      <a:pt x="73" y="71"/>
                    </a:lnTo>
                    <a:lnTo>
                      <a:pt x="0" y="144"/>
                    </a:lnTo>
                    <a:lnTo>
                      <a:pt x="0" y="154"/>
                    </a:lnTo>
                    <a:lnTo>
                      <a:pt x="103" y="154"/>
                    </a:lnTo>
                    <a:lnTo>
                      <a:pt x="174" y="83"/>
                    </a:lnTo>
                    <a:lnTo>
                      <a:pt x="178" y="79"/>
                    </a:lnTo>
                    <a:lnTo>
                      <a:pt x="186" y="71"/>
                    </a:lnTo>
                    <a:moveTo>
                      <a:pt x="257" y="0"/>
                    </a:moveTo>
                    <a:lnTo>
                      <a:pt x="144" y="0"/>
                    </a:lnTo>
                    <a:lnTo>
                      <a:pt x="85" y="59"/>
                    </a:lnTo>
                    <a:lnTo>
                      <a:pt x="77" y="67"/>
                    </a:lnTo>
                    <a:lnTo>
                      <a:pt x="190" y="67"/>
                    </a:lnTo>
                    <a:lnTo>
                      <a:pt x="25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90" name="Freeform 1714"/>
              <p:cNvSpPr>
                <a:spLocks/>
              </p:cNvSpPr>
              <p:nvPr/>
            </p:nvSpPr>
            <p:spPr bwMode="auto">
              <a:xfrm>
                <a:off x="6578600" y="768351"/>
                <a:ext cx="71438" cy="112713"/>
              </a:xfrm>
              <a:custGeom>
                <a:avLst/>
                <a:gdLst>
                  <a:gd name="T0" fmla="*/ 45 w 45"/>
                  <a:gd name="T1" fmla="*/ 0 h 71"/>
                  <a:gd name="T2" fmla="*/ 0 w 45"/>
                  <a:gd name="T3" fmla="*/ 0 h 71"/>
                  <a:gd name="T4" fmla="*/ 45 w 45"/>
                  <a:gd name="T5" fmla="*/ 0 h 71"/>
                  <a:gd name="T6" fmla="*/ 45 w 45"/>
                  <a:gd name="T7" fmla="*/ 67 h 71"/>
                  <a:gd name="T8" fmla="*/ 45 w 45"/>
                  <a:gd name="T9" fmla="*/ 71 h 71"/>
                  <a:gd name="T10" fmla="*/ 45 w 45"/>
                  <a:gd name="T11" fmla="*/ 71 h 71"/>
                  <a:gd name="T12" fmla="*/ 45 w 45"/>
                  <a:gd name="T1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71">
                    <a:moveTo>
                      <a:pt x="45" y="0"/>
                    </a:moveTo>
                    <a:lnTo>
                      <a:pt x="0" y="0"/>
                    </a:lnTo>
                    <a:lnTo>
                      <a:pt x="45" y="0"/>
                    </a:lnTo>
                    <a:lnTo>
                      <a:pt x="45" y="67"/>
                    </a:lnTo>
                    <a:lnTo>
                      <a:pt x="45" y="71"/>
                    </a:lnTo>
                    <a:lnTo>
                      <a:pt x="45" y="7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E3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91" name="Freeform 1715"/>
              <p:cNvSpPr>
                <a:spLocks/>
              </p:cNvSpPr>
              <p:nvPr/>
            </p:nvSpPr>
            <p:spPr bwMode="auto">
              <a:xfrm>
                <a:off x="6578600" y="768351"/>
                <a:ext cx="71438" cy="112713"/>
              </a:xfrm>
              <a:custGeom>
                <a:avLst/>
                <a:gdLst>
                  <a:gd name="T0" fmla="*/ 45 w 45"/>
                  <a:gd name="T1" fmla="*/ 0 h 71"/>
                  <a:gd name="T2" fmla="*/ 0 w 45"/>
                  <a:gd name="T3" fmla="*/ 0 h 71"/>
                  <a:gd name="T4" fmla="*/ 45 w 45"/>
                  <a:gd name="T5" fmla="*/ 0 h 71"/>
                  <a:gd name="T6" fmla="*/ 45 w 45"/>
                  <a:gd name="T7" fmla="*/ 67 h 71"/>
                  <a:gd name="T8" fmla="*/ 45 w 45"/>
                  <a:gd name="T9" fmla="*/ 71 h 71"/>
                  <a:gd name="T10" fmla="*/ 45 w 45"/>
                  <a:gd name="T11" fmla="*/ 71 h 71"/>
                  <a:gd name="T12" fmla="*/ 45 w 45"/>
                  <a:gd name="T1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71">
                    <a:moveTo>
                      <a:pt x="45" y="0"/>
                    </a:moveTo>
                    <a:lnTo>
                      <a:pt x="0" y="0"/>
                    </a:lnTo>
                    <a:lnTo>
                      <a:pt x="45" y="0"/>
                    </a:lnTo>
                    <a:lnTo>
                      <a:pt x="45" y="67"/>
                    </a:lnTo>
                    <a:lnTo>
                      <a:pt x="45" y="71"/>
                    </a:lnTo>
                    <a:lnTo>
                      <a:pt x="45" y="71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92" name="Freeform 1716"/>
              <p:cNvSpPr>
                <a:spLocks noEditPoints="1"/>
              </p:cNvSpPr>
              <p:nvPr/>
            </p:nvSpPr>
            <p:spPr bwMode="auto">
              <a:xfrm>
                <a:off x="5927725" y="768351"/>
                <a:ext cx="722313" cy="655638"/>
              </a:xfrm>
              <a:custGeom>
                <a:avLst/>
                <a:gdLst>
                  <a:gd name="T0" fmla="*/ 192 w 455"/>
                  <a:gd name="T1" fmla="*/ 334 h 413"/>
                  <a:gd name="T2" fmla="*/ 79 w 455"/>
                  <a:gd name="T3" fmla="*/ 334 h 413"/>
                  <a:gd name="T4" fmla="*/ 38 w 455"/>
                  <a:gd name="T5" fmla="*/ 374 h 413"/>
                  <a:gd name="T6" fmla="*/ 0 w 455"/>
                  <a:gd name="T7" fmla="*/ 413 h 413"/>
                  <a:gd name="T8" fmla="*/ 113 w 455"/>
                  <a:gd name="T9" fmla="*/ 413 h 413"/>
                  <a:gd name="T10" fmla="*/ 131 w 455"/>
                  <a:gd name="T11" fmla="*/ 394 h 413"/>
                  <a:gd name="T12" fmla="*/ 192 w 455"/>
                  <a:gd name="T13" fmla="*/ 334 h 413"/>
                  <a:gd name="T14" fmla="*/ 279 w 455"/>
                  <a:gd name="T15" fmla="*/ 245 h 413"/>
                  <a:gd name="T16" fmla="*/ 166 w 455"/>
                  <a:gd name="T17" fmla="*/ 245 h 413"/>
                  <a:gd name="T18" fmla="*/ 127 w 455"/>
                  <a:gd name="T19" fmla="*/ 283 h 413"/>
                  <a:gd name="T20" fmla="*/ 83 w 455"/>
                  <a:gd name="T21" fmla="*/ 330 h 413"/>
                  <a:gd name="T22" fmla="*/ 196 w 455"/>
                  <a:gd name="T23" fmla="*/ 330 h 413"/>
                  <a:gd name="T24" fmla="*/ 216 w 455"/>
                  <a:gd name="T25" fmla="*/ 309 h 413"/>
                  <a:gd name="T26" fmla="*/ 220 w 455"/>
                  <a:gd name="T27" fmla="*/ 305 h 413"/>
                  <a:gd name="T28" fmla="*/ 279 w 455"/>
                  <a:gd name="T29" fmla="*/ 245 h 413"/>
                  <a:gd name="T30" fmla="*/ 368 w 455"/>
                  <a:gd name="T31" fmla="*/ 158 h 413"/>
                  <a:gd name="T32" fmla="*/ 252 w 455"/>
                  <a:gd name="T33" fmla="*/ 158 h 413"/>
                  <a:gd name="T34" fmla="*/ 170 w 455"/>
                  <a:gd name="T35" fmla="*/ 241 h 413"/>
                  <a:gd name="T36" fmla="*/ 283 w 455"/>
                  <a:gd name="T37" fmla="*/ 241 h 413"/>
                  <a:gd name="T38" fmla="*/ 305 w 455"/>
                  <a:gd name="T39" fmla="*/ 218 h 413"/>
                  <a:gd name="T40" fmla="*/ 309 w 455"/>
                  <a:gd name="T41" fmla="*/ 216 h 413"/>
                  <a:gd name="T42" fmla="*/ 368 w 455"/>
                  <a:gd name="T43" fmla="*/ 158 h 413"/>
                  <a:gd name="T44" fmla="*/ 455 w 455"/>
                  <a:gd name="T45" fmla="*/ 71 h 413"/>
                  <a:gd name="T46" fmla="*/ 341 w 455"/>
                  <a:gd name="T47" fmla="*/ 71 h 413"/>
                  <a:gd name="T48" fmla="*/ 309 w 455"/>
                  <a:gd name="T49" fmla="*/ 101 h 413"/>
                  <a:gd name="T50" fmla="*/ 305 w 455"/>
                  <a:gd name="T51" fmla="*/ 105 h 413"/>
                  <a:gd name="T52" fmla="*/ 257 w 455"/>
                  <a:gd name="T53" fmla="*/ 154 h 413"/>
                  <a:gd name="T54" fmla="*/ 370 w 455"/>
                  <a:gd name="T55" fmla="*/ 154 h 413"/>
                  <a:gd name="T56" fmla="*/ 398 w 455"/>
                  <a:gd name="T57" fmla="*/ 125 h 413"/>
                  <a:gd name="T58" fmla="*/ 455 w 455"/>
                  <a:gd name="T59" fmla="*/ 71 h 413"/>
                  <a:gd name="T60" fmla="*/ 455 w 455"/>
                  <a:gd name="T61" fmla="*/ 0 h 413"/>
                  <a:gd name="T62" fmla="*/ 410 w 455"/>
                  <a:gd name="T63" fmla="*/ 0 h 413"/>
                  <a:gd name="T64" fmla="*/ 394 w 455"/>
                  <a:gd name="T65" fmla="*/ 16 h 413"/>
                  <a:gd name="T66" fmla="*/ 345 w 455"/>
                  <a:gd name="T67" fmla="*/ 67 h 413"/>
                  <a:gd name="T68" fmla="*/ 455 w 455"/>
                  <a:gd name="T69" fmla="*/ 67 h 413"/>
                  <a:gd name="T70" fmla="*/ 455 w 455"/>
                  <a:gd name="T71" fmla="*/ 0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55" h="413">
                    <a:moveTo>
                      <a:pt x="192" y="334"/>
                    </a:moveTo>
                    <a:lnTo>
                      <a:pt x="79" y="334"/>
                    </a:lnTo>
                    <a:lnTo>
                      <a:pt x="38" y="374"/>
                    </a:lnTo>
                    <a:lnTo>
                      <a:pt x="0" y="413"/>
                    </a:lnTo>
                    <a:lnTo>
                      <a:pt x="113" y="413"/>
                    </a:lnTo>
                    <a:lnTo>
                      <a:pt x="131" y="394"/>
                    </a:lnTo>
                    <a:lnTo>
                      <a:pt x="192" y="334"/>
                    </a:lnTo>
                    <a:close/>
                    <a:moveTo>
                      <a:pt x="279" y="245"/>
                    </a:moveTo>
                    <a:lnTo>
                      <a:pt x="166" y="245"/>
                    </a:lnTo>
                    <a:lnTo>
                      <a:pt x="127" y="283"/>
                    </a:lnTo>
                    <a:lnTo>
                      <a:pt x="83" y="330"/>
                    </a:lnTo>
                    <a:lnTo>
                      <a:pt x="196" y="330"/>
                    </a:lnTo>
                    <a:lnTo>
                      <a:pt x="216" y="309"/>
                    </a:lnTo>
                    <a:lnTo>
                      <a:pt x="220" y="305"/>
                    </a:lnTo>
                    <a:lnTo>
                      <a:pt x="279" y="245"/>
                    </a:lnTo>
                    <a:close/>
                    <a:moveTo>
                      <a:pt x="368" y="158"/>
                    </a:moveTo>
                    <a:lnTo>
                      <a:pt x="252" y="158"/>
                    </a:lnTo>
                    <a:lnTo>
                      <a:pt x="170" y="241"/>
                    </a:lnTo>
                    <a:lnTo>
                      <a:pt x="283" y="241"/>
                    </a:lnTo>
                    <a:lnTo>
                      <a:pt x="305" y="218"/>
                    </a:lnTo>
                    <a:lnTo>
                      <a:pt x="309" y="216"/>
                    </a:lnTo>
                    <a:lnTo>
                      <a:pt x="368" y="158"/>
                    </a:lnTo>
                    <a:close/>
                    <a:moveTo>
                      <a:pt x="455" y="71"/>
                    </a:moveTo>
                    <a:lnTo>
                      <a:pt x="341" y="71"/>
                    </a:lnTo>
                    <a:lnTo>
                      <a:pt x="309" y="101"/>
                    </a:lnTo>
                    <a:lnTo>
                      <a:pt x="305" y="105"/>
                    </a:lnTo>
                    <a:lnTo>
                      <a:pt x="257" y="154"/>
                    </a:lnTo>
                    <a:lnTo>
                      <a:pt x="370" y="154"/>
                    </a:lnTo>
                    <a:lnTo>
                      <a:pt x="398" y="125"/>
                    </a:lnTo>
                    <a:lnTo>
                      <a:pt x="455" y="71"/>
                    </a:lnTo>
                    <a:close/>
                    <a:moveTo>
                      <a:pt x="455" y="0"/>
                    </a:moveTo>
                    <a:lnTo>
                      <a:pt x="410" y="0"/>
                    </a:lnTo>
                    <a:lnTo>
                      <a:pt x="394" y="16"/>
                    </a:lnTo>
                    <a:lnTo>
                      <a:pt x="345" y="67"/>
                    </a:lnTo>
                    <a:lnTo>
                      <a:pt x="455" y="67"/>
                    </a:lnTo>
                    <a:lnTo>
                      <a:pt x="455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93" name="Freeform 1717"/>
              <p:cNvSpPr>
                <a:spLocks noEditPoints="1"/>
              </p:cNvSpPr>
              <p:nvPr/>
            </p:nvSpPr>
            <p:spPr bwMode="auto">
              <a:xfrm>
                <a:off x="5927725" y="768351"/>
                <a:ext cx="722313" cy="655638"/>
              </a:xfrm>
              <a:custGeom>
                <a:avLst/>
                <a:gdLst>
                  <a:gd name="T0" fmla="*/ 192 w 455"/>
                  <a:gd name="T1" fmla="*/ 334 h 413"/>
                  <a:gd name="T2" fmla="*/ 79 w 455"/>
                  <a:gd name="T3" fmla="*/ 334 h 413"/>
                  <a:gd name="T4" fmla="*/ 38 w 455"/>
                  <a:gd name="T5" fmla="*/ 374 h 413"/>
                  <a:gd name="T6" fmla="*/ 0 w 455"/>
                  <a:gd name="T7" fmla="*/ 413 h 413"/>
                  <a:gd name="T8" fmla="*/ 113 w 455"/>
                  <a:gd name="T9" fmla="*/ 413 h 413"/>
                  <a:gd name="T10" fmla="*/ 131 w 455"/>
                  <a:gd name="T11" fmla="*/ 394 h 413"/>
                  <a:gd name="T12" fmla="*/ 192 w 455"/>
                  <a:gd name="T13" fmla="*/ 334 h 413"/>
                  <a:gd name="T14" fmla="*/ 279 w 455"/>
                  <a:gd name="T15" fmla="*/ 245 h 413"/>
                  <a:gd name="T16" fmla="*/ 166 w 455"/>
                  <a:gd name="T17" fmla="*/ 245 h 413"/>
                  <a:gd name="T18" fmla="*/ 127 w 455"/>
                  <a:gd name="T19" fmla="*/ 283 h 413"/>
                  <a:gd name="T20" fmla="*/ 83 w 455"/>
                  <a:gd name="T21" fmla="*/ 330 h 413"/>
                  <a:gd name="T22" fmla="*/ 196 w 455"/>
                  <a:gd name="T23" fmla="*/ 330 h 413"/>
                  <a:gd name="T24" fmla="*/ 216 w 455"/>
                  <a:gd name="T25" fmla="*/ 309 h 413"/>
                  <a:gd name="T26" fmla="*/ 220 w 455"/>
                  <a:gd name="T27" fmla="*/ 305 h 413"/>
                  <a:gd name="T28" fmla="*/ 279 w 455"/>
                  <a:gd name="T29" fmla="*/ 245 h 413"/>
                  <a:gd name="T30" fmla="*/ 368 w 455"/>
                  <a:gd name="T31" fmla="*/ 158 h 413"/>
                  <a:gd name="T32" fmla="*/ 252 w 455"/>
                  <a:gd name="T33" fmla="*/ 158 h 413"/>
                  <a:gd name="T34" fmla="*/ 170 w 455"/>
                  <a:gd name="T35" fmla="*/ 241 h 413"/>
                  <a:gd name="T36" fmla="*/ 283 w 455"/>
                  <a:gd name="T37" fmla="*/ 241 h 413"/>
                  <a:gd name="T38" fmla="*/ 305 w 455"/>
                  <a:gd name="T39" fmla="*/ 218 h 413"/>
                  <a:gd name="T40" fmla="*/ 309 w 455"/>
                  <a:gd name="T41" fmla="*/ 216 h 413"/>
                  <a:gd name="T42" fmla="*/ 368 w 455"/>
                  <a:gd name="T43" fmla="*/ 158 h 413"/>
                  <a:gd name="T44" fmla="*/ 455 w 455"/>
                  <a:gd name="T45" fmla="*/ 71 h 413"/>
                  <a:gd name="T46" fmla="*/ 341 w 455"/>
                  <a:gd name="T47" fmla="*/ 71 h 413"/>
                  <a:gd name="T48" fmla="*/ 309 w 455"/>
                  <a:gd name="T49" fmla="*/ 101 h 413"/>
                  <a:gd name="T50" fmla="*/ 305 w 455"/>
                  <a:gd name="T51" fmla="*/ 105 h 413"/>
                  <a:gd name="T52" fmla="*/ 257 w 455"/>
                  <a:gd name="T53" fmla="*/ 154 h 413"/>
                  <a:gd name="T54" fmla="*/ 370 w 455"/>
                  <a:gd name="T55" fmla="*/ 154 h 413"/>
                  <a:gd name="T56" fmla="*/ 398 w 455"/>
                  <a:gd name="T57" fmla="*/ 125 h 413"/>
                  <a:gd name="T58" fmla="*/ 455 w 455"/>
                  <a:gd name="T59" fmla="*/ 71 h 413"/>
                  <a:gd name="T60" fmla="*/ 455 w 455"/>
                  <a:gd name="T61" fmla="*/ 0 h 413"/>
                  <a:gd name="T62" fmla="*/ 410 w 455"/>
                  <a:gd name="T63" fmla="*/ 0 h 413"/>
                  <a:gd name="T64" fmla="*/ 394 w 455"/>
                  <a:gd name="T65" fmla="*/ 16 h 413"/>
                  <a:gd name="T66" fmla="*/ 345 w 455"/>
                  <a:gd name="T67" fmla="*/ 67 h 413"/>
                  <a:gd name="T68" fmla="*/ 455 w 455"/>
                  <a:gd name="T69" fmla="*/ 67 h 413"/>
                  <a:gd name="T70" fmla="*/ 455 w 455"/>
                  <a:gd name="T71" fmla="*/ 0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55" h="413">
                    <a:moveTo>
                      <a:pt x="192" y="334"/>
                    </a:moveTo>
                    <a:lnTo>
                      <a:pt x="79" y="334"/>
                    </a:lnTo>
                    <a:lnTo>
                      <a:pt x="38" y="374"/>
                    </a:lnTo>
                    <a:lnTo>
                      <a:pt x="0" y="413"/>
                    </a:lnTo>
                    <a:lnTo>
                      <a:pt x="113" y="413"/>
                    </a:lnTo>
                    <a:lnTo>
                      <a:pt x="131" y="394"/>
                    </a:lnTo>
                    <a:lnTo>
                      <a:pt x="192" y="334"/>
                    </a:lnTo>
                    <a:moveTo>
                      <a:pt x="279" y="245"/>
                    </a:moveTo>
                    <a:lnTo>
                      <a:pt x="166" y="245"/>
                    </a:lnTo>
                    <a:lnTo>
                      <a:pt x="127" y="283"/>
                    </a:lnTo>
                    <a:lnTo>
                      <a:pt x="83" y="330"/>
                    </a:lnTo>
                    <a:lnTo>
                      <a:pt x="196" y="330"/>
                    </a:lnTo>
                    <a:lnTo>
                      <a:pt x="216" y="309"/>
                    </a:lnTo>
                    <a:lnTo>
                      <a:pt x="220" y="305"/>
                    </a:lnTo>
                    <a:lnTo>
                      <a:pt x="279" y="245"/>
                    </a:lnTo>
                    <a:moveTo>
                      <a:pt x="368" y="158"/>
                    </a:moveTo>
                    <a:lnTo>
                      <a:pt x="252" y="158"/>
                    </a:lnTo>
                    <a:lnTo>
                      <a:pt x="170" y="241"/>
                    </a:lnTo>
                    <a:lnTo>
                      <a:pt x="283" y="241"/>
                    </a:lnTo>
                    <a:lnTo>
                      <a:pt x="305" y="218"/>
                    </a:lnTo>
                    <a:lnTo>
                      <a:pt x="309" y="216"/>
                    </a:lnTo>
                    <a:lnTo>
                      <a:pt x="368" y="158"/>
                    </a:lnTo>
                    <a:moveTo>
                      <a:pt x="455" y="71"/>
                    </a:moveTo>
                    <a:lnTo>
                      <a:pt x="341" y="71"/>
                    </a:lnTo>
                    <a:lnTo>
                      <a:pt x="309" y="101"/>
                    </a:lnTo>
                    <a:lnTo>
                      <a:pt x="305" y="105"/>
                    </a:lnTo>
                    <a:lnTo>
                      <a:pt x="257" y="154"/>
                    </a:lnTo>
                    <a:lnTo>
                      <a:pt x="370" y="154"/>
                    </a:lnTo>
                    <a:lnTo>
                      <a:pt x="398" y="125"/>
                    </a:lnTo>
                    <a:lnTo>
                      <a:pt x="455" y="71"/>
                    </a:lnTo>
                    <a:moveTo>
                      <a:pt x="455" y="0"/>
                    </a:moveTo>
                    <a:lnTo>
                      <a:pt x="410" y="0"/>
                    </a:lnTo>
                    <a:lnTo>
                      <a:pt x="394" y="16"/>
                    </a:lnTo>
                    <a:lnTo>
                      <a:pt x="345" y="67"/>
                    </a:lnTo>
                    <a:lnTo>
                      <a:pt x="455" y="67"/>
                    </a:lnTo>
                    <a:lnTo>
                      <a:pt x="4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94" name="Freeform 1718"/>
              <p:cNvSpPr>
                <a:spLocks/>
              </p:cNvSpPr>
              <p:nvPr/>
            </p:nvSpPr>
            <p:spPr bwMode="auto">
              <a:xfrm>
                <a:off x="6650038" y="947739"/>
                <a:ext cx="0" cy="180975"/>
              </a:xfrm>
              <a:custGeom>
                <a:avLst/>
                <a:gdLst>
                  <a:gd name="T0" fmla="*/ 0 h 114"/>
                  <a:gd name="T1" fmla="*/ 0 h 114"/>
                  <a:gd name="T2" fmla="*/ 41 h 114"/>
                  <a:gd name="T3" fmla="*/ 45 h 114"/>
                  <a:gd name="T4" fmla="*/ 114 h 114"/>
                  <a:gd name="T5" fmla="*/ 114 h 114"/>
                  <a:gd name="T6" fmla="*/ 0 h 1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14">
                    <a:moveTo>
                      <a:pt x="0" y="0"/>
                    </a:moveTo>
                    <a:lnTo>
                      <a:pt x="0" y="0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95" name="Freeform 1719"/>
              <p:cNvSpPr>
                <a:spLocks/>
              </p:cNvSpPr>
              <p:nvPr/>
            </p:nvSpPr>
            <p:spPr bwMode="auto">
              <a:xfrm>
                <a:off x="6650038" y="947739"/>
                <a:ext cx="0" cy="180975"/>
              </a:xfrm>
              <a:custGeom>
                <a:avLst/>
                <a:gdLst>
                  <a:gd name="T0" fmla="*/ 0 h 114"/>
                  <a:gd name="T1" fmla="*/ 0 h 114"/>
                  <a:gd name="T2" fmla="*/ 41 h 114"/>
                  <a:gd name="T3" fmla="*/ 45 h 114"/>
                  <a:gd name="T4" fmla="*/ 114 h 114"/>
                  <a:gd name="T5" fmla="*/ 114 h 114"/>
                  <a:gd name="T6" fmla="*/ 0 h 1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14">
                    <a:moveTo>
                      <a:pt x="0" y="0"/>
                    </a:moveTo>
                    <a:lnTo>
                      <a:pt x="0" y="0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96" name="Freeform 1720"/>
              <p:cNvSpPr>
                <a:spLocks noEditPoints="1"/>
              </p:cNvSpPr>
              <p:nvPr/>
            </p:nvSpPr>
            <p:spPr bwMode="auto">
              <a:xfrm>
                <a:off x="6173788" y="947739"/>
                <a:ext cx="476250" cy="476250"/>
              </a:xfrm>
              <a:custGeom>
                <a:avLst/>
                <a:gdLst>
                  <a:gd name="T0" fmla="*/ 195 w 300"/>
                  <a:gd name="T1" fmla="*/ 221 h 300"/>
                  <a:gd name="T2" fmla="*/ 81 w 300"/>
                  <a:gd name="T3" fmla="*/ 221 h 300"/>
                  <a:gd name="T4" fmla="*/ 0 w 300"/>
                  <a:gd name="T5" fmla="*/ 300 h 300"/>
                  <a:gd name="T6" fmla="*/ 114 w 300"/>
                  <a:gd name="T7" fmla="*/ 300 h 300"/>
                  <a:gd name="T8" fmla="*/ 154 w 300"/>
                  <a:gd name="T9" fmla="*/ 259 h 300"/>
                  <a:gd name="T10" fmla="*/ 195 w 300"/>
                  <a:gd name="T11" fmla="*/ 221 h 300"/>
                  <a:gd name="T12" fmla="*/ 281 w 300"/>
                  <a:gd name="T13" fmla="*/ 132 h 300"/>
                  <a:gd name="T14" fmla="*/ 168 w 300"/>
                  <a:gd name="T15" fmla="*/ 132 h 300"/>
                  <a:gd name="T16" fmla="*/ 83 w 300"/>
                  <a:gd name="T17" fmla="*/ 217 h 300"/>
                  <a:gd name="T18" fmla="*/ 199 w 300"/>
                  <a:gd name="T19" fmla="*/ 217 h 300"/>
                  <a:gd name="T20" fmla="*/ 281 w 300"/>
                  <a:gd name="T21" fmla="*/ 132 h 300"/>
                  <a:gd name="T22" fmla="*/ 300 w 300"/>
                  <a:gd name="T23" fmla="*/ 45 h 300"/>
                  <a:gd name="T24" fmla="*/ 255 w 300"/>
                  <a:gd name="T25" fmla="*/ 45 h 300"/>
                  <a:gd name="T26" fmla="*/ 172 w 300"/>
                  <a:gd name="T27" fmla="*/ 128 h 300"/>
                  <a:gd name="T28" fmla="*/ 285 w 300"/>
                  <a:gd name="T29" fmla="*/ 128 h 300"/>
                  <a:gd name="T30" fmla="*/ 300 w 300"/>
                  <a:gd name="T31" fmla="*/ 114 h 300"/>
                  <a:gd name="T32" fmla="*/ 300 w 300"/>
                  <a:gd name="T33" fmla="*/ 45 h 300"/>
                  <a:gd name="T34" fmla="*/ 300 w 300"/>
                  <a:gd name="T35" fmla="*/ 0 h 300"/>
                  <a:gd name="T36" fmla="*/ 259 w 300"/>
                  <a:gd name="T37" fmla="*/ 41 h 300"/>
                  <a:gd name="T38" fmla="*/ 300 w 300"/>
                  <a:gd name="T39" fmla="*/ 41 h 300"/>
                  <a:gd name="T40" fmla="*/ 300 w 300"/>
                  <a:gd name="T41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0" h="300">
                    <a:moveTo>
                      <a:pt x="195" y="221"/>
                    </a:moveTo>
                    <a:lnTo>
                      <a:pt x="81" y="221"/>
                    </a:lnTo>
                    <a:lnTo>
                      <a:pt x="0" y="300"/>
                    </a:lnTo>
                    <a:lnTo>
                      <a:pt x="114" y="300"/>
                    </a:lnTo>
                    <a:lnTo>
                      <a:pt x="154" y="259"/>
                    </a:lnTo>
                    <a:lnTo>
                      <a:pt x="195" y="221"/>
                    </a:lnTo>
                    <a:close/>
                    <a:moveTo>
                      <a:pt x="281" y="132"/>
                    </a:moveTo>
                    <a:lnTo>
                      <a:pt x="168" y="132"/>
                    </a:lnTo>
                    <a:lnTo>
                      <a:pt x="83" y="217"/>
                    </a:lnTo>
                    <a:lnTo>
                      <a:pt x="199" y="217"/>
                    </a:lnTo>
                    <a:lnTo>
                      <a:pt x="281" y="132"/>
                    </a:lnTo>
                    <a:close/>
                    <a:moveTo>
                      <a:pt x="300" y="45"/>
                    </a:moveTo>
                    <a:lnTo>
                      <a:pt x="255" y="45"/>
                    </a:lnTo>
                    <a:lnTo>
                      <a:pt x="172" y="128"/>
                    </a:lnTo>
                    <a:lnTo>
                      <a:pt x="285" y="128"/>
                    </a:lnTo>
                    <a:lnTo>
                      <a:pt x="300" y="114"/>
                    </a:lnTo>
                    <a:lnTo>
                      <a:pt x="300" y="45"/>
                    </a:lnTo>
                    <a:close/>
                    <a:moveTo>
                      <a:pt x="300" y="0"/>
                    </a:moveTo>
                    <a:lnTo>
                      <a:pt x="259" y="41"/>
                    </a:lnTo>
                    <a:lnTo>
                      <a:pt x="300" y="41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97" name="Freeform 1721"/>
              <p:cNvSpPr>
                <a:spLocks noEditPoints="1"/>
              </p:cNvSpPr>
              <p:nvPr/>
            </p:nvSpPr>
            <p:spPr bwMode="auto">
              <a:xfrm>
                <a:off x="6173788" y="947739"/>
                <a:ext cx="476250" cy="476250"/>
              </a:xfrm>
              <a:custGeom>
                <a:avLst/>
                <a:gdLst>
                  <a:gd name="T0" fmla="*/ 195 w 300"/>
                  <a:gd name="T1" fmla="*/ 221 h 300"/>
                  <a:gd name="T2" fmla="*/ 81 w 300"/>
                  <a:gd name="T3" fmla="*/ 221 h 300"/>
                  <a:gd name="T4" fmla="*/ 0 w 300"/>
                  <a:gd name="T5" fmla="*/ 300 h 300"/>
                  <a:gd name="T6" fmla="*/ 114 w 300"/>
                  <a:gd name="T7" fmla="*/ 300 h 300"/>
                  <a:gd name="T8" fmla="*/ 154 w 300"/>
                  <a:gd name="T9" fmla="*/ 259 h 300"/>
                  <a:gd name="T10" fmla="*/ 195 w 300"/>
                  <a:gd name="T11" fmla="*/ 221 h 300"/>
                  <a:gd name="T12" fmla="*/ 281 w 300"/>
                  <a:gd name="T13" fmla="*/ 132 h 300"/>
                  <a:gd name="T14" fmla="*/ 168 w 300"/>
                  <a:gd name="T15" fmla="*/ 132 h 300"/>
                  <a:gd name="T16" fmla="*/ 83 w 300"/>
                  <a:gd name="T17" fmla="*/ 217 h 300"/>
                  <a:gd name="T18" fmla="*/ 199 w 300"/>
                  <a:gd name="T19" fmla="*/ 217 h 300"/>
                  <a:gd name="T20" fmla="*/ 281 w 300"/>
                  <a:gd name="T21" fmla="*/ 132 h 300"/>
                  <a:gd name="T22" fmla="*/ 300 w 300"/>
                  <a:gd name="T23" fmla="*/ 45 h 300"/>
                  <a:gd name="T24" fmla="*/ 255 w 300"/>
                  <a:gd name="T25" fmla="*/ 45 h 300"/>
                  <a:gd name="T26" fmla="*/ 172 w 300"/>
                  <a:gd name="T27" fmla="*/ 128 h 300"/>
                  <a:gd name="T28" fmla="*/ 285 w 300"/>
                  <a:gd name="T29" fmla="*/ 128 h 300"/>
                  <a:gd name="T30" fmla="*/ 300 w 300"/>
                  <a:gd name="T31" fmla="*/ 114 h 300"/>
                  <a:gd name="T32" fmla="*/ 300 w 300"/>
                  <a:gd name="T33" fmla="*/ 45 h 300"/>
                  <a:gd name="T34" fmla="*/ 300 w 300"/>
                  <a:gd name="T35" fmla="*/ 0 h 300"/>
                  <a:gd name="T36" fmla="*/ 259 w 300"/>
                  <a:gd name="T37" fmla="*/ 41 h 300"/>
                  <a:gd name="T38" fmla="*/ 300 w 300"/>
                  <a:gd name="T39" fmla="*/ 41 h 300"/>
                  <a:gd name="T40" fmla="*/ 300 w 300"/>
                  <a:gd name="T41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0" h="300">
                    <a:moveTo>
                      <a:pt x="195" y="221"/>
                    </a:moveTo>
                    <a:lnTo>
                      <a:pt x="81" y="221"/>
                    </a:lnTo>
                    <a:lnTo>
                      <a:pt x="0" y="300"/>
                    </a:lnTo>
                    <a:lnTo>
                      <a:pt x="114" y="300"/>
                    </a:lnTo>
                    <a:lnTo>
                      <a:pt x="154" y="259"/>
                    </a:lnTo>
                    <a:lnTo>
                      <a:pt x="195" y="221"/>
                    </a:lnTo>
                    <a:moveTo>
                      <a:pt x="281" y="132"/>
                    </a:moveTo>
                    <a:lnTo>
                      <a:pt x="168" y="132"/>
                    </a:lnTo>
                    <a:lnTo>
                      <a:pt x="83" y="217"/>
                    </a:lnTo>
                    <a:lnTo>
                      <a:pt x="199" y="217"/>
                    </a:lnTo>
                    <a:lnTo>
                      <a:pt x="281" y="132"/>
                    </a:lnTo>
                    <a:moveTo>
                      <a:pt x="300" y="45"/>
                    </a:moveTo>
                    <a:lnTo>
                      <a:pt x="255" y="45"/>
                    </a:lnTo>
                    <a:lnTo>
                      <a:pt x="172" y="128"/>
                    </a:lnTo>
                    <a:lnTo>
                      <a:pt x="285" y="128"/>
                    </a:lnTo>
                    <a:lnTo>
                      <a:pt x="300" y="114"/>
                    </a:lnTo>
                    <a:lnTo>
                      <a:pt x="300" y="45"/>
                    </a:lnTo>
                    <a:moveTo>
                      <a:pt x="300" y="0"/>
                    </a:moveTo>
                    <a:lnTo>
                      <a:pt x="259" y="41"/>
                    </a:lnTo>
                    <a:lnTo>
                      <a:pt x="300" y="41"/>
                    </a:lnTo>
                    <a:lnTo>
                      <a:pt x="3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98" name="Freeform 1722"/>
              <p:cNvSpPr>
                <a:spLocks noEditPoints="1"/>
              </p:cNvSpPr>
              <p:nvPr/>
            </p:nvSpPr>
            <p:spPr bwMode="auto">
              <a:xfrm>
                <a:off x="5853113" y="768351"/>
                <a:ext cx="128588" cy="128588"/>
              </a:xfrm>
              <a:custGeom>
                <a:avLst/>
                <a:gdLst>
                  <a:gd name="T0" fmla="*/ 10 w 81"/>
                  <a:gd name="T1" fmla="*/ 71 h 81"/>
                  <a:gd name="T2" fmla="*/ 0 w 81"/>
                  <a:gd name="T3" fmla="*/ 71 h 81"/>
                  <a:gd name="T4" fmla="*/ 0 w 81"/>
                  <a:gd name="T5" fmla="*/ 81 h 81"/>
                  <a:gd name="T6" fmla="*/ 10 w 81"/>
                  <a:gd name="T7" fmla="*/ 71 h 81"/>
                  <a:gd name="T8" fmla="*/ 81 w 81"/>
                  <a:gd name="T9" fmla="*/ 0 h 81"/>
                  <a:gd name="T10" fmla="*/ 55 w 81"/>
                  <a:gd name="T11" fmla="*/ 0 h 81"/>
                  <a:gd name="T12" fmla="*/ 0 w 81"/>
                  <a:gd name="T13" fmla="*/ 55 h 81"/>
                  <a:gd name="T14" fmla="*/ 0 w 81"/>
                  <a:gd name="T15" fmla="*/ 67 h 81"/>
                  <a:gd name="T16" fmla="*/ 15 w 81"/>
                  <a:gd name="T17" fmla="*/ 67 h 81"/>
                  <a:gd name="T18" fmla="*/ 81 w 81"/>
                  <a:gd name="T1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10" y="71"/>
                    </a:moveTo>
                    <a:lnTo>
                      <a:pt x="0" y="71"/>
                    </a:lnTo>
                    <a:lnTo>
                      <a:pt x="0" y="81"/>
                    </a:lnTo>
                    <a:lnTo>
                      <a:pt x="10" y="71"/>
                    </a:lnTo>
                    <a:close/>
                    <a:moveTo>
                      <a:pt x="81" y="0"/>
                    </a:moveTo>
                    <a:lnTo>
                      <a:pt x="55" y="0"/>
                    </a:lnTo>
                    <a:lnTo>
                      <a:pt x="0" y="55"/>
                    </a:lnTo>
                    <a:lnTo>
                      <a:pt x="0" y="67"/>
                    </a:lnTo>
                    <a:lnTo>
                      <a:pt x="15" y="6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99" name="Freeform 1723"/>
              <p:cNvSpPr>
                <a:spLocks noEditPoints="1"/>
              </p:cNvSpPr>
              <p:nvPr/>
            </p:nvSpPr>
            <p:spPr bwMode="auto">
              <a:xfrm>
                <a:off x="5853113" y="768351"/>
                <a:ext cx="128588" cy="128588"/>
              </a:xfrm>
              <a:custGeom>
                <a:avLst/>
                <a:gdLst>
                  <a:gd name="T0" fmla="*/ 10 w 81"/>
                  <a:gd name="T1" fmla="*/ 71 h 81"/>
                  <a:gd name="T2" fmla="*/ 0 w 81"/>
                  <a:gd name="T3" fmla="*/ 71 h 81"/>
                  <a:gd name="T4" fmla="*/ 0 w 81"/>
                  <a:gd name="T5" fmla="*/ 81 h 81"/>
                  <a:gd name="T6" fmla="*/ 10 w 81"/>
                  <a:gd name="T7" fmla="*/ 71 h 81"/>
                  <a:gd name="T8" fmla="*/ 81 w 81"/>
                  <a:gd name="T9" fmla="*/ 0 h 81"/>
                  <a:gd name="T10" fmla="*/ 55 w 81"/>
                  <a:gd name="T11" fmla="*/ 0 h 81"/>
                  <a:gd name="T12" fmla="*/ 0 w 81"/>
                  <a:gd name="T13" fmla="*/ 55 h 81"/>
                  <a:gd name="T14" fmla="*/ 0 w 81"/>
                  <a:gd name="T15" fmla="*/ 67 h 81"/>
                  <a:gd name="T16" fmla="*/ 15 w 81"/>
                  <a:gd name="T17" fmla="*/ 67 h 81"/>
                  <a:gd name="T18" fmla="*/ 81 w 81"/>
                  <a:gd name="T1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10" y="71"/>
                    </a:moveTo>
                    <a:lnTo>
                      <a:pt x="0" y="71"/>
                    </a:lnTo>
                    <a:lnTo>
                      <a:pt x="0" y="81"/>
                    </a:lnTo>
                    <a:lnTo>
                      <a:pt x="10" y="71"/>
                    </a:lnTo>
                    <a:moveTo>
                      <a:pt x="81" y="0"/>
                    </a:moveTo>
                    <a:lnTo>
                      <a:pt x="55" y="0"/>
                    </a:lnTo>
                    <a:lnTo>
                      <a:pt x="0" y="55"/>
                    </a:lnTo>
                    <a:lnTo>
                      <a:pt x="0" y="67"/>
                    </a:lnTo>
                    <a:lnTo>
                      <a:pt x="15" y="67"/>
                    </a:lnTo>
                    <a:lnTo>
                      <a:pt x="8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00" name="Freeform 1724"/>
              <p:cNvSpPr>
                <a:spLocks noEditPoints="1"/>
              </p:cNvSpPr>
              <p:nvPr/>
            </p:nvSpPr>
            <p:spPr bwMode="auto">
              <a:xfrm>
                <a:off x="5853113" y="768351"/>
                <a:ext cx="514350" cy="514350"/>
              </a:xfrm>
              <a:custGeom>
                <a:avLst/>
                <a:gdLst>
                  <a:gd name="T0" fmla="*/ 77 w 324"/>
                  <a:gd name="T1" fmla="*/ 245 h 324"/>
                  <a:gd name="T2" fmla="*/ 63 w 324"/>
                  <a:gd name="T3" fmla="*/ 245 h 324"/>
                  <a:gd name="T4" fmla="*/ 0 w 324"/>
                  <a:gd name="T5" fmla="*/ 307 h 324"/>
                  <a:gd name="T6" fmla="*/ 0 w 324"/>
                  <a:gd name="T7" fmla="*/ 324 h 324"/>
                  <a:gd name="T8" fmla="*/ 77 w 324"/>
                  <a:gd name="T9" fmla="*/ 245 h 324"/>
                  <a:gd name="T10" fmla="*/ 166 w 324"/>
                  <a:gd name="T11" fmla="*/ 158 h 324"/>
                  <a:gd name="T12" fmla="*/ 150 w 324"/>
                  <a:gd name="T13" fmla="*/ 158 h 324"/>
                  <a:gd name="T14" fmla="*/ 89 w 324"/>
                  <a:gd name="T15" fmla="*/ 218 h 324"/>
                  <a:gd name="T16" fmla="*/ 67 w 324"/>
                  <a:gd name="T17" fmla="*/ 241 h 324"/>
                  <a:gd name="T18" fmla="*/ 81 w 324"/>
                  <a:gd name="T19" fmla="*/ 241 h 324"/>
                  <a:gd name="T20" fmla="*/ 166 w 324"/>
                  <a:gd name="T21" fmla="*/ 158 h 324"/>
                  <a:gd name="T22" fmla="*/ 253 w 324"/>
                  <a:gd name="T23" fmla="*/ 71 h 324"/>
                  <a:gd name="T24" fmla="*/ 237 w 324"/>
                  <a:gd name="T25" fmla="*/ 71 h 324"/>
                  <a:gd name="T26" fmla="*/ 154 w 324"/>
                  <a:gd name="T27" fmla="*/ 154 h 324"/>
                  <a:gd name="T28" fmla="*/ 170 w 324"/>
                  <a:gd name="T29" fmla="*/ 154 h 324"/>
                  <a:gd name="T30" fmla="*/ 253 w 324"/>
                  <a:gd name="T31" fmla="*/ 71 h 324"/>
                  <a:gd name="T32" fmla="*/ 324 w 324"/>
                  <a:gd name="T33" fmla="*/ 0 h 324"/>
                  <a:gd name="T34" fmla="*/ 308 w 324"/>
                  <a:gd name="T35" fmla="*/ 0 h 324"/>
                  <a:gd name="T36" fmla="*/ 241 w 324"/>
                  <a:gd name="T37" fmla="*/ 67 h 324"/>
                  <a:gd name="T38" fmla="*/ 257 w 324"/>
                  <a:gd name="T39" fmla="*/ 67 h 324"/>
                  <a:gd name="T40" fmla="*/ 324 w 324"/>
                  <a:gd name="T41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4" h="324">
                    <a:moveTo>
                      <a:pt x="77" y="245"/>
                    </a:moveTo>
                    <a:lnTo>
                      <a:pt x="63" y="245"/>
                    </a:lnTo>
                    <a:lnTo>
                      <a:pt x="0" y="307"/>
                    </a:lnTo>
                    <a:lnTo>
                      <a:pt x="0" y="324"/>
                    </a:lnTo>
                    <a:lnTo>
                      <a:pt x="77" y="245"/>
                    </a:lnTo>
                    <a:close/>
                    <a:moveTo>
                      <a:pt x="166" y="158"/>
                    </a:moveTo>
                    <a:lnTo>
                      <a:pt x="150" y="158"/>
                    </a:lnTo>
                    <a:lnTo>
                      <a:pt x="89" y="218"/>
                    </a:lnTo>
                    <a:lnTo>
                      <a:pt x="67" y="241"/>
                    </a:lnTo>
                    <a:lnTo>
                      <a:pt x="81" y="241"/>
                    </a:lnTo>
                    <a:lnTo>
                      <a:pt x="166" y="158"/>
                    </a:lnTo>
                    <a:close/>
                    <a:moveTo>
                      <a:pt x="253" y="71"/>
                    </a:moveTo>
                    <a:lnTo>
                      <a:pt x="237" y="71"/>
                    </a:lnTo>
                    <a:lnTo>
                      <a:pt x="154" y="154"/>
                    </a:lnTo>
                    <a:lnTo>
                      <a:pt x="170" y="154"/>
                    </a:lnTo>
                    <a:lnTo>
                      <a:pt x="253" y="71"/>
                    </a:lnTo>
                    <a:close/>
                    <a:moveTo>
                      <a:pt x="324" y="0"/>
                    </a:moveTo>
                    <a:lnTo>
                      <a:pt x="308" y="0"/>
                    </a:lnTo>
                    <a:lnTo>
                      <a:pt x="241" y="67"/>
                    </a:lnTo>
                    <a:lnTo>
                      <a:pt x="257" y="67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01" name="Freeform 1725"/>
              <p:cNvSpPr>
                <a:spLocks noEditPoints="1"/>
              </p:cNvSpPr>
              <p:nvPr/>
            </p:nvSpPr>
            <p:spPr bwMode="auto">
              <a:xfrm>
                <a:off x="5853113" y="768351"/>
                <a:ext cx="514350" cy="514350"/>
              </a:xfrm>
              <a:custGeom>
                <a:avLst/>
                <a:gdLst>
                  <a:gd name="T0" fmla="*/ 77 w 324"/>
                  <a:gd name="T1" fmla="*/ 245 h 324"/>
                  <a:gd name="T2" fmla="*/ 63 w 324"/>
                  <a:gd name="T3" fmla="*/ 245 h 324"/>
                  <a:gd name="T4" fmla="*/ 0 w 324"/>
                  <a:gd name="T5" fmla="*/ 307 h 324"/>
                  <a:gd name="T6" fmla="*/ 0 w 324"/>
                  <a:gd name="T7" fmla="*/ 324 h 324"/>
                  <a:gd name="T8" fmla="*/ 77 w 324"/>
                  <a:gd name="T9" fmla="*/ 245 h 324"/>
                  <a:gd name="T10" fmla="*/ 166 w 324"/>
                  <a:gd name="T11" fmla="*/ 158 h 324"/>
                  <a:gd name="T12" fmla="*/ 150 w 324"/>
                  <a:gd name="T13" fmla="*/ 158 h 324"/>
                  <a:gd name="T14" fmla="*/ 89 w 324"/>
                  <a:gd name="T15" fmla="*/ 218 h 324"/>
                  <a:gd name="T16" fmla="*/ 67 w 324"/>
                  <a:gd name="T17" fmla="*/ 241 h 324"/>
                  <a:gd name="T18" fmla="*/ 81 w 324"/>
                  <a:gd name="T19" fmla="*/ 241 h 324"/>
                  <a:gd name="T20" fmla="*/ 166 w 324"/>
                  <a:gd name="T21" fmla="*/ 158 h 324"/>
                  <a:gd name="T22" fmla="*/ 253 w 324"/>
                  <a:gd name="T23" fmla="*/ 71 h 324"/>
                  <a:gd name="T24" fmla="*/ 237 w 324"/>
                  <a:gd name="T25" fmla="*/ 71 h 324"/>
                  <a:gd name="T26" fmla="*/ 154 w 324"/>
                  <a:gd name="T27" fmla="*/ 154 h 324"/>
                  <a:gd name="T28" fmla="*/ 170 w 324"/>
                  <a:gd name="T29" fmla="*/ 154 h 324"/>
                  <a:gd name="T30" fmla="*/ 253 w 324"/>
                  <a:gd name="T31" fmla="*/ 71 h 324"/>
                  <a:gd name="T32" fmla="*/ 324 w 324"/>
                  <a:gd name="T33" fmla="*/ 0 h 324"/>
                  <a:gd name="T34" fmla="*/ 308 w 324"/>
                  <a:gd name="T35" fmla="*/ 0 h 324"/>
                  <a:gd name="T36" fmla="*/ 241 w 324"/>
                  <a:gd name="T37" fmla="*/ 67 h 324"/>
                  <a:gd name="T38" fmla="*/ 257 w 324"/>
                  <a:gd name="T39" fmla="*/ 67 h 324"/>
                  <a:gd name="T40" fmla="*/ 324 w 324"/>
                  <a:gd name="T41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4" h="324">
                    <a:moveTo>
                      <a:pt x="77" y="245"/>
                    </a:moveTo>
                    <a:lnTo>
                      <a:pt x="63" y="245"/>
                    </a:lnTo>
                    <a:lnTo>
                      <a:pt x="0" y="307"/>
                    </a:lnTo>
                    <a:lnTo>
                      <a:pt x="0" y="324"/>
                    </a:lnTo>
                    <a:lnTo>
                      <a:pt x="77" y="245"/>
                    </a:lnTo>
                    <a:moveTo>
                      <a:pt x="166" y="158"/>
                    </a:moveTo>
                    <a:lnTo>
                      <a:pt x="150" y="158"/>
                    </a:lnTo>
                    <a:lnTo>
                      <a:pt x="89" y="218"/>
                    </a:lnTo>
                    <a:lnTo>
                      <a:pt x="67" y="241"/>
                    </a:lnTo>
                    <a:lnTo>
                      <a:pt x="81" y="241"/>
                    </a:lnTo>
                    <a:lnTo>
                      <a:pt x="166" y="158"/>
                    </a:lnTo>
                    <a:moveTo>
                      <a:pt x="253" y="71"/>
                    </a:moveTo>
                    <a:lnTo>
                      <a:pt x="237" y="71"/>
                    </a:lnTo>
                    <a:lnTo>
                      <a:pt x="154" y="154"/>
                    </a:lnTo>
                    <a:lnTo>
                      <a:pt x="170" y="154"/>
                    </a:lnTo>
                    <a:lnTo>
                      <a:pt x="253" y="71"/>
                    </a:lnTo>
                    <a:moveTo>
                      <a:pt x="324" y="0"/>
                    </a:moveTo>
                    <a:lnTo>
                      <a:pt x="308" y="0"/>
                    </a:lnTo>
                    <a:lnTo>
                      <a:pt x="241" y="67"/>
                    </a:lnTo>
                    <a:lnTo>
                      <a:pt x="257" y="67"/>
                    </a:lnTo>
                    <a:lnTo>
                      <a:pt x="3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02" name="Rectangle 1726"/>
              <p:cNvSpPr>
                <a:spLocks noChangeArrowheads="1"/>
              </p:cNvSpPr>
              <p:nvPr/>
            </p:nvSpPr>
            <p:spPr bwMode="auto">
              <a:xfrm>
                <a:off x="6650038" y="1336676"/>
                <a:ext cx="1588" cy="25400"/>
              </a:xfrm>
              <a:prstGeom prst="rect">
                <a:avLst/>
              </a:prstGeom>
              <a:solidFill>
                <a:srgbClr val="E3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03" name="Rectangle 1727"/>
              <p:cNvSpPr>
                <a:spLocks noChangeArrowheads="1"/>
              </p:cNvSpPr>
              <p:nvPr/>
            </p:nvSpPr>
            <p:spPr bwMode="auto">
              <a:xfrm>
                <a:off x="6650038" y="1336676"/>
                <a:ext cx="1588" cy="2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04" name="Freeform 1728"/>
              <p:cNvSpPr>
                <a:spLocks/>
              </p:cNvSpPr>
              <p:nvPr/>
            </p:nvSpPr>
            <p:spPr bwMode="auto">
              <a:xfrm>
                <a:off x="6562725" y="1336676"/>
                <a:ext cx="87313" cy="87313"/>
              </a:xfrm>
              <a:custGeom>
                <a:avLst/>
                <a:gdLst>
                  <a:gd name="T0" fmla="*/ 55 w 55"/>
                  <a:gd name="T1" fmla="*/ 0 h 55"/>
                  <a:gd name="T2" fmla="*/ 0 w 55"/>
                  <a:gd name="T3" fmla="*/ 55 h 55"/>
                  <a:gd name="T4" fmla="*/ 16 w 55"/>
                  <a:gd name="T5" fmla="*/ 55 h 55"/>
                  <a:gd name="T6" fmla="*/ 55 w 55"/>
                  <a:gd name="T7" fmla="*/ 16 h 55"/>
                  <a:gd name="T8" fmla="*/ 55 w 55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5">
                    <a:moveTo>
                      <a:pt x="55" y="0"/>
                    </a:moveTo>
                    <a:lnTo>
                      <a:pt x="0" y="55"/>
                    </a:lnTo>
                    <a:lnTo>
                      <a:pt x="16" y="55"/>
                    </a:lnTo>
                    <a:lnTo>
                      <a:pt x="55" y="16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05" name="Freeform 1729"/>
              <p:cNvSpPr>
                <a:spLocks/>
              </p:cNvSpPr>
              <p:nvPr/>
            </p:nvSpPr>
            <p:spPr bwMode="auto">
              <a:xfrm>
                <a:off x="6562725" y="1336676"/>
                <a:ext cx="87313" cy="87313"/>
              </a:xfrm>
              <a:custGeom>
                <a:avLst/>
                <a:gdLst>
                  <a:gd name="T0" fmla="*/ 55 w 55"/>
                  <a:gd name="T1" fmla="*/ 0 h 55"/>
                  <a:gd name="T2" fmla="*/ 0 w 55"/>
                  <a:gd name="T3" fmla="*/ 55 h 55"/>
                  <a:gd name="T4" fmla="*/ 16 w 55"/>
                  <a:gd name="T5" fmla="*/ 55 h 55"/>
                  <a:gd name="T6" fmla="*/ 55 w 55"/>
                  <a:gd name="T7" fmla="*/ 16 h 55"/>
                  <a:gd name="T8" fmla="*/ 55 w 55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5">
                    <a:moveTo>
                      <a:pt x="55" y="0"/>
                    </a:moveTo>
                    <a:lnTo>
                      <a:pt x="0" y="55"/>
                    </a:lnTo>
                    <a:lnTo>
                      <a:pt x="16" y="55"/>
                    </a:lnTo>
                    <a:lnTo>
                      <a:pt x="55" y="16"/>
                    </a:lnTo>
                    <a:lnTo>
                      <a:pt x="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06" name="Freeform 1730"/>
              <p:cNvSpPr>
                <a:spLocks noEditPoints="1"/>
              </p:cNvSpPr>
              <p:nvPr/>
            </p:nvSpPr>
            <p:spPr bwMode="auto">
              <a:xfrm>
                <a:off x="5853113" y="768351"/>
                <a:ext cx="615950" cy="615950"/>
              </a:xfrm>
              <a:custGeom>
                <a:avLst/>
                <a:gdLst>
                  <a:gd name="T0" fmla="*/ 57 w 388"/>
                  <a:gd name="T1" fmla="*/ 334 h 388"/>
                  <a:gd name="T2" fmla="*/ 19 w 388"/>
                  <a:gd name="T3" fmla="*/ 334 h 388"/>
                  <a:gd name="T4" fmla="*/ 0 w 388"/>
                  <a:gd name="T5" fmla="*/ 350 h 388"/>
                  <a:gd name="T6" fmla="*/ 0 w 388"/>
                  <a:gd name="T7" fmla="*/ 388 h 388"/>
                  <a:gd name="T8" fmla="*/ 57 w 388"/>
                  <a:gd name="T9" fmla="*/ 334 h 388"/>
                  <a:gd name="T10" fmla="*/ 144 w 388"/>
                  <a:gd name="T11" fmla="*/ 245 h 388"/>
                  <a:gd name="T12" fmla="*/ 105 w 388"/>
                  <a:gd name="T13" fmla="*/ 245 h 388"/>
                  <a:gd name="T14" fmla="*/ 23 w 388"/>
                  <a:gd name="T15" fmla="*/ 330 h 388"/>
                  <a:gd name="T16" fmla="*/ 61 w 388"/>
                  <a:gd name="T17" fmla="*/ 330 h 388"/>
                  <a:gd name="T18" fmla="*/ 144 w 388"/>
                  <a:gd name="T19" fmla="*/ 245 h 388"/>
                  <a:gd name="T20" fmla="*/ 231 w 388"/>
                  <a:gd name="T21" fmla="*/ 158 h 388"/>
                  <a:gd name="T22" fmla="*/ 192 w 388"/>
                  <a:gd name="T23" fmla="*/ 158 h 388"/>
                  <a:gd name="T24" fmla="*/ 174 w 388"/>
                  <a:gd name="T25" fmla="*/ 176 h 388"/>
                  <a:gd name="T26" fmla="*/ 110 w 388"/>
                  <a:gd name="T27" fmla="*/ 241 h 388"/>
                  <a:gd name="T28" fmla="*/ 148 w 388"/>
                  <a:gd name="T29" fmla="*/ 241 h 388"/>
                  <a:gd name="T30" fmla="*/ 174 w 388"/>
                  <a:gd name="T31" fmla="*/ 214 h 388"/>
                  <a:gd name="T32" fmla="*/ 178 w 388"/>
                  <a:gd name="T33" fmla="*/ 210 h 388"/>
                  <a:gd name="T34" fmla="*/ 231 w 388"/>
                  <a:gd name="T35" fmla="*/ 158 h 388"/>
                  <a:gd name="T36" fmla="*/ 320 w 388"/>
                  <a:gd name="T37" fmla="*/ 71 h 388"/>
                  <a:gd name="T38" fmla="*/ 279 w 388"/>
                  <a:gd name="T39" fmla="*/ 71 h 388"/>
                  <a:gd name="T40" fmla="*/ 196 w 388"/>
                  <a:gd name="T41" fmla="*/ 154 h 388"/>
                  <a:gd name="T42" fmla="*/ 235 w 388"/>
                  <a:gd name="T43" fmla="*/ 154 h 388"/>
                  <a:gd name="T44" fmla="*/ 263 w 388"/>
                  <a:gd name="T45" fmla="*/ 125 h 388"/>
                  <a:gd name="T46" fmla="*/ 320 w 388"/>
                  <a:gd name="T47" fmla="*/ 71 h 388"/>
                  <a:gd name="T48" fmla="*/ 388 w 388"/>
                  <a:gd name="T49" fmla="*/ 0 h 388"/>
                  <a:gd name="T50" fmla="*/ 350 w 388"/>
                  <a:gd name="T51" fmla="*/ 0 h 388"/>
                  <a:gd name="T52" fmla="*/ 283 w 388"/>
                  <a:gd name="T53" fmla="*/ 67 h 388"/>
                  <a:gd name="T54" fmla="*/ 322 w 388"/>
                  <a:gd name="T55" fmla="*/ 67 h 388"/>
                  <a:gd name="T56" fmla="*/ 352 w 388"/>
                  <a:gd name="T57" fmla="*/ 36 h 388"/>
                  <a:gd name="T58" fmla="*/ 356 w 388"/>
                  <a:gd name="T59" fmla="*/ 32 h 388"/>
                  <a:gd name="T60" fmla="*/ 388 w 388"/>
                  <a:gd name="T61" fmla="*/ 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88" h="388">
                    <a:moveTo>
                      <a:pt x="57" y="334"/>
                    </a:moveTo>
                    <a:lnTo>
                      <a:pt x="19" y="334"/>
                    </a:lnTo>
                    <a:lnTo>
                      <a:pt x="0" y="350"/>
                    </a:lnTo>
                    <a:lnTo>
                      <a:pt x="0" y="388"/>
                    </a:lnTo>
                    <a:lnTo>
                      <a:pt x="57" y="334"/>
                    </a:lnTo>
                    <a:close/>
                    <a:moveTo>
                      <a:pt x="144" y="245"/>
                    </a:moveTo>
                    <a:lnTo>
                      <a:pt x="105" y="245"/>
                    </a:lnTo>
                    <a:lnTo>
                      <a:pt x="23" y="330"/>
                    </a:lnTo>
                    <a:lnTo>
                      <a:pt x="61" y="330"/>
                    </a:lnTo>
                    <a:lnTo>
                      <a:pt x="144" y="245"/>
                    </a:lnTo>
                    <a:close/>
                    <a:moveTo>
                      <a:pt x="231" y="158"/>
                    </a:moveTo>
                    <a:lnTo>
                      <a:pt x="192" y="158"/>
                    </a:lnTo>
                    <a:lnTo>
                      <a:pt x="174" y="176"/>
                    </a:lnTo>
                    <a:lnTo>
                      <a:pt x="110" y="241"/>
                    </a:lnTo>
                    <a:lnTo>
                      <a:pt x="148" y="241"/>
                    </a:lnTo>
                    <a:lnTo>
                      <a:pt x="174" y="214"/>
                    </a:lnTo>
                    <a:lnTo>
                      <a:pt x="178" y="210"/>
                    </a:lnTo>
                    <a:lnTo>
                      <a:pt x="231" y="158"/>
                    </a:lnTo>
                    <a:close/>
                    <a:moveTo>
                      <a:pt x="320" y="71"/>
                    </a:moveTo>
                    <a:lnTo>
                      <a:pt x="279" y="71"/>
                    </a:lnTo>
                    <a:lnTo>
                      <a:pt x="196" y="154"/>
                    </a:lnTo>
                    <a:lnTo>
                      <a:pt x="235" y="154"/>
                    </a:lnTo>
                    <a:lnTo>
                      <a:pt x="263" y="125"/>
                    </a:lnTo>
                    <a:lnTo>
                      <a:pt x="320" y="71"/>
                    </a:lnTo>
                    <a:close/>
                    <a:moveTo>
                      <a:pt x="388" y="0"/>
                    </a:moveTo>
                    <a:lnTo>
                      <a:pt x="350" y="0"/>
                    </a:lnTo>
                    <a:lnTo>
                      <a:pt x="283" y="67"/>
                    </a:lnTo>
                    <a:lnTo>
                      <a:pt x="322" y="67"/>
                    </a:lnTo>
                    <a:lnTo>
                      <a:pt x="352" y="36"/>
                    </a:lnTo>
                    <a:lnTo>
                      <a:pt x="356" y="32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07" name="Freeform 1731"/>
              <p:cNvSpPr>
                <a:spLocks noEditPoints="1"/>
              </p:cNvSpPr>
              <p:nvPr/>
            </p:nvSpPr>
            <p:spPr bwMode="auto">
              <a:xfrm>
                <a:off x="5853113" y="768351"/>
                <a:ext cx="615950" cy="615950"/>
              </a:xfrm>
              <a:custGeom>
                <a:avLst/>
                <a:gdLst>
                  <a:gd name="T0" fmla="*/ 57 w 388"/>
                  <a:gd name="T1" fmla="*/ 334 h 388"/>
                  <a:gd name="T2" fmla="*/ 19 w 388"/>
                  <a:gd name="T3" fmla="*/ 334 h 388"/>
                  <a:gd name="T4" fmla="*/ 0 w 388"/>
                  <a:gd name="T5" fmla="*/ 350 h 388"/>
                  <a:gd name="T6" fmla="*/ 0 w 388"/>
                  <a:gd name="T7" fmla="*/ 388 h 388"/>
                  <a:gd name="T8" fmla="*/ 57 w 388"/>
                  <a:gd name="T9" fmla="*/ 334 h 388"/>
                  <a:gd name="T10" fmla="*/ 144 w 388"/>
                  <a:gd name="T11" fmla="*/ 245 h 388"/>
                  <a:gd name="T12" fmla="*/ 105 w 388"/>
                  <a:gd name="T13" fmla="*/ 245 h 388"/>
                  <a:gd name="T14" fmla="*/ 23 w 388"/>
                  <a:gd name="T15" fmla="*/ 330 h 388"/>
                  <a:gd name="T16" fmla="*/ 61 w 388"/>
                  <a:gd name="T17" fmla="*/ 330 h 388"/>
                  <a:gd name="T18" fmla="*/ 144 w 388"/>
                  <a:gd name="T19" fmla="*/ 245 h 388"/>
                  <a:gd name="T20" fmla="*/ 231 w 388"/>
                  <a:gd name="T21" fmla="*/ 158 h 388"/>
                  <a:gd name="T22" fmla="*/ 192 w 388"/>
                  <a:gd name="T23" fmla="*/ 158 h 388"/>
                  <a:gd name="T24" fmla="*/ 174 w 388"/>
                  <a:gd name="T25" fmla="*/ 176 h 388"/>
                  <a:gd name="T26" fmla="*/ 110 w 388"/>
                  <a:gd name="T27" fmla="*/ 241 h 388"/>
                  <a:gd name="T28" fmla="*/ 148 w 388"/>
                  <a:gd name="T29" fmla="*/ 241 h 388"/>
                  <a:gd name="T30" fmla="*/ 174 w 388"/>
                  <a:gd name="T31" fmla="*/ 214 h 388"/>
                  <a:gd name="T32" fmla="*/ 178 w 388"/>
                  <a:gd name="T33" fmla="*/ 210 h 388"/>
                  <a:gd name="T34" fmla="*/ 231 w 388"/>
                  <a:gd name="T35" fmla="*/ 158 h 388"/>
                  <a:gd name="T36" fmla="*/ 320 w 388"/>
                  <a:gd name="T37" fmla="*/ 71 h 388"/>
                  <a:gd name="T38" fmla="*/ 279 w 388"/>
                  <a:gd name="T39" fmla="*/ 71 h 388"/>
                  <a:gd name="T40" fmla="*/ 196 w 388"/>
                  <a:gd name="T41" fmla="*/ 154 h 388"/>
                  <a:gd name="T42" fmla="*/ 235 w 388"/>
                  <a:gd name="T43" fmla="*/ 154 h 388"/>
                  <a:gd name="T44" fmla="*/ 263 w 388"/>
                  <a:gd name="T45" fmla="*/ 125 h 388"/>
                  <a:gd name="T46" fmla="*/ 320 w 388"/>
                  <a:gd name="T47" fmla="*/ 71 h 388"/>
                  <a:gd name="T48" fmla="*/ 388 w 388"/>
                  <a:gd name="T49" fmla="*/ 0 h 388"/>
                  <a:gd name="T50" fmla="*/ 350 w 388"/>
                  <a:gd name="T51" fmla="*/ 0 h 388"/>
                  <a:gd name="T52" fmla="*/ 283 w 388"/>
                  <a:gd name="T53" fmla="*/ 67 h 388"/>
                  <a:gd name="T54" fmla="*/ 322 w 388"/>
                  <a:gd name="T55" fmla="*/ 67 h 388"/>
                  <a:gd name="T56" fmla="*/ 352 w 388"/>
                  <a:gd name="T57" fmla="*/ 36 h 388"/>
                  <a:gd name="T58" fmla="*/ 356 w 388"/>
                  <a:gd name="T59" fmla="*/ 32 h 388"/>
                  <a:gd name="T60" fmla="*/ 388 w 388"/>
                  <a:gd name="T61" fmla="*/ 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88" h="388">
                    <a:moveTo>
                      <a:pt x="57" y="334"/>
                    </a:moveTo>
                    <a:lnTo>
                      <a:pt x="19" y="334"/>
                    </a:lnTo>
                    <a:lnTo>
                      <a:pt x="0" y="350"/>
                    </a:lnTo>
                    <a:lnTo>
                      <a:pt x="0" y="388"/>
                    </a:lnTo>
                    <a:lnTo>
                      <a:pt x="57" y="334"/>
                    </a:lnTo>
                    <a:moveTo>
                      <a:pt x="144" y="245"/>
                    </a:moveTo>
                    <a:lnTo>
                      <a:pt x="105" y="245"/>
                    </a:lnTo>
                    <a:lnTo>
                      <a:pt x="23" y="330"/>
                    </a:lnTo>
                    <a:lnTo>
                      <a:pt x="61" y="330"/>
                    </a:lnTo>
                    <a:lnTo>
                      <a:pt x="144" y="245"/>
                    </a:lnTo>
                    <a:moveTo>
                      <a:pt x="231" y="158"/>
                    </a:moveTo>
                    <a:lnTo>
                      <a:pt x="192" y="158"/>
                    </a:lnTo>
                    <a:lnTo>
                      <a:pt x="174" y="176"/>
                    </a:lnTo>
                    <a:lnTo>
                      <a:pt x="110" y="241"/>
                    </a:lnTo>
                    <a:lnTo>
                      <a:pt x="148" y="241"/>
                    </a:lnTo>
                    <a:lnTo>
                      <a:pt x="174" y="214"/>
                    </a:lnTo>
                    <a:lnTo>
                      <a:pt x="178" y="210"/>
                    </a:lnTo>
                    <a:lnTo>
                      <a:pt x="231" y="158"/>
                    </a:lnTo>
                    <a:moveTo>
                      <a:pt x="320" y="71"/>
                    </a:moveTo>
                    <a:lnTo>
                      <a:pt x="279" y="71"/>
                    </a:lnTo>
                    <a:lnTo>
                      <a:pt x="196" y="154"/>
                    </a:lnTo>
                    <a:lnTo>
                      <a:pt x="235" y="154"/>
                    </a:lnTo>
                    <a:lnTo>
                      <a:pt x="263" y="125"/>
                    </a:lnTo>
                    <a:lnTo>
                      <a:pt x="320" y="71"/>
                    </a:lnTo>
                    <a:moveTo>
                      <a:pt x="388" y="0"/>
                    </a:moveTo>
                    <a:lnTo>
                      <a:pt x="350" y="0"/>
                    </a:lnTo>
                    <a:lnTo>
                      <a:pt x="283" y="67"/>
                    </a:lnTo>
                    <a:lnTo>
                      <a:pt x="322" y="67"/>
                    </a:lnTo>
                    <a:lnTo>
                      <a:pt x="352" y="36"/>
                    </a:lnTo>
                    <a:lnTo>
                      <a:pt x="356" y="32"/>
                    </a:lnTo>
                    <a:lnTo>
                      <a:pt x="38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08" name="Rectangle 1732"/>
              <p:cNvSpPr>
                <a:spLocks noChangeArrowheads="1"/>
              </p:cNvSpPr>
              <p:nvPr/>
            </p:nvSpPr>
            <p:spPr bwMode="auto">
              <a:xfrm>
                <a:off x="6650038" y="1195389"/>
                <a:ext cx="1588" cy="60325"/>
              </a:xfrm>
              <a:prstGeom prst="rect">
                <a:avLst/>
              </a:prstGeom>
              <a:solidFill>
                <a:srgbClr val="E3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09" name="Rectangle 1733"/>
              <p:cNvSpPr>
                <a:spLocks noChangeArrowheads="1"/>
              </p:cNvSpPr>
              <p:nvPr/>
            </p:nvSpPr>
            <p:spPr bwMode="auto">
              <a:xfrm>
                <a:off x="6650038" y="1195389"/>
                <a:ext cx="1588" cy="60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10" name="Freeform 1734"/>
              <p:cNvSpPr>
                <a:spLocks noEditPoints="1"/>
              </p:cNvSpPr>
              <p:nvPr/>
            </p:nvSpPr>
            <p:spPr bwMode="auto">
              <a:xfrm>
                <a:off x="6421438" y="1195389"/>
                <a:ext cx="228600" cy="228600"/>
              </a:xfrm>
              <a:custGeom>
                <a:avLst/>
                <a:gdLst>
                  <a:gd name="T0" fmla="*/ 117 w 144"/>
                  <a:gd name="T1" fmla="*/ 65 h 144"/>
                  <a:gd name="T2" fmla="*/ 79 w 144"/>
                  <a:gd name="T3" fmla="*/ 65 h 144"/>
                  <a:gd name="T4" fmla="*/ 0 w 144"/>
                  <a:gd name="T5" fmla="*/ 144 h 144"/>
                  <a:gd name="T6" fmla="*/ 39 w 144"/>
                  <a:gd name="T7" fmla="*/ 144 h 144"/>
                  <a:gd name="T8" fmla="*/ 87 w 144"/>
                  <a:gd name="T9" fmla="*/ 95 h 144"/>
                  <a:gd name="T10" fmla="*/ 117 w 144"/>
                  <a:gd name="T11" fmla="*/ 65 h 144"/>
                  <a:gd name="T12" fmla="*/ 144 w 144"/>
                  <a:gd name="T13" fmla="*/ 0 h 144"/>
                  <a:gd name="T14" fmla="*/ 87 w 144"/>
                  <a:gd name="T15" fmla="*/ 55 h 144"/>
                  <a:gd name="T16" fmla="*/ 83 w 144"/>
                  <a:gd name="T17" fmla="*/ 59 h 144"/>
                  <a:gd name="T18" fmla="*/ 83 w 144"/>
                  <a:gd name="T19" fmla="*/ 61 h 144"/>
                  <a:gd name="T20" fmla="*/ 121 w 144"/>
                  <a:gd name="T21" fmla="*/ 61 h 144"/>
                  <a:gd name="T22" fmla="*/ 144 w 144"/>
                  <a:gd name="T23" fmla="*/ 38 h 144"/>
                  <a:gd name="T24" fmla="*/ 144 w 144"/>
                  <a:gd name="T25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" h="144">
                    <a:moveTo>
                      <a:pt x="117" y="65"/>
                    </a:moveTo>
                    <a:lnTo>
                      <a:pt x="79" y="65"/>
                    </a:lnTo>
                    <a:lnTo>
                      <a:pt x="0" y="144"/>
                    </a:lnTo>
                    <a:lnTo>
                      <a:pt x="39" y="144"/>
                    </a:lnTo>
                    <a:lnTo>
                      <a:pt x="87" y="95"/>
                    </a:lnTo>
                    <a:lnTo>
                      <a:pt x="117" y="65"/>
                    </a:lnTo>
                    <a:close/>
                    <a:moveTo>
                      <a:pt x="144" y="0"/>
                    </a:moveTo>
                    <a:lnTo>
                      <a:pt x="87" y="55"/>
                    </a:lnTo>
                    <a:lnTo>
                      <a:pt x="83" y="59"/>
                    </a:lnTo>
                    <a:lnTo>
                      <a:pt x="83" y="61"/>
                    </a:lnTo>
                    <a:lnTo>
                      <a:pt x="121" y="61"/>
                    </a:lnTo>
                    <a:lnTo>
                      <a:pt x="144" y="38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11" name="Freeform 1735"/>
              <p:cNvSpPr>
                <a:spLocks noEditPoints="1"/>
              </p:cNvSpPr>
              <p:nvPr/>
            </p:nvSpPr>
            <p:spPr bwMode="auto">
              <a:xfrm>
                <a:off x="6421438" y="1195389"/>
                <a:ext cx="228600" cy="228600"/>
              </a:xfrm>
              <a:custGeom>
                <a:avLst/>
                <a:gdLst>
                  <a:gd name="T0" fmla="*/ 117 w 144"/>
                  <a:gd name="T1" fmla="*/ 65 h 144"/>
                  <a:gd name="T2" fmla="*/ 79 w 144"/>
                  <a:gd name="T3" fmla="*/ 65 h 144"/>
                  <a:gd name="T4" fmla="*/ 0 w 144"/>
                  <a:gd name="T5" fmla="*/ 144 h 144"/>
                  <a:gd name="T6" fmla="*/ 39 w 144"/>
                  <a:gd name="T7" fmla="*/ 144 h 144"/>
                  <a:gd name="T8" fmla="*/ 87 w 144"/>
                  <a:gd name="T9" fmla="*/ 95 h 144"/>
                  <a:gd name="T10" fmla="*/ 117 w 144"/>
                  <a:gd name="T11" fmla="*/ 65 h 144"/>
                  <a:gd name="T12" fmla="*/ 144 w 144"/>
                  <a:gd name="T13" fmla="*/ 0 h 144"/>
                  <a:gd name="T14" fmla="*/ 87 w 144"/>
                  <a:gd name="T15" fmla="*/ 55 h 144"/>
                  <a:gd name="T16" fmla="*/ 83 w 144"/>
                  <a:gd name="T17" fmla="*/ 59 h 144"/>
                  <a:gd name="T18" fmla="*/ 83 w 144"/>
                  <a:gd name="T19" fmla="*/ 61 h 144"/>
                  <a:gd name="T20" fmla="*/ 121 w 144"/>
                  <a:gd name="T21" fmla="*/ 61 h 144"/>
                  <a:gd name="T22" fmla="*/ 144 w 144"/>
                  <a:gd name="T23" fmla="*/ 38 h 144"/>
                  <a:gd name="T24" fmla="*/ 144 w 144"/>
                  <a:gd name="T25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" h="144">
                    <a:moveTo>
                      <a:pt x="117" y="65"/>
                    </a:moveTo>
                    <a:lnTo>
                      <a:pt x="79" y="65"/>
                    </a:lnTo>
                    <a:lnTo>
                      <a:pt x="0" y="144"/>
                    </a:lnTo>
                    <a:lnTo>
                      <a:pt x="39" y="144"/>
                    </a:lnTo>
                    <a:lnTo>
                      <a:pt x="87" y="95"/>
                    </a:lnTo>
                    <a:lnTo>
                      <a:pt x="117" y="65"/>
                    </a:lnTo>
                    <a:moveTo>
                      <a:pt x="144" y="0"/>
                    </a:moveTo>
                    <a:lnTo>
                      <a:pt x="87" y="55"/>
                    </a:lnTo>
                    <a:lnTo>
                      <a:pt x="83" y="59"/>
                    </a:lnTo>
                    <a:lnTo>
                      <a:pt x="83" y="61"/>
                    </a:lnTo>
                    <a:lnTo>
                      <a:pt x="121" y="61"/>
                    </a:lnTo>
                    <a:lnTo>
                      <a:pt x="144" y="38"/>
                    </a:lnTo>
                    <a:lnTo>
                      <a:pt x="1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12" name="Rectangle 1736"/>
              <p:cNvSpPr>
                <a:spLocks noChangeArrowheads="1"/>
              </p:cNvSpPr>
              <p:nvPr/>
            </p:nvSpPr>
            <p:spPr bwMode="auto">
              <a:xfrm>
                <a:off x="6553200" y="768351"/>
                <a:ext cx="6350" cy="655638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13" name="Rectangle 1737"/>
              <p:cNvSpPr>
                <a:spLocks noChangeArrowheads="1"/>
              </p:cNvSpPr>
              <p:nvPr/>
            </p:nvSpPr>
            <p:spPr bwMode="auto">
              <a:xfrm>
                <a:off x="6411913" y="768351"/>
                <a:ext cx="6350" cy="655638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14" name="Rectangle 1738"/>
              <p:cNvSpPr>
                <a:spLocks noChangeArrowheads="1"/>
              </p:cNvSpPr>
              <p:nvPr/>
            </p:nvSpPr>
            <p:spPr bwMode="auto">
              <a:xfrm>
                <a:off x="6270625" y="768351"/>
                <a:ext cx="6350" cy="655638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15" name="Rectangle 1739"/>
              <p:cNvSpPr>
                <a:spLocks noChangeArrowheads="1"/>
              </p:cNvSpPr>
              <p:nvPr/>
            </p:nvSpPr>
            <p:spPr bwMode="auto">
              <a:xfrm>
                <a:off x="6129338" y="768351"/>
                <a:ext cx="6350" cy="655638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16" name="Rectangle 1740"/>
              <p:cNvSpPr>
                <a:spLocks noChangeArrowheads="1"/>
              </p:cNvSpPr>
              <p:nvPr/>
            </p:nvSpPr>
            <p:spPr bwMode="auto">
              <a:xfrm>
                <a:off x="5988050" y="768351"/>
                <a:ext cx="6350" cy="655638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17" name="Rectangle 1741"/>
              <p:cNvSpPr>
                <a:spLocks noChangeArrowheads="1"/>
              </p:cNvSpPr>
              <p:nvPr/>
            </p:nvSpPr>
            <p:spPr bwMode="auto">
              <a:xfrm>
                <a:off x="5846763" y="768351"/>
                <a:ext cx="6350" cy="655638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18" name="Rectangle 1742"/>
              <p:cNvSpPr>
                <a:spLocks noChangeArrowheads="1"/>
              </p:cNvSpPr>
              <p:nvPr/>
            </p:nvSpPr>
            <p:spPr bwMode="auto">
              <a:xfrm>
                <a:off x="5846763" y="768351"/>
                <a:ext cx="6350" cy="655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19" name="Rectangle 1743"/>
              <p:cNvSpPr>
                <a:spLocks noChangeArrowheads="1"/>
              </p:cNvSpPr>
              <p:nvPr/>
            </p:nvSpPr>
            <p:spPr bwMode="auto">
              <a:xfrm>
                <a:off x="5705475" y="768351"/>
                <a:ext cx="6350" cy="655638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20" name="Rectangle 1744"/>
              <p:cNvSpPr>
                <a:spLocks noChangeArrowheads="1"/>
              </p:cNvSpPr>
              <p:nvPr/>
            </p:nvSpPr>
            <p:spPr bwMode="auto">
              <a:xfrm>
                <a:off x="5705475" y="768351"/>
                <a:ext cx="6350" cy="655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21" name="Rectangle 1745"/>
              <p:cNvSpPr>
                <a:spLocks noChangeArrowheads="1"/>
              </p:cNvSpPr>
              <p:nvPr/>
            </p:nvSpPr>
            <p:spPr bwMode="auto">
              <a:xfrm>
                <a:off x="5632450" y="1292226"/>
                <a:ext cx="1017588" cy="6350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22" name="Rectangle 1746"/>
              <p:cNvSpPr>
                <a:spLocks noChangeArrowheads="1"/>
              </p:cNvSpPr>
              <p:nvPr/>
            </p:nvSpPr>
            <p:spPr bwMode="auto">
              <a:xfrm>
                <a:off x="5632450" y="1292226"/>
                <a:ext cx="1017588" cy="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23" name="Rectangle 1747"/>
              <p:cNvSpPr>
                <a:spLocks noChangeArrowheads="1"/>
              </p:cNvSpPr>
              <p:nvPr/>
            </p:nvSpPr>
            <p:spPr bwMode="auto">
              <a:xfrm>
                <a:off x="5632450" y="1150939"/>
                <a:ext cx="1017588" cy="6350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24" name="Rectangle 1748"/>
              <p:cNvSpPr>
                <a:spLocks noChangeArrowheads="1"/>
              </p:cNvSpPr>
              <p:nvPr/>
            </p:nvSpPr>
            <p:spPr bwMode="auto">
              <a:xfrm>
                <a:off x="5632450" y="1150939"/>
                <a:ext cx="1017588" cy="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25" name="Rectangle 1749"/>
              <p:cNvSpPr>
                <a:spLocks noChangeArrowheads="1"/>
              </p:cNvSpPr>
              <p:nvPr/>
            </p:nvSpPr>
            <p:spPr bwMode="auto">
              <a:xfrm>
                <a:off x="5632450" y="1012826"/>
                <a:ext cx="1017588" cy="6350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26" name="Rectangle 1750"/>
              <p:cNvSpPr>
                <a:spLocks noChangeArrowheads="1"/>
              </p:cNvSpPr>
              <p:nvPr/>
            </p:nvSpPr>
            <p:spPr bwMode="auto">
              <a:xfrm>
                <a:off x="5632450" y="1012826"/>
                <a:ext cx="1017588" cy="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27" name="Rectangle 1751"/>
              <p:cNvSpPr>
                <a:spLocks noChangeArrowheads="1"/>
              </p:cNvSpPr>
              <p:nvPr/>
            </p:nvSpPr>
            <p:spPr bwMode="auto">
              <a:xfrm>
                <a:off x="5632450" y="874714"/>
                <a:ext cx="1017588" cy="6350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28" name="Rectangle 1752"/>
              <p:cNvSpPr>
                <a:spLocks noChangeArrowheads="1"/>
              </p:cNvSpPr>
              <p:nvPr/>
            </p:nvSpPr>
            <p:spPr bwMode="auto">
              <a:xfrm>
                <a:off x="5632450" y="874714"/>
                <a:ext cx="1017588" cy="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29" name="Freeform 1753"/>
              <p:cNvSpPr>
                <a:spLocks noEditPoints="1"/>
              </p:cNvSpPr>
              <p:nvPr/>
            </p:nvSpPr>
            <p:spPr bwMode="auto">
              <a:xfrm>
                <a:off x="5776913" y="546101"/>
                <a:ext cx="73025" cy="200025"/>
              </a:xfrm>
              <a:custGeom>
                <a:avLst/>
                <a:gdLst>
                  <a:gd name="T0" fmla="*/ 46 w 46"/>
                  <a:gd name="T1" fmla="*/ 15 h 126"/>
                  <a:gd name="T2" fmla="*/ 0 w 46"/>
                  <a:gd name="T3" fmla="*/ 15 h 126"/>
                  <a:gd name="T4" fmla="*/ 0 w 46"/>
                  <a:gd name="T5" fmla="*/ 126 h 126"/>
                  <a:gd name="T6" fmla="*/ 46 w 46"/>
                  <a:gd name="T7" fmla="*/ 126 h 126"/>
                  <a:gd name="T8" fmla="*/ 46 w 46"/>
                  <a:gd name="T9" fmla="*/ 15 h 126"/>
                  <a:gd name="T10" fmla="*/ 46 w 46"/>
                  <a:gd name="T11" fmla="*/ 0 h 126"/>
                  <a:gd name="T12" fmla="*/ 0 w 46"/>
                  <a:gd name="T13" fmla="*/ 0 h 126"/>
                  <a:gd name="T14" fmla="*/ 0 w 46"/>
                  <a:gd name="T15" fmla="*/ 2 h 126"/>
                  <a:gd name="T16" fmla="*/ 46 w 46"/>
                  <a:gd name="T17" fmla="*/ 2 h 126"/>
                  <a:gd name="T18" fmla="*/ 46 w 46"/>
                  <a:gd name="T1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126">
                    <a:moveTo>
                      <a:pt x="46" y="15"/>
                    </a:moveTo>
                    <a:lnTo>
                      <a:pt x="0" y="15"/>
                    </a:lnTo>
                    <a:lnTo>
                      <a:pt x="0" y="126"/>
                    </a:lnTo>
                    <a:lnTo>
                      <a:pt x="46" y="126"/>
                    </a:lnTo>
                    <a:lnTo>
                      <a:pt x="46" y="15"/>
                    </a:lnTo>
                    <a:close/>
                    <a:moveTo>
                      <a:pt x="46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6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30" name="Freeform 1754"/>
              <p:cNvSpPr>
                <a:spLocks noEditPoints="1"/>
              </p:cNvSpPr>
              <p:nvPr/>
            </p:nvSpPr>
            <p:spPr bwMode="auto">
              <a:xfrm>
                <a:off x="5776913" y="546101"/>
                <a:ext cx="73025" cy="200025"/>
              </a:xfrm>
              <a:custGeom>
                <a:avLst/>
                <a:gdLst>
                  <a:gd name="T0" fmla="*/ 46 w 46"/>
                  <a:gd name="T1" fmla="*/ 15 h 126"/>
                  <a:gd name="T2" fmla="*/ 0 w 46"/>
                  <a:gd name="T3" fmla="*/ 15 h 126"/>
                  <a:gd name="T4" fmla="*/ 0 w 46"/>
                  <a:gd name="T5" fmla="*/ 126 h 126"/>
                  <a:gd name="T6" fmla="*/ 46 w 46"/>
                  <a:gd name="T7" fmla="*/ 126 h 126"/>
                  <a:gd name="T8" fmla="*/ 46 w 46"/>
                  <a:gd name="T9" fmla="*/ 15 h 126"/>
                  <a:gd name="T10" fmla="*/ 46 w 46"/>
                  <a:gd name="T11" fmla="*/ 0 h 126"/>
                  <a:gd name="T12" fmla="*/ 0 w 46"/>
                  <a:gd name="T13" fmla="*/ 0 h 126"/>
                  <a:gd name="T14" fmla="*/ 0 w 46"/>
                  <a:gd name="T15" fmla="*/ 2 h 126"/>
                  <a:gd name="T16" fmla="*/ 46 w 46"/>
                  <a:gd name="T17" fmla="*/ 2 h 126"/>
                  <a:gd name="T18" fmla="*/ 46 w 46"/>
                  <a:gd name="T1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126">
                    <a:moveTo>
                      <a:pt x="46" y="15"/>
                    </a:moveTo>
                    <a:lnTo>
                      <a:pt x="0" y="15"/>
                    </a:lnTo>
                    <a:lnTo>
                      <a:pt x="0" y="126"/>
                    </a:lnTo>
                    <a:lnTo>
                      <a:pt x="46" y="126"/>
                    </a:lnTo>
                    <a:lnTo>
                      <a:pt x="46" y="15"/>
                    </a:lnTo>
                    <a:moveTo>
                      <a:pt x="46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6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31" name="Freeform 1755"/>
              <p:cNvSpPr>
                <a:spLocks/>
              </p:cNvSpPr>
              <p:nvPr/>
            </p:nvSpPr>
            <p:spPr bwMode="auto">
              <a:xfrm>
                <a:off x="5776913" y="746126"/>
                <a:ext cx="73025" cy="22225"/>
              </a:xfrm>
              <a:custGeom>
                <a:avLst/>
                <a:gdLst>
                  <a:gd name="T0" fmla="*/ 46 w 46"/>
                  <a:gd name="T1" fmla="*/ 0 h 14"/>
                  <a:gd name="T2" fmla="*/ 0 w 46"/>
                  <a:gd name="T3" fmla="*/ 0 h 14"/>
                  <a:gd name="T4" fmla="*/ 0 w 46"/>
                  <a:gd name="T5" fmla="*/ 14 h 14"/>
                  <a:gd name="T6" fmla="*/ 44 w 46"/>
                  <a:gd name="T7" fmla="*/ 14 h 14"/>
                  <a:gd name="T8" fmla="*/ 46 w 46"/>
                  <a:gd name="T9" fmla="*/ 14 h 14"/>
                  <a:gd name="T10" fmla="*/ 46 w 46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4">
                    <a:moveTo>
                      <a:pt x="46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44" y="14"/>
                    </a:lnTo>
                    <a:lnTo>
                      <a:pt x="46" y="1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3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32" name="Freeform 1756"/>
              <p:cNvSpPr>
                <a:spLocks/>
              </p:cNvSpPr>
              <p:nvPr/>
            </p:nvSpPr>
            <p:spPr bwMode="auto">
              <a:xfrm>
                <a:off x="5776913" y="746126"/>
                <a:ext cx="73025" cy="22225"/>
              </a:xfrm>
              <a:custGeom>
                <a:avLst/>
                <a:gdLst>
                  <a:gd name="T0" fmla="*/ 46 w 46"/>
                  <a:gd name="T1" fmla="*/ 0 h 14"/>
                  <a:gd name="T2" fmla="*/ 0 w 46"/>
                  <a:gd name="T3" fmla="*/ 0 h 14"/>
                  <a:gd name="T4" fmla="*/ 0 w 46"/>
                  <a:gd name="T5" fmla="*/ 14 h 14"/>
                  <a:gd name="T6" fmla="*/ 44 w 46"/>
                  <a:gd name="T7" fmla="*/ 14 h 14"/>
                  <a:gd name="T8" fmla="*/ 46 w 46"/>
                  <a:gd name="T9" fmla="*/ 14 h 14"/>
                  <a:gd name="T10" fmla="*/ 46 w 46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4">
                    <a:moveTo>
                      <a:pt x="46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44" y="14"/>
                    </a:lnTo>
                    <a:lnTo>
                      <a:pt x="46" y="14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33" name="Rectangle 1757"/>
              <p:cNvSpPr>
                <a:spLocks noChangeArrowheads="1"/>
              </p:cNvSpPr>
              <p:nvPr/>
            </p:nvSpPr>
            <p:spPr bwMode="auto">
              <a:xfrm>
                <a:off x="5776913" y="549276"/>
                <a:ext cx="73025" cy="20638"/>
              </a:xfrm>
              <a:prstGeom prst="rect">
                <a:avLst/>
              </a:prstGeom>
              <a:solidFill>
                <a:srgbClr val="BC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34" name="Rectangle 1758"/>
              <p:cNvSpPr>
                <a:spLocks noChangeArrowheads="1"/>
              </p:cNvSpPr>
              <p:nvPr/>
            </p:nvSpPr>
            <p:spPr bwMode="auto">
              <a:xfrm>
                <a:off x="5776913" y="549276"/>
                <a:ext cx="73025" cy="20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35" name="Freeform 1759"/>
              <p:cNvSpPr>
                <a:spLocks noEditPoints="1"/>
              </p:cNvSpPr>
              <p:nvPr/>
            </p:nvSpPr>
            <p:spPr bwMode="auto">
              <a:xfrm>
                <a:off x="5776913" y="768351"/>
                <a:ext cx="69850" cy="106363"/>
              </a:xfrm>
              <a:custGeom>
                <a:avLst/>
                <a:gdLst>
                  <a:gd name="T0" fmla="*/ 44 w 44"/>
                  <a:gd name="T1" fmla="*/ 28 h 67"/>
                  <a:gd name="T2" fmla="*/ 44 w 44"/>
                  <a:gd name="T3" fmla="*/ 28 h 67"/>
                  <a:gd name="T4" fmla="*/ 6 w 44"/>
                  <a:gd name="T5" fmla="*/ 67 h 67"/>
                  <a:gd name="T6" fmla="*/ 36 w 44"/>
                  <a:gd name="T7" fmla="*/ 67 h 67"/>
                  <a:gd name="T8" fmla="*/ 44 w 44"/>
                  <a:gd name="T9" fmla="*/ 59 h 67"/>
                  <a:gd name="T10" fmla="*/ 44 w 44"/>
                  <a:gd name="T11" fmla="*/ 28 h 67"/>
                  <a:gd name="T12" fmla="*/ 44 w 44"/>
                  <a:gd name="T13" fmla="*/ 0 h 67"/>
                  <a:gd name="T14" fmla="*/ 0 w 44"/>
                  <a:gd name="T15" fmla="*/ 0 h 67"/>
                  <a:gd name="T16" fmla="*/ 0 w 44"/>
                  <a:gd name="T17" fmla="*/ 49 h 67"/>
                  <a:gd name="T18" fmla="*/ 44 w 44"/>
                  <a:gd name="T19" fmla="*/ 2 h 67"/>
                  <a:gd name="T20" fmla="*/ 44 w 44"/>
                  <a:gd name="T21" fmla="*/ 2 h 67"/>
                  <a:gd name="T22" fmla="*/ 44 w 44"/>
                  <a:gd name="T2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67">
                    <a:moveTo>
                      <a:pt x="44" y="28"/>
                    </a:moveTo>
                    <a:lnTo>
                      <a:pt x="44" y="28"/>
                    </a:lnTo>
                    <a:lnTo>
                      <a:pt x="6" y="67"/>
                    </a:lnTo>
                    <a:lnTo>
                      <a:pt x="36" y="67"/>
                    </a:lnTo>
                    <a:lnTo>
                      <a:pt x="44" y="59"/>
                    </a:lnTo>
                    <a:lnTo>
                      <a:pt x="44" y="28"/>
                    </a:lnTo>
                    <a:close/>
                    <a:moveTo>
                      <a:pt x="44" y="0"/>
                    </a:moveTo>
                    <a:lnTo>
                      <a:pt x="0" y="0"/>
                    </a:lnTo>
                    <a:lnTo>
                      <a:pt x="0" y="49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36" name="Freeform 1760"/>
              <p:cNvSpPr>
                <a:spLocks noEditPoints="1"/>
              </p:cNvSpPr>
              <p:nvPr/>
            </p:nvSpPr>
            <p:spPr bwMode="auto">
              <a:xfrm>
                <a:off x="5776913" y="768351"/>
                <a:ext cx="69850" cy="106363"/>
              </a:xfrm>
              <a:custGeom>
                <a:avLst/>
                <a:gdLst>
                  <a:gd name="T0" fmla="*/ 44 w 44"/>
                  <a:gd name="T1" fmla="*/ 28 h 67"/>
                  <a:gd name="T2" fmla="*/ 44 w 44"/>
                  <a:gd name="T3" fmla="*/ 28 h 67"/>
                  <a:gd name="T4" fmla="*/ 6 w 44"/>
                  <a:gd name="T5" fmla="*/ 67 h 67"/>
                  <a:gd name="T6" fmla="*/ 36 w 44"/>
                  <a:gd name="T7" fmla="*/ 67 h 67"/>
                  <a:gd name="T8" fmla="*/ 44 w 44"/>
                  <a:gd name="T9" fmla="*/ 59 h 67"/>
                  <a:gd name="T10" fmla="*/ 44 w 44"/>
                  <a:gd name="T11" fmla="*/ 28 h 67"/>
                  <a:gd name="T12" fmla="*/ 44 w 44"/>
                  <a:gd name="T13" fmla="*/ 0 h 67"/>
                  <a:gd name="T14" fmla="*/ 0 w 44"/>
                  <a:gd name="T15" fmla="*/ 0 h 67"/>
                  <a:gd name="T16" fmla="*/ 0 w 44"/>
                  <a:gd name="T17" fmla="*/ 49 h 67"/>
                  <a:gd name="T18" fmla="*/ 44 w 44"/>
                  <a:gd name="T19" fmla="*/ 2 h 67"/>
                  <a:gd name="T20" fmla="*/ 44 w 44"/>
                  <a:gd name="T21" fmla="*/ 2 h 67"/>
                  <a:gd name="T22" fmla="*/ 44 w 44"/>
                  <a:gd name="T2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67">
                    <a:moveTo>
                      <a:pt x="44" y="28"/>
                    </a:moveTo>
                    <a:lnTo>
                      <a:pt x="44" y="28"/>
                    </a:lnTo>
                    <a:lnTo>
                      <a:pt x="6" y="67"/>
                    </a:lnTo>
                    <a:lnTo>
                      <a:pt x="36" y="67"/>
                    </a:lnTo>
                    <a:lnTo>
                      <a:pt x="44" y="59"/>
                    </a:lnTo>
                    <a:lnTo>
                      <a:pt x="44" y="28"/>
                    </a:lnTo>
                    <a:moveTo>
                      <a:pt x="44" y="0"/>
                    </a:moveTo>
                    <a:lnTo>
                      <a:pt x="0" y="0"/>
                    </a:lnTo>
                    <a:lnTo>
                      <a:pt x="0" y="49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37" name="Freeform 1761"/>
              <p:cNvSpPr>
                <a:spLocks/>
              </p:cNvSpPr>
              <p:nvPr/>
            </p:nvSpPr>
            <p:spPr bwMode="auto">
              <a:xfrm>
                <a:off x="5776913" y="771526"/>
                <a:ext cx="69850" cy="103188"/>
              </a:xfrm>
              <a:custGeom>
                <a:avLst/>
                <a:gdLst>
                  <a:gd name="T0" fmla="*/ 44 w 44"/>
                  <a:gd name="T1" fmla="*/ 0 h 65"/>
                  <a:gd name="T2" fmla="*/ 44 w 44"/>
                  <a:gd name="T3" fmla="*/ 0 h 65"/>
                  <a:gd name="T4" fmla="*/ 0 w 44"/>
                  <a:gd name="T5" fmla="*/ 47 h 65"/>
                  <a:gd name="T6" fmla="*/ 0 w 44"/>
                  <a:gd name="T7" fmla="*/ 65 h 65"/>
                  <a:gd name="T8" fmla="*/ 6 w 44"/>
                  <a:gd name="T9" fmla="*/ 65 h 65"/>
                  <a:gd name="T10" fmla="*/ 44 w 44"/>
                  <a:gd name="T11" fmla="*/ 26 h 65"/>
                  <a:gd name="T12" fmla="*/ 44 w 44"/>
                  <a:gd name="T13" fmla="*/ 26 h 65"/>
                  <a:gd name="T14" fmla="*/ 44 w 44"/>
                  <a:gd name="T1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65">
                    <a:moveTo>
                      <a:pt x="44" y="0"/>
                    </a:moveTo>
                    <a:lnTo>
                      <a:pt x="44" y="0"/>
                    </a:lnTo>
                    <a:lnTo>
                      <a:pt x="0" y="47"/>
                    </a:lnTo>
                    <a:lnTo>
                      <a:pt x="0" y="65"/>
                    </a:lnTo>
                    <a:lnTo>
                      <a:pt x="6" y="65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76C9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38" name="Freeform 1762"/>
              <p:cNvSpPr>
                <a:spLocks/>
              </p:cNvSpPr>
              <p:nvPr/>
            </p:nvSpPr>
            <p:spPr bwMode="auto">
              <a:xfrm>
                <a:off x="5776913" y="771526"/>
                <a:ext cx="69850" cy="103188"/>
              </a:xfrm>
              <a:custGeom>
                <a:avLst/>
                <a:gdLst>
                  <a:gd name="T0" fmla="*/ 44 w 44"/>
                  <a:gd name="T1" fmla="*/ 0 h 65"/>
                  <a:gd name="T2" fmla="*/ 44 w 44"/>
                  <a:gd name="T3" fmla="*/ 0 h 65"/>
                  <a:gd name="T4" fmla="*/ 0 w 44"/>
                  <a:gd name="T5" fmla="*/ 47 h 65"/>
                  <a:gd name="T6" fmla="*/ 0 w 44"/>
                  <a:gd name="T7" fmla="*/ 65 h 65"/>
                  <a:gd name="T8" fmla="*/ 6 w 44"/>
                  <a:gd name="T9" fmla="*/ 65 h 65"/>
                  <a:gd name="T10" fmla="*/ 44 w 44"/>
                  <a:gd name="T11" fmla="*/ 26 h 65"/>
                  <a:gd name="T12" fmla="*/ 44 w 44"/>
                  <a:gd name="T13" fmla="*/ 26 h 65"/>
                  <a:gd name="T14" fmla="*/ 44 w 44"/>
                  <a:gd name="T1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65">
                    <a:moveTo>
                      <a:pt x="44" y="0"/>
                    </a:moveTo>
                    <a:lnTo>
                      <a:pt x="44" y="0"/>
                    </a:lnTo>
                    <a:lnTo>
                      <a:pt x="0" y="47"/>
                    </a:lnTo>
                    <a:lnTo>
                      <a:pt x="0" y="65"/>
                    </a:lnTo>
                    <a:lnTo>
                      <a:pt x="6" y="65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39" name="Freeform 1763"/>
              <p:cNvSpPr>
                <a:spLocks/>
              </p:cNvSpPr>
              <p:nvPr/>
            </p:nvSpPr>
            <p:spPr bwMode="auto">
              <a:xfrm>
                <a:off x="5834063" y="862014"/>
                <a:ext cx="12700" cy="12700"/>
              </a:xfrm>
              <a:custGeom>
                <a:avLst/>
                <a:gdLst>
                  <a:gd name="T0" fmla="*/ 8 w 8"/>
                  <a:gd name="T1" fmla="*/ 0 h 8"/>
                  <a:gd name="T2" fmla="*/ 0 w 8"/>
                  <a:gd name="T3" fmla="*/ 8 h 8"/>
                  <a:gd name="T4" fmla="*/ 8 w 8"/>
                  <a:gd name="T5" fmla="*/ 8 h 8"/>
                  <a:gd name="T6" fmla="*/ 8 w 8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0" y="8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76C9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0" name="Freeform 1764"/>
              <p:cNvSpPr>
                <a:spLocks/>
              </p:cNvSpPr>
              <p:nvPr/>
            </p:nvSpPr>
            <p:spPr bwMode="auto">
              <a:xfrm>
                <a:off x="5834063" y="862014"/>
                <a:ext cx="12700" cy="12700"/>
              </a:xfrm>
              <a:custGeom>
                <a:avLst/>
                <a:gdLst>
                  <a:gd name="T0" fmla="*/ 8 w 8"/>
                  <a:gd name="T1" fmla="*/ 0 h 8"/>
                  <a:gd name="T2" fmla="*/ 0 w 8"/>
                  <a:gd name="T3" fmla="*/ 8 h 8"/>
                  <a:gd name="T4" fmla="*/ 8 w 8"/>
                  <a:gd name="T5" fmla="*/ 8 h 8"/>
                  <a:gd name="T6" fmla="*/ 8 w 8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0" y="8"/>
                    </a:lnTo>
                    <a:lnTo>
                      <a:pt x="8" y="8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1" name="Freeform 1765"/>
              <p:cNvSpPr>
                <a:spLocks/>
              </p:cNvSpPr>
              <p:nvPr/>
            </p:nvSpPr>
            <p:spPr bwMode="auto">
              <a:xfrm>
                <a:off x="5846763" y="768351"/>
                <a:ext cx="3175" cy="106363"/>
              </a:xfrm>
              <a:custGeom>
                <a:avLst/>
                <a:gdLst>
                  <a:gd name="T0" fmla="*/ 2 w 2"/>
                  <a:gd name="T1" fmla="*/ 0 h 67"/>
                  <a:gd name="T2" fmla="*/ 0 w 2"/>
                  <a:gd name="T3" fmla="*/ 0 h 67"/>
                  <a:gd name="T4" fmla="*/ 0 w 2"/>
                  <a:gd name="T5" fmla="*/ 2 h 67"/>
                  <a:gd name="T6" fmla="*/ 0 w 2"/>
                  <a:gd name="T7" fmla="*/ 28 h 67"/>
                  <a:gd name="T8" fmla="*/ 0 w 2"/>
                  <a:gd name="T9" fmla="*/ 59 h 67"/>
                  <a:gd name="T10" fmla="*/ 0 w 2"/>
                  <a:gd name="T11" fmla="*/ 67 h 67"/>
                  <a:gd name="T12" fmla="*/ 2 w 2"/>
                  <a:gd name="T13" fmla="*/ 67 h 67"/>
                  <a:gd name="T14" fmla="*/ 2 w 2"/>
                  <a:gd name="T1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67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2" name="Freeform 1766"/>
              <p:cNvSpPr>
                <a:spLocks/>
              </p:cNvSpPr>
              <p:nvPr/>
            </p:nvSpPr>
            <p:spPr bwMode="auto">
              <a:xfrm>
                <a:off x="5846763" y="768351"/>
                <a:ext cx="3175" cy="106363"/>
              </a:xfrm>
              <a:custGeom>
                <a:avLst/>
                <a:gdLst>
                  <a:gd name="T0" fmla="*/ 2 w 2"/>
                  <a:gd name="T1" fmla="*/ 0 h 67"/>
                  <a:gd name="T2" fmla="*/ 0 w 2"/>
                  <a:gd name="T3" fmla="*/ 0 h 67"/>
                  <a:gd name="T4" fmla="*/ 0 w 2"/>
                  <a:gd name="T5" fmla="*/ 2 h 67"/>
                  <a:gd name="T6" fmla="*/ 0 w 2"/>
                  <a:gd name="T7" fmla="*/ 28 h 67"/>
                  <a:gd name="T8" fmla="*/ 0 w 2"/>
                  <a:gd name="T9" fmla="*/ 59 h 67"/>
                  <a:gd name="T10" fmla="*/ 0 w 2"/>
                  <a:gd name="T11" fmla="*/ 67 h 67"/>
                  <a:gd name="T12" fmla="*/ 2 w 2"/>
                  <a:gd name="T13" fmla="*/ 67 h 67"/>
                  <a:gd name="T14" fmla="*/ 2 w 2"/>
                  <a:gd name="T1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67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3" name="Freeform 1767"/>
              <p:cNvSpPr>
                <a:spLocks noEditPoints="1"/>
              </p:cNvSpPr>
              <p:nvPr/>
            </p:nvSpPr>
            <p:spPr bwMode="auto">
              <a:xfrm>
                <a:off x="5776913" y="881064"/>
                <a:ext cx="69850" cy="131763"/>
              </a:xfrm>
              <a:custGeom>
                <a:avLst/>
                <a:gdLst>
                  <a:gd name="T0" fmla="*/ 44 w 44"/>
                  <a:gd name="T1" fmla="*/ 14 h 83"/>
                  <a:gd name="T2" fmla="*/ 44 w 44"/>
                  <a:gd name="T3" fmla="*/ 14 h 83"/>
                  <a:gd name="T4" fmla="*/ 0 w 44"/>
                  <a:gd name="T5" fmla="*/ 58 h 83"/>
                  <a:gd name="T6" fmla="*/ 0 w 44"/>
                  <a:gd name="T7" fmla="*/ 83 h 83"/>
                  <a:gd name="T8" fmla="*/ 36 w 44"/>
                  <a:gd name="T9" fmla="*/ 83 h 83"/>
                  <a:gd name="T10" fmla="*/ 44 w 44"/>
                  <a:gd name="T11" fmla="*/ 77 h 83"/>
                  <a:gd name="T12" fmla="*/ 44 w 44"/>
                  <a:gd name="T13" fmla="*/ 14 h 83"/>
                  <a:gd name="T14" fmla="*/ 32 w 44"/>
                  <a:gd name="T15" fmla="*/ 0 h 83"/>
                  <a:gd name="T16" fmla="*/ 2 w 44"/>
                  <a:gd name="T17" fmla="*/ 0 h 83"/>
                  <a:gd name="T18" fmla="*/ 0 w 44"/>
                  <a:gd name="T19" fmla="*/ 4 h 83"/>
                  <a:gd name="T20" fmla="*/ 0 w 44"/>
                  <a:gd name="T21" fmla="*/ 32 h 83"/>
                  <a:gd name="T22" fmla="*/ 32 w 44"/>
                  <a:gd name="T2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83">
                    <a:moveTo>
                      <a:pt x="44" y="14"/>
                    </a:moveTo>
                    <a:lnTo>
                      <a:pt x="44" y="14"/>
                    </a:lnTo>
                    <a:lnTo>
                      <a:pt x="0" y="58"/>
                    </a:lnTo>
                    <a:lnTo>
                      <a:pt x="0" y="83"/>
                    </a:lnTo>
                    <a:lnTo>
                      <a:pt x="36" y="83"/>
                    </a:lnTo>
                    <a:lnTo>
                      <a:pt x="44" y="77"/>
                    </a:lnTo>
                    <a:lnTo>
                      <a:pt x="44" y="14"/>
                    </a:lnTo>
                    <a:close/>
                    <a:moveTo>
                      <a:pt x="3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3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4" name="Freeform 1768"/>
              <p:cNvSpPr>
                <a:spLocks noEditPoints="1"/>
              </p:cNvSpPr>
              <p:nvPr/>
            </p:nvSpPr>
            <p:spPr bwMode="auto">
              <a:xfrm>
                <a:off x="5776913" y="881064"/>
                <a:ext cx="69850" cy="131763"/>
              </a:xfrm>
              <a:custGeom>
                <a:avLst/>
                <a:gdLst>
                  <a:gd name="T0" fmla="*/ 44 w 44"/>
                  <a:gd name="T1" fmla="*/ 14 h 83"/>
                  <a:gd name="T2" fmla="*/ 44 w 44"/>
                  <a:gd name="T3" fmla="*/ 14 h 83"/>
                  <a:gd name="T4" fmla="*/ 0 w 44"/>
                  <a:gd name="T5" fmla="*/ 58 h 83"/>
                  <a:gd name="T6" fmla="*/ 0 w 44"/>
                  <a:gd name="T7" fmla="*/ 83 h 83"/>
                  <a:gd name="T8" fmla="*/ 36 w 44"/>
                  <a:gd name="T9" fmla="*/ 83 h 83"/>
                  <a:gd name="T10" fmla="*/ 44 w 44"/>
                  <a:gd name="T11" fmla="*/ 77 h 83"/>
                  <a:gd name="T12" fmla="*/ 44 w 44"/>
                  <a:gd name="T13" fmla="*/ 14 h 83"/>
                  <a:gd name="T14" fmla="*/ 32 w 44"/>
                  <a:gd name="T15" fmla="*/ 0 h 83"/>
                  <a:gd name="T16" fmla="*/ 2 w 44"/>
                  <a:gd name="T17" fmla="*/ 0 h 83"/>
                  <a:gd name="T18" fmla="*/ 0 w 44"/>
                  <a:gd name="T19" fmla="*/ 4 h 83"/>
                  <a:gd name="T20" fmla="*/ 0 w 44"/>
                  <a:gd name="T21" fmla="*/ 32 h 83"/>
                  <a:gd name="T22" fmla="*/ 32 w 44"/>
                  <a:gd name="T2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83">
                    <a:moveTo>
                      <a:pt x="44" y="14"/>
                    </a:moveTo>
                    <a:lnTo>
                      <a:pt x="44" y="14"/>
                    </a:lnTo>
                    <a:lnTo>
                      <a:pt x="0" y="58"/>
                    </a:lnTo>
                    <a:lnTo>
                      <a:pt x="0" y="83"/>
                    </a:lnTo>
                    <a:lnTo>
                      <a:pt x="36" y="83"/>
                    </a:lnTo>
                    <a:lnTo>
                      <a:pt x="44" y="77"/>
                    </a:lnTo>
                    <a:lnTo>
                      <a:pt x="44" y="14"/>
                    </a:lnTo>
                    <a:moveTo>
                      <a:pt x="3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32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5" name="Freeform 1769"/>
              <p:cNvSpPr>
                <a:spLocks/>
              </p:cNvSpPr>
              <p:nvPr/>
            </p:nvSpPr>
            <p:spPr bwMode="auto">
              <a:xfrm>
                <a:off x="5776913" y="881064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6C9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6" name="Freeform 1770"/>
              <p:cNvSpPr>
                <a:spLocks/>
              </p:cNvSpPr>
              <p:nvPr/>
            </p:nvSpPr>
            <p:spPr bwMode="auto">
              <a:xfrm>
                <a:off x="5776913" y="881064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7" name="Freeform 1771"/>
              <p:cNvSpPr>
                <a:spLocks/>
              </p:cNvSpPr>
              <p:nvPr/>
            </p:nvSpPr>
            <p:spPr bwMode="auto">
              <a:xfrm>
                <a:off x="5834063" y="1003301"/>
                <a:ext cx="12700" cy="9525"/>
              </a:xfrm>
              <a:custGeom>
                <a:avLst/>
                <a:gdLst>
                  <a:gd name="T0" fmla="*/ 8 w 8"/>
                  <a:gd name="T1" fmla="*/ 0 h 6"/>
                  <a:gd name="T2" fmla="*/ 0 w 8"/>
                  <a:gd name="T3" fmla="*/ 6 h 6"/>
                  <a:gd name="T4" fmla="*/ 8 w 8"/>
                  <a:gd name="T5" fmla="*/ 6 h 6"/>
                  <a:gd name="T6" fmla="*/ 8 w 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0" y="6"/>
                    </a:lnTo>
                    <a:lnTo>
                      <a:pt x="8" y="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76C9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8" name="Freeform 1772"/>
              <p:cNvSpPr>
                <a:spLocks/>
              </p:cNvSpPr>
              <p:nvPr/>
            </p:nvSpPr>
            <p:spPr bwMode="auto">
              <a:xfrm>
                <a:off x="5834063" y="1003301"/>
                <a:ext cx="12700" cy="9525"/>
              </a:xfrm>
              <a:custGeom>
                <a:avLst/>
                <a:gdLst>
                  <a:gd name="T0" fmla="*/ 8 w 8"/>
                  <a:gd name="T1" fmla="*/ 0 h 6"/>
                  <a:gd name="T2" fmla="*/ 0 w 8"/>
                  <a:gd name="T3" fmla="*/ 6 h 6"/>
                  <a:gd name="T4" fmla="*/ 8 w 8"/>
                  <a:gd name="T5" fmla="*/ 6 h 6"/>
                  <a:gd name="T6" fmla="*/ 8 w 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0" y="6"/>
                    </a:lnTo>
                    <a:lnTo>
                      <a:pt x="8" y="6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9" name="Freeform 1773"/>
              <p:cNvSpPr>
                <a:spLocks/>
              </p:cNvSpPr>
              <p:nvPr/>
            </p:nvSpPr>
            <p:spPr bwMode="auto">
              <a:xfrm>
                <a:off x="5776913" y="881064"/>
                <a:ext cx="69850" cy="92075"/>
              </a:xfrm>
              <a:custGeom>
                <a:avLst/>
                <a:gdLst>
                  <a:gd name="T0" fmla="*/ 44 w 44"/>
                  <a:gd name="T1" fmla="*/ 0 h 58"/>
                  <a:gd name="T2" fmla="*/ 32 w 44"/>
                  <a:gd name="T3" fmla="*/ 0 h 58"/>
                  <a:gd name="T4" fmla="*/ 0 w 44"/>
                  <a:gd name="T5" fmla="*/ 32 h 58"/>
                  <a:gd name="T6" fmla="*/ 0 w 44"/>
                  <a:gd name="T7" fmla="*/ 58 h 58"/>
                  <a:gd name="T8" fmla="*/ 44 w 44"/>
                  <a:gd name="T9" fmla="*/ 14 h 58"/>
                  <a:gd name="T10" fmla="*/ 44 w 44"/>
                  <a:gd name="T11" fmla="*/ 14 h 58"/>
                  <a:gd name="T12" fmla="*/ 44 w 44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58">
                    <a:moveTo>
                      <a:pt x="44" y="0"/>
                    </a:moveTo>
                    <a:lnTo>
                      <a:pt x="32" y="0"/>
                    </a:lnTo>
                    <a:lnTo>
                      <a:pt x="0" y="32"/>
                    </a:lnTo>
                    <a:lnTo>
                      <a:pt x="0" y="58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76C9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0" name="Freeform 1774"/>
              <p:cNvSpPr>
                <a:spLocks/>
              </p:cNvSpPr>
              <p:nvPr/>
            </p:nvSpPr>
            <p:spPr bwMode="auto">
              <a:xfrm>
                <a:off x="5776913" y="881064"/>
                <a:ext cx="69850" cy="92075"/>
              </a:xfrm>
              <a:custGeom>
                <a:avLst/>
                <a:gdLst>
                  <a:gd name="T0" fmla="*/ 44 w 44"/>
                  <a:gd name="T1" fmla="*/ 0 h 58"/>
                  <a:gd name="T2" fmla="*/ 32 w 44"/>
                  <a:gd name="T3" fmla="*/ 0 h 58"/>
                  <a:gd name="T4" fmla="*/ 0 w 44"/>
                  <a:gd name="T5" fmla="*/ 32 h 58"/>
                  <a:gd name="T6" fmla="*/ 0 w 44"/>
                  <a:gd name="T7" fmla="*/ 58 h 58"/>
                  <a:gd name="T8" fmla="*/ 44 w 44"/>
                  <a:gd name="T9" fmla="*/ 14 h 58"/>
                  <a:gd name="T10" fmla="*/ 44 w 44"/>
                  <a:gd name="T11" fmla="*/ 14 h 58"/>
                  <a:gd name="T12" fmla="*/ 44 w 44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58">
                    <a:moveTo>
                      <a:pt x="44" y="0"/>
                    </a:moveTo>
                    <a:lnTo>
                      <a:pt x="32" y="0"/>
                    </a:lnTo>
                    <a:lnTo>
                      <a:pt x="0" y="32"/>
                    </a:lnTo>
                    <a:lnTo>
                      <a:pt x="0" y="58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1" name="Freeform 1775"/>
              <p:cNvSpPr>
                <a:spLocks/>
              </p:cNvSpPr>
              <p:nvPr/>
            </p:nvSpPr>
            <p:spPr bwMode="auto">
              <a:xfrm>
                <a:off x="5846763" y="881064"/>
                <a:ext cx="3175" cy="131763"/>
              </a:xfrm>
              <a:custGeom>
                <a:avLst/>
                <a:gdLst>
                  <a:gd name="T0" fmla="*/ 2 w 2"/>
                  <a:gd name="T1" fmla="*/ 0 h 83"/>
                  <a:gd name="T2" fmla="*/ 0 w 2"/>
                  <a:gd name="T3" fmla="*/ 0 h 83"/>
                  <a:gd name="T4" fmla="*/ 0 w 2"/>
                  <a:gd name="T5" fmla="*/ 14 h 83"/>
                  <a:gd name="T6" fmla="*/ 0 w 2"/>
                  <a:gd name="T7" fmla="*/ 77 h 83"/>
                  <a:gd name="T8" fmla="*/ 0 w 2"/>
                  <a:gd name="T9" fmla="*/ 83 h 83"/>
                  <a:gd name="T10" fmla="*/ 2 w 2"/>
                  <a:gd name="T11" fmla="*/ 83 h 83"/>
                  <a:gd name="T12" fmla="*/ 2 w 2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83">
                    <a:moveTo>
                      <a:pt x="2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8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2" name="Freeform 1776"/>
              <p:cNvSpPr>
                <a:spLocks/>
              </p:cNvSpPr>
              <p:nvPr/>
            </p:nvSpPr>
            <p:spPr bwMode="auto">
              <a:xfrm>
                <a:off x="5846763" y="881064"/>
                <a:ext cx="3175" cy="131763"/>
              </a:xfrm>
              <a:custGeom>
                <a:avLst/>
                <a:gdLst>
                  <a:gd name="T0" fmla="*/ 2 w 2"/>
                  <a:gd name="T1" fmla="*/ 0 h 83"/>
                  <a:gd name="T2" fmla="*/ 0 w 2"/>
                  <a:gd name="T3" fmla="*/ 0 h 83"/>
                  <a:gd name="T4" fmla="*/ 0 w 2"/>
                  <a:gd name="T5" fmla="*/ 14 h 83"/>
                  <a:gd name="T6" fmla="*/ 0 w 2"/>
                  <a:gd name="T7" fmla="*/ 77 h 83"/>
                  <a:gd name="T8" fmla="*/ 0 w 2"/>
                  <a:gd name="T9" fmla="*/ 83 h 83"/>
                  <a:gd name="T10" fmla="*/ 2 w 2"/>
                  <a:gd name="T11" fmla="*/ 83 h 83"/>
                  <a:gd name="T12" fmla="*/ 2 w 2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83">
                    <a:moveTo>
                      <a:pt x="2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8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3" name="Rectangle 1777"/>
              <p:cNvSpPr>
                <a:spLocks noChangeArrowheads="1"/>
              </p:cNvSpPr>
              <p:nvPr/>
            </p:nvSpPr>
            <p:spPr bwMode="auto">
              <a:xfrm>
                <a:off x="5776913" y="1446214"/>
                <a:ext cx="73025" cy="15875"/>
              </a:xfrm>
              <a:prstGeom prst="rect">
                <a:avLst/>
              </a:pr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4" name="Rectangle 1778"/>
              <p:cNvSpPr>
                <a:spLocks noChangeArrowheads="1"/>
              </p:cNvSpPr>
              <p:nvPr/>
            </p:nvSpPr>
            <p:spPr bwMode="auto">
              <a:xfrm>
                <a:off x="5776913" y="1446214"/>
                <a:ext cx="73025" cy="15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5" name="Rectangle 1779"/>
              <p:cNvSpPr>
                <a:spLocks noChangeArrowheads="1"/>
              </p:cNvSpPr>
              <p:nvPr/>
            </p:nvSpPr>
            <p:spPr bwMode="auto">
              <a:xfrm>
                <a:off x="5776913" y="1423989"/>
                <a:ext cx="73025" cy="22225"/>
              </a:xfrm>
              <a:prstGeom prst="rect">
                <a:avLst/>
              </a:prstGeom>
              <a:solidFill>
                <a:srgbClr val="E3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6" name="Rectangle 1780"/>
              <p:cNvSpPr>
                <a:spLocks noChangeArrowheads="1"/>
              </p:cNvSpPr>
              <p:nvPr/>
            </p:nvSpPr>
            <p:spPr bwMode="auto">
              <a:xfrm>
                <a:off x="5776913" y="1423989"/>
                <a:ext cx="73025" cy="22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7" name="Freeform 1781"/>
              <p:cNvSpPr>
                <a:spLocks noEditPoints="1"/>
              </p:cNvSpPr>
              <p:nvPr/>
            </p:nvSpPr>
            <p:spPr bwMode="auto">
              <a:xfrm>
                <a:off x="5776913" y="1019176"/>
                <a:ext cx="73025" cy="404813"/>
              </a:xfrm>
              <a:custGeom>
                <a:avLst/>
                <a:gdLst>
                  <a:gd name="T0" fmla="*/ 44 w 46"/>
                  <a:gd name="T1" fmla="*/ 234 h 255"/>
                  <a:gd name="T2" fmla="*/ 24 w 46"/>
                  <a:gd name="T3" fmla="*/ 255 h 255"/>
                  <a:gd name="T4" fmla="*/ 0 w 46"/>
                  <a:gd name="T5" fmla="*/ 255 h 255"/>
                  <a:gd name="T6" fmla="*/ 46 w 46"/>
                  <a:gd name="T7" fmla="*/ 255 h 255"/>
                  <a:gd name="T8" fmla="*/ 44 w 46"/>
                  <a:gd name="T9" fmla="*/ 255 h 255"/>
                  <a:gd name="T10" fmla="*/ 44 w 46"/>
                  <a:gd name="T11" fmla="*/ 234 h 255"/>
                  <a:gd name="T12" fmla="*/ 22 w 46"/>
                  <a:gd name="T13" fmla="*/ 176 h 255"/>
                  <a:gd name="T14" fmla="*/ 0 w 46"/>
                  <a:gd name="T15" fmla="*/ 176 h 255"/>
                  <a:gd name="T16" fmla="*/ 0 w 46"/>
                  <a:gd name="T17" fmla="*/ 198 h 255"/>
                  <a:gd name="T18" fmla="*/ 22 w 46"/>
                  <a:gd name="T19" fmla="*/ 176 h 255"/>
                  <a:gd name="T20" fmla="*/ 44 w 46"/>
                  <a:gd name="T21" fmla="*/ 176 h 255"/>
                  <a:gd name="T22" fmla="*/ 38 w 46"/>
                  <a:gd name="T23" fmla="*/ 176 h 255"/>
                  <a:gd name="T24" fmla="*/ 0 w 46"/>
                  <a:gd name="T25" fmla="*/ 214 h 255"/>
                  <a:gd name="T26" fmla="*/ 0 w 46"/>
                  <a:gd name="T27" fmla="*/ 240 h 255"/>
                  <a:gd name="T28" fmla="*/ 44 w 46"/>
                  <a:gd name="T29" fmla="*/ 196 h 255"/>
                  <a:gd name="T30" fmla="*/ 44 w 46"/>
                  <a:gd name="T31" fmla="*/ 176 h 255"/>
                  <a:gd name="T32" fmla="*/ 44 w 46"/>
                  <a:gd name="T33" fmla="*/ 170 h 255"/>
                  <a:gd name="T34" fmla="*/ 42 w 46"/>
                  <a:gd name="T35" fmla="*/ 172 h 255"/>
                  <a:gd name="T36" fmla="*/ 44 w 46"/>
                  <a:gd name="T37" fmla="*/ 172 h 255"/>
                  <a:gd name="T38" fmla="*/ 44 w 46"/>
                  <a:gd name="T39" fmla="*/ 170 h 255"/>
                  <a:gd name="T40" fmla="*/ 44 w 46"/>
                  <a:gd name="T41" fmla="*/ 103 h 255"/>
                  <a:gd name="T42" fmla="*/ 44 w 46"/>
                  <a:gd name="T43" fmla="*/ 103 h 255"/>
                  <a:gd name="T44" fmla="*/ 0 w 46"/>
                  <a:gd name="T45" fmla="*/ 147 h 255"/>
                  <a:gd name="T46" fmla="*/ 0 w 46"/>
                  <a:gd name="T47" fmla="*/ 172 h 255"/>
                  <a:gd name="T48" fmla="*/ 26 w 46"/>
                  <a:gd name="T49" fmla="*/ 172 h 255"/>
                  <a:gd name="T50" fmla="*/ 44 w 46"/>
                  <a:gd name="T51" fmla="*/ 154 h 255"/>
                  <a:gd name="T52" fmla="*/ 44 w 46"/>
                  <a:gd name="T53" fmla="*/ 103 h 255"/>
                  <a:gd name="T54" fmla="*/ 34 w 46"/>
                  <a:gd name="T55" fmla="*/ 0 h 255"/>
                  <a:gd name="T56" fmla="*/ 0 w 46"/>
                  <a:gd name="T57" fmla="*/ 0 h 255"/>
                  <a:gd name="T58" fmla="*/ 0 w 46"/>
                  <a:gd name="T59" fmla="*/ 34 h 255"/>
                  <a:gd name="T60" fmla="*/ 34 w 46"/>
                  <a:gd name="T61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" h="255">
                    <a:moveTo>
                      <a:pt x="44" y="234"/>
                    </a:moveTo>
                    <a:lnTo>
                      <a:pt x="24" y="255"/>
                    </a:lnTo>
                    <a:lnTo>
                      <a:pt x="0" y="255"/>
                    </a:lnTo>
                    <a:lnTo>
                      <a:pt x="46" y="255"/>
                    </a:lnTo>
                    <a:lnTo>
                      <a:pt x="44" y="255"/>
                    </a:lnTo>
                    <a:lnTo>
                      <a:pt x="44" y="234"/>
                    </a:lnTo>
                    <a:close/>
                    <a:moveTo>
                      <a:pt x="22" y="176"/>
                    </a:moveTo>
                    <a:lnTo>
                      <a:pt x="0" y="176"/>
                    </a:lnTo>
                    <a:lnTo>
                      <a:pt x="0" y="198"/>
                    </a:lnTo>
                    <a:lnTo>
                      <a:pt x="22" y="176"/>
                    </a:lnTo>
                    <a:close/>
                    <a:moveTo>
                      <a:pt x="44" y="176"/>
                    </a:moveTo>
                    <a:lnTo>
                      <a:pt x="38" y="176"/>
                    </a:lnTo>
                    <a:lnTo>
                      <a:pt x="0" y="214"/>
                    </a:lnTo>
                    <a:lnTo>
                      <a:pt x="0" y="240"/>
                    </a:lnTo>
                    <a:lnTo>
                      <a:pt x="44" y="196"/>
                    </a:lnTo>
                    <a:lnTo>
                      <a:pt x="44" y="176"/>
                    </a:lnTo>
                    <a:close/>
                    <a:moveTo>
                      <a:pt x="44" y="170"/>
                    </a:moveTo>
                    <a:lnTo>
                      <a:pt x="42" y="172"/>
                    </a:lnTo>
                    <a:lnTo>
                      <a:pt x="44" y="172"/>
                    </a:lnTo>
                    <a:lnTo>
                      <a:pt x="44" y="170"/>
                    </a:lnTo>
                    <a:close/>
                    <a:moveTo>
                      <a:pt x="44" y="103"/>
                    </a:moveTo>
                    <a:lnTo>
                      <a:pt x="44" y="103"/>
                    </a:lnTo>
                    <a:lnTo>
                      <a:pt x="0" y="147"/>
                    </a:lnTo>
                    <a:lnTo>
                      <a:pt x="0" y="172"/>
                    </a:lnTo>
                    <a:lnTo>
                      <a:pt x="26" y="172"/>
                    </a:lnTo>
                    <a:lnTo>
                      <a:pt x="44" y="154"/>
                    </a:lnTo>
                    <a:lnTo>
                      <a:pt x="44" y="103"/>
                    </a:lnTo>
                    <a:close/>
                    <a:moveTo>
                      <a:pt x="34" y="0"/>
                    </a:moveTo>
                    <a:lnTo>
                      <a:pt x="0" y="0"/>
                    </a:lnTo>
                    <a:lnTo>
                      <a:pt x="0" y="3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8" name="Freeform 1782"/>
              <p:cNvSpPr>
                <a:spLocks noEditPoints="1"/>
              </p:cNvSpPr>
              <p:nvPr/>
            </p:nvSpPr>
            <p:spPr bwMode="auto">
              <a:xfrm>
                <a:off x="5776913" y="1019176"/>
                <a:ext cx="73025" cy="404813"/>
              </a:xfrm>
              <a:custGeom>
                <a:avLst/>
                <a:gdLst>
                  <a:gd name="T0" fmla="*/ 44 w 46"/>
                  <a:gd name="T1" fmla="*/ 234 h 255"/>
                  <a:gd name="T2" fmla="*/ 24 w 46"/>
                  <a:gd name="T3" fmla="*/ 255 h 255"/>
                  <a:gd name="T4" fmla="*/ 0 w 46"/>
                  <a:gd name="T5" fmla="*/ 255 h 255"/>
                  <a:gd name="T6" fmla="*/ 46 w 46"/>
                  <a:gd name="T7" fmla="*/ 255 h 255"/>
                  <a:gd name="T8" fmla="*/ 44 w 46"/>
                  <a:gd name="T9" fmla="*/ 255 h 255"/>
                  <a:gd name="T10" fmla="*/ 44 w 46"/>
                  <a:gd name="T11" fmla="*/ 234 h 255"/>
                  <a:gd name="T12" fmla="*/ 22 w 46"/>
                  <a:gd name="T13" fmla="*/ 176 h 255"/>
                  <a:gd name="T14" fmla="*/ 0 w 46"/>
                  <a:gd name="T15" fmla="*/ 176 h 255"/>
                  <a:gd name="T16" fmla="*/ 0 w 46"/>
                  <a:gd name="T17" fmla="*/ 198 h 255"/>
                  <a:gd name="T18" fmla="*/ 22 w 46"/>
                  <a:gd name="T19" fmla="*/ 176 h 255"/>
                  <a:gd name="T20" fmla="*/ 44 w 46"/>
                  <a:gd name="T21" fmla="*/ 176 h 255"/>
                  <a:gd name="T22" fmla="*/ 38 w 46"/>
                  <a:gd name="T23" fmla="*/ 176 h 255"/>
                  <a:gd name="T24" fmla="*/ 0 w 46"/>
                  <a:gd name="T25" fmla="*/ 214 h 255"/>
                  <a:gd name="T26" fmla="*/ 0 w 46"/>
                  <a:gd name="T27" fmla="*/ 240 h 255"/>
                  <a:gd name="T28" fmla="*/ 44 w 46"/>
                  <a:gd name="T29" fmla="*/ 196 h 255"/>
                  <a:gd name="T30" fmla="*/ 44 w 46"/>
                  <a:gd name="T31" fmla="*/ 176 h 255"/>
                  <a:gd name="T32" fmla="*/ 44 w 46"/>
                  <a:gd name="T33" fmla="*/ 170 h 255"/>
                  <a:gd name="T34" fmla="*/ 42 w 46"/>
                  <a:gd name="T35" fmla="*/ 172 h 255"/>
                  <a:gd name="T36" fmla="*/ 44 w 46"/>
                  <a:gd name="T37" fmla="*/ 172 h 255"/>
                  <a:gd name="T38" fmla="*/ 44 w 46"/>
                  <a:gd name="T39" fmla="*/ 170 h 255"/>
                  <a:gd name="T40" fmla="*/ 44 w 46"/>
                  <a:gd name="T41" fmla="*/ 103 h 255"/>
                  <a:gd name="T42" fmla="*/ 44 w 46"/>
                  <a:gd name="T43" fmla="*/ 103 h 255"/>
                  <a:gd name="T44" fmla="*/ 0 w 46"/>
                  <a:gd name="T45" fmla="*/ 147 h 255"/>
                  <a:gd name="T46" fmla="*/ 0 w 46"/>
                  <a:gd name="T47" fmla="*/ 172 h 255"/>
                  <a:gd name="T48" fmla="*/ 26 w 46"/>
                  <a:gd name="T49" fmla="*/ 172 h 255"/>
                  <a:gd name="T50" fmla="*/ 44 w 46"/>
                  <a:gd name="T51" fmla="*/ 154 h 255"/>
                  <a:gd name="T52" fmla="*/ 44 w 46"/>
                  <a:gd name="T53" fmla="*/ 103 h 255"/>
                  <a:gd name="T54" fmla="*/ 34 w 46"/>
                  <a:gd name="T55" fmla="*/ 0 h 255"/>
                  <a:gd name="T56" fmla="*/ 0 w 46"/>
                  <a:gd name="T57" fmla="*/ 0 h 255"/>
                  <a:gd name="T58" fmla="*/ 0 w 46"/>
                  <a:gd name="T59" fmla="*/ 34 h 255"/>
                  <a:gd name="T60" fmla="*/ 34 w 46"/>
                  <a:gd name="T61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" h="255">
                    <a:moveTo>
                      <a:pt x="44" y="234"/>
                    </a:moveTo>
                    <a:lnTo>
                      <a:pt x="24" y="255"/>
                    </a:lnTo>
                    <a:lnTo>
                      <a:pt x="0" y="255"/>
                    </a:lnTo>
                    <a:lnTo>
                      <a:pt x="46" y="255"/>
                    </a:lnTo>
                    <a:lnTo>
                      <a:pt x="44" y="255"/>
                    </a:lnTo>
                    <a:lnTo>
                      <a:pt x="44" y="234"/>
                    </a:lnTo>
                    <a:moveTo>
                      <a:pt x="22" y="176"/>
                    </a:moveTo>
                    <a:lnTo>
                      <a:pt x="0" y="176"/>
                    </a:lnTo>
                    <a:lnTo>
                      <a:pt x="0" y="198"/>
                    </a:lnTo>
                    <a:lnTo>
                      <a:pt x="22" y="176"/>
                    </a:lnTo>
                    <a:moveTo>
                      <a:pt x="44" y="176"/>
                    </a:moveTo>
                    <a:lnTo>
                      <a:pt x="38" y="176"/>
                    </a:lnTo>
                    <a:lnTo>
                      <a:pt x="0" y="214"/>
                    </a:lnTo>
                    <a:lnTo>
                      <a:pt x="0" y="240"/>
                    </a:lnTo>
                    <a:lnTo>
                      <a:pt x="44" y="196"/>
                    </a:lnTo>
                    <a:lnTo>
                      <a:pt x="44" y="176"/>
                    </a:lnTo>
                    <a:moveTo>
                      <a:pt x="44" y="170"/>
                    </a:moveTo>
                    <a:lnTo>
                      <a:pt x="42" y="172"/>
                    </a:lnTo>
                    <a:lnTo>
                      <a:pt x="44" y="172"/>
                    </a:lnTo>
                    <a:lnTo>
                      <a:pt x="44" y="170"/>
                    </a:lnTo>
                    <a:moveTo>
                      <a:pt x="44" y="103"/>
                    </a:moveTo>
                    <a:lnTo>
                      <a:pt x="44" y="103"/>
                    </a:lnTo>
                    <a:lnTo>
                      <a:pt x="0" y="147"/>
                    </a:lnTo>
                    <a:lnTo>
                      <a:pt x="0" y="172"/>
                    </a:lnTo>
                    <a:lnTo>
                      <a:pt x="26" y="172"/>
                    </a:lnTo>
                    <a:lnTo>
                      <a:pt x="44" y="154"/>
                    </a:lnTo>
                    <a:lnTo>
                      <a:pt x="44" y="103"/>
                    </a:lnTo>
                    <a:moveTo>
                      <a:pt x="34" y="0"/>
                    </a:moveTo>
                    <a:lnTo>
                      <a:pt x="0" y="0"/>
                    </a:lnTo>
                    <a:lnTo>
                      <a:pt x="0" y="34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9" name="Freeform 1783"/>
              <p:cNvSpPr>
                <a:spLocks noEditPoints="1"/>
              </p:cNvSpPr>
              <p:nvPr/>
            </p:nvSpPr>
            <p:spPr bwMode="auto">
              <a:xfrm>
                <a:off x="5776913" y="1019176"/>
                <a:ext cx="69850" cy="233363"/>
              </a:xfrm>
              <a:custGeom>
                <a:avLst/>
                <a:gdLst>
                  <a:gd name="T0" fmla="*/ 44 w 44"/>
                  <a:gd name="T1" fmla="*/ 87 h 147"/>
                  <a:gd name="T2" fmla="*/ 0 w 44"/>
                  <a:gd name="T3" fmla="*/ 87 h 147"/>
                  <a:gd name="T4" fmla="*/ 0 w 44"/>
                  <a:gd name="T5" fmla="*/ 147 h 147"/>
                  <a:gd name="T6" fmla="*/ 44 w 44"/>
                  <a:gd name="T7" fmla="*/ 103 h 147"/>
                  <a:gd name="T8" fmla="*/ 44 w 44"/>
                  <a:gd name="T9" fmla="*/ 103 h 147"/>
                  <a:gd name="T10" fmla="*/ 44 w 44"/>
                  <a:gd name="T11" fmla="*/ 87 h 147"/>
                  <a:gd name="T12" fmla="*/ 44 w 44"/>
                  <a:gd name="T13" fmla="*/ 0 h 147"/>
                  <a:gd name="T14" fmla="*/ 34 w 44"/>
                  <a:gd name="T15" fmla="*/ 0 h 147"/>
                  <a:gd name="T16" fmla="*/ 0 w 44"/>
                  <a:gd name="T17" fmla="*/ 34 h 147"/>
                  <a:gd name="T18" fmla="*/ 0 w 44"/>
                  <a:gd name="T19" fmla="*/ 83 h 147"/>
                  <a:gd name="T20" fmla="*/ 44 w 44"/>
                  <a:gd name="T21" fmla="*/ 83 h 147"/>
                  <a:gd name="T22" fmla="*/ 44 w 44"/>
                  <a:gd name="T23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147">
                    <a:moveTo>
                      <a:pt x="44" y="87"/>
                    </a:moveTo>
                    <a:lnTo>
                      <a:pt x="0" y="87"/>
                    </a:lnTo>
                    <a:lnTo>
                      <a:pt x="0" y="147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87"/>
                    </a:lnTo>
                    <a:close/>
                    <a:moveTo>
                      <a:pt x="44" y="0"/>
                    </a:moveTo>
                    <a:lnTo>
                      <a:pt x="34" y="0"/>
                    </a:lnTo>
                    <a:lnTo>
                      <a:pt x="0" y="34"/>
                    </a:lnTo>
                    <a:lnTo>
                      <a:pt x="0" y="83"/>
                    </a:lnTo>
                    <a:lnTo>
                      <a:pt x="44" y="8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76C9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60" name="Freeform 1784"/>
              <p:cNvSpPr>
                <a:spLocks noEditPoints="1"/>
              </p:cNvSpPr>
              <p:nvPr/>
            </p:nvSpPr>
            <p:spPr bwMode="auto">
              <a:xfrm>
                <a:off x="5776913" y="1019176"/>
                <a:ext cx="69850" cy="233363"/>
              </a:xfrm>
              <a:custGeom>
                <a:avLst/>
                <a:gdLst>
                  <a:gd name="T0" fmla="*/ 44 w 44"/>
                  <a:gd name="T1" fmla="*/ 87 h 147"/>
                  <a:gd name="T2" fmla="*/ 0 w 44"/>
                  <a:gd name="T3" fmla="*/ 87 h 147"/>
                  <a:gd name="T4" fmla="*/ 0 w 44"/>
                  <a:gd name="T5" fmla="*/ 147 h 147"/>
                  <a:gd name="T6" fmla="*/ 44 w 44"/>
                  <a:gd name="T7" fmla="*/ 103 h 147"/>
                  <a:gd name="T8" fmla="*/ 44 w 44"/>
                  <a:gd name="T9" fmla="*/ 103 h 147"/>
                  <a:gd name="T10" fmla="*/ 44 w 44"/>
                  <a:gd name="T11" fmla="*/ 87 h 147"/>
                  <a:gd name="T12" fmla="*/ 44 w 44"/>
                  <a:gd name="T13" fmla="*/ 0 h 147"/>
                  <a:gd name="T14" fmla="*/ 34 w 44"/>
                  <a:gd name="T15" fmla="*/ 0 h 147"/>
                  <a:gd name="T16" fmla="*/ 0 w 44"/>
                  <a:gd name="T17" fmla="*/ 34 h 147"/>
                  <a:gd name="T18" fmla="*/ 0 w 44"/>
                  <a:gd name="T19" fmla="*/ 83 h 147"/>
                  <a:gd name="T20" fmla="*/ 44 w 44"/>
                  <a:gd name="T21" fmla="*/ 83 h 147"/>
                  <a:gd name="T22" fmla="*/ 44 w 44"/>
                  <a:gd name="T23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147">
                    <a:moveTo>
                      <a:pt x="44" y="87"/>
                    </a:moveTo>
                    <a:lnTo>
                      <a:pt x="0" y="87"/>
                    </a:lnTo>
                    <a:lnTo>
                      <a:pt x="0" y="147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87"/>
                    </a:lnTo>
                    <a:moveTo>
                      <a:pt x="44" y="0"/>
                    </a:moveTo>
                    <a:lnTo>
                      <a:pt x="34" y="0"/>
                    </a:lnTo>
                    <a:lnTo>
                      <a:pt x="0" y="34"/>
                    </a:lnTo>
                    <a:lnTo>
                      <a:pt x="0" y="83"/>
                    </a:lnTo>
                    <a:lnTo>
                      <a:pt x="44" y="83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61" name="Freeform 1785"/>
              <p:cNvSpPr>
                <a:spLocks noEditPoints="1"/>
              </p:cNvSpPr>
              <p:nvPr/>
            </p:nvSpPr>
            <p:spPr bwMode="auto">
              <a:xfrm>
                <a:off x="5776913" y="1263651"/>
                <a:ext cx="69850" cy="95250"/>
              </a:xfrm>
              <a:custGeom>
                <a:avLst/>
                <a:gdLst>
                  <a:gd name="T0" fmla="*/ 38 w 44"/>
                  <a:gd name="T1" fmla="*/ 22 h 60"/>
                  <a:gd name="T2" fmla="*/ 22 w 44"/>
                  <a:gd name="T3" fmla="*/ 22 h 60"/>
                  <a:gd name="T4" fmla="*/ 0 w 44"/>
                  <a:gd name="T5" fmla="*/ 44 h 60"/>
                  <a:gd name="T6" fmla="*/ 0 w 44"/>
                  <a:gd name="T7" fmla="*/ 60 h 60"/>
                  <a:gd name="T8" fmla="*/ 38 w 44"/>
                  <a:gd name="T9" fmla="*/ 22 h 60"/>
                  <a:gd name="T10" fmla="*/ 44 w 44"/>
                  <a:gd name="T11" fmla="*/ 0 h 60"/>
                  <a:gd name="T12" fmla="*/ 26 w 44"/>
                  <a:gd name="T13" fmla="*/ 18 h 60"/>
                  <a:gd name="T14" fmla="*/ 42 w 44"/>
                  <a:gd name="T15" fmla="*/ 18 h 60"/>
                  <a:gd name="T16" fmla="*/ 44 w 44"/>
                  <a:gd name="T17" fmla="*/ 16 h 60"/>
                  <a:gd name="T18" fmla="*/ 44 w 44"/>
                  <a:gd name="T1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60">
                    <a:moveTo>
                      <a:pt x="38" y="22"/>
                    </a:moveTo>
                    <a:lnTo>
                      <a:pt x="22" y="22"/>
                    </a:lnTo>
                    <a:lnTo>
                      <a:pt x="0" y="44"/>
                    </a:lnTo>
                    <a:lnTo>
                      <a:pt x="0" y="60"/>
                    </a:lnTo>
                    <a:lnTo>
                      <a:pt x="38" y="22"/>
                    </a:lnTo>
                    <a:close/>
                    <a:moveTo>
                      <a:pt x="44" y="0"/>
                    </a:moveTo>
                    <a:lnTo>
                      <a:pt x="26" y="18"/>
                    </a:lnTo>
                    <a:lnTo>
                      <a:pt x="42" y="18"/>
                    </a:lnTo>
                    <a:lnTo>
                      <a:pt x="44" y="1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76C9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62" name="Freeform 1786"/>
              <p:cNvSpPr>
                <a:spLocks noEditPoints="1"/>
              </p:cNvSpPr>
              <p:nvPr/>
            </p:nvSpPr>
            <p:spPr bwMode="auto">
              <a:xfrm>
                <a:off x="5776913" y="1263651"/>
                <a:ext cx="69850" cy="95250"/>
              </a:xfrm>
              <a:custGeom>
                <a:avLst/>
                <a:gdLst>
                  <a:gd name="T0" fmla="*/ 38 w 44"/>
                  <a:gd name="T1" fmla="*/ 22 h 60"/>
                  <a:gd name="T2" fmla="*/ 22 w 44"/>
                  <a:gd name="T3" fmla="*/ 22 h 60"/>
                  <a:gd name="T4" fmla="*/ 0 w 44"/>
                  <a:gd name="T5" fmla="*/ 44 h 60"/>
                  <a:gd name="T6" fmla="*/ 0 w 44"/>
                  <a:gd name="T7" fmla="*/ 60 h 60"/>
                  <a:gd name="T8" fmla="*/ 38 w 44"/>
                  <a:gd name="T9" fmla="*/ 22 h 60"/>
                  <a:gd name="T10" fmla="*/ 44 w 44"/>
                  <a:gd name="T11" fmla="*/ 0 h 60"/>
                  <a:gd name="T12" fmla="*/ 26 w 44"/>
                  <a:gd name="T13" fmla="*/ 18 h 60"/>
                  <a:gd name="T14" fmla="*/ 42 w 44"/>
                  <a:gd name="T15" fmla="*/ 18 h 60"/>
                  <a:gd name="T16" fmla="*/ 44 w 44"/>
                  <a:gd name="T17" fmla="*/ 16 h 60"/>
                  <a:gd name="T18" fmla="*/ 44 w 44"/>
                  <a:gd name="T1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60">
                    <a:moveTo>
                      <a:pt x="38" y="22"/>
                    </a:moveTo>
                    <a:lnTo>
                      <a:pt x="22" y="22"/>
                    </a:lnTo>
                    <a:lnTo>
                      <a:pt x="0" y="44"/>
                    </a:lnTo>
                    <a:lnTo>
                      <a:pt x="0" y="60"/>
                    </a:lnTo>
                    <a:lnTo>
                      <a:pt x="38" y="22"/>
                    </a:lnTo>
                    <a:moveTo>
                      <a:pt x="44" y="0"/>
                    </a:moveTo>
                    <a:lnTo>
                      <a:pt x="26" y="18"/>
                    </a:lnTo>
                    <a:lnTo>
                      <a:pt x="42" y="18"/>
                    </a:lnTo>
                    <a:lnTo>
                      <a:pt x="44" y="1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63" name="Freeform 1787"/>
              <p:cNvSpPr>
                <a:spLocks/>
              </p:cNvSpPr>
              <p:nvPr/>
            </p:nvSpPr>
            <p:spPr bwMode="auto">
              <a:xfrm>
                <a:off x="5776913" y="1330326"/>
                <a:ext cx="69850" cy="93663"/>
              </a:xfrm>
              <a:custGeom>
                <a:avLst/>
                <a:gdLst>
                  <a:gd name="T0" fmla="*/ 44 w 44"/>
                  <a:gd name="T1" fmla="*/ 0 h 59"/>
                  <a:gd name="T2" fmla="*/ 0 w 44"/>
                  <a:gd name="T3" fmla="*/ 44 h 59"/>
                  <a:gd name="T4" fmla="*/ 0 w 44"/>
                  <a:gd name="T5" fmla="*/ 59 h 59"/>
                  <a:gd name="T6" fmla="*/ 24 w 44"/>
                  <a:gd name="T7" fmla="*/ 59 h 59"/>
                  <a:gd name="T8" fmla="*/ 44 w 44"/>
                  <a:gd name="T9" fmla="*/ 38 h 59"/>
                  <a:gd name="T10" fmla="*/ 44 w 44"/>
                  <a:gd name="T1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59">
                    <a:moveTo>
                      <a:pt x="44" y="0"/>
                    </a:moveTo>
                    <a:lnTo>
                      <a:pt x="0" y="44"/>
                    </a:lnTo>
                    <a:lnTo>
                      <a:pt x="0" y="59"/>
                    </a:lnTo>
                    <a:lnTo>
                      <a:pt x="24" y="59"/>
                    </a:lnTo>
                    <a:lnTo>
                      <a:pt x="44" y="38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76C9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64" name="Freeform 1788"/>
              <p:cNvSpPr>
                <a:spLocks/>
              </p:cNvSpPr>
              <p:nvPr/>
            </p:nvSpPr>
            <p:spPr bwMode="auto">
              <a:xfrm>
                <a:off x="5776913" y="1330326"/>
                <a:ext cx="69850" cy="93663"/>
              </a:xfrm>
              <a:custGeom>
                <a:avLst/>
                <a:gdLst>
                  <a:gd name="T0" fmla="*/ 44 w 44"/>
                  <a:gd name="T1" fmla="*/ 0 h 59"/>
                  <a:gd name="T2" fmla="*/ 0 w 44"/>
                  <a:gd name="T3" fmla="*/ 44 h 59"/>
                  <a:gd name="T4" fmla="*/ 0 w 44"/>
                  <a:gd name="T5" fmla="*/ 59 h 59"/>
                  <a:gd name="T6" fmla="*/ 24 w 44"/>
                  <a:gd name="T7" fmla="*/ 59 h 59"/>
                  <a:gd name="T8" fmla="*/ 44 w 44"/>
                  <a:gd name="T9" fmla="*/ 38 h 59"/>
                  <a:gd name="T10" fmla="*/ 44 w 44"/>
                  <a:gd name="T1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59">
                    <a:moveTo>
                      <a:pt x="44" y="0"/>
                    </a:moveTo>
                    <a:lnTo>
                      <a:pt x="0" y="44"/>
                    </a:lnTo>
                    <a:lnTo>
                      <a:pt x="0" y="59"/>
                    </a:lnTo>
                    <a:lnTo>
                      <a:pt x="24" y="59"/>
                    </a:lnTo>
                    <a:lnTo>
                      <a:pt x="44" y="38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65" name="Freeform 1789"/>
              <p:cNvSpPr>
                <a:spLocks noEditPoints="1"/>
              </p:cNvSpPr>
              <p:nvPr/>
            </p:nvSpPr>
            <p:spPr bwMode="auto">
              <a:xfrm>
                <a:off x="5846763" y="1019176"/>
                <a:ext cx="3175" cy="404813"/>
              </a:xfrm>
              <a:custGeom>
                <a:avLst/>
                <a:gdLst>
                  <a:gd name="T0" fmla="*/ 2 w 2"/>
                  <a:gd name="T1" fmla="*/ 176 h 255"/>
                  <a:gd name="T2" fmla="*/ 0 w 2"/>
                  <a:gd name="T3" fmla="*/ 176 h 255"/>
                  <a:gd name="T4" fmla="*/ 0 w 2"/>
                  <a:gd name="T5" fmla="*/ 196 h 255"/>
                  <a:gd name="T6" fmla="*/ 0 w 2"/>
                  <a:gd name="T7" fmla="*/ 234 h 255"/>
                  <a:gd name="T8" fmla="*/ 0 w 2"/>
                  <a:gd name="T9" fmla="*/ 255 h 255"/>
                  <a:gd name="T10" fmla="*/ 2 w 2"/>
                  <a:gd name="T11" fmla="*/ 255 h 255"/>
                  <a:gd name="T12" fmla="*/ 2 w 2"/>
                  <a:gd name="T13" fmla="*/ 176 h 255"/>
                  <a:gd name="T14" fmla="*/ 2 w 2"/>
                  <a:gd name="T15" fmla="*/ 87 h 255"/>
                  <a:gd name="T16" fmla="*/ 0 w 2"/>
                  <a:gd name="T17" fmla="*/ 87 h 255"/>
                  <a:gd name="T18" fmla="*/ 0 w 2"/>
                  <a:gd name="T19" fmla="*/ 103 h 255"/>
                  <a:gd name="T20" fmla="*/ 0 w 2"/>
                  <a:gd name="T21" fmla="*/ 154 h 255"/>
                  <a:gd name="T22" fmla="*/ 0 w 2"/>
                  <a:gd name="T23" fmla="*/ 170 h 255"/>
                  <a:gd name="T24" fmla="*/ 0 w 2"/>
                  <a:gd name="T25" fmla="*/ 172 h 255"/>
                  <a:gd name="T26" fmla="*/ 2 w 2"/>
                  <a:gd name="T27" fmla="*/ 172 h 255"/>
                  <a:gd name="T28" fmla="*/ 2 w 2"/>
                  <a:gd name="T29" fmla="*/ 87 h 255"/>
                  <a:gd name="T30" fmla="*/ 2 w 2"/>
                  <a:gd name="T31" fmla="*/ 0 h 255"/>
                  <a:gd name="T32" fmla="*/ 0 w 2"/>
                  <a:gd name="T33" fmla="*/ 0 h 255"/>
                  <a:gd name="T34" fmla="*/ 0 w 2"/>
                  <a:gd name="T35" fmla="*/ 83 h 255"/>
                  <a:gd name="T36" fmla="*/ 2 w 2"/>
                  <a:gd name="T37" fmla="*/ 83 h 255"/>
                  <a:gd name="T38" fmla="*/ 2 w 2"/>
                  <a:gd name="T3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" h="255">
                    <a:moveTo>
                      <a:pt x="2" y="176"/>
                    </a:moveTo>
                    <a:lnTo>
                      <a:pt x="0" y="176"/>
                    </a:lnTo>
                    <a:lnTo>
                      <a:pt x="0" y="196"/>
                    </a:lnTo>
                    <a:lnTo>
                      <a:pt x="0" y="234"/>
                    </a:lnTo>
                    <a:lnTo>
                      <a:pt x="0" y="255"/>
                    </a:lnTo>
                    <a:lnTo>
                      <a:pt x="2" y="255"/>
                    </a:lnTo>
                    <a:lnTo>
                      <a:pt x="2" y="176"/>
                    </a:lnTo>
                    <a:close/>
                    <a:moveTo>
                      <a:pt x="2" y="87"/>
                    </a:moveTo>
                    <a:lnTo>
                      <a:pt x="0" y="87"/>
                    </a:lnTo>
                    <a:lnTo>
                      <a:pt x="0" y="103"/>
                    </a:lnTo>
                    <a:lnTo>
                      <a:pt x="0" y="154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2" y="172"/>
                    </a:lnTo>
                    <a:lnTo>
                      <a:pt x="2" y="87"/>
                    </a:lnTo>
                    <a:close/>
                    <a:moveTo>
                      <a:pt x="2" y="0"/>
                    </a:moveTo>
                    <a:lnTo>
                      <a:pt x="0" y="0"/>
                    </a:lnTo>
                    <a:lnTo>
                      <a:pt x="0" y="83"/>
                    </a:lnTo>
                    <a:lnTo>
                      <a:pt x="2" y="8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66" name="Freeform 1790"/>
              <p:cNvSpPr>
                <a:spLocks noEditPoints="1"/>
              </p:cNvSpPr>
              <p:nvPr/>
            </p:nvSpPr>
            <p:spPr bwMode="auto">
              <a:xfrm>
                <a:off x="5846763" y="1019176"/>
                <a:ext cx="3175" cy="404813"/>
              </a:xfrm>
              <a:custGeom>
                <a:avLst/>
                <a:gdLst>
                  <a:gd name="T0" fmla="*/ 2 w 2"/>
                  <a:gd name="T1" fmla="*/ 176 h 255"/>
                  <a:gd name="T2" fmla="*/ 0 w 2"/>
                  <a:gd name="T3" fmla="*/ 176 h 255"/>
                  <a:gd name="T4" fmla="*/ 0 w 2"/>
                  <a:gd name="T5" fmla="*/ 196 h 255"/>
                  <a:gd name="T6" fmla="*/ 0 w 2"/>
                  <a:gd name="T7" fmla="*/ 234 h 255"/>
                  <a:gd name="T8" fmla="*/ 0 w 2"/>
                  <a:gd name="T9" fmla="*/ 255 h 255"/>
                  <a:gd name="T10" fmla="*/ 2 w 2"/>
                  <a:gd name="T11" fmla="*/ 255 h 255"/>
                  <a:gd name="T12" fmla="*/ 2 w 2"/>
                  <a:gd name="T13" fmla="*/ 176 h 255"/>
                  <a:gd name="T14" fmla="*/ 2 w 2"/>
                  <a:gd name="T15" fmla="*/ 87 h 255"/>
                  <a:gd name="T16" fmla="*/ 0 w 2"/>
                  <a:gd name="T17" fmla="*/ 87 h 255"/>
                  <a:gd name="T18" fmla="*/ 0 w 2"/>
                  <a:gd name="T19" fmla="*/ 103 h 255"/>
                  <a:gd name="T20" fmla="*/ 0 w 2"/>
                  <a:gd name="T21" fmla="*/ 154 h 255"/>
                  <a:gd name="T22" fmla="*/ 0 w 2"/>
                  <a:gd name="T23" fmla="*/ 170 h 255"/>
                  <a:gd name="T24" fmla="*/ 0 w 2"/>
                  <a:gd name="T25" fmla="*/ 172 h 255"/>
                  <a:gd name="T26" fmla="*/ 2 w 2"/>
                  <a:gd name="T27" fmla="*/ 172 h 255"/>
                  <a:gd name="T28" fmla="*/ 2 w 2"/>
                  <a:gd name="T29" fmla="*/ 87 h 255"/>
                  <a:gd name="T30" fmla="*/ 2 w 2"/>
                  <a:gd name="T31" fmla="*/ 0 h 255"/>
                  <a:gd name="T32" fmla="*/ 0 w 2"/>
                  <a:gd name="T33" fmla="*/ 0 h 255"/>
                  <a:gd name="T34" fmla="*/ 0 w 2"/>
                  <a:gd name="T35" fmla="*/ 83 h 255"/>
                  <a:gd name="T36" fmla="*/ 2 w 2"/>
                  <a:gd name="T37" fmla="*/ 83 h 255"/>
                  <a:gd name="T38" fmla="*/ 2 w 2"/>
                  <a:gd name="T3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" h="255">
                    <a:moveTo>
                      <a:pt x="2" y="176"/>
                    </a:moveTo>
                    <a:lnTo>
                      <a:pt x="0" y="176"/>
                    </a:lnTo>
                    <a:lnTo>
                      <a:pt x="0" y="196"/>
                    </a:lnTo>
                    <a:lnTo>
                      <a:pt x="0" y="234"/>
                    </a:lnTo>
                    <a:lnTo>
                      <a:pt x="0" y="255"/>
                    </a:lnTo>
                    <a:lnTo>
                      <a:pt x="2" y="255"/>
                    </a:lnTo>
                    <a:lnTo>
                      <a:pt x="2" y="176"/>
                    </a:lnTo>
                    <a:moveTo>
                      <a:pt x="2" y="87"/>
                    </a:moveTo>
                    <a:lnTo>
                      <a:pt x="0" y="87"/>
                    </a:lnTo>
                    <a:lnTo>
                      <a:pt x="0" y="103"/>
                    </a:lnTo>
                    <a:lnTo>
                      <a:pt x="0" y="154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2" y="172"/>
                    </a:lnTo>
                    <a:lnTo>
                      <a:pt x="2" y="87"/>
                    </a:lnTo>
                    <a:moveTo>
                      <a:pt x="2" y="0"/>
                    </a:moveTo>
                    <a:lnTo>
                      <a:pt x="0" y="0"/>
                    </a:lnTo>
                    <a:lnTo>
                      <a:pt x="0" y="83"/>
                    </a:lnTo>
                    <a:lnTo>
                      <a:pt x="2" y="8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67" name="Freeform 1791"/>
              <p:cNvSpPr>
                <a:spLocks/>
              </p:cNvSpPr>
              <p:nvPr/>
            </p:nvSpPr>
            <p:spPr bwMode="auto">
              <a:xfrm>
                <a:off x="5776913" y="1292226"/>
                <a:ext cx="73025" cy="6350"/>
              </a:xfrm>
              <a:custGeom>
                <a:avLst/>
                <a:gdLst>
                  <a:gd name="T0" fmla="*/ 46 w 46"/>
                  <a:gd name="T1" fmla="*/ 0 h 4"/>
                  <a:gd name="T2" fmla="*/ 44 w 46"/>
                  <a:gd name="T3" fmla="*/ 0 h 4"/>
                  <a:gd name="T4" fmla="*/ 42 w 46"/>
                  <a:gd name="T5" fmla="*/ 0 h 4"/>
                  <a:gd name="T6" fmla="*/ 26 w 46"/>
                  <a:gd name="T7" fmla="*/ 0 h 4"/>
                  <a:gd name="T8" fmla="*/ 0 w 46"/>
                  <a:gd name="T9" fmla="*/ 0 h 4"/>
                  <a:gd name="T10" fmla="*/ 0 w 46"/>
                  <a:gd name="T11" fmla="*/ 4 h 4"/>
                  <a:gd name="T12" fmla="*/ 22 w 46"/>
                  <a:gd name="T13" fmla="*/ 4 h 4"/>
                  <a:gd name="T14" fmla="*/ 38 w 46"/>
                  <a:gd name="T15" fmla="*/ 4 h 4"/>
                  <a:gd name="T16" fmla="*/ 44 w 46"/>
                  <a:gd name="T17" fmla="*/ 4 h 4"/>
                  <a:gd name="T18" fmla="*/ 46 w 46"/>
                  <a:gd name="T19" fmla="*/ 4 h 4"/>
                  <a:gd name="T20" fmla="*/ 46 w 46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4">
                    <a:moveTo>
                      <a:pt x="46" y="0"/>
                    </a:moveTo>
                    <a:lnTo>
                      <a:pt x="44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2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46" y="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68" name="Freeform 1792"/>
              <p:cNvSpPr>
                <a:spLocks/>
              </p:cNvSpPr>
              <p:nvPr/>
            </p:nvSpPr>
            <p:spPr bwMode="auto">
              <a:xfrm>
                <a:off x="5776913" y="1292226"/>
                <a:ext cx="73025" cy="6350"/>
              </a:xfrm>
              <a:custGeom>
                <a:avLst/>
                <a:gdLst>
                  <a:gd name="T0" fmla="*/ 46 w 46"/>
                  <a:gd name="T1" fmla="*/ 0 h 4"/>
                  <a:gd name="T2" fmla="*/ 44 w 46"/>
                  <a:gd name="T3" fmla="*/ 0 h 4"/>
                  <a:gd name="T4" fmla="*/ 42 w 46"/>
                  <a:gd name="T5" fmla="*/ 0 h 4"/>
                  <a:gd name="T6" fmla="*/ 26 w 46"/>
                  <a:gd name="T7" fmla="*/ 0 h 4"/>
                  <a:gd name="T8" fmla="*/ 0 w 46"/>
                  <a:gd name="T9" fmla="*/ 0 h 4"/>
                  <a:gd name="T10" fmla="*/ 0 w 46"/>
                  <a:gd name="T11" fmla="*/ 4 h 4"/>
                  <a:gd name="T12" fmla="*/ 22 w 46"/>
                  <a:gd name="T13" fmla="*/ 4 h 4"/>
                  <a:gd name="T14" fmla="*/ 38 w 46"/>
                  <a:gd name="T15" fmla="*/ 4 h 4"/>
                  <a:gd name="T16" fmla="*/ 44 w 46"/>
                  <a:gd name="T17" fmla="*/ 4 h 4"/>
                  <a:gd name="T18" fmla="*/ 46 w 46"/>
                  <a:gd name="T19" fmla="*/ 4 h 4"/>
                  <a:gd name="T20" fmla="*/ 46 w 46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4">
                    <a:moveTo>
                      <a:pt x="46" y="0"/>
                    </a:moveTo>
                    <a:lnTo>
                      <a:pt x="44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2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46" y="4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69" name="Freeform 1793"/>
              <p:cNvSpPr>
                <a:spLocks/>
              </p:cNvSpPr>
              <p:nvPr/>
            </p:nvSpPr>
            <p:spPr bwMode="auto">
              <a:xfrm>
                <a:off x="5776913" y="1150939"/>
                <a:ext cx="73025" cy="6350"/>
              </a:xfrm>
              <a:custGeom>
                <a:avLst/>
                <a:gdLst>
                  <a:gd name="T0" fmla="*/ 46 w 46"/>
                  <a:gd name="T1" fmla="*/ 0 h 4"/>
                  <a:gd name="T2" fmla="*/ 44 w 46"/>
                  <a:gd name="T3" fmla="*/ 0 h 4"/>
                  <a:gd name="T4" fmla="*/ 0 w 46"/>
                  <a:gd name="T5" fmla="*/ 0 h 4"/>
                  <a:gd name="T6" fmla="*/ 0 w 46"/>
                  <a:gd name="T7" fmla="*/ 4 h 4"/>
                  <a:gd name="T8" fmla="*/ 44 w 46"/>
                  <a:gd name="T9" fmla="*/ 4 h 4"/>
                  <a:gd name="T10" fmla="*/ 46 w 46"/>
                  <a:gd name="T11" fmla="*/ 4 h 4"/>
                  <a:gd name="T12" fmla="*/ 46 w 4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">
                    <a:moveTo>
                      <a:pt x="46" y="0"/>
                    </a:moveTo>
                    <a:lnTo>
                      <a:pt x="4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4" y="4"/>
                    </a:lnTo>
                    <a:lnTo>
                      <a:pt x="46" y="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70" name="Freeform 1794"/>
              <p:cNvSpPr>
                <a:spLocks/>
              </p:cNvSpPr>
              <p:nvPr/>
            </p:nvSpPr>
            <p:spPr bwMode="auto">
              <a:xfrm>
                <a:off x="5776913" y="1150939"/>
                <a:ext cx="73025" cy="6350"/>
              </a:xfrm>
              <a:custGeom>
                <a:avLst/>
                <a:gdLst>
                  <a:gd name="T0" fmla="*/ 46 w 46"/>
                  <a:gd name="T1" fmla="*/ 0 h 4"/>
                  <a:gd name="T2" fmla="*/ 44 w 46"/>
                  <a:gd name="T3" fmla="*/ 0 h 4"/>
                  <a:gd name="T4" fmla="*/ 0 w 46"/>
                  <a:gd name="T5" fmla="*/ 0 h 4"/>
                  <a:gd name="T6" fmla="*/ 0 w 46"/>
                  <a:gd name="T7" fmla="*/ 4 h 4"/>
                  <a:gd name="T8" fmla="*/ 44 w 46"/>
                  <a:gd name="T9" fmla="*/ 4 h 4"/>
                  <a:gd name="T10" fmla="*/ 46 w 46"/>
                  <a:gd name="T11" fmla="*/ 4 h 4"/>
                  <a:gd name="T12" fmla="*/ 46 w 4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">
                    <a:moveTo>
                      <a:pt x="46" y="0"/>
                    </a:moveTo>
                    <a:lnTo>
                      <a:pt x="4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4" y="4"/>
                    </a:lnTo>
                    <a:lnTo>
                      <a:pt x="46" y="4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71" name="Freeform 1795"/>
              <p:cNvSpPr>
                <a:spLocks noEditPoints="1"/>
              </p:cNvSpPr>
              <p:nvPr/>
            </p:nvSpPr>
            <p:spPr bwMode="auto">
              <a:xfrm>
                <a:off x="5613400" y="1609726"/>
                <a:ext cx="236538" cy="314325"/>
              </a:xfrm>
              <a:custGeom>
                <a:avLst/>
                <a:gdLst>
                  <a:gd name="T0" fmla="*/ 149 w 149"/>
                  <a:gd name="T1" fmla="*/ 6 h 198"/>
                  <a:gd name="T2" fmla="*/ 103 w 149"/>
                  <a:gd name="T3" fmla="*/ 6 h 198"/>
                  <a:gd name="T4" fmla="*/ 103 w 149"/>
                  <a:gd name="T5" fmla="*/ 51 h 198"/>
                  <a:gd name="T6" fmla="*/ 143 w 149"/>
                  <a:gd name="T7" fmla="*/ 51 h 198"/>
                  <a:gd name="T8" fmla="*/ 143 w 149"/>
                  <a:gd name="T9" fmla="*/ 156 h 198"/>
                  <a:gd name="T10" fmla="*/ 103 w 149"/>
                  <a:gd name="T11" fmla="*/ 156 h 198"/>
                  <a:gd name="T12" fmla="*/ 103 w 149"/>
                  <a:gd name="T13" fmla="*/ 166 h 198"/>
                  <a:gd name="T14" fmla="*/ 149 w 149"/>
                  <a:gd name="T15" fmla="*/ 166 h 198"/>
                  <a:gd name="T16" fmla="*/ 149 w 149"/>
                  <a:gd name="T17" fmla="*/ 6 h 198"/>
                  <a:gd name="T18" fmla="*/ 0 w 149"/>
                  <a:gd name="T19" fmla="*/ 0 h 198"/>
                  <a:gd name="T20" fmla="*/ 0 w 149"/>
                  <a:gd name="T21" fmla="*/ 0 h 198"/>
                  <a:gd name="T22" fmla="*/ 0 w 149"/>
                  <a:gd name="T23" fmla="*/ 198 h 198"/>
                  <a:gd name="T24" fmla="*/ 149 w 149"/>
                  <a:gd name="T25" fmla="*/ 198 h 198"/>
                  <a:gd name="T26" fmla="*/ 103 w 149"/>
                  <a:gd name="T27" fmla="*/ 198 h 198"/>
                  <a:gd name="T28" fmla="*/ 103 w 149"/>
                  <a:gd name="T29" fmla="*/ 198 h 198"/>
                  <a:gd name="T30" fmla="*/ 0 w 149"/>
                  <a:gd name="T31" fmla="*/ 198 h 198"/>
                  <a:gd name="T32" fmla="*/ 0 w 149"/>
                  <a:gd name="T3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9" h="198">
                    <a:moveTo>
                      <a:pt x="149" y="6"/>
                    </a:moveTo>
                    <a:lnTo>
                      <a:pt x="103" y="6"/>
                    </a:lnTo>
                    <a:lnTo>
                      <a:pt x="103" y="51"/>
                    </a:lnTo>
                    <a:lnTo>
                      <a:pt x="143" y="51"/>
                    </a:lnTo>
                    <a:lnTo>
                      <a:pt x="143" y="156"/>
                    </a:lnTo>
                    <a:lnTo>
                      <a:pt x="103" y="156"/>
                    </a:lnTo>
                    <a:lnTo>
                      <a:pt x="103" y="166"/>
                    </a:lnTo>
                    <a:lnTo>
                      <a:pt x="149" y="166"/>
                    </a:lnTo>
                    <a:lnTo>
                      <a:pt x="149" y="6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198"/>
                    </a:lnTo>
                    <a:lnTo>
                      <a:pt x="149" y="198"/>
                    </a:lnTo>
                    <a:lnTo>
                      <a:pt x="103" y="198"/>
                    </a:lnTo>
                    <a:lnTo>
                      <a:pt x="103" y="198"/>
                    </a:lnTo>
                    <a:lnTo>
                      <a:pt x="0" y="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72" name="Freeform 1796"/>
              <p:cNvSpPr>
                <a:spLocks noEditPoints="1"/>
              </p:cNvSpPr>
              <p:nvPr/>
            </p:nvSpPr>
            <p:spPr bwMode="auto">
              <a:xfrm>
                <a:off x="5613400" y="1609726"/>
                <a:ext cx="236538" cy="314325"/>
              </a:xfrm>
              <a:custGeom>
                <a:avLst/>
                <a:gdLst>
                  <a:gd name="T0" fmla="*/ 149 w 149"/>
                  <a:gd name="T1" fmla="*/ 6 h 198"/>
                  <a:gd name="T2" fmla="*/ 103 w 149"/>
                  <a:gd name="T3" fmla="*/ 6 h 198"/>
                  <a:gd name="T4" fmla="*/ 103 w 149"/>
                  <a:gd name="T5" fmla="*/ 51 h 198"/>
                  <a:gd name="T6" fmla="*/ 143 w 149"/>
                  <a:gd name="T7" fmla="*/ 51 h 198"/>
                  <a:gd name="T8" fmla="*/ 143 w 149"/>
                  <a:gd name="T9" fmla="*/ 156 h 198"/>
                  <a:gd name="T10" fmla="*/ 103 w 149"/>
                  <a:gd name="T11" fmla="*/ 156 h 198"/>
                  <a:gd name="T12" fmla="*/ 103 w 149"/>
                  <a:gd name="T13" fmla="*/ 166 h 198"/>
                  <a:gd name="T14" fmla="*/ 149 w 149"/>
                  <a:gd name="T15" fmla="*/ 166 h 198"/>
                  <a:gd name="T16" fmla="*/ 149 w 149"/>
                  <a:gd name="T17" fmla="*/ 6 h 198"/>
                  <a:gd name="T18" fmla="*/ 0 w 149"/>
                  <a:gd name="T19" fmla="*/ 0 h 198"/>
                  <a:gd name="T20" fmla="*/ 0 w 149"/>
                  <a:gd name="T21" fmla="*/ 0 h 198"/>
                  <a:gd name="T22" fmla="*/ 0 w 149"/>
                  <a:gd name="T23" fmla="*/ 198 h 198"/>
                  <a:gd name="T24" fmla="*/ 149 w 149"/>
                  <a:gd name="T25" fmla="*/ 198 h 198"/>
                  <a:gd name="T26" fmla="*/ 103 w 149"/>
                  <a:gd name="T27" fmla="*/ 198 h 198"/>
                  <a:gd name="T28" fmla="*/ 103 w 149"/>
                  <a:gd name="T29" fmla="*/ 198 h 198"/>
                  <a:gd name="T30" fmla="*/ 0 w 149"/>
                  <a:gd name="T31" fmla="*/ 198 h 198"/>
                  <a:gd name="T32" fmla="*/ 0 w 149"/>
                  <a:gd name="T3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9" h="198">
                    <a:moveTo>
                      <a:pt x="149" y="6"/>
                    </a:moveTo>
                    <a:lnTo>
                      <a:pt x="103" y="6"/>
                    </a:lnTo>
                    <a:lnTo>
                      <a:pt x="103" y="51"/>
                    </a:lnTo>
                    <a:lnTo>
                      <a:pt x="143" y="51"/>
                    </a:lnTo>
                    <a:lnTo>
                      <a:pt x="143" y="156"/>
                    </a:lnTo>
                    <a:lnTo>
                      <a:pt x="103" y="156"/>
                    </a:lnTo>
                    <a:lnTo>
                      <a:pt x="103" y="166"/>
                    </a:lnTo>
                    <a:lnTo>
                      <a:pt x="149" y="166"/>
                    </a:lnTo>
                    <a:lnTo>
                      <a:pt x="149" y="6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198"/>
                    </a:lnTo>
                    <a:lnTo>
                      <a:pt x="149" y="198"/>
                    </a:lnTo>
                    <a:lnTo>
                      <a:pt x="103" y="198"/>
                    </a:lnTo>
                    <a:lnTo>
                      <a:pt x="103" y="198"/>
                    </a:lnTo>
                    <a:lnTo>
                      <a:pt x="0" y="19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73" name="Freeform 1797"/>
              <p:cNvSpPr>
                <a:spLocks/>
              </p:cNvSpPr>
              <p:nvPr/>
            </p:nvSpPr>
            <p:spPr bwMode="auto">
              <a:xfrm>
                <a:off x="5776913" y="1012826"/>
                <a:ext cx="73025" cy="6350"/>
              </a:xfrm>
              <a:custGeom>
                <a:avLst/>
                <a:gdLst>
                  <a:gd name="T0" fmla="*/ 46 w 46"/>
                  <a:gd name="T1" fmla="*/ 0 h 4"/>
                  <a:gd name="T2" fmla="*/ 44 w 46"/>
                  <a:gd name="T3" fmla="*/ 0 h 4"/>
                  <a:gd name="T4" fmla="*/ 36 w 46"/>
                  <a:gd name="T5" fmla="*/ 0 h 4"/>
                  <a:gd name="T6" fmla="*/ 0 w 46"/>
                  <a:gd name="T7" fmla="*/ 0 h 4"/>
                  <a:gd name="T8" fmla="*/ 0 w 46"/>
                  <a:gd name="T9" fmla="*/ 4 h 4"/>
                  <a:gd name="T10" fmla="*/ 34 w 46"/>
                  <a:gd name="T11" fmla="*/ 4 h 4"/>
                  <a:gd name="T12" fmla="*/ 44 w 46"/>
                  <a:gd name="T13" fmla="*/ 4 h 4"/>
                  <a:gd name="T14" fmla="*/ 46 w 46"/>
                  <a:gd name="T15" fmla="*/ 4 h 4"/>
                  <a:gd name="T16" fmla="*/ 46 w 46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">
                    <a:moveTo>
                      <a:pt x="46" y="0"/>
                    </a:moveTo>
                    <a:lnTo>
                      <a:pt x="44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34" y="4"/>
                    </a:lnTo>
                    <a:lnTo>
                      <a:pt x="44" y="4"/>
                    </a:lnTo>
                    <a:lnTo>
                      <a:pt x="46" y="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74" name="Freeform 1798"/>
              <p:cNvSpPr>
                <a:spLocks/>
              </p:cNvSpPr>
              <p:nvPr/>
            </p:nvSpPr>
            <p:spPr bwMode="auto">
              <a:xfrm>
                <a:off x="5776913" y="1012826"/>
                <a:ext cx="73025" cy="6350"/>
              </a:xfrm>
              <a:custGeom>
                <a:avLst/>
                <a:gdLst>
                  <a:gd name="T0" fmla="*/ 46 w 46"/>
                  <a:gd name="T1" fmla="*/ 0 h 4"/>
                  <a:gd name="T2" fmla="*/ 44 w 46"/>
                  <a:gd name="T3" fmla="*/ 0 h 4"/>
                  <a:gd name="T4" fmla="*/ 36 w 46"/>
                  <a:gd name="T5" fmla="*/ 0 h 4"/>
                  <a:gd name="T6" fmla="*/ 0 w 46"/>
                  <a:gd name="T7" fmla="*/ 0 h 4"/>
                  <a:gd name="T8" fmla="*/ 0 w 46"/>
                  <a:gd name="T9" fmla="*/ 4 h 4"/>
                  <a:gd name="T10" fmla="*/ 34 w 46"/>
                  <a:gd name="T11" fmla="*/ 4 h 4"/>
                  <a:gd name="T12" fmla="*/ 44 w 46"/>
                  <a:gd name="T13" fmla="*/ 4 h 4"/>
                  <a:gd name="T14" fmla="*/ 46 w 46"/>
                  <a:gd name="T15" fmla="*/ 4 h 4"/>
                  <a:gd name="T16" fmla="*/ 46 w 46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">
                    <a:moveTo>
                      <a:pt x="46" y="0"/>
                    </a:moveTo>
                    <a:lnTo>
                      <a:pt x="44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34" y="4"/>
                    </a:lnTo>
                    <a:lnTo>
                      <a:pt x="44" y="4"/>
                    </a:lnTo>
                    <a:lnTo>
                      <a:pt x="46" y="4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75" name="Freeform 1799"/>
              <p:cNvSpPr>
                <a:spLocks/>
              </p:cNvSpPr>
              <p:nvPr/>
            </p:nvSpPr>
            <p:spPr bwMode="auto">
              <a:xfrm>
                <a:off x="5776913" y="874714"/>
                <a:ext cx="73025" cy="6350"/>
              </a:xfrm>
              <a:custGeom>
                <a:avLst/>
                <a:gdLst>
                  <a:gd name="T0" fmla="*/ 46 w 46"/>
                  <a:gd name="T1" fmla="*/ 0 h 4"/>
                  <a:gd name="T2" fmla="*/ 44 w 46"/>
                  <a:gd name="T3" fmla="*/ 0 h 4"/>
                  <a:gd name="T4" fmla="*/ 36 w 46"/>
                  <a:gd name="T5" fmla="*/ 0 h 4"/>
                  <a:gd name="T6" fmla="*/ 6 w 46"/>
                  <a:gd name="T7" fmla="*/ 0 h 4"/>
                  <a:gd name="T8" fmla="*/ 0 w 46"/>
                  <a:gd name="T9" fmla="*/ 0 h 4"/>
                  <a:gd name="T10" fmla="*/ 0 w 46"/>
                  <a:gd name="T11" fmla="*/ 4 h 4"/>
                  <a:gd name="T12" fmla="*/ 2 w 46"/>
                  <a:gd name="T13" fmla="*/ 4 h 4"/>
                  <a:gd name="T14" fmla="*/ 32 w 46"/>
                  <a:gd name="T15" fmla="*/ 4 h 4"/>
                  <a:gd name="T16" fmla="*/ 44 w 46"/>
                  <a:gd name="T17" fmla="*/ 4 h 4"/>
                  <a:gd name="T18" fmla="*/ 46 w 46"/>
                  <a:gd name="T19" fmla="*/ 4 h 4"/>
                  <a:gd name="T20" fmla="*/ 46 w 46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4">
                    <a:moveTo>
                      <a:pt x="46" y="0"/>
                    </a:moveTo>
                    <a:lnTo>
                      <a:pt x="44" y="0"/>
                    </a:lnTo>
                    <a:lnTo>
                      <a:pt x="3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2" y="4"/>
                    </a:lnTo>
                    <a:lnTo>
                      <a:pt x="44" y="4"/>
                    </a:lnTo>
                    <a:lnTo>
                      <a:pt x="46" y="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76" name="Freeform 1800"/>
              <p:cNvSpPr>
                <a:spLocks/>
              </p:cNvSpPr>
              <p:nvPr/>
            </p:nvSpPr>
            <p:spPr bwMode="auto">
              <a:xfrm>
                <a:off x="5776913" y="874714"/>
                <a:ext cx="73025" cy="6350"/>
              </a:xfrm>
              <a:custGeom>
                <a:avLst/>
                <a:gdLst>
                  <a:gd name="T0" fmla="*/ 46 w 46"/>
                  <a:gd name="T1" fmla="*/ 0 h 4"/>
                  <a:gd name="T2" fmla="*/ 44 w 46"/>
                  <a:gd name="T3" fmla="*/ 0 h 4"/>
                  <a:gd name="T4" fmla="*/ 36 w 46"/>
                  <a:gd name="T5" fmla="*/ 0 h 4"/>
                  <a:gd name="T6" fmla="*/ 6 w 46"/>
                  <a:gd name="T7" fmla="*/ 0 h 4"/>
                  <a:gd name="T8" fmla="*/ 0 w 46"/>
                  <a:gd name="T9" fmla="*/ 0 h 4"/>
                  <a:gd name="T10" fmla="*/ 0 w 46"/>
                  <a:gd name="T11" fmla="*/ 4 h 4"/>
                  <a:gd name="T12" fmla="*/ 2 w 46"/>
                  <a:gd name="T13" fmla="*/ 4 h 4"/>
                  <a:gd name="T14" fmla="*/ 32 w 46"/>
                  <a:gd name="T15" fmla="*/ 4 h 4"/>
                  <a:gd name="T16" fmla="*/ 44 w 46"/>
                  <a:gd name="T17" fmla="*/ 4 h 4"/>
                  <a:gd name="T18" fmla="*/ 46 w 46"/>
                  <a:gd name="T19" fmla="*/ 4 h 4"/>
                  <a:gd name="T20" fmla="*/ 46 w 46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4">
                    <a:moveTo>
                      <a:pt x="46" y="0"/>
                    </a:moveTo>
                    <a:lnTo>
                      <a:pt x="44" y="0"/>
                    </a:lnTo>
                    <a:lnTo>
                      <a:pt x="3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2" y="4"/>
                    </a:lnTo>
                    <a:lnTo>
                      <a:pt x="44" y="4"/>
                    </a:lnTo>
                    <a:lnTo>
                      <a:pt x="46" y="4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77" name="Freeform 1801"/>
              <p:cNvSpPr>
                <a:spLocks noEditPoints="1"/>
              </p:cNvSpPr>
              <p:nvPr/>
            </p:nvSpPr>
            <p:spPr bwMode="auto">
              <a:xfrm>
                <a:off x="5708650" y="546101"/>
                <a:ext cx="68263" cy="200025"/>
              </a:xfrm>
              <a:custGeom>
                <a:avLst/>
                <a:gdLst>
                  <a:gd name="T0" fmla="*/ 43 w 43"/>
                  <a:gd name="T1" fmla="*/ 15 h 126"/>
                  <a:gd name="T2" fmla="*/ 0 w 43"/>
                  <a:gd name="T3" fmla="*/ 15 h 126"/>
                  <a:gd name="T4" fmla="*/ 0 w 43"/>
                  <a:gd name="T5" fmla="*/ 126 h 126"/>
                  <a:gd name="T6" fmla="*/ 43 w 43"/>
                  <a:gd name="T7" fmla="*/ 126 h 126"/>
                  <a:gd name="T8" fmla="*/ 43 w 43"/>
                  <a:gd name="T9" fmla="*/ 15 h 126"/>
                  <a:gd name="T10" fmla="*/ 43 w 43"/>
                  <a:gd name="T11" fmla="*/ 0 h 126"/>
                  <a:gd name="T12" fmla="*/ 0 w 43"/>
                  <a:gd name="T13" fmla="*/ 0 h 126"/>
                  <a:gd name="T14" fmla="*/ 0 w 43"/>
                  <a:gd name="T15" fmla="*/ 2 h 126"/>
                  <a:gd name="T16" fmla="*/ 43 w 43"/>
                  <a:gd name="T17" fmla="*/ 2 h 126"/>
                  <a:gd name="T18" fmla="*/ 43 w 43"/>
                  <a:gd name="T1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26">
                    <a:moveTo>
                      <a:pt x="43" y="15"/>
                    </a:moveTo>
                    <a:lnTo>
                      <a:pt x="0" y="15"/>
                    </a:lnTo>
                    <a:lnTo>
                      <a:pt x="0" y="126"/>
                    </a:lnTo>
                    <a:lnTo>
                      <a:pt x="43" y="126"/>
                    </a:lnTo>
                    <a:lnTo>
                      <a:pt x="43" y="15"/>
                    </a:lnTo>
                    <a:close/>
                    <a:moveTo>
                      <a:pt x="4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3" y="2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9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78" name="Freeform 1802"/>
              <p:cNvSpPr>
                <a:spLocks noEditPoints="1"/>
              </p:cNvSpPr>
              <p:nvPr/>
            </p:nvSpPr>
            <p:spPr bwMode="auto">
              <a:xfrm>
                <a:off x="5708650" y="546101"/>
                <a:ext cx="68263" cy="200025"/>
              </a:xfrm>
              <a:custGeom>
                <a:avLst/>
                <a:gdLst>
                  <a:gd name="T0" fmla="*/ 43 w 43"/>
                  <a:gd name="T1" fmla="*/ 15 h 126"/>
                  <a:gd name="T2" fmla="*/ 0 w 43"/>
                  <a:gd name="T3" fmla="*/ 15 h 126"/>
                  <a:gd name="T4" fmla="*/ 0 w 43"/>
                  <a:gd name="T5" fmla="*/ 126 h 126"/>
                  <a:gd name="T6" fmla="*/ 43 w 43"/>
                  <a:gd name="T7" fmla="*/ 126 h 126"/>
                  <a:gd name="T8" fmla="*/ 43 w 43"/>
                  <a:gd name="T9" fmla="*/ 15 h 126"/>
                  <a:gd name="T10" fmla="*/ 43 w 43"/>
                  <a:gd name="T11" fmla="*/ 0 h 126"/>
                  <a:gd name="T12" fmla="*/ 0 w 43"/>
                  <a:gd name="T13" fmla="*/ 0 h 126"/>
                  <a:gd name="T14" fmla="*/ 0 w 43"/>
                  <a:gd name="T15" fmla="*/ 2 h 126"/>
                  <a:gd name="T16" fmla="*/ 43 w 43"/>
                  <a:gd name="T17" fmla="*/ 2 h 126"/>
                  <a:gd name="T18" fmla="*/ 43 w 43"/>
                  <a:gd name="T1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26">
                    <a:moveTo>
                      <a:pt x="43" y="15"/>
                    </a:moveTo>
                    <a:lnTo>
                      <a:pt x="0" y="15"/>
                    </a:lnTo>
                    <a:lnTo>
                      <a:pt x="0" y="126"/>
                    </a:lnTo>
                    <a:lnTo>
                      <a:pt x="43" y="126"/>
                    </a:lnTo>
                    <a:lnTo>
                      <a:pt x="43" y="15"/>
                    </a:lnTo>
                    <a:moveTo>
                      <a:pt x="4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3" y="2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79" name="Freeform 1803"/>
              <p:cNvSpPr>
                <a:spLocks/>
              </p:cNvSpPr>
              <p:nvPr/>
            </p:nvSpPr>
            <p:spPr bwMode="auto">
              <a:xfrm>
                <a:off x="5708650" y="746126"/>
                <a:ext cx="68263" cy="22225"/>
              </a:xfrm>
              <a:custGeom>
                <a:avLst/>
                <a:gdLst>
                  <a:gd name="T0" fmla="*/ 43 w 43"/>
                  <a:gd name="T1" fmla="*/ 0 h 14"/>
                  <a:gd name="T2" fmla="*/ 0 w 43"/>
                  <a:gd name="T3" fmla="*/ 0 h 14"/>
                  <a:gd name="T4" fmla="*/ 0 w 43"/>
                  <a:gd name="T5" fmla="*/ 14 h 14"/>
                  <a:gd name="T6" fmla="*/ 2 w 43"/>
                  <a:gd name="T7" fmla="*/ 14 h 14"/>
                  <a:gd name="T8" fmla="*/ 31 w 43"/>
                  <a:gd name="T9" fmla="*/ 14 h 14"/>
                  <a:gd name="T10" fmla="*/ 43 w 43"/>
                  <a:gd name="T11" fmla="*/ 14 h 14"/>
                  <a:gd name="T12" fmla="*/ 43 w 43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4">
                    <a:moveTo>
                      <a:pt x="43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31" y="14"/>
                    </a:lnTo>
                    <a:lnTo>
                      <a:pt x="43" y="14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E9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80" name="Freeform 1804"/>
              <p:cNvSpPr>
                <a:spLocks/>
              </p:cNvSpPr>
              <p:nvPr/>
            </p:nvSpPr>
            <p:spPr bwMode="auto">
              <a:xfrm>
                <a:off x="5708650" y="746126"/>
                <a:ext cx="68263" cy="22225"/>
              </a:xfrm>
              <a:custGeom>
                <a:avLst/>
                <a:gdLst>
                  <a:gd name="T0" fmla="*/ 43 w 43"/>
                  <a:gd name="T1" fmla="*/ 0 h 14"/>
                  <a:gd name="T2" fmla="*/ 0 w 43"/>
                  <a:gd name="T3" fmla="*/ 0 h 14"/>
                  <a:gd name="T4" fmla="*/ 0 w 43"/>
                  <a:gd name="T5" fmla="*/ 14 h 14"/>
                  <a:gd name="T6" fmla="*/ 2 w 43"/>
                  <a:gd name="T7" fmla="*/ 14 h 14"/>
                  <a:gd name="T8" fmla="*/ 31 w 43"/>
                  <a:gd name="T9" fmla="*/ 14 h 14"/>
                  <a:gd name="T10" fmla="*/ 43 w 43"/>
                  <a:gd name="T11" fmla="*/ 14 h 14"/>
                  <a:gd name="T12" fmla="*/ 43 w 43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4">
                    <a:moveTo>
                      <a:pt x="43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31" y="14"/>
                    </a:lnTo>
                    <a:lnTo>
                      <a:pt x="43" y="14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81" name="Rectangle 1805"/>
              <p:cNvSpPr>
                <a:spLocks noChangeArrowheads="1"/>
              </p:cNvSpPr>
              <p:nvPr/>
            </p:nvSpPr>
            <p:spPr bwMode="auto">
              <a:xfrm>
                <a:off x="5708650" y="549276"/>
                <a:ext cx="68263" cy="20638"/>
              </a:xfrm>
              <a:prstGeom prst="rect">
                <a:avLst/>
              </a:prstGeom>
              <a:solidFill>
                <a:srgbClr val="C9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82" name="Rectangle 1806"/>
              <p:cNvSpPr>
                <a:spLocks noChangeArrowheads="1"/>
              </p:cNvSpPr>
              <p:nvPr/>
            </p:nvSpPr>
            <p:spPr bwMode="auto">
              <a:xfrm>
                <a:off x="5708650" y="549276"/>
                <a:ext cx="68263" cy="20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83" name="Freeform 1807"/>
              <p:cNvSpPr>
                <a:spLocks/>
              </p:cNvSpPr>
              <p:nvPr/>
            </p:nvSpPr>
            <p:spPr bwMode="auto">
              <a:xfrm>
                <a:off x="5711825" y="768351"/>
                <a:ext cx="65088" cy="106363"/>
              </a:xfrm>
              <a:custGeom>
                <a:avLst/>
                <a:gdLst>
                  <a:gd name="T0" fmla="*/ 41 w 41"/>
                  <a:gd name="T1" fmla="*/ 0 h 67"/>
                  <a:gd name="T2" fmla="*/ 29 w 41"/>
                  <a:gd name="T3" fmla="*/ 0 h 67"/>
                  <a:gd name="T4" fmla="*/ 0 w 41"/>
                  <a:gd name="T5" fmla="*/ 28 h 67"/>
                  <a:gd name="T6" fmla="*/ 0 w 41"/>
                  <a:gd name="T7" fmla="*/ 67 h 67"/>
                  <a:gd name="T8" fmla="*/ 21 w 41"/>
                  <a:gd name="T9" fmla="*/ 67 h 67"/>
                  <a:gd name="T10" fmla="*/ 41 w 41"/>
                  <a:gd name="T11" fmla="*/ 49 h 67"/>
                  <a:gd name="T12" fmla="*/ 41 w 41"/>
                  <a:gd name="T1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67">
                    <a:moveTo>
                      <a:pt x="41" y="0"/>
                    </a:moveTo>
                    <a:lnTo>
                      <a:pt x="29" y="0"/>
                    </a:lnTo>
                    <a:lnTo>
                      <a:pt x="0" y="28"/>
                    </a:lnTo>
                    <a:lnTo>
                      <a:pt x="0" y="67"/>
                    </a:lnTo>
                    <a:lnTo>
                      <a:pt x="21" y="67"/>
                    </a:lnTo>
                    <a:lnTo>
                      <a:pt x="41" y="49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76C9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84" name="Freeform 1808"/>
              <p:cNvSpPr>
                <a:spLocks/>
              </p:cNvSpPr>
              <p:nvPr/>
            </p:nvSpPr>
            <p:spPr bwMode="auto">
              <a:xfrm>
                <a:off x="5711825" y="768351"/>
                <a:ext cx="65088" cy="106363"/>
              </a:xfrm>
              <a:custGeom>
                <a:avLst/>
                <a:gdLst>
                  <a:gd name="T0" fmla="*/ 41 w 41"/>
                  <a:gd name="T1" fmla="*/ 0 h 67"/>
                  <a:gd name="T2" fmla="*/ 29 w 41"/>
                  <a:gd name="T3" fmla="*/ 0 h 67"/>
                  <a:gd name="T4" fmla="*/ 0 w 41"/>
                  <a:gd name="T5" fmla="*/ 28 h 67"/>
                  <a:gd name="T6" fmla="*/ 0 w 41"/>
                  <a:gd name="T7" fmla="*/ 67 h 67"/>
                  <a:gd name="T8" fmla="*/ 21 w 41"/>
                  <a:gd name="T9" fmla="*/ 67 h 67"/>
                  <a:gd name="T10" fmla="*/ 41 w 41"/>
                  <a:gd name="T11" fmla="*/ 49 h 67"/>
                  <a:gd name="T12" fmla="*/ 41 w 41"/>
                  <a:gd name="T1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67">
                    <a:moveTo>
                      <a:pt x="41" y="0"/>
                    </a:moveTo>
                    <a:lnTo>
                      <a:pt x="29" y="0"/>
                    </a:lnTo>
                    <a:lnTo>
                      <a:pt x="0" y="28"/>
                    </a:lnTo>
                    <a:lnTo>
                      <a:pt x="0" y="67"/>
                    </a:lnTo>
                    <a:lnTo>
                      <a:pt x="21" y="67"/>
                    </a:lnTo>
                    <a:lnTo>
                      <a:pt x="41" y="49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85" name="Freeform 1809"/>
              <p:cNvSpPr>
                <a:spLocks/>
              </p:cNvSpPr>
              <p:nvPr/>
            </p:nvSpPr>
            <p:spPr bwMode="auto">
              <a:xfrm>
                <a:off x="5711825" y="768351"/>
                <a:ext cx="46038" cy="44450"/>
              </a:xfrm>
              <a:custGeom>
                <a:avLst/>
                <a:gdLst>
                  <a:gd name="T0" fmla="*/ 29 w 29"/>
                  <a:gd name="T1" fmla="*/ 0 h 28"/>
                  <a:gd name="T2" fmla="*/ 0 w 29"/>
                  <a:gd name="T3" fmla="*/ 0 h 28"/>
                  <a:gd name="T4" fmla="*/ 0 w 29"/>
                  <a:gd name="T5" fmla="*/ 28 h 28"/>
                  <a:gd name="T6" fmla="*/ 29 w 29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8">
                    <a:moveTo>
                      <a:pt x="29" y="0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91D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86" name="Freeform 1810"/>
              <p:cNvSpPr>
                <a:spLocks/>
              </p:cNvSpPr>
              <p:nvPr/>
            </p:nvSpPr>
            <p:spPr bwMode="auto">
              <a:xfrm>
                <a:off x="5711825" y="768351"/>
                <a:ext cx="46038" cy="44450"/>
              </a:xfrm>
              <a:custGeom>
                <a:avLst/>
                <a:gdLst>
                  <a:gd name="T0" fmla="*/ 29 w 29"/>
                  <a:gd name="T1" fmla="*/ 0 h 28"/>
                  <a:gd name="T2" fmla="*/ 0 w 29"/>
                  <a:gd name="T3" fmla="*/ 0 h 28"/>
                  <a:gd name="T4" fmla="*/ 0 w 29"/>
                  <a:gd name="T5" fmla="*/ 28 h 28"/>
                  <a:gd name="T6" fmla="*/ 29 w 29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8">
                    <a:moveTo>
                      <a:pt x="29" y="0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87" name="Freeform 1811"/>
              <p:cNvSpPr>
                <a:spLocks/>
              </p:cNvSpPr>
              <p:nvPr/>
            </p:nvSpPr>
            <p:spPr bwMode="auto">
              <a:xfrm>
                <a:off x="5745163" y="846139"/>
                <a:ext cx="31750" cy="28575"/>
              </a:xfrm>
              <a:custGeom>
                <a:avLst/>
                <a:gdLst>
                  <a:gd name="T0" fmla="*/ 20 w 20"/>
                  <a:gd name="T1" fmla="*/ 0 h 18"/>
                  <a:gd name="T2" fmla="*/ 20 w 20"/>
                  <a:gd name="T3" fmla="*/ 0 h 18"/>
                  <a:gd name="T4" fmla="*/ 0 w 20"/>
                  <a:gd name="T5" fmla="*/ 18 h 18"/>
                  <a:gd name="T6" fmla="*/ 20 w 20"/>
                  <a:gd name="T7" fmla="*/ 18 h 18"/>
                  <a:gd name="T8" fmla="*/ 20 w 2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20" y="0"/>
                    </a:moveTo>
                    <a:lnTo>
                      <a:pt x="20" y="0"/>
                    </a:lnTo>
                    <a:lnTo>
                      <a:pt x="0" y="18"/>
                    </a:lnTo>
                    <a:lnTo>
                      <a:pt x="20" y="1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1D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88" name="Freeform 1812"/>
              <p:cNvSpPr>
                <a:spLocks/>
              </p:cNvSpPr>
              <p:nvPr/>
            </p:nvSpPr>
            <p:spPr bwMode="auto">
              <a:xfrm>
                <a:off x="5745163" y="846139"/>
                <a:ext cx="31750" cy="28575"/>
              </a:xfrm>
              <a:custGeom>
                <a:avLst/>
                <a:gdLst>
                  <a:gd name="T0" fmla="*/ 20 w 20"/>
                  <a:gd name="T1" fmla="*/ 0 h 18"/>
                  <a:gd name="T2" fmla="*/ 20 w 20"/>
                  <a:gd name="T3" fmla="*/ 0 h 18"/>
                  <a:gd name="T4" fmla="*/ 0 w 20"/>
                  <a:gd name="T5" fmla="*/ 18 h 18"/>
                  <a:gd name="T6" fmla="*/ 20 w 20"/>
                  <a:gd name="T7" fmla="*/ 18 h 18"/>
                  <a:gd name="T8" fmla="*/ 20 w 2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20" y="0"/>
                    </a:moveTo>
                    <a:lnTo>
                      <a:pt x="20" y="0"/>
                    </a:lnTo>
                    <a:lnTo>
                      <a:pt x="0" y="18"/>
                    </a:lnTo>
                    <a:lnTo>
                      <a:pt x="20" y="18"/>
                    </a:lnTo>
                    <a:lnTo>
                      <a:pt x="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89" name="Freeform 1814"/>
              <p:cNvSpPr>
                <a:spLocks/>
              </p:cNvSpPr>
              <p:nvPr/>
            </p:nvSpPr>
            <p:spPr bwMode="auto">
              <a:xfrm>
                <a:off x="5708650" y="768351"/>
                <a:ext cx="3175" cy="106363"/>
              </a:xfrm>
              <a:custGeom>
                <a:avLst/>
                <a:gdLst>
                  <a:gd name="T0" fmla="*/ 2 w 2"/>
                  <a:gd name="T1" fmla="*/ 0 h 67"/>
                  <a:gd name="T2" fmla="*/ 0 w 2"/>
                  <a:gd name="T3" fmla="*/ 0 h 67"/>
                  <a:gd name="T4" fmla="*/ 0 w 2"/>
                  <a:gd name="T5" fmla="*/ 67 h 67"/>
                  <a:gd name="T6" fmla="*/ 2 w 2"/>
                  <a:gd name="T7" fmla="*/ 67 h 67"/>
                  <a:gd name="T8" fmla="*/ 2 w 2"/>
                  <a:gd name="T9" fmla="*/ 28 h 67"/>
                  <a:gd name="T10" fmla="*/ 2 w 2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7">
                    <a:moveTo>
                      <a:pt x="2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2" y="2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90" name="Freeform 1815"/>
              <p:cNvSpPr>
                <a:spLocks/>
              </p:cNvSpPr>
              <p:nvPr/>
            </p:nvSpPr>
            <p:spPr bwMode="auto">
              <a:xfrm>
                <a:off x="5708650" y="768351"/>
                <a:ext cx="3175" cy="106363"/>
              </a:xfrm>
              <a:custGeom>
                <a:avLst/>
                <a:gdLst>
                  <a:gd name="T0" fmla="*/ 2 w 2"/>
                  <a:gd name="T1" fmla="*/ 0 h 67"/>
                  <a:gd name="T2" fmla="*/ 0 w 2"/>
                  <a:gd name="T3" fmla="*/ 0 h 67"/>
                  <a:gd name="T4" fmla="*/ 0 w 2"/>
                  <a:gd name="T5" fmla="*/ 67 h 67"/>
                  <a:gd name="T6" fmla="*/ 2 w 2"/>
                  <a:gd name="T7" fmla="*/ 67 h 67"/>
                  <a:gd name="T8" fmla="*/ 2 w 2"/>
                  <a:gd name="T9" fmla="*/ 28 h 67"/>
                  <a:gd name="T10" fmla="*/ 2 w 2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7">
                    <a:moveTo>
                      <a:pt x="2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2" y="28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91" name="Freeform 1816"/>
              <p:cNvSpPr>
                <a:spLocks noEditPoints="1"/>
              </p:cNvSpPr>
              <p:nvPr/>
            </p:nvSpPr>
            <p:spPr bwMode="auto">
              <a:xfrm>
                <a:off x="5711825" y="881064"/>
                <a:ext cx="65087" cy="131763"/>
              </a:xfrm>
              <a:custGeom>
                <a:avLst/>
                <a:gdLst>
                  <a:gd name="T0" fmla="*/ 41 w 41"/>
                  <a:gd name="T1" fmla="*/ 58 h 83"/>
                  <a:gd name="T2" fmla="*/ 41 w 41"/>
                  <a:gd name="T3" fmla="*/ 58 h 83"/>
                  <a:gd name="T4" fmla="*/ 17 w 41"/>
                  <a:gd name="T5" fmla="*/ 83 h 83"/>
                  <a:gd name="T6" fmla="*/ 41 w 41"/>
                  <a:gd name="T7" fmla="*/ 83 h 83"/>
                  <a:gd name="T8" fmla="*/ 41 w 41"/>
                  <a:gd name="T9" fmla="*/ 58 h 83"/>
                  <a:gd name="T10" fmla="*/ 41 w 41"/>
                  <a:gd name="T11" fmla="*/ 4 h 83"/>
                  <a:gd name="T12" fmla="*/ 41 w 41"/>
                  <a:gd name="T13" fmla="*/ 4 h 83"/>
                  <a:gd name="T14" fmla="*/ 0 w 41"/>
                  <a:gd name="T15" fmla="*/ 42 h 83"/>
                  <a:gd name="T16" fmla="*/ 0 w 41"/>
                  <a:gd name="T17" fmla="*/ 73 h 83"/>
                  <a:gd name="T18" fmla="*/ 41 w 41"/>
                  <a:gd name="T19" fmla="*/ 32 h 83"/>
                  <a:gd name="T20" fmla="*/ 41 w 41"/>
                  <a:gd name="T21" fmla="*/ 4 h 83"/>
                  <a:gd name="T22" fmla="*/ 17 w 41"/>
                  <a:gd name="T23" fmla="*/ 0 h 83"/>
                  <a:gd name="T24" fmla="*/ 0 w 41"/>
                  <a:gd name="T25" fmla="*/ 0 h 83"/>
                  <a:gd name="T26" fmla="*/ 0 w 41"/>
                  <a:gd name="T27" fmla="*/ 16 h 83"/>
                  <a:gd name="T28" fmla="*/ 17 w 41"/>
                  <a:gd name="T2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" h="83">
                    <a:moveTo>
                      <a:pt x="41" y="58"/>
                    </a:moveTo>
                    <a:lnTo>
                      <a:pt x="41" y="58"/>
                    </a:lnTo>
                    <a:lnTo>
                      <a:pt x="17" y="83"/>
                    </a:lnTo>
                    <a:lnTo>
                      <a:pt x="41" y="83"/>
                    </a:lnTo>
                    <a:lnTo>
                      <a:pt x="41" y="58"/>
                    </a:lnTo>
                    <a:close/>
                    <a:moveTo>
                      <a:pt x="41" y="4"/>
                    </a:moveTo>
                    <a:lnTo>
                      <a:pt x="41" y="4"/>
                    </a:lnTo>
                    <a:lnTo>
                      <a:pt x="0" y="42"/>
                    </a:lnTo>
                    <a:lnTo>
                      <a:pt x="0" y="73"/>
                    </a:lnTo>
                    <a:lnTo>
                      <a:pt x="41" y="32"/>
                    </a:lnTo>
                    <a:lnTo>
                      <a:pt x="41" y="4"/>
                    </a:lnTo>
                    <a:close/>
                    <a:moveTo>
                      <a:pt x="17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76C9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92" name="Freeform 1817"/>
              <p:cNvSpPr>
                <a:spLocks noEditPoints="1"/>
              </p:cNvSpPr>
              <p:nvPr/>
            </p:nvSpPr>
            <p:spPr bwMode="auto">
              <a:xfrm>
                <a:off x="5711825" y="881064"/>
                <a:ext cx="65087" cy="131763"/>
              </a:xfrm>
              <a:custGeom>
                <a:avLst/>
                <a:gdLst>
                  <a:gd name="T0" fmla="*/ 41 w 41"/>
                  <a:gd name="T1" fmla="*/ 58 h 83"/>
                  <a:gd name="T2" fmla="*/ 41 w 41"/>
                  <a:gd name="T3" fmla="*/ 58 h 83"/>
                  <a:gd name="T4" fmla="*/ 17 w 41"/>
                  <a:gd name="T5" fmla="*/ 83 h 83"/>
                  <a:gd name="T6" fmla="*/ 41 w 41"/>
                  <a:gd name="T7" fmla="*/ 83 h 83"/>
                  <a:gd name="T8" fmla="*/ 41 w 41"/>
                  <a:gd name="T9" fmla="*/ 58 h 83"/>
                  <a:gd name="T10" fmla="*/ 41 w 41"/>
                  <a:gd name="T11" fmla="*/ 4 h 83"/>
                  <a:gd name="T12" fmla="*/ 41 w 41"/>
                  <a:gd name="T13" fmla="*/ 4 h 83"/>
                  <a:gd name="T14" fmla="*/ 0 w 41"/>
                  <a:gd name="T15" fmla="*/ 42 h 83"/>
                  <a:gd name="T16" fmla="*/ 0 w 41"/>
                  <a:gd name="T17" fmla="*/ 73 h 83"/>
                  <a:gd name="T18" fmla="*/ 41 w 41"/>
                  <a:gd name="T19" fmla="*/ 32 h 83"/>
                  <a:gd name="T20" fmla="*/ 41 w 41"/>
                  <a:gd name="T21" fmla="*/ 4 h 83"/>
                  <a:gd name="T22" fmla="*/ 17 w 41"/>
                  <a:gd name="T23" fmla="*/ 0 h 83"/>
                  <a:gd name="T24" fmla="*/ 0 w 41"/>
                  <a:gd name="T25" fmla="*/ 0 h 83"/>
                  <a:gd name="T26" fmla="*/ 0 w 41"/>
                  <a:gd name="T27" fmla="*/ 16 h 83"/>
                  <a:gd name="T28" fmla="*/ 17 w 41"/>
                  <a:gd name="T2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" h="83">
                    <a:moveTo>
                      <a:pt x="41" y="58"/>
                    </a:moveTo>
                    <a:lnTo>
                      <a:pt x="41" y="58"/>
                    </a:lnTo>
                    <a:lnTo>
                      <a:pt x="17" y="83"/>
                    </a:lnTo>
                    <a:lnTo>
                      <a:pt x="41" y="83"/>
                    </a:lnTo>
                    <a:lnTo>
                      <a:pt x="41" y="58"/>
                    </a:lnTo>
                    <a:moveTo>
                      <a:pt x="41" y="4"/>
                    </a:moveTo>
                    <a:lnTo>
                      <a:pt x="41" y="4"/>
                    </a:lnTo>
                    <a:lnTo>
                      <a:pt x="0" y="42"/>
                    </a:lnTo>
                    <a:lnTo>
                      <a:pt x="0" y="73"/>
                    </a:lnTo>
                    <a:lnTo>
                      <a:pt x="41" y="32"/>
                    </a:lnTo>
                    <a:lnTo>
                      <a:pt x="41" y="4"/>
                    </a:lnTo>
                    <a:moveTo>
                      <a:pt x="17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93" name="Freeform 1818"/>
              <p:cNvSpPr>
                <a:spLocks/>
              </p:cNvSpPr>
              <p:nvPr/>
            </p:nvSpPr>
            <p:spPr bwMode="auto">
              <a:xfrm>
                <a:off x="5711825" y="881064"/>
                <a:ext cx="65087" cy="66675"/>
              </a:xfrm>
              <a:custGeom>
                <a:avLst/>
                <a:gdLst>
                  <a:gd name="T0" fmla="*/ 41 w 41"/>
                  <a:gd name="T1" fmla="*/ 0 h 42"/>
                  <a:gd name="T2" fmla="*/ 17 w 41"/>
                  <a:gd name="T3" fmla="*/ 0 h 42"/>
                  <a:gd name="T4" fmla="*/ 0 w 41"/>
                  <a:gd name="T5" fmla="*/ 16 h 42"/>
                  <a:gd name="T6" fmla="*/ 0 w 41"/>
                  <a:gd name="T7" fmla="*/ 42 h 42"/>
                  <a:gd name="T8" fmla="*/ 41 w 41"/>
                  <a:gd name="T9" fmla="*/ 4 h 42"/>
                  <a:gd name="T10" fmla="*/ 41 w 41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2">
                    <a:moveTo>
                      <a:pt x="41" y="0"/>
                    </a:moveTo>
                    <a:lnTo>
                      <a:pt x="17" y="0"/>
                    </a:lnTo>
                    <a:lnTo>
                      <a:pt x="0" y="16"/>
                    </a:lnTo>
                    <a:lnTo>
                      <a:pt x="0" y="42"/>
                    </a:lnTo>
                    <a:lnTo>
                      <a:pt x="41" y="4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1D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94" name="Freeform 1819"/>
              <p:cNvSpPr>
                <a:spLocks/>
              </p:cNvSpPr>
              <p:nvPr/>
            </p:nvSpPr>
            <p:spPr bwMode="auto">
              <a:xfrm>
                <a:off x="5711825" y="881064"/>
                <a:ext cx="65087" cy="66675"/>
              </a:xfrm>
              <a:custGeom>
                <a:avLst/>
                <a:gdLst>
                  <a:gd name="T0" fmla="*/ 41 w 41"/>
                  <a:gd name="T1" fmla="*/ 0 h 42"/>
                  <a:gd name="T2" fmla="*/ 17 w 41"/>
                  <a:gd name="T3" fmla="*/ 0 h 42"/>
                  <a:gd name="T4" fmla="*/ 0 w 41"/>
                  <a:gd name="T5" fmla="*/ 16 h 42"/>
                  <a:gd name="T6" fmla="*/ 0 w 41"/>
                  <a:gd name="T7" fmla="*/ 42 h 42"/>
                  <a:gd name="T8" fmla="*/ 41 w 41"/>
                  <a:gd name="T9" fmla="*/ 4 h 42"/>
                  <a:gd name="T10" fmla="*/ 41 w 41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2">
                    <a:moveTo>
                      <a:pt x="41" y="0"/>
                    </a:moveTo>
                    <a:lnTo>
                      <a:pt x="17" y="0"/>
                    </a:lnTo>
                    <a:lnTo>
                      <a:pt x="0" y="16"/>
                    </a:lnTo>
                    <a:lnTo>
                      <a:pt x="0" y="42"/>
                    </a:lnTo>
                    <a:lnTo>
                      <a:pt x="41" y="4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95" name="Freeform 1820"/>
              <p:cNvSpPr>
                <a:spLocks/>
              </p:cNvSpPr>
              <p:nvPr/>
            </p:nvSpPr>
            <p:spPr bwMode="auto">
              <a:xfrm>
                <a:off x="5711825" y="931864"/>
                <a:ext cx="65087" cy="80963"/>
              </a:xfrm>
              <a:custGeom>
                <a:avLst/>
                <a:gdLst>
                  <a:gd name="T0" fmla="*/ 41 w 41"/>
                  <a:gd name="T1" fmla="*/ 0 h 51"/>
                  <a:gd name="T2" fmla="*/ 41 w 41"/>
                  <a:gd name="T3" fmla="*/ 0 h 51"/>
                  <a:gd name="T4" fmla="*/ 0 w 41"/>
                  <a:gd name="T5" fmla="*/ 41 h 51"/>
                  <a:gd name="T6" fmla="*/ 0 w 41"/>
                  <a:gd name="T7" fmla="*/ 51 h 51"/>
                  <a:gd name="T8" fmla="*/ 17 w 41"/>
                  <a:gd name="T9" fmla="*/ 51 h 51"/>
                  <a:gd name="T10" fmla="*/ 41 w 41"/>
                  <a:gd name="T11" fmla="*/ 26 h 51"/>
                  <a:gd name="T12" fmla="*/ 41 w 41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1">
                    <a:moveTo>
                      <a:pt x="41" y="0"/>
                    </a:moveTo>
                    <a:lnTo>
                      <a:pt x="41" y="0"/>
                    </a:lnTo>
                    <a:lnTo>
                      <a:pt x="0" y="41"/>
                    </a:lnTo>
                    <a:lnTo>
                      <a:pt x="0" y="51"/>
                    </a:lnTo>
                    <a:lnTo>
                      <a:pt x="17" y="51"/>
                    </a:lnTo>
                    <a:lnTo>
                      <a:pt x="41" y="2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1D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96" name="Freeform 1821"/>
              <p:cNvSpPr>
                <a:spLocks/>
              </p:cNvSpPr>
              <p:nvPr/>
            </p:nvSpPr>
            <p:spPr bwMode="auto">
              <a:xfrm>
                <a:off x="5711825" y="931864"/>
                <a:ext cx="65087" cy="80963"/>
              </a:xfrm>
              <a:custGeom>
                <a:avLst/>
                <a:gdLst>
                  <a:gd name="T0" fmla="*/ 41 w 41"/>
                  <a:gd name="T1" fmla="*/ 0 h 51"/>
                  <a:gd name="T2" fmla="*/ 41 w 41"/>
                  <a:gd name="T3" fmla="*/ 0 h 51"/>
                  <a:gd name="T4" fmla="*/ 0 w 41"/>
                  <a:gd name="T5" fmla="*/ 41 h 51"/>
                  <a:gd name="T6" fmla="*/ 0 w 41"/>
                  <a:gd name="T7" fmla="*/ 51 h 51"/>
                  <a:gd name="T8" fmla="*/ 17 w 41"/>
                  <a:gd name="T9" fmla="*/ 51 h 51"/>
                  <a:gd name="T10" fmla="*/ 41 w 41"/>
                  <a:gd name="T11" fmla="*/ 26 h 51"/>
                  <a:gd name="T12" fmla="*/ 41 w 41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1">
                    <a:moveTo>
                      <a:pt x="41" y="0"/>
                    </a:moveTo>
                    <a:lnTo>
                      <a:pt x="41" y="0"/>
                    </a:lnTo>
                    <a:lnTo>
                      <a:pt x="0" y="41"/>
                    </a:lnTo>
                    <a:lnTo>
                      <a:pt x="0" y="51"/>
                    </a:lnTo>
                    <a:lnTo>
                      <a:pt x="17" y="51"/>
                    </a:lnTo>
                    <a:lnTo>
                      <a:pt x="41" y="26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97" name="Freeform 1822"/>
              <p:cNvSpPr>
                <a:spLocks/>
              </p:cNvSpPr>
              <p:nvPr/>
            </p:nvSpPr>
            <p:spPr bwMode="auto">
              <a:xfrm>
                <a:off x="5708650" y="881064"/>
                <a:ext cx="3175" cy="131763"/>
              </a:xfrm>
              <a:custGeom>
                <a:avLst/>
                <a:gdLst>
                  <a:gd name="T0" fmla="*/ 2 w 2"/>
                  <a:gd name="T1" fmla="*/ 0 h 83"/>
                  <a:gd name="T2" fmla="*/ 0 w 2"/>
                  <a:gd name="T3" fmla="*/ 0 h 83"/>
                  <a:gd name="T4" fmla="*/ 0 w 2"/>
                  <a:gd name="T5" fmla="*/ 83 h 83"/>
                  <a:gd name="T6" fmla="*/ 2 w 2"/>
                  <a:gd name="T7" fmla="*/ 83 h 83"/>
                  <a:gd name="T8" fmla="*/ 2 w 2"/>
                  <a:gd name="T9" fmla="*/ 73 h 83"/>
                  <a:gd name="T10" fmla="*/ 2 w 2"/>
                  <a:gd name="T11" fmla="*/ 42 h 83"/>
                  <a:gd name="T12" fmla="*/ 2 w 2"/>
                  <a:gd name="T13" fmla="*/ 16 h 83"/>
                  <a:gd name="T14" fmla="*/ 2 w 2"/>
                  <a:gd name="T1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3">
                    <a:moveTo>
                      <a:pt x="2" y="0"/>
                    </a:moveTo>
                    <a:lnTo>
                      <a:pt x="0" y="0"/>
                    </a:lnTo>
                    <a:lnTo>
                      <a:pt x="0" y="83"/>
                    </a:lnTo>
                    <a:lnTo>
                      <a:pt x="2" y="83"/>
                    </a:lnTo>
                    <a:lnTo>
                      <a:pt x="2" y="73"/>
                    </a:lnTo>
                    <a:lnTo>
                      <a:pt x="2" y="42"/>
                    </a:lnTo>
                    <a:lnTo>
                      <a:pt x="2" y="1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98" name="Freeform 1823"/>
              <p:cNvSpPr>
                <a:spLocks/>
              </p:cNvSpPr>
              <p:nvPr/>
            </p:nvSpPr>
            <p:spPr bwMode="auto">
              <a:xfrm>
                <a:off x="5708650" y="881064"/>
                <a:ext cx="3175" cy="131763"/>
              </a:xfrm>
              <a:custGeom>
                <a:avLst/>
                <a:gdLst>
                  <a:gd name="T0" fmla="*/ 2 w 2"/>
                  <a:gd name="T1" fmla="*/ 0 h 83"/>
                  <a:gd name="T2" fmla="*/ 0 w 2"/>
                  <a:gd name="T3" fmla="*/ 0 h 83"/>
                  <a:gd name="T4" fmla="*/ 0 w 2"/>
                  <a:gd name="T5" fmla="*/ 83 h 83"/>
                  <a:gd name="T6" fmla="*/ 2 w 2"/>
                  <a:gd name="T7" fmla="*/ 83 h 83"/>
                  <a:gd name="T8" fmla="*/ 2 w 2"/>
                  <a:gd name="T9" fmla="*/ 73 h 83"/>
                  <a:gd name="T10" fmla="*/ 2 w 2"/>
                  <a:gd name="T11" fmla="*/ 42 h 83"/>
                  <a:gd name="T12" fmla="*/ 2 w 2"/>
                  <a:gd name="T13" fmla="*/ 16 h 83"/>
                  <a:gd name="T14" fmla="*/ 2 w 2"/>
                  <a:gd name="T1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3">
                    <a:moveTo>
                      <a:pt x="2" y="0"/>
                    </a:moveTo>
                    <a:lnTo>
                      <a:pt x="0" y="0"/>
                    </a:lnTo>
                    <a:lnTo>
                      <a:pt x="0" y="83"/>
                    </a:lnTo>
                    <a:lnTo>
                      <a:pt x="2" y="83"/>
                    </a:lnTo>
                    <a:lnTo>
                      <a:pt x="2" y="73"/>
                    </a:lnTo>
                    <a:lnTo>
                      <a:pt x="2" y="42"/>
                    </a:lnTo>
                    <a:lnTo>
                      <a:pt x="2" y="16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99" name="Rectangle 1824"/>
              <p:cNvSpPr>
                <a:spLocks noChangeArrowheads="1"/>
              </p:cNvSpPr>
              <p:nvPr/>
            </p:nvSpPr>
            <p:spPr bwMode="auto">
              <a:xfrm>
                <a:off x="5761037" y="1446214"/>
                <a:ext cx="15875" cy="15875"/>
              </a:xfrm>
              <a:prstGeom prst="rect">
                <a:avLst/>
              </a:prstGeom>
              <a:solidFill>
                <a:srgbClr val="F9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00" name="Rectangle 1825"/>
              <p:cNvSpPr>
                <a:spLocks noChangeArrowheads="1"/>
              </p:cNvSpPr>
              <p:nvPr/>
            </p:nvSpPr>
            <p:spPr bwMode="auto">
              <a:xfrm>
                <a:off x="5761037" y="1446214"/>
                <a:ext cx="15875" cy="15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01" name="Freeform 1826"/>
              <p:cNvSpPr>
                <a:spLocks/>
              </p:cNvSpPr>
              <p:nvPr/>
            </p:nvSpPr>
            <p:spPr bwMode="auto">
              <a:xfrm>
                <a:off x="5708650" y="1423989"/>
                <a:ext cx="68262" cy="22225"/>
              </a:xfrm>
              <a:custGeom>
                <a:avLst/>
                <a:gdLst>
                  <a:gd name="T0" fmla="*/ 43 w 43"/>
                  <a:gd name="T1" fmla="*/ 0 h 14"/>
                  <a:gd name="T2" fmla="*/ 0 w 43"/>
                  <a:gd name="T3" fmla="*/ 0 h 14"/>
                  <a:gd name="T4" fmla="*/ 0 w 43"/>
                  <a:gd name="T5" fmla="*/ 10 h 14"/>
                  <a:gd name="T6" fmla="*/ 33 w 43"/>
                  <a:gd name="T7" fmla="*/ 10 h 14"/>
                  <a:gd name="T8" fmla="*/ 33 w 43"/>
                  <a:gd name="T9" fmla="*/ 14 h 14"/>
                  <a:gd name="T10" fmla="*/ 43 w 43"/>
                  <a:gd name="T11" fmla="*/ 14 h 14"/>
                  <a:gd name="T12" fmla="*/ 43 w 43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4">
                    <a:moveTo>
                      <a:pt x="43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33" y="10"/>
                    </a:lnTo>
                    <a:lnTo>
                      <a:pt x="33" y="14"/>
                    </a:lnTo>
                    <a:lnTo>
                      <a:pt x="43" y="14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E9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02" name="Freeform 1827"/>
              <p:cNvSpPr>
                <a:spLocks/>
              </p:cNvSpPr>
              <p:nvPr/>
            </p:nvSpPr>
            <p:spPr bwMode="auto">
              <a:xfrm>
                <a:off x="5708650" y="1423989"/>
                <a:ext cx="68262" cy="22225"/>
              </a:xfrm>
              <a:custGeom>
                <a:avLst/>
                <a:gdLst>
                  <a:gd name="T0" fmla="*/ 43 w 43"/>
                  <a:gd name="T1" fmla="*/ 0 h 14"/>
                  <a:gd name="T2" fmla="*/ 0 w 43"/>
                  <a:gd name="T3" fmla="*/ 0 h 14"/>
                  <a:gd name="T4" fmla="*/ 0 w 43"/>
                  <a:gd name="T5" fmla="*/ 10 h 14"/>
                  <a:gd name="T6" fmla="*/ 33 w 43"/>
                  <a:gd name="T7" fmla="*/ 10 h 14"/>
                  <a:gd name="T8" fmla="*/ 33 w 43"/>
                  <a:gd name="T9" fmla="*/ 14 h 14"/>
                  <a:gd name="T10" fmla="*/ 43 w 43"/>
                  <a:gd name="T11" fmla="*/ 14 h 14"/>
                  <a:gd name="T12" fmla="*/ 43 w 43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4">
                    <a:moveTo>
                      <a:pt x="43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33" y="10"/>
                    </a:lnTo>
                    <a:lnTo>
                      <a:pt x="33" y="14"/>
                    </a:lnTo>
                    <a:lnTo>
                      <a:pt x="43" y="14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03" name="Freeform 1828"/>
              <p:cNvSpPr>
                <a:spLocks noEditPoints="1"/>
              </p:cNvSpPr>
              <p:nvPr/>
            </p:nvSpPr>
            <p:spPr bwMode="auto">
              <a:xfrm>
                <a:off x="5708650" y="1019176"/>
                <a:ext cx="68262" cy="404813"/>
              </a:xfrm>
              <a:custGeom>
                <a:avLst/>
                <a:gdLst>
                  <a:gd name="T0" fmla="*/ 43 w 43"/>
                  <a:gd name="T1" fmla="*/ 214 h 255"/>
                  <a:gd name="T2" fmla="*/ 2 w 43"/>
                  <a:gd name="T3" fmla="*/ 255 h 255"/>
                  <a:gd name="T4" fmla="*/ 2 w 43"/>
                  <a:gd name="T5" fmla="*/ 255 h 255"/>
                  <a:gd name="T6" fmla="*/ 2 w 43"/>
                  <a:gd name="T7" fmla="*/ 255 h 255"/>
                  <a:gd name="T8" fmla="*/ 0 w 43"/>
                  <a:gd name="T9" fmla="*/ 255 h 255"/>
                  <a:gd name="T10" fmla="*/ 43 w 43"/>
                  <a:gd name="T11" fmla="*/ 255 h 255"/>
                  <a:gd name="T12" fmla="*/ 29 w 43"/>
                  <a:gd name="T13" fmla="*/ 255 h 255"/>
                  <a:gd name="T14" fmla="*/ 43 w 43"/>
                  <a:gd name="T15" fmla="*/ 240 h 255"/>
                  <a:gd name="T16" fmla="*/ 43 w 43"/>
                  <a:gd name="T17" fmla="*/ 214 h 255"/>
                  <a:gd name="T18" fmla="*/ 43 w 43"/>
                  <a:gd name="T19" fmla="*/ 176 h 255"/>
                  <a:gd name="T20" fmla="*/ 15 w 43"/>
                  <a:gd name="T21" fmla="*/ 176 h 255"/>
                  <a:gd name="T22" fmla="*/ 2 w 43"/>
                  <a:gd name="T23" fmla="*/ 188 h 255"/>
                  <a:gd name="T24" fmla="*/ 2 w 43"/>
                  <a:gd name="T25" fmla="*/ 238 h 255"/>
                  <a:gd name="T26" fmla="*/ 43 w 43"/>
                  <a:gd name="T27" fmla="*/ 198 h 255"/>
                  <a:gd name="T28" fmla="*/ 43 w 43"/>
                  <a:gd name="T29" fmla="*/ 176 h 255"/>
                  <a:gd name="T30" fmla="*/ 43 w 43"/>
                  <a:gd name="T31" fmla="*/ 147 h 255"/>
                  <a:gd name="T32" fmla="*/ 43 w 43"/>
                  <a:gd name="T33" fmla="*/ 147 h 255"/>
                  <a:gd name="T34" fmla="*/ 19 w 43"/>
                  <a:gd name="T35" fmla="*/ 172 h 255"/>
                  <a:gd name="T36" fmla="*/ 43 w 43"/>
                  <a:gd name="T37" fmla="*/ 172 h 255"/>
                  <a:gd name="T38" fmla="*/ 43 w 43"/>
                  <a:gd name="T39" fmla="*/ 147 h 255"/>
                  <a:gd name="T40" fmla="*/ 43 w 43"/>
                  <a:gd name="T41" fmla="*/ 0 h 255"/>
                  <a:gd name="T42" fmla="*/ 15 w 43"/>
                  <a:gd name="T43" fmla="*/ 0 h 255"/>
                  <a:gd name="T44" fmla="*/ 2 w 43"/>
                  <a:gd name="T45" fmla="*/ 12 h 255"/>
                  <a:gd name="T46" fmla="*/ 2 w 43"/>
                  <a:gd name="T47" fmla="*/ 75 h 255"/>
                  <a:gd name="T48" fmla="*/ 43 w 43"/>
                  <a:gd name="T49" fmla="*/ 34 h 255"/>
                  <a:gd name="T50" fmla="*/ 43 w 43"/>
                  <a:gd name="T51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3" h="255">
                    <a:moveTo>
                      <a:pt x="43" y="214"/>
                    </a:moveTo>
                    <a:lnTo>
                      <a:pt x="2" y="255"/>
                    </a:lnTo>
                    <a:lnTo>
                      <a:pt x="2" y="255"/>
                    </a:lnTo>
                    <a:lnTo>
                      <a:pt x="2" y="255"/>
                    </a:lnTo>
                    <a:lnTo>
                      <a:pt x="0" y="255"/>
                    </a:lnTo>
                    <a:lnTo>
                      <a:pt x="43" y="255"/>
                    </a:lnTo>
                    <a:lnTo>
                      <a:pt x="29" y="255"/>
                    </a:lnTo>
                    <a:lnTo>
                      <a:pt x="43" y="240"/>
                    </a:lnTo>
                    <a:lnTo>
                      <a:pt x="43" y="214"/>
                    </a:lnTo>
                    <a:close/>
                    <a:moveTo>
                      <a:pt x="43" y="176"/>
                    </a:moveTo>
                    <a:lnTo>
                      <a:pt x="15" y="176"/>
                    </a:lnTo>
                    <a:lnTo>
                      <a:pt x="2" y="188"/>
                    </a:lnTo>
                    <a:lnTo>
                      <a:pt x="2" y="238"/>
                    </a:lnTo>
                    <a:lnTo>
                      <a:pt x="43" y="198"/>
                    </a:lnTo>
                    <a:lnTo>
                      <a:pt x="43" y="176"/>
                    </a:lnTo>
                    <a:close/>
                    <a:moveTo>
                      <a:pt x="43" y="147"/>
                    </a:moveTo>
                    <a:lnTo>
                      <a:pt x="43" y="147"/>
                    </a:lnTo>
                    <a:lnTo>
                      <a:pt x="19" y="172"/>
                    </a:lnTo>
                    <a:lnTo>
                      <a:pt x="43" y="172"/>
                    </a:lnTo>
                    <a:lnTo>
                      <a:pt x="43" y="147"/>
                    </a:lnTo>
                    <a:close/>
                    <a:moveTo>
                      <a:pt x="43" y="0"/>
                    </a:moveTo>
                    <a:lnTo>
                      <a:pt x="15" y="0"/>
                    </a:lnTo>
                    <a:lnTo>
                      <a:pt x="2" y="12"/>
                    </a:lnTo>
                    <a:lnTo>
                      <a:pt x="2" y="75"/>
                    </a:lnTo>
                    <a:lnTo>
                      <a:pt x="43" y="34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76C9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04" name="Freeform 1829"/>
              <p:cNvSpPr>
                <a:spLocks noEditPoints="1"/>
              </p:cNvSpPr>
              <p:nvPr/>
            </p:nvSpPr>
            <p:spPr bwMode="auto">
              <a:xfrm>
                <a:off x="5708650" y="1019176"/>
                <a:ext cx="68262" cy="404813"/>
              </a:xfrm>
              <a:custGeom>
                <a:avLst/>
                <a:gdLst>
                  <a:gd name="T0" fmla="*/ 43 w 43"/>
                  <a:gd name="T1" fmla="*/ 214 h 255"/>
                  <a:gd name="T2" fmla="*/ 2 w 43"/>
                  <a:gd name="T3" fmla="*/ 255 h 255"/>
                  <a:gd name="T4" fmla="*/ 2 w 43"/>
                  <a:gd name="T5" fmla="*/ 255 h 255"/>
                  <a:gd name="T6" fmla="*/ 2 w 43"/>
                  <a:gd name="T7" fmla="*/ 255 h 255"/>
                  <a:gd name="T8" fmla="*/ 0 w 43"/>
                  <a:gd name="T9" fmla="*/ 255 h 255"/>
                  <a:gd name="T10" fmla="*/ 43 w 43"/>
                  <a:gd name="T11" fmla="*/ 255 h 255"/>
                  <a:gd name="T12" fmla="*/ 29 w 43"/>
                  <a:gd name="T13" fmla="*/ 255 h 255"/>
                  <a:gd name="T14" fmla="*/ 43 w 43"/>
                  <a:gd name="T15" fmla="*/ 240 h 255"/>
                  <a:gd name="T16" fmla="*/ 43 w 43"/>
                  <a:gd name="T17" fmla="*/ 214 h 255"/>
                  <a:gd name="T18" fmla="*/ 43 w 43"/>
                  <a:gd name="T19" fmla="*/ 176 h 255"/>
                  <a:gd name="T20" fmla="*/ 15 w 43"/>
                  <a:gd name="T21" fmla="*/ 176 h 255"/>
                  <a:gd name="T22" fmla="*/ 2 w 43"/>
                  <a:gd name="T23" fmla="*/ 188 h 255"/>
                  <a:gd name="T24" fmla="*/ 2 w 43"/>
                  <a:gd name="T25" fmla="*/ 238 h 255"/>
                  <a:gd name="T26" fmla="*/ 43 w 43"/>
                  <a:gd name="T27" fmla="*/ 198 h 255"/>
                  <a:gd name="T28" fmla="*/ 43 w 43"/>
                  <a:gd name="T29" fmla="*/ 176 h 255"/>
                  <a:gd name="T30" fmla="*/ 43 w 43"/>
                  <a:gd name="T31" fmla="*/ 147 h 255"/>
                  <a:gd name="T32" fmla="*/ 43 w 43"/>
                  <a:gd name="T33" fmla="*/ 147 h 255"/>
                  <a:gd name="T34" fmla="*/ 19 w 43"/>
                  <a:gd name="T35" fmla="*/ 172 h 255"/>
                  <a:gd name="T36" fmla="*/ 43 w 43"/>
                  <a:gd name="T37" fmla="*/ 172 h 255"/>
                  <a:gd name="T38" fmla="*/ 43 w 43"/>
                  <a:gd name="T39" fmla="*/ 147 h 255"/>
                  <a:gd name="T40" fmla="*/ 43 w 43"/>
                  <a:gd name="T41" fmla="*/ 0 h 255"/>
                  <a:gd name="T42" fmla="*/ 15 w 43"/>
                  <a:gd name="T43" fmla="*/ 0 h 255"/>
                  <a:gd name="T44" fmla="*/ 2 w 43"/>
                  <a:gd name="T45" fmla="*/ 12 h 255"/>
                  <a:gd name="T46" fmla="*/ 2 w 43"/>
                  <a:gd name="T47" fmla="*/ 75 h 255"/>
                  <a:gd name="T48" fmla="*/ 43 w 43"/>
                  <a:gd name="T49" fmla="*/ 34 h 255"/>
                  <a:gd name="T50" fmla="*/ 43 w 43"/>
                  <a:gd name="T51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3" h="255">
                    <a:moveTo>
                      <a:pt x="43" y="214"/>
                    </a:moveTo>
                    <a:lnTo>
                      <a:pt x="2" y="255"/>
                    </a:lnTo>
                    <a:lnTo>
                      <a:pt x="2" y="255"/>
                    </a:lnTo>
                    <a:lnTo>
                      <a:pt x="2" y="255"/>
                    </a:lnTo>
                    <a:lnTo>
                      <a:pt x="0" y="255"/>
                    </a:lnTo>
                    <a:lnTo>
                      <a:pt x="43" y="255"/>
                    </a:lnTo>
                    <a:lnTo>
                      <a:pt x="29" y="255"/>
                    </a:lnTo>
                    <a:lnTo>
                      <a:pt x="43" y="240"/>
                    </a:lnTo>
                    <a:lnTo>
                      <a:pt x="43" y="214"/>
                    </a:lnTo>
                    <a:moveTo>
                      <a:pt x="43" y="176"/>
                    </a:moveTo>
                    <a:lnTo>
                      <a:pt x="15" y="176"/>
                    </a:lnTo>
                    <a:lnTo>
                      <a:pt x="2" y="188"/>
                    </a:lnTo>
                    <a:lnTo>
                      <a:pt x="2" y="238"/>
                    </a:lnTo>
                    <a:lnTo>
                      <a:pt x="43" y="198"/>
                    </a:lnTo>
                    <a:lnTo>
                      <a:pt x="43" y="176"/>
                    </a:lnTo>
                    <a:moveTo>
                      <a:pt x="43" y="147"/>
                    </a:moveTo>
                    <a:lnTo>
                      <a:pt x="43" y="147"/>
                    </a:lnTo>
                    <a:lnTo>
                      <a:pt x="19" y="172"/>
                    </a:lnTo>
                    <a:lnTo>
                      <a:pt x="43" y="172"/>
                    </a:lnTo>
                    <a:lnTo>
                      <a:pt x="43" y="147"/>
                    </a:lnTo>
                    <a:moveTo>
                      <a:pt x="43" y="0"/>
                    </a:moveTo>
                    <a:lnTo>
                      <a:pt x="15" y="0"/>
                    </a:lnTo>
                    <a:lnTo>
                      <a:pt x="2" y="12"/>
                    </a:lnTo>
                    <a:lnTo>
                      <a:pt x="2" y="75"/>
                    </a:lnTo>
                    <a:lnTo>
                      <a:pt x="43" y="34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05" name="Freeform 1830"/>
              <p:cNvSpPr>
                <a:spLocks noEditPoints="1"/>
              </p:cNvSpPr>
              <p:nvPr/>
            </p:nvSpPr>
            <p:spPr bwMode="auto">
              <a:xfrm>
                <a:off x="5711825" y="1073151"/>
                <a:ext cx="65087" cy="244475"/>
              </a:xfrm>
              <a:custGeom>
                <a:avLst/>
                <a:gdLst>
                  <a:gd name="T0" fmla="*/ 13 w 41"/>
                  <a:gd name="T1" fmla="*/ 142 h 154"/>
                  <a:gd name="T2" fmla="*/ 0 w 41"/>
                  <a:gd name="T3" fmla="*/ 142 h 154"/>
                  <a:gd name="T4" fmla="*/ 0 w 41"/>
                  <a:gd name="T5" fmla="*/ 154 h 154"/>
                  <a:gd name="T6" fmla="*/ 13 w 41"/>
                  <a:gd name="T7" fmla="*/ 142 h 154"/>
                  <a:gd name="T8" fmla="*/ 41 w 41"/>
                  <a:gd name="T9" fmla="*/ 53 h 154"/>
                  <a:gd name="T10" fmla="*/ 0 w 41"/>
                  <a:gd name="T11" fmla="*/ 53 h 154"/>
                  <a:gd name="T12" fmla="*/ 0 w 41"/>
                  <a:gd name="T13" fmla="*/ 138 h 154"/>
                  <a:gd name="T14" fmla="*/ 17 w 41"/>
                  <a:gd name="T15" fmla="*/ 138 h 154"/>
                  <a:gd name="T16" fmla="*/ 41 w 41"/>
                  <a:gd name="T17" fmla="*/ 113 h 154"/>
                  <a:gd name="T18" fmla="*/ 41 w 41"/>
                  <a:gd name="T19" fmla="*/ 53 h 154"/>
                  <a:gd name="T20" fmla="*/ 41 w 41"/>
                  <a:gd name="T21" fmla="*/ 0 h 154"/>
                  <a:gd name="T22" fmla="*/ 41 w 41"/>
                  <a:gd name="T23" fmla="*/ 0 h 154"/>
                  <a:gd name="T24" fmla="*/ 0 w 41"/>
                  <a:gd name="T25" fmla="*/ 41 h 154"/>
                  <a:gd name="T26" fmla="*/ 0 w 41"/>
                  <a:gd name="T27" fmla="*/ 49 h 154"/>
                  <a:gd name="T28" fmla="*/ 41 w 41"/>
                  <a:gd name="T29" fmla="*/ 49 h 154"/>
                  <a:gd name="T30" fmla="*/ 41 w 41"/>
                  <a:gd name="T31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" h="154">
                    <a:moveTo>
                      <a:pt x="13" y="142"/>
                    </a:moveTo>
                    <a:lnTo>
                      <a:pt x="0" y="142"/>
                    </a:lnTo>
                    <a:lnTo>
                      <a:pt x="0" y="154"/>
                    </a:lnTo>
                    <a:lnTo>
                      <a:pt x="13" y="142"/>
                    </a:lnTo>
                    <a:close/>
                    <a:moveTo>
                      <a:pt x="41" y="53"/>
                    </a:moveTo>
                    <a:lnTo>
                      <a:pt x="0" y="53"/>
                    </a:lnTo>
                    <a:lnTo>
                      <a:pt x="0" y="138"/>
                    </a:lnTo>
                    <a:lnTo>
                      <a:pt x="17" y="138"/>
                    </a:lnTo>
                    <a:lnTo>
                      <a:pt x="41" y="113"/>
                    </a:lnTo>
                    <a:lnTo>
                      <a:pt x="41" y="53"/>
                    </a:lnTo>
                    <a:close/>
                    <a:moveTo>
                      <a:pt x="41" y="0"/>
                    </a:moveTo>
                    <a:lnTo>
                      <a:pt x="41" y="0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1" y="49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1D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06" name="Freeform 1831"/>
              <p:cNvSpPr>
                <a:spLocks noEditPoints="1"/>
              </p:cNvSpPr>
              <p:nvPr/>
            </p:nvSpPr>
            <p:spPr bwMode="auto">
              <a:xfrm>
                <a:off x="5711825" y="1073151"/>
                <a:ext cx="65087" cy="244475"/>
              </a:xfrm>
              <a:custGeom>
                <a:avLst/>
                <a:gdLst>
                  <a:gd name="T0" fmla="*/ 13 w 41"/>
                  <a:gd name="T1" fmla="*/ 142 h 154"/>
                  <a:gd name="T2" fmla="*/ 0 w 41"/>
                  <a:gd name="T3" fmla="*/ 142 h 154"/>
                  <a:gd name="T4" fmla="*/ 0 w 41"/>
                  <a:gd name="T5" fmla="*/ 154 h 154"/>
                  <a:gd name="T6" fmla="*/ 13 w 41"/>
                  <a:gd name="T7" fmla="*/ 142 h 154"/>
                  <a:gd name="T8" fmla="*/ 41 w 41"/>
                  <a:gd name="T9" fmla="*/ 53 h 154"/>
                  <a:gd name="T10" fmla="*/ 0 w 41"/>
                  <a:gd name="T11" fmla="*/ 53 h 154"/>
                  <a:gd name="T12" fmla="*/ 0 w 41"/>
                  <a:gd name="T13" fmla="*/ 138 h 154"/>
                  <a:gd name="T14" fmla="*/ 17 w 41"/>
                  <a:gd name="T15" fmla="*/ 138 h 154"/>
                  <a:gd name="T16" fmla="*/ 41 w 41"/>
                  <a:gd name="T17" fmla="*/ 113 h 154"/>
                  <a:gd name="T18" fmla="*/ 41 w 41"/>
                  <a:gd name="T19" fmla="*/ 53 h 154"/>
                  <a:gd name="T20" fmla="*/ 41 w 41"/>
                  <a:gd name="T21" fmla="*/ 0 h 154"/>
                  <a:gd name="T22" fmla="*/ 41 w 41"/>
                  <a:gd name="T23" fmla="*/ 0 h 154"/>
                  <a:gd name="T24" fmla="*/ 0 w 41"/>
                  <a:gd name="T25" fmla="*/ 41 h 154"/>
                  <a:gd name="T26" fmla="*/ 0 w 41"/>
                  <a:gd name="T27" fmla="*/ 49 h 154"/>
                  <a:gd name="T28" fmla="*/ 41 w 41"/>
                  <a:gd name="T29" fmla="*/ 49 h 154"/>
                  <a:gd name="T30" fmla="*/ 41 w 41"/>
                  <a:gd name="T31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" h="154">
                    <a:moveTo>
                      <a:pt x="13" y="142"/>
                    </a:moveTo>
                    <a:lnTo>
                      <a:pt x="0" y="142"/>
                    </a:lnTo>
                    <a:lnTo>
                      <a:pt x="0" y="154"/>
                    </a:lnTo>
                    <a:lnTo>
                      <a:pt x="13" y="142"/>
                    </a:lnTo>
                    <a:moveTo>
                      <a:pt x="41" y="53"/>
                    </a:moveTo>
                    <a:lnTo>
                      <a:pt x="0" y="53"/>
                    </a:lnTo>
                    <a:lnTo>
                      <a:pt x="0" y="138"/>
                    </a:lnTo>
                    <a:lnTo>
                      <a:pt x="17" y="138"/>
                    </a:lnTo>
                    <a:lnTo>
                      <a:pt x="41" y="113"/>
                    </a:lnTo>
                    <a:lnTo>
                      <a:pt x="41" y="53"/>
                    </a:lnTo>
                    <a:moveTo>
                      <a:pt x="41" y="0"/>
                    </a:moveTo>
                    <a:lnTo>
                      <a:pt x="41" y="0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1" y="49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07" name="Freeform 1832"/>
              <p:cNvSpPr>
                <a:spLocks/>
              </p:cNvSpPr>
              <p:nvPr/>
            </p:nvSpPr>
            <p:spPr bwMode="auto">
              <a:xfrm>
                <a:off x="5711825" y="1019176"/>
                <a:ext cx="20637" cy="19050"/>
              </a:xfrm>
              <a:custGeom>
                <a:avLst/>
                <a:gdLst>
                  <a:gd name="T0" fmla="*/ 13 w 13"/>
                  <a:gd name="T1" fmla="*/ 0 h 12"/>
                  <a:gd name="T2" fmla="*/ 0 w 13"/>
                  <a:gd name="T3" fmla="*/ 0 h 12"/>
                  <a:gd name="T4" fmla="*/ 0 w 13"/>
                  <a:gd name="T5" fmla="*/ 12 h 12"/>
                  <a:gd name="T6" fmla="*/ 13 w 13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2">
                    <a:moveTo>
                      <a:pt x="13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1D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08" name="Freeform 1833"/>
              <p:cNvSpPr>
                <a:spLocks/>
              </p:cNvSpPr>
              <p:nvPr/>
            </p:nvSpPr>
            <p:spPr bwMode="auto">
              <a:xfrm>
                <a:off x="5711825" y="1019176"/>
                <a:ext cx="20637" cy="19050"/>
              </a:xfrm>
              <a:custGeom>
                <a:avLst/>
                <a:gdLst>
                  <a:gd name="T0" fmla="*/ 13 w 13"/>
                  <a:gd name="T1" fmla="*/ 0 h 12"/>
                  <a:gd name="T2" fmla="*/ 0 w 13"/>
                  <a:gd name="T3" fmla="*/ 0 h 12"/>
                  <a:gd name="T4" fmla="*/ 0 w 13"/>
                  <a:gd name="T5" fmla="*/ 12 h 12"/>
                  <a:gd name="T6" fmla="*/ 13 w 13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2">
                    <a:moveTo>
                      <a:pt x="13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09" name="Freeform 1834"/>
              <p:cNvSpPr>
                <a:spLocks/>
              </p:cNvSpPr>
              <p:nvPr/>
            </p:nvSpPr>
            <p:spPr bwMode="auto">
              <a:xfrm>
                <a:off x="5711825" y="1333501"/>
                <a:ext cx="65087" cy="90488"/>
              </a:xfrm>
              <a:custGeom>
                <a:avLst/>
                <a:gdLst>
                  <a:gd name="T0" fmla="*/ 41 w 41"/>
                  <a:gd name="T1" fmla="*/ 0 h 57"/>
                  <a:gd name="T2" fmla="*/ 0 w 41"/>
                  <a:gd name="T3" fmla="*/ 40 h 57"/>
                  <a:gd name="T4" fmla="*/ 0 w 41"/>
                  <a:gd name="T5" fmla="*/ 57 h 57"/>
                  <a:gd name="T6" fmla="*/ 41 w 41"/>
                  <a:gd name="T7" fmla="*/ 16 h 57"/>
                  <a:gd name="T8" fmla="*/ 41 w 41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7">
                    <a:moveTo>
                      <a:pt x="41" y="0"/>
                    </a:moveTo>
                    <a:lnTo>
                      <a:pt x="0" y="40"/>
                    </a:lnTo>
                    <a:lnTo>
                      <a:pt x="0" y="57"/>
                    </a:lnTo>
                    <a:lnTo>
                      <a:pt x="41" y="1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1D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10" name="Freeform 1835"/>
              <p:cNvSpPr>
                <a:spLocks/>
              </p:cNvSpPr>
              <p:nvPr/>
            </p:nvSpPr>
            <p:spPr bwMode="auto">
              <a:xfrm>
                <a:off x="5711825" y="1333501"/>
                <a:ext cx="65087" cy="90488"/>
              </a:xfrm>
              <a:custGeom>
                <a:avLst/>
                <a:gdLst>
                  <a:gd name="T0" fmla="*/ 41 w 41"/>
                  <a:gd name="T1" fmla="*/ 0 h 57"/>
                  <a:gd name="T2" fmla="*/ 0 w 41"/>
                  <a:gd name="T3" fmla="*/ 40 h 57"/>
                  <a:gd name="T4" fmla="*/ 0 w 41"/>
                  <a:gd name="T5" fmla="*/ 57 h 57"/>
                  <a:gd name="T6" fmla="*/ 41 w 41"/>
                  <a:gd name="T7" fmla="*/ 16 h 57"/>
                  <a:gd name="T8" fmla="*/ 41 w 41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7">
                    <a:moveTo>
                      <a:pt x="41" y="0"/>
                    </a:moveTo>
                    <a:lnTo>
                      <a:pt x="0" y="40"/>
                    </a:lnTo>
                    <a:lnTo>
                      <a:pt x="0" y="57"/>
                    </a:lnTo>
                    <a:lnTo>
                      <a:pt x="41" y="16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11" name="Freeform 1836"/>
              <p:cNvSpPr>
                <a:spLocks/>
              </p:cNvSpPr>
              <p:nvPr/>
            </p:nvSpPr>
            <p:spPr bwMode="auto">
              <a:xfrm>
                <a:off x="5754687" y="1400176"/>
                <a:ext cx="22225" cy="23813"/>
              </a:xfrm>
              <a:custGeom>
                <a:avLst/>
                <a:gdLst>
                  <a:gd name="T0" fmla="*/ 14 w 14"/>
                  <a:gd name="T1" fmla="*/ 0 h 15"/>
                  <a:gd name="T2" fmla="*/ 0 w 14"/>
                  <a:gd name="T3" fmla="*/ 15 h 15"/>
                  <a:gd name="T4" fmla="*/ 14 w 14"/>
                  <a:gd name="T5" fmla="*/ 15 h 15"/>
                  <a:gd name="T6" fmla="*/ 14 w 14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5">
                    <a:moveTo>
                      <a:pt x="14" y="0"/>
                    </a:moveTo>
                    <a:lnTo>
                      <a:pt x="0" y="15"/>
                    </a:lnTo>
                    <a:lnTo>
                      <a:pt x="14" y="1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1D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12" name="Freeform 1837"/>
              <p:cNvSpPr>
                <a:spLocks/>
              </p:cNvSpPr>
              <p:nvPr/>
            </p:nvSpPr>
            <p:spPr bwMode="auto">
              <a:xfrm>
                <a:off x="5754687" y="1400176"/>
                <a:ext cx="22225" cy="23813"/>
              </a:xfrm>
              <a:custGeom>
                <a:avLst/>
                <a:gdLst>
                  <a:gd name="T0" fmla="*/ 14 w 14"/>
                  <a:gd name="T1" fmla="*/ 0 h 15"/>
                  <a:gd name="T2" fmla="*/ 0 w 14"/>
                  <a:gd name="T3" fmla="*/ 15 h 15"/>
                  <a:gd name="T4" fmla="*/ 14 w 14"/>
                  <a:gd name="T5" fmla="*/ 15 h 15"/>
                  <a:gd name="T6" fmla="*/ 14 w 14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5">
                    <a:moveTo>
                      <a:pt x="14" y="0"/>
                    </a:moveTo>
                    <a:lnTo>
                      <a:pt x="0" y="15"/>
                    </a:lnTo>
                    <a:lnTo>
                      <a:pt x="14" y="1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13" name="Freeform 1838"/>
              <p:cNvSpPr>
                <a:spLocks noEditPoints="1"/>
              </p:cNvSpPr>
              <p:nvPr/>
            </p:nvSpPr>
            <p:spPr bwMode="auto">
              <a:xfrm>
                <a:off x="5708650" y="1019176"/>
                <a:ext cx="3175" cy="404813"/>
              </a:xfrm>
              <a:custGeom>
                <a:avLst/>
                <a:gdLst>
                  <a:gd name="T0" fmla="*/ 2 w 2"/>
                  <a:gd name="T1" fmla="*/ 176 h 255"/>
                  <a:gd name="T2" fmla="*/ 0 w 2"/>
                  <a:gd name="T3" fmla="*/ 176 h 255"/>
                  <a:gd name="T4" fmla="*/ 0 w 2"/>
                  <a:gd name="T5" fmla="*/ 255 h 255"/>
                  <a:gd name="T6" fmla="*/ 2 w 2"/>
                  <a:gd name="T7" fmla="*/ 255 h 255"/>
                  <a:gd name="T8" fmla="*/ 2 w 2"/>
                  <a:gd name="T9" fmla="*/ 255 h 255"/>
                  <a:gd name="T10" fmla="*/ 2 w 2"/>
                  <a:gd name="T11" fmla="*/ 255 h 255"/>
                  <a:gd name="T12" fmla="*/ 2 w 2"/>
                  <a:gd name="T13" fmla="*/ 238 h 255"/>
                  <a:gd name="T14" fmla="*/ 2 w 2"/>
                  <a:gd name="T15" fmla="*/ 188 h 255"/>
                  <a:gd name="T16" fmla="*/ 2 w 2"/>
                  <a:gd name="T17" fmla="*/ 176 h 255"/>
                  <a:gd name="T18" fmla="*/ 2 w 2"/>
                  <a:gd name="T19" fmla="*/ 87 h 255"/>
                  <a:gd name="T20" fmla="*/ 0 w 2"/>
                  <a:gd name="T21" fmla="*/ 87 h 255"/>
                  <a:gd name="T22" fmla="*/ 0 w 2"/>
                  <a:gd name="T23" fmla="*/ 172 h 255"/>
                  <a:gd name="T24" fmla="*/ 2 w 2"/>
                  <a:gd name="T25" fmla="*/ 172 h 255"/>
                  <a:gd name="T26" fmla="*/ 2 w 2"/>
                  <a:gd name="T27" fmla="*/ 87 h 255"/>
                  <a:gd name="T28" fmla="*/ 2 w 2"/>
                  <a:gd name="T29" fmla="*/ 0 h 255"/>
                  <a:gd name="T30" fmla="*/ 0 w 2"/>
                  <a:gd name="T31" fmla="*/ 0 h 255"/>
                  <a:gd name="T32" fmla="*/ 0 w 2"/>
                  <a:gd name="T33" fmla="*/ 83 h 255"/>
                  <a:gd name="T34" fmla="*/ 2 w 2"/>
                  <a:gd name="T35" fmla="*/ 83 h 255"/>
                  <a:gd name="T36" fmla="*/ 2 w 2"/>
                  <a:gd name="T37" fmla="*/ 75 h 255"/>
                  <a:gd name="T38" fmla="*/ 2 w 2"/>
                  <a:gd name="T39" fmla="*/ 12 h 255"/>
                  <a:gd name="T40" fmla="*/ 2 w 2"/>
                  <a:gd name="T41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" h="255">
                    <a:moveTo>
                      <a:pt x="2" y="176"/>
                    </a:moveTo>
                    <a:lnTo>
                      <a:pt x="0" y="176"/>
                    </a:lnTo>
                    <a:lnTo>
                      <a:pt x="0" y="255"/>
                    </a:lnTo>
                    <a:lnTo>
                      <a:pt x="2" y="255"/>
                    </a:lnTo>
                    <a:lnTo>
                      <a:pt x="2" y="255"/>
                    </a:lnTo>
                    <a:lnTo>
                      <a:pt x="2" y="255"/>
                    </a:lnTo>
                    <a:lnTo>
                      <a:pt x="2" y="238"/>
                    </a:lnTo>
                    <a:lnTo>
                      <a:pt x="2" y="188"/>
                    </a:lnTo>
                    <a:lnTo>
                      <a:pt x="2" y="176"/>
                    </a:lnTo>
                    <a:close/>
                    <a:moveTo>
                      <a:pt x="2" y="87"/>
                    </a:moveTo>
                    <a:lnTo>
                      <a:pt x="0" y="87"/>
                    </a:lnTo>
                    <a:lnTo>
                      <a:pt x="0" y="172"/>
                    </a:lnTo>
                    <a:lnTo>
                      <a:pt x="2" y="172"/>
                    </a:lnTo>
                    <a:lnTo>
                      <a:pt x="2" y="87"/>
                    </a:lnTo>
                    <a:close/>
                    <a:moveTo>
                      <a:pt x="2" y="0"/>
                    </a:moveTo>
                    <a:lnTo>
                      <a:pt x="0" y="0"/>
                    </a:lnTo>
                    <a:lnTo>
                      <a:pt x="0" y="83"/>
                    </a:lnTo>
                    <a:lnTo>
                      <a:pt x="2" y="83"/>
                    </a:lnTo>
                    <a:lnTo>
                      <a:pt x="2" y="75"/>
                    </a:lnTo>
                    <a:lnTo>
                      <a:pt x="2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14" name="Freeform 1839"/>
              <p:cNvSpPr>
                <a:spLocks noEditPoints="1"/>
              </p:cNvSpPr>
              <p:nvPr/>
            </p:nvSpPr>
            <p:spPr bwMode="auto">
              <a:xfrm>
                <a:off x="5708650" y="1019176"/>
                <a:ext cx="3175" cy="404813"/>
              </a:xfrm>
              <a:custGeom>
                <a:avLst/>
                <a:gdLst>
                  <a:gd name="T0" fmla="*/ 2 w 2"/>
                  <a:gd name="T1" fmla="*/ 176 h 255"/>
                  <a:gd name="T2" fmla="*/ 0 w 2"/>
                  <a:gd name="T3" fmla="*/ 176 h 255"/>
                  <a:gd name="T4" fmla="*/ 0 w 2"/>
                  <a:gd name="T5" fmla="*/ 255 h 255"/>
                  <a:gd name="T6" fmla="*/ 2 w 2"/>
                  <a:gd name="T7" fmla="*/ 255 h 255"/>
                  <a:gd name="T8" fmla="*/ 2 w 2"/>
                  <a:gd name="T9" fmla="*/ 255 h 255"/>
                  <a:gd name="T10" fmla="*/ 2 w 2"/>
                  <a:gd name="T11" fmla="*/ 255 h 255"/>
                  <a:gd name="T12" fmla="*/ 2 w 2"/>
                  <a:gd name="T13" fmla="*/ 238 h 255"/>
                  <a:gd name="T14" fmla="*/ 2 w 2"/>
                  <a:gd name="T15" fmla="*/ 188 h 255"/>
                  <a:gd name="T16" fmla="*/ 2 w 2"/>
                  <a:gd name="T17" fmla="*/ 176 h 255"/>
                  <a:gd name="T18" fmla="*/ 2 w 2"/>
                  <a:gd name="T19" fmla="*/ 87 h 255"/>
                  <a:gd name="T20" fmla="*/ 0 w 2"/>
                  <a:gd name="T21" fmla="*/ 87 h 255"/>
                  <a:gd name="T22" fmla="*/ 0 w 2"/>
                  <a:gd name="T23" fmla="*/ 172 h 255"/>
                  <a:gd name="T24" fmla="*/ 2 w 2"/>
                  <a:gd name="T25" fmla="*/ 172 h 255"/>
                  <a:gd name="T26" fmla="*/ 2 w 2"/>
                  <a:gd name="T27" fmla="*/ 87 h 255"/>
                  <a:gd name="T28" fmla="*/ 2 w 2"/>
                  <a:gd name="T29" fmla="*/ 0 h 255"/>
                  <a:gd name="T30" fmla="*/ 0 w 2"/>
                  <a:gd name="T31" fmla="*/ 0 h 255"/>
                  <a:gd name="T32" fmla="*/ 0 w 2"/>
                  <a:gd name="T33" fmla="*/ 83 h 255"/>
                  <a:gd name="T34" fmla="*/ 2 w 2"/>
                  <a:gd name="T35" fmla="*/ 83 h 255"/>
                  <a:gd name="T36" fmla="*/ 2 w 2"/>
                  <a:gd name="T37" fmla="*/ 75 h 255"/>
                  <a:gd name="T38" fmla="*/ 2 w 2"/>
                  <a:gd name="T39" fmla="*/ 12 h 255"/>
                  <a:gd name="T40" fmla="*/ 2 w 2"/>
                  <a:gd name="T41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" h="255">
                    <a:moveTo>
                      <a:pt x="2" y="176"/>
                    </a:moveTo>
                    <a:lnTo>
                      <a:pt x="0" y="176"/>
                    </a:lnTo>
                    <a:lnTo>
                      <a:pt x="0" y="255"/>
                    </a:lnTo>
                    <a:lnTo>
                      <a:pt x="2" y="255"/>
                    </a:lnTo>
                    <a:lnTo>
                      <a:pt x="2" y="255"/>
                    </a:lnTo>
                    <a:lnTo>
                      <a:pt x="2" y="255"/>
                    </a:lnTo>
                    <a:lnTo>
                      <a:pt x="2" y="238"/>
                    </a:lnTo>
                    <a:lnTo>
                      <a:pt x="2" y="188"/>
                    </a:lnTo>
                    <a:lnTo>
                      <a:pt x="2" y="176"/>
                    </a:lnTo>
                    <a:moveTo>
                      <a:pt x="2" y="87"/>
                    </a:moveTo>
                    <a:lnTo>
                      <a:pt x="0" y="87"/>
                    </a:lnTo>
                    <a:lnTo>
                      <a:pt x="0" y="172"/>
                    </a:lnTo>
                    <a:lnTo>
                      <a:pt x="2" y="172"/>
                    </a:lnTo>
                    <a:lnTo>
                      <a:pt x="2" y="87"/>
                    </a:lnTo>
                    <a:moveTo>
                      <a:pt x="2" y="0"/>
                    </a:moveTo>
                    <a:lnTo>
                      <a:pt x="0" y="0"/>
                    </a:lnTo>
                    <a:lnTo>
                      <a:pt x="0" y="83"/>
                    </a:lnTo>
                    <a:lnTo>
                      <a:pt x="2" y="83"/>
                    </a:lnTo>
                    <a:lnTo>
                      <a:pt x="2" y="75"/>
                    </a:lnTo>
                    <a:lnTo>
                      <a:pt x="2" y="1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15" name="Freeform 1840"/>
              <p:cNvSpPr>
                <a:spLocks/>
              </p:cNvSpPr>
              <p:nvPr/>
            </p:nvSpPr>
            <p:spPr bwMode="auto">
              <a:xfrm>
                <a:off x="5708650" y="1292226"/>
                <a:ext cx="68262" cy="6350"/>
              </a:xfrm>
              <a:custGeom>
                <a:avLst/>
                <a:gdLst>
                  <a:gd name="T0" fmla="*/ 43 w 43"/>
                  <a:gd name="T1" fmla="*/ 0 h 4"/>
                  <a:gd name="T2" fmla="*/ 19 w 43"/>
                  <a:gd name="T3" fmla="*/ 0 h 4"/>
                  <a:gd name="T4" fmla="*/ 2 w 43"/>
                  <a:gd name="T5" fmla="*/ 0 h 4"/>
                  <a:gd name="T6" fmla="*/ 0 w 43"/>
                  <a:gd name="T7" fmla="*/ 0 h 4"/>
                  <a:gd name="T8" fmla="*/ 0 w 43"/>
                  <a:gd name="T9" fmla="*/ 4 h 4"/>
                  <a:gd name="T10" fmla="*/ 2 w 43"/>
                  <a:gd name="T11" fmla="*/ 4 h 4"/>
                  <a:gd name="T12" fmla="*/ 15 w 43"/>
                  <a:gd name="T13" fmla="*/ 4 h 4"/>
                  <a:gd name="T14" fmla="*/ 43 w 43"/>
                  <a:gd name="T15" fmla="*/ 4 h 4"/>
                  <a:gd name="T16" fmla="*/ 43 w 43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">
                    <a:moveTo>
                      <a:pt x="43" y="0"/>
                    </a:moveTo>
                    <a:lnTo>
                      <a:pt x="19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15" y="4"/>
                    </a:lnTo>
                    <a:lnTo>
                      <a:pt x="43" y="4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16" name="Freeform 1841"/>
              <p:cNvSpPr>
                <a:spLocks/>
              </p:cNvSpPr>
              <p:nvPr/>
            </p:nvSpPr>
            <p:spPr bwMode="auto">
              <a:xfrm>
                <a:off x="5708650" y="1292226"/>
                <a:ext cx="68262" cy="6350"/>
              </a:xfrm>
              <a:custGeom>
                <a:avLst/>
                <a:gdLst>
                  <a:gd name="T0" fmla="*/ 43 w 43"/>
                  <a:gd name="T1" fmla="*/ 0 h 4"/>
                  <a:gd name="T2" fmla="*/ 19 w 43"/>
                  <a:gd name="T3" fmla="*/ 0 h 4"/>
                  <a:gd name="T4" fmla="*/ 2 w 43"/>
                  <a:gd name="T5" fmla="*/ 0 h 4"/>
                  <a:gd name="T6" fmla="*/ 0 w 43"/>
                  <a:gd name="T7" fmla="*/ 0 h 4"/>
                  <a:gd name="T8" fmla="*/ 0 w 43"/>
                  <a:gd name="T9" fmla="*/ 4 h 4"/>
                  <a:gd name="T10" fmla="*/ 2 w 43"/>
                  <a:gd name="T11" fmla="*/ 4 h 4"/>
                  <a:gd name="T12" fmla="*/ 15 w 43"/>
                  <a:gd name="T13" fmla="*/ 4 h 4"/>
                  <a:gd name="T14" fmla="*/ 43 w 43"/>
                  <a:gd name="T15" fmla="*/ 4 h 4"/>
                  <a:gd name="T16" fmla="*/ 43 w 43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">
                    <a:moveTo>
                      <a:pt x="43" y="0"/>
                    </a:moveTo>
                    <a:lnTo>
                      <a:pt x="19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15" y="4"/>
                    </a:lnTo>
                    <a:lnTo>
                      <a:pt x="43" y="4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17" name="Freeform 1842"/>
              <p:cNvSpPr>
                <a:spLocks/>
              </p:cNvSpPr>
              <p:nvPr/>
            </p:nvSpPr>
            <p:spPr bwMode="auto">
              <a:xfrm>
                <a:off x="5708650" y="1150939"/>
                <a:ext cx="68262" cy="6350"/>
              </a:xfrm>
              <a:custGeom>
                <a:avLst/>
                <a:gdLst>
                  <a:gd name="T0" fmla="*/ 43 w 43"/>
                  <a:gd name="T1" fmla="*/ 0 h 4"/>
                  <a:gd name="T2" fmla="*/ 2 w 43"/>
                  <a:gd name="T3" fmla="*/ 0 h 4"/>
                  <a:gd name="T4" fmla="*/ 0 w 43"/>
                  <a:gd name="T5" fmla="*/ 0 h 4"/>
                  <a:gd name="T6" fmla="*/ 0 w 43"/>
                  <a:gd name="T7" fmla="*/ 4 h 4"/>
                  <a:gd name="T8" fmla="*/ 2 w 43"/>
                  <a:gd name="T9" fmla="*/ 4 h 4"/>
                  <a:gd name="T10" fmla="*/ 43 w 43"/>
                  <a:gd name="T11" fmla="*/ 4 h 4"/>
                  <a:gd name="T12" fmla="*/ 43 w 4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">
                    <a:moveTo>
                      <a:pt x="4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3" y="4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18" name="Freeform 1843"/>
              <p:cNvSpPr>
                <a:spLocks/>
              </p:cNvSpPr>
              <p:nvPr/>
            </p:nvSpPr>
            <p:spPr bwMode="auto">
              <a:xfrm>
                <a:off x="5708650" y="1150939"/>
                <a:ext cx="68262" cy="6350"/>
              </a:xfrm>
              <a:custGeom>
                <a:avLst/>
                <a:gdLst>
                  <a:gd name="T0" fmla="*/ 43 w 43"/>
                  <a:gd name="T1" fmla="*/ 0 h 4"/>
                  <a:gd name="T2" fmla="*/ 2 w 43"/>
                  <a:gd name="T3" fmla="*/ 0 h 4"/>
                  <a:gd name="T4" fmla="*/ 0 w 43"/>
                  <a:gd name="T5" fmla="*/ 0 h 4"/>
                  <a:gd name="T6" fmla="*/ 0 w 43"/>
                  <a:gd name="T7" fmla="*/ 4 h 4"/>
                  <a:gd name="T8" fmla="*/ 2 w 43"/>
                  <a:gd name="T9" fmla="*/ 4 h 4"/>
                  <a:gd name="T10" fmla="*/ 43 w 43"/>
                  <a:gd name="T11" fmla="*/ 4 h 4"/>
                  <a:gd name="T12" fmla="*/ 43 w 4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">
                    <a:moveTo>
                      <a:pt x="4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3" y="4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19" name="Freeform 1844"/>
              <p:cNvSpPr>
                <a:spLocks noEditPoints="1"/>
              </p:cNvSpPr>
              <p:nvPr/>
            </p:nvSpPr>
            <p:spPr bwMode="auto">
              <a:xfrm>
                <a:off x="5613400" y="1609726"/>
                <a:ext cx="163512" cy="314325"/>
              </a:xfrm>
              <a:custGeom>
                <a:avLst/>
                <a:gdLst>
                  <a:gd name="T0" fmla="*/ 103 w 103"/>
                  <a:gd name="T1" fmla="*/ 156 h 198"/>
                  <a:gd name="T2" fmla="*/ 60 w 103"/>
                  <a:gd name="T3" fmla="*/ 156 h 198"/>
                  <a:gd name="T4" fmla="*/ 60 w 103"/>
                  <a:gd name="T5" fmla="*/ 166 h 198"/>
                  <a:gd name="T6" fmla="*/ 103 w 103"/>
                  <a:gd name="T7" fmla="*/ 166 h 198"/>
                  <a:gd name="T8" fmla="*/ 103 w 103"/>
                  <a:gd name="T9" fmla="*/ 156 h 198"/>
                  <a:gd name="T10" fmla="*/ 103 w 103"/>
                  <a:gd name="T11" fmla="*/ 6 h 198"/>
                  <a:gd name="T12" fmla="*/ 93 w 103"/>
                  <a:gd name="T13" fmla="*/ 6 h 198"/>
                  <a:gd name="T14" fmla="*/ 93 w 103"/>
                  <a:gd name="T15" fmla="*/ 22 h 198"/>
                  <a:gd name="T16" fmla="*/ 60 w 103"/>
                  <a:gd name="T17" fmla="*/ 22 h 198"/>
                  <a:gd name="T18" fmla="*/ 60 w 103"/>
                  <a:gd name="T19" fmla="*/ 51 h 198"/>
                  <a:gd name="T20" fmla="*/ 103 w 103"/>
                  <a:gd name="T21" fmla="*/ 51 h 198"/>
                  <a:gd name="T22" fmla="*/ 103 w 103"/>
                  <a:gd name="T23" fmla="*/ 6 h 198"/>
                  <a:gd name="T24" fmla="*/ 0 w 103"/>
                  <a:gd name="T25" fmla="*/ 0 h 198"/>
                  <a:gd name="T26" fmla="*/ 0 w 103"/>
                  <a:gd name="T27" fmla="*/ 0 h 198"/>
                  <a:gd name="T28" fmla="*/ 0 w 103"/>
                  <a:gd name="T29" fmla="*/ 198 h 198"/>
                  <a:gd name="T30" fmla="*/ 103 w 103"/>
                  <a:gd name="T31" fmla="*/ 198 h 198"/>
                  <a:gd name="T32" fmla="*/ 60 w 103"/>
                  <a:gd name="T33" fmla="*/ 198 h 198"/>
                  <a:gd name="T34" fmla="*/ 0 w 103"/>
                  <a:gd name="T35" fmla="*/ 198 h 198"/>
                  <a:gd name="T36" fmla="*/ 0 w 103"/>
                  <a:gd name="T37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198">
                    <a:moveTo>
                      <a:pt x="103" y="156"/>
                    </a:moveTo>
                    <a:lnTo>
                      <a:pt x="60" y="156"/>
                    </a:lnTo>
                    <a:lnTo>
                      <a:pt x="60" y="166"/>
                    </a:lnTo>
                    <a:lnTo>
                      <a:pt x="103" y="166"/>
                    </a:lnTo>
                    <a:lnTo>
                      <a:pt x="103" y="156"/>
                    </a:lnTo>
                    <a:close/>
                    <a:moveTo>
                      <a:pt x="103" y="6"/>
                    </a:moveTo>
                    <a:lnTo>
                      <a:pt x="93" y="6"/>
                    </a:lnTo>
                    <a:lnTo>
                      <a:pt x="93" y="22"/>
                    </a:lnTo>
                    <a:lnTo>
                      <a:pt x="60" y="22"/>
                    </a:lnTo>
                    <a:lnTo>
                      <a:pt x="60" y="51"/>
                    </a:lnTo>
                    <a:lnTo>
                      <a:pt x="103" y="51"/>
                    </a:lnTo>
                    <a:lnTo>
                      <a:pt x="103" y="6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198"/>
                    </a:lnTo>
                    <a:lnTo>
                      <a:pt x="103" y="198"/>
                    </a:lnTo>
                    <a:lnTo>
                      <a:pt x="60" y="198"/>
                    </a:lnTo>
                    <a:lnTo>
                      <a:pt x="0" y="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20" name="Freeform 1845"/>
              <p:cNvSpPr>
                <a:spLocks noEditPoints="1"/>
              </p:cNvSpPr>
              <p:nvPr/>
            </p:nvSpPr>
            <p:spPr bwMode="auto">
              <a:xfrm>
                <a:off x="5613400" y="1609726"/>
                <a:ext cx="163512" cy="314325"/>
              </a:xfrm>
              <a:custGeom>
                <a:avLst/>
                <a:gdLst>
                  <a:gd name="T0" fmla="*/ 103 w 103"/>
                  <a:gd name="T1" fmla="*/ 156 h 198"/>
                  <a:gd name="T2" fmla="*/ 60 w 103"/>
                  <a:gd name="T3" fmla="*/ 156 h 198"/>
                  <a:gd name="T4" fmla="*/ 60 w 103"/>
                  <a:gd name="T5" fmla="*/ 166 h 198"/>
                  <a:gd name="T6" fmla="*/ 103 w 103"/>
                  <a:gd name="T7" fmla="*/ 166 h 198"/>
                  <a:gd name="T8" fmla="*/ 103 w 103"/>
                  <a:gd name="T9" fmla="*/ 156 h 198"/>
                  <a:gd name="T10" fmla="*/ 103 w 103"/>
                  <a:gd name="T11" fmla="*/ 6 h 198"/>
                  <a:gd name="T12" fmla="*/ 93 w 103"/>
                  <a:gd name="T13" fmla="*/ 6 h 198"/>
                  <a:gd name="T14" fmla="*/ 93 w 103"/>
                  <a:gd name="T15" fmla="*/ 22 h 198"/>
                  <a:gd name="T16" fmla="*/ 60 w 103"/>
                  <a:gd name="T17" fmla="*/ 22 h 198"/>
                  <a:gd name="T18" fmla="*/ 60 w 103"/>
                  <a:gd name="T19" fmla="*/ 51 h 198"/>
                  <a:gd name="T20" fmla="*/ 103 w 103"/>
                  <a:gd name="T21" fmla="*/ 51 h 198"/>
                  <a:gd name="T22" fmla="*/ 103 w 103"/>
                  <a:gd name="T23" fmla="*/ 6 h 198"/>
                  <a:gd name="T24" fmla="*/ 0 w 103"/>
                  <a:gd name="T25" fmla="*/ 0 h 198"/>
                  <a:gd name="T26" fmla="*/ 0 w 103"/>
                  <a:gd name="T27" fmla="*/ 0 h 198"/>
                  <a:gd name="T28" fmla="*/ 0 w 103"/>
                  <a:gd name="T29" fmla="*/ 198 h 198"/>
                  <a:gd name="T30" fmla="*/ 103 w 103"/>
                  <a:gd name="T31" fmla="*/ 198 h 198"/>
                  <a:gd name="T32" fmla="*/ 60 w 103"/>
                  <a:gd name="T33" fmla="*/ 198 h 198"/>
                  <a:gd name="T34" fmla="*/ 0 w 103"/>
                  <a:gd name="T35" fmla="*/ 198 h 198"/>
                  <a:gd name="T36" fmla="*/ 0 w 103"/>
                  <a:gd name="T37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198">
                    <a:moveTo>
                      <a:pt x="103" y="156"/>
                    </a:moveTo>
                    <a:lnTo>
                      <a:pt x="60" y="156"/>
                    </a:lnTo>
                    <a:lnTo>
                      <a:pt x="60" y="166"/>
                    </a:lnTo>
                    <a:lnTo>
                      <a:pt x="103" y="166"/>
                    </a:lnTo>
                    <a:lnTo>
                      <a:pt x="103" y="156"/>
                    </a:lnTo>
                    <a:moveTo>
                      <a:pt x="103" y="6"/>
                    </a:moveTo>
                    <a:lnTo>
                      <a:pt x="93" y="6"/>
                    </a:lnTo>
                    <a:lnTo>
                      <a:pt x="93" y="22"/>
                    </a:lnTo>
                    <a:lnTo>
                      <a:pt x="60" y="22"/>
                    </a:lnTo>
                    <a:lnTo>
                      <a:pt x="60" y="51"/>
                    </a:lnTo>
                    <a:lnTo>
                      <a:pt x="103" y="51"/>
                    </a:lnTo>
                    <a:lnTo>
                      <a:pt x="103" y="6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198"/>
                    </a:lnTo>
                    <a:lnTo>
                      <a:pt x="103" y="198"/>
                    </a:lnTo>
                    <a:lnTo>
                      <a:pt x="60" y="198"/>
                    </a:lnTo>
                    <a:lnTo>
                      <a:pt x="0" y="19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21" name="Freeform 1846"/>
              <p:cNvSpPr>
                <a:spLocks/>
              </p:cNvSpPr>
              <p:nvPr/>
            </p:nvSpPr>
            <p:spPr bwMode="auto">
              <a:xfrm>
                <a:off x="5708650" y="1012826"/>
                <a:ext cx="68262" cy="6350"/>
              </a:xfrm>
              <a:custGeom>
                <a:avLst/>
                <a:gdLst>
                  <a:gd name="T0" fmla="*/ 43 w 43"/>
                  <a:gd name="T1" fmla="*/ 0 h 4"/>
                  <a:gd name="T2" fmla="*/ 19 w 43"/>
                  <a:gd name="T3" fmla="*/ 0 h 4"/>
                  <a:gd name="T4" fmla="*/ 2 w 43"/>
                  <a:gd name="T5" fmla="*/ 0 h 4"/>
                  <a:gd name="T6" fmla="*/ 0 w 43"/>
                  <a:gd name="T7" fmla="*/ 0 h 4"/>
                  <a:gd name="T8" fmla="*/ 0 w 43"/>
                  <a:gd name="T9" fmla="*/ 4 h 4"/>
                  <a:gd name="T10" fmla="*/ 2 w 43"/>
                  <a:gd name="T11" fmla="*/ 4 h 4"/>
                  <a:gd name="T12" fmla="*/ 15 w 43"/>
                  <a:gd name="T13" fmla="*/ 4 h 4"/>
                  <a:gd name="T14" fmla="*/ 43 w 43"/>
                  <a:gd name="T15" fmla="*/ 4 h 4"/>
                  <a:gd name="T16" fmla="*/ 43 w 43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">
                    <a:moveTo>
                      <a:pt x="43" y="0"/>
                    </a:moveTo>
                    <a:lnTo>
                      <a:pt x="19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15" y="4"/>
                    </a:lnTo>
                    <a:lnTo>
                      <a:pt x="43" y="4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22" name="Freeform 1847"/>
              <p:cNvSpPr>
                <a:spLocks/>
              </p:cNvSpPr>
              <p:nvPr/>
            </p:nvSpPr>
            <p:spPr bwMode="auto">
              <a:xfrm>
                <a:off x="5708650" y="1012826"/>
                <a:ext cx="68262" cy="6350"/>
              </a:xfrm>
              <a:custGeom>
                <a:avLst/>
                <a:gdLst>
                  <a:gd name="T0" fmla="*/ 43 w 43"/>
                  <a:gd name="T1" fmla="*/ 0 h 4"/>
                  <a:gd name="T2" fmla="*/ 19 w 43"/>
                  <a:gd name="T3" fmla="*/ 0 h 4"/>
                  <a:gd name="T4" fmla="*/ 2 w 43"/>
                  <a:gd name="T5" fmla="*/ 0 h 4"/>
                  <a:gd name="T6" fmla="*/ 0 w 43"/>
                  <a:gd name="T7" fmla="*/ 0 h 4"/>
                  <a:gd name="T8" fmla="*/ 0 w 43"/>
                  <a:gd name="T9" fmla="*/ 4 h 4"/>
                  <a:gd name="T10" fmla="*/ 2 w 43"/>
                  <a:gd name="T11" fmla="*/ 4 h 4"/>
                  <a:gd name="T12" fmla="*/ 15 w 43"/>
                  <a:gd name="T13" fmla="*/ 4 h 4"/>
                  <a:gd name="T14" fmla="*/ 43 w 43"/>
                  <a:gd name="T15" fmla="*/ 4 h 4"/>
                  <a:gd name="T16" fmla="*/ 43 w 43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">
                    <a:moveTo>
                      <a:pt x="43" y="0"/>
                    </a:moveTo>
                    <a:lnTo>
                      <a:pt x="19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15" y="4"/>
                    </a:lnTo>
                    <a:lnTo>
                      <a:pt x="43" y="4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23" name="Freeform 1848"/>
              <p:cNvSpPr>
                <a:spLocks/>
              </p:cNvSpPr>
              <p:nvPr/>
            </p:nvSpPr>
            <p:spPr bwMode="auto">
              <a:xfrm>
                <a:off x="5708650" y="874714"/>
                <a:ext cx="68262" cy="6350"/>
              </a:xfrm>
              <a:custGeom>
                <a:avLst/>
                <a:gdLst>
                  <a:gd name="T0" fmla="*/ 43 w 43"/>
                  <a:gd name="T1" fmla="*/ 0 h 4"/>
                  <a:gd name="T2" fmla="*/ 23 w 43"/>
                  <a:gd name="T3" fmla="*/ 0 h 4"/>
                  <a:gd name="T4" fmla="*/ 2 w 43"/>
                  <a:gd name="T5" fmla="*/ 0 h 4"/>
                  <a:gd name="T6" fmla="*/ 0 w 43"/>
                  <a:gd name="T7" fmla="*/ 0 h 4"/>
                  <a:gd name="T8" fmla="*/ 0 w 43"/>
                  <a:gd name="T9" fmla="*/ 4 h 4"/>
                  <a:gd name="T10" fmla="*/ 2 w 43"/>
                  <a:gd name="T11" fmla="*/ 4 h 4"/>
                  <a:gd name="T12" fmla="*/ 19 w 43"/>
                  <a:gd name="T13" fmla="*/ 4 h 4"/>
                  <a:gd name="T14" fmla="*/ 43 w 43"/>
                  <a:gd name="T15" fmla="*/ 4 h 4"/>
                  <a:gd name="T16" fmla="*/ 43 w 43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">
                    <a:moveTo>
                      <a:pt x="43" y="0"/>
                    </a:moveTo>
                    <a:lnTo>
                      <a:pt x="2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19" y="4"/>
                    </a:lnTo>
                    <a:lnTo>
                      <a:pt x="43" y="4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24" name="Freeform 1849"/>
              <p:cNvSpPr>
                <a:spLocks/>
              </p:cNvSpPr>
              <p:nvPr/>
            </p:nvSpPr>
            <p:spPr bwMode="auto">
              <a:xfrm>
                <a:off x="5708650" y="874714"/>
                <a:ext cx="68262" cy="6350"/>
              </a:xfrm>
              <a:custGeom>
                <a:avLst/>
                <a:gdLst>
                  <a:gd name="T0" fmla="*/ 43 w 43"/>
                  <a:gd name="T1" fmla="*/ 0 h 4"/>
                  <a:gd name="T2" fmla="*/ 23 w 43"/>
                  <a:gd name="T3" fmla="*/ 0 h 4"/>
                  <a:gd name="T4" fmla="*/ 2 w 43"/>
                  <a:gd name="T5" fmla="*/ 0 h 4"/>
                  <a:gd name="T6" fmla="*/ 0 w 43"/>
                  <a:gd name="T7" fmla="*/ 0 h 4"/>
                  <a:gd name="T8" fmla="*/ 0 w 43"/>
                  <a:gd name="T9" fmla="*/ 4 h 4"/>
                  <a:gd name="T10" fmla="*/ 2 w 43"/>
                  <a:gd name="T11" fmla="*/ 4 h 4"/>
                  <a:gd name="T12" fmla="*/ 19 w 43"/>
                  <a:gd name="T13" fmla="*/ 4 h 4"/>
                  <a:gd name="T14" fmla="*/ 43 w 43"/>
                  <a:gd name="T15" fmla="*/ 4 h 4"/>
                  <a:gd name="T16" fmla="*/ 43 w 43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">
                    <a:moveTo>
                      <a:pt x="43" y="0"/>
                    </a:moveTo>
                    <a:lnTo>
                      <a:pt x="2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19" y="4"/>
                    </a:lnTo>
                    <a:lnTo>
                      <a:pt x="43" y="4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25" name="Freeform 1850"/>
              <p:cNvSpPr>
                <a:spLocks/>
              </p:cNvSpPr>
              <p:nvPr/>
            </p:nvSpPr>
            <p:spPr bwMode="auto">
              <a:xfrm>
                <a:off x="5613400" y="746126"/>
                <a:ext cx="19050" cy="22225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14 h 14"/>
                  <a:gd name="T6" fmla="*/ 12 w 12"/>
                  <a:gd name="T7" fmla="*/ 14 h 14"/>
                  <a:gd name="T8" fmla="*/ 12 w 12"/>
                  <a:gd name="T9" fmla="*/ 14 h 14"/>
                  <a:gd name="T10" fmla="*/ 0 w 12"/>
                  <a:gd name="T11" fmla="*/ 14 h 14"/>
                  <a:gd name="T12" fmla="*/ 0 w 12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4">
                    <a:moveTo>
                      <a:pt x="0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26" name="Freeform 1851"/>
              <p:cNvSpPr>
                <a:spLocks/>
              </p:cNvSpPr>
              <p:nvPr/>
            </p:nvSpPr>
            <p:spPr bwMode="auto">
              <a:xfrm>
                <a:off x="5613400" y="746126"/>
                <a:ext cx="19050" cy="22225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14 h 14"/>
                  <a:gd name="T6" fmla="*/ 12 w 12"/>
                  <a:gd name="T7" fmla="*/ 14 h 14"/>
                  <a:gd name="T8" fmla="*/ 12 w 12"/>
                  <a:gd name="T9" fmla="*/ 14 h 14"/>
                  <a:gd name="T10" fmla="*/ 0 w 12"/>
                  <a:gd name="T11" fmla="*/ 14 h 14"/>
                  <a:gd name="T12" fmla="*/ 0 w 12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4">
                    <a:moveTo>
                      <a:pt x="0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27" name="Freeform 1852"/>
              <p:cNvSpPr>
                <a:spLocks noEditPoints="1"/>
              </p:cNvSpPr>
              <p:nvPr/>
            </p:nvSpPr>
            <p:spPr bwMode="auto">
              <a:xfrm>
                <a:off x="5613400" y="546101"/>
                <a:ext cx="95250" cy="877888"/>
              </a:xfrm>
              <a:custGeom>
                <a:avLst/>
                <a:gdLst>
                  <a:gd name="T0" fmla="*/ 12 w 60"/>
                  <a:gd name="T1" fmla="*/ 553 h 553"/>
                  <a:gd name="T2" fmla="*/ 0 w 60"/>
                  <a:gd name="T3" fmla="*/ 553 h 553"/>
                  <a:gd name="T4" fmla="*/ 12 w 60"/>
                  <a:gd name="T5" fmla="*/ 553 h 553"/>
                  <a:gd name="T6" fmla="*/ 60 w 60"/>
                  <a:gd name="T7" fmla="*/ 0 h 553"/>
                  <a:gd name="T8" fmla="*/ 0 w 60"/>
                  <a:gd name="T9" fmla="*/ 0 h 553"/>
                  <a:gd name="T10" fmla="*/ 0 w 60"/>
                  <a:gd name="T11" fmla="*/ 0 h 553"/>
                  <a:gd name="T12" fmla="*/ 60 w 60"/>
                  <a:gd name="T13" fmla="*/ 0 h 553"/>
                  <a:gd name="T14" fmla="*/ 60 w 60"/>
                  <a:gd name="T15" fmla="*/ 0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553">
                    <a:moveTo>
                      <a:pt x="12" y="553"/>
                    </a:moveTo>
                    <a:lnTo>
                      <a:pt x="0" y="553"/>
                    </a:lnTo>
                    <a:lnTo>
                      <a:pt x="12" y="553"/>
                    </a:lnTo>
                    <a:close/>
                    <a:moveTo>
                      <a:pt x="6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28" name="Freeform 1853"/>
              <p:cNvSpPr>
                <a:spLocks noEditPoints="1"/>
              </p:cNvSpPr>
              <p:nvPr/>
            </p:nvSpPr>
            <p:spPr bwMode="auto">
              <a:xfrm>
                <a:off x="5613400" y="546101"/>
                <a:ext cx="95250" cy="877888"/>
              </a:xfrm>
              <a:custGeom>
                <a:avLst/>
                <a:gdLst>
                  <a:gd name="T0" fmla="*/ 12 w 60"/>
                  <a:gd name="T1" fmla="*/ 553 h 553"/>
                  <a:gd name="T2" fmla="*/ 0 w 60"/>
                  <a:gd name="T3" fmla="*/ 553 h 553"/>
                  <a:gd name="T4" fmla="*/ 12 w 60"/>
                  <a:gd name="T5" fmla="*/ 553 h 553"/>
                  <a:gd name="T6" fmla="*/ 60 w 60"/>
                  <a:gd name="T7" fmla="*/ 0 h 553"/>
                  <a:gd name="T8" fmla="*/ 0 w 60"/>
                  <a:gd name="T9" fmla="*/ 0 h 553"/>
                  <a:gd name="T10" fmla="*/ 0 w 60"/>
                  <a:gd name="T11" fmla="*/ 0 h 553"/>
                  <a:gd name="T12" fmla="*/ 60 w 60"/>
                  <a:gd name="T13" fmla="*/ 0 h 553"/>
                  <a:gd name="T14" fmla="*/ 60 w 60"/>
                  <a:gd name="T15" fmla="*/ 0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553">
                    <a:moveTo>
                      <a:pt x="12" y="553"/>
                    </a:moveTo>
                    <a:lnTo>
                      <a:pt x="0" y="553"/>
                    </a:lnTo>
                    <a:lnTo>
                      <a:pt x="12" y="553"/>
                    </a:lnTo>
                    <a:moveTo>
                      <a:pt x="6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29" name="Rectangle 1854"/>
              <p:cNvSpPr>
                <a:spLocks noChangeArrowheads="1"/>
              </p:cNvSpPr>
              <p:nvPr/>
            </p:nvSpPr>
            <p:spPr bwMode="auto">
              <a:xfrm>
                <a:off x="5632450" y="1423989"/>
                <a:ext cx="1587" cy="1588"/>
              </a:xfrm>
              <a:prstGeom prst="rect">
                <a:avLst/>
              </a:pr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30" name="Freeform 1855"/>
              <p:cNvSpPr>
                <a:spLocks/>
              </p:cNvSpPr>
              <p:nvPr/>
            </p:nvSpPr>
            <p:spPr bwMode="auto">
              <a:xfrm>
                <a:off x="5632450" y="14239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31" name="Freeform 1856"/>
              <p:cNvSpPr>
                <a:spLocks noEditPoints="1"/>
              </p:cNvSpPr>
              <p:nvPr/>
            </p:nvSpPr>
            <p:spPr bwMode="auto">
              <a:xfrm>
                <a:off x="5613400" y="546101"/>
                <a:ext cx="95250" cy="200025"/>
              </a:xfrm>
              <a:custGeom>
                <a:avLst/>
                <a:gdLst>
                  <a:gd name="T0" fmla="*/ 60 w 60"/>
                  <a:gd name="T1" fmla="*/ 15 h 126"/>
                  <a:gd name="T2" fmla="*/ 0 w 60"/>
                  <a:gd name="T3" fmla="*/ 15 h 126"/>
                  <a:gd name="T4" fmla="*/ 0 w 60"/>
                  <a:gd name="T5" fmla="*/ 126 h 126"/>
                  <a:gd name="T6" fmla="*/ 60 w 60"/>
                  <a:gd name="T7" fmla="*/ 126 h 126"/>
                  <a:gd name="T8" fmla="*/ 60 w 60"/>
                  <a:gd name="T9" fmla="*/ 15 h 126"/>
                  <a:gd name="T10" fmla="*/ 60 w 60"/>
                  <a:gd name="T11" fmla="*/ 0 h 126"/>
                  <a:gd name="T12" fmla="*/ 0 w 60"/>
                  <a:gd name="T13" fmla="*/ 0 h 126"/>
                  <a:gd name="T14" fmla="*/ 0 w 60"/>
                  <a:gd name="T15" fmla="*/ 2 h 126"/>
                  <a:gd name="T16" fmla="*/ 60 w 60"/>
                  <a:gd name="T17" fmla="*/ 2 h 126"/>
                  <a:gd name="T18" fmla="*/ 60 w 60"/>
                  <a:gd name="T1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126">
                    <a:moveTo>
                      <a:pt x="60" y="15"/>
                    </a:moveTo>
                    <a:lnTo>
                      <a:pt x="0" y="15"/>
                    </a:lnTo>
                    <a:lnTo>
                      <a:pt x="0" y="126"/>
                    </a:lnTo>
                    <a:lnTo>
                      <a:pt x="60" y="126"/>
                    </a:lnTo>
                    <a:lnTo>
                      <a:pt x="60" y="15"/>
                    </a:lnTo>
                    <a:close/>
                    <a:moveTo>
                      <a:pt x="6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0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32" name="Freeform 1857"/>
              <p:cNvSpPr>
                <a:spLocks noEditPoints="1"/>
              </p:cNvSpPr>
              <p:nvPr/>
            </p:nvSpPr>
            <p:spPr bwMode="auto">
              <a:xfrm>
                <a:off x="5613400" y="546101"/>
                <a:ext cx="95250" cy="200025"/>
              </a:xfrm>
              <a:custGeom>
                <a:avLst/>
                <a:gdLst>
                  <a:gd name="T0" fmla="*/ 60 w 60"/>
                  <a:gd name="T1" fmla="*/ 15 h 126"/>
                  <a:gd name="T2" fmla="*/ 0 w 60"/>
                  <a:gd name="T3" fmla="*/ 15 h 126"/>
                  <a:gd name="T4" fmla="*/ 0 w 60"/>
                  <a:gd name="T5" fmla="*/ 126 h 126"/>
                  <a:gd name="T6" fmla="*/ 60 w 60"/>
                  <a:gd name="T7" fmla="*/ 126 h 126"/>
                  <a:gd name="T8" fmla="*/ 60 w 60"/>
                  <a:gd name="T9" fmla="*/ 15 h 126"/>
                  <a:gd name="T10" fmla="*/ 60 w 60"/>
                  <a:gd name="T11" fmla="*/ 0 h 126"/>
                  <a:gd name="T12" fmla="*/ 0 w 60"/>
                  <a:gd name="T13" fmla="*/ 0 h 126"/>
                  <a:gd name="T14" fmla="*/ 0 w 60"/>
                  <a:gd name="T15" fmla="*/ 2 h 126"/>
                  <a:gd name="T16" fmla="*/ 60 w 60"/>
                  <a:gd name="T17" fmla="*/ 2 h 126"/>
                  <a:gd name="T18" fmla="*/ 60 w 60"/>
                  <a:gd name="T1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126">
                    <a:moveTo>
                      <a:pt x="60" y="15"/>
                    </a:moveTo>
                    <a:lnTo>
                      <a:pt x="0" y="15"/>
                    </a:lnTo>
                    <a:lnTo>
                      <a:pt x="0" y="126"/>
                    </a:lnTo>
                    <a:lnTo>
                      <a:pt x="60" y="126"/>
                    </a:lnTo>
                    <a:lnTo>
                      <a:pt x="60" y="15"/>
                    </a:lnTo>
                    <a:moveTo>
                      <a:pt x="6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0" y="2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33" name="Freeform 1858"/>
              <p:cNvSpPr>
                <a:spLocks/>
              </p:cNvSpPr>
              <p:nvPr/>
            </p:nvSpPr>
            <p:spPr bwMode="auto">
              <a:xfrm>
                <a:off x="5613400" y="746126"/>
                <a:ext cx="95250" cy="22225"/>
              </a:xfrm>
              <a:custGeom>
                <a:avLst/>
                <a:gdLst>
                  <a:gd name="T0" fmla="*/ 60 w 60"/>
                  <a:gd name="T1" fmla="*/ 0 h 14"/>
                  <a:gd name="T2" fmla="*/ 0 w 60"/>
                  <a:gd name="T3" fmla="*/ 0 h 14"/>
                  <a:gd name="T4" fmla="*/ 0 w 60"/>
                  <a:gd name="T5" fmla="*/ 14 h 14"/>
                  <a:gd name="T6" fmla="*/ 12 w 60"/>
                  <a:gd name="T7" fmla="*/ 14 h 14"/>
                  <a:gd name="T8" fmla="*/ 34 w 60"/>
                  <a:gd name="T9" fmla="*/ 14 h 14"/>
                  <a:gd name="T10" fmla="*/ 58 w 60"/>
                  <a:gd name="T11" fmla="*/ 14 h 14"/>
                  <a:gd name="T12" fmla="*/ 60 w 60"/>
                  <a:gd name="T13" fmla="*/ 14 h 14"/>
                  <a:gd name="T14" fmla="*/ 60 w 60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14">
                    <a:moveTo>
                      <a:pt x="60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12" y="14"/>
                    </a:lnTo>
                    <a:lnTo>
                      <a:pt x="34" y="14"/>
                    </a:lnTo>
                    <a:lnTo>
                      <a:pt x="58" y="14"/>
                    </a:lnTo>
                    <a:lnTo>
                      <a:pt x="60" y="14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ED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34" name="Freeform 1859"/>
              <p:cNvSpPr>
                <a:spLocks/>
              </p:cNvSpPr>
              <p:nvPr/>
            </p:nvSpPr>
            <p:spPr bwMode="auto">
              <a:xfrm>
                <a:off x="5613400" y="746126"/>
                <a:ext cx="95250" cy="22225"/>
              </a:xfrm>
              <a:custGeom>
                <a:avLst/>
                <a:gdLst>
                  <a:gd name="T0" fmla="*/ 60 w 60"/>
                  <a:gd name="T1" fmla="*/ 0 h 14"/>
                  <a:gd name="T2" fmla="*/ 0 w 60"/>
                  <a:gd name="T3" fmla="*/ 0 h 14"/>
                  <a:gd name="T4" fmla="*/ 0 w 60"/>
                  <a:gd name="T5" fmla="*/ 14 h 14"/>
                  <a:gd name="T6" fmla="*/ 12 w 60"/>
                  <a:gd name="T7" fmla="*/ 14 h 14"/>
                  <a:gd name="T8" fmla="*/ 34 w 60"/>
                  <a:gd name="T9" fmla="*/ 14 h 14"/>
                  <a:gd name="T10" fmla="*/ 58 w 60"/>
                  <a:gd name="T11" fmla="*/ 14 h 14"/>
                  <a:gd name="T12" fmla="*/ 60 w 60"/>
                  <a:gd name="T13" fmla="*/ 14 h 14"/>
                  <a:gd name="T14" fmla="*/ 60 w 60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14">
                    <a:moveTo>
                      <a:pt x="60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12" y="14"/>
                    </a:lnTo>
                    <a:lnTo>
                      <a:pt x="34" y="14"/>
                    </a:lnTo>
                    <a:lnTo>
                      <a:pt x="58" y="14"/>
                    </a:lnTo>
                    <a:lnTo>
                      <a:pt x="60" y="14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35" name="Rectangle 1860"/>
              <p:cNvSpPr>
                <a:spLocks noChangeArrowheads="1"/>
              </p:cNvSpPr>
              <p:nvPr/>
            </p:nvSpPr>
            <p:spPr bwMode="auto">
              <a:xfrm>
                <a:off x="5613400" y="549276"/>
                <a:ext cx="95250" cy="20638"/>
              </a:xfrm>
              <a:prstGeom prst="rect">
                <a:avLst/>
              </a:prstGeom>
              <a:solidFill>
                <a:srgbClr val="D4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36" name="Rectangle 1861"/>
              <p:cNvSpPr>
                <a:spLocks noChangeArrowheads="1"/>
              </p:cNvSpPr>
              <p:nvPr/>
            </p:nvSpPr>
            <p:spPr bwMode="auto">
              <a:xfrm>
                <a:off x="5613400" y="549276"/>
                <a:ext cx="95250" cy="20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37" name="Freeform 1862"/>
              <p:cNvSpPr>
                <a:spLocks noEditPoints="1"/>
              </p:cNvSpPr>
              <p:nvPr/>
            </p:nvSpPr>
            <p:spPr bwMode="auto">
              <a:xfrm>
                <a:off x="5632450" y="768351"/>
                <a:ext cx="73025" cy="106363"/>
              </a:xfrm>
              <a:custGeom>
                <a:avLst/>
                <a:gdLst>
                  <a:gd name="T0" fmla="*/ 46 w 46"/>
                  <a:gd name="T1" fmla="*/ 32 h 67"/>
                  <a:gd name="T2" fmla="*/ 46 w 46"/>
                  <a:gd name="T3" fmla="*/ 32 h 67"/>
                  <a:gd name="T4" fmla="*/ 12 w 46"/>
                  <a:gd name="T5" fmla="*/ 67 h 67"/>
                  <a:gd name="T6" fmla="*/ 46 w 46"/>
                  <a:gd name="T7" fmla="*/ 67 h 67"/>
                  <a:gd name="T8" fmla="*/ 46 w 46"/>
                  <a:gd name="T9" fmla="*/ 32 h 67"/>
                  <a:gd name="T10" fmla="*/ 22 w 46"/>
                  <a:gd name="T11" fmla="*/ 0 h 67"/>
                  <a:gd name="T12" fmla="*/ 0 w 46"/>
                  <a:gd name="T13" fmla="*/ 0 h 67"/>
                  <a:gd name="T14" fmla="*/ 0 w 46"/>
                  <a:gd name="T15" fmla="*/ 22 h 67"/>
                  <a:gd name="T16" fmla="*/ 22 w 4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67">
                    <a:moveTo>
                      <a:pt x="46" y="32"/>
                    </a:moveTo>
                    <a:lnTo>
                      <a:pt x="46" y="32"/>
                    </a:lnTo>
                    <a:lnTo>
                      <a:pt x="12" y="67"/>
                    </a:lnTo>
                    <a:lnTo>
                      <a:pt x="46" y="67"/>
                    </a:lnTo>
                    <a:lnTo>
                      <a:pt x="46" y="32"/>
                    </a:lnTo>
                    <a:close/>
                    <a:moveTo>
                      <a:pt x="22" y="0"/>
                    </a:moveTo>
                    <a:lnTo>
                      <a:pt x="0" y="0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1D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38" name="Freeform 1863"/>
              <p:cNvSpPr>
                <a:spLocks noEditPoints="1"/>
              </p:cNvSpPr>
              <p:nvPr/>
            </p:nvSpPr>
            <p:spPr bwMode="auto">
              <a:xfrm>
                <a:off x="5632450" y="768351"/>
                <a:ext cx="73025" cy="106363"/>
              </a:xfrm>
              <a:custGeom>
                <a:avLst/>
                <a:gdLst>
                  <a:gd name="T0" fmla="*/ 46 w 46"/>
                  <a:gd name="T1" fmla="*/ 32 h 67"/>
                  <a:gd name="T2" fmla="*/ 46 w 46"/>
                  <a:gd name="T3" fmla="*/ 32 h 67"/>
                  <a:gd name="T4" fmla="*/ 12 w 46"/>
                  <a:gd name="T5" fmla="*/ 67 h 67"/>
                  <a:gd name="T6" fmla="*/ 46 w 46"/>
                  <a:gd name="T7" fmla="*/ 67 h 67"/>
                  <a:gd name="T8" fmla="*/ 46 w 46"/>
                  <a:gd name="T9" fmla="*/ 32 h 67"/>
                  <a:gd name="T10" fmla="*/ 22 w 46"/>
                  <a:gd name="T11" fmla="*/ 0 h 67"/>
                  <a:gd name="T12" fmla="*/ 0 w 46"/>
                  <a:gd name="T13" fmla="*/ 0 h 67"/>
                  <a:gd name="T14" fmla="*/ 0 w 46"/>
                  <a:gd name="T15" fmla="*/ 22 h 67"/>
                  <a:gd name="T16" fmla="*/ 22 w 4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67">
                    <a:moveTo>
                      <a:pt x="46" y="32"/>
                    </a:moveTo>
                    <a:lnTo>
                      <a:pt x="46" y="32"/>
                    </a:lnTo>
                    <a:lnTo>
                      <a:pt x="12" y="67"/>
                    </a:lnTo>
                    <a:lnTo>
                      <a:pt x="46" y="67"/>
                    </a:lnTo>
                    <a:lnTo>
                      <a:pt x="46" y="32"/>
                    </a:lnTo>
                    <a:moveTo>
                      <a:pt x="22" y="0"/>
                    </a:moveTo>
                    <a:lnTo>
                      <a:pt x="0" y="0"/>
                    </a:lnTo>
                    <a:lnTo>
                      <a:pt x="0" y="22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39" name="Freeform 1864"/>
              <p:cNvSpPr>
                <a:spLocks/>
              </p:cNvSpPr>
              <p:nvPr/>
            </p:nvSpPr>
            <p:spPr bwMode="auto">
              <a:xfrm>
                <a:off x="5632450" y="768351"/>
                <a:ext cx="73025" cy="106363"/>
              </a:xfrm>
              <a:custGeom>
                <a:avLst/>
                <a:gdLst>
                  <a:gd name="T0" fmla="*/ 46 w 46"/>
                  <a:gd name="T1" fmla="*/ 0 h 67"/>
                  <a:gd name="T2" fmla="*/ 22 w 46"/>
                  <a:gd name="T3" fmla="*/ 0 h 67"/>
                  <a:gd name="T4" fmla="*/ 0 w 46"/>
                  <a:gd name="T5" fmla="*/ 22 h 67"/>
                  <a:gd name="T6" fmla="*/ 0 w 46"/>
                  <a:gd name="T7" fmla="*/ 67 h 67"/>
                  <a:gd name="T8" fmla="*/ 12 w 46"/>
                  <a:gd name="T9" fmla="*/ 67 h 67"/>
                  <a:gd name="T10" fmla="*/ 46 w 46"/>
                  <a:gd name="T11" fmla="*/ 32 h 67"/>
                  <a:gd name="T12" fmla="*/ 46 w 46"/>
                  <a:gd name="T13" fmla="*/ 32 h 67"/>
                  <a:gd name="T14" fmla="*/ 46 w 46"/>
                  <a:gd name="T1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67">
                    <a:moveTo>
                      <a:pt x="46" y="0"/>
                    </a:moveTo>
                    <a:lnTo>
                      <a:pt x="22" y="0"/>
                    </a:lnTo>
                    <a:lnTo>
                      <a:pt x="0" y="22"/>
                    </a:lnTo>
                    <a:lnTo>
                      <a:pt x="0" y="67"/>
                    </a:lnTo>
                    <a:lnTo>
                      <a:pt x="12" y="67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A7D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40" name="Freeform 1865"/>
              <p:cNvSpPr>
                <a:spLocks/>
              </p:cNvSpPr>
              <p:nvPr/>
            </p:nvSpPr>
            <p:spPr bwMode="auto">
              <a:xfrm>
                <a:off x="5632450" y="768351"/>
                <a:ext cx="73025" cy="106363"/>
              </a:xfrm>
              <a:custGeom>
                <a:avLst/>
                <a:gdLst>
                  <a:gd name="T0" fmla="*/ 46 w 46"/>
                  <a:gd name="T1" fmla="*/ 0 h 67"/>
                  <a:gd name="T2" fmla="*/ 22 w 46"/>
                  <a:gd name="T3" fmla="*/ 0 h 67"/>
                  <a:gd name="T4" fmla="*/ 0 w 46"/>
                  <a:gd name="T5" fmla="*/ 22 h 67"/>
                  <a:gd name="T6" fmla="*/ 0 w 46"/>
                  <a:gd name="T7" fmla="*/ 67 h 67"/>
                  <a:gd name="T8" fmla="*/ 12 w 46"/>
                  <a:gd name="T9" fmla="*/ 67 h 67"/>
                  <a:gd name="T10" fmla="*/ 46 w 46"/>
                  <a:gd name="T11" fmla="*/ 32 h 67"/>
                  <a:gd name="T12" fmla="*/ 46 w 46"/>
                  <a:gd name="T13" fmla="*/ 32 h 67"/>
                  <a:gd name="T14" fmla="*/ 46 w 46"/>
                  <a:gd name="T1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67">
                    <a:moveTo>
                      <a:pt x="46" y="0"/>
                    </a:moveTo>
                    <a:lnTo>
                      <a:pt x="22" y="0"/>
                    </a:lnTo>
                    <a:lnTo>
                      <a:pt x="0" y="22"/>
                    </a:lnTo>
                    <a:lnTo>
                      <a:pt x="0" y="67"/>
                    </a:lnTo>
                    <a:lnTo>
                      <a:pt x="12" y="67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41" name="Freeform 1866"/>
              <p:cNvSpPr>
                <a:spLocks/>
              </p:cNvSpPr>
              <p:nvPr/>
            </p:nvSpPr>
            <p:spPr bwMode="auto">
              <a:xfrm>
                <a:off x="5705475" y="768351"/>
                <a:ext cx="3175" cy="106363"/>
              </a:xfrm>
              <a:custGeom>
                <a:avLst/>
                <a:gdLst>
                  <a:gd name="T0" fmla="*/ 2 w 2"/>
                  <a:gd name="T1" fmla="*/ 0 h 67"/>
                  <a:gd name="T2" fmla="*/ 0 w 2"/>
                  <a:gd name="T3" fmla="*/ 0 h 67"/>
                  <a:gd name="T4" fmla="*/ 0 w 2"/>
                  <a:gd name="T5" fmla="*/ 32 h 67"/>
                  <a:gd name="T6" fmla="*/ 0 w 2"/>
                  <a:gd name="T7" fmla="*/ 67 h 67"/>
                  <a:gd name="T8" fmla="*/ 2 w 2"/>
                  <a:gd name="T9" fmla="*/ 67 h 67"/>
                  <a:gd name="T10" fmla="*/ 2 w 2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7">
                    <a:moveTo>
                      <a:pt x="2" y="0"/>
                    </a:moveTo>
                    <a:lnTo>
                      <a:pt x="0" y="0"/>
                    </a:lnTo>
                    <a:lnTo>
                      <a:pt x="0" y="32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42" name="Freeform 1867"/>
              <p:cNvSpPr>
                <a:spLocks/>
              </p:cNvSpPr>
              <p:nvPr/>
            </p:nvSpPr>
            <p:spPr bwMode="auto">
              <a:xfrm>
                <a:off x="5705475" y="768351"/>
                <a:ext cx="3175" cy="106363"/>
              </a:xfrm>
              <a:custGeom>
                <a:avLst/>
                <a:gdLst>
                  <a:gd name="T0" fmla="*/ 2 w 2"/>
                  <a:gd name="T1" fmla="*/ 0 h 67"/>
                  <a:gd name="T2" fmla="*/ 0 w 2"/>
                  <a:gd name="T3" fmla="*/ 0 h 67"/>
                  <a:gd name="T4" fmla="*/ 0 w 2"/>
                  <a:gd name="T5" fmla="*/ 32 h 67"/>
                  <a:gd name="T6" fmla="*/ 0 w 2"/>
                  <a:gd name="T7" fmla="*/ 67 h 67"/>
                  <a:gd name="T8" fmla="*/ 2 w 2"/>
                  <a:gd name="T9" fmla="*/ 67 h 67"/>
                  <a:gd name="T10" fmla="*/ 2 w 2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7">
                    <a:moveTo>
                      <a:pt x="2" y="0"/>
                    </a:moveTo>
                    <a:lnTo>
                      <a:pt x="0" y="0"/>
                    </a:lnTo>
                    <a:lnTo>
                      <a:pt x="0" y="32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43" name="Freeform 1868"/>
              <p:cNvSpPr>
                <a:spLocks noEditPoints="1"/>
              </p:cNvSpPr>
              <p:nvPr/>
            </p:nvSpPr>
            <p:spPr bwMode="auto">
              <a:xfrm>
                <a:off x="5632450" y="881064"/>
                <a:ext cx="73025" cy="131763"/>
              </a:xfrm>
              <a:custGeom>
                <a:avLst/>
                <a:gdLst>
                  <a:gd name="T0" fmla="*/ 46 w 46"/>
                  <a:gd name="T1" fmla="*/ 46 h 83"/>
                  <a:gd name="T2" fmla="*/ 46 w 46"/>
                  <a:gd name="T3" fmla="*/ 46 h 83"/>
                  <a:gd name="T4" fmla="*/ 10 w 46"/>
                  <a:gd name="T5" fmla="*/ 83 h 83"/>
                  <a:gd name="T6" fmla="*/ 40 w 46"/>
                  <a:gd name="T7" fmla="*/ 83 h 83"/>
                  <a:gd name="T8" fmla="*/ 46 w 46"/>
                  <a:gd name="T9" fmla="*/ 77 h 83"/>
                  <a:gd name="T10" fmla="*/ 46 w 46"/>
                  <a:gd name="T11" fmla="*/ 77 h 83"/>
                  <a:gd name="T12" fmla="*/ 46 w 46"/>
                  <a:gd name="T13" fmla="*/ 46 h 83"/>
                  <a:gd name="T14" fmla="*/ 46 w 46"/>
                  <a:gd name="T15" fmla="*/ 0 h 83"/>
                  <a:gd name="T16" fmla="*/ 8 w 46"/>
                  <a:gd name="T17" fmla="*/ 0 h 83"/>
                  <a:gd name="T18" fmla="*/ 0 w 46"/>
                  <a:gd name="T19" fmla="*/ 6 h 83"/>
                  <a:gd name="T20" fmla="*/ 0 w 46"/>
                  <a:gd name="T21" fmla="*/ 67 h 83"/>
                  <a:gd name="T22" fmla="*/ 46 w 46"/>
                  <a:gd name="T23" fmla="*/ 20 h 83"/>
                  <a:gd name="T24" fmla="*/ 46 w 46"/>
                  <a:gd name="T2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83">
                    <a:moveTo>
                      <a:pt x="46" y="46"/>
                    </a:moveTo>
                    <a:lnTo>
                      <a:pt x="46" y="46"/>
                    </a:lnTo>
                    <a:lnTo>
                      <a:pt x="10" y="83"/>
                    </a:lnTo>
                    <a:lnTo>
                      <a:pt x="40" y="83"/>
                    </a:lnTo>
                    <a:lnTo>
                      <a:pt x="46" y="77"/>
                    </a:lnTo>
                    <a:lnTo>
                      <a:pt x="46" y="77"/>
                    </a:lnTo>
                    <a:lnTo>
                      <a:pt x="46" y="46"/>
                    </a:lnTo>
                    <a:close/>
                    <a:moveTo>
                      <a:pt x="46" y="0"/>
                    </a:moveTo>
                    <a:lnTo>
                      <a:pt x="8" y="0"/>
                    </a:lnTo>
                    <a:lnTo>
                      <a:pt x="0" y="6"/>
                    </a:lnTo>
                    <a:lnTo>
                      <a:pt x="0" y="67"/>
                    </a:lnTo>
                    <a:lnTo>
                      <a:pt x="46" y="2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91D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44" name="Freeform 1869"/>
              <p:cNvSpPr>
                <a:spLocks noEditPoints="1"/>
              </p:cNvSpPr>
              <p:nvPr/>
            </p:nvSpPr>
            <p:spPr bwMode="auto">
              <a:xfrm>
                <a:off x="5632450" y="881064"/>
                <a:ext cx="73025" cy="131763"/>
              </a:xfrm>
              <a:custGeom>
                <a:avLst/>
                <a:gdLst>
                  <a:gd name="T0" fmla="*/ 46 w 46"/>
                  <a:gd name="T1" fmla="*/ 46 h 83"/>
                  <a:gd name="T2" fmla="*/ 46 w 46"/>
                  <a:gd name="T3" fmla="*/ 46 h 83"/>
                  <a:gd name="T4" fmla="*/ 10 w 46"/>
                  <a:gd name="T5" fmla="*/ 83 h 83"/>
                  <a:gd name="T6" fmla="*/ 40 w 46"/>
                  <a:gd name="T7" fmla="*/ 83 h 83"/>
                  <a:gd name="T8" fmla="*/ 46 w 46"/>
                  <a:gd name="T9" fmla="*/ 77 h 83"/>
                  <a:gd name="T10" fmla="*/ 46 w 46"/>
                  <a:gd name="T11" fmla="*/ 77 h 83"/>
                  <a:gd name="T12" fmla="*/ 46 w 46"/>
                  <a:gd name="T13" fmla="*/ 46 h 83"/>
                  <a:gd name="T14" fmla="*/ 46 w 46"/>
                  <a:gd name="T15" fmla="*/ 0 h 83"/>
                  <a:gd name="T16" fmla="*/ 8 w 46"/>
                  <a:gd name="T17" fmla="*/ 0 h 83"/>
                  <a:gd name="T18" fmla="*/ 0 w 46"/>
                  <a:gd name="T19" fmla="*/ 6 h 83"/>
                  <a:gd name="T20" fmla="*/ 0 w 46"/>
                  <a:gd name="T21" fmla="*/ 67 h 83"/>
                  <a:gd name="T22" fmla="*/ 46 w 46"/>
                  <a:gd name="T23" fmla="*/ 20 h 83"/>
                  <a:gd name="T24" fmla="*/ 46 w 46"/>
                  <a:gd name="T2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83">
                    <a:moveTo>
                      <a:pt x="46" y="46"/>
                    </a:moveTo>
                    <a:lnTo>
                      <a:pt x="46" y="46"/>
                    </a:lnTo>
                    <a:lnTo>
                      <a:pt x="10" y="83"/>
                    </a:lnTo>
                    <a:lnTo>
                      <a:pt x="40" y="83"/>
                    </a:lnTo>
                    <a:lnTo>
                      <a:pt x="46" y="77"/>
                    </a:lnTo>
                    <a:lnTo>
                      <a:pt x="46" y="77"/>
                    </a:lnTo>
                    <a:lnTo>
                      <a:pt x="46" y="46"/>
                    </a:lnTo>
                    <a:moveTo>
                      <a:pt x="46" y="0"/>
                    </a:moveTo>
                    <a:lnTo>
                      <a:pt x="8" y="0"/>
                    </a:lnTo>
                    <a:lnTo>
                      <a:pt x="0" y="6"/>
                    </a:lnTo>
                    <a:lnTo>
                      <a:pt x="0" y="67"/>
                    </a:lnTo>
                    <a:lnTo>
                      <a:pt x="46" y="20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45" name="Freeform 1870"/>
              <p:cNvSpPr>
                <a:spLocks/>
              </p:cNvSpPr>
              <p:nvPr/>
            </p:nvSpPr>
            <p:spPr bwMode="auto">
              <a:xfrm>
                <a:off x="5632450" y="881064"/>
                <a:ext cx="12700" cy="9525"/>
              </a:xfrm>
              <a:custGeom>
                <a:avLst/>
                <a:gdLst>
                  <a:gd name="T0" fmla="*/ 8 w 8"/>
                  <a:gd name="T1" fmla="*/ 0 h 6"/>
                  <a:gd name="T2" fmla="*/ 0 w 8"/>
                  <a:gd name="T3" fmla="*/ 0 h 6"/>
                  <a:gd name="T4" fmla="*/ 0 w 8"/>
                  <a:gd name="T5" fmla="*/ 6 h 6"/>
                  <a:gd name="T6" fmla="*/ 8 w 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7D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46" name="Freeform 1871"/>
              <p:cNvSpPr>
                <a:spLocks/>
              </p:cNvSpPr>
              <p:nvPr/>
            </p:nvSpPr>
            <p:spPr bwMode="auto">
              <a:xfrm>
                <a:off x="5632450" y="881064"/>
                <a:ext cx="12700" cy="9525"/>
              </a:xfrm>
              <a:custGeom>
                <a:avLst/>
                <a:gdLst>
                  <a:gd name="T0" fmla="*/ 8 w 8"/>
                  <a:gd name="T1" fmla="*/ 0 h 6"/>
                  <a:gd name="T2" fmla="*/ 0 w 8"/>
                  <a:gd name="T3" fmla="*/ 0 h 6"/>
                  <a:gd name="T4" fmla="*/ 0 w 8"/>
                  <a:gd name="T5" fmla="*/ 6 h 6"/>
                  <a:gd name="T6" fmla="*/ 8 w 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47" name="Freeform 1872"/>
              <p:cNvSpPr>
                <a:spLocks/>
              </p:cNvSpPr>
              <p:nvPr/>
            </p:nvSpPr>
            <p:spPr bwMode="auto">
              <a:xfrm>
                <a:off x="5632450" y="912814"/>
                <a:ext cx="73025" cy="100013"/>
              </a:xfrm>
              <a:custGeom>
                <a:avLst/>
                <a:gdLst>
                  <a:gd name="T0" fmla="*/ 46 w 46"/>
                  <a:gd name="T1" fmla="*/ 0 h 63"/>
                  <a:gd name="T2" fmla="*/ 0 w 46"/>
                  <a:gd name="T3" fmla="*/ 47 h 63"/>
                  <a:gd name="T4" fmla="*/ 0 w 46"/>
                  <a:gd name="T5" fmla="*/ 63 h 63"/>
                  <a:gd name="T6" fmla="*/ 10 w 46"/>
                  <a:gd name="T7" fmla="*/ 63 h 63"/>
                  <a:gd name="T8" fmla="*/ 46 w 46"/>
                  <a:gd name="T9" fmla="*/ 26 h 63"/>
                  <a:gd name="T10" fmla="*/ 46 w 46"/>
                  <a:gd name="T11" fmla="*/ 26 h 63"/>
                  <a:gd name="T12" fmla="*/ 46 w 46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63">
                    <a:moveTo>
                      <a:pt x="46" y="0"/>
                    </a:moveTo>
                    <a:lnTo>
                      <a:pt x="0" y="47"/>
                    </a:lnTo>
                    <a:lnTo>
                      <a:pt x="0" y="63"/>
                    </a:lnTo>
                    <a:lnTo>
                      <a:pt x="10" y="63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A7D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48" name="Freeform 1873"/>
              <p:cNvSpPr>
                <a:spLocks/>
              </p:cNvSpPr>
              <p:nvPr/>
            </p:nvSpPr>
            <p:spPr bwMode="auto">
              <a:xfrm>
                <a:off x="5632450" y="912814"/>
                <a:ext cx="73025" cy="100013"/>
              </a:xfrm>
              <a:custGeom>
                <a:avLst/>
                <a:gdLst>
                  <a:gd name="T0" fmla="*/ 46 w 46"/>
                  <a:gd name="T1" fmla="*/ 0 h 63"/>
                  <a:gd name="T2" fmla="*/ 0 w 46"/>
                  <a:gd name="T3" fmla="*/ 47 h 63"/>
                  <a:gd name="T4" fmla="*/ 0 w 46"/>
                  <a:gd name="T5" fmla="*/ 63 h 63"/>
                  <a:gd name="T6" fmla="*/ 10 w 46"/>
                  <a:gd name="T7" fmla="*/ 63 h 63"/>
                  <a:gd name="T8" fmla="*/ 46 w 46"/>
                  <a:gd name="T9" fmla="*/ 26 h 63"/>
                  <a:gd name="T10" fmla="*/ 46 w 46"/>
                  <a:gd name="T11" fmla="*/ 26 h 63"/>
                  <a:gd name="T12" fmla="*/ 46 w 46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63">
                    <a:moveTo>
                      <a:pt x="46" y="0"/>
                    </a:moveTo>
                    <a:lnTo>
                      <a:pt x="0" y="47"/>
                    </a:lnTo>
                    <a:lnTo>
                      <a:pt x="0" y="63"/>
                    </a:lnTo>
                    <a:lnTo>
                      <a:pt x="10" y="63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49" name="Freeform 1874"/>
              <p:cNvSpPr>
                <a:spLocks/>
              </p:cNvSpPr>
              <p:nvPr/>
            </p:nvSpPr>
            <p:spPr bwMode="auto">
              <a:xfrm>
                <a:off x="5695950" y="1003301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7D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50" name="Freeform 1875"/>
              <p:cNvSpPr>
                <a:spLocks/>
              </p:cNvSpPr>
              <p:nvPr/>
            </p:nvSpPr>
            <p:spPr bwMode="auto">
              <a:xfrm>
                <a:off x="5695950" y="1003301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51" name="Freeform 1876"/>
              <p:cNvSpPr>
                <a:spLocks/>
              </p:cNvSpPr>
              <p:nvPr/>
            </p:nvSpPr>
            <p:spPr bwMode="auto">
              <a:xfrm>
                <a:off x="5705475" y="881064"/>
                <a:ext cx="3175" cy="131763"/>
              </a:xfrm>
              <a:custGeom>
                <a:avLst/>
                <a:gdLst>
                  <a:gd name="T0" fmla="*/ 2 w 2"/>
                  <a:gd name="T1" fmla="*/ 0 h 83"/>
                  <a:gd name="T2" fmla="*/ 0 w 2"/>
                  <a:gd name="T3" fmla="*/ 0 h 83"/>
                  <a:gd name="T4" fmla="*/ 0 w 2"/>
                  <a:gd name="T5" fmla="*/ 20 h 83"/>
                  <a:gd name="T6" fmla="*/ 0 w 2"/>
                  <a:gd name="T7" fmla="*/ 46 h 83"/>
                  <a:gd name="T8" fmla="*/ 0 w 2"/>
                  <a:gd name="T9" fmla="*/ 77 h 83"/>
                  <a:gd name="T10" fmla="*/ 0 w 2"/>
                  <a:gd name="T11" fmla="*/ 83 h 83"/>
                  <a:gd name="T12" fmla="*/ 2 w 2"/>
                  <a:gd name="T13" fmla="*/ 83 h 83"/>
                  <a:gd name="T14" fmla="*/ 2 w 2"/>
                  <a:gd name="T1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3">
                    <a:moveTo>
                      <a:pt x="2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0" y="4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8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52" name="Freeform 1877"/>
              <p:cNvSpPr>
                <a:spLocks/>
              </p:cNvSpPr>
              <p:nvPr/>
            </p:nvSpPr>
            <p:spPr bwMode="auto">
              <a:xfrm>
                <a:off x="5705475" y="881064"/>
                <a:ext cx="3175" cy="131763"/>
              </a:xfrm>
              <a:custGeom>
                <a:avLst/>
                <a:gdLst>
                  <a:gd name="T0" fmla="*/ 2 w 2"/>
                  <a:gd name="T1" fmla="*/ 0 h 83"/>
                  <a:gd name="T2" fmla="*/ 0 w 2"/>
                  <a:gd name="T3" fmla="*/ 0 h 83"/>
                  <a:gd name="T4" fmla="*/ 0 w 2"/>
                  <a:gd name="T5" fmla="*/ 20 h 83"/>
                  <a:gd name="T6" fmla="*/ 0 w 2"/>
                  <a:gd name="T7" fmla="*/ 46 h 83"/>
                  <a:gd name="T8" fmla="*/ 0 w 2"/>
                  <a:gd name="T9" fmla="*/ 77 h 83"/>
                  <a:gd name="T10" fmla="*/ 0 w 2"/>
                  <a:gd name="T11" fmla="*/ 83 h 83"/>
                  <a:gd name="T12" fmla="*/ 2 w 2"/>
                  <a:gd name="T13" fmla="*/ 83 h 83"/>
                  <a:gd name="T14" fmla="*/ 2 w 2"/>
                  <a:gd name="T1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3">
                    <a:moveTo>
                      <a:pt x="2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0" y="4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8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53" name="Rectangle 1878"/>
              <p:cNvSpPr>
                <a:spLocks noChangeArrowheads="1"/>
              </p:cNvSpPr>
              <p:nvPr/>
            </p:nvSpPr>
            <p:spPr bwMode="auto">
              <a:xfrm>
                <a:off x="5613400" y="1446214"/>
                <a:ext cx="1587" cy="15875"/>
              </a:xfrm>
              <a:prstGeom prst="rect">
                <a:avLst/>
              </a:prstGeom>
              <a:solidFill>
                <a:srgbClr val="FA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54" name="Rectangle 1879"/>
              <p:cNvSpPr>
                <a:spLocks noChangeArrowheads="1"/>
              </p:cNvSpPr>
              <p:nvPr/>
            </p:nvSpPr>
            <p:spPr bwMode="auto">
              <a:xfrm>
                <a:off x="5613400" y="1446214"/>
                <a:ext cx="1587" cy="15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55" name="Freeform 1880"/>
              <p:cNvSpPr>
                <a:spLocks/>
              </p:cNvSpPr>
              <p:nvPr/>
            </p:nvSpPr>
            <p:spPr bwMode="auto">
              <a:xfrm>
                <a:off x="5613400" y="1423989"/>
                <a:ext cx="95250" cy="22225"/>
              </a:xfrm>
              <a:custGeom>
                <a:avLst/>
                <a:gdLst>
                  <a:gd name="T0" fmla="*/ 60 w 60"/>
                  <a:gd name="T1" fmla="*/ 0 h 14"/>
                  <a:gd name="T2" fmla="*/ 12 w 60"/>
                  <a:gd name="T3" fmla="*/ 0 h 14"/>
                  <a:gd name="T4" fmla="*/ 12 w 60"/>
                  <a:gd name="T5" fmla="*/ 0 h 14"/>
                  <a:gd name="T6" fmla="*/ 0 w 60"/>
                  <a:gd name="T7" fmla="*/ 0 h 14"/>
                  <a:gd name="T8" fmla="*/ 0 w 60"/>
                  <a:gd name="T9" fmla="*/ 14 h 14"/>
                  <a:gd name="T10" fmla="*/ 0 w 60"/>
                  <a:gd name="T11" fmla="*/ 14 h 14"/>
                  <a:gd name="T12" fmla="*/ 0 w 60"/>
                  <a:gd name="T13" fmla="*/ 10 h 14"/>
                  <a:gd name="T14" fmla="*/ 20 w 60"/>
                  <a:gd name="T15" fmla="*/ 10 h 14"/>
                  <a:gd name="T16" fmla="*/ 56 w 60"/>
                  <a:gd name="T17" fmla="*/ 10 h 14"/>
                  <a:gd name="T18" fmla="*/ 60 w 60"/>
                  <a:gd name="T19" fmla="*/ 10 h 14"/>
                  <a:gd name="T20" fmla="*/ 60 w 60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14">
                    <a:moveTo>
                      <a:pt x="60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20" y="10"/>
                    </a:lnTo>
                    <a:lnTo>
                      <a:pt x="56" y="10"/>
                    </a:lnTo>
                    <a:lnTo>
                      <a:pt x="60" y="1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ED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56" name="Freeform 1881"/>
              <p:cNvSpPr>
                <a:spLocks/>
              </p:cNvSpPr>
              <p:nvPr/>
            </p:nvSpPr>
            <p:spPr bwMode="auto">
              <a:xfrm>
                <a:off x="5613400" y="1423989"/>
                <a:ext cx="95250" cy="22225"/>
              </a:xfrm>
              <a:custGeom>
                <a:avLst/>
                <a:gdLst>
                  <a:gd name="T0" fmla="*/ 60 w 60"/>
                  <a:gd name="T1" fmla="*/ 0 h 14"/>
                  <a:gd name="T2" fmla="*/ 12 w 60"/>
                  <a:gd name="T3" fmla="*/ 0 h 14"/>
                  <a:gd name="T4" fmla="*/ 12 w 60"/>
                  <a:gd name="T5" fmla="*/ 0 h 14"/>
                  <a:gd name="T6" fmla="*/ 0 w 60"/>
                  <a:gd name="T7" fmla="*/ 0 h 14"/>
                  <a:gd name="T8" fmla="*/ 0 w 60"/>
                  <a:gd name="T9" fmla="*/ 14 h 14"/>
                  <a:gd name="T10" fmla="*/ 0 w 60"/>
                  <a:gd name="T11" fmla="*/ 14 h 14"/>
                  <a:gd name="T12" fmla="*/ 0 w 60"/>
                  <a:gd name="T13" fmla="*/ 10 h 14"/>
                  <a:gd name="T14" fmla="*/ 20 w 60"/>
                  <a:gd name="T15" fmla="*/ 10 h 14"/>
                  <a:gd name="T16" fmla="*/ 56 w 60"/>
                  <a:gd name="T17" fmla="*/ 10 h 14"/>
                  <a:gd name="T18" fmla="*/ 60 w 60"/>
                  <a:gd name="T19" fmla="*/ 10 h 14"/>
                  <a:gd name="T20" fmla="*/ 60 w 60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14">
                    <a:moveTo>
                      <a:pt x="60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20" y="10"/>
                    </a:lnTo>
                    <a:lnTo>
                      <a:pt x="56" y="10"/>
                    </a:lnTo>
                    <a:lnTo>
                      <a:pt x="60" y="10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57" name="Freeform 1882"/>
              <p:cNvSpPr>
                <a:spLocks noEditPoints="1"/>
              </p:cNvSpPr>
              <p:nvPr/>
            </p:nvSpPr>
            <p:spPr bwMode="auto">
              <a:xfrm>
                <a:off x="5632450" y="1019176"/>
                <a:ext cx="76200" cy="404813"/>
              </a:xfrm>
              <a:custGeom>
                <a:avLst/>
                <a:gdLst>
                  <a:gd name="T0" fmla="*/ 46 w 48"/>
                  <a:gd name="T1" fmla="*/ 192 h 255"/>
                  <a:gd name="T2" fmla="*/ 46 w 48"/>
                  <a:gd name="T3" fmla="*/ 192 h 255"/>
                  <a:gd name="T4" fmla="*/ 0 w 48"/>
                  <a:gd name="T5" fmla="*/ 236 h 255"/>
                  <a:gd name="T6" fmla="*/ 0 w 48"/>
                  <a:gd name="T7" fmla="*/ 255 h 255"/>
                  <a:gd name="T8" fmla="*/ 0 w 48"/>
                  <a:gd name="T9" fmla="*/ 255 h 255"/>
                  <a:gd name="T10" fmla="*/ 48 w 48"/>
                  <a:gd name="T11" fmla="*/ 255 h 255"/>
                  <a:gd name="T12" fmla="*/ 34 w 48"/>
                  <a:gd name="T13" fmla="*/ 255 h 255"/>
                  <a:gd name="T14" fmla="*/ 46 w 48"/>
                  <a:gd name="T15" fmla="*/ 243 h 255"/>
                  <a:gd name="T16" fmla="*/ 46 w 48"/>
                  <a:gd name="T17" fmla="*/ 192 h 255"/>
                  <a:gd name="T18" fmla="*/ 36 w 48"/>
                  <a:gd name="T19" fmla="*/ 87 h 255"/>
                  <a:gd name="T20" fmla="*/ 0 w 48"/>
                  <a:gd name="T21" fmla="*/ 87 h 255"/>
                  <a:gd name="T22" fmla="*/ 0 w 48"/>
                  <a:gd name="T23" fmla="*/ 123 h 255"/>
                  <a:gd name="T24" fmla="*/ 36 w 48"/>
                  <a:gd name="T25" fmla="*/ 87 h 255"/>
                  <a:gd name="T26" fmla="*/ 46 w 48"/>
                  <a:gd name="T27" fmla="*/ 16 h 255"/>
                  <a:gd name="T28" fmla="*/ 0 w 48"/>
                  <a:gd name="T29" fmla="*/ 62 h 255"/>
                  <a:gd name="T30" fmla="*/ 0 w 48"/>
                  <a:gd name="T31" fmla="*/ 83 h 255"/>
                  <a:gd name="T32" fmla="*/ 40 w 48"/>
                  <a:gd name="T33" fmla="*/ 83 h 255"/>
                  <a:gd name="T34" fmla="*/ 46 w 48"/>
                  <a:gd name="T35" fmla="*/ 79 h 255"/>
                  <a:gd name="T36" fmla="*/ 46 w 48"/>
                  <a:gd name="T37" fmla="*/ 79 h 255"/>
                  <a:gd name="T38" fmla="*/ 46 w 48"/>
                  <a:gd name="T39" fmla="*/ 16 h 255"/>
                  <a:gd name="T40" fmla="*/ 36 w 48"/>
                  <a:gd name="T41" fmla="*/ 0 h 255"/>
                  <a:gd name="T42" fmla="*/ 6 w 48"/>
                  <a:gd name="T43" fmla="*/ 0 h 255"/>
                  <a:gd name="T44" fmla="*/ 0 w 48"/>
                  <a:gd name="T45" fmla="*/ 6 h 255"/>
                  <a:gd name="T46" fmla="*/ 0 w 48"/>
                  <a:gd name="T47" fmla="*/ 36 h 255"/>
                  <a:gd name="T48" fmla="*/ 36 w 48"/>
                  <a:gd name="T4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" h="255">
                    <a:moveTo>
                      <a:pt x="46" y="192"/>
                    </a:moveTo>
                    <a:lnTo>
                      <a:pt x="46" y="192"/>
                    </a:lnTo>
                    <a:lnTo>
                      <a:pt x="0" y="236"/>
                    </a:lnTo>
                    <a:lnTo>
                      <a:pt x="0" y="255"/>
                    </a:lnTo>
                    <a:lnTo>
                      <a:pt x="0" y="255"/>
                    </a:lnTo>
                    <a:lnTo>
                      <a:pt x="48" y="255"/>
                    </a:lnTo>
                    <a:lnTo>
                      <a:pt x="34" y="255"/>
                    </a:lnTo>
                    <a:lnTo>
                      <a:pt x="46" y="243"/>
                    </a:lnTo>
                    <a:lnTo>
                      <a:pt x="46" y="192"/>
                    </a:lnTo>
                    <a:close/>
                    <a:moveTo>
                      <a:pt x="36" y="87"/>
                    </a:moveTo>
                    <a:lnTo>
                      <a:pt x="0" y="87"/>
                    </a:lnTo>
                    <a:lnTo>
                      <a:pt x="0" y="123"/>
                    </a:lnTo>
                    <a:lnTo>
                      <a:pt x="36" y="87"/>
                    </a:lnTo>
                    <a:close/>
                    <a:moveTo>
                      <a:pt x="46" y="16"/>
                    </a:moveTo>
                    <a:lnTo>
                      <a:pt x="0" y="62"/>
                    </a:lnTo>
                    <a:lnTo>
                      <a:pt x="0" y="83"/>
                    </a:lnTo>
                    <a:lnTo>
                      <a:pt x="40" y="83"/>
                    </a:lnTo>
                    <a:lnTo>
                      <a:pt x="46" y="79"/>
                    </a:lnTo>
                    <a:lnTo>
                      <a:pt x="46" y="79"/>
                    </a:lnTo>
                    <a:lnTo>
                      <a:pt x="46" y="16"/>
                    </a:lnTo>
                    <a:close/>
                    <a:moveTo>
                      <a:pt x="3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91D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58" name="Freeform 1883"/>
              <p:cNvSpPr>
                <a:spLocks noEditPoints="1"/>
              </p:cNvSpPr>
              <p:nvPr/>
            </p:nvSpPr>
            <p:spPr bwMode="auto">
              <a:xfrm>
                <a:off x="5632450" y="1019176"/>
                <a:ext cx="76200" cy="404813"/>
              </a:xfrm>
              <a:custGeom>
                <a:avLst/>
                <a:gdLst>
                  <a:gd name="T0" fmla="*/ 46 w 48"/>
                  <a:gd name="T1" fmla="*/ 192 h 255"/>
                  <a:gd name="T2" fmla="*/ 46 w 48"/>
                  <a:gd name="T3" fmla="*/ 192 h 255"/>
                  <a:gd name="T4" fmla="*/ 0 w 48"/>
                  <a:gd name="T5" fmla="*/ 236 h 255"/>
                  <a:gd name="T6" fmla="*/ 0 w 48"/>
                  <a:gd name="T7" fmla="*/ 255 h 255"/>
                  <a:gd name="T8" fmla="*/ 0 w 48"/>
                  <a:gd name="T9" fmla="*/ 255 h 255"/>
                  <a:gd name="T10" fmla="*/ 48 w 48"/>
                  <a:gd name="T11" fmla="*/ 255 h 255"/>
                  <a:gd name="T12" fmla="*/ 34 w 48"/>
                  <a:gd name="T13" fmla="*/ 255 h 255"/>
                  <a:gd name="T14" fmla="*/ 46 w 48"/>
                  <a:gd name="T15" fmla="*/ 243 h 255"/>
                  <a:gd name="T16" fmla="*/ 46 w 48"/>
                  <a:gd name="T17" fmla="*/ 192 h 255"/>
                  <a:gd name="T18" fmla="*/ 36 w 48"/>
                  <a:gd name="T19" fmla="*/ 87 h 255"/>
                  <a:gd name="T20" fmla="*/ 0 w 48"/>
                  <a:gd name="T21" fmla="*/ 87 h 255"/>
                  <a:gd name="T22" fmla="*/ 0 w 48"/>
                  <a:gd name="T23" fmla="*/ 123 h 255"/>
                  <a:gd name="T24" fmla="*/ 36 w 48"/>
                  <a:gd name="T25" fmla="*/ 87 h 255"/>
                  <a:gd name="T26" fmla="*/ 46 w 48"/>
                  <a:gd name="T27" fmla="*/ 16 h 255"/>
                  <a:gd name="T28" fmla="*/ 0 w 48"/>
                  <a:gd name="T29" fmla="*/ 62 h 255"/>
                  <a:gd name="T30" fmla="*/ 0 w 48"/>
                  <a:gd name="T31" fmla="*/ 83 h 255"/>
                  <a:gd name="T32" fmla="*/ 40 w 48"/>
                  <a:gd name="T33" fmla="*/ 83 h 255"/>
                  <a:gd name="T34" fmla="*/ 46 w 48"/>
                  <a:gd name="T35" fmla="*/ 79 h 255"/>
                  <a:gd name="T36" fmla="*/ 46 w 48"/>
                  <a:gd name="T37" fmla="*/ 79 h 255"/>
                  <a:gd name="T38" fmla="*/ 46 w 48"/>
                  <a:gd name="T39" fmla="*/ 16 h 255"/>
                  <a:gd name="T40" fmla="*/ 36 w 48"/>
                  <a:gd name="T41" fmla="*/ 0 h 255"/>
                  <a:gd name="T42" fmla="*/ 6 w 48"/>
                  <a:gd name="T43" fmla="*/ 0 h 255"/>
                  <a:gd name="T44" fmla="*/ 0 w 48"/>
                  <a:gd name="T45" fmla="*/ 6 h 255"/>
                  <a:gd name="T46" fmla="*/ 0 w 48"/>
                  <a:gd name="T47" fmla="*/ 36 h 255"/>
                  <a:gd name="T48" fmla="*/ 36 w 48"/>
                  <a:gd name="T4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" h="255">
                    <a:moveTo>
                      <a:pt x="46" y="192"/>
                    </a:moveTo>
                    <a:lnTo>
                      <a:pt x="46" y="192"/>
                    </a:lnTo>
                    <a:lnTo>
                      <a:pt x="0" y="236"/>
                    </a:lnTo>
                    <a:lnTo>
                      <a:pt x="0" y="255"/>
                    </a:lnTo>
                    <a:lnTo>
                      <a:pt x="0" y="255"/>
                    </a:lnTo>
                    <a:lnTo>
                      <a:pt x="48" y="255"/>
                    </a:lnTo>
                    <a:lnTo>
                      <a:pt x="34" y="255"/>
                    </a:lnTo>
                    <a:lnTo>
                      <a:pt x="46" y="243"/>
                    </a:lnTo>
                    <a:lnTo>
                      <a:pt x="46" y="192"/>
                    </a:lnTo>
                    <a:moveTo>
                      <a:pt x="36" y="87"/>
                    </a:moveTo>
                    <a:lnTo>
                      <a:pt x="0" y="87"/>
                    </a:lnTo>
                    <a:lnTo>
                      <a:pt x="0" y="123"/>
                    </a:lnTo>
                    <a:lnTo>
                      <a:pt x="36" y="87"/>
                    </a:lnTo>
                    <a:moveTo>
                      <a:pt x="46" y="16"/>
                    </a:moveTo>
                    <a:lnTo>
                      <a:pt x="0" y="62"/>
                    </a:lnTo>
                    <a:lnTo>
                      <a:pt x="0" y="83"/>
                    </a:lnTo>
                    <a:lnTo>
                      <a:pt x="40" y="83"/>
                    </a:lnTo>
                    <a:lnTo>
                      <a:pt x="46" y="79"/>
                    </a:lnTo>
                    <a:lnTo>
                      <a:pt x="46" y="79"/>
                    </a:lnTo>
                    <a:lnTo>
                      <a:pt x="46" y="16"/>
                    </a:lnTo>
                    <a:moveTo>
                      <a:pt x="3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36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59" name="Freeform 1884"/>
              <p:cNvSpPr>
                <a:spLocks/>
              </p:cNvSpPr>
              <p:nvPr/>
            </p:nvSpPr>
            <p:spPr bwMode="auto">
              <a:xfrm>
                <a:off x="5632450" y="1019176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7D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60" name="Freeform 1885"/>
              <p:cNvSpPr>
                <a:spLocks/>
              </p:cNvSpPr>
              <p:nvPr/>
            </p:nvSpPr>
            <p:spPr bwMode="auto">
              <a:xfrm>
                <a:off x="5632450" y="1019176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61" name="Freeform 1886"/>
              <p:cNvSpPr>
                <a:spLocks noEditPoints="1"/>
              </p:cNvSpPr>
              <p:nvPr/>
            </p:nvSpPr>
            <p:spPr bwMode="auto">
              <a:xfrm>
                <a:off x="5632450" y="1144589"/>
                <a:ext cx="73025" cy="249238"/>
              </a:xfrm>
              <a:custGeom>
                <a:avLst/>
                <a:gdLst>
                  <a:gd name="T0" fmla="*/ 46 w 46"/>
                  <a:gd name="T1" fmla="*/ 97 h 157"/>
                  <a:gd name="T2" fmla="*/ 0 w 46"/>
                  <a:gd name="T3" fmla="*/ 97 h 157"/>
                  <a:gd name="T4" fmla="*/ 0 w 46"/>
                  <a:gd name="T5" fmla="*/ 157 h 157"/>
                  <a:gd name="T6" fmla="*/ 46 w 46"/>
                  <a:gd name="T7" fmla="*/ 113 h 157"/>
                  <a:gd name="T8" fmla="*/ 46 w 46"/>
                  <a:gd name="T9" fmla="*/ 113 h 157"/>
                  <a:gd name="T10" fmla="*/ 46 w 46"/>
                  <a:gd name="T11" fmla="*/ 97 h 157"/>
                  <a:gd name="T12" fmla="*/ 46 w 46"/>
                  <a:gd name="T13" fmla="*/ 8 h 157"/>
                  <a:gd name="T14" fmla="*/ 36 w 46"/>
                  <a:gd name="T15" fmla="*/ 8 h 157"/>
                  <a:gd name="T16" fmla="*/ 0 w 46"/>
                  <a:gd name="T17" fmla="*/ 44 h 157"/>
                  <a:gd name="T18" fmla="*/ 0 w 46"/>
                  <a:gd name="T19" fmla="*/ 93 h 157"/>
                  <a:gd name="T20" fmla="*/ 46 w 46"/>
                  <a:gd name="T21" fmla="*/ 93 h 157"/>
                  <a:gd name="T22" fmla="*/ 46 w 46"/>
                  <a:gd name="T23" fmla="*/ 8 h 157"/>
                  <a:gd name="T24" fmla="*/ 46 w 46"/>
                  <a:gd name="T25" fmla="*/ 0 h 157"/>
                  <a:gd name="T26" fmla="*/ 46 w 46"/>
                  <a:gd name="T27" fmla="*/ 0 h 157"/>
                  <a:gd name="T28" fmla="*/ 40 w 46"/>
                  <a:gd name="T29" fmla="*/ 4 h 157"/>
                  <a:gd name="T30" fmla="*/ 46 w 46"/>
                  <a:gd name="T31" fmla="*/ 4 h 157"/>
                  <a:gd name="T32" fmla="*/ 46 w 46"/>
                  <a:gd name="T33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57">
                    <a:moveTo>
                      <a:pt x="46" y="97"/>
                    </a:moveTo>
                    <a:lnTo>
                      <a:pt x="0" y="97"/>
                    </a:lnTo>
                    <a:lnTo>
                      <a:pt x="0" y="157"/>
                    </a:lnTo>
                    <a:lnTo>
                      <a:pt x="46" y="113"/>
                    </a:lnTo>
                    <a:lnTo>
                      <a:pt x="46" y="113"/>
                    </a:lnTo>
                    <a:lnTo>
                      <a:pt x="46" y="97"/>
                    </a:lnTo>
                    <a:close/>
                    <a:moveTo>
                      <a:pt x="46" y="8"/>
                    </a:moveTo>
                    <a:lnTo>
                      <a:pt x="36" y="8"/>
                    </a:lnTo>
                    <a:lnTo>
                      <a:pt x="0" y="44"/>
                    </a:lnTo>
                    <a:lnTo>
                      <a:pt x="0" y="93"/>
                    </a:lnTo>
                    <a:lnTo>
                      <a:pt x="46" y="93"/>
                    </a:lnTo>
                    <a:lnTo>
                      <a:pt x="46" y="8"/>
                    </a:lnTo>
                    <a:close/>
                    <a:moveTo>
                      <a:pt x="46" y="0"/>
                    </a:moveTo>
                    <a:lnTo>
                      <a:pt x="46" y="0"/>
                    </a:lnTo>
                    <a:lnTo>
                      <a:pt x="40" y="4"/>
                    </a:lnTo>
                    <a:lnTo>
                      <a:pt x="46" y="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A7D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62" name="Freeform 1887"/>
              <p:cNvSpPr>
                <a:spLocks noEditPoints="1"/>
              </p:cNvSpPr>
              <p:nvPr/>
            </p:nvSpPr>
            <p:spPr bwMode="auto">
              <a:xfrm>
                <a:off x="5632450" y="1144589"/>
                <a:ext cx="73025" cy="249238"/>
              </a:xfrm>
              <a:custGeom>
                <a:avLst/>
                <a:gdLst>
                  <a:gd name="T0" fmla="*/ 46 w 46"/>
                  <a:gd name="T1" fmla="*/ 97 h 157"/>
                  <a:gd name="T2" fmla="*/ 0 w 46"/>
                  <a:gd name="T3" fmla="*/ 97 h 157"/>
                  <a:gd name="T4" fmla="*/ 0 w 46"/>
                  <a:gd name="T5" fmla="*/ 157 h 157"/>
                  <a:gd name="T6" fmla="*/ 46 w 46"/>
                  <a:gd name="T7" fmla="*/ 113 h 157"/>
                  <a:gd name="T8" fmla="*/ 46 w 46"/>
                  <a:gd name="T9" fmla="*/ 113 h 157"/>
                  <a:gd name="T10" fmla="*/ 46 w 46"/>
                  <a:gd name="T11" fmla="*/ 97 h 157"/>
                  <a:gd name="T12" fmla="*/ 46 w 46"/>
                  <a:gd name="T13" fmla="*/ 8 h 157"/>
                  <a:gd name="T14" fmla="*/ 36 w 46"/>
                  <a:gd name="T15" fmla="*/ 8 h 157"/>
                  <a:gd name="T16" fmla="*/ 0 w 46"/>
                  <a:gd name="T17" fmla="*/ 44 h 157"/>
                  <a:gd name="T18" fmla="*/ 0 w 46"/>
                  <a:gd name="T19" fmla="*/ 93 h 157"/>
                  <a:gd name="T20" fmla="*/ 46 w 46"/>
                  <a:gd name="T21" fmla="*/ 93 h 157"/>
                  <a:gd name="T22" fmla="*/ 46 w 46"/>
                  <a:gd name="T23" fmla="*/ 8 h 157"/>
                  <a:gd name="T24" fmla="*/ 46 w 46"/>
                  <a:gd name="T25" fmla="*/ 0 h 157"/>
                  <a:gd name="T26" fmla="*/ 46 w 46"/>
                  <a:gd name="T27" fmla="*/ 0 h 157"/>
                  <a:gd name="T28" fmla="*/ 40 w 46"/>
                  <a:gd name="T29" fmla="*/ 4 h 157"/>
                  <a:gd name="T30" fmla="*/ 46 w 46"/>
                  <a:gd name="T31" fmla="*/ 4 h 157"/>
                  <a:gd name="T32" fmla="*/ 46 w 46"/>
                  <a:gd name="T33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57">
                    <a:moveTo>
                      <a:pt x="46" y="97"/>
                    </a:moveTo>
                    <a:lnTo>
                      <a:pt x="0" y="97"/>
                    </a:lnTo>
                    <a:lnTo>
                      <a:pt x="0" y="157"/>
                    </a:lnTo>
                    <a:lnTo>
                      <a:pt x="46" y="113"/>
                    </a:lnTo>
                    <a:lnTo>
                      <a:pt x="46" y="113"/>
                    </a:lnTo>
                    <a:lnTo>
                      <a:pt x="46" y="97"/>
                    </a:lnTo>
                    <a:moveTo>
                      <a:pt x="46" y="8"/>
                    </a:moveTo>
                    <a:lnTo>
                      <a:pt x="36" y="8"/>
                    </a:lnTo>
                    <a:lnTo>
                      <a:pt x="0" y="44"/>
                    </a:lnTo>
                    <a:lnTo>
                      <a:pt x="0" y="93"/>
                    </a:lnTo>
                    <a:lnTo>
                      <a:pt x="46" y="93"/>
                    </a:lnTo>
                    <a:lnTo>
                      <a:pt x="46" y="8"/>
                    </a:lnTo>
                    <a:moveTo>
                      <a:pt x="46" y="0"/>
                    </a:moveTo>
                    <a:lnTo>
                      <a:pt x="46" y="0"/>
                    </a:lnTo>
                    <a:lnTo>
                      <a:pt x="40" y="4"/>
                    </a:lnTo>
                    <a:lnTo>
                      <a:pt x="46" y="4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63" name="Freeform 1888"/>
              <p:cNvSpPr>
                <a:spLocks/>
              </p:cNvSpPr>
              <p:nvPr/>
            </p:nvSpPr>
            <p:spPr bwMode="auto">
              <a:xfrm>
                <a:off x="5632450" y="1019176"/>
                <a:ext cx="73025" cy="98425"/>
              </a:xfrm>
              <a:custGeom>
                <a:avLst/>
                <a:gdLst>
                  <a:gd name="T0" fmla="*/ 46 w 46"/>
                  <a:gd name="T1" fmla="*/ 0 h 62"/>
                  <a:gd name="T2" fmla="*/ 36 w 46"/>
                  <a:gd name="T3" fmla="*/ 0 h 62"/>
                  <a:gd name="T4" fmla="*/ 0 w 46"/>
                  <a:gd name="T5" fmla="*/ 36 h 62"/>
                  <a:gd name="T6" fmla="*/ 0 w 46"/>
                  <a:gd name="T7" fmla="*/ 62 h 62"/>
                  <a:gd name="T8" fmla="*/ 46 w 46"/>
                  <a:gd name="T9" fmla="*/ 16 h 62"/>
                  <a:gd name="T10" fmla="*/ 46 w 46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62">
                    <a:moveTo>
                      <a:pt x="46" y="0"/>
                    </a:moveTo>
                    <a:lnTo>
                      <a:pt x="36" y="0"/>
                    </a:lnTo>
                    <a:lnTo>
                      <a:pt x="0" y="36"/>
                    </a:lnTo>
                    <a:lnTo>
                      <a:pt x="0" y="62"/>
                    </a:lnTo>
                    <a:lnTo>
                      <a:pt x="46" y="16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A7D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64" name="Freeform 1889"/>
              <p:cNvSpPr>
                <a:spLocks/>
              </p:cNvSpPr>
              <p:nvPr/>
            </p:nvSpPr>
            <p:spPr bwMode="auto">
              <a:xfrm>
                <a:off x="5632450" y="1019176"/>
                <a:ext cx="73025" cy="98425"/>
              </a:xfrm>
              <a:custGeom>
                <a:avLst/>
                <a:gdLst>
                  <a:gd name="T0" fmla="*/ 46 w 46"/>
                  <a:gd name="T1" fmla="*/ 0 h 62"/>
                  <a:gd name="T2" fmla="*/ 36 w 46"/>
                  <a:gd name="T3" fmla="*/ 0 h 62"/>
                  <a:gd name="T4" fmla="*/ 0 w 46"/>
                  <a:gd name="T5" fmla="*/ 36 h 62"/>
                  <a:gd name="T6" fmla="*/ 0 w 46"/>
                  <a:gd name="T7" fmla="*/ 62 h 62"/>
                  <a:gd name="T8" fmla="*/ 46 w 46"/>
                  <a:gd name="T9" fmla="*/ 16 h 62"/>
                  <a:gd name="T10" fmla="*/ 46 w 46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62">
                    <a:moveTo>
                      <a:pt x="46" y="0"/>
                    </a:moveTo>
                    <a:lnTo>
                      <a:pt x="36" y="0"/>
                    </a:lnTo>
                    <a:lnTo>
                      <a:pt x="0" y="36"/>
                    </a:lnTo>
                    <a:lnTo>
                      <a:pt x="0" y="62"/>
                    </a:lnTo>
                    <a:lnTo>
                      <a:pt x="46" y="16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65" name="Freeform 1890"/>
              <p:cNvSpPr>
                <a:spLocks/>
              </p:cNvSpPr>
              <p:nvPr/>
            </p:nvSpPr>
            <p:spPr bwMode="auto">
              <a:xfrm>
                <a:off x="5686425" y="1404939"/>
                <a:ext cx="22225" cy="19050"/>
              </a:xfrm>
              <a:custGeom>
                <a:avLst/>
                <a:gdLst>
                  <a:gd name="T0" fmla="*/ 12 w 14"/>
                  <a:gd name="T1" fmla="*/ 0 h 12"/>
                  <a:gd name="T2" fmla="*/ 12 w 14"/>
                  <a:gd name="T3" fmla="*/ 0 h 12"/>
                  <a:gd name="T4" fmla="*/ 0 w 14"/>
                  <a:gd name="T5" fmla="*/ 12 h 12"/>
                  <a:gd name="T6" fmla="*/ 14 w 14"/>
                  <a:gd name="T7" fmla="*/ 12 h 12"/>
                  <a:gd name="T8" fmla="*/ 12 w 14"/>
                  <a:gd name="T9" fmla="*/ 12 h 12"/>
                  <a:gd name="T10" fmla="*/ 12 w 1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7D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66" name="Freeform 1891"/>
              <p:cNvSpPr>
                <a:spLocks/>
              </p:cNvSpPr>
              <p:nvPr/>
            </p:nvSpPr>
            <p:spPr bwMode="auto">
              <a:xfrm>
                <a:off x="5686425" y="1404939"/>
                <a:ext cx="22225" cy="19050"/>
              </a:xfrm>
              <a:custGeom>
                <a:avLst/>
                <a:gdLst>
                  <a:gd name="T0" fmla="*/ 12 w 14"/>
                  <a:gd name="T1" fmla="*/ 0 h 12"/>
                  <a:gd name="T2" fmla="*/ 12 w 14"/>
                  <a:gd name="T3" fmla="*/ 0 h 12"/>
                  <a:gd name="T4" fmla="*/ 0 w 14"/>
                  <a:gd name="T5" fmla="*/ 12 h 12"/>
                  <a:gd name="T6" fmla="*/ 14 w 14"/>
                  <a:gd name="T7" fmla="*/ 12 h 12"/>
                  <a:gd name="T8" fmla="*/ 12 w 14"/>
                  <a:gd name="T9" fmla="*/ 12 h 12"/>
                  <a:gd name="T10" fmla="*/ 12 w 1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67" name="Freeform 1892"/>
              <p:cNvSpPr>
                <a:spLocks noEditPoints="1"/>
              </p:cNvSpPr>
              <p:nvPr/>
            </p:nvSpPr>
            <p:spPr bwMode="auto">
              <a:xfrm>
                <a:off x="5705475" y="1019176"/>
                <a:ext cx="3175" cy="404813"/>
              </a:xfrm>
              <a:custGeom>
                <a:avLst/>
                <a:gdLst>
                  <a:gd name="T0" fmla="*/ 2 w 2"/>
                  <a:gd name="T1" fmla="*/ 176 h 255"/>
                  <a:gd name="T2" fmla="*/ 0 w 2"/>
                  <a:gd name="T3" fmla="*/ 176 h 255"/>
                  <a:gd name="T4" fmla="*/ 0 w 2"/>
                  <a:gd name="T5" fmla="*/ 192 h 255"/>
                  <a:gd name="T6" fmla="*/ 0 w 2"/>
                  <a:gd name="T7" fmla="*/ 243 h 255"/>
                  <a:gd name="T8" fmla="*/ 0 w 2"/>
                  <a:gd name="T9" fmla="*/ 255 h 255"/>
                  <a:gd name="T10" fmla="*/ 2 w 2"/>
                  <a:gd name="T11" fmla="*/ 255 h 255"/>
                  <a:gd name="T12" fmla="*/ 2 w 2"/>
                  <a:gd name="T13" fmla="*/ 176 h 255"/>
                  <a:gd name="T14" fmla="*/ 2 w 2"/>
                  <a:gd name="T15" fmla="*/ 87 h 255"/>
                  <a:gd name="T16" fmla="*/ 0 w 2"/>
                  <a:gd name="T17" fmla="*/ 87 h 255"/>
                  <a:gd name="T18" fmla="*/ 0 w 2"/>
                  <a:gd name="T19" fmla="*/ 172 h 255"/>
                  <a:gd name="T20" fmla="*/ 2 w 2"/>
                  <a:gd name="T21" fmla="*/ 172 h 255"/>
                  <a:gd name="T22" fmla="*/ 2 w 2"/>
                  <a:gd name="T23" fmla="*/ 87 h 255"/>
                  <a:gd name="T24" fmla="*/ 2 w 2"/>
                  <a:gd name="T25" fmla="*/ 0 h 255"/>
                  <a:gd name="T26" fmla="*/ 0 w 2"/>
                  <a:gd name="T27" fmla="*/ 0 h 255"/>
                  <a:gd name="T28" fmla="*/ 0 w 2"/>
                  <a:gd name="T29" fmla="*/ 16 h 255"/>
                  <a:gd name="T30" fmla="*/ 0 w 2"/>
                  <a:gd name="T31" fmla="*/ 79 h 255"/>
                  <a:gd name="T32" fmla="*/ 0 w 2"/>
                  <a:gd name="T33" fmla="*/ 83 h 255"/>
                  <a:gd name="T34" fmla="*/ 2 w 2"/>
                  <a:gd name="T35" fmla="*/ 83 h 255"/>
                  <a:gd name="T36" fmla="*/ 2 w 2"/>
                  <a:gd name="T37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" h="255">
                    <a:moveTo>
                      <a:pt x="2" y="176"/>
                    </a:moveTo>
                    <a:lnTo>
                      <a:pt x="0" y="176"/>
                    </a:lnTo>
                    <a:lnTo>
                      <a:pt x="0" y="192"/>
                    </a:lnTo>
                    <a:lnTo>
                      <a:pt x="0" y="243"/>
                    </a:lnTo>
                    <a:lnTo>
                      <a:pt x="0" y="255"/>
                    </a:lnTo>
                    <a:lnTo>
                      <a:pt x="2" y="255"/>
                    </a:lnTo>
                    <a:lnTo>
                      <a:pt x="2" y="176"/>
                    </a:lnTo>
                    <a:close/>
                    <a:moveTo>
                      <a:pt x="2" y="87"/>
                    </a:moveTo>
                    <a:lnTo>
                      <a:pt x="0" y="87"/>
                    </a:lnTo>
                    <a:lnTo>
                      <a:pt x="0" y="172"/>
                    </a:lnTo>
                    <a:lnTo>
                      <a:pt x="2" y="172"/>
                    </a:lnTo>
                    <a:lnTo>
                      <a:pt x="2" y="87"/>
                    </a:lnTo>
                    <a:close/>
                    <a:moveTo>
                      <a:pt x="2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0" y="79"/>
                    </a:lnTo>
                    <a:lnTo>
                      <a:pt x="0" y="83"/>
                    </a:lnTo>
                    <a:lnTo>
                      <a:pt x="2" y="8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68" name="Freeform 1893"/>
              <p:cNvSpPr>
                <a:spLocks noEditPoints="1"/>
              </p:cNvSpPr>
              <p:nvPr/>
            </p:nvSpPr>
            <p:spPr bwMode="auto">
              <a:xfrm>
                <a:off x="5705475" y="1019176"/>
                <a:ext cx="3175" cy="404813"/>
              </a:xfrm>
              <a:custGeom>
                <a:avLst/>
                <a:gdLst>
                  <a:gd name="T0" fmla="*/ 2 w 2"/>
                  <a:gd name="T1" fmla="*/ 176 h 255"/>
                  <a:gd name="T2" fmla="*/ 0 w 2"/>
                  <a:gd name="T3" fmla="*/ 176 h 255"/>
                  <a:gd name="T4" fmla="*/ 0 w 2"/>
                  <a:gd name="T5" fmla="*/ 192 h 255"/>
                  <a:gd name="T6" fmla="*/ 0 w 2"/>
                  <a:gd name="T7" fmla="*/ 243 h 255"/>
                  <a:gd name="T8" fmla="*/ 0 w 2"/>
                  <a:gd name="T9" fmla="*/ 255 h 255"/>
                  <a:gd name="T10" fmla="*/ 2 w 2"/>
                  <a:gd name="T11" fmla="*/ 255 h 255"/>
                  <a:gd name="T12" fmla="*/ 2 w 2"/>
                  <a:gd name="T13" fmla="*/ 176 h 255"/>
                  <a:gd name="T14" fmla="*/ 2 w 2"/>
                  <a:gd name="T15" fmla="*/ 87 h 255"/>
                  <a:gd name="T16" fmla="*/ 0 w 2"/>
                  <a:gd name="T17" fmla="*/ 87 h 255"/>
                  <a:gd name="T18" fmla="*/ 0 w 2"/>
                  <a:gd name="T19" fmla="*/ 172 h 255"/>
                  <a:gd name="T20" fmla="*/ 2 w 2"/>
                  <a:gd name="T21" fmla="*/ 172 h 255"/>
                  <a:gd name="T22" fmla="*/ 2 w 2"/>
                  <a:gd name="T23" fmla="*/ 87 h 255"/>
                  <a:gd name="T24" fmla="*/ 2 w 2"/>
                  <a:gd name="T25" fmla="*/ 0 h 255"/>
                  <a:gd name="T26" fmla="*/ 0 w 2"/>
                  <a:gd name="T27" fmla="*/ 0 h 255"/>
                  <a:gd name="T28" fmla="*/ 0 w 2"/>
                  <a:gd name="T29" fmla="*/ 16 h 255"/>
                  <a:gd name="T30" fmla="*/ 0 w 2"/>
                  <a:gd name="T31" fmla="*/ 79 h 255"/>
                  <a:gd name="T32" fmla="*/ 0 w 2"/>
                  <a:gd name="T33" fmla="*/ 83 h 255"/>
                  <a:gd name="T34" fmla="*/ 2 w 2"/>
                  <a:gd name="T35" fmla="*/ 83 h 255"/>
                  <a:gd name="T36" fmla="*/ 2 w 2"/>
                  <a:gd name="T37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" h="255">
                    <a:moveTo>
                      <a:pt x="2" y="176"/>
                    </a:moveTo>
                    <a:lnTo>
                      <a:pt x="0" y="176"/>
                    </a:lnTo>
                    <a:lnTo>
                      <a:pt x="0" y="192"/>
                    </a:lnTo>
                    <a:lnTo>
                      <a:pt x="0" y="243"/>
                    </a:lnTo>
                    <a:lnTo>
                      <a:pt x="0" y="255"/>
                    </a:lnTo>
                    <a:lnTo>
                      <a:pt x="2" y="255"/>
                    </a:lnTo>
                    <a:lnTo>
                      <a:pt x="2" y="176"/>
                    </a:lnTo>
                    <a:moveTo>
                      <a:pt x="2" y="87"/>
                    </a:moveTo>
                    <a:lnTo>
                      <a:pt x="0" y="87"/>
                    </a:lnTo>
                    <a:lnTo>
                      <a:pt x="0" y="172"/>
                    </a:lnTo>
                    <a:lnTo>
                      <a:pt x="2" y="172"/>
                    </a:lnTo>
                    <a:lnTo>
                      <a:pt x="2" y="87"/>
                    </a:lnTo>
                    <a:moveTo>
                      <a:pt x="2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0" y="79"/>
                    </a:lnTo>
                    <a:lnTo>
                      <a:pt x="0" y="83"/>
                    </a:lnTo>
                    <a:lnTo>
                      <a:pt x="2" y="8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69" name="Freeform 1894"/>
              <p:cNvSpPr>
                <a:spLocks/>
              </p:cNvSpPr>
              <p:nvPr/>
            </p:nvSpPr>
            <p:spPr bwMode="auto">
              <a:xfrm>
                <a:off x="5632450" y="1292226"/>
                <a:ext cx="76200" cy="6350"/>
              </a:xfrm>
              <a:custGeom>
                <a:avLst/>
                <a:gdLst>
                  <a:gd name="T0" fmla="*/ 48 w 48"/>
                  <a:gd name="T1" fmla="*/ 0 h 4"/>
                  <a:gd name="T2" fmla="*/ 46 w 48"/>
                  <a:gd name="T3" fmla="*/ 0 h 4"/>
                  <a:gd name="T4" fmla="*/ 0 w 48"/>
                  <a:gd name="T5" fmla="*/ 0 h 4"/>
                  <a:gd name="T6" fmla="*/ 0 w 48"/>
                  <a:gd name="T7" fmla="*/ 4 h 4"/>
                  <a:gd name="T8" fmla="*/ 46 w 48"/>
                  <a:gd name="T9" fmla="*/ 4 h 4"/>
                  <a:gd name="T10" fmla="*/ 48 w 48"/>
                  <a:gd name="T11" fmla="*/ 4 h 4"/>
                  <a:gd name="T12" fmla="*/ 48 w 4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">
                    <a:moveTo>
                      <a:pt x="48" y="0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70" name="Freeform 1895"/>
              <p:cNvSpPr>
                <a:spLocks/>
              </p:cNvSpPr>
              <p:nvPr/>
            </p:nvSpPr>
            <p:spPr bwMode="auto">
              <a:xfrm>
                <a:off x="5632450" y="1292226"/>
                <a:ext cx="76200" cy="6350"/>
              </a:xfrm>
              <a:custGeom>
                <a:avLst/>
                <a:gdLst>
                  <a:gd name="T0" fmla="*/ 48 w 48"/>
                  <a:gd name="T1" fmla="*/ 0 h 4"/>
                  <a:gd name="T2" fmla="*/ 46 w 48"/>
                  <a:gd name="T3" fmla="*/ 0 h 4"/>
                  <a:gd name="T4" fmla="*/ 0 w 48"/>
                  <a:gd name="T5" fmla="*/ 0 h 4"/>
                  <a:gd name="T6" fmla="*/ 0 w 48"/>
                  <a:gd name="T7" fmla="*/ 4 h 4"/>
                  <a:gd name="T8" fmla="*/ 46 w 48"/>
                  <a:gd name="T9" fmla="*/ 4 h 4"/>
                  <a:gd name="T10" fmla="*/ 48 w 48"/>
                  <a:gd name="T11" fmla="*/ 4 h 4"/>
                  <a:gd name="T12" fmla="*/ 48 w 4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">
                    <a:moveTo>
                      <a:pt x="48" y="0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71" name="Freeform 1896"/>
              <p:cNvSpPr>
                <a:spLocks/>
              </p:cNvSpPr>
              <p:nvPr/>
            </p:nvSpPr>
            <p:spPr bwMode="auto">
              <a:xfrm>
                <a:off x="5632450" y="1150939"/>
                <a:ext cx="76200" cy="6350"/>
              </a:xfrm>
              <a:custGeom>
                <a:avLst/>
                <a:gdLst>
                  <a:gd name="T0" fmla="*/ 48 w 48"/>
                  <a:gd name="T1" fmla="*/ 0 h 4"/>
                  <a:gd name="T2" fmla="*/ 46 w 48"/>
                  <a:gd name="T3" fmla="*/ 0 h 4"/>
                  <a:gd name="T4" fmla="*/ 40 w 48"/>
                  <a:gd name="T5" fmla="*/ 0 h 4"/>
                  <a:gd name="T6" fmla="*/ 0 w 48"/>
                  <a:gd name="T7" fmla="*/ 0 h 4"/>
                  <a:gd name="T8" fmla="*/ 0 w 48"/>
                  <a:gd name="T9" fmla="*/ 4 h 4"/>
                  <a:gd name="T10" fmla="*/ 36 w 48"/>
                  <a:gd name="T11" fmla="*/ 4 h 4"/>
                  <a:gd name="T12" fmla="*/ 46 w 48"/>
                  <a:gd name="T13" fmla="*/ 4 h 4"/>
                  <a:gd name="T14" fmla="*/ 48 w 48"/>
                  <a:gd name="T15" fmla="*/ 4 h 4"/>
                  <a:gd name="T16" fmla="*/ 48 w 48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">
                    <a:moveTo>
                      <a:pt x="48" y="0"/>
                    </a:moveTo>
                    <a:lnTo>
                      <a:pt x="46" y="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36" y="4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72" name="Freeform 1897"/>
              <p:cNvSpPr>
                <a:spLocks/>
              </p:cNvSpPr>
              <p:nvPr/>
            </p:nvSpPr>
            <p:spPr bwMode="auto">
              <a:xfrm>
                <a:off x="5632450" y="1150939"/>
                <a:ext cx="76200" cy="6350"/>
              </a:xfrm>
              <a:custGeom>
                <a:avLst/>
                <a:gdLst>
                  <a:gd name="T0" fmla="*/ 48 w 48"/>
                  <a:gd name="T1" fmla="*/ 0 h 4"/>
                  <a:gd name="T2" fmla="*/ 46 w 48"/>
                  <a:gd name="T3" fmla="*/ 0 h 4"/>
                  <a:gd name="T4" fmla="*/ 40 w 48"/>
                  <a:gd name="T5" fmla="*/ 0 h 4"/>
                  <a:gd name="T6" fmla="*/ 0 w 48"/>
                  <a:gd name="T7" fmla="*/ 0 h 4"/>
                  <a:gd name="T8" fmla="*/ 0 w 48"/>
                  <a:gd name="T9" fmla="*/ 4 h 4"/>
                  <a:gd name="T10" fmla="*/ 36 w 48"/>
                  <a:gd name="T11" fmla="*/ 4 h 4"/>
                  <a:gd name="T12" fmla="*/ 46 w 48"/>
                  <a:gd name="T13" fmla="*/ 4 h 4"/>
                  <a:gd name="T14" fmla="*/ 48 w 48"/>
                  <a:gd name="T15" fmla="*/ 4 h 4"/>
                  <a:gd name="T16" fmla="*/ 48 w 48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">
                    <a:moveTo>
                      <a:pt x="48" y="0"/>
                    </a:moveTo>
                    <a:lnTo>
                      <a:pt x="46" y="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36" y="4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73" name="Freeform 1898"/>
              <p:cNvSpPr>
                <a:spLocks/>
              </p:cNvSpPr>
              <p:nvPr/>
            </p:nvSpPr>
            <p:spPr bwMode="auto">
              <a:xfrm>
                <a:off x="5613400" y="1609726"/>
                <a:ext cx="95250" cy="314325"/>
              </a:xfrm>
              <a:custGeom>
                <a:avLst/>
                <a:gdLst>
                  <a:gd name="T0" fmla="*/ 0 w 60"/>
                  <a:gd name="T1" fmla="*/ 0 h 198"/>
                  <a:gd name="T2" fmla="*/ 0 w 60"/>
                  <a:gd name="T3" fmla="*/ 0 h 198"/>
                  <a:gd name="T4" fmla="*/ 0 w 60"/>
                  <a:gd name="T5" fmla="*/ 198 h 198"/>
                  <a:gd name="T6" fmla="*/ 60 w 60"/>
                  <a:gd name="T7" fmla="*/ 198 h 198"/>
                  <a:gd name="T8" fmla="*/ 0 w 60"/>
                  <a:gd name="T9" fmla="*/ 198 h 198"/>
                  <a:gd name="T10" fmla="*/ 0 w 60"/>
                  <a:gd name="T11" fmla="*/ 166 h 198"/>
                  <a:gd name="T12" fmla="*/ 60 w 60"/>
                  <a:gd name="T13" fmla="*/ 166 h 198"/>
                  <a:gd name="T14" fmla="*/ 60 w 60"/>
                  <a:gd name="T15" fmla="*/ 156 h 198"/>
                  <a:gd name="T16" fmla="*/ 12 w 60"/>
                  <a:gd name="T17" fmla="*/ 156 h 198"/>
                  <a:gd name="T18" fmla="*/ 12 w 60"/>
                  <a:gd name="T19" fmla="*/ 51 h 198"/>
                  <a:gd name="T20" fmla="*/ 60 w 60"/>
                  <a:gd name="T21" fmla="*/ 51 h 198"/>
                  <a:gd name="T22" fmla="*/ 60 w 60"/>
                  <a:gd name="T23" fmla="*/ 22 h 198"/>
                  <a:gd name="T24" fmla="*/ 0 w 60"/>
                  <a:gd name="T25" fmla="*/ 22 h 198"/>
                  <a:gd name="T26" fmla="*/ 0 w 60"/>
                  <a:gd name="T27" fmla="*/ 6 h 198"/>
                  <a:gd name="T28" fmla="*/ 0 w 60"/>
                  <a:gd name="T29" fmla="*/ 6 h 198"/>
                  <a:gd name="T30" fmla="*/ 0 w 60"/>
                  <a:gd name="T31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98">
                    <a:moveTo>
                      <a:pt x="0" y="0"/>
                    </a:moveTo>
                    <a:lnTo>
                      <a:pt x="0" y="0"/>
                    </a:lnTo>
                    <a:lnTo>
                      <a:pt x="0" y="198"/>
                    </a:lnTo>
                    <a:lnTo>
                      <a:pt x="60" y="198"/>
                    </a:lnTo>
                    <a:lnTo>
                      <a:pt x="0" y="198"/>
                    </a:lnTo>
                    <a:lnTo>
                      <a:pt x="0" y="166"/>
                    </a:lnTo>
                    <a:lnTo>
                      <a:pt x="60" y="166"/>
                    </a:lnTo>
                    <a:lnTo>
                      <a:pt x="60" y="156"/>
                    </a:lnTo>
                    <a:lnTo>
                      <a:pt x="12" y="156"/>
                    </a:lnTo>
                    <a:lnTo>
                      <a:pt x="12" y="51"/>
                    </a:lnTo>
                    <a:lnTo>
                      <a:pt x="60" y="51"/>
                    </a:lnTo>
                    <a:lnTo>
                      <a:pt x="60" y="22"/>
                    </a:lnTo>
                    <a:lnTo>
                      <a:pt x="0" y="2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74" name="Freeform 1899"/>
              <p:cNvSpPr>
                <a:spLocks/>
              </p:cNvSpPr>
              <p:nvPr/>
            </p:nvSpPr>
            <p:spPr bwMode="auto">
              <a:xfrm>
                <a:off x="5613400" y="1609726"/>
                <a:ext cx="95250" cy="314325"/>
              </a:xfrm>
              <a:custGeom>
                <a:avLst/>
                <a:gdLst>
                  <a:gd name="T0" fmla="*/ 0 w 60"/>
                  <a:gd name="T1" fmla="*/ 0 h 198"/>
                  <a:gd name="T2" fmla="*/ 0 w 60"/>
                  <a:gd name="T3" fmla="*/ 0 h 198"/>
                  <a:gd name="T4" fmla="*/ 0 w 60"/>
                  <a:gd name="T5" fmla="*/ 198 h 198"/>
                  <a:gd name="T6" fmla="*/ 60 w 60"/>
                  <a:gd name="T7" fmla="*/ 198 h 198"/>
                  <a:gd name="T8" fmla="*/ 0 w 60"/>
                  <a:gd name="T9" fmla="*/ 198 h 198"/>
                  <a:gd name="T10" fmla="*/ 0 w 60"/>
                  <a:gd name="T11" fmla="*/ 166 h 198"/>
                  <a:gd name="T12" fmla="*/ 60 w 60"/>
                  <a:gd name="T13" fmla="*/ 166 h 198"/>
                  <a:gd name="T14" fmla="*/ 60 w 60"/>
                  <a:gd name="T15" fmla="*/ 156 h 198"/>
                  <a:gd name="T16" fmla="*/ 12 w 60"/>
                  <a:gd name="T17" fmla="*/ 156 h 198"/>
                  <a:gd name="T18" fmla="*/ 12 w 60"/>
                  <a:gd name="T19" fmla="*/ 51 h 198"/>
                  <a:gd name="T20" fmla="*/ 60 w 60"/>
                  <a:gd name="T21" fmla="*/ 51 h 198"/>
                  <a:gd name="T22" fmla="*/ 60 w 60"/>
                  <a:gd name="T23" fmla="*/ 22 h 198"/>
                  <a:gd name="T24" fmla="*/ 0 w 60"/>
                  <a:gd name="T25" fmla="*/ 22 h 198"/>
                  <a:gd name="T26" fmla="*/ 0 w 60"/>
                  <a:gd name="T27" fmla="*/ 6 h 198"/>
                  <a:gd name="T28" fmla="*/ 0 w 60"/>
                  <a:gd name="T29" fmla="*/ 6 h 198"/>
                  <a:gd name="T30" fmla="*/ 0 w 60"/>
                  <a:gd name="T31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98">
                    <a:moveTo>
                      <a:pt x="0" y="0"/>
                    </a:moveTo>
                    <a:lnTo>
                      <a:pt x="0" y="0"/>
                    </a:lnTo>
                    <a:lnTo>
                      <a:pt x="0" y="198"/>
                    </a:lnTo>
                    <a:lnTo>
                      <a:pt x="60" y="198"/>
                    </a:lnTo>
                    <a:lnTo>
                      <a:pt x="0" y="198"/>
                    </a:lnTo>
                    <a:lnTo>
                      <a:pt x="0" y="166"/>
                    </a:lnTo>
                    <a:lnTo>
                      <a:pt x="60" y="166"/>
                    </a:lnTo>
                    <a:lnTo>
                      <a:pt x="60" y="156"/>
                    </a:lnTo>
                    <a:lnTo>
                      <a:pt x="12" y="156"/>
                    </a:lnTo>
                    <a:lnTo>
                      <a:pt x="12" y="51"/>
                    </a:lnTo>
                    <a:lnTo>
                      <a:pt x="60" y="51"/>
                    </a:lnTo>
                    <a:lnTo>
                      <a:pt x="60" y="22"/>
                    </a:lnTo>
                    <a:lnTo>
                      <a:pt x="0" y="2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75" name="Freeform 1900"/>
              <p:cNvSpPr>
                <a:spLocks/>
              </p:cNvSpPr>
              <p:nvPr/>
            </p:nvSpPr>
            <p:spPr bwMode="auto">
              <a:xfrm>
                <a:off x="5632450" y="1012826"/>
                <a:ext cx="76200" cy="6350"/>
              </a:xfrm>
              <a:custGeom>
                <a:avLst/>
                <a:gdLst>
                  <a:gd name="T0" fmla="*/ 48 w 48"/>
                  <a:gd name="T1" fmla="*/ 0 h 4"/>
                  <a:gd name="T2" fmla="*/ 46 w 48"/>
                  <a:gd name="T3" fmla="*/ 0 h 4"/>
                  <a:gd name="T4" fmla="*/ 40 w 48"/>
                  <a:gd name="T5" fmla="*/ 0 h 4"/>
                  <a:gd name="T6" fmla="*/ 10 w 48"/>
                  <a:gd name="T7" fmla="*/ 0 h 4"/>
                  <a:gd name="T8" fmla="*/ 0 w 48"/>
                  <a:gd name="T9" fmla="*/ 0 h 4"/>
                  <a:gd name="T10" fmla="*/ 0 w 48"/>
                  <a:gd name="T11" fmla="*/ 4 h 4"/>
                  <a:gd name="T12" fmla="*/ 6 w 48"/>
                  <a:gd name="T13" fmla="*/ 4 h 4"/>
                  <a:gd name="T14" fmla="*/ 36 w 48"/>
                  <a:gd name="T15" fmla="*/ 4 h 4"/>
                  <a:gd name="T16" fmla="*/ 46 w 48"/>
                  <a:gd name="T17" fmla="*/ 4 h 4"/>
                  <a:gd name="T18" fmla="*/ 48 w 48"/>
                  <a:gd name="T19" fmla="*/ 4 h 4"/>
                  <a:gd name="T20" fmla="*/ 48 w 48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">
                    <a:moveTo>
                      <a:pt x="48" y="0"/>
                    </a:moveTo>
                    <a:lnTo>
                      <a:pt x="46" y="0"/>
                    </a:lnTo>
                    <a:lnTo>
                      <a:pt x="4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36" y="4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76" name="Freeform 1901"/>
              <p:cNvSpPr>
                <a:spLocks/>
              </p:cNvSpPr>
              <p:nvPr/>
            </p:nvSpPr>
            <p:spPr bwMode="auto">
              <a:xfrm>
                <a:off x="5632450" y="1012826"/>
                <a:ext cx="76200" cy="6350"/>
              </a:xfrm>
              <a:custGeom>
                <a:avLst/>
                <a:gdLst>
                  <a:gd name="T0" fmla="*/ 48 w 48"/>
                  <a:gd name="T1" fmla="*/ 0 h 4"/>
                  <a:gd name="T2" fmla="*/ 46 w 48"/>
                  <a:gd name="T3" fmla="*/ 0 h 4"/>
                  <a:gd name="T4" fmla="*/ 40 w 48"/>
                  <a:gd name="T5" fmla="*/ 0 h 4"/>
                  <a:gd name="T6" fmla="*/ 10 w 48"/>
                  <a:gd name="T7" fmla="*/ 0 h 4"/>
                  <a:gd name="T8" fmla="*/ 0 w 48"/>
                  <a:gd name="T9" fmla="*/ 0 h 4"/>
                  <a:gd name="T10" fmla="*/ 0 w 48"/>
                  <a:gd name="T11" fmla="*/ 4 h 4"/>
                  <a:gd name="T12" fmla="*/ 6 w 48"/>
                  <a:gd name="T13" fmla="*/ 4 h 4"/>
                  <a:gd name="T14" fmla="*/ 36 w 48"/>
                  <a:gd name="T15" fmla="*/ 4 h 4"/>
                  <a:gd name="T16" fmla="*/ 46 w 48"/>
                  <a:gd name="T17" fmla="*/ 4 h 4"/>
                  <a:gd name="T18" fmla="*/ 48 w 48"/>
                  <a:gd name="T19" fmla="*/ 4 h 4"/>
                  <a:gd name="T20" fmla="*/ 48 w 48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">
                    <a:moveTo>
                      <a:pt x="48" y="0"/>
                    </a:moveTo>
                    <a:lnTo>
                      <a:pt x="46" y="0"/>
                    </a:lnTo>
                    <a:lnTo>
                      <a:pt x="4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36" y="4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77" name="Freeform 1902"/>
              <p:cNvSpPr>
                <a:spLocks/>
              </p:cNvSpPr>
              <p:nvPr/>
            </p:nvSpPr>
            <p:spPr bwMode="auto">
              <a:xfrm>
                <a:off x="5632450" y="874714"/>
                <a:ext cx="76200" cy="6350"/>
              </a:xfrm>
              <a:custGeom>
                <a:avLst/>
                <a:gdLst>
                  <a:gd name="T0" fmla="*/ 48 w 48"/>
                  <a:gd name="T1" fmla="*/ 0 h 4"/>
                  <a:gd name="T2" fmla="*/ 46 w 48"/>
                  <a:gd name="T3" fmla="*/ 0 h 4"/>
                  <a:gd name="T4" fmla="*/ 12 w 48"/>
                  <a:gd name="T5" fmla="*/ 0 h 4"/>
                  <a:gd name="T6" fmla="*/ 0 w 48"/>
                  <a:gd name="T7" fmla="*/ 0 h 4"/>
                  <a:gd name="T8" fmla="*/ 0 w 48"/>
                  <a:gd name="T9" fmla="*/ 4 h 4"/>
                  <a:gd name="T10" fmla="*/ 8 w 48"/>
                  <a:gd name="T11" fmla="*/ 4 h 4"/>
                  <a:gd name="T12" fmla="*/ 46 w 48"/>
                  <a:gd name="T13" fmla="*/ 4 h 4"/>
                  <a:gd name="T14" fmla="*/ 48 w 48"/>
                  <a:gd name="T15" fmla="*/ 4 h 4"/>
                  <a:gd name="T16" fmla="*/ 48 w 48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">
                    <a:moveTo>
                      <a:pt x="48" y="0"/>
                    </a:moveTo>
                    <a:lnTo>
                      <a:pt x="46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8" y="4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78" name="Freeform 1903"/>
              <p:cNvSpPr>
                <a:spLocks/>
              </p:cNvSpPr>
              <p:nvPr/>
            </p:nvSpPr>
            <p:spPr bwMode="auto">
              <a:xfrm>
                <a:off x="5632450" y="874714"/>
                <a:ext cx="76200" cy="6350"/>
              </a:xfrm>
              <a:custGeom>
                <a:avLst/>
                <a:gdLst>
                  <a:gd name="T0" fmla="*/ 48 w 48"/>
                  <a:gd name="T1" fmla="*/ 0 h 4"/>
                  <a:gd name="T2" fmla="*/ 46 w 48"/>
                  <a:gd name="T3" fmla="*/ 0 h 4"/>
                  <a:gd name="T4" fmla="*/ 12 w 48"/>
                  <a:gd name="T5" fmla="*/ 0 h 4"/>
                  <a:gd name="T6" fmla="*/ 0 w 48"/>
                  <a:gd name="T7" fmla="*/ 0 h 4"/>
                  <a:gd name="T8" fmla="*/ 0 w 48"/>
                  <a:gd name="T9" fmla="*/ 4 h 4"/>
                  <a:gd name="T10" fmla="*/ 8 w 48"/>
                  <a:gd name="T11" fmla="*/ 4 h 4"/>
                  <a:gd name="T12" fmla="*/ 46 w 48"/>
                  <a:gd name="T13" fmla="*/ 4 h 4"/>
                  <a:gd name="T14" fmla="*/ 48 w 48"/>
                  <a:gd name="T15" fmla="*/ 4 h 4"/>
                  <a:gd name="T16" fmla="*/ 48 w 48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">
                    <a:moveTo>
                      <a:pt x="48" y="0"/>
                    </a:moveTo>
                    <a:lnTo>
                      <a:pt x="46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8" y="4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79" name="Freeform 1904"/>
              <p:cNvSpPr>
                <a:spLocks/>
              </p:cNvSpPr>
              <p:nvPr/>
            </p:nvSpPr>
            <p:spPr bwMode="auto">
              <a:xfrm>
                <a:off x="5849937" y="1474789"/>
                <a:ext cx="831850" cy="144463"/>
              </a:xfrm>
              <a:custGeom>
                <a:avLst/>
                <a:gdLst>
                  <a:gd name="T0" fmla="*/ 524 w 524"/>
                  <a:gd name="T1" fmla="*/ 0 h 91"/>
                  <a:gd name="T2" fmla="*/ 518 w 524"/>
                  <a:gd name="T3" fmla="*/ 0 h 91"/>
                  <a:gd name="T4" fmla="*/ 518 w 524"/>
                  <a:gd name="T5" fmla="*/ 6 h 91"/>
                  <a:gd name="T6" fmla="*/ 518 w 524"/>
                  <a:gd name="T7" fmla="*/ 16 h 91"/>
                  <a:gd name="T8" fmla="*/ 518 w 524"/>
                  <a:gd name="T9" fmla="*/ 71 h 91"/>
                  <a:gd name="T10" fmla="*/ 518 w 524"/>
                  <a:gd name="T11" fmla="*/ 85 h 91"/>
                  <a:gd name="T12" fmla="*/ 67 w 524"/>
                  <a:gd name="T13" fmla="*/ 85 h 91"/>
                  <a:gd name="T14" fmla="*/ 31 w 524"/>
                  <a:gd name="T15" fmla="*/ 85 h 91"/>
                  <a:gd name="T16" fmla="*/ 0 w 524"/>
                  <a:gd name="T17" fmla="*/ 85 h 91"/>
                  <a:gd name="T18" fmla="*/ 0 w 524"/>
                  <a:gd name="T19" fmla="*/ 91 h 91"/>
                  <a:gd name="T20" fmla="*/ 524 w 524"/>
                  <a:gd name="T21" fmla="*/ 91 h 91"/>
                  <a:gd name="T22" fmla="*/ 524 w 524"/>
                  <a:gd name="T2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4" h="91">
                    <a:moveTo>
                      <a:pt x="524" y="0"/>
                    </a:moveTo>
                    <a:lnTo>
                      <a:pt x="518" y="0"/>
                    </a:lnTo>
                    <a:lnTo>
                      <a:pt x="518" y="6"/>
                    </a:lnTo>
                    <a:lnTo>
                      <a:pt x="518" y="16"/>
                    </a:lnTo>
                    <a:lnTo>
                      <a:pt x="518" y="71"/>
                    </a:lnTo>
                    <a:lnTo>
                      <a:pt x="518" y="85"/>
                    </a:lnTo>
                    <a:lnTo>
                      <a:pt x="67" y="85"/>
                    </a:lnTo>
                    <a:lnTo>
                      <a:pt x="31" y="85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524" y="91"/>
                    </a:lnTo>
                    <a:lnTo>
                      <a:pt x="524" y="0"/>
                    </a:lnTo>
                    <a:close/>
                  </a:path>
                </a:pathLst>
              </a:custGeom>
              <a:solidFill>
                <a:srgbClr val="AB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80" name="Freeform 1905"/>
              <p:cNvSpPr>
                <a:spLocks/>
              </p:cNvSpPr>
              <p:nvPr/>
            </p:nvSpPr>
            <p:spPr bwMode="auto">
              <a:xfrm>
                <a:off x="5849937" y="1474789"/>
                <a:ext cx="831850" cy="144463"/>
              </a:xfrm>
              <a:custGeom>
                <a:avLst/>
                <a:gdLst>
                  <a:gd name="T0" fmla="*/ 524 w 524"/>
                  <a:gd name="T1" fmla="*/ 0 h 91"/>
                  <a:gd name="T2" fmla="*/ 518 w 524"/>
                  <a:gd name="T3" fmla="*/ 0 h 91"/>
                  <a:gd name="T4" fmla="*/ 518 w 524"/>
                  <a:gd name="T5" fmla="*/ 6 h 91"/>
                  <a:gd name="T6" fmla="*/ 518 w 524"/>
                  <a:gd name="T7" fmla="*/ 16 h 91"/>
                  <a:gd name="T8" fmla="*/ 518 w 524"/>
                  <a:gd name="T9" fmla="*/ 71 h 91"/>
                  <a:gd name="T10" fmla="*/ 518 w 524"/>
                  <a:gd name="T11" fmla="*/ 85 h 91"/>
                  <a:gd name="T12" fmla="*/ 67 w 524"/>
                  <a:gd name="T13" fmla="*/ 85 h 91"/>
                  <a:gd name="T14" fmla="*/ 31 w 524"/>
                  <a:gd name="T15" fmla="*/ 85 h 91"/>
                  <a:gd name="T16" fmla="*/ 0 w 524"/>
                  <a:gd name="T17" fmla="*/ 85 h 91"/>
                  <a:gd name="T18" fmla="*/ 0 w 524"/>
                  <a:gd name="T19" fmla="*/ 91 h 91"/>
                  <a:gd name="T20" fmla="*/ 524 w 524"/>
                  <a:gd name="T21" fmla="*/ 91 h 91"/>
                  <a:gd name="T22" fmla="*/ 524 w 524"/>
                  <a:gd name="T2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4" h="91">
                    <a:moveTo>
                      <a:pt x="524" y="0"/>
                    </a:moveTo>
                    <a:lnTo>
                      <a:pt x="518" y="0"/>
                    </a:lnTo>
                    <a:lnTo>
                      <a:pt x="518" y="6"/>
                    </a:lnTo>
                    <a:lnTo>
                      <a:pt x="518" y="16"/>
                    </a:lnTo>
                    <a:lnTo>
                      <a:pt x="518" y="71"/>
                    </a:lnTo>
                    <a:lnTo>
                      <a:pt x="518" y="85"/>
                    </a:lnTo>
                    <a:lnTo>
                      <a:pt x="67" y="85"/>
                    </a:lnTo>
                    <a:lnTo>
                      <a:pt x="31" y="85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524" y="91"/>
                    </a:lnTo>
                    <a:lnTo>
                      <a:pt x="5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81" name="Rectangle 1906"/>
              <p:cNvSpPr>
                <a:spLocks noChangeArrowheads="1"/>
              </p:cNvSpPr>
              <p:nvPr/>
            </p:nvSpPr>
            <p:spPr bwMode="auto">
              <a:xfrm>
                <a:off x="5776912" y="1609726"/>
                <a:ext cx="73025" cy="9525"/>
              </a:xfrm>
              <a:prstGeom prst="rect">
                <a:avLst/>
              </a:prstGeom>
              <a:solidFill>
                <a:srgbClr val="AC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82" name="Rectangle 1907"/>
              <p:cNvSpPr>
                <a:spLocks noChangeArrowheads="1"/>
              </p:cNvSpPr>
              <p:nvPr/>
            </p:nvSpPr>
            <p:spPr bwMode="auto">
              <a:xfrm>
                <a:off x="5776912" y="1609726"/>
                <a:ext cx="73025" cy="9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83" name="Rectangle 1908"/>
              <p:cNvSpPr>
                <a:spLocks noChangeArrowheads="1"/>
              </p:cNvSpPr>
              <p:nvPr/>
            </p:nvSpPr>
            <p:spPr bwMode="auto">
              <a:xfrm>
                <a:off x="5761037" y="1609726"/>
                <a:ext cx="15875" cy="9525"/>
              </a:xfrm>
              <a:prstGeom prst="rect">
                <a:avLst/>
              </a:prstGeom>
              <a:solidFill>
                <a:srgbClr val="AE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84" name="Rectangle 1909"/>
              <p:cNvSpPr>
                <a:spLocks noChangeArrowheads="1"/>
              </p:cNvSpPr>
              <p:nvPr/>
            </p:nvSpPr>
            <p:spPr bwMode="auto">
              <a:xfrm>
                <a:off x="5761037" y="1609726"/>
                <a:ext cx="15875" cy="9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85" name="Rectangle 1910"/>
              <p:cNvSpPr>
                <a:spLocks noChangeArrowheads="1"/>
              </p:cNvSpPr>
              <p:nvPr/>
            </p:nvSpPr>
            <p:spPr bwMode="auto">
              <a:xfrm>
                <a:off x="5613400" y="1609726"/>
                <a:ext cx="1587" cy="9525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86" name="Rectangle 1911"/>
              <p:cNvSpPr>
                <a:spLocks noChangeArrowheads="1"/>
              </p:cNvSpPr>
              <p:nvPr/>
            </p:nvSpPr>
            <p:spPr bwMode="auto">
              <a:xfrm>
                <a:off x="5613400" y="1609726"/>
                <a:ext cx="1587" cy="9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87" name="Rectangle 1912"/>
              <p:cNvSpPr>
                <a:spLocks noChangeArrowheads="1"/>
              </p:cNvSpPr>
              <p:nvPr/>
            </p:nvSpPr>
            <p:spPr bwMode="auto">
              <a:xfrm>
                <a:off x="5591175" y="1481139"/>
                <a:ext cx="1081087" cy="125413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88" name="Rectangle 1913"/>
              <p:cNvSpPr>
                <a:spLocks noChangeArrowheads="1"/>
              </p:cNvSpPr>
              <p:nvPr/>
            </p:nvSpPr>
            <p:spPr bwMode="auto">
              <a:xfrm>
                <a:off x="5591175" y="1481139"/>
                <a:ext cx="1081087" cy="125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89" name="Freeform 1914"/>
              <p:cNvSpPr>
                <a:spLocks noEditPoints="1"/>
              </p:cNvSpPr>
              <p:nvPr/>
            </p:nvSpPr>
            <p:spPr bwMode="auto">
              <a:xfrm>
                <a:off x="6022975" y="1500189"/>
                <a:ext cx="266700" cy="87313"/>
              </a:xfrm>
              <a:custGeom>
                <a:avLst/>
                <a:gdLst>
                  <a:gd name="T0" fmla="*/ 75 w 168"/>
                  <a:gd name="T1" fmla="*/ 0 h 55"/>
                  <a:gd name="T2" fmla="*/ 55 w 168"/>
                  <a:gd name="T3" fmla="*/ 0 h 55"/>
                  <a:gd name="T4" fmla="*/ 0 w 168"/>
                  <a:gd name="T5" fmla="*/ 55 h 55"/>
                  <a:gd name="T6" fmla="*/ 75 w 168"/>
                  <a:gd name="T7" fmla="*/ 55 h 55"/>
                  <a:gd name="T8" fmla="*/ 75 w 168"/>
                  <a:gd name="T9" fmla="*/ 0 h 55"/>
                  <a:gd name="T10" fmla="*/ 168 w 168"/>
                  <a:gd name="T11" fmla="*/ 0 h 55"/>
                  <a:gd name="T12" fmla="*/ 79 w 168"/>
                  <a:gd name="T13" fmla="*/ 0 h 55"/>
                  <a:gd name="T14" fmla="*/ 79 w 168"/>
                  <a:gd name="T15" fmla="*/ 55 h 55"/>
                  <a:gd name="T16" fmla="*/ 114 w 168"/>
                  <a:gd name="T17" fmla="*/ 55 h 55"/>
                  <a:gd name="T18" fmla="*/ 168 w 168"/>
                  <a:gd name="T1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8" h="55">
                    <a:moveTo>
                      <a:pt x="75" y="0"/>
                    </a:moveTo>
                    <a:lnTo>
                      <a:pt x="55" y="0"/>
                    </a:lnTo>
                    <a:lnTo>
                      <a:pt x="0" y="55"/>
                    </a:lnTo>
                    <a:lnTo>
                      <a:pt x="75" y="55"/>
                    </a:lnTo>
                    <a:lnTo>
                      <a:pt x="75" y="0"/>
                    </a:lnTo>
                    <a:close/>
                    <a:moveTo>
                      <a:pt x="168" y="0"/>
                    </a:moveTo>
                    <a:lnTo>
                      <a:pt x="79" y="0"/>
                    </a:lnTo>
                    <a:lnTo>
                      <a:pt x="79" y="55"/>
                    </a:lnTo>
                    <a:lnTo>
                      <a:pt x="114" y="55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0" name="Freeform 1915"/>
              <p:cNvSpPr>
                <a:spLocks noEditPoints="1"/>
              </p:cNvSpPr>
              <p:nvPr/>
            </p:nvSpPr>
            <p:spPr bwMode="auto">
              <a:xfrm>
                <a:off x="6022975" y="1500189"/>
                <a:ext cx="266700" cy="87313"/>
              </a:xfrm>
              <a:custGeom>
                <a:avLst/>
                <a:gdLst>
                  <a:gd name="T0" fmla="*/ 75 w 168"/>
                  <a:gd name="T1" fmla="*/ 0 h 55"/>
                  <a:gd name="T2" fmla="*/ 55 w 168"/>
                  <a:gd name="T3" fmla="*/ 0 h 55"/>
                  <a:gd name="T4" fmla="*/ 0 w 168"/>
                  <a:gd name="T5" fmla="*/ 55 h 55"/>
                  <a:gd name="T6" fmla="*/ 75 w 168"/>
                  <a:gd name="T7" fmla="*/ 55 h 55"/>
                  <a:gd name="T8" fmla="*/ 75 w 168"/>
                  <a:gd name="T9" fmla="*/ 0 h 55"/>
                  <a:gd name="T10" fmla="*/ 168 w 168"/>
                  <a:gd name="T11" fmla="*/ 0 h 55"/>
                  <a:gd name="T12" fmla="*/ 79 w 168"/>
                  <a:gd name="T13" fmla="*/ 0 h 55"/>
                  <a:gd name="T14" fmla="*/ 79 w 168"/>
                  <a:gd name="T15" fmla="*/ 55 h 55"/>
                  <a:gd name="T16" fmla="*/ 114 w 168"/>
                  <a:gd name="T17" fmla="*/ 55 h 55"/>
                  <a:gd name="T18" fmla="*/ 168 w 168"/>
                  <a:gd name="T1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8" h="55">
                    <a:moveTo>
                      <a:pt x="75" y="0"/>
                    </a:moveTo>
                    <a:lnTo>
                      <a:pt x="55" y="0"/>
                    </a:lnTo>
                    <a:lnTo>
                      <a:pt x="0" y="55"/>
                    </a:lnTo>
                    <a:lnTo>
                      <a:pt x="75" y="55"/>
                    </a:lnTo>
                    <a:lnTo>
                      <a:pt x="75" y="0"/>
                    </a:lnTo>
                    <a:moveTo>
                      <a:pt x="168" y="0"/>
                    </a:moveTo>
                    <a:lnTo>
                      <a:pt x="79" y="0"/>
                    </a:lnTo>
                    <a:lnTo>
                      <a:pt x="79" y="55"/>
                    </a:lnTo>
                    <a:lnTo>
                      <a:pt x="114" y="55"/>
                    </a:lnTo>
                    <a:lnTo>
                      <a:pt x="16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1" name="Freeform 1916"/>
              <p:cNvSpPr>
                <a:spLocks noEditPoints="1"/>
              </p:cNvSpPr>
              <p:nvPr/>
            </p:nvSpPr>
            <p:spPr bwMode="auto">
              <a:xfrm>
                <a:off x="5761037" y="1500189"/>
                <a:ext cx="179387" cy="87313"/>
              </a:xfrm>
              <a:custGeom>
                <a:avLst/>
                <a:gdLst>
                  <a:gd name="T0" fmla="*/ 6 w 113"/>
                  <a:gd name="T1" fmla="*/ 0 h 55"/>
                  <a:gd name="T2" fmla="*/ 0 w 113"/>
                  <a:gd name="T3" fmla="*/ 0 h 55"/>
                  <a:gd name="T4" fmla="*/ 0 w 113"/>
                  <a:gd name="T5" fmla="*/ 55 h 55"/>
                  <a:gd name="T6" fmla="*/ 6 w 113"/>
                  <a:gd name="T7" fmla="*/ 55 h 55"/>
                  <a:gd name="T8" fmla="*/ 6 w 113"/>
                  <a:gd name="T9" fmla="*/ 0 h 55"/>
                  <a:gd name="T10" fmla="*/ 113 w 113"/>
                  <a:gd name="T11" fmla="*/ 0 h 55"/>
                  <a:gd name="T12" fmla="*/ 10 w 113"/>
                  <a:gd name="T13" fmla="*/ 0 h 55"/>
                  <a:gd name="T14" fmla="*/ 10 w 113"/>
                  <a:gd name="T15" fmla="*/ 55 h 55"/>
                  <a:gd name="T16" fmla="*/ 56 w 113"/>
                  <a:gd name="T17" fmla="*/ 55 h 55"/>
                  <a:gd name="T18" fmla="*/ 113 w 113"/>
                  <a:gd name="T1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3" h="55">
                    <a:moveTo>
                      <a:pt x="6" y="0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6" y="55"/>
                    </a:lnTo>
                    <a:lnTo>
                      <a:pt x="6" y="0"/>
                    </a:lnTo>
                    <a:close/>
                    <a:moveTo>
                      <a:pt x="113" y="0"/>
                    </a:moveTo>
                    <a:lnTo>
                      <a:pt x="10" y="0"/>
                    </a:lnTo>
                    <a:lnTo>
                      <a:pt x="10" y="55"/>
                    </a:lnTo>
                    <a:lnTo>
                      <a:pt x="56" y="55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2" name="Freeform 1917"/>
              <p:cNvSpPr>
                <a:spLocks noEditPoints="1"/>
              </p:cNvSpPr>
              <p:nvPr/>
            </p:nvSpPr>
            <p:spPr bwMode="auto">
              <a:xfrm>
                <a:off x="5761037" y="1500189"/>
                <a:ext cx="179387" cy="87313"/>
              </a:xfrm>
              <a:custGeom>
                <a:avLst/>
                <a:gdLst>
                  <a:gd name="T0" fmla="*/ 6 w 113"/>
                  <a:gd name="T1" fmla="*/ 0 h 55"/>
                  <a:gd name="T2" fmla="*/ 0 w 113"/>
                  <a:gd name="T3" fmla="*/ 0 h 55"/>
                  <a:gd name="T4" fmla="*/ 0 w 113"/>
                  <a:gd name="T5" fmla="*/ 55 h 55"/>
                  <a:gd name="T6" fmla="*/ 6 w 113"/>
                  <a:gd name="T7" fmla="*/ 55 h 55"/>
                  <a:gd name="T8" fmla="*/ 6 w 113"/>
                  <a:gd name="T9" fmla="*/ 0 h 55"/>
                  <a:gd name="T10" fmla="*/ 113 w 113"/>
                  <a:gd name="T11" fmla="*/ 0 h 55"/>
                  <a:gd name="T12" fmla="*/ 10 w 113"/>
                  <a:gd name="T13" fmla="*/ 0 h 55"/>
                  <a:gd name="T14" fmla="*/ 10 w 113"/>
                  <a:gd name="T15" fmla="*/ 55 h 55"/>
                  <a:gd name="T16" fmla="*/ 56 w 113"/>
                  <a:gd name="T17" fmla="*/ 55 h 55"/>
                  <a:gd name="T18" fmla="*/ 113 w 113"/>
                  <a:gd name="T1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3" h="55">
                    <a:moveTo>
                      <a:pt x="6" y="0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6" y="55"/>
                    </a:lnTo>
                    <a:lnTo>
                      <a:pt x="6" y="0"/>
                    </a:lnTo>
                    <a:moveTo>
                      <a:pt x="113" y="0"/>
                    </a:moveTo>
                    <a:lnTo>
                      <a:pt x="10" y="0"/>
                    </a:lnTo>
                    <a:lnTo>
                      <a:pt x="10" y="55"/>
                    </a:lnTo>
                    <a:lnTo>
                      <a:pt x="56" y="55"/>
                    </a:lnTo>
                    <a:lnTo>
                      <a:pt x="1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3" name="Freeform 1918"/>
              <p:cNvSpPr>
                <a:spLocks noEditPoints="1"/>
              </p:cNvSpPr>
              <p:nvPr/>
            </p:nvSpPr>
            <p:spPr bwMode="auto">
              <a:xfrm>
                <a:off x="6270625" y="1500189"/>
                <a:ext cx="266700" cy="87313"/>
              </a:xfrm>
              <a:custGeom>
                <a:avLst/>
                <a:gdLst>
                  <a:gd name="T0" fmla="*/ 41 w 168"/>
                  <a:gd name="T1" fmla="*/ 14 h 55"/>
                  <a:gd name="T2" fmla="*/ 0 w 168"/>
                  <a:gd name="T3" fmla="*/ 55 h 55"/>
                  <a:gd name="T4" fmla="*/ 41 w 168"/>
                  <a:gd name="T5" fmla="*/ 55 h 55"/>
                  <a:gd name="T6" fmla="*/ 41 w 168"/>
                  <a:gd name="T7" fmla="*/ 14 h 55"/>
                  <a:gd name="T8" fmla="*/ 162 w 168"/>
                  <a:gd name="T9" fmla="*/ 0 h 55"/>
                  <a:gd name="T10" fmla="*/ 55 w 168"/>
                  <a:gd name="T11" fmla="*/ 0 h 55"/>
                  <a:gd name="T12" fmla="*/ 45 w 168"/>
                  <a:gd name="T13" fmla="*/ 10 h 55"/>
                  <a:gd name="T14" fmla="*/ 45 w 168"/>
                  <a:gd name="T15" fmla="*/ 55 h 55"/>
                  <a:gd name="T16" fmla="*/ 113 w 168"/>
                  <a:gd name="T17" fmla="*/ 55 h 55"/>
                  <a:gd name="T18" fmla="*/ 156 w 168"/>
                  <a:gd name="T19" fmla="*/ 12 h 55"/>
                  <a:gd name="T20" fmla="*/ 162 w 168"/>
                  <a:gd name="T21" fmla="*/ 8 h 55"/>
                  <a:gd name="T22" fmla="*/ 162 w 168"/>
                  <a:gd name="T23" fmla="*/ 0 h 55"/>
                  <a:gd name="T24" fmla="*/ 168 w 168"/>
                  <a:gd name="T25" fmla="*/ 0 h 55"/>
                  <a:gd name="T26" fmla="*/ 166 w 168"/>
                  <a:gd name="T27" fmla="*/ 0 h 55"/>
                  <a:gd name="T28" fmla="*/ 166 w 168"/>
                  <a:gd name="T29" fmla="*/ 4 h 55"/>
                  <a:gd name="T30" fmla="*/ 168 w 168"/>
                  <a:gd name="T3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8" h="55">
                    <a:moveTo>
                      <a:pt x="41" y="14"/>
                    </a:moveTo>
                    <a:lnTo>
                      <a:pt x="0" y="55"/>
                    </a:lnTo>
                    <a:lnTo>
                      <a:pt x="41" y="55"/>
                    </a:lnTo>
                    <a:lnTo>
                      <a:pt x="41" y="14"/>
                    </a:lnTo>
                    <a:close/>
                    <a:moveTo>
                      <a:pt x="162" y="0"/>
                    </a:moveTo>
                    <a:lnTo>
                      <a:pt x="55" y="0"/>
                    </a:lnTo>
                    <a:lnTo>
                      <a:pt x="45" y="10"/>
                    </a:lnTo>
                    <a:lnTo>
                      <a:pt x="45" y="55"/>
                    </a:lnTo>
                    <a:lnTo>
                      <a:pt x="113" y="55"/>
                    </a:lnTo>
                    <a:lnTo>
                      <a:pt x="156" y="12"/>
                    </a:lnTo>
                    <a:lnTo>
                      <a:pt x="162" y="8"/>
                    </a:lnTo>
                    <a:lnTo>
                      <a:pt x="162" y="0"/>
                    </a:lnTo>
                    <a:close/>
                    <a:moveTo>
                      <a:pt x="168" y="0"/>
                    </a:moveTo>
                    <a:lnTo>
                      <a:pt x="166" y="0"/>
                    </a:lnTo>
                    <a:lnTo>
                      <a:pt x="166" y="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4" name="Freeform 1919"/>
              <p:cNvSpPr>
                <a:spLocks noEditPoints="1"/>
              </p:cNvSpPr>
              <p:nvPr/>
            </p:nvSpPr>
            <p:spPr bwMode="auto">
              <a:xfrm>
                <a:off x="6270625" y="1500189"/>
                <a:ext cx="266700" cy="87313"/>
              </a:xfrm>
              <a:custGeom>
                <a:avLst/>
                <a:gdLst>
                  <a:gd name="T0" fmla="*/ 41 w 168"/>
                  <a:gd name="T1" fmla="*/ 14 h 55"/>
                  <a:gd name="T2" fmla="*/ 0 w 168"/>
                  <a:gd name="T3" fmla="*/ 55 h 55"/>
                  <a:gd name="T4" fmla="*/ 41 w 168"/>
                  <a:gd name="T5" fmla="*/ 55 h 55"/>
                  <a:gd name="T6" fmla="*/ 41 w 168"/>
                  <a:gd name="T7" fmla="*/ 14 h 55"/>
                  <a:gd name="T8" fmla="*/ 162 w 168"/>
                  <a:gd name="T9" fmla="*/ 0 h 55"/>
                  <a:gd name="T10" fmla="*/ 55 w 168"/>
                  <a:gd name="T11" fmla="*/ 0 h 55"/>
                  <a:gd name="T12" fmla="*/ 45 w 168"/>
                  <a:gd name="T13" fmla="*/ 10 h 55"/>
                  <a:gd name="T14" fmla="*/ 45 w 168"/>
                  <a:gd name="T15" fmla="*/ 55 h 55"/>
                  <a:gd name="T16" fmla="*/ 113 w 168"/>
                  <a:gd name="T17" fmla="*/ 55 h 55"/>
                  <a:gd name="T18" fmla="*/ 156 w 168"/>
                  <a:gd name="T19" fmla="*/ 12 h 55"/>
                  <a:gd name="T20" fmla="*/ 162 w 168"/>
                  <a:gd name="T21" fmla="*/ 8 h 55"/>
                  <a:gd name="T22" fmla="*/ 162 w 168"/>
                  <a:gd name="T23" fmla="*/ 0 h 55"/>
                  <a:gd name="T24" fmla="*/ 168 w 168"/>
                  <a:gd name="T25" fmla="*/ 0 h 55"/>
                  <a:gd name="T26" fmla="*/ 166 w 168"/>
                  <a:gd name="T27" fmla="*/ 0 h 55"/>
                  <a:gd name="T28" fmla="*/ 166 w 168"/>
                  <a:gd name="T29" fmla="*/ 4 h 55"/>
                  <a:gd name="T30" fmla="*/ 168 w 168"/>
                  <a:gd name="T3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8" h="55">
                    <a:moveTo>
                      <a:pt x="41" y="14"/>
                    </a:moveTo>
                    <a:lnTo>
                      <a:pt x="0" y="55"/>
                    </a:lnTo>
                    <a:lnTo>
                      <a:pt x="41" y="55"/>
                    </a:lnTo>
                    <a:lnTo>
                      <a:pt x="41" y="14"/>
                    </a:lnTo>
                    <a:moveTo>
                      <a:pt x="162" y="0"/>
                    </a:moveTo>
                    <a:lnTo>
                      <a:pt x="55" y="0"/>
                    </a:lnTo>
                    <a:lnTo>
                      <a:pt x="45" y="10"/>
                    </a:lnTo>
                    <a:lnTo>
                      <a:pt x="45" y="55"/>
                    </a:lnTo>
                    <a:lnTo>
                      <a:pt x="113" y="55"/>
                    </a:lnTo>
                    <a:lnTo>
                      <a:pt x="156" y="12"/>
                    </a:lnTo>
                    <a:lnTo>
                      <a:pt x="162" y="8"/>
                    </a:lnTo>
                    <a:lnTo>
                      <a:pt x="162" y="0"/>
                    </a:lnTo>
                    <a:moveTo>
                      <a:pt x="168" y="0"/>
                    </a:moveTo>
                    <a:lnTo>
                      <a:pt x="166" y="0"/>
                    </a:lnTo>
                    <a:lnTo>
                      <a:pt x="166" y="4"/>
                    </a:lnTo>
                    <a:lnTo>
                      <a:pt x="16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5" name="Freeform 1920"/>
              <p:cNvSpPr>
                <a:spLocks noEditPoints="1"/>
              </p:cNvSpPr>
              <p:nvPr/>
            </p:nvSpPr>
            <p:spPr bwMode="auto">
              <a:xfrm>
                <a:off x="5921375" y="1500189"/>
                <a:ext cx="144462" cy="87313"/>
              </a:xfrm>
              <a:custGeom>
                <a:avLst/>
                <a:gdLst>
                  <a:gd name="T0" fmla="*/ 18 w 91"/>
                  <a:gd name="T1" fmla="*/ 37 h 55"/>
                  <a:gd name="T2" fmla="*/ 0 w 91"/>
                  <a:gd name="T3" fmla="*/ 55 h 55"/>
                  <a:gd name="T4" fmla="*/ 18 w 91"/>
                  <a:gd name="T5" fmla="*/ 55 h 55"/>
                  <a:gd name="T6" fmla="*/ 18 w 91"/>
                  <a:gd name="T7" fmla="*/ 37 h 55"/>
                  <a:gd name="T8" fmla="*/ 91 w 91"/>
                  <a:gd name="T9" fmla="*/ 0 h 55"/>
                  <a:gd name="T10" fmla="*/ 54 w 91"/>
                  <a:gd name="T11" fmla="*/ 0 h 55"/>
                  <a:gd name="T12" fmla="*/ 22 w 91"/>
                  <a:gd name="T13" fmla="*/ 33 h 55"/>
                  <a:gd name="T14" fmla="*/ 22 w 91"/>
                  <a:gd name="T15" fmla="*/ 55 h 55"/>
                  <a:gd name="T16" fmla="*/ 36 w 91"/>
                  <a:gd name="T17" fmla="*/ 55 h 55"/>
                  <a:gd name="T18" fmla="*/ 91 w 91"/>
                  <a:gd name="T1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" h="55">
                    <a:moveTo>
                      <a:pt x="18" y="37"/>
                    </a:moveTo>
                    <a:lnTo>
                      <a:pt x="0" y="55"/>
                    </a:lnTo>
                    <a:lnTo>
                      <a:pt x="18" y="55"/>
                    </a:lnTo>
                    <a:lnTo>
                      <a:pt x="18" y="37"/>
                    </a:lnTo>
                    <a:close/>
                    <a:moveTo>
                      <a:pt x="91" y="0"/>
                    </a:moveTo>
                    <a:lnTo>
                      <a:pt x="54" y="0"/>
                    </a:lnTo>
                    <a:lnTo>
                      <a:pt x="22" y="33"/>
                    </a:lnTo>
                    <a:lnTo>
                      <a:pt x="22" y="55"/>
                    </a:lnTo>
                    <a:lnTo>
                      <a:pt x="36" y="55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6" name="Freeform 1921"/>
              <p:cNvSpPr>
                <a:spLocks noEditPoints="1"/>
              </p:cNvSpPr>
              <p:nvPr/>
            </p:nvSpPr>
            <p:spPr bwMode="auto">
              <a:xfrm>
                <a:off x="5921375" y="1500189"/>
                <a:ext cx="144462" cy="87313"/>
              </a:xfrm>
              <a:custGeom>
                <a:avLst/>
                <a:gdLst>
                  <a:gd name="T0" fmla="*/ 18 w 91"/>
                  <a:gd name="T1" fmla="*/ 37 h 55"/>
                  <a:gd name="T2" fmla="*/ 0 w 91"/>
                  <a:gd name="T3" fmla="*/ 55 h 55"/>
                  <a:gd name="T4" fmla="*/ 18 w 91"/>
                  <a:gd name="T5" fmla="*/ 55 h 55"/>
                  <a:gd name="T6" fmla="*/ 18 w 91"/>
                  <a:gd name="T7" fmla="*/ 37 h 55"/>
                  <a:gd name="T8" fmla="*/ 91 w 91"/>
                  <a:gd name="T9" fmla="*/ 0 h 55"/>
                  <a:gd name="T10" fmla="*/ 54 w 91"/>
                  <a:gd name="T11" fmla="*/ 0 h 55"/>
                  <a:gd name="T12" fmla="*/ 22 w 91"/>
                  <a:gd name="T13" fmla="*/ 33 h 55"/>
                  <a:gd name="T14" fmla="*/ 22 w 91"/>
                  <a:gd name="T15" fmla="*/ 55 h 55"/>
                  <a:gd name="T16" fmla="*/ 36 w 91"/>
                  <a:gd name="T17" fmla="*/ 55 h 55"/>
                  <a:gd name="T18" fmla="*/ 91 w 91"/>
                  <a:gd name="T1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" h="55">
                    <a:moveTo>
                      <a:pt x="18" y="37"/>
                    </a:moveTo>
                    <a:lnTo>
                      <a:pt x="0" y="55"/>
                    </a:lnTo>
                    <a:lnTo>
                      <a:pt x="18" y="55"/>
                    </a:lnTo>
                    <a:lnTo>
                      <a:pt x="18" y="37"/>
                    </a:lnTo>
                    <a:moveTo>
                      <a:pt x="91" y="0"/>
                    </a:moveTo>
                    <a:lnTo>
                      <a:pt x="54" y="0"/>
                    </a:lnTo>
                    <a:lnTo>
                      <a:pt x="22" y="33"/>
                    </a:lnTo>
                    <a:lnTo>
                      <a:pt x="22" y="55"/>
                    </a:lnTo>
                    <a:lnTo>
                      <a:pt x="36" y="55"/>
                    </a:lnTo>
                    <a:lnTo>
                      <a:pt x="9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7" name="Freeform 1922"/>
              <p:cNvSpPr>
                <a:spLocks noEditPoints="1"/>
              </p:cNvSpPr>
              <p:nvPr/>
            </p:nvSpPr>
            <p:spPr bwMode="auto">
              <a:xfrm>
                <a:off x="6518275" y="1500189"/>
                <a:ext cx="147637" cy="87313"/>
              </a:xfrm>
              <a:custGeom>
                <a:avLst/>
                <a:gdLst>
                  <a:gd name="T0" fmla="*/ 6 w 93"/>
                  <a:gd name="T1" fmla="*/ 49 h 55"/>
                  <a:gd name="T2" fmla="*/ 0 w 93"/>
                  <a:gd name="T3" fmla="*/ 55 h 55"/>
                  <a:gd name="T4" fmla="*/ 6 w 93"/>
                  <a:gd name="T5" fmla="*/ 55 h 55"/>
                  <a:gd name="T6" fmla="*/ 6 w 93"/>
                  <a:gd name="T7" fmla="*/ 49 h 55"/>
                  <a:gd name="T8" fmla="*/ 93 w 93"/>
                  <a:gd name="T9" fmla="*/ 0 h 55"/>
                  <a:gd name="T10" fmla="*/ 54 w 93"/>
                  <a:gd name="T11" fmla="*/ 0 h 55"/>
                  <a:gd name="T12" fmla="*/ 46 w 93"/>
                  <a:gd name="T13" fmla="*/ 8 h 55"/>
                  <a:gd name="T14" fmla="*/ 42 w 93"/>
                  <a:gd name="T15" fmla="*/ 12 h 55"/>
                  <a:gd name="T16" fmla="*/ 42 w 93"/>
                  <a:gd name="T17" fmla="*/ 12 h 55"/>
                  <a:gd name="T18" fmla="*/ 10 w 93"/>
                  <a:gd name="T19" fmla="*/ 45 h 55"/>
                  <a:gd name="T20" fmla="*/ 10 w 93"/>
                  <a:gd name="T21" fmla="*/ 55 h 55"/>
                  <a:gd name="T22" fmla="*/ 38 w 93"/>
                  <a:gd name="T23" fmla="*/ 55 h 55"/>
                  <a:gd name="T24" fmla="*/ 81 w 93"/>
                  <a:gd name="T25" fmla="*/ 12 h 55"/>
                  <a:gd name="T26" fmla="*/ 93 w 93"/>
                  <a:gd name="T2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55">
                    <a:moveTo>
                      <a:pt x="6" y="49"/>
                    </a:moveTo>
                    <a:lnTo>
                      <a:pt x="0" y="55"/>
                    </a:lnTo>
                    <a:lnTo>
                      <a:pt x="6" y="55"/>
                    </a:lnTo>
                    <a:lnTo>
                      <a:pt x="6" y="49"/>
                    </a:lnTo>
                    <a:close/>
                    <a:moveTo>
                      <a:pt x="93" y="0"/>
                    </a:moveTo>
                    <a:lnTo>
                      <a:pt x="54" y="0"/>
                    </a:lnTo>
                    <a:lnTo>
                      <a:pt x="46" y="8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10" y="45"/>
                    </a:lnTo>
                    <a:lnTo>
                      <a:pt x="10" y="55"/>
                    </a:lnTo>
                    <a:lnTo>
                      <a:pt x="38" y="55"/>
                    </a:lnTo>
                    <a:lnTo>
                      <a:pt x="81" y="12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8" name="Freeform 1923"/>
              <p:cNvSpPr>
                <a:spLocks noEditPoints="1"/>
              </p:cNvSpPr>
              <p:nvPr/>
            </p:nvSpPr>
            <p:spPr bwMode="auto">
              <a:xfrm>
                <a:off x="6518275" y="1500189"/>
                <a:ext cx="147637" cy="87313"/>
              </a:xfrm>
              <a:custGeom>
                <a:avLst/>
                <a:gdLst>
                  <a:gd name="T0" fmla="*/ 6 w 93"/>
                  <a:gd name="T1" fmla="*/ 49 h 55"/>
                  <a:gd name="T2" fmla="*/ 0 w 93"/>
                  <a:gd name="T3" fmla="*/ 55 h 55"/>
                  <a:gd name="T4" fmla="*/ 6 w 93"/>
                  <a:gd name="T5" fmla="*/ 55 h 55"/>
                  <a:gd name="T6" fmla="*/ 6 w 93"/>
                  <a:gd name="T7" fmla="*/ 49 h 55"/>
                  <a:gd name="T8" fmla="*/ 93 w 93"/>
                  <a:gd name="T9" fmla="*/ 0 h 55"/>
                  <a:gd name="T10" fmla="*/ 54 w 93"/>
                  <a:gd name="T11" fmla="*/ 0 h 55"/>
                  <a:gd name="T12" fmla="*/ 46 w 93"/>
                  <a:gd name="T13" fmla="*/ 8 h 55"/>
                  <a:gd name="T14" fmla="*/ 42 w 93"/>
                  <a:gd name="T15" fmla="*/ 12 h 55"/>
                  <a:gd name="T16" fmla="*/ 42 w 93"/>
                  <a:gd name="T17" fmla="*/ 12 h 55"/>
                  <a:gd name="T18" fmla="*/ 10 w 93"/>
                  <a:gd name="T19" fmla="*/ 45 h 55"/>
                  <a:gd name="T20" fmla="*/ 10 w 93"/>
                  <a:gd name="T21" fmla="*/ 55 h 55"/>
                  <a:gd name="T22" fmla="*/ 38 w 93"/>
                  <a:gd name="T23" fmla="*/ 55 h 55"/>
                  <a:gd name="T24" fmla="*/ 81 w 93"/>
                  <a:gd name="T25" fmla="*/ 12 h 55"/>
                  <a:gd name="T26" fmla="*/ 93 w 93"/>
                  <a:gd name="T2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55">
                    <a:moveTo>
                      <a:pt x="6" y="49"/>
                    </a:moveTo>
                    <a:lnTo>
                      <a:pt x="0" y="55"/>
                    </a:lnTo>
                    <a:lnTo>
                      <a:pt x="6" y="55"/>
                    </a:lnTo>
                    <a:lnTo>
                      <a:pt x="6" y="49"/>
                    </a:lnTo>
                    <a:moveTo>
                      <a:pt x="93" y="0"/>
                    </a:moveTo>
                    <a:lnTo>
                      <a:pt x="54" y="0"/>
                    </a:lnTo>
                    <a:lnTo>
                      <a:pt x="46" y="8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10" y="45"/>
                    </a:lnTo>
                    <a:lnTo>
                      <a:pt x="10" y="55"/>
                    </a:lnTo>
                    <a:lnTo>
                      <a:pt x="38" y="55"/>
                    </a:lnTo>
                    <a:lnTo>
                      <a:pt x="81" y="12"/>
                    </a:lnTo>
                    <a:lnTo>
                      <a:pt x="9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9" name="Rectangle 1924"/>
              <p:cNvSpPr>
                <a:spLocks noChangeArrowheads="1"/>
              </p:cNvSpPr>
              <p:nvPr/>
            </p:nvSpPr>
            <p:spPr bwMode="auto">
              <a:xfrm>
                <a:off x="5949950" y="1477964"/>
                <a:ext cx="6350" cy="119063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00" name="Rectangle 1925"/>
              <p:cNvSpPr>
                <a:spLocks noChangeArrowheads="1"/>
              </p:cNvSpPr>
              <p:nvPr/>
            </p:nvSpPr>
            <p:spPr bwMode="auto">
              <a:xfrm>
                <a:off x="5949950" y="1477964"/>
                <a:ext cx="6350" cy="11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01" name="Rectangle 1926"/>
              <p:cNvSpPr>
                <a:spLocks noChangeArrowheads="1"/>
              </p:cNvSpPr>
              <p:nvPr/>
            </p:nvSpPr>
            <p:spPr bwMode="auto">
              <a:xfrm>
                <a:off x="5770562" y="1477964"/>
                <a:ext cx="6350" cy="119063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02" name="Rectangle 1927"/>
              <p:cNvSpPr>
                <a:spLocks noChangeArrowheads="1"/>
              </p:cNvSpPr>
              <p:nvPr/>
            </p:nvSpPr>
            <p:spPr bwMode="auto">
              <a:xfrm>
                <a:off x="5770562" y="1477964"/>
                <a:ext cx="6350" cy="11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03" name="Rectangle 1928"/>
              <p:cNvSpPr>
                <a:spLocks noChangeArrowheads="1"/>
              </p:cNvSpPr>
              <p:nvPr/>
            </p:nvSpPr>
            <p:spPr bwMode="auto">
              <a:xfrm>
                <a:off x="6142037" y="1477964"/>
                <a:ext cx="6350" cy="119063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04" name="Rectangle 1929"/>
              <p:cNvSpPr>
                <a:spLocks noChangeArrowheads="1"/>
              </p:cNvSpPr>
              <p:nvPr/>
            </p:nvSpPr>
            <p:spPr bwMode="auto">
              <a:xfrm>
                <a:off x="6142037" y="1477964"/>
                <a:ext cx="6350" cy="11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05" name="Rectangle 1930"/>
              <p:cNvSpPr>
                <a:spLocks noChangeArrowheads="1"/>
              </p:cNvSpPr>
              <p:nvPr/>
            </p:nvSpPr>
            <p:spPr bwMode="auto">
              <a:xfrm>
                <a:off x="6335712" y="1477964"/>
                <a:ext cx="6350" cy="119063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06" name="Rectangle 1931"/>
              <p:cNvSpPr>
                <a:spLocks noChangeArrowheads="1"/>
              </p:cNvSpPr>
              <p:nvPr/>
            </p:nvSpPr>
            <p:spPr bwMode="auto">
              <a:xfrm>
                <a:off x="6335712" y="1477964"/>
                <a:ext cx="6350" cy="11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07" name="Rectangle 1932"/>
              <p:cNvSpPr>
                <a:spLocks noChangeArrowheads="1"/>
              </p:cNvSpPr>
              <p:nvPr/>
            </p:nvSpPr>
            <p:spPr bwMode="auto">
              <a:xfrm>
                <a:off x="6527800" y="1477964"/>
                <a:ext cx="6350" cy="119063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08" name="Rectangle 1933"/>
              <p:cNvSpPr>
                <a:spLocks noChangeArrowheads="1"/>
              </p:cNvSpPr>
              <p:nvPr/>
            </p:nvSpPr>
            <p:spPr bwMode="auto">
              <a:xfrm>
                <a:off x="6527800" y="1477964"/>
                <a:ext cx="6350" cy="11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09" name="Freeform 1934"/>
              <p:cNvSpPr>
                <a:spLocks noEditPoints="1"/>
              </p:cNvSpPr>
              <p:nvPr/>
            </p:nvSpPr>
            <p:spPr bwMode="auto">
              <a:xfrm>
                <a:off x="6537325" y="1484314"/>
                <a:ext cx="134937" cy="15875"/>
              </a:xfrm>
              <a:custGeom>
                <a:avLst/>
                <a:gdLst>
                  <a:gd name="T0" fmla="*/ 52 w 85"/>
                  <a:gd name="T1" fmla="*/ 0 h 10"/>
                  <a:gd name="T2" fmla="*/ 10 w 85"/>
                  <a:gd name="T3" fmla="*/ 0 h 10"/>
                  <a:gd name="T4" fmla="*/ 0 w 85"/>
                  <a:gd name="T5" fmla="*/ 10 h 10"/>
                  <a:gd name="T6" fmla="*/ 42 w 85"/>
                  <a:gd name="T7" fmla="*/ 10 h 10"/>
                  <a:gd name="T8" fmla="*/ 52 w 85"/>
                  <a:gd name="T9" fmla="*/ 0 h 10"/>
                  <a:gd name="T10" fmla="*/ 85 w 85"/>
                  <a:gd name="T11" fmla="*/ 0 h 10"/>
                  <a:gd name="T12" fmla="*/ 85 w 85"/>
                  <a:gd name="T13" fmla="*/ 0 h 10"/>
                  <a:gd name="T14" fmla="*/ 85 w 85"/>
                  <a:gd name="T15" fmla="*/ 6 h 10"/>
                  <a:gd name="T16" fmla="*/ 81 w 85"/>
                  <a:gd name="T17" fmla="*/ 10 h 10"/>
                  <a:gd name="T18" fmla="*/ 85 w 85"/>
                  <a:gd name="T19" fmla="*/ 10 h 10"/>
                  <a:gd name="T20" fmla="*/ 85 w 85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" h="10">
                    <a:moveTo>
                      <a:pt x="52" y="0"/>
                    </a:moveTo>
                    <a:lnTo>
                      <a:pt x="10" y="0"/>
                    </a:lnTo>
                    <a:lnTo>
                      <a:pt x="0" y="10"/>
                    </a:lnTo>
                    <a:lnTo>
                      <a:pt x="42" y="10"/>
                    </a:lnTo>
                    <a:lnTo>
                      <a:pt x="52" y="0"/>
                    </a:lnTo>
                    <a:close/>
                    <a:moveTo>
                      <a:pt x="85" y="0"/>
                    </a:moveTo>
                    <a:lnTo>
                      <a:pt x="85" y="0"/>
                    </a:lnTo>
                    <a:lnTo>
                      <a:pt x="85" y="6"/>
                    </a:lnTo>
                    <a:lnTo>
                      <a:pt x="81" y="10"/>
                    </a:lnTo>
                    <a:lnTo>
                      <a:pt x="85" y="1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1D77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10" name="Freeform 1935"/>
              <p:cNvSpPr>
                <a:spLocks noEditPoints="1"/>
              </p:cNvSpPr>
              <p:nvPr/>
            </p:nvSpPr>
            <p:spPr bwMode="auto">
              <a:xfrm>
                <a:off x="6537325" y="1484314"/>
                <a:ext cx="134937" cy="15875"/>
              </a:xfrm>
              <a:custGeom>
                <a:avLst/>
                <a:gdLst>
                  <a:gd name="T0" fmla="*/ 52 w 85"/>
                  <a:gd name="T1" fmla="*/ 0 h 10"/>
                  <a:gd name="T2" fmla="*/ 10 w 85"/>
                  <a:gd name="T3" fmla="*/ 0 h 10"/>
                  <a:gd name="T4" fmla="*/ 0 w 85"/>
                  <a:gd name="T5" fmla="*/ 10 h 10"/>
                  <a:gd name="T6" fmla="*/ 42 w 85"/>
                  <a:gd name="T7" fmla="*/ 10 h 10"/>
                  <a:gd name="T8" fmla="*/ 52 w 85"/>
                  <a:gd name="T9" fmla="*/ 0 h 10"/>
                  <a:gd name="T10" fmla="*/ 85 w 85"/>
                  <a:gd name="T11" fmla="*/ 0 h 10"/>
                  <a:gd name="T12" fmla="*/ 85 w 85"/>
                  <a:gd name="T13" fmla="*/ 0 h 10"/>
                  <a:gd name="T14" fmla="*/ 85 w 85"/>
                  <a:gd name="T15" fmla="*/ 6 h 10"/>
                  <a:gd name="T16" fmla="*/ 81 w 85"/>
                  <a:gd name="T17" fmla="*/ 10 h 10"/>
                  <a:gd name="T18" fmla="*/ 85 w 85"/>
                  <a:gd name="T19" fmla="*/ 10 h 10"/>
                  <a:gd name="T20" fmla="*/ 85 w 85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" h="10">
                    <a:moveTo>
                      <a:pt x="52" y="0"/>
                    </a:moveTo>
                    <a:lnTo>
                      <a:pt x="10" y="0"/>
                    </a:lnTo>
                    <a:lnTo>
                      <a:pt x="0" y="10"/>
                    </a:lnTo>
                    <a:lnTo>
                      <a:pt x="42" y="10"/>
                    </a:lnTo>
                    <a:lnTo>
                      <a:pt x="52" y="0"/>
                    </a:lnTo>
                    <a:moveTo>
                      <a:pt x="85" y="0"/>
                    </a:moveTo>
                    <a:lnTo>
                      <a:pt x="85" y="0"/>
                    </a:lnTo>
                    <a:lnTo>
                      <a:pt x="85" y="6"/>
                    </a:lnTo>
                    <a:lnTo>
                      <a:pt x="81" y="10"/>
                    </a:lnTo>
                    <a:lnTo>
                      <a:pt x="85" y="10"/>
                    </a:lnTo>
                    <a:lnTo>
                      <a:pt x="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11" name="Freeform 1936"/>
              <p:cNvSpPr>
                <a:spLocks/>
              </p:cNvSpPr>
              <p:nvPr/>
            </p:nvSpPr>
            <p:spPr bwMode="auto">
              <a:xfrm>
                <a:off x="6534150" y="1484314"/>
                <a:ext cx="19050" cy="15875"/>
              </a:xfrm>
              <a:custGeom>
                <a:avLst/>
                <a:gdLst>
                  <a:gd name="T0" fmla="*/ 12 w 12"/>
                  <a:gd name="T1" fmla="*/ 0 h 10"/>
                  <a:gd name="T2" fmla="*/ 0 w 12"/>
                  <a:gd name="T3" fmla="*/ 0 h 10"/>
                  <a:gd name="T4" fmla="*/ 0 w 12"/>
                  <a:gd name="T5" fmla="*/ 10 h 10"/>
                  <a:gd name="T6" fmla="*/ 2 w 12"/>
                  <a:gd name="T7" fmla="*/ 10 h 10"/>
                  <a:gd name="T8" fmla="*/ 12 w 1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12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3B83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12" name="Freeform 1937"/>
              <p:cNvSpPr>
                <a:spLocks/>
              </p:cNvSpPr>
              <p:nvPr/>
            </p:nvSpPr>
            <p:spPr bwMode="auto">
              <a:xfrm>
                <a:off x="6534150" y="1484314"/>
                <a:ext cx="19050" cy="15875"/>
              </a:xfrm>
              <a:custGeom>
                <a:avLst/>
                <a:gdLst>
                  <a:gd name="T0" fmla="*/ 12 w 12"/>
                  <a:gd name="T1" fmla="*/ 0 h 10"/>
                  <a:gd name="T2" fmla="*/ 0 w 12"/>
                  <a:gd name="T3" fmla="*/ 0 h 10"/>
                  <a:gd name="T4" fmla="*/ 0 w 12"/>
                  <a:gd name="T5" fmla="*/ 10 h 10"/>
                  <a:gd name="T6" fmla="*/ 2 w 12"/>
                  <a:gd name="T7" fmla="*/ 10 h 10"/>
                  <a:gd name="T8" fmla="*/ 12 w 1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12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13" name="Freeform 1938"/>
              <p:cNvSpPr>
                <a:spLocks/>
              </p:cNvSpPr>
              <p:nvPr/>
            </p:nvSpPr>
            <p:spPr bwMode="auto">
              <a:xfrm>
                <a:off x="6604000" y="1484314"/>
                <a:ext cx="68262" cy="15875"/>
              </a:xfrm>
              <a:custGeom>
                <a:avLst/>
                <a:gdLst>
                  <a:gd name="T0" fmla="*/ 43 w 43"/>
                  <a:gd name="T1" fmla="*/ 0 h 10"/>
                  <a:gd name="T2" fmla="*/ 10 w 43"/>
                  <a:gd name="T3" fmla="*/ 0 h 10"/>
                  <a:gd name="T4" fmla="*/ 0 w 43"/>
                  <a:gd name="T5" fmla="*/ 10 h 10"/>
                  <a:gd name="T6" fmla="*/ 39 w 43"/>
                  <a:gd name="T7" fmla="*/ 10 h 10"/>
                  <a:gd name="T8" fmla="*/ 43 w 43"/>
                  <a:gd name="T9" fmla="*/ 6 h 10"/>
                  <a:gd name="T10" fmla="*/ 43 w 43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0">
                    <a:moveTo>
                      <a:pt x="43" y="0"/>
                    </a:moveTo>
                    <a:lnTo>
                      <a:pt x="10" y="0"/>
                    </a:lnTo>
                    <a:lnTo>
                      <a:pt x="0" y="10"/>
                    </a:lnTo>
                    <a:lnTo>
                      <a:pt x="39" y="10"/>
                    </a:lnTo>
                    <a:lnTo>
                      <a:pt x="43" y="6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3B83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14" name="Freeform 1939"/>
              <p:cNvSpPr>
                <a:spLocks/>
              </p:cNvSpPr>
              <p:nvPr/>
            </p:nvSpPr>
            <p:spPr bwMode="auto">
              <a:xfrm>
                <a:off x="6604000" y="1484314"/>
                <a:ext cx="68262" cy="15875"/>
              </a:xfrm>
              <a:custGeom>
                <a:avLst/>
                <a:gdLst>
                  <a:gd name="T0" fmla="*/ 43 w 43"/>
                  <a:gd name="T1" fmla="*/ 0 h 10"/>
                  <a:gd name="T2" fmla="*/ 10 w 43"/>
                  <a:gd name="T3" fmla="*/ 0 h 10"/>
                  <a:gd name="T4" fmla="*/ 0 w 43"/>
                  <a:gd name="T5" fmla="*/ 10 h 10"/>
                  <a:gd name="T6" fmla="*/ 39 w 43"/>
                  <a:gd name="T7" fmla="*/ 10 h 10"/>
                  <a:gd name="T8" fmla="*/ 43 w 43"/>
                  <a:gd name="T9" fmla="*/ 6 h 10"/>
                  <a:gd name="T10" fmla="*/ 43 w 43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0">
                    <a:moveTo>
                      <a:pt x="43" y="0"/>
                    </a:moveTo>
                    <a:lnTo>
                      <a:pt x="10" y="0"/>
                    </a:lnTo>
                    <a:lnTo>
                      <a:pt x="0" y="10"/>
                    </a:lnTo>
                    <a:lnTo>
                      <a:pt x="39" y="10"/>
                    </a:lnTo>
                    <a:lnTo>
                      <a:pt x="43" y="6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15" name="Freeform 1940"/>
              <p:cNvSpPr>
                <a:spLocks/>
              </p:cNvSpPr>
              <p:nvPr/>
            </p:nvSpPr>
            <p:spPr bwMode="auto">
              <a:xfrm>
                <a:off x="6342062" y="1484314"/>
                <a:ext cx="31750" cy="15875"/>
              </a:xfrm>
              <a:custGeom>
                <a:avLst/>
                <a:gdLst>
                  <a:gd name="T0" fmla="*/ 20 w 20"/>
                  <a:gd name="T1" fmla="*/ 0 h 10"/>
                  <a:gd name="T2" fmla="*/ 0 w 20"/>
                  <a:gd name="T3" fmla="*/ 0 h 10"/>
                  <a:gd name="T4" fmla="*/ 0 w 20"/>
                  <a:gd name="T5" fmla="*/ 10 h 10"/>
                  <a:gd name="T6" fmla="*/ 10 w 20"/>
                  <a:gd name="T7" fmla="*/ 10 h 10"/>
                  <a:gd name="T8" fmla="*/ 20 w 2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2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1D77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16" name="Freeform 1941"/>
              <p:cNvSpPr>
                <a:spLocks/>
              </p:cNvSpPr>
              <p:nvPr/>
            </p:nvSpPr>
            <p:spPr bwMode="auto">
              <a:xfrm>
                <a:off x="6342062" y="1484314"/>
                <a:ext cx="31750" cy="15875"/>
              </a:xfrm>
              <a:custGeom>
                <a:avLst/>
                <a:gdLst>
                  <a:gd name="T0" fmla="*/ 20 w 20"/>
                  <a:gd name="T1" fmla="*/ 0 h 10"/>
                  <a:gd name="T2" fmla="*/ 0 w 20"/>
                  <a:gd name="T3" fmla="*/ 0 h 10"/>
                  <a:gd name="T4" fmla="*/ 0 w 20"/>
                  <a:gd name="T5" fmla="*/ 10 h 10"/>
                  <a:gd name="T6" fmla="*/ 10 w 20"/>
                  <a:gd name="T7" fmla="*/ 10 h 10"/>
                  <a:gd name="T8" fmla="*/ 20 w 2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2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17" name="Freeform 1942"/>
              <p:cNvSpPr>
                <a:spLocks/>
              </p:cNvSpPr>
              <p:nvPr/>
            </p:nvSpPr>
            <p:spPr bwMode="auto">
              <a:xfrm>
                <a:off x="6357937" y="1484314"/>
                <a:ext cx="169862" cy="15875"/>
              </a:xfrm>
              <a:custGeom>
                <a:avLst/>
                <a:gdLst>
                  <a:gd name="T0" fmla="*/ 107 w 107"/>
                  <a:gd name="T1" fmla="*/ 0 h 10"/>
                  <a:gd name="T2" fmla="*/ 10 w 107"/>
                  <a:gd name="T3" fmla="*/ 0 h 10"/>
                  <a:gd name="T4" fmla="*/ 0 w 107"/>
                  <a:gd name="T5" fmla="*/ 10 h 10"/>
                  <a:gd name="T6" fmla="*/ 107 w 107"/>
                  <a:gd name="T7" fmla="*/ 10 h 10"/>
                  <a:gd name="T8" fmla="*/ 107 w 10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0">
                    <a:moveTo>
                      <a:pt x="107" y="0"/>
                    </a:moveTo>
                    <a:lnTo>
                      <a:pt x="10" y="0"/>
                    </a:lnTo>
                    <a:lnTo>
                      <a:pt x="0" y="10"/>
                    </a:lnTo>
                    <a:lnTo>
                      <a:pt x="107" y="1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3B83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18" name="Freeform 1943"/>
              <p:cNvSpPr>
                <a:spLocks/>
              </p:cNvSpPr>
              <p:nvPr/>
            </p:nvSpPr>
            <p:spPr bwMode="auto">
              <a:xfrm>
                <a:off x="6357937" y="1484314"/>
                <a:ext cx="169862" cy="15875"/>
              </a:xfrm>
              <a:custGeom>
                <a:avLst/>
                <a:gdLst>
                  <a:gd name="T0" fmla="*/ 107 w 107"/>
                  <a:gd name="T1" fmla="*/ 0 h 10"/>
                  <a:gd name="T2" fmla="*/ 10 w 107"/>
                  <a:gd name="T3" fmla="*/ 0 h 10"/>
                  <a:gd name="T4" fmla="*/ 0 w 107"/>
                  <a:gd name="T5" fmla="*/ 10 h 10"/>
                  <a:gd name="T6" fmla="*/ 107 w 107"/>
                  <a:gd name="T7" fmla="*/ 10 h 10"/>
                  <a:gd name="T8" fmla="*/ 107 w 10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0">
                    <a:moveTo>
                      <a:pt x="107" y="0"/>
                    </a:moveTo>
                    <a:lnTo>
                      <a:pt x="10" y="0"/>
                    </a:lnTo>
                    <a:lnTo>
                      <a:pt x="0" y="10"/>
                    </a:lnTo>
                    <a:lnTo>
                      <a:pt x="107" y="10"/>
                    </a:lnTo>
                    <a:lnTo>
                      <a:pt x="1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19" name="Freeform 1944"/>
              <p:cNvSpPr>
                <a:spLocks/>
              </p:cNvSpPr>
              <p:nvPr/>
            </p:nvSpPr>
            <p:spPr bwMode="auto">
              <a:xfrm>
                <a:off x="6289675" y="1484314"/>
                <a:ext cx="46037" cy="15875"/>
              </a:xfrm>
              <a:custGeom>
                <a:avLst/>
                <a:gdLst>
                  <a:gd name="T0" fmla="*/ 29 w 29"/>
                  <a:gd name="T1" fmla="*/ 0 h 10"/>
                  <a:gd name="T2" fmla="*/ 10 w 29"/>
                  <a:gd name="T3" fmla="*/ 0 h 10"/>
                  <a:gd name="T4" fmla="*/ 0 w 29"/>
                  <a:gd name="T5" fmla="*/ 10 h 10"/>
                  <a:gd name="T6" fmla="*/ 29 w 29"/>
                  <a:gd name="T7" fmla="*/ 10 h 10"/>
                  <a:gd name="T8" fmla="*/ 29 w 2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0">
                    <a:moveTo>
                      <a:pt x="29" y="0"/>
                    </a:moveTo>
                    <a:lnTo>
                      <a:pt x="10" y="0"/>
                    </a:lnTo>
                    <a:lnTo>
                      <a:pt x="0" y="10"/>
                    </a:lnTo>
                    <a:lnTo>
                      <a:pt x="29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1D77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20" name="Freeform 1945"/>
              <p:cNvSpPr>
                <a:spLocks/>
              </p:cNvSpPr>
              <p:nvPr/>
            </p:nvSpPr>
            <p:spPr bwMode="auto">
              <a:xfrm>
                <a:off x="6289675" y="1484314"/>
                <a:ext cx="46037" cy="15875"/>
              </a:xfrm>
              <a:custGeom>
                <a:avLst/>
                <a:gdLst>
                  <a:gd name="T0" fmla="*/ 29 w 29"/>
                  <a:gd name="T1" fmla="*/ 0 h 10"/>
                  <a:gd name="T2" fmla="*/ 10 w 29"/>
                  <a:gd name="T3" fmla="*/ 0 h 10"/>
                  <a:gd name="T4" fmla="*/ 0 w 29"/>
                  <a:gd name="T5" fmla="*/ 10 h 10"/>
                  <a:gd name="T6" fmla="*/ 29 w 29"/>
                  <a:gd name="T7" fmla="*/ 10 h 10"/>
                  <a:gd name="T8" fmla="*/ 29 w 2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0">
                    <a:moveTo>
                      <a:pt x="29" y="0"/>
                    </a:moveTo>
                    <a:lnTo>
                      <a:pt x="10" y="0"/>
                    </a:lnTo>
                    <a:lnTo>
                      <a:pt x="0" y="10"/>
                    </a:lnTo>
                    <a:lnTo>
                      <a:pt x="29" y="10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21" name="Freeform 1946"/>
              <p:cNvSpPr>
                <a:spLocks/>
              </p:cNvSpPr>
              <p:nvPr/>
            </p:nvSpPr>
            <p:spPr bwMode="auto">
              <a:xfrm>
                <a:off x="6148387" y="1484314"/>
                <a:ext cx="157162" cy="15875"/>
              </a:xfrm>
              <a:custGeom>
                <a:avLst/>
                <a:gdLst>
                  <a:gd name="T0" fmla="*/ 99 w 99"/>
                  <a:gd name="T1" fmla="*/ 0 h 10"/>
                  <a:gd name="T2" fmla="*/ 0 w 99"/>
                  <a:gd name="T3" fmla="*/ 0 h 10"/>
                  <a:gd name="T4" fmla="*/ 0 w 99"/>
                  <a:gd name="T5" fmla="*/ 10 h 10"/>
                  <a:gd name="T6" fmla="*/ 89 w 99"/>
                  <a:gd name="T7" fmla="*/ 10 h 10"/>
                  <a:gd name="T8" fmla="*/ 99 w 9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10">
                    <a:moveTo>
                      <a:pt x="99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89" y="10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3B83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22" name="Freeform 1947"/>
              <p:cNvSpPr>
                <a:spLocks/>
              </p:cNvSpPr>
              <p:nvPr/>
            </p:nvSpPr>
            <p:spPr bwMode="auto">
              <a:xfrm>
                <a:off x="6148387" y="1484314"/>
                <a:ext cx="157162" cy="15875"/>
              </a:xfrm>
              <a:custGeom>
                <a:avLst/>
                <a:gdLst>
                  <a:gd name="T0" fmla="*/ 99 w 99"/>
                  <a:gd name="T1" fmla="*/ 0 h 10"/>
                  <a:gd name="T2" fmla="*/ 0 w 99"/>
                  <a:gd name="T3" fmla="*/ 0 h 10"/>
                  <a:gd name="T4" fmla="*/ 0 w 99"/>
                  <a:gd name="T5" fmla="*/ 10 h 10"/>
                  <a:gd name="T6" fmla="*/ 89 w 99"/>
                  <a:gd name="T7" fmla="*/ 10 h 10"/>
                  <a:gd name="T8" fmla="*/ 99 w 9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10">
                    <a:moveTo>
                      <a:pt x="99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89" y="10"/>
                    </a:lnTo>
                    <a:lnTo>
                      <a:pt x="9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23" name="Freeform 1948"/>
              <p:cNvSpPr>
                <a:spLocks noEditPoints="1"/>
              </p:cNvSpPr>
              <p:nvPr/>
            </p:nvSpPr>
            <p:spPr bwMode="auto">
              <a:xfrm>
                <a:off x="5956300" y="1484314"/>
                <a:ext cx="169862" cy="15875"/>
              </a:xfrm>
              <a:custGeom>
                <a:avLst/>
                <a:gdLst>
                  <a:gd name="T0" fmla="*/ 42 w 107"/>
                  <a:gd name="T1" fmla="*/ 0 h 10"/>
                  <a:gd name="T2" fmla="*/ 0 w 107"/>
                  <a:gd name="T3" fmla="*/ 0 h 10"/>
                  <a:gd name="T4" fmla="*/ 0 w 107"/>
                  <a:gd name="T5" fmla="*/ 10 h 10"/>
                  <a:gd name="T6" fmla="*/ 32 w 107"/>
                  <a:gd name="T7" fmla="*/ 10 h 10"/>
                  <a:gd name="T8" fmla="*/ 42 w 107"/>
                  <a:gd name="T9" fmla="*/ 0 h 10"/>
                  <a:gd name="T10" fmla="*/ 107 w 107"/>
                  <a:gd name="T11" fmla="*/ 0 h 10"/>
                  <a:gd name="T12" fmla="*/ 79 w 107"/>
                  <a:gd name="T13" fmla="*/ 0 h 10"/>
                  <a:gd name="T14" fmla="*/ 69 w 107"/>
                  <a:gd name="T15" fmla="*/ 10 h 10"/>
                  <a:gd name="T16" fmla="*/ 97 w 107"/>
                  <a:gd name="T17" fmla="*/ 10 h 10"/>
                  <a:gd name="T18" fmla="*/ 107 w 107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7" h="10">
                    <a:moveTo>
                      <a:pt x="42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32" y="10"/>
                    </a:lnTo>
                    <a:lnTo>
                      <a:pt x="42" y="0"/>
                    </a:lnTo>
                    <a:close/>
                    <a:moveTo>
                      <a:pt x="107" y="0"/>
                    </a:moveTo>
                    <a:lnTo>
                      <a:pt x="79" y="0"/>
                    </a:lnTo>
                    <a:lnTo>
                      <a:pt x="69" y="10"/>
                    </a:lnTo>
                    <a:lnTo>
                      <a:pt x="97" y="1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1D77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24" name="Freeform 1949"/>
              <p:cNvSpPr>
                <a:spLocks noEditPoints="1"/>
              </p:cNvSpPr>
              <p:nvPr/>
            </p:nvSpPr>
            <p:spPr bwMode="auto">
              <a:xfrm>
                <a:off x="5956300" y="1484314"/>
                <a:ext cx="169862" cy="15875"/>
              </a:xfrm>
              <a:custGeom>
                <a:avLst/>
                <a:gdLst>
                  <a:gd name="T0" fmla="*/ 42 w 107"/>
                  <a:gd name="T1" fmla="*/ 0 h 10"/>
                  <a:gd name="T2" fmla="*/ 0 w 107"/>
                  <a:gd name="T3" fmla="*/ 0 h 10"/>
                  <a:gd name="T4" fmla="*/ 0 w 107"/>
                  <a:gd name="T5" fmla="*/ 10 h 10"/>
                  <a:gd name="T6" fmla="*/ 32 w 107"/>
                  <a:gd name="T7" fmla="*/ 10 h 10"/>
                  <a:gd name="T8" fmla="*/ 42 w 107"/>
                  <a:gd name="T9" fmla="*/ 0 h 10"/>
                  <a:gd name="T10" fmla="*/ 107 w 107"/>
                  <a:gd name="T11" fmla="*/ 0 h 10"/>
                  <a:gd name="T12" fmla="*/ 79 w 107"/>
                  <a:gd name="T13" fmla="*/ 0 h 10"/>
                  <a:gd name="T14" fmla="*/ 69 w 107"/>
                  <a:gd name="T15" fmla="*/ 10 h 10"/>
                  <a:gd name="T16" fmla="*/ 97 w 107"/>
                  <a:gd name="T17" fmla="*/ 10 h 10"/>
                  <a:gd name="T18" fmla="*/ 107 w 107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7" h="10">
                    <a:moveTo>
                      <a:pt x="42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32" y="10"/>
                    </a:lnTo>
                    <a:lnTo>
                      <a:pt x="42" y="0"/>
                    </a:lnTo>
                    <a:moveTo>
                      <a:pt x="107" y="0"/>
                    </a:moveTo>
                    <a:lnTo>
                      <a:pt x="79" y="0"/>
                    </a:lnTo>
                    <a:lnTo>
                      <a:pt x="69" y="10"/>
                    </a:lnTo>
                    <a:lnTo>
                      <a:pt x="97" y="10"/>
                    </a:lnTo>
                    <a:lnTo>
                      <a:pt x="1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25" name="Freeform 1950"/>
              <p:cNvSpPr>
                <a:spLocks/>
              </p:cNvSpPr>
              <p:nvPr/>
            </p:nvSpPr>
            <p:spPr bwMode="auto">
              <a:xfrm>
                <a:off x="6110287" y="1484314"/>
                <a:ext cx="31750" cy="15875"/>
              </a:xfrm>
              <a:custGeom>
                <a:avLst/>
                <a:gdLst>
                  <a:gd name="T0" fmla="*/ 20 w 20"/>
                  <a:gd name="T1" fmla="*/ 0 h 10"/>
                  <a:gd name="T2" fmla="*/ 10 w 20"/>
                  <a:gd name="T3" fmla="*/ 0 h 10"/>
                  <a:gd name="T4" fmla="*/ 0 w 20"/>
                  <a:gd name="T5" fmla="*/ 10 h 10"/>
                  <a:gd name="T6" fmla="*/ 20 w 20"/>
                  <a:gd name="T7" fmla="*/ 10 h 10"/>
                  <a:gd name="T8" fmla="*/ 20 w 2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20" y="0"/>
                    </a:moveTo>
                    <a:lnTo>
                      <a:pt x="10" y="0"/>
                    </a:lnTo>
                    <a:lnTo>
                      <a:pt x="0" y="10"/>
                    </a:lnTo>
                    <a:lnTo>
                      <a:pt x="20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3B83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26" name="Freeform 1951"/>
              <p:cNvSpPr>
                <a:spLocks/>
              </p:cNvSpPr>
              <p:nvPr/>
            </p:nvSpPr>
            <p:spPr bwMode="auto">
              <a:xfrm>
                <a:off x="6110287" y="1484314"/>
                <a:ext cx="31750" cy="15875"/>
              </a:xfrm>
              <a:custGeom>
                <a:avLst/>
                <a:gdLst>
                  <a:gd name="T0" fmla="*/ 20 w 20"/>
                  <a:gd name="T1" fmla="*/ 0 h 10"/>
                  <a:gd name="T2" fmla="*/ 10 w 20"/>
                  <a:gd name="T3" fmla="*/ 0 h 10"/>
                  <a:gd name="T4" fmla="*/ 0 w 20"/>
                  <a:gd name="T5" fmla="*/ 10 h 10"/>
                  <a:gd name="T6" fmla="*/ 20 w 20"/>
                  <a:gd name="T7" fmla="*/ 10 h 10"/>
                  <a:gd name="T8" fmla="*/ 20 w 2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20" y="0"/>
                    </a:moveTo>
                    <a:lnTo>
                      <a:pt x="10" y="0"/>
                    </a:lnTo>
                    <a:lnTo>
                      <a:pt x="0" y="10"/>
                    </a:lnTo>
                    <a:lnTo>
                      <a:pt x="20" y="10"/>
                    </a:lnTo>
                    <a:lnTo>
                      <a:pt x="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27" name="Freeform 1952"/>
              <p:cNvSpPr>
                <a:spLocks/>
              </p:cNvSpPr>
              <p:nvPr/>
            </p:nvSpPr>
            <p:spPr bwMode="auto">
              <a:xfrm>
                <a:off x="6007100" y="1484314"/>
                <a:ext cx="74612" cy="15875"/>
              </a:xfrm>
              <a:custGeom>
                <a:avLst/>
                <a:gdLst>
                  <a:gd name="T0" fmla="*/ 47 w 47"/>
                  <a:gd name="T1" fmla="*/ 0 h 10"/>
                  <a:gd name="T2" fmla="*/ 10 w 47"/>
                  <a:gd name="T3" fmla="*/ 0 h 10"/>
                  <a:gd name="T4" fmla="*/ 0 w 47"/>
                  <a:gd name="T5" fmla="*/ 10 h 10"/>
                  <a:gd name="T6" fmla="*/ 37 w 47"/>
                  <a:gd name="T7" fmla="*/ 10 h 10"/>
                  <a:gd name="T8" fmla="*/ 47 w 4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0">
                    <a:moveTo>
                      <a:pt x="47" y="0"/>
                    </a:moveTo>
                    <a:lnTo>
                      <a:pt x="10" y="0"/>
                    </a:lnTo>
                    <a:lnTo>
                      <a:pt x="0" y="10"/>
                    </a:lnTo>
                    <a:lnTo>
                      <a:pt x="37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3B83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28" name="Freeform 1953"/>
              <p:cNvSpPr>
                <a:spLocks/>
              </p:cNvSpPr>
              <p:nvPr/>
            </p:nvSpPr>
            <p:spPr bwMode="auto">
              <a:xfrm>
                <a:off x="6007100" y="1484314"/>
                <a:ext cx="74612" cy="15875"/>
              </a:xfrm>
              <a:custGeom>
                <a:avLst/>
                <a:gdLst>
                  <a:gd name="T0" fmla="*/ 47 w 47"/>
                  <a:gd name="T1" fmla="*/ 0 h 10"/>
                  <a:gd name="T2" fmla="*/ 10 w 47"/>
                  <a:gd name="T3" fmla="*/ 0 h 10"/>
                  <a:gd name="T4" fmla="*/ 0 w 47"/>
                  <a:gd name="T5" fmla="*/ 10 h 10"/>
                  <a:gd name="T6" fmla="*/ 37 w 47"/>
                  <a:gd name="T7" fmla="*/ 10 h 10"/>
                  <a:gd name="T8" fmla="*/ 47 w 4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0">
                    <a:moveTo>
                      <a:pt x="47" y="0"/>
                    </a:moveTo>
                    <a:lnTo>
                      <a:pt x="10" y="0"/>
                    </a:lnTo>
                    <a:lnTo>
                      <a:pt x="0" y="10"/>
                    </a:lnTo>
                    <a:lnTo>
                      <a:pt x="37" y="10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29" name="Freeform 1954"/>
              <p:cNvSpPr>
                <a:spLocks/>
              </p:cNvSpPr>
              <p:nvPr/>
            </p:nvSpPr>
            <p:spPr bwMode="auto">
              <a:xfrm>
                <a:off x="5940425" y="1490664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D77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30" name="Freeform 1955"/>
              <p:cNvSpPr>
                <a:spLocks/>
              </p:cNvSpPr>
              <p:nvPr/>
            </p:nvSpPr>
            <p:spPr bwMode="auto">
              <a:xfrm>
                <a:off x="5940425" y="1490664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31" name="Freeform 1956"/>
              <p:cNvSpPr>
                <a:spLocks/>
              </p:cNvSpPr>
              <p:nvPr/>
            </p:nvSpPr>
            <p:spPr bwMode="auto">
              <a:xfrm>
                <a:off x="5776912" y="1484314"/>
                <a:ext cx="173037" cy="15875"/>
              </a:xfrm>
              <a:custGeom>
                <a:avLst/>
                <a:gdLst>
                  <a:gd name="T0" fmla="*/ 109 w 109"/>
                  <a:gd name="T1" fmla="*/ 0 h 10"/>
                  <a:gd name="T2" fmla="*/ 0 w 109"/>
                  <a:gd name="T3" fmla="*/ 0 h 10"/>
                  <a:gd name="T4" fmla="*/ 0 w 109"/>
                  <a:gd name="T5" fmla="*/ 10 h 10"/>
                  <a:gd name="T6" fmla="*/ 103 w 109"/>
                  <a:gd name="T7" fmla="*/ 10 h 10"/>
                  <a:gd name="T8" fmla="*/ 109 w 109"/>
                  <a:gd name="T9" fmla="*/ 4 h 10"/>
                  <a:gd name="T10" fmla="*/ 109 w 109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0">
                    <a:moveTo>
                      <a:pt x="109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103" y="10"/>
                    </a:lnTo>
                    <a:lnTo>
                      <a:pt x="109" y="4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3B83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32" name="Freeform 1957"/>
              <p:cNvSpPr>
                <a:spLocks/>
              </p:cNvSpPr>
              <p:nvPr/>
            </p:nvSpPr>
            <p:spPr bwMode="auto">
              <a:xfrm>
                <a:off x="5776912" y="1484314"/>
                <a:ext cx="173037" cy="15875"/>
              </a:xfrm>
              <a:custGeom>
                <a:avLst/>
                <a:gdLst>
                  <a:gd name="T0" fmla="*/ 109 w 109"/>
                  <a:gd name="T1" fmla="*/ 0 h 10"/>
                  <a:gd name="T2" fmla="*/ 0 w 109"/>
                  <a:gd name="T3" fmla="*/ 0 h 10"/>
                  <a:gd name="T4" fmla="*/ 0 w 109"/>
                  <a:gd name="T5" fmla="*/ 10 h 10"/>
                  <a:gd name="T6" fmla="*/ 103 w 109"/>
                  <a:gd name="T7" fmla="*/ 10 h 10"/>
                  <a:gd name="T8" fmla="*/ 109 w 109"/>
                  <a:gd name="T9" fmla="*/ 4 h 10"/>
                  <a:gd name="T10" fmla="*/ 109 w 109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0">
                    <a:moveTo>
                      <a:pt x="109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103" y="10"/>
                    </a:lnTo>
                    <a:lnTo>
                      <a:pt x="109" y="4"/>
                    </a:lnTo>
                    <a:lnTo>
                      <a:pt x="10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33" name="Freeform 1958"/>
              <p:cNvSpPr>
                <a:spLocks/>
              </p:cNvSpPr>
              <p:nvPr/>
            </p:nvSpPr>
            <p:spPr bwMode="auto">
              <a:xfrm>
                <a:off x="5761037" y="1484314"/>
                <a:ext cx="9525" cy="12700"/>
              </a:xfrm>
              <a:custGeom>
                <a:avLst/>
                <a:gdLst>
                  <a:gd name="T0" fmla="*/ 6 w 6"/>
                  <a:gd name="T1" fmla="*/ 0 h 8"/>
                  <a:gd name="T2" fmla="*/ 0 w 6"/>
                  <a:gd name="T3" fmla="*/ 0 h 8"/>
                  <a:gd name="T4" fmla="*/ 0 w 6"/>
                  <a:gd name="T5" fmla="*/ 8 h 8"/>
                  <a:gd name="T6" fmla="*/ 6 w 6"/>
                  <a:gd name="T7" fmla="*/ 4 h 8"/>
                  <a:gd name="T8" fmla="*/ 6 w 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6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D77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34" name="Freeform 1959"/>
              <p:cNvSpPr>
                <a:spLocks/>
              </p:cNvSpPr>
              <p:nvPr/>
            </p:nvSpPr>
            <p:spPr bwMode="auto">
              <a:xfrm>
                <a:off x="5761037" y="1484314"/>
                <a:ext cx="9525" cy="12700"/>
              </a:xfrm>
              <a:custGeom>
                <a:avLst/>
                <a:gdLst>
                  <a:gd name="T0" fmla="*/ 6 w 6"/>
                  <a:gd name="T1" fmla="*/ 0 h 8"/>
                  <a:gd name="T2" fmla="*/ 0 w 6"/>
                  <a:gd name="T3" fmla="*/ 0 h 8"/>
                  <a:gd name="T4" fmla="*/ 0 w 6"/>
                  <a:gd name="T5" fmla="*/ 8 h 8"/>
                  <a:gd name="T6" fmla="*/ 6 w 6"/>
                  <a:gd name="T7" fmla="*/ 4 h 8"/>
                  <a:gd name="T8" fmla="*/ 6 w 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6" y="4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35" name="Freeform 1960"/>
              <p:cNvSpPr>
                <a:spLocks/>
              </p:cNvSpPr>
              <p:nvPr/>
            </p:nvSpPr>
            <p:spPr bwMode="auto">
              <a:xfrm>
                <a:off x="5761037" y="1490664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4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3B83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36" name="Freeform 1961"/>
              <p:cNvSpPr>
                <a:spLocks/>
              </p:cNvSpPr>
              <p:nvPr/>
            </p:nvSpPr>
            <p:spPr bwMode="auto">
              <a:xfrm>
                <a:off x="5761037" y="1490664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4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37" name="Freeform 1962"/>
              <p:cNvSpPr>
                <a:spLocks/>
              </p:cNvSpPr>
              <p:nvPr/>
            </p:nvSpPr>
            <p:spPr bwMode="auto">
              <a:xfrm>
                <a:off x="5949950" y="1484314"/>
                <a:ext cx="6350" cy="15875"/>
              </a:xfrm>
              <a:custGeom>
                <a:avLst/>
                <a:gdLst>
                  <a:gd name="T0" fmla="*/ 4 w 4"/>
                  <a:gd name="T1" fmla="*/ 0 h 10"/>
                  <a:gd name="T2" fmla="*/ 0 w 4"/>
                  <a:gd name="T3" fmla="*/ 0 h 10"/>
                  <a:gd name="T4" fmla="*/ 0 w 4"/>
                  <a:gd name="T5" fmla="*/ 4 h 10"/>
                  <a:gd name="T6" fmla="*/ 0 w 4"/>
                  <a:gd name="T7" fmla="*/ 10 h 10"/>
                  <a:gd name="T8" fmla="*/ 4 w 4"/>
                  <a:gd name="T9" fmla="*/ 10 h 10"/>
                  <a:gd name="T10" fmla="*/ 4 w 4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38" name="Freeform 1963"/>
              <p:cNvSpPr>
                <a:spLocks/>
              </p:cNvSpPr>
              <p:nvPr/>
            </p:nvSpPr>
            <p:spPr bwMode="auto">
              <a:xfrm>
                <a:off x="5949950" y="1484314"/>
                <a:ext cx="6350" cy="15875"/>
              </a:xfrm>
              <a:custGeom>
                <a:avLst/>
                <a:gdLst>
                  <a:gd name="T0" fmla="*/ 4 w 4"/>
                  <a:gd name="T1" fmla="*/ 0 h 10"/>
                  <a:gd name="T2" fmla="*/ 0 w 4"/>
                  <a:gd name="T3" fmla="*/ 0 h 10"/>
                  <a:gd name="T4" fmla="*/ 0 w 4"/>
                  <a:gd name="T5" fmla="*/ 4 h 10"/>
                  <a:gd name="T6" fmla="*/ 0 w 4"/>
                  <a:gd name="T7" fmla="*/ 10 h 10"/>
                  <a:gd name="T8" fmla="*/ 4 w 4"/>
                  <a:gd name="T9" fmla="*/ 10 h 10"/>
                  <a:gd name="T10" fmla="*/ 4 w 4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39" name="Freeform 1964"/>
              <p:cNvSpPr>
                <a:spLocks/>
              </p:cNvSpPr>
              <p:nvPr/>
            </p:nvSpPr>
            <p:spPr bwMode="auto">
              <a:xfrm>
                <a:off x="5770562" y="1484314"/>
                <a:ext cx="6350" cy="15875"/>
              </a:xfrm>
              <a:custGeom>
                <a:avLst/>
                <a:gdLst>
                  <a:gd name="T0" fmla="*/ 4 w 4"/>
                  <a:gd name="T1" fmla="*/ 0 h 10"/>
                  <a:gd name="T2" fmla="*/ 0 w 4"/>
                  <a:gd name="T3" fmla="*/ 0 h 10"/>
                  <a:gd name="T4" fmla="*/ 0 w 4"/>
                  <a:gd name="T5" fmla="*/ 4 h 10"/>
                  <a:gd name="T6" fmla="*/ 0 w 4"/>
                  <a:gd name="T7" fmla="*/ 10 h 10"/>
                  <a:gd name="T8" fmla="*/ 4 w 4"/>
                  <a:gd name="T9" fmla="*/ 10 h 10"/>
                  <a:gd name="T10" fmla="*/ 4 w 4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40" name="Freeform 1965"/>
              <p:cNvSpPr>
                <a:spLocks/>
              </p:cNvSpPr>
              <p:nvPr/>
            </p:nvSpPr>
            <p:spPr bwMode="auto">
              <a:xfrm>
                <a:off x="5770562" y="1484314"/>
                <a:ext cx="6350" cy="15875"/>
              </a:xfrm>
              <a:custGeom>
                <a:avLst/>
                <a:gdLst>
                  <a:gd name="T0" fmla="*/ 4 w 4"/>
                  <a:gd name="T1" fmla="*/ 0 h 10"/>
                  <a:gd name="T2" fmla="*/ 0 w 4"/>
                  <a:gd name="T3" fmla="*/ 0 h 10"/>
                  <a:gd name="T4" fmla="*/ 0 w 4"/>
                  <a:gd name="T5" fmla="*/ 4 h 10"/>
                  <a:gd name="T6" fmla="*/ 0 w 4"/>
                  <a:gd name="T7" fmla="*/ 10 h 10"/>
                  <a:gd name="T8" fmla="*/ 4 w 4"/>
                  <a:gd name="T9" fmla="*/ 10 h 10"/>
                  <a:gd name="T10" fmla="*/ 4 w 4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41" name="Rectangle 1966"/>
              <p:cNvSpPr>
                <a:spLocks noChangeArrowheads="1"/>
              </p:cNvSpPr>
              <p:nvPr/>
            </p:nvSpPr>
            <p:spPr bwMode="auto">
              <a:xfrm>
                <a:off x="6142037" y="1484314"/>
                <a:ext cx="6350" cy="15875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42" name="Rectangle 1967"/>
              <p:cNvSpPr>
                <a:spLocks noChangeArrowheads="1"/>
              </p:cNvSpPr>
              <p:nvPr/>
            </p:nvSpPr>
            <p:spPr bwMode="auto">
              <a:xfrm>
                <a:off x="6142037" y="1484314"/>
                <a:ext cx="6350" cy="15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43" name="Rectangle 1968"/>
              <p:cNvSpPr>
                <a:spLocks noChangeArrowheads="1"/>
              </p:cNvSpPr>
              <p:nvPr/>
            </p:nvSpPr>
            <p:spPr bwMode="auto">
              <a:xfrm>
                <a:off x="6335712" y="1484314"/>
                <a:ext cx="6350" cy="15875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44" name="Rectangle 1969"/>
              <p:cNvSpPr>
                <a:spLocks noChangeArrowheads="1"/>
              </p:cNvSpPr>
              <p:nvPr/>
            </p:nvSpPr>
            <p:spPr bwMode="auto">
              <a:xfrm>
                <a:off x="6335712" y="1484314"/>
                <a:ext cx="6350" cy="15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45" name="Rectangle 1970"/>
              <p:cNvSpPr>
                <a:spLocks noChangeArrowheads="1"/>
              </p:cNvSpPr>
              <p:nvPr/>
            </p:nvSpPr>
            <p:spPr bwMode="auto">
              <a:xfrm>
                <a:off x="6527800" y="1484314"/>
                <a:ext cx="6350" cy="15875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46" name="Rectangle 1971"/>
              <p:cNvSpPr>
                <a:spLocks noChangeArrowheads="1"/>
              </p:cNvSpPr>
              <p:nvPr/>
            </p:nvSpPr>
            <p:spPr bwMode="auto">
              <a:xfrm>
                <a:off x="6527800" y="1484314"/>
                <a:ext cx="6350" cy="15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47" name="Rectangle 1972"/>
              <p:cNvSpPr>
                <a:spLocks noChangeArrowheads="1"/>
              </p:cNvSpPr>
              <p:nvPr/>
            </p:nvSpPr>
            <p:spPr bwMode="auto">
              <a:xfrm>
                <a:off x="5591175" y="1462089"/>
                <a:ext cx="1081087" cy="22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48" name="Rectangle 1973"/>
              <p:cNvSpPr>
                <a:spLocks noChangeArrowheads="1"/>
              </p:cNvSpPr>
              <p:nvPr/>
            </p:nvSpPr>
            <p:spPr bwMode="auto">
              <a:xfrm>
                <a:off x="5591175" y="1462089"/>
                <a:ext cx="1081087" cy="22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49" name="Rectangle 1974"/>
              <p:cNvSpPr>
                <a:spLocks noChangeArrowheads="1"/>
              </p:cNvSpPr>
              <p:nvPr/>
            </p:nvSpPr>
            <p:spPr bwMode="auto">
              <a:xfrm>
                <a:off x="5591175" y="1587501"/>
                <a:ext cx="1081087" cy="22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50" name="Rectangle 1975"/>
              <p:cNvSpPr>
                <a:spLocks noChangeArrowheads="1"/>
              </p:cNvSpPr>
              <p:nvPr/>
            </p:nvSpPr>
            <p:spPr bwMode="auto">
              <a:xfrm>
                <a:off x="5591175" y="1587501"/>
                <a:ext cx="1081087" cy="22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51" name="Rectangle 1976"/>
              <p:cNvSpPr>
                <a:spLocks noChangeArrowheads="1"/>
              </p:cNvSpPr>
              <p:nvPr/>
            </p:nvSpPr>
            <p:spPr bwMode="auto">
              <a:xfrm>
                <a:off x="6650037" y="1474789"/>
                <a:ext cx="22225" cy="1190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52" name="Rectangle 1977"/>
              <p:cNvSpPr>
                <a:spLocks noChangeArrowheads="1"/>
              </p:cNvSpPr>
              <p:nvPr/>
            </p:nvSpPr>
            <p:spPr bwMode="auto">
              <a:xfrm>
                <a:off x="5708650" y="1446214"/>
                <a:ext cx="52387" cy="15875"/>
              </a:xfrm>
              <a:prstGeom prst="rect">
                <a:avLst/>
              </a:prstGeom>
              <a:solidFill>
                <a:srgbClr val="FA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53" name="Rectangle 1978"/>
              <p:cNvSpPr>
                <a:spLocks noChangeArrowheads="1"/>
              </p:cNvSpPr>
              <p:nvPr/>
            </p:nvSpPr>
            <p:spPr bwMode="auto">
              <a:xfrm>
                <a:off x="5708650" y="1446214"/>
                <a:ext cx="52387" cy="15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54" name="Rectangle 1979"/>
              <p:cNvSpPr>
                <a:spLocks noChangeArrowheads="1"/>
              </p:cNvSpPr>
              <p:nvPr/>
            </p:nvSpPr>
            <p:spPr bwMode="auto">
              <a:xfrm>
                <a:off x="5708650" y="1439864"/>
                <a:ext cx="52387" cy="6350"/>
              </a:xfrm>
              <a:prstGeom prst="rect">
                <a:avLst/>
              </a:prstGeom>
              <a:solidFill>
                <a:srgbClr val="ED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55" name="Rectangle 1980"/>
              <p:cNvSpPr>
                <a:spLocks noChangeArrowheads="1"/>
              </p:cNvSpPr>
              <p:nvPr/>
            </p:nvSpPr>
            <p:spPr bwMode="auto">
              <a:xfrm>
                <a:off x="5708650" y="1439864"/>
                <a:ext cx="52387" cy="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56" name="Rectangle 1981"/>
              <p:cNvSpPr>
                <a:spLocks noChangeArrowheads="1"/>
              </p:cNvSpPr>
              <p:nvPr/>
            </p:nvSpPr>
            <p:spPr bwMode="auto">
              <a:xfrm>
                <a:off x="5702300" y="1446214"/>
                <a:ext cx="6350" cy="15875"/>
              </a:xfrm>
              <a:prstGeom prst="rect">
                <a:avLst/>
              </a:prstGeom>
              <a:solidFill>
                <a:srgbClr val="FB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57" name="Rectangle 1982"/>
              <p:cNvSpPr>
                <a:spLocks noChangeArrowheads="1"/>
              </p:cNvSpPr>
              <p:nvPr/>
            </p:nvSpPr>
            <p:spPr bwMode="auto">
              <a:xfrm>
                <a:off x="5702300" y="1446214"/>
                <a:ext cx="6350" cy="15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58" name="Rectangle 1983"/>
              <p:cNvSpPr>
                <a:spLocks noChangeArrowheads="1"/>
              </p:cNvSpPr>
              <p:nvPr/>
            </p:nvSpPr>
            <p:spPr bwMode="auto">
              <a:xfrm>
                <a:off x="5702300" y="1439864"/>
                <a:ext cx="6350" cy="6350"/>
              </a:xfrm>
              <a:prstGeom prst="rect">
                <a:avLst/>
              </a:pr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59" name="Rectangle 1984"/>
              <p:cNvSpPr>
                <a:spLocks noChangeArrowheads="1"/>
              </p:cNvSpPr>
              <p:nvPr/>
            </p:nvSpPr>
            <p:spPr bwMode="auto">
              <a:xfrm>
                <a:off x="5702300" y="1439864"/>
                <a:ext cx="6350" cy="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60" name="Freeform 1985"/>
              <p:cNvSpPr>
                <a:spLocks/>
              </p:cNvSpPr>
              <p:nvPr/>
            </p:nvSpPr>
            <p:spPr bwMode="auto">
              <a:xfrm>
                <a:off x="5702300" y="1500189"/>
                <a:ext cx="58737" cy="58738"/>
              </a:xfrm>
              <a:custGeom>
                <a:avLst/>
                <a:gdLst>
                  <a:gd name="T0" fmla="*/ 37 w 37"/>
                  <a:gd name="T1" fmla="*/ 0 h 37"/>
                  <a:gd name="T2" fmla="*/ 0 w 37"/>
                  <a:gd name="T3" fmla="*/ 0 h 37"/>
                  <a:gd name="T4" fmla="*/ 0 w 37"/>
                  <a:gd name="T5" fmla="*/ 37 h 37"/>
                  <a:gd name="T6" fmla="*/ 37 w 37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37">
                    <a:moveTo>
                      <a:pt x="37" y="0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61" name="Freeform 1986"/>
              <p:cNvSpPr>
                <a:spLocks/>
              </p:cNvSpPr>
              <p:nvPr/>
            </p:nvSpPr>
            <p:spPr bwMode="auto">
              <a:xfrm>
                <a:off x="5702300" y="1500189"/>
                <a:ext cx="58737" cy="58738"/>
              </a:xfrm>
              <a:custGeom>
                <a:avLst/>
                <a:gdLst>
                  <a:gd name="T0" fmla="*/ 37 w 37"/>
                  <a:gd name="T1" fmla="*/ 0 h 37"/>
                  <a:gd name="T2" fmla="*/ 0 w 37"/>
                  <a:gd name="T3" fmla="*/ 0 h 37"/>
                  <a:gd name="T4" fmla="*/ 0 w 37"/>
                  <a:gd name="T5" fmla="*/ 37 h 37"/>
                  <a:gd name="T6" fmla="*/ 37 w 37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37">
                    <a:moveTo>
                      <a:pt x="37" y="0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62" name="Freeform 1987"/>
              <p:cNvSpPr>
                <a:spLocks/>
              </p:cNvSpPr>
              <p:nvPr/>
            </p:nvSpPr>
            <p:spPr bwMode="auto">
              <a:xfrm>
                <a:off x="5702300" y="1500189"/>
                <a:ext cx="58737" cy="87313"/>
              </a:xfrm>
              <a:custGeom>
                <a:avLst/>
                <a:gdLst>
                  <a:gd name="T0" fmla="*/ 37 w 37"/>
                  <a:gd name="T1" fmla="*/ 0 h 55"/>
                  <a:gd name="T2" fmla="*/ 37 w 37"/>
                  <a:gd name="T3" fmla="*/ 0 h 55"/>
                  <a:gd name="T4" fmla="*/ 0 w 37"/>
                  <a:gd name="T5" fmla="*/ 37 h 55"/>
                  <a:gd name="T6" fmla="*/ 0 w 37"/>
                  <a:gd name="T7" fmla="*/ 55 h 55"/>
                  <a:gd name="T8" fmla="*/ 37 w 37"/>
                  <a:gd name="T9" fmla="*/ 55 h 55"/>
                  <a:gd name="T10" fmla="*/ 37 w 37"/>
                  <a:gd name="T1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55">
                    <a:moveTo>
                      <a:pt x="37" y="0"/>
                    </a:moveTo>
                    <a:lnTo>
                      <a:pt x="37" y="0"/>
                    </a:lnTo>
                    <a:lnTo>
                      <a:pt x="0" y="37"/>
                    </a:lnTo>
                    <a:lnTo>
                      <a:pt x="0" y="55"/>
                    </a:lnTo>
                    <a:lnTo>
                      <a:pt x="37" y="5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76C9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63" name="Freeform 1988"/>
              <p:cNvSpPr>
                <a:spLocks/>
              </p:cNvSpPr>
              <p:nvPr/>
            </p:nvSpPr>
            <p:spPr bwMode="auto">
              <a:xfrm>
                <a:off x="5702300" y="1500189"/>
                <a:ext cx="58737" cy="87313"/>
              </a:xfrm>
              <a:custGeom>
                <a:avLst/>
                <a:gdLst>
                  <a:gd name="T0" fmla="*/ 37 w 37"/>
                  <a:gd name="T1" fmla="*/ 0 h 55"/>
                  <a:gd name="T2" fmla="*/ 37 w 37"/>
                  <a:gd name="T3" fmla="*/ 0 h 55"/>
                  <a:gd name="T4" fmla="*/ 0 w 37"/>
                  <a:gd name="T5" fmla="*/ 37 h 55"/>
                  <a:gd name="T6" fmla="*/ 0 w 37"/>
                  <a:gd name="T7" fmla="*/ 55 h 55"/>
                  <a:gd name="T8" fmla="*/ 37 w 37"/>
                  <a:gd name="T9" fmla="*/ 55 h 55"/>
                  <a:gd name="T10" fmla="*/ 37 w 37"/>
                  <a:gd name="T1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55">
                    <a:moveTo>
                      <a:pt x="37" y="0"/>
                    </a:moveTo>
                    <a:lnTo>
                      <a:pt x="37" y="0"/>
                    </a:lnTo>
                    <a:lnTo>
                      <a:pt x="0" y="37"/>
                    </a:lnTo>
                    <a:lnTo>
                      <a:pt x="0" y="55"/>
                    </a:lnTo>
                    <a:lnTo>
                      <a:pt x="37" y="55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64" name="Freeform 1989"/>
              <p:cNvSpPr>
                <a:spLocks/>
              </p:cNvSpPr>
              <p:nvPr/>
            </p:nvSpPr>
            <p:spPr bwMode="auto">
              <a:xfrm>
                <a:off x="5702300" y="1484314"/>
                <a:ext cx="58737" cy="15875"/>
              </a:xfrm>
              <a:custGeom>
                <a:avLst/>
                <a:gdLst>
                  <a:gd name="T0" fmla="*/ 37 w 37"/>
                  <a:gd name="T1" fmla="*/ 0 h 10"/>
                  <a:gd name="T2" fmla="*/ 0 w 37"/>
                  <a:gd name="T3" fmla="*/ 0 h 10"/>
                  <a:gd name="T4" fmla="*/ 0 w 37"/>
                  <a:gd name="T5" fmla="*/ 10 h 10"/>
                  <a:gd name="T6" fmla="*/ 37 w 37"/>
                  <a:gd name="T7" fmla="*/ 10 h 10"/>
                  <a:gd name="T8" fmla="*/ 37 w 37"/>
                  <a:gd name="T9" fmla="*/ 8 h 10"/>
                  <a:gd name="T10" fmla="*/ 37 w 37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">
                    <a:moveTo>
                      <a:pt x="37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37" y="10"/>
                    </a:lnTo>
                    <a:lnTo>
                      <a:pt x="37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4A9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65" name="Freeform 1990"/>
              <p:cNvSpPr>
                <a:spLocks/>
              </p:cNvSpPr>
              <p:nvPr/>
            </p:nvSpPr>
            <p:spPr bwMode="auto">
              <a:xfrm>
                <a:off x="5702300" y="1484314"/>
                <a:ext cx="58737" cy="15875"/>
              </a:xfrm>
              <a:custGeom>
                <a:avLst/>
                <a:gdLst>
                  <a:gd name="T0" fmla="*/ 37 w 37"/>
                  <a:gd name="T1" fmla="*/ 0 h 10"/>
                  <a:gd name="T2" fmla="*/ 0 w 37"/>
                  <a:gd name="T3" fmla="*/ 0 h 10"/>
                  <a:gd name="T4" fmla="*/ 0 w 37"/>
                  <a:gd name="T5" fmla="*/ 10 h 10"/>
                  <a:gd name="T6" fmla="*/ 37 w 37"/>
                  <a:gd name="T7" fmla="*/ 10 h 10"/>
                  <a:gd name="T8" fmla="*/ 37 w 37"/>
                  <a:gd name="T9" fmla="*/ 8 h 10"/>
                  <a:gd name="T10" fmla="*/ 37 w 37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">
                    <a:moveTo>
                      <a:pt x="37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37" y="10"/>
                    </a:lnTo>
                    <a:lnTo>
                      <a:pt x="37" y="8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66" name="Rectangle 1991"/>
              <p:cNvSpPr>
                <a:spLocks noChangeArrowheads="1"/>
              </p:cNvSpPr>
              <p:nvPr/>
            </p:nvSpPr>
            <p:spPr bwMode="auto">
              <a:xfrm>
                <a:off x="5761037" y="1497014"/>
                <a:ext cx="1587" cy="3175"/>
              </a:xfrm>
              <a:prstGeom prst="rect">
                <a:avLst/>
              </a:prstGeom>
              <a:solidFill>
                <a:srgbClr val="629C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67" name="Freeform 1992"/>
              <p:cNvSpPr>
                <a:spLocks/>
              </p:cNvSpPr>
              <p:nvPr/>
            </p:nvSpPr>
            <p:spPr bwMode="auto">
              <a:xfrm>
                <a:off x="5761037" y="1497014"/>
                <a:ext cx="0" cy="3175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68" name="Rectangle 1993"/>
              <p:cNvSpPr>
                <a:spLocks noChangeArrowheads="1"/>
              </p:cNvSpPr>
              <p:nvPr/>
            </p:nvSpPr>
            <p:spPr bwMode="auto">
              <a:xfrm>
                <a:off x="5708650" y="1619251"/>
                <a:ext cx="52387" cy="25400"/>
              </a:xfrm>
              <a:prstGeom prst="rect">
                <a:avLst/>
              </a:prstGeom>
              <a:solidFill>
                <a:srgbClr val="FA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69" name="Rectangle 1994"/>
              <p:cNvSpPr>
                <a:spLocks noChangeArrowheads="1"/>
              </p:cNvSpPr>
              <p:nvPr/>
            </p:nvSpPr>
            <p:spPr bwMode="auto">
              <a:xfrm>
                <a:off x="5708650" y="1619251"/>
                <a:ext cx="52387" cy="2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70" name="Freeform 1995"/>
              <p:cNvSpPr>
                <a:spLocks/>
              </p:cNvSpPr>
              <p:nvPr/>
            </p:nvSpPr>
            <p:spPr bwMode="auto">
              <a:xfrm>
                <a:off x="5613400" y="1619251"/>
                <a:ext cx="95250" cy="25400"/>
              </a:xfrm>
              <a:custGeom>
                <a:avLst/>
                <a:gdLst>
                  <a:gd name="T0" fmla="*/ 60 w 60"/>
                  <a:gd name="T1" fmla="*/ 0 h 16"/>
                  <a:gd name="T2" fmla="*/ 56 w 60"/>
                  <a:gd name="T3" fmla="*/ 0 h 16"/>
                  <a:gd name="T4" fmla="*/ 56 w 60"/>
                  <a:gd name="T5" fmla="*/ 16 h 16"/>
                  <a:gd name="T6" fmla="*/ 0 w 60"/>
                  <a:gd name="T7" fmla="*/ 16 h 16"/>
                  <a:gd name="T8" fmla="*/ 0 w 60"/>
                  <a:gd name="T9" fmla="*/ 0 h 16"/>
                  <a:gd name="T10" fmla="*/ 0 w 60"/>
                  <a:gd name="T11" fmla="*/ 16 h 16"/>
                  <a:gd name="T12" fmla="*/ 60 w 60"/>
                  <a:gd name="T13" fmla="*/ 16 h 16"/>
                  <a:gd name="T14" fmla="*/ 60 w 60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16">
                    <a:moveTo>
                      <a:pt x="60" y="0"/>
                    </a:moveTo>
                    <a:lnTo>
                      <a:pt x="56" y="0"/>
                    </a:lnTo>
                    <a:lnTo>
                      <a:pt x="56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60" y="1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B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71" name="Freeform 1996"/>
              <p:cNvSpPr>
                <a:spLocks/>
              </p:cNvSpPr>
              <p:nvPr/>
            </p:nvSpPr>
            <p:spPr bwMode="auto">
              <a:xfrm>
                <a:off x="5613400" y="1619251"/>
                <a:ext cx="95250" cy="25400"/>
              </a:xfrm>
              <a:custGeom>
                <a:avLst/>
                <a:gdLst>
                  <a:gd name="T0" fmla="*/ 60 w 60"/>
                  <a:gd name="T1" fmla="*/ 0 h 16"/>
                  <a:gd name="T2" fmla="*/ 56 w 60"/>
                  <a:gd name="T3" fmla="*/ 0 h 16"/>
                  <a:gd name="T4" fmla="*/ 56 w 60"/>
                  <a:gd name="T5" fmla="*/ 16 h 16"/>
                  <a:gd name="T6" fmla="*/ 0 w 60"/>
                  <a:gd name="T7" fmla="*/ 16 h 16"/>
                  <a:gd name="T8" fmla="*/ 0 w 60"/>
                  <a:gd name="T9" fmla="*/ 0 h 16"/>
                  <a:gd name="T10" fmla="*/ 0 w 60"/>
                  <a:gd name="T11" fmla="*/ 16 h 16"/>
                  <a:gd name="T12" fmla="*/ 60 w 60"/>
                  <a:gd name="T13" fmla="*/ 16 h 16"/>
                  <a:gd name="T14" fmla="*/ 60 w 60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16">
                    <a:moveTo>
                      <a:pt x="60" y="0"/>
                    </a:moveTo>
                    <a:lnTo>
                      <a:pt x="56" y="0"/>
                    </a:lnTo>
                    <a:lnTo>
                      <a:pt x="56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60" y="16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72" name="Rectangle 1997"/>
              <p:cNvSpPr>
                <a:spLocks noChangeArrowheads="1"/>
              </p:cNvSpPr>
              <p:nvPr/>
            </p:nvSpPr>
            <p:spPr bwMode="auto">
              <a:xfrm>
                <a:off x="5708650" y="1609726"/>
                <a:ext cx="52387" cy="9525"/>
              </a:xfrm>
              <a:prstGeom prst="rect">
                <a:avLst/>
              </a:prstGeom>
              <a:solidFill>
                <a:srgbClr val="BE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73" name="Rectangle 1998"/>
              <p:cNvSpPr>
                <a:spLocks noChangeArrowheads="1"/>
              </p:cNvSpPr>
              <p:nvPr/>
            </p:nvSpPr>
            <p:spPr bwMode="auto">
              <a:xfrm>
                <a:off x="5708650" y="1609726"/>
                <a:ext cx="52387" cy="9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74" name="Rectangle 1999"/>
              <p:cNvSpPr>
                <a:spLocks noChangeArrowheads="1"/>
              </p:cNvSpPr>
              <p:nvPr/>
            </p:nvSpPr>
            <p:spPr bwMode="auto">
              <a:xfrm>
                <a:off x="5702300" y="1609726"/>
                <a:ext cx="6350" cy="9525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75" name="Rectangle 2000"/>
              <p:cNvSpPr>
                <a:spLocks noChangeArrowheads="1"/>
              </p:cNvSpPr>
              <p:nvPr/>
            </p:nvSpPr>
            <p:spPr bwMode="auto">
              <a:xfrm>
                <a:off x="5702300" y="1609726"/>
                <a:ext cx="6350" cy="9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76" name="Freeform 2001"/>
              <p:cNvSpPr>
                <a:spLocks/>
              </p:cNvSpPr>
              <p:nvPr/>
            </p:nvSpPr>
            <p:spPr bwMode="auto">
              <a:xfrm>
                <a:off x="5702300" y="1462089"/>
                <a:ext cx="58737" cy="22225"/>
              </a:xfrm>
              <a:custGeom>
                <a:avLst/>
                <a:gdLst>
                  <a:gd name="T0" fmla="*/ 37 w 37"/>
                  <a:gd name="T1" fmla="*/ 0 h 14"/>
                  <a:gd name="T2" fmla="*/ 4 w 37"/>
                  <a:gd name="T3" fmla="*/ 0 h 14"/>
                  <a:gd name="T4" fmla="*/ 0 w 37"/>
                  <a:gd name="T5" fmla="*/ 0 h 14"/>
                  <a:gd name="T6" fmla="*/ 0 w 37"/>
                  <a:gd name="T7" fmla="*/ 14 h 14"/>
                  <a:gd name="T8" fmla="*/ 37 w 37"/>
                  <a:gd name="T9" fmla="*/ 14 h 14"/>
                  <a:gd name="T10" fmla="*/ 37 w 37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4">
                    <a:moveTo>
                      <a:pt x="37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37" y="1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77" name="Freeform 2002"/>
              <p:cNvSpPr>
                <a:spLocks/>
              </p:cNvSpPr>
              <p:nvPr/>
            </p:nvSpPr>
            <p:spPr bwMode="auto">
              <a:xfrm>
                <a:off x="5702300" y="1462089"/>
                <a:ext cx="58737" cy="22225"/>
              </a:xfrm>
              <a:custGeom>
                <a:avLst/>
                <a:gdLst>
                  <a:gd name="T0" fmla="*/ 37 w 37"/>
                  <a:gd name="T1" fmla="*/ 0 h 14"/>
                  <a:gd name="T2" fmla="*/ 4 w 37"/>
                  <a:gd name="T3" fmla="*/ 0 h 14"/>
                  <a:gd name="T4" fmla="*/ 0 w 37"/>
                  <a:gd name="T5" fmla="*/ 0 h 14"/>
                  <a:gd name="T6" fmla="*/ 0 w 37"/>
                  <a:gd name="T7" fmla="*/ 14 h 14"/>
                  <a:gd name="T8" fmla="*/ 37 w 37"/>
                  <a:gd name="T9" fmla="*/ 14 h 14"/>
                  <a:gd name="T10" fmla="*/ 37 w 37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4">
                    <a:moveTo>
                      <a:pt x="37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37" y="14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78" name="Freeform 2003"/>
              <p:cNvSpPr>
                <a:spLocks/>
              </p:cNvSpPr>
              <p:nvPr/>
            </p:nvSpPr>
            <p:spPr bwMode="auto">
              <a:xfrm>
                <a:off x="5702300" y="1587501"/>
                <a:ext cx="58737" cy="22225"/>
              </a:xfrm>
              <a:custGeom>
                <a:avLst/>
                <a:gdLst>
                  <a:gd name="T0" fmla="*/ 37 w 37"/>
                  <a:gd name="T1" fmla="*/ 0 h 14"/>
                  <a:gd name="T2" fmla="*/ 0 w 37"/>
                  <a:gd name="T3" fmla="*/ 0 h 14"/>
                  <a:gd name="T4" fmla="*/ 0 w 37"/>
                  <a:gd name="T5" fmla="*/ 14 h 14"/>
                  <a:gd name="T6" fmla="*/ 4 w 37"/>
                  <a:gd name="T7" fmla="*/ 14 h 14"/>
                  <a:gd name="T8" fmla="*/ 37 w 37"/>
                  <a:gd name="T9" fmla="*/ 14 h 14"/>
                  <a:gd name="T10" fmla="*/ 37 w 37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4">
                    <a:moveTo>
                      <a:pt x="37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37" y="1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79" name="Freeform 2004"/>
              <p:cNvSpPr>
                <a:spLocks/>
              </p:cNvSpPr>
              <p:nvPr/>
            </p:nvSpPr>
            <p:spPr bwMode="auto">
              <a:xfrm>
                <a:off x="5702300" y="1587501"/>
                <a:ext cx="58737" cy="22225"/>
              </a:xfrm>
              <a:custGeom>
                <a:avLst/>
                <a:gdLst>
                  <a:gd name="T0" fmla="*/ 37 w 37"/>
                  <a:gd name="T1" fmla="*/ 0 h 14"/>
                  <a:gd name="T2" fmla="*/ 0 w 37"/>
                  <a:gd name="T3" fmla="*/ 0 h 14"/>
                  <a:gd name="T4" fmla="*/ 0 w 37"/>
                  <a:gd name="T5" fmla="*/ 14 h 14"/>
                  <a:gd name="T6" fmla="*/ 4 w 37"/>
                  <a:gd name="T7" fmla="*/ 14 h 14"/>
                  <a:gd name="T8" fmla="*/ 37 w 37"/>
                  <a:gd name="T9" fmla="*/ 14 h 14"/>
                  <a:gd name="T10" fmla="*/ 37 w 37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4">
                    <a:moveTo>
                      <a:pt x="37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37" y="14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80" name="Rectangle 2005"/>
              <p:cNvSpPr>
                <a:spLocks noChangeArrowheads="1"/>
              </p:cNvSpPr>
              <p:nvPr/>
            </p:nvSpPr>
            <p:spPr bwMode="auto">
              <a:xfrm>
                <a:off x="5645150" y="1446214"/>
                <a:ext cx="57150" cy="15875"/>
              </a:xfrm>
              <a:prstGeom prst="rect">
                <a:avLst/>
              </a:prstGeom>
              <a:solidFill>
                <a:srgbClr val="FC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81" name="Rectangle 2006"/>
              <p:cNvSpPr>
                <a:spLocks noChangeArrowheads="1"/>
              </p:cNvSpPr>
              <p:nvPr/>
            </p:nvSpPr>
            <p:spPr bwMode="auto">
              <a:xfrm>
                <a:off x="5645150" y="1446214"/>
                <a:ext cx="57150" cy="15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82" name="Rectangle 2007"/>
              <p:cNvSpPr>
                <a:spLocks noChangeArrowheads="1"/>
              </p:cNvSpPr>
              <p:nvPr/>
            </p:nvSpPr>
            <p:spPr bwMode="auto">
              <a:xfrm>
                <a:off x="5645150" y="1439864"/>
                <a:ext cx="57150" cy="6350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83" name="Rectangle 2008"/>
              <p:cNvSpPr>
                <a:spLocks noChangeArrowheads="1"/>
              </p:cNvSpPr>
              <p:nvPr/>
            </p:nvSpPr>
            <p:spPr bwMode="auto">
              <a:xfrm>
                <a:off x="5645150" y="1439864"/>
                <a:ext cx="57150" cy="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84" name="Freeform 2009"/>
              <p:cNvSpPr>
                <a:spLocks/>
              </p:cNvSpPr>
              <p:nvPr/>
            </p:nvSpPr>
            <p:spPr bwMode="auto">
              <a:xfrm>
                <a:off x="5645150" y="1500189"/>
                <a:ext cx="57150" cy="87313"/>
              </a:xfrm>
              <a:custGeom>
                <a:avLst/>
                <a:gdLst>
                  <a:gd name="T0" fmla="*/ 36 w 36"/>
                  <a:gd name="T1" fmla="*/ 0 h 55"/>
                  <a:gd name="T2" fmla="*/ 4 w 36"/>
                  <a:gd name="T3" fmla="*/ 0 h 55"/>
                  <a:gd name="T4" fmla="*/ 0 w 36"/>
                  <a:gd name="T5" fmla="*/ 4 h 55"/>
                  <a:gd name="T6" fmla="*/ 0 w 36"/>
                  <a:gd name="T7" fmla="*/ 55 h 55"/>
                  <a:gd name="T8" fmla="*/ 16 w 36"/>
                  <a:gd name="T9" fmla="*/ 55 h 55"/>
                  <a:gd name="T10" fmla="*/ 36 w 36"/>
                  <a:gd name="T11" fmla="*/ 37 h 55"/>
                  <a:gd name="T12" fmla="*/ 36 w 36"/>
                  <a:gd name="T1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55">
                    <a:moveTo>
                      <a:pt x="36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55"/>
                    </a:lnTo>
                    <a:lnTo>
                      <a:pt x="16" y="55"/>
                    </a:lnTo>
                    <a:lnTo>
                      <a:pt x="36" y="3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76C9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85" name="Freeform 2010"/>
              <p:cNvSpPr>
                <a:spLocks/>
              </p:cNvSpPr>
              <p:nvPr/>
            </p:nvSpPr>
            <p:spPr bwMode="auto">
              <a:xfrm>
                <a:off x="5645150" y="1500189"/>
                <a:ext cx="57150" cy="87313"/>
              </a:xfrm>
              <a:custGeom>
                <a:avLst/>
                <a:gdLst>
                  <a:gd name="T0" fmla="*/ 36 w 36"/>
                  <a:gd name="T1" fmla="*/ 0 h 55"/>
                  <a:gd name="T2" fmla="*/ 4 w 36"/>
                  <a:gd name="T3" fmla="*/ 0 h 55"/>
                  <a:gd name="T4" fmla="*/ 0 w 36"/>
                  <a:gd name="T5" fmla="*/ 4 h 55"/>
                  <a:gd name="T6" fmla="*/ 0 w 36"/>
                  <a:gd name="T7" fmla="*/ 55 h 55"/>
                  <a:gd name="T8" fmla="*/ 16 w 36"/>
                  <a:gd name="T9" fmla="*/ 55 h 55"/>
                  <a:gd name="T10" fmla="*/ 36 w 36"/>
                  <a:gd name="T11" fmla="*/ 37 h 55"/>
                  <a:gd name="T12" fmla="*/ 36 w 36"/>
                  <a:gd name="T1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55">
                    <a:moveTo>
                      <a:pt x="36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55"/>
                    </a:lnTo>
                    <a:lnTo>
                      <a:pt x="16" y="55"/>
                    </a:lnTo>
                    <a:lnTo>
                      <a:pt x="36" y="37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86" name="Freeform 2011"/>
              <p:cNvSpPr>
                <a:spLocks/>
              </p:cNvSpPr>
              <p:nvPr/>
            </p:nvSpPr>
            <p:spPr bwMode="auto">
              <a:xfrm>
                <a:off x="5670550" y="1558926"/>
                <a:ext cx="31750" cy="28575"/>
              </a:xfrm>
              <a:custGeom>
                <a:avLst/>
                <a:gdLst>
                  <a:gd name="T0" fmla="*/ 20 w 20"/>
                  <a:gd name="T1" fmla="*/ 0 h 18"/>
                  <a:gd name="T2" fmla="*/ 0 w 20"/>
                  <a:gd name="T3" fmla="*/ 18 h 18"/>
                  <a:gd name="T4" fmla="*/ 20 w 20"/>
                  <a:gd name="T5" fmla="*/ 18 h 18"/>
                  <a:gd name="T6" fmla="*/ 20 w 20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8">
                    <a:moveTo>
                      <a:pt x="20" y="0"/>
                    </a:moveTo>
                    <a:lnTo>
                      <a:pt x="0" y="18"/>
                    </a:lnTo>
                    <a:lnTo>
                      <a:pt x="20" y="1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1D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87" name="Freeform 2012"/>
              <p:cNvSpPr>
                <a:spLocks/>
              </p:cNvSpPr>
              <p:nvPr/>
            </p:nvSpPr>
            <p:spPr bwMode="auto">
              <a:xfrm>
                <a:off x="5670550" y="1558926"/>
                <a:ext cx="31750" cy="28575"/>
              </a:xfrm>
              <a:custGeom>
                <a:avLst/>
                <a:gdLst>
                  <a:gd name="T0" fmla="*/ 20 w 20"/>
                  <a:gd name="T1" fmla="*/ 0 h 18"/>
                  <a:gd name="T2" fmla="*/ 0 w 20"/>
                  <a:gd name="T3" fmla="*/ 18 h 18"/>
                  <a:gd name="T4" fmla="*/ 20 w 20"/>
                  <a:gd name="T5" fmla="*/ 18 h 18"/>
                  <a:gd name="T6" fmla="*/ 20 w 20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8">
                    <a:moveTo>
                      <a:pt x="20" y="0"/>
                    </a:moveTo>
                    <a:lnTo>
                      <a:pt x="0" y="18"/>
                    </a:lnTo>
                    <a:lnTo>
                      <a:pt x="20" y="18"/>
                    </a:lnTo>
                    <a:lnTo>
                      <a:pt x="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88" name="Freeform 2013"/>
              <p:cNvSpPr>
                <a:spLocks/>
              </p:cNvSpPr>
              <p:nvPr/>
            </p:nvSpPr>
            <p:spPr bwMode="auto">
              <a:xfrm>
                <a:off x="5645150" y="1500189"/>
                <a:ext cx="6350" cy="6350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0 h 4"/>
                  <a:gd name="T4" fmla="*/ 0 w 4"/>
                  <a:gd name="T5" fmla="*/ 4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91D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89" name="Freeform 2015"/>
              <p:cNvSpPr>
                <a:spLocks/>
              </p:cNvSpPr>
              <p:nvPr/>
            </p:nvSpPr>
            <p:spPr bwMode="auto">
              <a:xfrm>
                <a:off x="5645150" y="1500189"/>
                <a:ext cx="6350" cy="6350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0 h 4"/>
                  <a:gd name="T4" fmla="*/ 0 w 4"/>
                  <a:gd name="T5" fmla="*/ 4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90" name="Freeform 2016"/>
              <p:cNvSpPr>
                <a:spLocks/>
              </p:cNvSpPr>
              <p:nvPr/>
            </p:nvSpPr>
            <p:spPr bwMode="auto">
              <a:xfrm>
                <a:off x="5651500" y="1484314"/>
                <a:ext cx="50800" cy="15875"/>
              </a:xfrm>
              <a:custGeom>
                <a:avLst/>
                <a:gdLst>
                  <a:gd name="T0" fmla="*/ 32 w 32"/>
                  <a:gd name="T1" fmla="*/ 0 h 10"/>
                  <a:gd name="T2" fmla="*/ 10 w 32"/>
                  <a:gd name="T3" fmla="*/ 0 h 10"/>
                  <a:gd name="T4" fmla="*/ 0 w 32"/>
                  <a:gd name="T5" fmla="*/ 10 h 10"/>
                  <a:gd name="T6" fmla="*/ 32 w 32"/>
                  <a:gd name="T7" fmla="*/ 10 h 10"/>
                  <a:gd name="T8" fmla="*/ 32 w 3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0">
                    <a:moveTo>
                      <a:pt x="32" y="0"/>
                    </a:moveTo>
                    <a:lnTo>
                      <a:pt x="10" y="0"/>
                    </a:lnTo>
                    <a:lnTo>
                      <a:pt x="0" y="10"/>
                    </a:lnTo>
                    <a:lnTo>
                      <a:pt x="32" y="1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EA8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91" name="Freeform 2017"/>
              <p:cNvSpPr>
                <a:spLocks/>
              </p:cNvSpPr>
              <p:nvPr/>
            </p:nvSpPr>
            <p:spPr bwMode="auto">
              <a:xfrm>
                <a:off x="5651500" y="1484314"/>
                <a:ext cx="50800" cy="15875"/>
              </a:xfrm>
              <a:custGeom>
                <a:avLst/>
                <a:gdLst>
                  <a:gd name="T0" fmla="*/ 32 w 32"/>
                  <a:gd name="T1" fmla="*/ 0 h 10"/>
                  <a:gd name="T2" fmla="*/ 10 w 32"/>
                  <a:gd name="T3" fmla="*/ 0 h 10"/>
                  <a:gd name="T4" fmla="*/ 0 w 32"/>
                  <a:gd name="T5" fmla="*/ 10 h 10"/>
                  <a:gd name="T6" fmla="*/ 32 w 32"/>
                  <a:gd name="T7" fmla="*/ 10 h 10"/>
                  <a:gd name="T8" fmla="*/ 32 w 3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0">
                    <a:moveTo>
                      <a:pt x="32" y="0"/>
                    </a:moveTo>
                    <a:lnTo>
                      <a:pt x="10" y="0"/>
                    </a:lnTo>
                    <a:lnTo>
                      <a:pt x="0" y="10"/>
                    </a:lnTo>
                    <a:lnTo>
                      <a:pt x="32" y="10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92" name="Freeform 2018"/>
              <p:cNvSpPr>
                <a:spLocks/>
              </p:cNvSpPr>
              <p:nvPr/>
            </p:nvSpPr>
            <p:spPr bwMode="auto">
              <a:xfrm>
                <a:off x="5645150" y="1484314"/>
                <a:ext cx="22225" cy="15875"/>
              </a:xfrm>
              <a:custGeom>
                <a:avLst/>
                <a:gdLst>
                  <a:gd name="T0" fmla="*/ 14 w 14"/>
                  <a:gd name="T1" fmla="*/ 0 h 10"/>
                  <a:gd name="T2" fmla="*/ 0 w 14"/>
                  <a:gd name="T3" fmla="*/ 0 h 10"/>
                  <a:gd name="T4" fmla="*/ 0 w 14"/>
                  <a:gd name="T5" fmla="*/ 10 h 10"/>
                  <a:gd name="T6" fmla="*/ 4 w 14"/>
                  <a:gd name="T7" fmla="*/ 10 h 10"/>
                  <a:gd name="T8" fmla="*/ 14 w 14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14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1B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93" name="Freeform 2019"/>
              <p:cNvSpPr>
                <a:spLocks/>
              </p:cNvSpPr>
              <p:nvPr/>
            </p:nvSpPr>
            <p:spPr bwMode="auto">
              <a:xfrm>
                <a:off x="5645150" y="1484314"/>
                <a:ext cx="22225" cy="15875"/>
              </a:xfrm>
              <a:custGeom>
                <a:avLst/>
                <a:gdLst>
                  <a:gd name="T0" fmla="*/ 14 w 14"/>
                  <a:gd name="T1" fmla="*/ 0 h 10"/>
                  <a:gd name="T2" fmla="*/ 0 w 14"/>
                  <a:gd name="T3" fmla="*/ 0 h 10"/>
                  <a:gd name="T4" fmla="*/ 0 w 14"/>
                  <a:gd name="T5" fmla="*/ 10 h 10"/>
                  <a:gd name="T6" fmla="*/ 4 w 14"/>
                  <a:gd name="T7" fmla="*/ 10 h 10"/>
                  <a:gd name="T8" fmla="*/ 14 w 14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14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94" name="Freeform 2020"/>
              <p:cNvSpPr>
                <a:spLocks/>
              </p:cNvSpPr>
              <p:nvPr/>
            </p:nvSpPr>
            <p:spPr bwMode="auto">
              <a:xfrm>
                <a:off x="5613400" y="1619251"/>
                <a:ext cx="88900" cy="25400"/>
              </a:xfrm>
              <a:custGeom>
                <a:avLst/>
                <a:gdLst>
                  <a:gd name="T0" fmla="*/ 56 w 56"/>
                  <a:gd name="T1" fmla="*/ 0 h 16"/>
                  <a:gd name="T2" fmla="*/ 20 w 56"/>
                  <a:gd name="T3" fmla="*/ 0 h 16"/>
                  <a:gd name="T4" fmla="*/ 20 w 56"/>
                  <a:gd name="T5" fmla="*/ 16 h 16"/>
                  <a:gd name="T6" fmla="*/ 0 w 56"/>
                  <a:gd name="T7" fmla="*/ 16 h 16"/>
                  <a:gd name="T8" fmla="*/ 0 w 56"/>
                  <a:gd name="T9" fmla="*/ 0 h 16"/>
                  <a:gd name="T10" fmla="*/ 0 w 56"/>
                  <a:gd name="T11" fmla="*/ 16 h 16"/>
                  <a:gd name="T12" fmla="*/ 56 w 56"/>
                  <a:gd name="T13" fmla="*/ 16 h 16"/>
                  <a:gd name="T14" fmla="*/ 56 w 5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6">
                    <a:moveTo>
                      <a:pt x="56" y="0"/>
                    </a:moveTo>
                    <a:lnTo>
                      <a:pt x="20" y="0"/>
                    </a:lnTo>
                    <a:lnTo>
                      <a:pt x="20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56" y="1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C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95" name="Freeform 2021"/>
              <p:cNvSpPr>
                <a:spLocks/>
              </p:cNvSpPr>
              <p:nvPr/>
            </p:nvSpPr>
            <p:spPr bwMode="auto">
              <a:xfrm>
                <a:off x="5613400" y="1619251"/>
                <a:ext cx="88900" cy="25400"/>
              </a:xfrm>
              <a:custGeom>
                <a:avLst/>
                <a:gdLst>
                  <a:gd name="T0" fmla="*/ 56 w 56"/>
                  <a:gd name="T1" fmla="*/ 0 h 16"/>
                  <a:gd name="T2" fmla="*/ 20 w 56"/>
                  <a:gd name="T3" fmla="*/ 0 h 16"/>
                  <a:gd name="T4" fmla="*/ 20 w 56"/>
                  <a:gd name="T5" fmla="*/ 16 h 16"/>
                  <a:gd name="T6" fmla="*/ 0 w 56"/>
                  <a:gd name="T7" fmla="*/ 16 h 16"/>
                  <a:gd name="T8" fmla="*/ 0 w 56"/>
                  <a:gd name="T9" fmla="*/ 0 h 16"/>
                  <a:gd name="T10" fmla="*/ 0 w 56"/>
                  <a:gd name="T11" fmla="*/ 16 h 16"/>
                  <a:gd name="T12" fmla="*/ 56 w 56"/>
                  <a:gd name="T13" fmla="*/ 16 h 16"/>
                  <a:gd name="T14" fmla="*/ 56 w 5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6">
                    <a:moveTo>
                      <a:pt x="56" y="0"/>
                    </a:moveTo>
                    <a:lnTo>
                      <a:pt x="20" y="0"/>
                    </a:lnTo>
                    <a:lnTo>
                      <a:pt x="20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56" y="16"/>
                    </a:lnTo>
                    <a:lnTo>
                      <a:pt x="5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96" name="Rectangle 2022"/>
              <p:cNvSpPr>
                <a:spLocks noChangeArrowheads="1"/>
              </p:cNvSpPr>
              <p:nvPr/>
            </p:nvSpPr>
            <p:spPr bwMode="auto">
              <a:xfrm>
                <a:off x="5645150" y="1609726"/>
                <a:ext cx="57150" cy="9525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97" name="Rectangle 2023"/>
              <p:cNvSpPr>
                <a:spLocks noChangeArrowheads="1"/>
              </p:cNvSpPr>
              <p:nvPr/>
            </p:nvSpPr>
            <p:spPr bwMode="auto">
              <a:xfrm>
                <a:off x="5645150" y="1609726"/>
                <a:ext cx="57150" cy="9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98" name="Freeform 2024"/>
              <p:cNvSpPr>
                <a:spLocks/>
              </p:cNvSpPr>
              <p:nvPr/>
            </p:nvSpPr>
            <p:spPr bwMode="auto">
              <a:xfrm>
                <a:off x="5645150" y="1462089"/>
                <a:ext cx="57150" cy="22225"/>
              </a:xfrm>
              <a:custGeom>
                <a:avLst/>
                <a:gdLst>
                  <a:gd name="T0" fmla="*/ 36 w 36"/>
                  <a:gd name="T1" fmla="*/ 0 h 14"/>
                  <a:gd name="T2" fmla="*/ 0 w 36"/>
                  <a:gd name="T3" fmla="*/ 0 h 14"/>
                  <a:gd name="T4" fmla="*/ 0 w 36"/>
                  <a:gd name="T5" fmla="*/ 14 h 14"/>
                  <a:gd name="T6" fmla="*/ 14 w 36"/>
                  <a:gd name="T7" fmla="*/ 14 h 14"/>
                  <a:gd name="T8" fmla="*/ 36 w 36"/>
                  <a:gd name="T9" fmla="*/ 14 h 14"/>
                  <a:gd name="T10" fmla="*/ 36 w 36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4">
                    <a:moveTo>
                      <a:pt x="36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14" y="14"/>
                    </a:lnTo>
                    <a:lnTo>
                      <a:pt x="36" y="1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99" name="Freeform 2025"/>
              <p:cNvSpPr>
                <a:spLocks/>
              </p:cNvSpPr>
              <p:nvPr/>
            </p:nvSpPr>
            <p:spPr bwMode="auto">
              <a:xfrm>
                <a:off x="5645150" y="1462089"/>
                <a:ext cx="57150" cy="22225"/>
              </a:xfrm>
              <a:custGeom>
                <a:avLst/>
                <a:gdLst>
                  <a:gd name="T0" fmla="*/ 36 w 36"/>
                  <a:gd name="T1" fmla="*/ 0 h 14"/>
                  <a:gd name="T2" fmla="*/ 0 w 36"/>
                  <a:gd name="T3" fmla="*/ 0 h 14"/>
                  <a:gd name="T4" fmla="*/ 0 w 36"/>
                  <a:gd name="T5" fmla="*/ 14 h 14"/>
                  <a:gd name="T6" fmla="*/ 14 w 36"/>
                  <a:gd name="T7" fmla="*/ 14 h 14"/>
                  <a:gd name="T8" fmla="*/ 36 w 36"/>
                  <a:gd name="T9" fmla="*/ 14 h 14"/>
                  <a:gd name="T10" fmla="*/ 36 w 36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4">
                    <a:moveTo>
                      <a:pt x="36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14" y="14"/>
                    </a:lnTo>
                    <a:lnTo>
                      <a:pt x="36" y="14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00" name="Freeform 2026"/>
              <p:cNvSpPr>
                <a:spLocks/>
              </p:cNvSpPr>
              <p:nvPr/>
            </p:nvSpPr>
            <p:spPr bwMode="auto">
              <a:xfrm>
                <a:off x="5645150" y="1587501"/>
                <a:ext cx="57150" cy="22225"/>
              </a:xfrm>
              <a:custGeom>
                <a:avLst/>
                <a:gdLst>
                  <a:gd name="T0" fmla="*/ 36 w 36"/>
                  <a:gd name="T1" fmla="*/ 0 h 14"/>
                  <a:gd name="T2" fmla="*/ 16 w 36"/>
                  <a:gd name="T3" fmla="*/ 0 h 14"/>
                  <a:gd name="T4" fmla="*/ 0 w 36"/>
                  <a:gd name="T5" fmla="*/ 0 h 14"/>
                  <a:gd name="T6" fmla="*/ 0 w 36"/>
                  <a:gd name="T7" fmla="*/ 14 h 14"/>
                  <a:gd name="T8" fmla="*/ 36 w 36"/>
                  <a:gd name="T9" fmla="*/ 14 h 14"/>
                  <a:gd name="T10" fmla="*/ 36 w 36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4">
                    <a:moveTo>
                      <a:pt x="36" y="0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36" y="1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01" name="Freeform 2027"/>
              <p:cNvSpPr>
                <a:spLocks/>
              </p:cNvSpPr>
              <p:nvPr/>
            </p:nvSpPr>
            <p:spPr bwMode="auto">
              <a:xfrm>
                <a:off x="5645150" y="1587501"/>
                <a:ext cx="57150" cy="22225"/>
              </a:xfrm>
              <a:custGeom>
                <a:avLst/>
                <a:gdLst>
                  <a:gd name="T0" fmla="*/ 36 w 36"/>
                  <a:gd name="T1" fmla="*/ 0 h 14"/>
                  <a:gd name="T2" fmla="*/ 16 w 36"/>
                  <a:gd name="T3" fmla="*/ 0 h 14"/>
                  <a:gd name="T4" fmla="*/ 0 w 36"/>
                  <a:gd name="T5" fmla="*/ 0 h 14"/>
                  <a:gd name="T6" fmla="*/ 0 w 36"/>
                  <a:gd name="T7" fmla="*/ 14 h 14"/>
                  <a:gd name="T8" fmla="*/ 36 w 36"/>
                  <a:gd name="T9" fmla="*/ 14 h 14"/>
                  <a:gd name="T10" fmla="*/ 36 w 36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4">
                    <a:moveTo>
                      <a:pt x="36" y="0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36" y="14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02" name="Rectangle 2028"/>
              <p:cNvSpPr>
                <a:spLocks noChangeArrowheads="1"/>
              </p:cNvSpPr>
              <p:nvPr/>
            </p:nvSpPr>
            <p:spPr bwMode="auto">
              <a:xfrm>
                <a:off x="5613400" y="1446214"/>
                <a:ext cx="31750" cy="15875"/>
              </a:xfrm>
              <a:prstGeom prst="rect">
                <a:avLst/>
              </a:pr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03" name="Rectangle 2029"/>
              <p:cNvSpPr>
                <a:spLocks noChangeArrowheads="1"/>
              </p:cNvSpPr>
              <p:nvPr/>
            </p:nvSpPr>
            <p:spPr bwMode="auto">
              <a:xfrm>
                <a:off x="5613400" y="1446214"/>
                <a:ext cx="31750" cy="15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04" name="Rectangle 2030"/>
              <p:cNvSpPr>
                <a:spLocks noChangeArrowheads="1"/>
              </p:cNvSpPr>
              <p:nvPr/>
            </p:nvSpPr>
            <p:spPr bwMode="auto">
              <a:xfrm>
                <a:off x="5613400" y="1439864"/>
                <a:ext cx="31750" cy="6350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05" name="Rectangle 2031"/>
              <p:cNvSpPr>
                <a:spLocks noChangeArrowheads="1"/>
              </p:cNvSpPr>
              <p:nvPr/>
            </p:nvSpPr>
            <p:spPr bwMode="auto">
              <a:xfrm>
                <a:off x="5613400" y="1439864"/>
                <a:ext cx="31750" cy="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06" name="Freeform 2032"/>
              <p:cNvSpPr>
                <a:spLocks/>
              </p:cNvSpPr>
              <p:nvPr/>
            </p:nvSpPr>
            <p:spPr bwMode="auto">
              <a:xfrm>
                <a:off x="5613400" y="1506539"/>
                <a:ext cx="31750" cy="80963"/>
              </a:xfrm>
              <a:custGeom>
                <a:avLst/>
                <a:gdLst>
                  <a:gd name="T0" fmla="*/ 20 w 20"/>
                  <a:gd name="T1" fmla="*/ 0 h 51"/>
                  <a:gd name="T2" fmla="*/ 0 w 20"/>
                  <a:gd name="T3" fmla="*/ 20 h 51"/>
                  <a:gd name="T4" fmla="*/ 0 w 20"/>
                  <a:gd name="T5" fmla="*/ 51 h 51"/>
                  <a:gd name="T6" fmla="*/ 20 w 20"/>
                  <a:gd name="T7" fmla="*/ 51 h 51"/>
                  <a:gd name="T8" fmla="*/ 20 w 20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1">
                    <a:moveTo>
                      <a:pt x="20" y="0"/>
                    </a:moveTo>
                    <a:lnTo>
                      <a:pt x="0" y="20"/>
                    </a:lnTo>
                    <a:lnTo>
                      <a:pt x="0" y="51"/>
                    </a:lnTo>
                    <a:lnTo>
                      <a:pt x="20" y="5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1D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07" name="Freeform 2033"/>
              <p:cNvSpPr>
                <a:spLocks/>
              </p:cNvSpPr>
              <p:nvPr/>
            </p:nvSpPr>
            <p:spPr bwMode="auto">
              <a:xfrm>
                <a:off x="5613400" y="1506539"/>
                <a:ext cx="31750" cy="80963"/>
              </a:xfrm>
              <a:custGeom>
                <a:avLst/>
                <a:gdLst>
                  <a:gd name="T0" fmla="*/ 20 w 20"/>
                  <a:gd name="T1" fmla="*/ 0 h 51"/>
                  <a:gd name="T2" fmla="*/ 0 w 20"/>
                  <a:gd name="T3" fmla="*/ 20 h 51"/>
                  <a:gd name="T4" fmla="*/ 0 w 20"/>
                  <a:gd name="T5" fmla="*/ 51 h 51"/>
                  <a:gd name="T6" fmla="*/ 20 w 20"/>
                  <a:gd name="T7" fmla="*/ 51 h 51"/>
                  <a:gd name="T8" fmla="*/ 20 w 20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1">
                    <a:moveTo>
                      <a:pt x="20" y="0"/>
                    </a:moveTo>
                    <a:lnTo>
                      <a:pt x="0" y="20"/>
                    </a:lnTo>
                    <a:lnTo>
                      <a:pt x="0" y="51"/>
                    </a:lnTo>
                    <a:lnTo>
                      <a:pt x="20" y="51"/>
                    </a:lnTo>
                    <a:lnTo>
                      <a:pt x="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08" name="Freeform 2034"/>
              <p:cNvSpPr>
                <a:spLocks/>
              </p:cNvSpPr>
              <p:nvPr/>
            </p:nvSpPr>
            <p:spPr bwMode="auto">
              <a:xfrm>
                <a:off x="5613400" y="1500189"/>
                <a:ext cx="31750" cy="38100"/>
              </a:xfrm>
              <a:custGeom>
                <a:avLst/>
                <a:gdLst>
                  <a:gd name="T0" fmla="*/ 20 w 20"/>
                  <a:gd name="T1" fmla="*/ 0 h 24"/>
                  <a:gd name="T2" fmla="*/ 0 w 20"/>
                  <a:gd name="T3" fmla="*/ 0 h 24"/>
                  <a:gd name="T4" fmla="*/ 0 w 20"/>
                  <a:gd name="T5" fmla="*/ 24 h 24"/>
                  <a:gd name="T6" fmla="*/ 20 w 20"/>
                  <a:gd name="T7" fmla="*/ 4 h 24"/>
                  <a:gd name="T8" fmla="*/ 20 w 2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20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7D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09" name="Freeform 2035"/>
              <p:cNvSpPr>
                <a:spLocks/>
              </p:cNvSpPr>
              <p:nvPr/>
            </p:nvSpPr>
            <p:spPr bwMode="auto">
              <a:xfrm>
                <a:off x="5613400" y="1500189"/>
                <a:ext cx="31750" cy="38100"/>
              </a:xfrm>
              <a:custGeom>
                <a:avLst/>
                <a:gdLst>
                  <a:gd name="T0" fmla="*/ 20 w 20"/>
                  <a:gd name="T1" fmla="*/ 0 h 24"/>
                  <a:gd name="T2" fmla="*/ 0 w 20"/>
                  <a:gd name="T3" fmla="*/ 0 h 24"/>
                  <a:gd name="T4" fmla="*/ 0 w 20"/>
                  <a:gd name="T5" fmla="*/ 24 h 24"/>
                  <a:gd name="T6" fmla="*/ 20 w 20"/>
                  <a:gd name="T7" fmla="*/ 4 h 24"/>
                  <a:gd name="T8" fmla="*/ 20 w 2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4">
                    <a:moveTo>
                      <a:pt x="2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20" y="4"/>
                    </a:lnTo>
                    <a:lnTo>
                      <a:pt x="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10" name="Rectangle 2036"/>
              <p:cNvSpPr>
                <a:spLocks noChangeArrowheads="1"/>
              </p:cNvSpPr>
              <p:nvPr/>
            </p:nvSpPr>
            <p:spPr bwMode="auto">
              <a:xfrm>
                <a:off x="5613400" y="1484314"/>
                <a:ext cx="31750" cy="15875"/>
              </a:xfrm>
              <a:prstGeom prst="rect">
                <a:avLst/>
              </a:prstGeom>
              <a:solidFill>
                <a:srgbClr val="9AC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11" name="Rectangle 2037"/>
              <p:cNvSpPr>
                <a:spLocks noChangeArrowheads="1"/>
              </p:cNvSpPr>
              <p:nvPr/>
            </p:nvSpPr>
            <p:spPr bwMode="auto">
              <a:xfrm>
                <a:off x="5613400" y="1484314"/>
                <a:ext cx="31750" cy="15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12" name="Rectangle 2038"/>
              <p:cNvSpPr>
                <a:spLocks noChangeArrowheads="1"/>
              </p:cNvSpPr>
              <p:nvPr/>
            </p:nvSpPr>
            <p:spPr bwMode="auto">
              <a:xfrm>
                <a:off x="5613400" y="1619251"/>
                <a:ext cx="31750" cy="25400"/>
              </a:xfrm>
              <a:prstGeom prst="rect">
                <a:avLst/>
              </a:pr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13" name="Rectangle 2039"/>
              <p:cNvSpPr>
                <a:spLocks noChangeArrowheads="1"/>
              </p:cNvSpPr>
              <p:nvPr/>
            </p:nvSpPr>
            <p:spPr bwMode="auto">
              <a:xfrm>
                <a:off x="5613400" y="1619251"/>
                <a:ext cx="31750" cy="2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14" name="Rectangle 2040"/>
              <p:cNvSpPr>
                <a:spLocks noChangeArrowheads="1"/>
              </p:cNvSpPr>
              <p:nvPr/>
            </p:nvSpPr>
            <p:spPr bwMode="auto">
              <a:xfrm>
                <a:off x="5613400" y="1609726"/>
                <a:ext cx="31750" cy="9525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15" name="Rectangle 2041"/>
              <p:cNvSpPr>
                <a:spLocks noChangeArrowheads="1"/>
              </p:cNvSpPr>
              <p:nvPr/>
            </p:nvSpPr>
            <p:spPr bwMode="auto">
              <a:xfrm>
                <a:off x="5613400" y="1609726"/>
                <a:ext cx="31750" cy="9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16" name="Rectangle 2042"/>
              <p:cNvSpPr>
                <a:spLocks noChangeArrowheads="1"/>
              </p:cNvSpPr>
              <p:nvPr/>
            </p:nvSpPr>
            <p:spPr bwMode="auto">
              <a:xfrm>
                <a:off x="5613400" y="1462089"/>
                <a:ext cx="31750" cy="22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17" name="Rectangle 2043"/>
              <p:cNvSpPr>
                <a:spLocks noChangeArrowheads="1"/>
              </p:cNvSpPr>
              <p:nvPr/>
            </p:nvSpPr>
            <p:spPr bwMode="auto">
              <a:xfrm>
                <a:off x="5613400" y="1462089"/>
                <a:ext cx="31750" cy="22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18" name="Freeform 2044"/>
              <p:cNvSpPr>
                <a:spLocks/>
              </p:cNvSpPr>
              <p:nvPr/>
            </p:nvSpPr>
            <p:spPr bwMode="auto">
              <a:xfrm>
                <a:off x="5591175" y="1587501"/>
                <a:ext cx="53975" cy="22225"/>
              </a:xfrm>
              <a:custGeom>
                <a:avLst/>
                <a:gdLst>
                  <a:gd name="T0" fmla="*/ 34 w 34"/>
                  <a:gd name="T1" fmla="*/ 0 h 14"/>
                  <a:gd name="T2" fmla="*/ 14 w 34"/>
                  <a:gd name="T3" fmla="*/ 0 h 14"/>
                  <a:gd name="T4" fmla="*/ 14 w 34"/>
                  <a:gd name="T5" fmla="*/ 14 h 14"/>
                  <a:gd name="T6" fmla="*/ 0 w 34"/>
                  <a:gd name="T7" fmla="*/ 14 h 14"/>
                  <a:gd name="T8" fmla="*/ 0 w 34"/>
                  <a:gd name="T9" fmla="*/ 0 h 14"/>
                  <a:gd name="T10" fmla="*/ 0 w 34"/>
                  <a:gd name="T11" fmla="*/ 14 h 14"/>
                  <a:gd name="T12" fmla="*/ 14 w 34"/>
                  <a:gd name="T13" fmla="*/ 14 h 14"/>
                  <a:gd name="T14" fmla="*/ 34 w 34"/>
                  <a:gd name="T15" fmla="*/ 14 h 14"/>
                  <a:gd name="T16" fmla="*/ 34 w 34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14">
                    <a:moveTo>
                      <a:pt x="34" y="0"/>
                    </a:moveTo>
                    <a:lnTo>
                      <a:pt x="14" y="0"/>
                    </a:lnTo>
                    <a:lnTo>
                      <a:pt x="14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14" y="14"/>
                    </a:lnTo>
                    <a:lnTo>
                      <a:pt x="34" y="1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19" name="Freeform 2045"/>
              <p:cNvSpPr>
                <a:spLocks/>
              </p:cNvSpPr>
              <p:nvPr/>
            </p:nvSpPr>
            <p:spPr bwMode="auto">
              <a:xfrm>
                <a:off x="5591175" y="1587501"/>
                <a:ext cx="53975" cy="22225"/>
              </a:xfrm>
              <a:custGeom>
                <a:avLst/>
                <a:gdLst>
                  <a:gd name="T0" fmla="*/ 34 w 34"/>
                  <a:gd name="T1" fmla="*/ 0 h 14"/>
                  <a:gd name="T2" fmla="*/ 14 w 34"/>
                  <a:gd name="T3" fmla="*/ 0 h 14"/>
                  <a:gd name="T4" fmla="*/ 14 w 34"/>
                  <a:gd name="T5" fmla="*/ 14 h 14"/>
                  <a:gd name="T6" fmla="*/ 0 w 34"/>
                  <a:gd name="T7" fmla="*/ 14 h 14"/>
                  <a:gd name="T8" fmla="*/ 0 w 34"/>
                  <a:gd name="T9" fmla="*/ 0 h 14"/>
                  <a:gd name="T10" fmla="*/ 0 w 34"/>
                  <a:gd name="T11" fmla="*/ 14 h 14"/>
                  <a:gd name="T12" fmla="*/ 14 w 34"/>
                  <a:gd name="T13" fmla="*/ 14 h 14"/>
                  <a:gd name="T14" fmla="*/ 34 w 34"/>
                  <a:gd name="T15" fmla="*/ 14 h 14"/>
                  <a:gd name="T16" fmla="*/ 34 w 34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14">
                    <a:moveTo>
                      <a:pt x="34" y="0"/>
                    </a:moveTo>
                    <a:lnTo>
                      <a:pt x="14" y="0"/>
                    </a:lnTo>
                    <a:lnTo>
                      <a:pt x="14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14" y="14"/>
                    </a:lnTo>
                    <a:lnTo>
                      <a:pt x="34" y="14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20" name="Freeform 2046"/>
              <p:cNvSpPr>
                <a:spLocks noEditPoints="1"/>
              </p:cNvSpPr>
              <p:nvPr/>
            </p:nvSpPr>
            <p:spPr bwMode="auto">
              <a:xfrm>
                <a:off x="5591175" y="1500189"/>
                <a:ext cx="22225" cy="87313"/>
              </a:xfrm>
              <a:custGeom>
                <a:avLst/>
                <a:gdLst>
                  <a:gd name="T0" fmla="*/ 14 w 14"/>
                  <a:gd name="T1" fmla="*/ 24 h 55"/>
                  <a:gd name="T2" fmla="*/ 0 w 14"/>
                  <a:gd name="T3" fmla="*/ 39 h 55"/>
                  <a:gd name="T4" fmla="*/ 0 w 14"/>
                  <a:gd name="T5" fmla="*/ 55 h 55"/>
                  <a:gd name="T6" fmla="*/ 14 w 14"/>
                  <a:gd name="T7" fmla="*/ 55 h 55"/>
                  <a:gd name="T8" fmla="*/ 14 w 14"/>
                  <a:gd name="T9" fmla="*/ 24 h 55"/>
                  <a:gd name="T10" fmla="*/ 2 w 14"/>
                  <a:gd name="T11" fmla="*/ 0 h 55"/>
                  <a:gd name="T12" fmla="*/ 0 w 14"/>
                  <a:gd name="T13" fmla="*/ 0 h 55"/>
                  <a:gd name="T14" fmla="*/ 0 w 14"/>
                  <a:gd name="T15" fmla="*/ 2 h 55"/>
                  <a:gd name="T16" fmla="*/ 2 w 14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5">
                    <a:moveTo>
                      <a:pt x="14" y="24"/>
                    </a:moveTo>
                    <a:lnTo>
                      <a:pt x="0" y="39"/>
                    </a:lnTo>
                    <a:lnTo>
                      <a:pt x="0" y="55"/>
                    </a:lnTo>
                    <a:lnTo>
                      <a:pt x="14" y="55"/>
                    </a:lnTo>
                    <a:lnTo>
                      <a:pt x="14" y="24"/>
                    </a:lnTo>
                    <a:close/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D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21" name="Freeform 2047"/>
              <p:cNvSpPr>
                <a:spLocks noEditPoints="1"/>
              </p:cNvSpPr>
              <p:nvPr/>
            </p:nvSpPr>
            <p:spPr bwMode="auto">
              <a:xfrm>
                <a:off x="5591175" y="1500189"/>
                <a:ext cx="22225" cy="87313"/>
              </a:xfrm>
              <a:custGeom>
                <a:avLst/>
                <a:gdLst>
                  <a:gd name="T0" fmla="*/ 14 w 14"/>
                  <a:gd name="T1" fmla="*/ 24 h 55"/>
                  <a:gd name="T2" fmla="*/ 0 w 14"/>
                  <a:gd name="T3" fmla="*/ 39 h 55"/>
                  <a:gd name="T4" fmla="*/ 0 w 14"/>
                  <a:gd name="T5" fmla="*/ 55 h 55"/>
                  <a:gd name="T6" fmla="*/ 14 w 14"/>
                  <a:gd name="T7" fmla="*/ 55 h 55"/>
                  <a:gd name="T8" fmla="*/ 14 w 14"/>
                  <a:gd name="T9" fmla="*/ 24 h 55"/>
                  <a:gd name="T10" fmla="*/ 2 w 14"/>
                  <a:gd name="T11" fmla="*/ 0 h 55"/>
                  <a:gd name="T12" fmla="*/ 0 w 14"/>
                  <a:gd name="T13" fmla="*/ 0 h 55"/>
                  <a:gd name="T14" fmla="*/ 0 w 14"/>
                  <a:gd name="T15" fmla="*/ 2 h 55"/>
                  <a:gd name="T16" fmla="*/ 2 w 14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5">
                    <a:moveTo>
                      <a:pt x="14" y="24"/>
                    </a:moveTo>
                    <a:lnTo>
                      <a:pt x="0" y="39"/>
                    </a:lnTo>
                    <a:lnTo>
                      <a:pt x="0" y="55"/>
                    </a:lnTo>
                    <a:lnTo>
                      <a:pt x="14" y="55"/>
                    </a:lnTo>
                    <a:lnTo>
                      <a:pt x="14" y="24"/>
                    </a:lnTo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22" name="Freeform 2048"/>
              <p:cNvSpPr>
                <a:spLocks/>
              </p:cNvSpPr>
              <p:nvPr/>
            </p:nvSpPr>
            <p:spPr bwMode="auto">
              <a:xfrm>
                <a:off x="5591175" y="1500189"/>
                <a:ext cx="22225" cy="61913"/>
              </a:xfrm>
              <a:custGeom>
                <a:avLst/>
                <a:gdLst>
                  <a:gd name="T0" fmla="*/ 14 w 14"/>
                  <a:gd name="T1" fmla="*/ 0 h 39"/>
                  <a:gd name="T2" fmla="*/ 2 w 14"/>
                  <a:gd name="T3" fmla="*/ 0 h 39"/>
                  <a:gd name="T4" fmla="*/ 0 w 14"/>
                  <a:gd name="T5" fmla="*/ 2 h 39"/>
                  <a:gd name="T6" fmla="*/ 0 w 14"/>
                  <a:gd name="T7" fmla="*/ 39 h 39"/>
                  <a:gd name="T8" fmla="*/ 14 w 14"/>
                  <a:gd name="T9" fmla="*/ 24 h 39"/>
                  <a:gd name="T10" fmla="*/ 14 w 14"/>
                  <a:gd name="T1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9">
                    <a:moveTo>
                      <a:pt x="1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9"/>
                    </a:lnTo>
                    <a:lnTo>
                      <a:pt x="14" y="2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9E4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23" name="Freeform 2049"/>
              <p:cNvSpPr>
                <a:spLocks/>
              </p:cNvSpPr>
              <p:nvPr/>
            </p:nvSpPr>
            <p:spPr bwMode="auto">
              <a:xfrm>
                <a:off x="5591175" y="1500189"/>
                <a:ext cx="22225" cy="61913"/>
              </a:xfrm>
              <a:custGeom>
                <a:avLst/>
                <a:gdLst>
                  <a:gd name="T0" fmla="*/ 14 w 14"/>
                  <a:gd name="T1" fmla="*/ 0 h 39"/>
                  <a:gd name="T2" fmla="*/ 2 w 14"/>
                  <a:gd name="T3" fmla="*/ 0 h 39"/>
                  <a:gd name="T4" fmla="*/ 0 w 14"/>
                  <a:gd name="T5" fmla="*/ 2 h 39"/>
                  <a:gd name="T6" fmla="*/ 0 w 14"/>
                  <a:gd name="T7" fmla="*/ 39 h 39"/>
                  <a:gd name="T8" fmla="*/ 14 w 14"/>
                  <a:gd name="T9" fmla="*/ 24 h 39"/>
                  <a:gd name="T10" fmla="*/ 14 w 14"/>
                  <a:gd name="T1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9">
                    <a:moveTo>
                      <a:pt x="1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9"/>
                    </a:lnTo>
                    <a:lnTo>
                      <a:pt x="14" y="24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24" name="Freeform 2050"/>
              <p:cNvSpPr>
                <a:spLocks/>
              </p:cNvSpPr>
              <p:nvPr/>
            </p:nvSpPr>
            <p:spPr bwMode="auto">
              <a:xfrm>
                <a:off x="5591175" y="1484314"/>
                <a:ext cx="19050" cy="15875"/>
              </a:xfrm>
              <a:custGeom>
                <a:avLst/>
                <a:gdLst>
                  <a:gd name="T0" fmla="*/ 12 w 12"/>
                  <a:gd name="T1" fmla="*/ 0 h 10"/>
                  <a:gd name="T2" fmla="*/ 0 w 12"/>
                  <a:gd name="T3" fmla="*/ 0 h 10"/>
                  <a:gd name="T4" fmla="*/ 0 w 12"/>
                  <a:gd name="T5" fmla="*/ 10 h 10"/>
                  <a:gd name="T6" fmla="*/ 2 w 12"/>
                  <a:gd name="T7" fmla="*/ 10 h 10"/>
                  <a:gd name="T8" fmla="*/ 12 w 1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12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2C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25" name="Freeform 2051"/>
              <p:cNvSpPr>
                <a:spLocks/>
              </p:cNvSpPr>
              <p:nvPr/>
            </p:nvSpPr>
            <p:spPr bwMode="auto">
              <a:xfrm>
                <a:off x="5591175" y="1484314"/>
                <a:ext cx="19050" cy="15875"/>
              </a:xfrm>
              <a:custGeom>
                <a:avLst/>
                <a:gdLst>
                  <a:gd name="T0" fmla="*/ 12 w 12"/>
                  <a:gd name="T1" fmla="*/ 0 h 10"/>
                  <a:gd name="T2" fmla="*/ 0 w 12"/>
                  <a:gd name="T3" fmla="*/ 0 h 10"/>
                  <a:gd name="T4" fmla="*/ 0 w 12"/>
                  <a:gd name="T5" fmla="*/ 10 h 10"/>
                  <a:gd name="T6" fmla="*/ 2 w 12"/>
                  <a:gd name="T7" fmla="*/ 10 h 10"/>
                  <a:gd name="T8" fmla="*/ 12 w 1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12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26" name="Freeform 2052"/>
              <p:cNvSpPr>
                <a:spLocks/>
              </p:cNvSpPr>
              <p:nvPr/>
            </p:nvSpPr>
            <p:spPr bwMode="auto">
              <a:xfrm>
                <a:off x="5594350" y="1484314"/>
                <a:ext cx="19050" cy="15875"/>
              </a:xfrm>
              <a:custGeom>
                <a:avLst/>
                <a:gdLst>
                  <a:gd name="T0" fmla="*/ 12 w 12"/>
                  <a:gd name="T1" fmla="*/ 0 h 10"/>
                  <a:gd name="T2" fmla="*/ 10 w 12"/>
                  <a:gd name="T3" fmla="*/ 0 h 10"/>
                  <a:gd name="T4" fmla="*/ 0 w 12"/>
                  <a:gd name="T5" fmla="*/ 10 h 10"/>
                  <a:gd name="T6" fmla="*/ 12 w 12"/>
                  <a:gd name="T7" fmla="*/ 10 h 10"/>
                  <a:gd name="T8" fmla="*/ 12 w 1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12" y="0"/>
                    </a:moveTo>
                    <a:lnTo>
                      <a:pt x="10" y="0"/>
                    </a:lnTo>
                    <a:lnTo>
                      <a:pt x="0" y="10"/>
                    </a:lnTo>
                    <a:lnTo>
                      <a:pt x="12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EC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27" name="Freeform 2053"/>
              <p:cNvSpPr>
                <a:spLocks/>
              </p:cNvSpPr>
              <p:nvPr/>
            </p:nvSpPr>
            <p:spPr bwMode="auto">
              <a:xfrm>
                <a:off x="5594350" y="1484314"/>
                <a:ext cx="19050" cy="15875"/>
              </a:xfrm>
              <a:custGeom>
                <a:avLst/>
                <a:gdLst>
                  <a:gd name="T0" fmla="*/ 12 w 12"/>
                  <a:gd name="T1" fmla="*/ 0 h 10"/>
                  <a:gd name="T2" fmla="*/ 10 w 12"/>
                  <a:gd name="T3" fmla="*/ 0 h 10"/>
                  <a:gd name="T4" fmla="*/ 0 w 12"/>
                  <a:gd name="T5" fmla="*/ 10 h 10"/>
                  <a:gd name="T6" fmla="*/ 12 w 12"/>
                  <a:gd name="T7" fmla="*/ 10 h 10"/>
                  <a:gd name="T8" fmla="*/ 12 w 1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12" y="0"/>
                    </a:moveTo>
                    <a:lnTo>
                      <a:pt x="10" y="0"/>
                    </a:lnTo>
                    <a:lnTo>
                      <a:pt x="0" y="10"/>
                    </a:lnTo>
                    <a:lnTo>
                      <a:pt x="12" y="10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28" name="Freeform 2054"/>
              <p:cNvSpPr>
                <a:spLocks/>
              </p:cNvSpPr>
              <p:nvPr/>
            </p:nvSpPr>
            <p:spPr bwMode="auto">
              <a:xfrm>
                <a:off x="5591175" y="1462089"/>
                <a:ext cx="22225" cy="22225"/>
              </a:xfrm>
              <a:custGeom>
                <a:avLst/>
                <a:gdLst>
                  <a:gd name="T0" fmla="*/ 14 w 14"/>
                  <a:gd name="T1" fmla="*/ 0 h 14"/>
                  <a:gd name="T2" fmla="*/ 0 w 14"/>
                  <a:gd name="T3" fmla="*/ 0 h 14"/>
                  <a:gd name="T4" fmla="*/ 0 w 14"/>
                  <a:gd name="T5" fmla="*/ 14 h 14"/>
                  <a:gd name="T6" fmla="*/ 12 w 14"/>
                  <a:gd name="T7" fmla="*/ 14 h 14"/>
                  <a:gd name="T8" fmla="*/ 14 w 14"/>
                  <a:gd name="T9" fmla="*/ 14 h 14"/>
                  <a:gd name="T10" fmla="*/ 14 w 1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14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29" name="Freeform 2055"/>
              <p:cNvSpPr>
                <a:spLocks/>
              </p:cNvSpPr>
              <p:nvPr/>
            </p:nvSpPr>
            <p:spPr bwMode="auto">
              <a:xfrm>
                <a:off x="5591175" y="1462089"/>
                <a:ext cx="22225" cy="22225"/>
              </a:xfrm>
              <a:custGeom>
                <a:avLst/>
                <a:gdLst>
                  <a:gd name="T0" fmla="*/ 14 w 14"/>
                  <a:gd name="T1" fmla="*/ 0 h 14"/>
                  <a:gd name="T2" fmla="*/ 0 w 14"/>
                  <a:gd name="T3" fmla="*/ 0 h 14"/>
                  <a:gd name="T4" fmla="*/ 0 w 14"/>
                  <a:gd name="T5" fmla="*/ 14 h 14"/>
                  <a:gd name="T6" fmla="*/ 12 w 14"/>
                  <a:gd name="T7" fmla="*/ 14 h 14"/>
                  <a:gd name="T8" fmla="*/ 14 w 14"/>
                  <a:gd name="T9" fmla="*/ 14 h 14"/>
                  <a:gd name="T10" fmla="*/ 14 w 1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14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30" name="Rectangle 2056"/>
              <p:cNvSpPr>
                <a:spLocks noChangeArrowheads="1"/>
              </p:cNvSpPr>
              <p:nvPr/>
            </p:nvSpPr>
            <p:spPr bwMode="auto">
              <a:xfrm>
                <a:off x="5591175" y="1587501"/>
                <a:ext cx="22225" cy="22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31" name="Rectangle 2057"/>
              <p:cNvSpPr>
                <a:spLocks noChangeArrowheads="1"/>
              </p:cNvSpPr>
              <p:nvPr/>
            </p:nvSpPr>
            <p:spPr bwMode="auto">
              <a:xfrm>
                <a:off x="5591175" y="1587501"/>
                <a:ext cx="22225" cy="22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32" name="Rectangle 2058"/>
              <p:cNvSpPr>
                <a:spLocks noChangeArrowheads="1"/>
              </p:cNvSpPr>
              <p:nvPr/>
            </p:nvSpPr>
            <p:spPr bwMode="auto">
              <a:xfrm>
                <a:off x="6980238" y="1873251"/>
                <a:ext cx="1588" cy="50800"/>
              </a:xfrm>
              <a:prstGeom prst="rect">
                <a:avLst/>
              </a:prstGeom>
              <a:solidFill>
                <a:srgbClr val="80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33" name="Rectangle 2059"/>
              <p:cNvSpPr>
                <a:spLocks noChangeArrowheads="1"/>
              </p:cNvSpPr>
              <p:nvPr/>
            </p:nvSpPr>
            <p:spPr bwMode="auto">
              <a:xfrm>
                <a:off x="6980238" y="1873251"/>
                <a:ext cx="1588" cy="5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34" name="Freeform 2060"/>
              <p:cNvSpPr>
                <a:spLocks/>
              </p:cNvSpPr>
              <p:nvPr/>
            </p:nvSpPr>
            <p:spPr bwMode="auto">
              <a:xfrm>
                <a:off x="5849938" y="1873251"/>
                <a:ext cx="1130300" cy="50800"/>
              </a:xfrm>
              <a:custGeom>
                <a:avLst/>
                <a:gdLst>
                  <a:gd name="T0" fmla="*/ 712 w 712"/>
                  <a:gd name="T1" fmla="*/ 0 h 32"/>
                  <a:gd name="T2" fmla="*/ 372 w 712"/>
                  <a:gd name="T3" fmla="*/ 0 h 32"/>
                  <a:gd name="T4" fmla="*/ 372 w 712"/>
                  <a:gd name="T5" fmla="*/ 32 h 32"/>
                  <a:gd name="T6" fmla="*/ 190 w 712"/>
                  <a:gd name="T7" fmla="*/ 32 h 32"/>
                  <a:gd name="T8" fmla="*/ 190 w 712"/>
                  <a:gd name="T9" fmla="*/ 0 h 32"/>
                  <a:gd name="T10" fmla="*/ 0 w 712"/>
                  <a:gd name="T11" fmla="*/ 0 h 32"/>
                  <a:gd name="T12" fmla="*/ 0 w 712"/>
                  <a:gd name="T13" fmla="*/ 32 h 32"/>
                  <a:gd name="T14" fmla="*/ 712 w 712"/>
                  <a:gd name="T15" fmla="*/ 32 h 32"/>
                  <a:gd name="T16" fmla="*/ 712 w 712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2" h="32">
                    <a:moveTo>
                      <a:pt x="712" y="0"/>
                    </a:moveTo>
                    <a:lnTo>
                      <a:pt x="372" y="0"/>
                    </a:lnTo>
                    <a:lnTo>
                      <a:pt x="372" y="32"/>
                    </a:lnTo>
                    <a:lnTo>
                      <a:pt x="190" y="32"/>
                    </a:lnTo>
                    <a:lnTo>
                      <a:pt x="190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712" y="32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C4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35" name="Freeform 2061"/>
              <p:cNvSpPr>
                <a:spLocks/>
              </p:cNvSpPr>
              <p:nvPr/>
            </p:nvSpPr>
            <p:spPr bwMode="auto">
              <a:xfrm>
                <a:off x="5849938" y="1873251"/>
                <a:ext cx="1130300" cy="50800"/>
              </a:xfrm>
              <a:custGeom>
                <a:avLst/>
                <a:gdLst>
                  <a:gd name="T0" fmla="*/ 712 w 712"/>
                  <a:gd name="T1" fmla="*/ 0 h 32"/>
                  <a:gd name="T2" fmla="*/ 372 w 712"/>
                  <a:gd name="T3" fmla="*/ 0 h 32"/>
                  <a:gd name="T4" fmla="*/ 372 w 712"/>
                  <a:gd name="T5" fmla="*/ 32 h 32"/>
                  <a:gd name="T6" fmla="*/ 190 w 712"/>
                  <a:gd name="T7" fmla="*/ 32 h 32"/>
                  <a:gd name="T8" fmla="*/ 190 w 712"/>
                  <a:gd name="T9" fmla="*/ 0 h 32"/>
                  <a:gd name="T10" fmla="*/ 0 w 712"/>
                  <a:gd name="T11" fmla="*/ 0 h 32"/>
                  <a:gd name="T12" fmla="*/ 0 w 712"/>
                  <a:gd name="T13" fmla="*/ 32 h 32"/>
                  <a:gd name="T14" fmla="*/ 712 w 712"/>
                  <a:gd name="T15" fmla="*/ 32 h 32"/>
                  <a:gd name="T16" fmla="*/ 712 w 712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2" h="32">
                    <a:moveTo>
                      <a:pt x="712" y="0"/>
                    </a:moveTo>
                    <a:lnTo>
                      <a:pt x="372" y="0"/>
                    </a:lnTo>
                    <a:lnTo>
                      <a:pt x="372" y="32"/>
                    </a:lnTo>
                    <a:lnTo>
                      <a:pt x="190" y="32"/>
                    </a:lnTo>
                    <a:lnTo>
                      <a:pt x="190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712" y="32"/>
                    </a:lnTo>
                    <a:lnTo>
                      <a:pt x="7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36" name="Rectangle 2062"/>
              <p:cNvSpPr>
                <a:spLocks noChangeArrowheads="1"/>
              </p:cNvSpPr>
              <p:nvPr/>
            </p:nvSpPr>
            <p:spPr bwMode="auto">
              <a:xfrm>
                <a:off x="5776913" y="1873251"/>
                <a:ext cx="73025" cy="50800"/>
              </a:xfrm>
              <a:prstGeom prst="rect">
                <a:avLst/>
              </a:prstGeom>
              <a:solidFill>
                <a:srgbClr val="C6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37" name="Rectangle 2063"/>
              <p:cNvSpPr>
                <a:spLocks noChangeArrowheads="1"/>
              </p:cNvSpPr>
              <p:nvPr/>
            </p:nvSpPr>
            <p:spPr bwMode="auto">
              <a:xfrm>
                <a:off x="5776913" y="1873251"/>
                <a:ext cx="73025" cy="5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38" name="Rectangle 2064"/>
              <p:cNvSpPr>
                <a:spLocks noChangeArrowheads="1"/>
              </p:cNvSpPr>
              <p:nvPr/>
            </p:nvSpPr>
            <p:spPr bwMode="auto">
              <a:xfrm>
                <a:off x="5708650" y="1873251"/>
                <a:ext cx="68263" cy="50800"/>
              </a:xfrm>
              <a:prstGeom prst="rect">
                <a:avLst/>
              </a:prstGeom>
              <a:solidFill>
                <a:srgbClr val="C7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39" name="Rectangle 2065"/>
              <p:cNvSpPr>
                <a:spLocks noChangeArrowheads="1"/>
              </p:cNvSpPr>
              <p:nvPr/>
            </p:nvSpPr>
            <p:spPr bwMode="auto">
              <a:xfrm>
                <a:off x="5708650" y="1873251"/>
                <a:ext cx="68263" cy="5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40" name="Rectangle 2066"/>
              <p:cNvSpPr>
                <a:spLocks noChangeArrowheads="1"/>
              </p:cNvSpPr>
              <p:nvPr/>
            </p:nvSpPr>
            <p:spPr bwMode="auto">
              <a:xfrm>
                <a:off x="5613400" y="1873251"/>
                <a:ext cx="95250" cy="50800"/>
              </a:xfrm>
              <a:prstGeom prst="rect">
                <a:avLst/>
              </a:prstGeom>
              <a:solidFill>
                <a:srgbClr val="C8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41" name="Rectangle 2067"/>
              <p:cNvSpPr>
                <a:spLocks noChangeArrowheads="1"/>
              </p:cNvSpPr>
              <p:nvPr/>
            </p:nvSpPr>
            <p:spPr bwMode="auto">
              <a:xfrm>
                <a:off x="5613400" y="1873251"/>
                <a:ext cx="95250" cy="5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42" name="Rectangle 2068"/>
              <p:cNvSpPr>
                <a:spLocks noChangeArrowheads="1"/>
              </p:cNvSpPr>
              <p:nvPr/>
            </p:nvSpPr>
            <p:spPr bwMode="auto">
              <a:xfrm>
                <a:off x="5632450" y="1690689"/>
                <a:ext cx="207963" cy="166688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43" name="Rectangle 2069"/>
              <p:cNvSpPr>
                <a:spLocks noChangeArrowheads="1"/>
              </p:cNvSpPr>
              <p:nvPr/>
            </p:nvSpPr>
            <p:spPr bwMode="auto">
              <a:xfrm>
                <a:off x="5632450" y="1690689"/>
                <a:ext cx="207963" cy="166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44" name="Rectangle 2070"/>
              <p:cNvSpPr>
                <a:spLocks noChangeArrowheads="1"/>
              </p:cNvSpPr>
              <p:nvPr/>
            </p:nvSpPr>
            <p:spPr bwMode="auto">
              <a:xfrm>
                <a:off x="5641975" y="1700214"/>
                <a:ext cx="192088" cy="147638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45" name="Rectangle 2071"/>
              <p:cNvSpPr>
                <a:spLocks noChangeArrowheads="1"/>
              </p:cNvSpPr>
              <p:nvPr/>
            </p:nvSpPr>
            <p:spPr bwMode="auto">
              <a:xfrm>
                <a:off x="5641975" y="1700214"/>
                <a:ext cx="192088" cy="147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46" name="Freeform 2072"/>
              <p:cNvSpPr>
                <a:spLocks/>
              </p:cNvSpPr>
              <p:nvPr/>
            </p:nvSpPr>
            <p:spPr bwMode="auto">
              <a:xfrm>
                <a:off x="5641975" y="1700214"/>
                <a:ext cx="192088" cy="147638"/>
              </a:xfrm>
              <a:custGeom>
                <a:avLst/>
                <a:gdLst>
                  <a:gd name="T0" fmla="*/ 121 w 121"/>
                  <a:gd name="T1" fmla="*/ 0 h 93"/>
                  <a:gd name="T2" fmla="*/ 0 w 121"/>
                  <a:gd name="T3" fmla="*/ 0 h 93"/>
                  <a:gd name="T4" fmla="*/ 0 w 121"/>
                  <a:gd name="T5" fmla="*/ 93 h 93"/>
                  <a:gd name="T6" fmla="*/ 6 w 121"/>
                  <a:gd name="T7" fmla="*/ 93 h 93"/>
                  <a:gd name="T8" fmla="*/ 0 w 121"/>
                  <a:gd name="T9" fmla="*/ 93 h 93"/>
                  <a:gd name="T10" fmla="*/ 0 w 121"/>
                  <a:gd name="T11" fmla="*/ 93 h 93"/>
                  <a:gd name="T12" fmla="*/ 6 w 121"/>
                  <a:gd name="T13" fmla="*/ 89 h 93"/>
                  <a:gd name="T14" fmla="*/ 6 w 121"/>
                  <a:gd name="T15" fmla="*/ 6 h 93"/>
                  <a:gd name="T16" fmla="*/ 113 w 121"/>
                  <a:gd name="T17" fmla="*/ 6 h 93"/>
                  <a:gd name="T18" fmla="*/ 121 w 121"/>
                  <a:gd name="T1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93">
                    <a:moveTo>
                      <a:pt x="121" y="0"/>
                    </a:moveTo>
                    <a:lnTo>
                      <a:pt x="0" y="0"/>
                    </a:lnTo>
                    <a:lnTo>
                      <a:pt x="0" y="93"/>
                    </a:lnTo>
                    <a:lnTo>
                      <a:pt x="6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6" y="89"/>
                    </a:lnTo>
                    <a:lnTo>
                      <a:pt x="6" y="6"/>
                    </a:lnTo>
                    <a:lnTo>
                      <a:pt x="113" y="6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47" name="Freeform 2073"/>
              <p:cNvSpPr>
                <a:spLocks/>
              </p:cNvSpPr>
              <p:nvPr/>
            </p:nvSpPr>
            <p:spPr bwMode="auto">
              <a:xfrm>
                <a:off x="5641975" y="1700214"/>
                <a:ext cx="192088" cy="147638"/>
              </a:xfrm>
              <a:custGeom>
                <a:avLst/>
                <a:gdLst>
                  <a:gd name="T0" fmla="*/ 121 w 121"/>
                  <a:gd name="T1" fmla="*/ 0 h 93"/>
                  <a:gd name="T2" fmla="*/ 0 w 121"/>
                  <a:gd name="T3" fmla="*/ 0 h 93"/>
                  <a:gd name="T4" fmla="*/ 0 w 121"/>
                  <a:gd name="T5" fmla="*/ 93 h 93"/>
                  <a:gd name="T6" fmla="*/ 6 w 121"/>
                  <a:gd name="T7" fmla="*/ 93 h 93"/>
                  <a:gd name="T8" fmla="*/ 0 w 121"/>
                  <a:gd name="T9" fmla="*/ 93 h 93"/>
                  <a:gd name="T10" fmla="*/ 0 w 121"/>
                  <a:gd name="T11" fmla="*/ 93 h 93"/>
                  <a:gd name="T12" fmla="*/ 6 w 121"/>
                  <a:gd name="T13" fmla="*/ 89 h 93"/>
                  <a:gd name="T14" fmla="*/ 6 w 121"/>
                  <a:gd name="T15" fmla="*/ 6 h 93"/>
                  <a:gd name="T16" fmla="*/ 113 w 121"/>
                  <a:gd name="T17" fmla="*/ 6 h 93"/>
                  <a:gd name="T18" fmla="*/ 121 w 121"/>
                  <a:gd name="T1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93">
                    <a:moveTo>
                      <a:pt x="121" y="0"/>
                    </a:moveTo>
                    <a:lnTo>
                      <a:pt x="0" y="0"/>
                    </a:lnTo>
                    <a:lnTo>
                      <a:pt x="0" y="93"/>
                    </a:lnTo>
                    <a:lnTo>
                      <a:pt x="6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6" y="89"/>
                    </a:lnTo>
                    <a:lnTo>
                      <a:pt x="6" y="6"/>
                    </a:lnTo>
                    <a:lnTo>
                      <a:pt x="113" y="6"/>
                    </a:lnTo>
                    <a:lnTo>
                      <a:pt x="1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48" name="Freeform 2074"/>
              <p:cNvSpPr>
                <a:spLocks/>
              </p:cNvSpPr>
              <p:nvPr/>
            </p:nvSpPr>
            <p:spPr bwMode="auto">
              <a:xfrm>
                <a:off x="5651500" y="1709739"/>
                <a:ext cx="182563" cy="138113"/>
              </a:xfrm>
              <a:custGeom>
                <a:avLst/>
                <a:gdLst>
                  <a:gd name="T0" fmla="*/ 115 w 115"/>
                  <a:gd name="T1" fmla="*/ 0 h 87"/>
                  <a:gd name="T2" fmla="*/ 107 w 115"/>
                  <a:gd name="T3" fmla="*/ 0 h 87"/>
                  <a:gd name="T4" fmla="*/ 0 w 115"/>
                  <a:gd name="T5" fmla="*/ 83 h 87"/>
                  <a:gd name="T6" fmla="*/ 0 w 115"/>
                  <a:gd name="T7" fmla="*/ 87 h 87"/>
                  <a:gd name="T8" fmla="*/ 115 w 115"/>
                  <a:gd name="T9" fmla="*/ 87 h 87"/>
                  <a:gd name="T10" fmla="*/ 115 w 115"/>
                  <a:gd name="T1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5" h="87">
                    <a:moveTo>
                      <a:pt x="115" y="0"/>
                    </a:moveTo>
                    <a:lnTo>
                      <a:pt x="107" y="0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115" y="87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49" name="Freeform 2075"/>
              <p:cNvSpPr>
                <a:spLocks/>
              </p:cNvSpPr>
              <p:nvPr/>
            </p:nvSpPr>
            <p:spPr bwMode="auto">
              <a:xfrm>
                <a:off x="5651500" y="1709739"/>
                <a:ext cx="182563" cy="138113"/>
              </a:xfrm>
              <a:custGeom>
                <a:avLst/>
                <a:gdLst>
                  <a:gd name="T0" fmla="*/ 115 w 115"/>
                  <a:gd name="T1" fmla="*/ 0 h 87"/>
                  <a:gd name="T2" fmla="*/ 107 w 115"/>
                  <a:gd name="T3" fmla="*/ 0 h 87"/>
                  <a:gd name="T4" fmla="*/ 0 w 115"/>
                  <a:gd name="T5" fmla="*/ 83 h 87"/>
                  <a:gd name="T6" fmla="*/ 0 w 115"/>
                  <a:gd name="T7" fmla="*/ 87 h 87"/>
                  <a:gd name="T8" fmla="*/ 115 w 115"/>
                  <a:gd name="T9" fmla="*/ 87 h 87"/>
                  <a:gd name="T10" fmla="*/ 115 w 115"/>
                  <a:gd name="T1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5" h="87">
                    <a:moveTo>
                      <a:pt x="115" y="0"/>
                    </a:moveTo>
                    <a:lnTo>
                      <a:pt x="107" y="0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115" y="87"/>
                    </a:lnTo>
                    <a:lnTo>
                      <a:pt x="1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50" name="Freeform 2076"/>
              <p:cNvSpPr>
                <a:spLocks noEditPoints="1"/>
              </p:cNvSpPr>
              <p:nvPr/>
            </p:nvSpPr>
            <p:spPr bwMode="auto">
              <a:xfrm>
                <a:off x="5641975" y="1700214"/>
                <a:ext cx="192088" cy="147638"/>
              </a:xfrm>
              <a:custGeom>
                <a:avLst/>
                <a:gdLst>
                  <a:gd name="T0" fmla="*/ 6 w 121"/>
                  <a:gd name="T1" fmla="*/ 89 h 93"/>
                  <a:gd name="T2" fmla="*/ 0 w 121"/>
                  <a:gd name="T3" fmla="*/ 93 h 93"/>
                  <a:gd name="T4" fmla="*/ 0 w 121"/>
                  <a:gd name="T5" fmla="*/ 93 h 93"/>
                  <a:gd name="T6" fmla="*/ 6 w 121"/>
                  <a:gd name="T7" fmla="*/ 93 h 93"/>
                  <a:gd name="T8" fmla="*/ 6 w 121"/>
                  <a:gd name="T9" fmla="*/ 89 h 93"/>
                  <a:gd name="T10" fmla="*/ 121 w 121"/>
                  <a:gd name="T11" fmla="*/ 0 h 93"/>
                  <a:gd name="T12" fmla="*/ 121 w 121"/>
                  <a:gd name="T13" fmla="*/ 0 h 93"/>
                  <a:gd name="T14" fmla="*/ 113 w 121"/>
                  <a:gd name="T15" fmla="*/ 6 h 93"/>
                  <a:gd name="T16" fmla="*/ 121 w 121"/>
                  <a:gd name="T17" fmla="*/ 6 h 93"/>
                  <a:gd name="T18" fmla="*/ 121 w 121"/>
                  <a:gd name="T1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93">
                    <a:moveTo>
                      <a:pt x="6" y="89"/>
                    </a:moveTo>
                    <a:lnTo>
                      <a:pt x="0" y="93"/>
                    </a:lnTo>
                    <a:lnTo>
                      <a:pt x="0" y="93"/>
                    </a:lnTo>
                    <a:lnTo>
                      <a:pt x="6" y="93"/>
                    </a:lnTo>
                    <a:lnTo>
                      <a:pt x="6" y="89"/>
                    </a:lnTo>
                    <a:close/>
                    <a:moveTo>
                      <a:pt x="121" y="0"/>
                    </a:moveTo>
                    <a:lnTo>
                      <a:pt x="121" y="0"/>
                    </a:lnTo>
                    <a:lnTo>
                      <a:pt x="113" y="6"/>
                    </a:lnTo>
                    <a:lnTo>
                      <a:pt x="121" y="6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4DA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51" name="Freeform 2077"/>
              <p:cNvSpPr>
                <a:spLocks noEditPoints="1"/>
              </p:cNvSpPr>
              <p:nvPr/>
            </p:nvSpPr>
            <p:spPr bwMode="auto">
              <a:xfrm>
                <a:off x="5641975" y="1700214"/>
                <a:ext cx="192088" cy="147638"/>
              </a:xfrm>
              <a:custGeom>
                <a:avLst/>
                <a:gdLst>
                  <a:gd name="T0" fmla="*/ 6 w 121"/>
                  <a:gd name="T1" fmla="*/ 89 h 93"/>
                  <a:gd name="T2" fmla="*/ 0 w 121"/>
                  <a:gd name="T3" fmla="*/ 93 h 93"/>
                  <a:gd name="T4" fmla="*/ 0 w 121"/>
                  <a:gd name="T5" fmla="*/ 93 h 93"/>
                  <a:gd name="T6" fmla="*/ 6 w 121"/>
                  <a:gd name="T7" fmla="*/ 93 h 93"/>
                  <a:gd name="T8" fmla="*/ 6 w 121"/>
                  <a:gd name="T9" fmla="*/ 89 h 93"/>
                  <a:gd name="T10" fmla="*/ 121 w 121"/>
                  <a:gd name="T11" fmla="*/ 0 h 93"/>
                  <a:gd name="T12" fmla="*/ 121 w 121"/>
                  <a:gd name="T13" fmla="*/ 0 h 93"/>
                  <a:gd name="T14" fmla="*/ 113 w 121"/>
                  <a:gd name="T15" fmla="*/ 6 h 93"/>
                  <a:gd name="T16" fmla="*/ 121 w 121"/>
                  <a:gd name="T17" fmla="*/ 6 h 93"/>
                  <a:gd name="T18" fmla="*/ 121 w 121"/>
                  <a:gd name="T1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93">
                    <a:moveTo>
                      <a:pt x="6" y="89"/>
                    </a:moveTo>
                    <a:lnTo>
                      <a:pt x="0" y="93"/>
                    </a:lnTo>
                    <a:lnTo>
                      <a:pt x="0" y="93"/>
                    </a:lnTo>
                    <a:lnTo>
                      <a:pt x="6" y="93"/>
                    </a:lnTo>
                    <a:lnTo>
                      <a:pt x="6" y="89"/>
                    </a:lnTo>
                    <a:moveTo>
                      <a:pt x="121" y="0"/>
                    </a:moveTo>
                    <a:lnTo>
                      <a:pt x="121" y="0"/>
                    </a:lnTo>
                    <a:lnTo>
                      <a:pt x="113" y="6"/>
                    </a:lnTo>
                    <a:lnTo>
                      <a:pt x="121" y="6"/>
                    </a:lnTo>
                    <a:lnTo>
                      <a:pt x="1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52" name="Rectangle 2078"/>
              <p:cNvSpPr>
                <a:spLocks noChangeArrowheads="1"/>
              </p:cNvSpPr>
              <p:nvPr/>
            </p:nvSpPr>
            <p:spPr bwMode="auto">
              <a:xfrm>
                <a:off x="5911850" y="1690689"/>
                <a:ext cx="207963" cy="166688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53" name="Rectangle 2079"/>
              <p:cNvSpPr>
                <a:spLocks noChangeArrowheads="1"/>
              </p:cNvSpPr>
              <p:nvPr/>
            </p:nvSpPr>
            <p:spPr bwMode="auto">
              <a:xfrm>
                <a:off x="5911850" y="1690689"/>
                <a:ext cx="207963" cy="166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54" name="Rectangle 2080"/>
              <p:cNvSpPr>
                <a:spLocks noChangeArrowheads="1"/>
              </p:cNvSpPr>
              <p:nvPr/>
            </p:nvSpPr>
            <p:spPr bwMode="auto">
              <a:xfrm>
                <a:off x="5921375" y="1700214"/>
                <a:ext cx="192088" cy="147638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55" name="Rectangle 2081"/>
              <p:cNvSpPr>
                <a:spLocks noChangeArrowheads="1"/>
              </p:cNvSpPr>
              <p:nvPr/>
            </p:nvSpPr>
            <p:spPr bwMode="auto">
              <a:xfrm>
                <a:off x="5921375" y="1700214"/>
                <a:ext cx="192088" cy="147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56" name="Freeform 2082"/>
              <p:cNvSpPr>
                <a:spLocks/>
              </p:cNvSpPr>
              <p:nvPr/>
            </p:nvSpPr>
            <p:spPr bwMode="auto">
              <a:xfrm>
                <a:off x="5921375" y="1700214"/>
                <a:ext cx="192088" cy="147638"/>
              </a:xfrm>
              <a:custGeom>
                <a:avLst/>
                <a:gdLst>
                  <a:gd name="T0" fmla="*/ 121 w 121"/>
                  <a:gd name="T1" fmla="*/ 0 h 93"/>
                  <a:gd name="T2" fmla="*/ 0 w 121"/>
                  <a:gd name="T3" fmla="*/ 0 h 93"/>
                  <a:gd name="T4" fmla="*/ 0 w 121"/>
                  <a:gd name="T5" fmla="*/ 93 h 93"/>
                  <a:gd name="T6" fmla="*/ 6 w 121"/>
                  <a:gd name="T7" fmla="*/ 93 h 93"/>
                  <a:gd name="T8" fmla="*/ 0 w 121"/>
                  <a:gd name="T9" fmla="*/ 93 h 93"/>
                  <a:gd name="T10" fmla="*/ 0 w 121"/>
                  <a:gd name="T11" fmla="*/ 93 h 93"/>
                  <a:gd name="T12" fmla="*/ 6 w 121"/>
                  <a:gd name="T13" fmla="*/ 89 h 93"/>
                  <a:gd name="T14" fmla="*/ 6 w 121"/>
                  <a:gd name="T15" fmla="*/ 6 h 93"/>
                  <a:gd name="T16" fmla="*/ 113 w 121"/>
                  <a:gd name="T17" fmla="*/ 6 h 93"/>
                  <a:gd name="T18" fmla="*/ 121 w 121"/>
                  <a:gd name="T1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93">
                    <a:moveTo>
                      <a:pt x="121" y="0"/>
                    </a:moveTo>
                    <a:lnTo>
                      <a:pt x="0" y="0"/>
                    </a:lnTo>
                    <a:lnTo>
                      <a:pt x="0" y="93"/>
                    </a:lnTo>
                    <a:lnTo>
                      <a:pt x="6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6" y="89"/>
                    </a:lnTo>
                    <a:lnTo>
                      <a:pt x="6" y="6"/>
                    </a:lnTo>
                    <a:lnTo>
                      <a:pt x="113" y="6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57" name="Freeform 2083"/>
              <p:cNvSpPr>
                <a:spLocks/>
              </p:cNvSpPr>
              <p:nvPr/>
            </p:nvSpPr>
            <p:spPr bwMode="auto">
              <a:xfrm>
                <a:off x="5921375" y="1700214"/>
                <a:ext cx="192088" cy="147638"/>
              </a:xfrm>
              <a:custGeom>
                <a:avLst/>
                <a:gdLst>
                  <a:gd name="T0" fmla="*/ 121 w 121"/>
                  <a:gd name="T1" fmla="*/ 0 h 93"/>
                  <a:gd name="T2" fmla="*/ 0 w 121"/>
                  <a:gd name="T3" fmla="*/ 0 h 93"/>
                  <a:gd name="T4" fmla="*/ 0 w 121"/>
                  <a:gd name="T5" fmla="*/ 93 h 93"/>
                  <a:gd name="T6" fmla="*/ 6 w 121"/>
                  <a:gd name="T7" fmla="*/ 93 h 93"/>
                  <a:gd name="T8" fmla="*/ 0 w 121"/>
                  <a:gd name="T9" fmla="*/ 93 h 93"/>
                  <a:gd name="T10" fmla="*/ 0 w 121"/>
                  <a:gd name="T11" fmla="*/ 93 h 93"/>
                  <a:gd name="T12" fmla="*/ 6 w 121"/>
                  <a:gd name="T13" fmla="*/ 89 h 93"/>
                  <a:gd name="T14" fmla="*/ 6 w 121"/>
                  <a:gd name="T15" fmla="*/ 6 h 93"/>
                  <a:gd name="T16" fmla="*/ 113 w 121"/>
                  <a:gd name="T17" fmla="*/ 6 h 93"/>
                  <a:gd name="T18" fmla="*/ 121 w 121"/>
                  <a:gd name="T1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93">
                    <a:moveTo>
                      <a:pt x="121" y="0"/>
                    </a:moveTo>
                    <a:lnTo>
                      <a:pt x="0" y="0"/>
                    </a:lnTo>
                    <a:lnTo>
                      <a:pt x="0" y="93"/>
                    </a:lnTo>
                    <a:lnTo>
                      <a:pt x="6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6" y="89"/>
                    </a:lnTo>
                    <a:lnTo>
                      <a:pt x="6" y="6"/>
                    </a:lnTo>
                    <a:lnTo>
                      <a:pt x="113" y="6"/>
                    </a:lnTo>
                    <a:lnTo>
                      <a:pt x="1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58" name="Freeform 2084"/>
              <p:cNvSpPr>
                <a:spLocks/>
              </p:cNvSpPr>
              <p:nvPr/>
            </p:nvSpPr>
            <p:spPr bwMode="auto">
              <a:xfrm>
                <a:off x="5930900" y="1709739"/>
                <a:ext cx="182563" cy="138113"/>
              </a:xfrm>
              <a:custGeom>
                <a:avLst/>
                <a:gdLst>
                  <a:gd name="T0" fmla="*/ 115 w 115"/>
                  <a:gd name="T1" fmla="*/ 0 h 87"/>
                  <a:gd name="T2" fmla="*/ 107 w 115"/>
                  <a:gd name="T3" fmla="*/ 0 h 87"/>
                  <a:gd name="T4" fmla="*/ 0 w 115"/>
                  <a:gd name="T5" fmla="*/ 83 h 87"/>
                  <a:gd name="T6" fmla="*/ 0 w 115"/>
                  <a:gd name="T7" fmla="*/ 87 h 87"/>
                  <a:gd name="T8" fmla="*/ 115 w 115"/>
                  <a:gd name="T9" fmla="*/ 87 h 87"/>
                  <a:gd name="T10" fmla="*/ 115 w 115"/>
                  <a:gd name="T1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5" h="87">
                    <a:moveTo>
                      <a:pt x="115" y="0"/>
                    </a:moveTo>
                    <a:lnTo>
                      <a:pt x="107" y="0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115" y="87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59" name="Freeform 2085"/>
              <p:cNvSpPr>
                <a:spLocks/>
              </p:cNvSpPr>
              <p:nvPr/>
            </p:nvSpPr>
            <p:spPr bwMode="auto">
              <a:xfrm>
                <a:off x="5930900" y="1709739"/>
                <a:ext cx="182563" cy="138113"/>
              </a:xfrm>
              <a:custGeom>
                <a:avLst/>
                <a:gdLst>
                  <a:gd name="T0" fmla="*/ 115 w 115"/>
                  <a:gd name="T1" fmla="*/ 0 h 87"/>
                  <a:gd name="T2" fmla="*/ 107 w 115"/>
                  <a:gd name="T3" fmla="*/ 0 h 87"/>
                  <a:gd name="T4" fmla="*/ 0 w 115"/>
                  <a:gd name="T5" fmla="*/ 83 h 87"/>
                  <a:gd name="T6" fmla="*/ 0 w 115"/>
                  <a:gd name="T7" fmla="*/ 87 h 87"/>
                  <a:gd name="T8" fmla="*/ 115 w 115"/>
                  <a:gd name="T9" fmla="*/ 87 h 87"/>
                  <a:gd name="T10" fmla="*/ 115 w 115"/>
                  <a:gd name="T1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5" h="87">
                    <a:moveTo>
                      <a:pt x="115" y="0"/>
                    </a:moveTo>
                    <a:lnTo>
                      <a:pt x="107" y="0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115" y="87"/>
                    </a:lnTo>
                    <a:lnTo>
                      <a:pt x="1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60" name="Freeform 2086"/>
              <p:cNvSpPr>
                <a:spLocks noEditPoints="1"/>
              </p:cNvSpPr>
              <p:nvPr/>
            </p:nvSpPr>
            <p:spPr bwMode="auto">
              <a:xfrm>
                <a:off x="5921375" y="1700214"/>
                <a:ext cx="192088" cy="147638"/>
              </a:xfrm>
              <a:custGeom>
                <a:avLst/>
                <a:gdLst>
                  <a:gd name="T0" fmla="*/ 6 w 121"/>
                  <a:gd name="T1" fmla="*/ 89 h 93"/>
                  <a:gd name="T2" fmla="*/ 0 w 121"/>
                  <a:gd name="T3" fmla="*/ 93 h 93"/>
                  <a:gd name="T4" fmla="*/ 0 w 121"/>
                  <a:gd name="T5" fmla="*/ 93 h 93"/>
                  <a:gd name="T6" fmla="*/ 6 w 121"/>
                  <a:gd name="T7" fmla="*/ 93 h 93"/>
                  <a:gd name="T8" fmla="*/ 6 w 121"/>
                  <a:gd name="T9" fmla="*/ 89 h 93"/>
                  <a:gd name="T10" fmla="*/ 121 w 121"/>
                  <a:gd name="T11" fmla="*/ 0 h 93"/>
                  <a:gd name="T12" fmla="*/ 121 w 121"/>
                  <a:gd name="T13" fmla="*/ 0 h 93"/>
                  <a:gd name="T14" fmla="*/ 113 w 121"/>
                  <a:gd name="T15" fmla="*/ 6 h 93"/>
                  <a:gd name="T16" fmla="*/ 121 w 121"/>
                  <a:gd name="T17" fmla="*/ 6 h 93"/>
                  <a:gd name="T18" fmla="*/ 121 w 121"/>
                  <a:gd name="T1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93">
                    <a:moveTo>
                      <a:pt x="6" y="89"/>
                    </a:moveTo>
                    <a:lnTo>
                      <a:pt x="0" y="93"/>
                    </a:lnTo>
                    <a:lnTo>
                      <a:pt x="0" y="93"/>
                    </a:lnTo>
                    <a:lnTo>
                      <a:pt x="6" y="93"/>
                    </a:lnTo>
                    <a:lnTo>
                      <a:pt x="6" y="89"/>
                    </a:lnTo>
                    <a:close/>
                    <a:moveTo>
                      <a:pt x="121" y="0"/>
                    </a:moveTo>
                    <a:lnTo>
                      <a:pt x="121" y="0"/>
                    </a:lnTo>
                    <a:lnTo>
                      <a:pt x="113" y="6"/>
                    </a:lnTo>
                    <a:lnTo>
                      <a:pt x="121" y="6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4DA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61" name="Freeform 2087"/>
              <p:cNvSpPr>
                <a:spLocks noEditPoints="1"/>
              </p:cNvSpPr>
              <p:nvPr/>
            </p:nvSpPr>
            <p:spPr bwMode="auto">
              <a:xfrm>
                <a:off x="5921375" y="1700214"/>
                <a:ext cx="192088" cy="147638"/>
              </a:xfrm>
              <a:custGeom>
                <a:avLst/>
                <a:gdLst>
                  <a:gd name="T0" fmla="*/ 6 w 121"/>
                  <a:gd name="T1" fmla="*/ 89 h 93"/>
                  <a:gd name="T2" fmla="*/ 0 w 121"/>
                  <a:gd name="T3" fmla="*/ 93 h 93"/>
                  <a:gd name="T4" fmla="*/ 0 w 121"/>
                  <a:gd name="T5" fmla="*/ 93 h 93"/>
                  <a:gd name="T6" fmla="*/ 6 w 121"/>
                  <a:gd name="T7" fmla="*/ 93 h 93"/>
                  <a:gd name="T8" fmla="*/ 6 w 121"/>
                  <a:gd name="T9" fmla="*/ 89 h 93"/>
                  <a:gd name="T10" fmla="*/ 121 w 121"/>
                  <a:gd name="T11" fmla="*/ 0 h 93"/>
                  <a:gd name="T12" fmla="*/ 121 w 121"/>
                  <a:gd name="T13" fmla="*/ 0 h 93"/>
                  <a:gd name="T14" fmla="*/ 113 w 121"/>
                  <a:gd name="T15" fmla="*/ 6 h 93"/>
                  <a:gd name="T16" fmla="*/ 121 w 121"/>
                  <a:gd name="T17" fmla="*/ 6 h 93"/>
                  <a:gd name="T18" fmla="*/ 121 w 121"/>
                  <a:gd name="T1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93">
                    <a:moveTo>
                      <a:pt x="6" y="89"/>
                    </a:moveTo>
                    <a:lnTo>
                      <a:pt x="0" y="93"/>
                    </a:lnTo>
                    <a:lnTo>
                      <a:pt x="0" y="93"/>
                    </a:lnTo>
                    <a:lnTo>
                      <a:pt x="6" y="93"/>
                    </a:lnTo>
                    <a:lnTo>
                      <a:pt x="6" y="89"/>
                    </a:lnTo>
                    <a:moveTo>
                      <a:pt x="121" y="0"/>
                    </a:moveTo>
                    <a:lnTo>
                      <a:pt x="121" y="0"/>
                    </a:lnTo>
                    <a:lnTo>
                      <a:pt x="113" y="6"/>
                    </a:lnTo>
                    <a:lnTo>
                      <a:pt x="121" y="6"/>
                    </a:lnTo>
                    <a:lnTo>
                      <a:pt x="1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62" name="Rectangle 2088"/>
              <p:cNvSpPr>
                <a:spLocks noChangeArrowheads="1"/>
              </p:cNvSpPr>
              <p:nvPr/>
            </p:nvSpPr>
            <p:spPr bwMode="auto">
              <a:xfrm>
                <a:off x="6151563" y="1690689"/>
                <a:ext cx="288925" cy="23336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63" name="Rectangle 2089"/>
              <p:cNvSpPr>
                <a:spLocks noChangeArrowheads="1"/>
              </p:cNvSpPr>
              <p:nvPr/>
            </p:nvSpPr>
            <p:spPr bwMode="auto">
              <a:xfrm>
                <a:off x="6151563" y="1690689"/>
                <a:ext cx="288925" cy="233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64" name="Rectangle 2090"/>
              <p:cNvSpPr>
                <a:spLocks noChangeArrowheads="1"/>
              </p:cNvSpPr>
              <p:nvPr/>
            </p:nvSpPr>
            <p:spPr bwMode="auto">
              <a:xfrm>
                <a:off x="6161088" y="1703389"/>
                <a:ext cx="269875" cy="214313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65" name="Rectangle 2091"/>
              <p:cNvSpPr>
                <a:spLocks noChangeArrowheads="1"/>
              </p:cNvSpPr>
              <p:nvPr/>
            </p:nvSpPr>
            <p:spPr bwMode="auto">
              <a:xfrm>
                <a:off x="6161088" y="1703389"/>
                <a:ext cx="269875" cy="214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66" name="Freeform 2092"/>
              <p:cNvSpPr>
                <a:spLocks noEditPoints="1"/>
              </p:cNvSpPr>
              <p:nvPr/>
            </p:nvSpPr>
            <p:spPr bwMode="auto">
              <a:xfrm>
                <a:off x="6161088" y="1703389"/>
                <a:ext cx="266700" cy="214313"/>
              </a:xfrm>
              <a:custGeom>
                <a:avLst/>
                <a:gdLst>
                  <a:gd name="T0" fmla="*/ 81 w 168"/>
                  <a:gd name="T1" fmla="*/ 0 h 135"/>
                  <a:gd name="T2" fmla="*/ 0 w 168"/>
                  <a:gd name="T3" fmla="*/ 0 h 135"/>
                  <a:gd name="T4" fmla="*/ 0 w 168"/>
                  <a:gd name="T5" fmla="*/ 135 h 135"/>
                  <a:gd name="T6" fmla="*/ 0 w 168"/>
                  <a:gd name="T7" fmla="*/ 133 h 135"/>
                  <a:gd name="T8" fmla="*/ 8 w 168"/>
                  <a:gd name="T9" fmla="*/ 121 h 135"/>
                  <a:gd name="T10" fmla="*/ 8 w 168"/>
                  <a:gd name="T11" fmla="*/ 10 h 135"/>
                  <a:gd name="T12" fmla="*/ 75 w 168"/>
                  <a:gd name="T13" fmla="*/ 10 h 135"/>
                  <a:gd name="T14" fmla="*/ 81 w 168"/>
                  <a:gd name="T15" fmla="*/ 0 h 135"/>
                  <a:gd name="T16" fmla="*/ 87 w 168"/>
                  <a:gd name="T17" fmla="*/ 0 h 135"/>
                  <a:gd name="T18" fmla="*/ 83 w 168"/>
                  <a:gd name="T19" fmla="*/ 0 h 135"/>
                  <a:gd name="T20" fmla="*/ 83 w 168"/>
                  <a:gd name="T21" fmla="*/ 10 h 135"/>
                  <a:gd name="T22" fmla="*/ 87 w 168"/>
                  <a:gd name="T23" fmla="*/ 10 h 135"/>
                  <a:gd name="T24" fmla="*/ 87 w 168"/>
                  <a:gd name="T25" fmla="*/ 0 h 135"/>
                  <a:gd name="T26" fmla="*/ 168 w 168"/>
                  <a:gd name="T27" fmla="*/ 0 h 135"/>
                  <a:gd name="T28" fmla="*/ 95 w 168"/>
                  <a:gd name="T29" fmla="*/ 0 h 135"/>
                  <a:gd name="T30" fmla="*/ 95 w 168"/>
                  <a:gd name="T31" fmla="*/ 10 h 135"/>
                  <a:gd name="T32" fmla="*/ 162 w 168"/>
                  <a:gd name="T33" fmla="*/ 10 h 135"/>
                  <a:gd name="T34" fmla="*/ 168 w 168"/>
                  <a:gd name="T3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8" h="135">
                    <a:moveTo>
                      <a:pt x="81" y="0"/>
                    </a:moveTo>
                    <a:lnTo>
                      <a:pt x="0" y="0"/>
                    </a:lnTo>
                    <a:lnTo>
                      <a:pt x="0" y="135"/>
                    </a:lnTo>
                    <a:lnTo>
                      <a:pt x="0" y="133"/>
                    </a:lnTo>
                    <a:lnTo>
                      <a:pt x="8" y="121"/>
                    </a:lnTo>
                    <a:lnTo>
                      <a:pt x="8" y="10"/>
                    </a:lnTo>
                    <a:lnTo>
                      <a:pt x="75" y="10"/>
                    </a:lnTo>
                    <a:lnTo>
                      <a:pt x="81" y="0"/>
                    </a:lnTo>
                    <a:close/>
                    <a:moveTo>
                      <a:pt x="87" y="0"/>
                    </a:moveTo>
                    <a:lnTo>
                      <a:pt x="83" y="0"/>
                    </a:lnTo>
                    <a:lnTo>
                      <a:pt x="83" y="10"/>
                    </a:lnTo>
                    <a:lnTo>
                      <a:pt x="87" y="10"/>
                    </a:lnTo>
                    <a:lnTo>
                      <a:pt x="87" y="0"/>
                    </a:lnTo>
                    <a:close/>
                    <a:moveTo>
                      <a:pt x="168" y="0"/>
                    </a:moveTo>
                    <a:lnTo>
                      <a:pt x="95" y="0"/>
                    </a:lnTo>
                    <a:lnTo>
                      <a:pt x="95" y="10"/>
                    </a:lnTo>
                    <a:lnTo>
                      <a:pt x="162" y="10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67" name="Freeform 2093"/>
              <p:cNvSpPr>
                <a:spLocks noEditPoints="1"/>
              </p:cNvSpPr>
              <p:nvPr/>
            </p:nvSpPr>
            <p:spPr bwMode="auto">
              <a:xfrm>
                <a:off x="6161088" y="1703389"/>
                <a:ext cx="266700" cy="214313"/>
              </a:xfrm>
              <a:custGeom>
                <a:avLst/>
                <a:gdLst>
                  <a:gd name="T0" fmla="*/ 81 w 168"/>
                  <a:gd name="T1" fmla="*/ 0 h 135"/>
                  <a:gd name="T2" fmla="*/ 0 w 168"/>
                  <a:gd name="T3" fmla="*/ 0 h 135"/>
                  <a:gd name="T4" fmla="*/ 0 w 168"/>
                  <a:gd name="T5" fmla="*/ 135 h 135"/>
                  <a:gd name="T6" fmla="*/ 0 w 168"/>
                  <a:gd name="T7" fmla="*/ 133 h 135"/>
                  <a:gd name="T8" fmla="*/ 8 w 168"/>
                  <a:gd name="T9" fmla="*/ 121 h 135"/>
                  <a:gd name="T10" fmla="*/ 8 w 168"/>
                  <a:gd name="T11" fmla="*/ 10 h 135"/>
                  <a:gd name="T12" fmla="*/ 75 w 168"/>
                  <a:gd name="T13" fmla="*/ 10 h 135"/>
                  <a:gd name="T14" fmla="*/ 81 w 168"/>
                  <a:gd name="T15" fmla="*/ 0 h 135"/>
                  <a:gd name="T16" fmla="*/ 87 w 168"/>
                  <a:gd name="T17" fmla="*/ 0 h 135"/>
                  <a:gd name="T18" fmla="*/ 83 w 168"/>
                  <a:gd name="T19" fmla="*/ 0 h 135"/>
                  <a:gd name="T20" fmla="*/ 83 w 168"/>
                  <a:gd name="T21" fmla="*/ 10 h 135"/>
                  <a:gd name="T22" fmla="*/ 87 w 168"/>
                  <a:gd name="T23" fmla="*/ 10 h 135"/>
                  <a:gd name="T24" fmla="*/ 87 w 168"/>
                  <a:gd name="T25" fmla="*/ 0 h 135"/>
                  <a:gd name="T26" fmla="*/ 168 w 168"/>
                  <a:gd name="T27" fmla="*/ 0 h 135"/>
                  <a:gd name="T28" fmla="*/ 95 w 168"/>
                  <a:gd name="T29" fmla="*/ 0 h 135"/>
                  <a:gd name="T30" fmla="*/ 95 w 168"/>
                  <a:gd name="T31" fmla="*/ 10 h 135"/>
                  <a:gd name="T32" fmla="*/ 162 w 168"/>
                  <a:gd name="T33" fmla="*/ 10 h 135"/>
                  <a:gd name="T34" fmla="*/ 168 w 168"/>
                  <a:gd name="T3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8" h="135">
                    <a:moveTo>
                      <a:pt x="81" y="0"/>
                    </a:moveTo>
                    <a:lnTo>
                      <a:pt x="0" y="0"/>
                    </a:lnTo>
                    <a:lnTo>
                      <a:pt x="0" y="135"/>
                    </a:lnTo>
                    <a:lnTo>
                      <a:pt x="0" y="133"/>
                    </a:lnTo>
                    <a:lnTo>
                      <a:pt x="8" y="121"/>
                    </a:lnTo>
                    <a:lnTo>
                      <a:pt x="8" y="10"/>
                    </a:lnTo>
                    <a:lnTo>
                      <a:pt x="75" y="10"/>
                    </a:lnTo>
                    <a:lnTo>
                      <a:pt x="81" y="0"/>
                    </a:lnTo>
                    <a:moveTo>
                      <a:pt x="87" y="0"/>
                    </a:moveTo>
                    <a:lnTo>
                      <a:pt x="83" y="0"/>
                    </a:lnTo>
                    <a:lnTo>
                      <a:pt x="83" y="10"/>
                    </a:lnTo>
                    <a:lnTo>
                      <a:pt x="87" y="10"/>
                    </a:lnTo>
                    <a:lnTo>
                      <a:pt x="87" y="0"/>
                    </a:lnTo>
                    <a:moveTo>
                      <a:pt x="168" y="0"/>
                    </a:moveTo>
                    <a:lnTo>
                      <a:pt x="95" y="0"/>
                    </a:lnTo>
                    <a:lnTo>
                      <a:pt x="95" y="10"/>
                    </a:lnTo>
                    <a:lnTo>
                      <a:pt x="162" y="10"/>
                    </a:lnTo>
                    <a:lnTo>
                      <a:pt x="16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68" name="Freeform 2094"/>
              <p:cNvSpPr>
                <a:spLocks noEditPoints="1"/>
              </p:cNvSpPr>
              <p:nvPr/>
            </p:nvSpPr>
            <p:spPr bwMode="auto">
              <a:xfrm>
                <a:off x="6161088" y="1703389"/>
                <a:ext cx="131763" cy="214313"/>
              </a:xfrm>
              <a:custGeom>
                <a:avLst/>
                <a:gdLst>
                  <a:gd name="T0" fmla="*/ 83 w 83"/>
                  <a:gd name="T1" fmla="*/ 10 h 135"/>
                  <a:gd name="T2" fmla="*/ 75 w 83"/>
                  <a:gd name="T3" fmla="*/ 10 h 135"/>
                  <a:gd name="T4" fmla="*/ 8 w 83"/>
                  <a:gd name="T5" fmla="*/ 121 h 135"/>
                  <a:gd name="T6" fmla="*/ 8 w 83"/>
                  <a:gd name="T7" fmla="*/ 135 h 135"/>
                  <a:gd name="T8" fmla="*/ 0 w 83"/>
                  <a:gd name="T9" fmla="*/ 135 h 135"/>
                  <a:gd name="T10" fmla="*/ 0 w 83"/>
                  <a:gd name="T11" fmla="*/ 135 h 135"/>
                  <a:gd name="T12" fmla="*/ 83 w 83"/>
                  <a:gd name="T13" fmla="*/ 135 h 135"/>
                  <a:gd name="T14" fmla="*/ 83 w 83"/>
                  <a:gd name="T15" fmla="*/ 10 h 135"/>
                  <a:gd name="T16" fmla="*/ 83 w 83"/>
                  <a:gd name="T17" fmla="*/ 0 h 135"/>
                  <a:gd name="T18" fmla="*/ 81 w 83"/>
                  <a:gd name="T19" fmla="*/ 0 h 135"/>
                  <a:gd name="T20" fmla="*/ 81 w 83"/>
                  <a:gd name="T21" fmla="*/ 0 h 135"/>
                  <a:gd name="T22" fmla="*/ 83 w 83"/>
                  <a:gd name="T23" fmla="*/ 0 h 135"/>
                  <a:gd name="T24" fmla="*/ 83 w 83"/>
                  <a:gd name="T2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135">
                    <a:moveTo>
                      <a:pt x="83" y="10"/>
                    </a:moveTo>
                    <a:lnTo>
                      <a:pt x="75" y="10"/>
                    </a:lnTo>
                    <a:lnTo>
                      <a:pt x="8" y="121"/>
                    </a:lnTo>
                    <a:lnTo>
                      <a:pt x="8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83" y="135"/>
                    </a:lnTo>
                    <a:lnTo>
                      <a:pt x="83" y="10"/>
                    </a:lnTo>
                    <a:close/>
                    <a:moveTo>
                      <a:pt x="83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69" name="Freeform 2095"/>
              <p:cNvSpPr>
                <a:spLocks noEditPoints="1"/>
              </p:cNvSpPr>
              <p:nvPr/>
            </p:nvSpPr>
            <p:spPr bwMode="auto">
              <a:xfrm>
                <a:off x="6161088" y="1703389"/>
                <a:ext cx="131763" cy="214313"/>
              </a:xfrm>
              <a:custGeom>
                <a:avLst/>
                <a:gdLst>
                  <a:gd name="T0" fmla="*/ 83 w 83"/>
                  <a:gd name="T1" fmla="*/ 10 h 135"/>
                  <a:gd name="T2" fmla="*/ 75 w 83"/>
                  <a:gd name="T3" fmla="*/ 10 h 135"/>
                  <a:gd name="T4" fmla="*/ 8 w 83"/>
                  <a:gd name="T5" fmla="*/ 121 h 135"/>
                  <a:gd name="T6" fmla="*/ 8 w 83"/>
                  <a:gd name="T7" fmla="*/ 135 h 135"/>
                  <a:gd name="T8" fmla="*/ 0 w 83"/>
                  <a:gd name="T9" fmla="*/ 135 h 135"/>
                  <a:gd name="T10" fmla="*/ 0 w 83"/>
                  <a:gd name="T11" fmla="*/ 135 h 135"/>
                  <a:gd name="T12" fmla="*/ 83 w 83"/>
                  <a:gd name="T13" fmla="*/ 135 h 135"/>
                  <a:gd name="T14" fmla="*/ 83 w 83"/>
                  <a:gd name="T15" fmla="*/ 10 h 135"/>
                  <a:gd name="T16" fmla="*/ 83 w 83"/>
                  <a:gd name="T17" fmla="*/ 0 h 135"/>
                  <a:gd name="T18" fmla="*/ 81 w 83"/>
                  <a:gd name="T19" fmla="*/ 0 h 135"/>
                  <a:gd name="T20" fmla="*/ 81 w 83"/>
                  <a:gd name="T21" fmla="*/ 0 h 135"/>
                  <a:gd name="T22" fmla="*/ 83 w 83"/>
                  <a:gd name="T23" fmla="*/ 0 h 135"/>
                  <a:gd name="T24" fmla="*/ 83 w 83"/>
                  <a:gd name="T2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135">
                    <a:moveTo>
                      <a:pt x="83" y="10"/>
                    </a:moveTo>
                    <a:lnTo>
                      <a:pt x="75" y="10"/>
                    </a:lnTo>
                    <a:lnTo>
                      <a:pt x="8" y="121"/>
                    </a:lnTo>
                    <a:lnTo>
                      <a:pt x="8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83" y="135"/>
                    </a:lnTo>
                    <a:lnTo>
                      <a:pt x="83" y="10"/>
                    </a:lnTo>
                    <a:moveTo>
                      <a:pt x="83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70" name="Freeform 2096"/>
              <p:cNvSpPr>
                <a:spLocks noEditPoints="1"/>
              </p:cNvSpPr>
              <p:nvPr/>
            </p:nvSpPr>
            <p:spPr bwMode="auto">
              <a:xfrm>
                <a:off x="6161088" y="1703389"/>
                <a:ext cx="131763" cy="214313"/>
              </a:xfrm>
              <a:custGeom>
                <a:avLst/>
                <a:gdLst>
                  <a:gd name="T0" fmla="*/ 8 w 83"/>
                  <a:gd name="T1" fmla="*/ 121 h 135"/>
                  <a:gd name="T2" fmla="*/ 0 w 83"/>
                  <a:gd name="T3" fmla="*/ 133 h 135"/>
                  <a:gd name="T4" fmla="*/ 0 w 83"/>
                  <a:gd name="T5" fmla="*/ 135 h 135"/>
                  <a:gd name="T6" fmla="*/ 8 w 83"/>
                  <a:gd name="T7" fmla="*/ 135 h 135"/>
                  <a:gd name="T8" fmla="*/ 8 w 83"/>
                  <a:gd name="T9" fmla="*/ 121 h 135"/>
                  <a:gd name="T10" fmla="*/ 83 w 83"/>
                  <a:gd name="T11" fmla="*/ 0 h 135"/>
                  <a:gd name="T12" fmla="*/ 81 w 83"/>
                  <a:gd name="T13" fmla="*/ 0 h 135"/>
                  <a:gd name="T14" fmla="*/ 75 w 83"/>
                  <a:gd name="T15" fmla="*/ 10 h 135"/>
                  <a:gd name="T16" fmla="*/ 83 w 83"/>
                  <a:gd name="T17" fmla="*/ 10 h 135"/>
                  <a:gd name="T18" fmla="*/ 83 w 83"/>
                  <a:gd name="T1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" h="135">
                    <a:moveTo>
                      <a:pt x="8" y="121"/>
                    </a:moveTo>
                    <a:lnTo>
                      <a:pt x="0" y="133"/>
                    </a:lnTo>
                    <a:lnTo>
                      <a:pt x="0" y="135"/>
                    </a:lnTo>
                    <a:lnTo>
                      <a:pt x="8" y="135"/>
                    </a:lnTo>
                    <a:lnTo>
                      <a:pt x="8" y="121"/>
                    </a:lnTo>
                    <a:close/>
                    <a:moveTo>
                      <a:pt x="83" y="0"/>
                    </a:moveTo>
                    <a:lnTo>
                      <a:pt x="81" y="0"/>
                    </a:lnTo>
                    <a:lnTo>
                      <a:pt x="75" y="10"/>
                    </a:lnTo>
                    <a:lnTo>
                      <a:pt x="83" y="1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4DA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71" name="Freeform 2097"/>
              <p:cNvSpPr>
                <a:spLocks noEditPoints="1"/>
              </p:cNvSpPr>
              <p:nvPr/>
            </p:nvSpPr>
            <p:spPr bwMode="auto">
              <a:xfrm>
                <a:off x="6161088" y="1703389"/>
                <a:ext cx="131763" cy="214313"/>
              </a:xfrm>
              <a:custGeom>
                <a:avLst/>
                <a:gdLst>
                  <a:gd name="T0" fmla="*/ 8 w 83"/>
                  <a:gd name="T1" fmla="*/ 121 h 135"/>
                  <a:gd name="T2" fmla="*/ 0 w 83"/>
                  <a:gd name="T3" fmla="*/ 133 h 135"/>
                  <a:gd name="T4" fmla="*/ 0 w 83"/>
                  <a:gd name="T5" fmla="*/ 135 h 135"/>
                  <a:gd name="T6" fmla="*/ 8 w 83"/>
                  <a:gd name="T7" fmla="*/ 135 h 135"/>
                  <a:gd name="T8" fmla="*/ 8 w 83"/>
                  <a:gd name="T9" fmla="*/ 121 h 135"/>
                  <a:gd name="T10" fmla="*/ 83 w 83"/>
                  <a:gd name="T11" fmla="*/ 0 h 135"/>
                  <a:gd name="T12" fmla="*/ 81 w 83"/>
                  <a:gd name="T13" fmla="*/ 0 h 135"/>
                  <a:gd name="T14" fmla="*/ 75 w 83"/>
                  <a:gd name="T15" fmla="*/ 10 h 135"/>
                  <a:gd name="T16" fmla="*/ 83 w 83"/>
                  <a:gd name="T17" fmla="*/ 10 h 135"/>
                  <a:gd name="T18" fmla="*/ 83 w 83"/>
                  <a:gd name="T1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" h="135">
                    <a:moveTo>
                      <a:pt x="8" y="121"/>
                    </a:moveTo>
                    <a:lnTo>
                      <a:pt x="0" y="133"/>
                    </a:lnTo>
                    <a:lnTo>
                      <a:pt x="0" y="135"/>
                    </a:lnTo>
                    <a:lnTo>
                      <a:pt x="8" y="135"/>
                    </a:lnTo>
                    <a:lnTo>
                      <a:pt x="8" y="121"/>
                    </a:lnTo>
                    <a:moveTo>
                      <a:pt x="83" y="0"/>
                    </a:moveTo>
                    <a:lnTo>
                      <a:pt x="81" y="0"/>
                    </a:lnTo>
                    <a:lnTo>
                      <a:pt x="75" y="10"/>
                    </a:lnTo>
                    <a:lnTo>
                      <a:pt x="83" y="10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72" name="Freeform 2098"/>
              <p:cNvSpPr>
                <a:spLocks/>
              </p:cNvSpPr>
              <p:nvPr/>
            </p:nvSpPr>
            <p:spPr bwMode="auto">
              <a:xfrm>
                <a:off x="6299200" y="1703389"/>
                <a:ext cx="131763" cy="214313"/>
              </a:xfrm>
              <a:custGeom>
                <a:avLst/>
                <a:gdLst>
                  <a:gd name="T0" fmla="*/ 83 w 83"/>
                  <a:gd name="T1" fmla="*/ 0 h 135"/>
                  <a:gd name="T2" fmla="*/ 81 w 83"/>
                  <a:gd name="T3" fmla="*/ 0 h 135"/>
                  <a:gd name="T4" fmla="*/ 81 w 83"/>
                  <a:gd name="T5" fmla="*/ 0 h 135"/>
                  <a:gd name="T6" fmla="*/ 83 w 83"/>
                  <a:gd name="T7" fmla="*/ 0 h 135"/>
                  <a:gd name="T8" fmla="*/ 83 w 83"/>
                  <a:gd name="T9" fmla="*/ 10 h 135"/>
                  <a:gd name="T10" fmla="*/ 75 w 83"/>
                  <a:gd name="T11" fmla="*/ 10 h 135"/>
                  <a:gd name="T12" fmla="*/ 8 w 83"/>
                  <a:gd name="T13" fmla="*/ 121 h 135"/>
                  <a:gd name="T14" fmla="*/ 8 w 83"/>
                  <a:gd name="T15" fmla="*/ 135 h 135"/>
                  <a:gd name="T16" fmla="*/ 0 w 83"/>
                  <a:gd name="T17" fmla="*/ 135 h 135"/>
                  <a:gd name="T18" fmla="*/ 0 w 83"/>
                  <a:gd name="T19" fmla="*/ 135 h 135"/>
                  <a:gd name="T20" fmla="*/ 83 w 83"/>
                  <a:gd name="T21" fmla="*/ 135 h 135"/>
                  <a:gd name="T22" fmla="*/ 83 w 83"/>
                  <a:gd name="T2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135">
                    <a:moveTo>
                      <a:pt x="83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3" y="10"/>
                    </a:lnTo>
                    <a:lnTo>
                      <a:pt x="75" y="10"/>
                    </a:lnTo>
                    <a:lnTo>
                      <a:pt x="8" y="121"/>
                    </a:lnTo>
                    <a:lnTo>
                      <a:pt x="8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83" y="135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73" name="Freeform 2099"/>
              <p:cNvSpPr>
                <a:spLocks/>
              </p:cNvSpPr>
              <p:nvPr/>
            </p:nvSpPr>
            <p:spPr bwMode="auto">
              <a:xfrm>
                <a:off x="6299200" y="1703389"/>
                <a:ext cx="131763" cy="214313"/>
              </a:xfrm>
              <a:custGeom>
                <a:avLst/>
                <a:gdLst>
                  <a:gd name="T0" fmla="*/ 83 w 83"/>
                  <a:gd name="T1" fmla="*/ 0 h 135"/>
                  <a:gd name="T2" fmla="*/ 81 w 83"/>
                  <a:gd name="T3" fmla="*/ 0 h 135"/>
                  <a:gd name="T4" fmla="*/ 81 w 83"/>
                  <a:gd name="T5" fmla="*/ 0 h 135"/>
                  <a:gd name="T6" fmla="*/ 83 w 83"/>
                  <a:gd name="T7" fmla="*/ 0 h 135"/>
                  <a:gd name="T8" fmla="*/ 83 w 83"/>
                  <a:gd name="T9" fmla="*/ 10 h 135"/>
                  <a:gd name="T10" fmla="*/ 75 w 83"/>
                  <a:gd name="T11" fmla="*/ 10 h 135"/>
                  <a:gd name="T12" fmla="*/ 8 w 83"/>
                  <a:gd name="T13" fmla="*/ 121 h 135"/>
                  <a:gd name="T14" fmla="*/ 8 w 83"/>
                  <a:gd name="T15" fmla="*/ 135 h 135"/>
                  <a:gd name="T16" fmla="*/ 0 w 83"/>
                  <a:gd name="T17" fmla="*/ 135 h 135"/>
                  <a:gd name="T18" fmla="*/ 0 w 83"/>
                  <a:gd name="T19" fmla="*/ 135 h 135"/>
                  <a:gd name="T20" fmla="*/ 83 w 83"/>
                  <a:gd name="T21" fmla="*/ 135 h 135"/>
                  <a:gd name="T22" fmla="*/ 83 w 83"/>
                  <a:gd name="T2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135">
                    <a:moveTo>
                      <a:pt x="83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3" y="10"/>
                    </a:lnTo>
                    <a:lnTo>
                      <a:pt x="75" y="10"/>
                    </a:lnTo>
                    <a:lnTo>
                      <a:pt x="8" y="121"/>
                    </a:lnTo>
                    <a:lnTo>
                      <a:pt x="8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83" y="135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74" name="Freeform 2100"/>
              <p:cNvSpPr>
                <a:spLocks/>
              </p:cNvSpPr>
              <p:nvPr/>
            </p:nvSpPr>
            <p:spPr bwMode="auto">
              <a:xfrm>
                <a:off x="6418263" y="1703389"/>
                <a:ext cx="12700" cy="15875"/>
              </a:xfrm>
              <a:custGeom>
                <a:avLst/>
                <a:gdLst>
                  <a:gd name="T0" fmla="*/ 8 w 8"/>
                  <a:gd name="T1" fmla="*/ 0 h 10"/>
                  <a:gd name="T2" fmla="*/ 6 w 8"/>
                  <a:gd name="T3" fmla="*/ 0 h 10"/>
                  <a:gd name="T4" fmla="*/ 0 w 8"/>
                  <a:gd name="T5" fmla="*/ 10 h 10"/>
                  <a:gd name="T6" fmla="*/ 8 w 8"/>
                  <a:gd name="T7" fmla="*/ 10 h 10"/>
                  <a:gd name="T8" fmla="*/ 8 w 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lnTo>
                      <a:pt x="6" y="0"/>
                    </a:lnTo>
                    <a:lnTo>
                      <a:pt x="0" y="10"/>
                    </a:lnTo>
                    <a:lnTo>
                      <a:pt x="8" y="1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4DA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75" name="Freeform 2101"/>
              <p:cNvSpPr>
                <a:spLocks/>
              </p:cNvSpPr>
              <p:nvPr/>
            </p:nvSpPr>
            <p:spPr bwMode="auto">
              <a:xfrm>
                <a:off x="6418263" y="1703389"/>
                <a:ext cx="12700" cy="15875"/>
              </a:xfrm>
              <a:custGeom>
                <a:avLst/>
                <a:gdLst>
                  <a:gd name="T0" fmla="*/ 8 w 8"/>
                  <a:gd name="T1" fmla="*/ 0 h 10"/>
                  <a:gd name="T2" fmla="*/ 6 w 8"/>
                  <a:gd name="T3" fmla="*/ 0 h 10"/>
                  <a:gd name="T4" fmla="*/ 0 w 8"/>
                  <a:gd name="T5" fmla="*/ 10 h 10"/>
                  <a:gd name="T6" fmla="*/ 8 w 8"/>
                  <a:gd name="T7" fmla="*/ 10 h 10"/>
                  <a:gd name="T8" fmla="*/ 8 w 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lnTo>
                      <a:pt x="6" y="0"/>
                    </a:lnTo>
                    <a:lnTo>
                      <a:pt x="0" y="10"/>
                    </a:lnTo>
                    <a:lnTo>
                      <a:pt x="8" y="10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76" name="Rectangle 2102"/>
              <p:cNvSpPr>
                <a:spLocks noChangeArrowheads="1"/>
              </p:cNvSpPr>
              <p:nvPr/>
            </p:nvSpPr>
            <p:spPr bwMode="auto">
              <a:xfrm>
                <a:off x="6299200" y="1703389"/>
                <a:ext cx="12700" cy="1588"/>
              </a:xfrm>
              <a:prstGeom prst="rect">
                <a:avLst/>
              </a:prstGeom>
              <a:solidFill>
                <a:srgbClr val="B2B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77" name="Rectangle 2103"/>
              <p:cNvSpPr>
                <a:spLocks noChangeArrowheads="1"/>
              </p:cNvSpPr>
              <p:nvPr/>
            </p:nvSpPr>
            <p:spPr bwMode="auto">
              <a:xfrm>
                <a:off x="6299200" y="1703389"/>
                <a:ext cx="12700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78" name="Freeform 2104"/>
              <p:cNvSpPr>
                <a:spLocks noEditPoints="1"/>
              </p:cNvSpPr>
              <p:nvPr/>
            </p:nvSpPr>
            <p:spPr bwMode="auto">
              <a:xfrm>
                <a:off x="6299200" y="1703389"/>
                <a:ext cx="12700" cy="214313"/>
              </a:xfrm>
              <a:custGeom>
                <a:avLst/>
                <a:gdLst>
                  <a:gd name="T0" fmla="*/ 8 w 8"/>
                  <a:gd name="T1" fmla="*/ 10 h 135"/>
                  <a:gd name="T2" fmla="*/ 0 w 8"/>
                  <a:gd name="T3" fmla="*/ 10 h 135"/>
                  <a:gd name="T4" fmla="*/ 0 w 8"/>
                  <a:gd name="T5" fmla="*/ 135 h 135"/>
                  <a:gd name="T6" fmla="*/ 0 w 8"/>
                  <a:gd name="T7" fmla="*/ 135 h 135"/>
                  <a:gd name="T8" fmla="*/ 0 w 8"/>
                  <a:gd name="T9" fmla="*/ 133 h 135"/>
                  <a:gd name="T10" fmla="*/ 8 w 8"/>
                  <a:gd name="T11" fmla="*/ 121 h 135"/>
                  <a:gd name="T12" fmla="*/ 8 w 8"/>
                  <a:gd name="T13" fmla="*/ 10 h 135"/>
                  <a:gd name="T14" fmla="*/ 8 w 8"/>
                  <a:gd name="T15" fmla="*/ 0 h 135"/>
                  <a:gd name="T16" fmla="*/ 0 w 8"/>
                  <a:gd name="T17" fmla="*/ 0 h 135"/>
                  <a:gd name="T18" fmla="*/ 0 w 8"/>
                  <a:gd name="T19" fmla="*/ 0 h 135"/>
                  <a:gd name="T20" fmla="*/ 8 w 8"/>
                  <a:gd name="T21" fmla="*/ 0 h 135"/>
                  <a:gd name="T22" fmla="*/ 8 w 8"/>
                  <a:gd name="T2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35">
                    <a:moveTo>
                      <a:pt x="8" y="10"/>
                    </a:moveTo>
                    <a:lnTo>
                      <a:pt x="0" y="10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3"/>
                    </a:lnTo>
                    <a:lnTo>
                      <a:pt x="8" y="121"/>
                    </a:lnTo>
                    <a:lnTo>
                      <a:pt x="8" y="10"/>
                    </a:lnTo>
                    <a:close/>
                    <a:moveTo>
                      <a:pt x="8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79" name="Freeform 2105"/>
              <p:cNvSpPr>
                <a:spLocks noEditPoints="1"/>
              </p:cNvSpPr>
              <p:nvPr/>
            </p:nvSpPr>
            <p:spPr bwMode="auto">
              <a:xfrm>
                <a:off x="6299200" y="1703389"/>
                <a:ext cx="12700" cy="214313"/>
              </a:xfrm>
              <a:custGeom>
                <a:avLst/>
                <a:gdLst>
                  <a:gd name="T0" fmla="*/ 8 w 8"/>
                  <a:gd name="T1" fmla="*/ 10 h 135"/>
                  <a:gd name="T2" fmla="*/ 0 w 8"/>
                  <a:gd name="T3" fmla="*/ 10 h 135"/>
                  <a:gd name="T4" fmla="*/ 0 w 8"/>
                  <a:gd name="T5" fmla="*/ 135 h 135"/>
                  <a:gd name="T6" fmla="*/ 0 w 8"/>
                  <a:gd name="T7" fmla="*/ 135 h 135"/>
                  <a:gd name="T8" fmla="*/ 0 w 8"/>
                  <a:gd name="T9" fmla="*/ 133 h 135"/>
                  <a:gd name="T10" fmla="*/ 8 w 8"/>
                  <a:gd name="T11" fmla="*/ 121 h 135"/>
                  <a:gd name="T12" fmla="*/ 8 w 8"/>
                  <a:gd name="T13" fmla="*/ 10 h 135"/>
                  <a:gd name="T14" fmla="*/ 8 w 8"/>
                  <a:gd name="T15" fmla="*/ 0 h 135"/>
                  <a:gd name="T16" fmla="*/ 0 w 8"/>
                  <a:gd name="T17" fmla="*/ 0 h 135"/>
                  <a:gd name="T18" fmla="*/ 0 w 8"/>
                  <a:gd name="T19" fmla="*/ 0 h 135"/>
                  <a:gd name="T20" fmla="*/ 8 w 8"/>
                  <a:gd name="T21" fmla="*/ 0 h 135"/>
                  <a:gd name="T22" fmla="*/ 8 w 8"/>
                  <a:gd name="T2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35">
                    <a:moveTo>
                      <a:pt x="8" y="10"/>
                    </a:moveTo>
                    <a:lnTo>
                      <a:pt x="0" y="10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3"/>
                    </a:lnTo>
                    <a:lnTo>
                      <a:pt x="8" y="121"/>
                    </a:lnTo>
                    <a:lnTo>
                      <a:pt x="8" y="10"/>
                    </a:lnTo>
                    <a:moveTo>
                      <a:pt x="8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80" name="Rectangle 2106"/>
              <p:cNvSpPr>
                <a:spLocks noChangeArrowheads="1"/>
              </p:cNvSpPr>
              <p:nvPr/>
            </p:nvSpPr>
            <p:spPr bwMode="auto">
              <a:xfrm>
                <a:off x="6299200" y="1703389"/>
                <a:ext cx="12700" cy="15875"/>
              </a:xfrm>
              <a:prstGeom prst="rect">
                <a:avLst/>
              </a:prstGeom>
              <a:solidFill>
                <a:srgbClr val="1A6E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81" name="Rectangle 2107"/>
              <p:cNvSpPr>
                <a:spLocks noChangeArrowheads="1"/>
              </p:cNvSpPr>
              <p:nvPr/>
            </p:nvSpPr>
            <p:spPr bwMode="auto">
              <a:xfrm>
                <a:off x="6299200" y="1703389"/>
                <a:ext cx="12700" cy="15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82" name="Freeform 2108"/>
              <p:cNvSpPr>
                <a:spLocks/>
              </p:cNvSpPr>
              <p:nvPr/>
            </p:nvSpPr>
            <p:spPr bwMode="auto">
              <a:xfrm>
                <a:off x="6299200" y="1895476"/>
                <a:ext cx="12700" cy="22225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2 h 14"/>
                  <a:gd name="T4" fmla="*/ 0 w 8"/>
                  <a:gd name="T5" fmla="*/ 14 h 14"/>
                  <a:gd name="T6" fmla="*/ 8 w 8"/>
                  <a:gd name="T7" fmla="*/ 14 h 14"/>
                  <a:gd name="T8" fmla="*/ 8 w 8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8" y="1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439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83" name="Freeform 2109"/>
              <p:cNvSpPr>
                <a:spLocks/>
              </p:cNvSpPr>
              <p:nvPr/>
            </p:nvSpPr>
            <p:spPr bwMode="auto">
              <a:xfrm>
                <a:off x="6299200" y="1895476"/>
                <a:ext cx="12700" cy="22225"/>
              </a:xfrm>
              <a:custGeom>
                <a:avLst/>
                <a:gdLst>
                  <a:gd name="T0" fmla="*/ 8 w 8"/>
                  <a:gd name="T1" fmla="*/ 0 h 14"/>
                  <a:gd name="T2" fmla="*/ 0 w 8"/>
                  <a:gd name="T3" fmla="*/ 12 h 14"/>
                  <a:gd name="T4" fmla="*/ 0 w 8"/>
                  <a:gd name="T5" fmla="*/ 14 h 14"/>
                  <a:gd name="T6" fmla="*/ 8 w 8"/>
                  <a:gd name="T7" fmla="*/ 14 h 14"/>
                  <a:gd name="T8" fmla="*/ 8 w 8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8" y="14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84" name="Rectangle 2110"/>
              <p:cNvSpPr>
                <a:spLocks noChangeArrowheads="1"/>
              </p:cNvSpPr>
              <p:nvPr/>
            </p:nvSpPr>
            <p:spPr bwMode="auto">
              <a:xfrm>
                <a:off x="6469063" y="1690689"/>
                <a:ext cx="209550" cy="166688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85" name="Rectangle 2111"/>
              <p:cNvSpPr>
                <a:spLocks noChangeArrowheads="1"/>
              </p:cNvSpPr>
              <p:nvPr/>
            </p:nvSpPr>
            <p:spPr bwMode="auto">
              <a:xfrm>
                <a:off x="6469063" y="1690689"/>
                <a:ext cx="209550" cy="166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86" name="Rectangle 2112"/>
              <p:cNvSpPr>
                <a:spLocks noChangeArrowheads="1"/>
              </p:cNvSpPr>
              <p:nvPr/>
            </p:nvSpPr>
            <p:spPr bwMode="auto">
              <a:xfrm>
                <a:off x="6478588" y="1700214"/>
                <a:ext cx="193675" cy="147638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87" name="Rectangle 2113"/>
              <p:cNvSpPr>
                <a:spLocks noChangeArrowheads="1"/>
              </p:cNvSpPr>
              <p:nvPr/>
            </p:nvSpPr>
            <p:spPr bwMode="auto">
              <a:xfrm>
                <a:off x="6478588" y="1700214"/>
                <a:ext cx="193675" cy="147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88" name="Freeform 2114"/>
              <p:cNvSpPr>
                <a:spLocks/>
              </p:cNvSpPr>
              <p:nvPr/>
            </p:nvSpPr>
            <p:spPr bwMode="auto">
              <a:xfrm>
                <a:off x="6478588" y="1700214"/>
                <a:ext cx="193675" cy="147638"/>
              </a:xfrm>
              <a:custGeom>
                <a:avLst/>
                <a:gdLst>
                  <a:gd name="T0" fmla="*/ 122 w 122"/>
                  <a:gd name="T1" fmla="*/ 0 h 93"/>
                  <a:gd name="T2" fmla="*/ 0 w 122"/>
                  <a:gd name="T3" fmla="*/ 0 h 93"/>
                  <a:gd name="T4" fmla="*/ 0 w 122"/>
                  <a:gd name="T5" fmla="*/ 93 h 93"/>
                  <a:gd name="T6" fmla="*/ 5 w 122"/>
                  <a:gd name="T7" fmla="*/ 93 h 93"/>
                  <a:gd name="T8" fmla="*/ 0 w 122"/>
                  <a:gd name="T9" fmla="*/ 93 h 93"/>
                  <a:gd name="T10" fmla="*/ 0 w 122"/>
                  <a:gd name="T11" fmla="*/ 93 h 93"/>
                  <a:gd name="T12" fmla="*/ 5 w 122"/>
                  <a:gd name="T13" fmla="*/ 89 h 93"/>
                  <a:gd name="T14" fmla="*/ 5 w 122"/>
                  <a:gd name="T15" fmla="*/ 6 h 93"/>
                  <a:gd name="T16" fmla="*/ 114 w 122"/>
                  <a:gd name="T17" fmla="*/ 6 h 93"/>
                  <a:gd name="T18" fmla="*/ 122 w 122"/>
                  <a:gd name="T1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93">
                    <a:moveTo>
                      <a:pt x="122" y="0"/>
                    </a:moveTo>
                    <a:lnTo>
                      <a:pt x="0" y="0"/>
                    </a:lnTo>
                    <a:lnTo>
                      <a:pt x="0" y="93"/>
                    </a:lnTo>
                    <a:lnTo>
                      <a:pt x="5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5" y="89"/>
                    </a:lnTo>
                    <a:lnTo>
                      <a:pt x="5" y="6"/>
                    </a:lnTo>
                    <a:lnTo>
                      <a:pt x="114" y="6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89" name="Freeform 2115"/>
              <p:cNvSpPr>
                <a:spLocks/>
              </p:cNvSpPr>
              <p:nvPr/>
            </p:nvSpPr>
            <p:spPr bwMode="auto">
              <a:xfrm>
                <a:off x="6478588" y="1700214"/>
                <a:ext cx="193675" cy="147638"/>
              </a:xfrm>
              <a:custGeom>
                <a:avLst/>
                <a:gdLst>
                  <a:gd name="T0" fmla="*/ 122 w 122"/>
                  <a:gd name="T1" fmla="*/ 0 h 93"/>
                  <a:gd name="T2" fmla="*/ 0 w 122"/>
                  <a:gd name="T3" fmla="*/ 0 h 93"/>
                  <a:gd name="T4" fmla="*/ 0 w 122"/>
                  <a:gd name="T5" fmla="*/ 93 h 93"/>
                  <a:gd name="T6" fmla="*/ 5 w 122"/>
                  <a:gd name="T7" fmla="*/ 93 h 93"/>
                  <a:gd name="T8" fmla="*/ 0 w 122"/>
                  <a:gd name="T9" fmla="*/ 93 h 93"/>
                  <a:gd name="T10" fmla="*/ 0 w 122"/>
                  <a:gd name="T11" fmla="*/ 93 h 93"/>
                  <a:gd name="T12" fmla="*/ 5 w 122"/>
                  <a:gd name="T13" fmla="*/ 89 h 93"/>
                  <a:gd name="T14" fmla="*/ 5 w 122"/>
                  <a:gd name="T15" fmla="*/ 6 h 93"/>
                  <a:gd name="T16" fmla="*/ 114 w 122"/>
                  <a:gd name="T17" fmla="*/ 6 h 93"/>
                  <a:gd name="T18" fmla="*/ 122 w 122"/>
                  <a:gd name="T1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93">
                    <a:moveTo>
                      <a:pt x="122" y="0"/>
                    </a:moveTo>
                    <a:lnTo>
                      <a:pt x="0" y="0"/>
                    </a:lnTo>
                    <a:lnTo>
                      <a:pt x="0" y="93"/>
                    </a:lnTo>
                    <a:lnTo>
                      <a:pt x="5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5" y="89"/>
                    </a:lnTo>
                    <a:lnTo>
                      <a:pt x="5" y="6"/>
                    </a:lnTo>
                    <a:lnTo>
                      <a:pt x="114" y="6"/>
                    </a:lnTo>
                    <a:lnTo>
                      <a:pt x="1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90" name="Freeform 2116"/>
              <p:cNvSpPr>
                <a:spLocks/>
              </p:cNvSpPr>
              <p:nvPr/>
            </p:nvSpPr>
            <p:spPr bwMode="auto">
              <a:xfrm>
                <a:off x="6486525" y="1709739"/>
                <a:ext cx="185738" cy="138113"/>
              </a:xfrm>
              <a:custGeom>
                <a:avLst/>
                <a:gdLst>
                  <a:gd name="T0" fmla="*/ 117 w 117"/>
                  <a:gd name="T1" fmla="*/ 0 h 87"/>
                  <a:gd name="T2" fmla="*/ 109 w 117"/>
                  <a:gd name="T3" fmla="*/ 0 h 87"/>
                  <a:gd name="T4" fmla="*/ 0 w 117"/>
                  <a:gd name="T5" fmla="*/ 83 h 87"/>
                  <a:gd name="T6" fmla="*/ 0 w 117"/>
                  <a:gd name="T7" fmla="*/ 87 h 87"/>
                  <a:gd name="T8" fmla="*/ 117 w 117"/>
                  <a:gd name="T9" fmla="*/ 87 h 87"/>
                  <a:gd name="T10" fmla="*/ 117 w 117"/>
                  <a:gd name="T1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" h="87">
                    <a:moveTo>
                      <a:pt x="117" y="0"/>
                    </a:moveTo>
                    <a:lnTo>
                      <a:pt x="109" y="0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117" y="87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91" name="Freeform 2117"/>
              <p:cNvSpPr>
                <a:spLocks/>
              </p:cNvSpPr>
              <p:nvPr/>
            </p:nvSpPr>
            <p:spPr bwMode="auto">
              <a:xfrm>
                <a:off x="6486525" y="1709739"/>
                <a:ext cx="185738" cy="138113"/>
              </a:xfrm>
              <a:custGeom>
                <a:avLst/>
                <a:gdLst>
                  <a:gd name="T0" fmla="*/ 117 w 117"/>
                  <a:gd name="T1" fmla="*/ 0 h 87"/>
                  <a:gd name="T2" fmla="*/ 109 w 117"/>
                  <a:gd name="T3" fmla="*/ 0 h 87"/>
                  <a:gd name="T4" fmla="*/ 0 w 117"/>
                  <a:gd name="T5" fmla="*/ 83 h 87"/>
                  <a:gd name="T6" fmla="*/ 0 w 117"/>
                  <a:gd name="T7" fmla="*/ 87 h 87"/>
                  <a:gd name="T8" fmla="*/ 117 w 117"/>
                  <a:gd name="T9" fmla="*/ 87 h 87"/>
                  <a:gd name="T10" fmla="*/ 117 w 117"/>
                  <a:gd name="T1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" h="87">
                    <a:moveTo>
                      <a:pt x="117" y="0"/>
                    </a:moveTo>
                    <a:lnTo>
                      <a:pt x="109" y="0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117" y="87"/>
                    </a:lnTo>
                    <a:lnTo>
                      <a:pt x="1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92" name="Freeform 2118"/>
              <p:cNvSpPr>
                <a:spLocks noEditPoints="1"/>
              </p:cNvSpPr>
              <p:nvPr/>
            </p:nvSpPr>
            <p:spPr bwMode="auto">
              <a:xfrm>
                <a:off x="6478588" y="1700214"/>
                <a:ext cx="193675" cy="147638"/>
              </a:xfrm>
              <a:custGeom>
                <a:avLst/>
                <a:gdLst>
                  <a:gd name="T0" fmla="*/ 5 w 122"/>
                  <a:gd name="T1" fmla="*/ 89 h 93"/>
                  <a:gd name="T2" fmla="*/ 0 w 122"/>
                  <a:gd name="T3" fmla="*/ 93 h 93"/>
                  <a:gd name="T4" fmla="*/ 0 w 122"/>
                  <a:gd name="T5" fmla="*/ 93 h 93"/>
                  <a:gd name="T6" fmla="*/ 5 w 122"/>
                  <a:gd name="T7" fmla="*/ 93 h 93"/>
                  <a:gd name="T8" fmla="*/ 5 w 122"/>
                  <a:gd name="T9" fmla="*/ 89 h 93"/>
                  <a:gd name="T10" fmla="*/ 122 w 122"/>
                  <a:gd name="T11" fmla="*/ 0 h 93"/>
                  <a:gd name="T12" fmla="*/ 122 w 122"/>
                  <a:gd name="T13" fmla="*/ 0 h 93"/>
                  <a:gd name="T14" fmla="*/ 114 w 122"/>
                  <a:gd name="T15" fmla="*/ 6 h 93"/>
                  <a:gd name="T16" fmla="*/ 122 w 122"/>
                  <a:gd name="T17" fmla="*/ 6 h 93"/>
                  <a:gd name="T18" fmla="*/ 122 w 122"/>
                  <a:gd name="T1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93">
                    <a:moveTo>
                      <a:pt x="5" y="89"/>
                    </a:moveTo>
                    <a:lnTo>
                      <a:pt x="0" y="93"/>
                    </a:lnTo>
                    <a:lnTo>
                      <a:pt x="0" y="93"/>
                    </a:lnTo>
                    <a:lnTo>
                      <a:pt x="5" y="93"/>
                    </a:lnTo>
                    <a:lnTo>
                      <a:pt x="5" y="89"/>
                    </a:lnTo>
                    <a:close/>
                    <a:moveTo>
                      <a:pt x="122" y="0"/>
                    </a:moveTo>
                    <a:lnTo>
                      <a:pt x="122" y="0"/>
                    </a:lnTo>
                    <a:lnTo>
                      <a:pt x="114" y="6"/>
                    </a:lnTo>
                    <a:lnTo>
                      <a:pt x="122" y="6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4DA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93" name="Freeform 2119"/>
              <p:cNvSpPr>
                <a:spLocks noEditPoints="1"/>
              </p:cNvSpPr>
              <p:nvPr/>
            </p:nvSpPr>
            <p:spPr bwMode="auto">
              <a:xfrm>
                <a:off x="6478588" y="1700214"/>
                <a:ext cx="193675" cy="147638"/>
              </a:xfrm>
              <a:custGeom>
                <a:avLst/>
                <a:gdLst>
                  <a:gd name="T0" fmla="*/ 5 w 122"/>
                  <a:gd name="T1" fmla="*/ 89 h 93"/>
                  <a:gd name="T2" fmla="*/ 0 w 122"/>
                  <a:gd name="T3" fmla="*/ 93 h 93"/>
                  <a:gd name="T4" fmla="*/ 0 w 122"/>
                  <a:gd name="T5" fmla="*/ 93 h 93"/>
                  <a:gd name="T6" fmla="*/ 5 w 122"/>
                  <a:gd name="T7" fmla="*/ 93 h 93"/>
                  <a:gd name="T8" fmla="*/ 5 w 122"/>
                  <a:gd name="T9" fmla="*/ 89 h 93"/>
                  <a:gd name="T10" fmla="*/ 122 w 122"/>
                  <a:gd name="T11" fmla="*/ 0 h 93"/>
                  <a:gd name="T12" fmla="*/ 122 w 122"/>
                  <a:gd name="T13" fmla="*/ 0 h 93"/>
                  <a:gd name="T14" fmla="*/ 114 w 122"/>
                  <a:gd name="T15" fmla="*/ 6 h 93"/>
                  <a:gd name="T16" fmla="*/ 122 w 122"/>
                  <a:gd name="T17" fmla="*/ 6 h 93"/>
                  <a:gd name="T18" fmla="*/ 122 w 122"/>
                  <a:gd name="T1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93">
                    <a:moveTo>
                      <a:pt x="5" y="89"/>
                    </a:moveTo>
                    <a:lnTo>
                      <a:pt x="0" y="93"/>
                    </a:lnTo>
                    <a:lnTo>
                      <a:pt x="0" y="93"/>
                    </a:lnTo>
                    <a:lnTo>
                      <a:pt x="5" y="93"/>
                    </a:lnTo>
                    <a:lnTo>
                      <a:pt x="5" y="89"/>
                    </a:lnTo>
                    <a:moveTo>
                      <a:pt x="122" y="0"/>
                    </a:moveTo>
                    <a:lnTo>
                      <a:pt x="122" y="0"/>
                    </a:lnTo>
                    <a:lnTo>
                      <a:pt x="114" y="6"/>
                    </a:lnTo>
                    <a:lnTo>
                      <a:pt x="122" y="6"/>
                    </a:lnTo>
                    <a:lnTo>
                      <a:pt x="1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94" name="Rectangle 2120"/>
              <p:cNvSpPr>
                <a:spLocks noChangeArrowheads="1"/>
              </p:cNvSpPr>
              <p:nvPr/>
            </p:nvSpPr>
            <p:spPr bwMode="auto">
              <a:xfrm>
                <a:off x="6773863" y="849314"/>
                <a:ext cx="106363" cy="85725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95" name="Rectangle 2121"/>
              <p:cNvSpPr>
                <a:spLocks noChangeArrowheads="1"/>
              </p:cNvSpPr>
              <p:nvPr/>
            </p:nvSpPr>
            <p:spPr bwMode="auto">
              <a:xfrm>
                <a:off x="6773863" y="849314"/>
                <a:ext cx="106363" cy="85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96" name="Rectangle 2122"/>
              <p:cNvSpPr>
                <a:spLocks noChangeArrowheads="1"/>
              </p:cNvSpPr>
              <p:nvPr/>
            </p:nvSpPr>
            <p:spPr bwMode="auto">
              <a:xfrm>
                <a:off x="6777038" y="855664"/>
                <a:ext cx="100013" cy="76200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97" name="Rectangle 2123"/>
              <p:cNvSpPr>
                <a:spLocks noChangeArrowheads="1"/>
              </p:cNvSpPr>
              <p:nvPr/>
            </p:nvSpPr>
            <p:spPr bwMode="auto">
              <a:xfrm>
                <a:off x="6777038" y="855664"/>
                <a:ext cx="100013" cy="7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98" name="Freeform 2124"/>
              <p:cNvSpPr>
                <a:spLocks/>
              </p:cNvSpPr>
              <p:nvPr/>
            </p:nvSpPr>
            <p:spPr bwMode="auto">
              <a:xfrm>
                <a:off x="6777038" y="855664"/>
                <a:ext cx="100013" cy="76200"/>
              </a:xfrm>
              <a:custGeom>
                <a:avLst/>
                <a:gdLst>
                  <a:gd name="T0" fmla="*/ 63 w 63"/>
                  <a:gd name="T1" fmla="*/ 0 h 48"/>
                  <a:gd name="T2" fmla="*/ 0 w 63"/>
                  <a:gd name="T3" fmla="*/ 0 h 48"/>
                  <a:gd name="T4" fmla="*/ 0 w 63"/>
                  <a:gd name="T5" fmla="*/ 48 h 48"/>
                  <a:gd name="T6" fmla="*/ 4 w 63"/>
                  <a:gd name="T7" fmla="*/ 48 h 48"/>
                  <a:gd name="T8" fmla="*/ 0 w 63"/>
                  <a:gd name="T9" fmla="*/ 48 h 48"/>
                  <a:gd name="T10" fmla="*/ 0 w 63"/>
                  <a:gd name="T11" fmla="*/ 48 h 48"/>
                  <a:gd name="T12" fmla="*/ 4 w 63"/>
                  <a:gd name="T13" fmla="*/ 46 h 48"/>
                  <a:gd name="T14" fmla="*/ 4 w 63"/>
                  <a:gd name="T15" fmla="*/ 2 h 48"/>
                  <a:gd name="T16" fmla="*/ 59 w 63"/>
                  <a:gd name="T17" fmla="*/ 2 h 48"/>
                  <a:gd name="T18" fmla="*/ 63 w 63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48">
                    <a:moveTo>
                      <a:pt x="63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4" y="46"/>
                    </a:lnTo>
                    <a:lnTo>
                      <a:pt x="4" y="2"/>
                    </a:lnTo>
                    <a:lnTo>
                      <a:pt x="59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99" name="Freeform 2125"/>
              <p:cNvSpPr>
                <a:spLocks/>
              </p:cNvSpPr>
              <p:nvPr/>
            </p:nvSpPr>
            <p:spPr bwMode="auto">
              <a:xfrm>
                <a:off x="6777038" y="855664"/>
                <a:ext cx="100013" cy="76200"/>
              </a:xfrm>
              <a:custGeom>
                <a:avLst/>
                <a:gdLst>
                  <a:gd name="T0" fmla="*/ 63 w 63"/>
                  <a:gd name="T1" fmla="*/ 0 h 48"/>
                  <a:gd name="T2" fmla="*/ 0 w 63"/>
                  <a:gd name="T3" fmla="*/ 0 h 48"/>
                  <a:gd name="T4" fmla="*/ 0 w 63"/>
                  <a:gd name="T5" fmla="*/ 48 h 48"/>
                  <a:gd name="T6" fmla="*/ 4 w 63"/>
                  <a:gd name="T7" fmla="*/ 48 h 48"/>
                  <a:gd name="T8" fmla="*/ 0 w 63"/>
                  <a:gd name="T9" fmla="*/ 48 h 48"/>
                  <a:gd name="T10" fmla="*/ 0 w 63"/>
                  <a:gd name="T11" fmla="*/ 48 h 48"/>
                  <a:gd name="T12" fmla="*/ 4 w 63"/>
                  <a:gd name="T13" fmla="*/ 46 h 48"/>
                  <a:gd name="T14" fmla="*/ 4 w 63"/>
                  <a:gd name="T15" fmla="*/ 2 h 48"/>
                  <a:gd name="T16" fmla="*/ 59 w 63"/>
                  <a:gd name="T17" fmla="*/ 2 h 48"/>
                  <a:gd name="T18" fmla="*/ 63 w 63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48">
                    <a:moveTo>
                      <a:pt x="63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4" y="46"/>
                    </a:lnTo>
                    <a:lnTo>
                      <a:pt x="4" y="2"/>
                    </a:lnTo>
                    <a:lnTo>
                      <a:pt x="59" y="2"/>
                    </a:lnTo>
                    <a:lnTo>
                      <a:pt x="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00" name="Freeform 2126"/>
              <p:cNvSpPr>
                <a:spLocks/>
              </p:cNvSpPr>
              <p:nvPr/>
            </p:nvSpPr>
            <p:spPr bwMode="auto">
              <a:xfrm>
                <a:off x="6783388" y="858839"/>
                <a:ext cx="93663" cy="73025"/>
              </a:xfrm>
              <a:custGeom>
                <a:avLst/>
                <a:gdLst>
                  <a:gd name="T0" fmla="*/ 59 w 59"/>
                  <a:gd name="T1" fmla="*/ 0 h 46"/>
                  <a:gd name="T2" fmla="*/ 55 w 59"/>
                  <a:gd name="T3" fmla="*/ 0 h 46"/>
                  <a:gd name="T4" fmla="*/ 0 w 59"/>
                  <a:gd name="T5" fmla="*/ 44 h 46"/>
                  <a:gd name="T6" fmla="*/ 0 w 59"/>
                  <a:gd name="T7" fmla="*/ 46 h 46"/>
                  <a:gd name="T8" fmla="*/ 59 w 59"/>
                  <a:gd name="T9" fmla="*/ 46 h 46"/>
                  <a:gd name="T10" fmla="*/ 59 w 59"/>
                  <a:gd name="T1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46">
                    <a:moveTo>
                      <a:pt x="59" y="0"/>
                    </a:moveTo>
                    <a:lnTo>
                      <a:pt x="55" y="0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59" y="46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01" name="Freeform 2127"/>
              <p:cNvSpPr>
                <a:spLocks/>
              </p:cNvSpPr>
              <p:nvPr/>
            </p:nvSpPr>
            <p:spPr bwMode="auto">
              <a:xfrm>
                <a:off x="6783388" y="858839"/>
                <a:ext cx="93663" cy="73025"/>
              </a:xfrm>
              <a:custGeom>
                <a:avLst/>
                <a:gdLst>
                  <a:gd name="T0" fmla="*/ 59 w 59"/>
                  <a:gd name="T1" fmla="*/ 0 h 46"/>
                  <a:gd name="T2" fmla="*/ 55 w 59"/>
                  <a:gd name="T3" fmla="*/ 0 h 46"/>
                  <a:gd name="T4" fmla="*/ 0 w 59"/>
                  <a:gd name="T5" fmla="*/ 44 h 46"/>
                  <a:gd name="T6" fmla="*/ 0 w 59"/>
                  <a:gd name="T7" fmla="*/ 46 h 46"/>
                  <a:gd name="T8" fmla="*/ 59 w 59"/>
                  <a:gd name="T9" fmla="*/ 46 h 46"/>
                  <a:gd name="T10" fmla="*/ 59 w 59"/>
                  <a:gd name="T1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46">
                    <a:moveTo>
                      <a:pt x="59" y="0"/>
                    </a:moveTo>
                    <a:lnTo>
                      <a:pt x="55" y="0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59" y="46"/>
                    </a:lnTo>
                    <a:lnTo>
                      <a:pt x="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02" name="Freeform 2128"/>
              <p:cNvSpPr>
                <a:spLocks noEditPoints="1"/>
              </p:cNvSpPr>
              <p:nvPr/>
            </p:nvSpPr>
            <p:spPr bwMode="auto">
              <a:xfrm>
                <a:off x="6777038" y="855664"/>
                <a:ext cx="100013" cy="76200"/>
              </a:xfrm>
              <a:custGeom>
                <a:avLst/>
                <a:gdLst>
                  <a:gd name="T0" fmla="*/ 4 w 63"/>
                  <a:gd name="T1" fmla="*/ 46 h 48"/>
                  <a:gd name="T2" fmla="*/ 0 w 63"/>
                  <a:gd name="T3" fmla="*/ 48 h 48"/>
                  <a:gd name="T4" fmla="*/ 0 w 63"/>
                  <a:gd name="T5" fmla="*/ 48 h 48"/>
                  <a:gd name="T6" fmla="*/ 4 w 63"/>
                  <a:gd name="T7" fmla="*/ 48 h 48"/>
                  <a:gd name="T8" fmla="*/ 4 w 63"/>
                  <a:gd name="T9" fmla="*/ 46 h 48"/>
                  <a:gd name="T10" fmla="*/ 63 w 63"/>
                  <a:gd name="T11" fmla="*/ 0 h 48"/>
                  <a:gd name="T12" fmla="*/ 63 w 63"/>
                  <a:gd name="T13" fmla="*/ 0 h 48"/>
                  <a:gd name="T14" fmla="*/ 59 w 63"/>
                  <a:gd name="T15" fmla="*/ 2 h 48"/>
                  <a:gd name="T16" fmla="*/ 63 w 63"/>
                  <a:gd name="T17" fmla="*/ 2 h 48"/>
                  <a:gd name="T18" fmla="*/ 63 w 63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48">
                    <a:moveTo>
                      <a:pt x="4" y="46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4" y="48"/>
                    </a:lnTo>
                    <a:lnTo>
                      <a:pt x="4" y="46"/>
                    </a:lnTo>
                    <a:close/>
                    <a:moveTo>
                      <a:pt x="63" y="0"/>
                    </a:moveTo>
                    <a:lnTo>
                      <a:pt x="63" y="0"/>
                    </a:lnTo>
                    <a:lnTo>
                      <a:pt x="59" y="2"/>
                    </a:lnTo>
                    <a:lnTo>
                      <a:pt x="63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4DA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03" name="Freeform 2129"/>
              <p:cNvSpPr>
                <a:spLocks noEditPoints="1"/>
              </p:cNvSpPr>
              <p:nvPr/>
            </p:nvSpPr>
            <p:spPr bwMode="auto">
              <a:xfrm>
                <a:off x="6777038" y="855664"/>
                <a:ext cx="100013" cy="76200"/>
              </a:xfrm>
              <a:custGeom>
                <a:avLst/>
                <a:gdLst>
                  <a:gd name="T0" fmla="*/ 4 w 63"/>
                  <a:gd name="T1" fmla="*/ 46 h 48"/>
                  <a:gd name="T2" fmla="*/ 0 w 63"/>
                  <a:gd name="T3" fmla="*/ 48 h 48"/>
                  <a:gd name="T4" fmla="*/ 0 w 63"/>
                  <a:gd name="T5" fmla="*/ 48 h 48"/>
                  <a:gd name="T6" fmla="*/ 4 w 63"/>
                  <a:gd name="T7" fmla="*/ 48 h 48"/>
                  <a:gd name="T8" fmla="*/ 4 w 63"/>
                  <a:gd name="T9" fmla="*/ 46 h 48"/>
                  <a:gd name="T10" fmla="*/ 63 w 63"/>
                  <a:gd name="T11" fmla="*/ 0 h 48"/>
                  <a:gd name="T12" fmla="*/ 63 w 63"/>
                  <a:gd name="T13" fmla="*/ 0 h 48"/>
                  <a:gd name="T14" fmla="*/ 59 w 63"/>
                  <a:gd name="T15" fmla="*/ 2 h 48"/>
                  <a:gd name="T16" fmla="*/ 63 w 63"/>
                  <a:gd name="T17" fmla="*/ 2 h 48"/>
                  <a:gd name="T18" fmla="*/ 63 w 63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48">
                    <a:moveTo>
                      <a:pt x="4" y="46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4" y="48"/>
                    </a:lnTo>
                    <a:lnTo>
                      <a:pt x="4" y="46"/>
                    </a:lnTo>
                    <a:moveTo>
                      <a:pt x="63" y="0"/>
                    </a:moveTo>
                    <a:lnTo>
                      <a:pt x="63" y="0"/>
                    </a:lnTo>
                    <a:lnTo>
                      <a:pt x="59" y="2"/>
                    </a:lnTo>
                    <a:lnTo>
                      <a:pt x="63" y="2"/>
                    </a:lnTo>
                    <a:lnTo>
                      <a:pt x="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04" name="Rectangle 2130"/>
              <p:cNvSpPr>
                <a:spLocks noChangeArrowheads="1"/>
              </p:cNvSpPr>
              <p:nvPr/>
            </p:nvSpPr>
            <p:spPr bwMode="auto">
              <a:xfrm>
                <a:off x="6773863" y="1050926"/>
                <a:ext cx="106363" cy="84138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05" name="Rectangle 2131"/>
              <p:cNvSpPr>
                <a:spLocks noChangeArrowheads="1"/>
              </p:cNvSpPr>
              <p:nvPr/>
            </p:nvSpPr>
            <p:spPr bwMode="auto">
              <a:xfrm>
                <a:off x="6773863" y="1050926"/>
                <a:ext cx="106363" cy="84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06" name="Rectangle 2132"/>
              <p:cNvSpPr>
                <a:spLocks noChangeArrowheads="1"/>
              </p:cNvSpPr>
              <p:nvPr/>
            </p:nvSpPr>
            <p:spPr bwMode="auto">
              <a:xfrm>
                <a:off x="6777038" y="1054101"/>
                <a:ext cx="100013" cy="77788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07" name="Rectangle 2133"/>
              <p:cNvSpPr>
                <a:spLocks noChangeArrowheads="1"/>
              </p:cNvSpPr>
              <p:nvPr/>
            </p:nvSpPr>
            <p:spPr bwMode="auto">
              <a:xfrm>
                <a:off x="6777038" y="1054101"/>
                <a:ext cx="100013" cy="77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08" name="Freeform 2134"/>
              <p:cNvSpPr>
                <a:spLocks/>
              </p:cNvSpPr>
              <p:nvPr/>
            </p:nvSpPr>
            <p:spPr bwMode="auto">
              <a:xfrm>
                <a:off x="6777038" y="1054101"/>
                <a:ext cx="100013" cy="77788"/>
              </a:xfrm>
              <a:custGeom>
                <a:avLst/>
                <a:gdLst>
                  <a:gd name="T0" fmla="*/ 63 w 63"/>
                  <a:gd name="T1" fmla="*/ 0 h 49"/>
                  <a:gd name="T2" fmla="*/ 0 w 63"/>
                  <a:gd name="T3" fmla="*/ 0 h 49"/>
                  <a:gd name="T4" fmla="*/ 0 w 63"/>
                  <a:gd name="T5" fmla="*/ 49 h 49"/>
                  <a:gd name="T6" fmla="*/ 4 w 63"/>
                  <a:gd name="T7" fmla="*/ 49 h 49"/>
                  <a:gd name="T8" fmla="*/ 0 w 63"/>
                  <a:gd name="T9" fmla="*/ 49 h 49"/>
                  <a:gd name="T10" fmla="*/ 0 w 63"/>
                  <a:gd name="T11" fmla="*/ 49 h 49"/>
                  <a:gd name="T12" fmla="*/ 4 w 63"/>
                  <a:gd name="T13" fmla="*/ 47 h 49"/>
                  <a:gd name="T14" fmla="*/ 4 w 63"/>
                  <a:gd name="T15" fmla="*/ 4 h 49"/>
                  <a:gd name="T16" fmla="*/ 59 w 63"/>
                  <a:gd name="T17" fmla="*/ 4 h 49"/>
                  <a:gd name="T18" fmla="*/ 63 w 63"/>
                  <a:gd name="T1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49">
                    <a:moveTo>
                      <a:pt x="63" y="0"/>
                    </a:moveTo>
                    <a:lnTo>
                      <a:pt x="0" y="0"/>
                    </a:lnTo>
                    <a:lnTo>
                      <a:pt x="0" y="49"/>
                    </a:lnTo>
                    <a:lnTo>
                      <a:pt x="4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4" y="47"/>
                    </a:lnTo>
                    <a:lnTo>
                      <a:pt x="4" y="4"/>
                    </a:lnTo>
                    <a:lnTo>
                      <a:pt x="59" y="4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09" name="Freeform 2135"/>
              <p:cNvSpPr>
                <a:spLocks/>
              </p:cNvSpPr>
              <p:nvPr/>
            </p:nvSpPr>
            <p:spPr bwMode="auto">
              <a:xfrm>
                <a:off x="6777038" y="1054101"/>
                <a:ext cx="100013" cy="77788"/>
              </a:xfrm>
              <a:custGeom>
                <a:avLst/>
                <a:gdLst>
                  <a:gd name="T0" fmla="*/ 63 w 63"/>
                  <a:gd name="T1" fmla="*/ 0 h 49"/>
                  <a:gd name="T2" fmla="*/ 0 w 63"/>
                  <a:gd name="T3" fmla="*/ 0 h 49"/>
                  <a:gd name="T4" fmla="*/ 0 w 63"/>
                  <a:gd name="T5" fmla="*/ 49 h 49"/>
                  <a:gd name="T6" fmla="*/ 4 w 63"/>
                  <a:gd name="T7" fmla="*/ 49 h 49"/>
                  <a:gd name="T8" fmla="*/ 0 w 63"/>
                  <a:gd name="T9" fmla="*/ 49 h 49"/>
                  <a:gd name="T10" fmla="*/ 0 w 63"/>
                  <a:gd name="T11" fmla="*/ 49 h 49"/>
                  <a:gd name="T12" fmla="*/ 4 w 63"/>
                  <a:gd name="T13" fmla="*/ 47 h 49"/>
                  <a:gd name="T14" fmla="*/ 4 w 63"/>
                  <a:gd name="T15" fmla="*/ 4 h 49"/>
                  <a:gd name="T16" fmla="*/ 59 w 63"/>
                  <a:gd name="T17" fmla="*/ 4 h 49"/>
                  <a:gd name="T18" fmla="*/ 63 w 63"/>
                  <a:gd name="T1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49">
                    <a:moveTo>
                      <a:pt x="63" y="0"/>
                    </a:moveTo>
                    <a:lnTo>
                      <a:pt x="0" y="0"/>
                    </a:lnTo>
                    <a:lnTo>
                      <a:pt x="0" y="49"/>
                    </a:lnTo>
                    <a:lnTo>
                      <a:pt x="4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4" y="47"/>
                    </a:lnTo>
                    <a:lnTo>
                      <a:pt x="4" y="4"/>
                    </a:lnTo>
                    <a:lnTo>
                      <a:pt x="59" y="4"/>
                    </a:lnTo>
                    <a:lnTo>
                      <a:pt x="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10" name="Freeform 2136"/>
              <p:cNvSpPr>
                <a:spLocks/>
              </p:cNvSpPr>
              <p:nvPr/>
            </p:nvSpPr>
            <p:spPr bwMode="auto">
              <a:xfrm>
                <a:off x="6783388" y="1060451"/>
                <a:ext cx="93663" cy="71438"/>
              </a:xfrm>
              <a:custGeom>
                <a:avLst/>
                <a:gdLst>
                  <a:gd name="T0" fmla="*/ 59 w 59"/>
                  <a:gd name="T1" fmla="*/ 0 h 45"/>
                  <a:gd name="T2" fmla="*/ 55 w 59"/>
                  <a:gd name="T3" fmla="*/ 0 h 45"/>
                  <a:gd name="T4" fmla="*/ 0 w 59"/>
                  <a:gd name="T5" fmla="*/ 43 h 45"/>
                  <a:gd name="T6" fmla="*/ 0 w 59"/>
                  <a:gd name="T7" fmla="*/ 45 h 45"/>
                  <a:gd name="T8" fmla="*/ 59 w 59"/>
                  <a:gd name="T9" fmla="*/ 45 h 45"/>
                  <a:gd name="T10" fmla="*/ 59 w 59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45">
                    <a:moveTo>
                      <a:pt x="59" y="0"/>
                    </a:moveTo>
                    <a:lnTo>
                      <a:pt x="55" y="0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59" y="45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11" name="Freeform 2137"/>
              <p:cNvSpPr>
                <a:spLocks/>
              </p:cNvSpPr>
              <p:nvPr/>
            </p:nvSpPr>
            <p:spPr bwMode="auto">
              <a:xfrm>
                <a:off x="6783388" y="1060451"/>
                <a:ext cx="93663" cy="71438"/>
              </a:xfrm>
              <a:custGeom>
                <a:avLst/>
                <a:gdLst>
                  <a:gd name="T0" fmla="*/ 59 w 59"/>
                  <a:gd name="T1" fmla="*/ 0 h 45"/>
                  <a:gd name="T2" fmla="*/ 55 w 59"/>
                  <a:gd name="T3" fmla="*/ 0 h 45"/>
                  <a:gd name="T4" fmla="*/ 0 w 59"/>
                  <a:gd name="T5" fmla="*/ 43 h 45"/>
                  <a:gd name="T6" fmla="*/ 0 w 59"/>
                  <a:gd name="T7" fmla="*/ 45 h 45"/>
                  <a:gd name="T8" fmla="*/ 59 w 59"/>
                  <a:gd name="T9" fmla="*/ 45 h 45"/>
                  <a:gd name="T10" fmla="*/ 59 w 59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45">
                    <a:moveTo>
                      <a:pt x="59" y="0"/>
                    </a:moveTo>
                    <a:lnTo>
                      <a:pt x="55" y="0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59" y="45"/>
                    </a:lnTo>
                    <a:lnTo>
                      <a:pt x="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12" name="Freeform 2138"/>
              <p:cNvSpPr>
                <a:spLocks noEditPoints="1"/>
              </p:cNvSpPr>
              <p:nvPr/>
            </p:nvSpPr>
            <p:spPr bwMode="auto">
              <a:xfrm>
                <a:off x="6777038" y="1054101"/>
                <a:ext cx="100013" cy="77788"/>
              </a:xfrm>
              <a:custGeom>
                <a:avLst/>
                <a:gdLst>
                  <a:gd name="T0" fmla="*/ 4 w 63"/>
                  <a:gd name="T1" fmla="*/ 47 h 49"/>
                  <a:gd name="T2" fmla="*/ 0 w 63"/>
                  <a:gd name="T3" fmla="*/ 49 h 49"/>
                  <a:gd name="T4" fmla="*/ 0 w 63"/>
                  <a:gd name="T5" fmla="*/ 49 h 49"/>
                  <a:gd name="T6" fmla="*/ 4 w 63"/>
                  <a:gd name="T7" fmla="*/ 49 h 49"/>
                  <a:gd name="T8" fmla="*/ 4 w 63"/>
                  <a:gd name="T9" fmla="*/ 47 h 49"/>
                  <a:gd name="T10" fmla="*/ 63 w 63"/>
                  <a:gd name="T11" fmla="*/ 0 h 49"/>
                  <a:gd name="T12" fmla="*/ 63 w 63"/>
                  <a:gd name="T13" fmla="*/ 0 h 49"/>
                  <a:gd name="T14" fmla="*/ 59 w 63"/>
                  <a:gd name="T15" fmla="*/ 4 h 49"/>
                  <a:gd name="T16" fmla="*/ 63 w 63"/>
                  <a:gd name="T17" fmla="*/ 4 h 49"/>
                  <a:gd name="T18" fmla="*/ 63 w 63"/>
                  <a:gd name="T1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49">
                    <a:moveTo>
                      <a:pt x="4" y="47"/>
                    </a:moveTo>
                    <a:lnTo>
                      <a:pt x="0" y="49"/>
                    </a:lnTo>
                    <a:lnTo>
                      <a:pt x="0" y="49"/>
                    </a:lnTo>
                    <a:lnTo>
                      <a:pt x="4" y="49"/>
                    </a:lnTo>
                    <a:lnTo>
                      <a:pt x="4" y="47"/>
                    </a:lnTo>
                    <a:close/>
                    <a:moveTo>
                      <a:pt x="63" y="0"/>
                    </a:moveTo>
                    <a:lnTo>
                      <a:pt x="63" y="0"/>
                    </a:lnTo>
                    <a:lnTo>
                      <a:pt x="59" y="4"/>
                    </a:lnTo>
                    <a:lnTo>
                      <a:pt x="63" y="4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4DA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13" name="Freeform 2139"/>
              <p:cNvSpPr>
                <a:spLocks noEditPoints="1"/>
              </p:cNvSpPr>
              <p:nvPr/>
            </p:nvSpPr>
            <p:spPr bwMode="auto">
              <a:xfrm>
                <a:off x="6777038" y="1054101"/>
                <a:ext cx="100013" cy="77788"/>
              </a:xfrm>
              <a:custGeom>
                <a:avLst/>
                <a:gdLst>
                  <a:gd name="T0" fmla="*/ 4 w 63"/>
                  <a:gd name="T1" fmla="*/ 47 h 49"/>
                  <a:gd name="T2" fmla="*/ 0 w 63"/>
                  <a:gd name="T3" fmla="*/ 49 h 49"/>
                  <a:gd name="T4" fmla="*/ 0 w 63"/>
                  <a:gd name="T5" fmla="*/ 49 h 49"/>
                  <a:gd name="T6" fmla="*/ 4 w 63"/>
                  <a:gd name="T7" fmla="*/ 49 h 49"/>
                  <a:gd name="T8" fmla="*/ 4 w 63"/>
                  <a:gd name="T9" fmla="*/ 47 h 49"/>
                  <a:gd name="T10" fmla="*/ 63 w 63"/>
                  <a:gd name="T11" fmla="*/ 0 h 49"/>
                  <a:gd name="T12" fmla="*/ 63 w 63"/>
                  <a:gd name="T13" fmla="*/ 0 h 49"/>
                  <a:gd name="T14" fmla="*/ 59 w 63"/>
                  <a:gd name="T15" fmla="*/ 4 h 49"/>
                  <a:gd name="T16" fmla="*/ 63 w 63"/>
                  <a:gd name="T17" fmla="*/ 4 h 49"/>
                  <a:gd name="T18" fmla="*/ 63 w 63"/>
                  <a:gd name="T1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49">
                    <a:moveTo>
                      <a:pt x="4" y="47"/>
                    </a:moveTo>
                    <a:lnTo>
                      <a:pt x="0" y="49"/>
                    </a:lnTo>
                    <a:lnTo>
                      <a:pt x="0" y="49"/>
                    </a:lnTo>
                    <a:lnTo>
                      <a:pt x="4" y="49"/>
                    </a:lnTo>
                    <a:lnTo>
                      <a:pt x="4" y="47"/>
                    </a:lnTo>
                    <a:moveTo>
                      <a:pt x="63" y="0"/>
                    </a:moveTo>
                    <a:lnTo>
                      <a:pt x="63" y="0"/>
                    </a:lnTo>
                    <a:lnTo>
                      <a:pt x="59" y="4"/>
                    </a:lnTo>
                    <a:lnTo>
                      <a:pt x="63" y="4"/>
                    </a:lnTo>
                    <a:lnTo>
                      <a:pt x="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14" name="Rectangle 2140"/>
              <p:cNvSpPr>
                <a:spLocks noChangeArrowheads="1"/>
              </p:cNvSpPr>
              <p:nvPr/>
            </p:nvSpPr>
            <p:spPr bwMode="auto">
              <a:xfrm>
                <a:off x="6773863" y="1249364"/>
                <a:ext cx="106363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15" name="Rectangle 2141"/>
              <p:cNvSpPr>
                <a:spLocks noChangeArrowheads="1"/>
              </p:cNvSpPr>
              <p:nvPr/>
            </p:nvSpPr>
            <p:spPr bwMode="auto">
              <a:xfrm>
                <a:off x="6773863" y="1249364"/>
                <a:ext cx="106363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16" name="Rectangle 2142"/>
              <p:cNvSpPr>
                <a:spLocks noChangeArrowheads="1"/>
              </p:cNvSpPr>
              <p:nvPr/>
            </p:nvSpPr>
            <p:spPr bwMode="auto">
              <a:xfrm>
                <a:off x="6777038" y="1252539"/>
                <a:ext cx="100013" cy="77788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17" name="Rectangle 2143"/>
              <p:cNvSpPr>
                <a:spLocks noChangeArrowheads="1"/>
              </p:cNvSpPr>
              <p:nvPr/>
            </p:nvSpPr>
            <p:spPr bwMode="auto">
              <a:xfrm>
                <a:off x="6777038" y="1252539"/>
                <a:ext cx="100013" cy="77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18" name="Freeform 2144"/>
              <p:cNvSpPr>
                <a:spLocks/>
              </p:cNvSpPr>
              <p:nvPr/>
            </p:nvSpPr>
            <p:spPr bwMode="auto">
              <a:xfrm>
                <a:off x="6777038" y="1252539"/>
                <a:ext cx="100013" cy="77788"/>
              </a:xfrm>
              <a:custGeom>
                <a:avLst/>
                <a:gdLst>
                  <a:gd name="T0" fmla="*/ 63 w 63"/>
                  <a:gd name="T1" fmla="*/ 0 h 49"/>
                  <a:gd name="T2" fmla="*/ 0 w 63"/>
                  <a:gd name="T3" fmla="*/ 0 h 49"/>
                  <a:gd name="T4" fmla="*/ 0 w 63"/>
                  <a:gd name="T5" fmla="*/ 49 h 49"/>
                  <a:gd name="T6" fmla="*/ 4 w 63"/>
                  <a:gd name="T7" fmla="*/ 49 h 49"/>
                  <a:gd name="T8" fmla="*/ 0 w 63"/>
                  <a:gd name="T9" fmla="*/ 49 h 49"/>
                  <a:gd name="T10" fmla="*/ 0 w 63"/>
                  <a:gd name="T11" fmla="*/ 49 h 49"/>
                  <a:gd name="T12" fmla="*/ 4 w 63"/>
                  <a:gd name="T13" fmla="*/ 47 h 49"/>
                  <a:gd name="T14" fmla="*/ 4 w 63"/>
                  <a:gd name="T15" fmla="*/ 4 h 49"/>
                  <a:gd name="T16" fmla="*/ 59 w 63"/>
                  <a:gd name="T17" fmla="*/ 4 h 49"/>
                  <a:gd name="T18" fmla="*/ 63 w 63"/>
                  <a:gd name="T1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49">
                    <a:moveTo>
                      <a:pt x="63" y="0"/>
                    </a:moveTo>
                    <a:lnTo>
                      <a:pt x="0" y="0"/>
                    </a:lnTo>
                    <a:lnTo>
                      <a:pt x="0" y="49"/>
                    </a:lnTo>
                    <a:lnTo>
                      <a:pt x="4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4" y="47"/>
                    </a:lnTo>
                    <a:lnTo>
                      <a:pt x="4" y="4"/>
                    </a:lnTo>
                    <a:lnTo>
                      <a:pt x="59" y="4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19" name="Freeform 2145"/>
              <p:cNvSpPr>
                <a:spLocks/>
              </p:cNvSpPr>
              <p:nvPr/>
            </p:nvSpPr>
            <p:spPr bwMode="auto">
              <a:xfrm>
                <a:off x="6777038" y="1252539"/>
                <a:ext cx="100013" cy="77788"/>
              </a:xfrm>
              <a:custGeom>
                <a:avLst/>
                <a:gdLst>
                  <a:gd name="T0" fmla="*/ 63 w 63"/>
                  <a:gd name="T1" fmla="*/ 0 h 49"/>
                  <a:gd name="T2" fmla="*/ 0 w 63"/>
                  <a:gd name="T3" fmla="*/ 0 h 49"/>
                  <a:gd name="T4" fmla="*/ 0 w 63"/>
                  <a:gd name="T5" fmla="*/ 49 h 49"/>
                  <a:gd name="T6" fmla="*/ 4 w 63"/>
                  <a:gd name="T7" fmla="*/ 49 h 49"/>
                  <a:gd name="T8" fmla="*/ 0 w 63"/>
                  <a:gd name="T9" fmla="*/ 49 h 49"/>
                  <a:gd name="T10" fmla="*/ 0 w 63"/>
                  <a:gd name="T11" fmla="*/ 49 h 49"/>
                  <a:gd name="T12" fmla="*/ 4 w 63"/>
                  <a:gd name="T13" fmla="*/ 47 h 49"/>
                  <a:gd name="T14" fmla="*/ 4 w 63"/>
                  <a:gd name="T15" fmla="*/ 4 h 49"/>
                  <a:gd name="T16" fmla="*/ 59 w 63"/>
                  <a:gd name="T17" fmla="*/ 4 h 49"/>
                  <a:gd name="T18" fmla="*/ 63 w 63"/>
                  <a:gd name="T1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49">
                    <a:moveTo>
                      <a:pt x="63" y="0"/>
                    </a:moveTo>
                    <a:lnTo>
                      <a:pt x="0" y="0"/>
                    </a:lnTo>
                    <a:lnTo>
                      <a:pt x="0" y="49"/>
                    </a:lnTo>
                    <a:lnTo>
                      <a:pt x="4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4" y="47"/>
                    </a:lnTo>
                    <a:lnTo>
                      <a:pt x="4" y="4"/>
                    </a:lnTo>
                    <a:lnTo>
                      <a:pt x="59" y="4"/>
                    </a:lnTo>
                    <a:lnTo>
                      <a:pt x="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20" name="Freeform 2146"/>
              <p:cNvSpPr>
                <a:spLocks/>
              </p:cNvSpPr>
              <p:nvPr/>
            </p:nvSpPr>
            <p:spPr bwMode="auto">
              <a:xfrm>
                <a:off x="6783388" y="1258889"/>
                <a:ext cx="93663" cy="71438"/>
              </a:xfrm>
              <a:custGeom>
                <a:avLst/>
                <a:gdLst>
                  <a:gd name="T0" fmla="*/ 59 w 59"/>
                  <a:gd name="T1" fmla="*/ 0 h 45"/>
                  <a:gd name="T2" fmla="*/ 55 w 59"/>
                  <a:gd name="T3" fmla="*/ 0 h 45"/>
                  <a:gd name="T4" fmla="*/ 0 w 59"/>
                  <a:gd name="T5" fmla="*/ 43 h 45"/>
                  <a:gd name="T6" fmla="*/ 0 w 59"/>
                  <a:gd name="T7" fmla="*/ 45 h 45"/>
                  <a:gd name="T8" fmla="*/ 59 w 59"/>
                  <a:gd name="T9" fmla="*/ 45 h 45"/>
                  <a:gd name="T10" fmla="*/ 59 w 59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45">
                    <a:moveTo>
                      <a:pt x="59" y="0"/>
                    </a:moveTo>
                    <a:lnTo>
                      <a:pt x="55" y="0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59" y="45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21" name="Freeform 2147"/>
              <p:cNvSpPr>
                <a:spLocks/>
              </p:cNvSpPr>
              <p:nvPr/>
            </p:nvSpPr>
            <p:spPr bwMode="auto">
              <a:xfrm>
                <a:off x="6783388" y="1258889"/>
                <a:ext cx="93663" cy="71438"/>
              </a:xfrm>
              <a:custGeom>
                <a:avLst/>
                <a:gdLst>
                  <a:gd name="T0" fmla="*/ 59 w 59"/>
                  <a:gd name="T1" fmla="*/ 0 h 45"/>
                  <a:gd name="T2" fmla="*/ 55 w 59"/>
                  <a:gd name="T3" fmla="*/ 0 h 45"/>
                  <a:gd name="T4" fmla="*/ 0 w 59"/>
                  <a:gd name="T5" fmla="*/ 43 h 45"/>
                  <a:gd name="T6" fmla="*/ 0 w 59"/>
                  <a:gd name="T7" fmla="*/ 45 h 45"/>
                  <a:gd name="T8" fmla="*/ 59 w 59"/>
                  <a:gd name="T9" fmla="*/ 45 h 45"/>
                  <a:gd name="T10" fmla="*/ 59 w 59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45">
                    <a:moveTo>
                      <a:pt x="59" y="0"/>
                    </a:moveTo>
                    <a:lnTo>
                      <a:pt x="55" y="0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59" y="45"/>
                    </a:lnTo>
                    <a:lnTo>
                      <a:pt x="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22" name="Freeform 2148"/>
              <p:cNvSpPr>
                <a:spLocks noEditPoints="1"/>
              </p:cNvSpPr>
              <p:nvPr/>
            </p:nvSpPr>
            <p:spPr bwMode="auto">
              <a:xfrm>
                <a:off x="6777038" y="1252539"/>
                <a:ext cx="100013" cy="77788"/>
              </a:xfrm>
              <a:custGeom>
                <a:avLst/>
                <a:gdLst>
                  <a:gd name="T0" fmla="*/ 4 w 63"/>
                  <a:gd name="T1" fmla="*/ 47 h 49"/>
                  <a:gd name="T2" fmla="*/ 0 w 63"/>
                  <a:gd name="T3" fmla="*/ 49 h 49"/>
                  <a:gd name="T4" fmla="*/ 0 w 63"/>
                  <a:gd name="T5" fmla="*/ 49 h 49"/>
                  <a:gd name="T6" fmla="*/ 4 w 63"/>
                  <a:gd name="T7" fmla="*/ 49 h 49"/>
                  <a:gd name="T8" fmla="*/ 4 w 63"/>
                  <a:gd name="T9" fmla="*/ 47 h 49"/>
                  <a:gd name="T10" fmla="*/ 63 w 63"/>
                  <a:gd name="T11" fmla="*/ 0 h 49"/>
                  <a:gd name="T12" fmla="*/ 63 w 63"/>
                  <a:gd name="T13" fmla="*/ 0 h 49"/>
                  <a:gd name="T14" fmla="*/ 59 w 63"/>
                  <a:gd name="T15" fmla="*/ 4 h 49"/>
                  <a:gd name="T16" fmla="*/ 63 w 63"/>
                  <a:gd name="T17" fmla="*/ 4 h 49"/>
                  <a:gd name="T18" fmla="*/ 63 w 63"/>
                  <a:gd name="T1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49">
                    <a:moveTo>
                      <a:pt x="4" y="47"/>
                    </a:moveTo>
                    <a:lnTo>
                      <a:pt x="0" y="49"/>
                    </a:lnTo>
                    <a:lnTo>
                      <a:pt x="0" y="49"/>
                    </a:lnTo>
                    <a:lnTo>
                      <a:pt x="4" y="49"/>
                    </a:lnTo>
                    <a:lnTo>
                      <a:pt x="4" y="47"/>
                    </a:lnTo>
                    <a:close/>
                    <a:moveTo>
                      <a:pt x="63" y="0"/>
                    </a:moveTo>
                    <a:lnTo>
                      <a:pt x="63" y="0"/>
                    </a:lnTo>
                    <a:lnTo>
                      <a:pt x="59" y="4"/>
                    </a:lnTo>
                    <a:lnTo>
                      <a:pt x="63" y="4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4DA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23" name="Freeform 2149"/>
              <p:cNvSpPr>
                <a:spLocks noEditPoints="1"/>
              </p:cNvSpPr>
              <p:nvPr/>
            </p:nvSpPr>
            <p:spPr bwMode="auto">
              <a:xfrm>
                <a:off x="6777038" y="1252539"/>
                <a:ext cx="100013" cy="77788"/>
              </a:xfrm>
              <a:custGeom>
                <a:avLst/>
                <a:gdLst>
                  <a:gd name="T0" fmla="*/ 4 w 63"/>
                  <a:gd name="T1" fmla="*/ 47 h 49"/>
                  <a:gd name="T2" fmla="*/ 0 w 63"/>
                  <a:gd name="T3" fmla="*/ 49 h 49"/>
                  <a:gd name="T4" fmla="*/ 0 w 63"/>
                  <a:gd name="T5" fmla="*/ 49 h 49"/>
                  <a:gd name="T6" fmla="*/ 4 w 63"/>
                  <a:gd name="T7" fmla="*/ 49 h 49"/>
                  <a:gd name="T8" fmla="*/ 4 w 63"/>
                  <a:gd name="T9" fmla="*/ 47 h 49"/>
                  <a:gd name="T10" fmla="*/ 63 w 63"/>
                  <a:gd name="T11" fmla="*/ 0 h 49"/>
                  <a:gd name="T12" fmla="*/ 63 w 63"/>
                  <a:gd name="T13" fmla="*/ 0 h 49"/>
                  <a:gd name="T14" fmla="*/ 59 w 63"/>
                  <a:gd name="T15" fmla="*/ 4 h 49"/>
                  <a:gd name="T16" fmla="*/ 63 w 63"/>
                  <a:gd name="T17" fmla="*/ 4 h 49"/>
                  <a:gd name="T18" fmla="*/ 63 w 63"/>
                  <a:gd name="T1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49">
                    <a:moveTo>
                      <a:pt x="4" y="47"/>
                    </a:moveTo>
                    <a:lnTo>
                      <a:pt x="0" y="49"/>
                    </a:lnTo>
                    <a:lnTo>
                      <a:pt x="0" y="49"/>
                    </a:lnTo>
                    <a:lnTo>
                      <a:pt x="4" y="49"/>
                    </a:lnTo>
                    <a:lnTo>
                      <a:pt x="4" y="47"/>
                    </a:lnTo>
                    <a:moveTo>
                      <a:pt x="63" y="0"/>
                    </a:moveTo>
                    <a:lnTo>
                      <a:pt x="63" y="0"/>
                    </a:lnTo>
                    <a:lnTo>
                      <a:pt x="59" y="4"/>
                    </a:lnTo>
                    <a:lnTo>
                      <a:pt x="63" y="4"/>
                    </a:lnTo>
                    <a:lnTo>
                      <a:pt x="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24" name="Rectangle 2150"/>
              <p:cNvSpPr>
                <a:spLocks noChangeArrowheads="1"/>
              </p:cNvSpPr>
              <p:nvPr/>
            </p:nvSpPr>
            <p:spPr bwMode="auto">
              <a:xfrm>
                <a:off x="6773863" y="1449389"/>
                <a:ext cx="106363" cy="85725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25" name="Rectangle 2151"/>
              <p:cNvSpPr>
                <a:spLocks noChangeArrowheads="1"/>
              </p:cNvSpPr>
              <p:nvPr/>
            </p:nvSpPr>
            <p:spPr bwMode="auto">
              <a:xfrm>
                <a:off x="6773863" y="1449389"/>
                <a:ext cx="106363" cy="85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26" name="Rectangle 2152"/>
              <p:cNvSpPr>
                <a:spLocks noChangeArrowheads="1"/>
              </p:cNvSpPr>
              <p:nvPr/>
            </p:nvSpPr>
            <p:spPr bwMode="auto">
              <a:xfrm>
                <a:off x="6777038" y="1452564"/>
                <a:ext cx="100013" cy="76200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27" name="Rectangle 2153"/>
              <p:cNvSpPr>
                <a:spLocks noChangeArrowheads="1"/>
              </p:cNvSpPr>
              <p:nvPr/>
            </p:nvSpPr>
            <p:spPr bwMode="auto">
              <a:xfrm>
                <a:off x="6777038" y="1452564"/>
                <a:ext cx="100013" cy="7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28" name="Freeform 2154"/>
              <p:cNvSpPr>
                <a:spLocks/>
              </p:cNvSpPr>
              <p:nvPr/>
            </p:nvSpPr>
            <p:spPr bwMode="auto">
              <a:xfrm>
                <a:off x="6777038" y="1452564"/>
                <a:ext cx="100013" cy="76200"/>
              </a:xfrm>
              <a:custGeom>
                <a:avLst/>
                <a:gdLst>
                  <a:gd name="T0" fmla="*/ 63 w 63"/>
                  <a:gd name="T1" fmla="*/ 0 h 48"/>
                  <a:gd name="T2" fmla="*/ 0 w 63"/>
                  <a:gd name="T3" fmla="*/ 0 h 48"/>
                  <a:gd name="T4" fmla="*/ 0 w 63"/>
                  <a:gd name="T5" fmla="*/ 48 h 48"/>
                  <a:gd name="T6" fmla="*/ 4 w 63"/>
                  <a:gd name="T7" fmla="*/ 48 h 48"/>
                  <a:gd name="T8" fmla="*/ 0 w 63"/>
                  <a:gd name="T9" fmla="*/ 48 h 48"/>
                  <a:gd name="T10" fmla="*/ 0 w 63"/>
                  <a:gd name="T11" fmla="*/ 48 h 48"/>
                  <a:gd name="T12" fmla="*/ 4 w 63"/>
                  <a:gd name="T13" fmla="*/ 46 h 48"/>
                  <a:gd name="T14" fmla="*/ 4 w 63"/>
                  <a:gd name="T15" fmla="*/ 4 h 48"/>
                  <a:gd name="T16" fmla="*/ 59 w 63"/>
                  <a:gd name="T17" fmla="*/ 4 h 48"/>
                  <a:gd name="T18" fmla="*/ 63 w 63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48">
                    <a:moveTo>
                      <a:pt x="63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4" y="46"/>
                    </a:lnTo>
                    <a:lnTo>
                      <a:pt x="4" y="4"/>
                    </a:lnTo>
                    <a:lnTo>
                      <a:pt x="59" y="4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29" name="Freeform 2155"/>
              <p:cNvSpPr>
                <a:spLocks/>
              </p:cNvSpPr>
              <p:nvPr/>
            </p:nvSpPr>
            <p:spPr bwMode="auto">
              <a:xfrm>
                <a:off x="6777038" y="1452564"/>
                <a:ext cx="100013" cy="76200"/>
              </a:xfrm>
              <a:custGeom>
                <a:avLst/>
                <a:gdLst>
                  <a:gd name="T0" fmla="*/ 63 w 63"/>
                  <a:gd name="T1" fmla="*/ 0 h 48"/>
                  <a:gd name="T2" fmla="*/ 0 w 63"/>
                  <a:gd name="T3" fmla="*/ 0 h 48"/>
                  <a:gd name="T4" fmla="*/ 0 w 63"/>
                  <a:gd name="T5" fmla="*/ 48 h 48"/>
                  <a:gd name="T6" fmla="*/ 4 w 63"/>
                  <a:gd name="T7" fmla="*/ 48 h 48"/>
                  <a:gd name="T8" fmla="*/ 0 w 63"/>
                  <a:gd name="T9" fmla="*/ 48 h 48"/>
                  <a:gd name="T10" fmla="*/ 0 w 63"/>
                  <a:gd name="T11" fmla="*/ 48 h 48"/>
                  <a:gd name="T12" fmla="*/ 4 w 63"/>
                  <a:gd name="T13" fmla="*/ 46 h 48"/>
                  <a:gd name="T14" fmla="*/ 4 w 63"/>
                  <a:gd name="T15" fmla="*/ 4 h 48"/>
                  <a:gd name="T16" fmla="*/ 59 w 63"/>
                  <a:gd name="T17" fmla="*/ 4 h 48"/>
                  <a:gd name="T18" fmla="*/ 63 w 63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48">
                    <a:moveTo>
                      <a:pt x="63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4" y="46"/>
                    </a:lnTo>
                    <a:lnTo>
                      <a:pt x="4" y="4"/>
                    </a:lnTo>
                    <a:lnTo>
                      <a:pt x="59" y="4"/>
                    </a:lnTo>
                    <a:lnTo>
                      <a:pt x="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30" name="Freeform 2156"/>
              <p:cNvSpPr>
                <a:spLocks/>
              </p:cNvSpPr>
              <p:nvPr/>
            </p:nvSpPr>
            <p:spPr bwMode="auto">
              <a:xfrm>
                <a:off x="6783388" y="1458914"/>
                <a:ext cx="93663" cy="69850"/>
              </a:xfrm>
              <a:custGeom>
                <a:avLst/>
                <a:gdLst>
                  <a:gd name="T0" fmla="*/ 59 w 59"/>
                  <a:gd name="T1" fmla="*/ 0 h 44"/>
                  <a:gd name="T2" fmla="*/ 55 w 59"/>
                  <a:gd name="T3" fmla="*/ 0 h 44"/>
                  <a:gd name="T4" fmla="*/ 0 w 59"/>
                  <a:gd name="T5" fmla="*/ 42 h 44"/>
                  <a:gd name="T6" fmla="*/ 0 w 59"/>
                  <a:gd name="T7" fmla="*/ 44 h 44"/>
                  <a:gd name="T8" fmla="*/ 59 w 59"/>
                  <a:gd name="T9" fmla="*/ 44 h 44"/>
                  <a:gd name="T10" fmla="*/ 59 w 59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44">
                    <a:moveTo>
                      <a:pt x="59" y="0"/>
                    </a:moveTo>
                    <a:lnTo>
                      <a:pt x="55" y="0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59" y="44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31" name="Freeform 2157"/>
              <p:cNvSpPr>
                <a:spLocks/>
              </p:cNvSpPr>
              <p:nvPr/>
            </p:nvSpPr>
            <p:spPr bwMode="auto">
              <a:xfrm>
                <a:off x="6783388" y="1458914"/>
                <a:ext cx="93663" cy="69850"/>
              </a:xfrm>
              <a:custGeom>
                <a:avLst/>
                <a:gdLst>
                  <a:gd name="T0" fmla="*/ 59 w 59"/>
                  <a:gd name="T1" fmla="*/ 0 h 44"/>
                  <a:gd name="T2" fmla="*/ 55 w 59"/>
                  <a:gd name="T3" fmla="*/ 0 h 44"/>
                  <a:gd name="T4" fmla="*/ 0 w 59"/>
                  <a:gd name="T5" fmla="*/ 42 h 44"/>
                  <a:gd name="T6" fmla="*/ 0 w 59"/>
                  <a:gd name="T7" fmla="*/ 44 h 44"/>
                  <a:gd name="T8" fmla="*/ 59 w 59"/>
                  <a:gd name="T9" fmla="*/ 44 h 44"/>
                  <a:gd name="T10" fmla="*/ 59 w 59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44">
                    <a:moveTo>
                      <a:pt x="59" y="0"/>
                    </a:moveTo>
                    <a:lnTo>
                      <a:pt x="55" y="0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59" y="44"/>
                    </a:lnTo>
                    <a:lnTo>
                      <a:pt x="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32" name="Freeform 2158"/>
              <p:cNvSpPr>
                <a:spLocks noEditPoints="1"/>
              </p:cNvSpPr>
              <p:nvPr/>
            </p:nvSpPr>
            <p:spPr bwMode="auto">
              <a:xfrm>
                <a:off x="6777038" y="1452564"/>
                <a:ext cx="100013" cy="76200"/>
              </a:xfrm>
              <a:custGeom>
                <a:avLst/>
                <a:gdLst>
                  <a:gd name="T0" fmla="*/ 4 w 63"/>
                  <a:gd name="T1" fmla="*/ 46 h 48"/>
                  <a:gd name="T2" fmla="*/ 0 w 63"/>
                  <a:gd name="T3" fmla="*/ 48 h 48"/>
                  <a:gd name="T4" fmla="*/ 0 w 63"/>
                  <a:gd name="T5" fmla="*/ 48 h 48"/>
                  <a:gd name="T6" fmla="*/ 4 w 63"/>
                  <a:gd name="T7" fmla="*/ 48 h 48"/>
                  <a:gd name="T8" fmla="*/ 4 w 63"/>
                  <a:gd name="T9" fmla="*/ 46 h 48"/>
                  <a:gd name="T10" fmla="*/ 63 w 63"/>
                  <a:gd name="T11" fmla="*/ 0 h 48"/>
                  <a:gd name="T12" fmla="*/ 63 w 63"/>
                  <a:gd name="T13" fmla="*/ 0 h 48"/>
                  <a:gd name="T14" fmla="*/ 59 w 63"/>
                  <a:gd name="T15" fmla="*/ 4 h 48"/>
                  <a:gd name="T16" fmla="*/ 63 w 63"/>
                  <a:gd name="T17" fmla="*/ 4 h 48"/>
                  <a:gd name="T18" fmla="*/ 63 w 63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48">
                    <a:moveTo>
                      <a:pt x="4" y="46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4" y="48"/>
                    </a:lnTo>
                    <a:lnTo>
                      <a:pt x="4" y="46"/>
                    </a:lnTo>
                    <a:close/>
                    <a:moveTo>
                      <a:pt x="63" y="0"/>
                    </a:moveTo>
                    <a:lnTo>
                      <a:pt x="63" y="0"/>
                    </a:lnTo>
                    <a:lnTo>
                      <a:pt x="59" y="4"/>
                    </a:lnTo>
                    <a:lnTo>
                      <a:pt x="63" y="4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4DA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33" name="Freeform 2159"/>
              <p:cNvSpPr>
                <a:spLocks noEditPoints="1"/>
              </p:cNvSpPr>
              <p:nvPr/>
            </p:nvSpPr>
            <p:spPr bwMode="auto">
              <a:xfrm>
                <a:off x="6777038" y="1452564"/>
                <a:ext cx="100013" cy="76200"/>
              </a:xfrm>
              <a:custGeom>
                <a:avLst/>
                <a:gdLst>
                  <a:gd name="T0" fmla="*/ 4 w 63"/>
                  <a:gd name="T1" fmla="*/ 46 h 48"/>
                  <a:gd name="T2" fmla="*/ 0 w 63"/>
                  <a:gd name="T3" fmla="*/ 48 h 48"/>
                  <a:gd name="T4" fmla="*/ 0 w 63"/>
                  <a:gd name="T5" fmla="*/ 48 h 48"/>
                  <a:gd name="T6" fmla="*/ 4 w 63"/>
                  <a:gd name="T7" fmla="*/ 48 h 48"/>
                  <a:gd name="T8" fmla="*/ 4 w 63"/>
                  <a:gd name="T9" fmla="*/ 46 h 48"/>
                  <a:gd name="T10" fmla="*/ 63 w 63"/>
                  <a:gd name="T11" fmla="*/ 0 h 48"/>
                  <a:gd name="T12" fmla="*/ 63 w 63"/>
                  <a:gd name="T13" fmla="*/ 0 h 48"/>
                  <a:gd name="T14" fmla="*/ 59 w 63"/>
                  <a:gd name="T15" fmla="*/ 4 h 48"/>
                  <a:gd name="T16" fmla="*/ 63 w 63"/>
                  <a:gd name="T17" fmla="*/ 4 h 48"/>
                  <a:gd name="T18" fmla="*/ 63 w 63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48">
                    <a:moveTo>
                      <a:pt x="4" y="46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4" y="48"/>
                    </a:lnTo>
                    <a:lnTo>
                      <a:pt x="4" y="46"/>
                    </a:lnTo>
                    <a:moveTo>
                      <a:pt x="63" y="0"/>
                    </a:moveTo>
                    <a:lnTo>
                      <a:pt x="63" y="0"/>
                    </a:lnTo>
                    <a:lnTo>
                      <a:pt x="59" y="4"/>
                    </a:lnTo>
                    <a:lnTo>
                      <a:pt x="63" y="4"/>
                    </a:lnTo>
                    <a:lnTo>
                      <a:pt x="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34" name="Rectangle 2160"/>
              <p:cNvSpPr>
                <a:spLocks noChangeArrowheads="1"/>
              </p:cNvSpPr>
              <p:nvPr/>
            </p:nvSpPr>
            <p:spPr bwMode="auto">
              <a:xfrm>
                <a:off x="6773863" y="1647826"/>
                <a:ext cx="106363" cy="87313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35" name="Rectangle 2161"/>
              <p:cNvSpPr>
                <a:spLocks noChangeArrowheads="1"/>
              </p:cNvSpPr>
              <p:nvPr/>
            </p:nvSpPr>
            <p:spPr bwMode="auto">
              <a:xfrm>
                <a:off x="6773863" y="1647826"/>
                <a:ext cx="106363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36" name="Rectangle 2162"/>
              <p:cNvSpPr>
                <a:spLocks noChangeArrowheads="1"/>
              </p:cNvSpPr>
              <p:nvPr/>
            </p:nvSpPr>
            <p:spPr bwMode="auto">
              <a:xfrm>
                <a:off x="6777038" y="1654176"/>
                <a:ext cx="100013" cy="77788"/>
              </a:xfrm>
              <a:prstGeom prst="rect">
                <a:avLst/>
              </a:pr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37" name="Rectangle 2163"/>
              <p:cNvSpPr>
                <a:spLocks noChangeArrowheads="1"/>
              </p:cNvSpPr>
              <p:nvPr/>
            </p:nvSpPr>
            <p:spPr bwMode="auto">
              <a:xfrm>
                <a:off x="6777038" y="1654176"/>
                <a:ext cx="100013" cy="77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38" name="Freeform 2164"/>
              <p:cNvSpPr>
                <a:spLocks/>
              </p:cNvSpPr>
              <p:nvPr/>
            </p:nvSpPr>
            <p:spPr bwMode="auto">
              <a:xfrm>
                <a:off x="6777038" y="1654176"/>
                <a:ext cx="100013" cy="77788"/>
              </a:xfrm>
              <a:custGeom>
                <a:avLst/>
                <a:gdLst>
                  <a:gd name="T0" fmla="*/ 63 w 63"/>
                  <a:gd name="T1" fmla="*/ 0 h 49"/>
                  <a:gd name="T2" fmla="*/ 0 w 63"/>
                  <a:gd name="T3" fmla="*/ 0 h 49"/>
                  <a:gd name="T4" fmla="*/ 0 w 63"/>
                  <a:gd name="T5" fmla="*/ 49 h 49"/>
                  <a:gd name="T6" fmla="*/ 4 w 63"/>
                  <a:gd name="T7" fmla="*/ 49 h 49"/>
                  <a:gd name="T8" fmla="*/ 0 w 63"/>
                  <a:gd name="T9" fmla="*/ 49 h 49"/>
                  <a:gd name="T10" fmla="*/ 0 w 63"/>
                  <a:gd name="T11" fmla="*/ 47 h 49"/>
                  <a:gd name="T12" fmla="*/ 4 w 63"/>
                  <a:gd name="T13" fmla="*/ 45 h 49"/>
                  <a:gd name="T14" fmla="*/ 4 w 63"/>
                  <a:gd name="T15" fmla="*/ 2 h 49"/>
                  <a:gd name="T16" fmla="*/ 59 w 63"/>
                  <a:gd name="T17" fmla="*/ 2 h 49"/>
                  <a:gd name="T18" fmla="*/ 63 w 63"/>
                  <a:gd name="T1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49">
                    <a:moveTo>
                      <a:pt x="63" y="0"/>
                    </a:moveTo>
                    <a:lnTo>
                      <a:pt x="0" y="0"/>
                    </a:lnTo>
                    <a:lnTo>
                      <a:pt x="0" y="49"/>
                    </a:lnTo>
                    <a:lnTo>
                      <a:pt x="4" y="49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4" y="45"/>
                    </a:lnTo>
                    <a:lnTo>
                      <a:pt x="4" y="2"/>
                    </a:lnTo>
                    <a:lnTo>
                      <a:pt x="59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218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39" name="Freeform 2165"/>
              <p:cNvSpPr>
                <a:spLocks/>
              </p:cNvSpPr>
              <p:nvPr/>
            </p:nvSpPr>
            <p:spPr bwMode="auto">
              <a:xfrm>
                <a:off x="6777038" y="1654176"/>
                <a:ext cx="100013" cy="77788"/>
              </a:xfrm>
              <a:custGeom>
                <a:avLst/>
                <a:gdLst>
                  <a:gd name="T0" fmla="*/ 63 w 63"/>
                  <a:gd name="T1" fmla="*/ 0 h 49"/>
                  <a:gd name="T2" fmla="*/ 0 w 63"/>
                  <a:gd name="T3" fmla="*/ 0 h 49"/>
                  <a:gd name="T4" fmla="*/ 0 w 63"/>
                  <a:gd name="T5" fmla="*/ 49 h 49"/>
                  <a:gd name="T6" fmla="*/ 4 w 63"/>
                  <a:gd name="T7" fmla="*/ 49 h 49"/>
                  <a:gd name="T8" fmla="*/ 0 w 63"/>
                  <a:gd name="T9" fmla="*/ 49 h 49"/>
                  <a:gd name="T10" fmla="*/ 0 w 63"/>
                  <a:gd name="T11" fmla="*/ 47 h 49"/>
                  <a:gd name="T12" fmla="*/ 4 w 63"/>
                  <a:gd name="T13" fmla="*/ 45 h 49"/>
                  <a:gd name="T14" fmla="*/ 4 w 63"/>
                  <a:gd name="T15" fmla="*/ 2 h 49"/>
                  <a:gd name="T16" fmla="*/ 59 w 63"/>
                  <a:gd name="T17" fmla="*/ 2 h 49"/>
                  <a:gd name="T18" fmla="*/ 63 w 63"/>
                  <a:gd name="T1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49">
                    <a:moveTo>
                      <a:pt x="63" y="0"/>
                    </a:moveTo>
                    <a:lnTo>
                      <a:pt x="0" y="0"/>
                    </a:lnTo>
                    <a:lnTo>
                      <a:pt x="0" y="49"/>
                    </a:lnTo>
                    <a:lnTo>
                      <a:pt x="4" y="49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4" y="45"/>
                    </a:lnTo>
                    <a:lnTo>
                      <a:pt x="4" y="2"/>
                    </a:lnTo>
                    <a:lnTo>
                      <a:pt x="59" y="2"/>
                    </a:lnTo>
                    <a:lnTo>
                      <a:pt x="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40" name="Freeform 2166"/>
              <p:cNvSpPr>
                <a:spLocks/>
              </p:cNvSpPr>
              <p:nvPr/>
            </p:nvSpPr>
            <p:spPr bwMode="auto">
              <a:xfrm>
                <a:off x="6783388" y="1657351"/>
                <a:ext cx="93663" cy="74613"/>
              </a:xfrm>
              <a:custGeom>
                <a:avLst/>
                <a:gdLst>
                  <a:gd name="T0" fmla="*/ 59 w 59"/>
                  <a:gd name="T1" fmla="*/ 0 h 47"/>
                  <a:gd name="T2" fmla="*/ 55 w 59"/>
                  <a:gd name="T3" fmla="*/ 0 h 47"/>
                  <a:gd name="T4" fmla="*/ 0 w 59"/>
                  <a:gd name="T5" fmla="*/ 43 h 47"/>
                  <a:gd name="T6" fmla="*/ 0 w 59"/>
                  <a:gd name="T7" fmla="*/ 47 h 47"/>
                  <a:gd name="T8" fmla="*/ 59 w 59"/>
                  <a:gd name="T9" fmla="*/ 47 h 47"/>
                  <a:gd name="T10" fmla="*/ 59 w 59"/>
                  <a:gd name="T1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47">
                    <a:moveTo>
                      <a:pt x="59" y="0"/>
                    </a:moveTo>
                    <a:lnTo>
                      <a:pt x="55" y="0"/>
                    </a:lnTo>
                    <a:lnTo>
                      <a:pt x="0" y="43"/>
                    </a:lnTo>
                    <a:lnTo>
                      <a:pt x="0" y="47"/>
                    </a:lnTo>
                    <a:lnTo>
                      <a:pt x="59" y="47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54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41" name="Freeform 2167"/>
              <p:cNvSpPr>
                <a:spLocks/>
              </p:cNvSpPr>
              <p:nvPr/>
            </p:nvSpPr>
            <p:spPr bwMode="auto">
              <a:xfrm>
                <a:off x="6783388" y="1657351"/>
                <a:ext cx="93663" cy="74613"/>
              </a:xfrm>
              <a:custGeom>
                <a:avLst/>
                <a:gdLst>
                  <a:gd name="T0" fmla="*/ 59 w 59"/>
                  <a:gd name="T1" fmla="*/ 0 h 47"/>
                  <a:gd name="T2" fmla="*/ 55 w 59"/>
                  <a:gd name="T3" fmla="*/ 0 h 47"/>
                  <a:gd name="T4" fmla="*/ 0 w 59"/>
                  <a:gd name="T5" fmla="*/ 43 h 47"/>
                  <a:gd name="T6" fmla="*/ 0 w 59"/>
                  <a:gd name="T7" fmla="*/ 47 h 47"/>
                  <a:gd name="T8" fmla="*/ 59 w 59"/>
                  <a:gd name="T9" fmla="*/ 47 h 47"/>
                  <a:gd name="T10" fmla="*/ 59 w 59"/>
                  <a:gd name="T1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47">
                    <a:moveTo>
                      <a:pt x="59" y="0"/>
                    </a:moveTo>
                    <a:lnTo>
                      <a:pt x="55" y="0"/>
                    </a:lnTo>
                    <a:lnTo>
                      <a:pt x="0" y="43"/>
                    </a:lnTo>
                    <a:lnTo>
                      <a:pt x="0" y="47"/>
                    </a:lnTo>
                    <a:lnTo>
                      <a:pt x="59" y="47"/>
                    </a:lnTo>
                    <a:lnTo>
                      <a:pt x="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42" name="Freeform 2168"/>
              <p:cNvSpPr>
                <a:spLocks noEditPoints="1"/>
              </p:cNvSpPr>
              <p:nvPr/>
            </p:nvSpPr>
            <p:spPr bwMode="auto">
              <a:xfrm>
                <a:off x="6777038" y="1654176"/>
                <a:ext cx="100013" cy="77788"/>
              </a:xfrm>
              <a:custGeom>
                <a:avLst/>
                <a:gdLst>
                  <a:gd name="T0" fmla="*/ 4 w 63"/>
                  <a:gd name="T1" fmla="*/ 45 h 49"/>
                  <a:gd name="T2" fmla="*/ 0 w 63"/>
                  <a:gd name="T3" fmla="*/ 47 h 49"/>
                  <a:gd name="T4" fmla="*/ 0 w 63"/>
                  <a:gd name="T5" fmla="*/ 49 h 49"/>
                  <a:gd name="T6" fmla="*/ 4 w 63"/>
                  <a:gd name="T7" fmla="*/ 49 h 49"/>
                  <a:gd name="T8" fmla="*/ 4 w 63"/>
                  <a:gd name="T9" fmla="*/ 45 h 49"/>
                  <a:gd name="T10" fmla="*/ 63 w 63"/>
                  <a:gd name="T11" fmla="*/ 0 h 49"/>
                  <a:gd name="T12" fmla="*/ 63 w 63"/>
                  <a:gd name="T13" fmla="*/ 0 h 49"/>
                  <a:gd name="T14" fmla="*/ 59 w 63"/>
                  <a:gd name="T15" fmla="*/ 2 h 49"/>
                  <a:gd name="T16" fmla="*/ 63 w 63"/>
                  <a:gd name="T17" fmla="*/ 2 h 49"/>
                  <a:gd name="T18" fmla="*/ 63 w 63"/>
                  <a:gd name="T1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49">
                    <a:moveTo>
                      <a:pt x="4" y="45"/>
                    </a:moveTo>
                    <a:lnTo>
                      <a:pt x="0" y="47"/>
                    </a:lnTo>
                    <a:lnTo>
                      <a:pt x="0" y="49"/>
                    </a:lnTo>
                    <a:lnTo>
                      <a:pt x="4" y="49"/>
                    </a:lnTo>
                    <a:lnTo>
                      <a:pt x="4" y="45"/>
                    </a:lnTo>
                    <a:close/>
                    <a:moveTo>
                      <a:pt x="63" y="0"/>
                    </a:moveTo>
                    <a:lnTo>
                      <a:pt x="63" y="0"/>
                    </a:lnTo>
                    <a:lnTo>
                      <a:pt x="59" y="2"/>
                    </a:lnTo>
                    <a:lnTo>
                      <a:pt x="63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4DA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43" name="Freeform 2169"/>
              <p:cNvSpPr>
                <a:spLocks noEditPoints="1"/>
              </p:cNvSpPr>
              <p:nvPr/>
            </p:nvSpPr>
            <p:spPr bwMode="auto">
              <a:xfrm>
                <a:off x="6777038" y="1654176"/>
                <a:ext cx="100013" cy="77788"/>
              </a:xfrm>
              <a:custGeom>
                <a:avLst/>
                <a:gdLst>
                  <a:gd name="T0" fmla="*/ 4 w 63"/>
                  <a:gd name="T1" fmla="*/ 45 h 49"/>
                  <a:gd name="T2" fmla="*/ 0 w 63"/>
                  <a:gd name="T3" fmla="*/ 47 h 49"/>
                  <a:gd name="T4" fmla="*/ 0 w 63"/>
                  <a:gd name="T5" fmla="*/ 49 h 49"/>
                  <a:gd name="T6" fmla="*/ 4 w 63"/>
                  <a:gd name="T7" fmla="*/ 49 h 49"/>
                  <a:gd name="T8" fmla="*/ 4 w 63"/>
                  <a:gd name="T9" fmla="*/ 45 h 49"/>
                  <a:gd name="T10" fmla="*/ 63 w 63"/>
                  <a:gd name="T11" fmla="*/ 0 h 49"/>
                  <a:gd name="T12" fmla="*/ 63 w 63"/>
                  <a:gd name="T13" fmla="*/ 0 h 49"/>
                  <a:gd name="T14" fmla="*/ 59 w 63"/>
                  <a:gd name="T15" fmla="*/ 2 h 49"/>
                  <a:gd name="T16" fmla="*/ 63 w 63"/>
                  <a:gd name="T17" fmla="*/ 2 h 49"/>
                  <a:gd name="T18" fmla="*/ 63 w 63"/>
                  <a:gd name="T1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49">
                    <a:moveTo>
                      <a:pt x="4" y="45"/>
                    </a:moveTo>
                    <a:lnTo>
                      <a:pt x="0" y="47"/>
                    </a:lnTo>
                    <a:lnTo>
                      <a:pt x="0" y="49"/>
                    </a:lnTo>
                    <a:lnTo>
                      <a:pt x="4" y="49"/>
                    </a:lnTo>
                    <a:lnTo>
                      <a:pt x="4" y="45"/>
                    </a:lnTo>
                    <a:moveTo>
                      <a:pt x="63" y="0"/>
                    </a:moveTo>
                    <a:lnTo>
                      <a:pt x="63" y="0"/>
                    </a:lnTo>
                    <a:lnTo>
                      <a:pt x="59" y="2"/>
                    </a:lnTo>
                    <a:lnTo>
                      <a:pt x="63" y="2"/>
                    </a:lnTo>
                    <a:lnTo>
                      <a:pt x="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44" name="Rectangle 2170"/>
              <p:cNvSpPr>
                <a:spLocks noChangeArrowheads="1"/>
              </p:cNvSpPr>
              <p:nvPr/>
            </p:nvSpPr>
            <p:spPr bwMode="auto">
              <a:xfrm>
                <a:off x="6289675" y="1700214"/>
                <a:ext cx="12700" cy="217488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45" name="Rectangle 2171"/>
              <p:cNvSpPr>
                <a:spLocks noChangeArrowheads="1"/>
              </p:cNvSpPr>
              <p:nvPr/>
            </p:nvSpPr>
            <p:spPr bwMode="auto">
              <a:xfrm>
                <a:off x="6157913" y="1731964"/>
                <a:ext cx="276225" cy="6350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46" name="Rectangle 2172"/>
              <p:cNvSpPr>
                <a:spLocks noChangeArrowheads="1"/>
              </p:cNvSpPr>
              <p:nvPr/>
            </p:nvSpPr>
            <p:spPr bwMode="auto">
              <a:xfrm>
                <a:off x="6264275" y="1792289"/>
                <a:ext cx="12700" cy="58738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47" name="Rectangle 2173"/>
              <p:cNvSpPr>
                <a:spLocks noChangeArrowheads="1"/>
              </p:cNvSpPr>
              <p:nvPr/>
            </p:nvSpPr>
            <p:spPr bwMode="auto">
              <a:xfrm>
                <a:off x="6315075" y="1792289"/>
                <a:ext cx="12700" cy="58738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48" name="Rectangle 2174"/>
              <p:cNvSpPr>
                <a:spLocks noChangeArrowheads="1"/>
              </p:cNvSpPr>
              <p:nvPr/>
            </p:nvSpPr>
            <p:spPr bwMode="auto">
              <a:xfrm>
                <a:off x="5597525" y="536576"/>
                <a:ext cx="1398588" cy="20638"/>
              </a:xfrm>
              <a:prstGeom prst="rect">
                <a:avLst/>
              </a:prstGeom>
              <a:solidFill>
                <a:srgbClr val="DEE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49" name="Freeform 2175"/>
              <p:cNvSpPr>
                <a:spLocks/>
              </p:cNvSpPr>
              <p:nvPr/>
            </p:nvSpPr>
            <p:spPr bwMode="auto">
              <a:xfrm>
                <a:off x="6937375" y="749301"/>
                <a:ext cx="42863" cy="38100"/>
              </a:xfrm>
              <a:custGeom>
                <a:avLst/>
                <a:gdLst>
                  <a:gd name="T0" fmla="*/ 27 w 27"/>
                  <a:gd name="T1" fmla="*/ 0 h 24"/>
                  <a:gd name="T2" fmla="*/ 0 w 27"/>
                  <a:gd name="T3" fmla="*/ 0 h 24"/>
                  <a:gd name="T4" fmla="*/ 0 w 27"/>
                  <a:gd name="T5" fmla="*/ 24 h 24"/>
                  <a:gd name="T6" fmla="*/ 27 w 27"/>
                  <a:gd name="T7" fmla="*/ 24 h 24"/>
                  <a:gd name="T8" fmla="*/ 27 w 27"/>
                  <a:gd name="T9" fmla="*/ 24 h 24"/>
                  <a:gd name="T10" fmla="*/ 27 w 27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4">
                    <a:moveTo>
                      <a:pt x="27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27" y="24"/>
                    </a:lnTo>
                    <a:lnTo>
                      <a:pt x="27" y="2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C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50" name="Freeform 2176"/>
              <p:cNvSpPr>
                <a:spLocks/>
              </p:cNvSpPr>
              <p:nvPr/>
            </p:nvSpPr>
            <p:spPr bwMode="auto">
              <a:xfrm>
                <a:off x="6937375" y="749301"/>
                <a:ext cx="42863" cy="38100"/>
              </a:xfrm>
              <a:custGeom>
                <a:avLst/>
                <a:gdLst>
                  <a:gd name="T0" fmla="*/ 27 w 27"/>
                  <a:gd name="T1" fmla="*/ 0 h 24"/>
                  <a:gd name="T2" fmla="*/ 0 w 27"/>
                  <a:gd name="T3" fmla="*/ 0 h 24"/>
                  <a:gd name="T4" fmla="*/ 0 w 27"/>
                  <a:gd name="T5" fmla="*/ 24 h 24"/>
                  <a:gd name="T6" fmla="*/ 27 w 27"/>
                  <a:gd name="T7" fmla="*/ 24 h 24"/>
                  <a:gd name="T8" fmla="*/ 27 w 27"/>
                  <a:gd name="T9" fmla="*/ 24 h 24"/>
                  <a:gd name="T10" fmla="*/ 27 w 27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4">
                    <a:moveTo>
                      <a:pt x="27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27" y="24"/>
                    </a:lnTo>
                    <a:lnTo>
                      <a:pt x="27" y="24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51" name="Rectangle 2177"/>
              <p:cNvSpPr>
                <a:spLocks noChangeArrowheads="1"/>
              </p:cNvSpPr>
              <p:nvPr/>
            </p:nvSpPr>
            <p:spPr bwMode="auto">
              <a:xfrm>
                <a:off x="6937375" y="852489"/>
                <a:ext cx="42863" cy="38100"/>
              </a:xfrm>
              <a:prstGeom prst="rect">
                <a:avLst/>
              </a:prstGeom>
              <a:solidFill>
                <a:srgbClr val="DC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52" name="Rectangle 2178"/>
              <p:cNvSpPr>
                <a:spLocks noChangeArrowheads="1"/>
              </p:cNvSpPr>
              <p:nvPr/>
            </p:nvSpPr>
            <p:spPr bwMode="auto">
              <a:xfrm>
                <a:off x="6937375" y="852489"/>
                <a:ext cx="42863" cy="38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53" name="Rectangle 2179"/>
              <p:cNvSpPr>
                <a:spLocks noChangeArrowheads="1"/>
              </p:cNvSpPr>
              <p:nvPr/>
            </p:nvSpPr>
            <p:spPr bwMode="auto">
              <a:xfrm>
                <a:off x="6937375" y="954089"/>
                <a:ext cx="42863" cy="39688"/>
              </a:xfrm>
              <a:prstGeom prst="rect">
                <a:avLst/>
              </a:prstGeom>
              <a:solidFill>
                <a:srgbClr val="DC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54" name="Rectangle 2180"/>
              <p:cNvSpPr>
                <a:spLocks noChangeArrowheads="1"/>
              </p:cNvSpPr>
              <p:nvPr/>
            </p:nvSpPr>
            <p:spPr bwMode="auto">
              <a:xfrm>
                <a:off x="6937375" y="954089"/>
                <a:ext cx="42863" cy="39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55" name="Rectangle 2181"/>
              <p:cNvSpPr>
                <a:spLocks noChangeArrowheads="1"/>
              </p:cNvSpPr>
              <p:nvPr/>
            </p:nvSpPr>
            <p:spPr bwMode="auto">
              <a:xfrm>
                <a:off x="6937375" y="1057276"/>
                <a:ext cx="42863" cy="38100"/>
              </a:xfrm>
              <a:prstGeom prst="rect">
                <a:avLst/>
              </a:prstGeom>
              <a:solidFill>
                <a:srgbClr val="DC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56" name="Rectangle 2182"/>
              <p:cNvSpPr>
                <a:spLocks noChangeArrowheads="1"/>
              </p:cNvSpPr>
              <p:nvPr/>
            </p:nvSpPr>
            <p:spPr bwMode="auto">
              <a:xfrm>
                <a:off x="6937375" y="1057276"/>
                <a:ext cx="42863" cy="38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57" name="Rectangle 2183"/>
              <p:cNvSpPr>
                <a:spLocks noChangeArrowheads="1"/>
              </p:cNvSpPr>
              <p:nvPr/>
            </p:nvSpPr>
            <p:spPr bwMode="auto">
              <a:xfrm>
                <a:off x="6937375" y="1160464"/>
                <a:ext cx="42863" cy="38100"/>
              </a:xfrm>
              <a:prstGeom prst="rect">
                <a:avLst/>
              </a:prstGeom>
              <a:solidFill>
                <a:srgbClr val="DC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58" name="Rectangle 2184"/>
              <p:cNvSpPr>
                <a:spLocks noChangeArrowheads="1"/>
              </p:cNvSpPr>
              <p:nvPr/>
            </p:nvSpPr>
            <p:spPr bwMode="auto">
              <a:xfrm>
                <a:off x="6937375" y="1160464"/>
                <a:ext cx="42863" cy="38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59" name="Rectangle 2185"/>
              <p:cNvSpPr>
                <a:spLocks noChangeArrowheads="1"/>
              </p:cNvSpPr>
              <p:nvPr/>
            </p:nvSpPr>
            <p:spPr bwMode="auto">
              <a:xfrm>
                <a:off x="6937375" y="1263651"/>
                <a:ext cx="42863" cy="38100"/>
              </a:xfrm>
              <a:prstGeom prst="rect">
                <a:avLst/>
              </a:prstGeom>
              <a:solidFill>
                <a:srgbClr val="DC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60" name="Rectangle 2186"/>
              <p:cNvSpPr>
                <a:spLocks noChangeArrowheads="1"/>
              </p:cNvSpPr>
              <p:nvPr/>
            </p:nvSpPr>
            <p:spPr bwMode="auto">
              <a:xfrm>
                <a:off x="6937375" y="1263651"/>
                <a:ext cx="42863" cy="38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61" name="Rectangle 2187"/>
              <p:cNvSpPr>
                <a:spLocks noChangeArrowheads="1"/>
              </p:cNvSpPr>
              <p:nvPr/>
            </p:nvSpPr>
            <p:spPr bwMode="auto">
              <a:xfrm>
                <a:off x="6937375" y="1365251"/>
                <a:ext cx="42863" cy="39688"/>
              </a:xfrm>
              <a:prstGeom prst="rect">
                <a:avLst/>
              </a:prstGeom>
              <a:solidFill>
                <a:srgbClr val="DC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62" name="Rectangle 2188"/>
              <p:cNvSpPr>
                <a:spLocks noChangeArrowheads="1"/>
              </p:cNvSpPr>
              <p:nvPr/>
            </p:nvSpPr>
            <p:spPr bwMode="auto">
              <a:xfrm>
                <a:off x="6937375" y="1365251"/>
                <a:ext cx="42863" cy="39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63" name="Rectangle 2189"/>
              <p:cNvSpPr>
                <a:spLocks noChangeArrowheads="1"/>
              </p:cNvSpPr>
              <p:nvPr/>
            </p:nvSpPr>
            <p:spPr bwMode="auto">
              <a:xfrm>
                <a:off x="6937375" y="1465264"/>
                <a:ext cx="42863" cy="41275"/>
              </a:xfrm>
              <a:prstGeom prst="rect">
                <a:avLst/>
              </a:prstGeom>
              <a:solidFill>
                <a:srgbClr val="DC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64" name="Rectangle 2190"/>
              <p:cNvSpPr>
                <a:spLocks noChangeArrowheads="1"/>
              </p:cNvSpPr>
              <p:nvPr/>
            </p:nvSpPr>
            <p:spPr bwMode="auto">
              <a:xfrm>
                <a:off x="6937375" y="1465264"/>
                <a:ext cx="42863" cy="41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65" name="Rectangle 2191"/>
              <p:cNvSpPr>
                <a:spLocks noChangeArrowheads="1"/>
              </p:cNvSpPr>
              <p:nvPr/>
            </p:nvSpPr>
            <p:spPr bwMode="auto">
              <a:xfrm>
                <a:off x="6937375" y="1568451"/>
                <a:ext cx="42863" cy="41275"/>
              </a:xfrm>
              <a:prstGeom prst="rect">
                <a:avLst/>
              </a:prstGeom>
              <a:solidFill>
                <a:srgbClr val="DC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66" name="Rectangle 2192"/>
              <p:cNvSpPr>
                <a:spLocks noChangeArrowheads="1"/>
              </p:cNvSpPr>
              <p:nvPr/>
            </p:nvSpPr>
            <p:spPr bwMode="auto">
              <a:xfrm>
                <a:off x="6937375" y="1568451"/>
                <a:ext cx="42863" cy="41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67" name="Rectangle 2193"/>
              <p:cNvSpPr>
                <a:spLocks noChangeArrowheads="1"/>
              </p:cNvSpPr>
              <p:nvPr/>
            </p:nvSpPr>
            <p:spPr bwMode="auto">
              <a:xfrm>
                <a:off x="6937375" y="1670051"/>
                <a:ext cx="42863" cy="42863"/>
              </a:xfrm>
              <a:prstGeom prst="rect">
                <a:avLst/>
              </a:prstGeom>
              <a:solidFill>
                <a:srgbClr val="DC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68" name="Rectangle 2194"/>
              <p:cNvSpPr>
                <a:spLocks noChangeArrowheads="1"/>
              </p:cNvSpPr>
              <p:nvPr/>
            </p:nvSpPr>
            <p:spPr bwMode="auto">
              <a:xfrm>
                <a:off x="6937375" y="1670051"/>
                <a:ext cx="42863" cy="42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69" name="Rectangle 2195"/>
              <p:cNvSpPr>
                <a:spLocks noChangeArrowheads="1"/>
              </p:cNvSpPr>
              <p:nvPr/>
            </p:nvSpPr>
            <p:spPr bwMode="auto">
              <a:xfrm>
                <a:off x="6937375" y="1773239"/>
                <a:ext cx="42863" cy="41275"/>
              </a:xfrm>
              <a:prstGeom prst="rect">
                <a:avLst/>
              </a:prstGeom>
              <a:solidFill>
                <a:srgbClr val="DC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70" name="Rectangle 2196"/>
              <p:cNvSpPr>
                <a:spLocks noChangeArrowheads="1"/>
              </p:cNvSpPr>
              <p:nvPr/>
            </p:nvSpPr>
            <p:spPr bwMode="auto">
              <a:xfrm>
                <a:off x="6937375" y="1773239"/>
                <a:ext cx="42863" cy="41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71" name="Oval 2197"/>
              <p:cNvSpPr>
                <a:spLocks noChangeArrowheads="1"/>
              </p:cNvSpPr>
              <p:nvPr/>
            </p:nvSpPr>
            <p:spPr bwMode="auto">
              <a:xfrm>
                <a:off x="7493000" y="1744664"/>
                <a:ext cx="41275" cy="38100"/>
              </a:xfrm>
              <a:prstGeom prst="ellipse">
                <a:avLst/>
              </a:prstGeom>
              <a:solidFill>
                <a:srgbClr val="A4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72" name="Oval 2198"/>
              <p:cNvSpPr>
                <a:spLocks noChangeArrowheads="1"/>
              </p:cNvSpPr>
              <p:nvPr/>
            </p:nvSpPr>
            <p:spPr bwMode="auto">
              <a:xfrm>
                <a:off x="7489825" y="1741489"/>
                <a:ext cx="41275" cy="38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73" name="Oval 2199"/>
              <p:cNvSpPr>
                <a:spLocks noChangeArrowheads="1"/>
              </p:cNvSpPr>
              <p:nvPr/>
            </p:nvSpPr>
            <p:spPr bwMode="auto">
              <a:xfrm>
                <a:off x="7499350" y="1747839"/>
                <a:ext cx="22225" cy="25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74" name="Freeform 2200"/>
              <p:cNvSpPr>
                <a:spLocks/>
              </p:cNvSpPr>
              <p:nvPr/>
            </p:nvSpPr>
            <p:spPr bwMode="auto">
              <a:xfrm>
                <a:off x="7659688" y="1647826"/>
                <a:ext cx="266700" cy="42863"/>
              </a:xfrm>
              <a:custGeom>
                <a:avLst/>
                <a:gdLst>
                  <a:gd name="T0" fmla="*/ 81 w 83"/>
                  <a:gd name="T1" fmla="*/ 0 h 13"/>
                  <a:gd name="T2" fmla="*/ 3 w 83"/>
                  <a:gd name="T3" fmla="*/ 0 h 13"/>
                  <a:gd name="T4" fmla="*/ 0 w 83"/>
                  <a:gd name="T5" fmla="*/ 2 h 13"/>
                  <a:gd name="T6" fmla="*/ 0 w 83"/>
                  <a:gd name="T7" fmla="*/ 11 h 13"/>
                  <a:gd name="T8" fmla="*/ 3 w 83"/>
                  <a:gd name="T9" fmla="*/ 13 h 13"/>
                  <a:gd name="T10" fmla="*/ 81 w 83"/>
                  <a:gd name="T11" fmla="*/ 13 h 13"/>
                  <a:gd name="T12" fmla="*/ 83 w 83"/>
                  <a:gd name="T13" fmla="*/ 11 h 13"/>
                  <a:gd name="T14" fmla="*/ 83 w 83"/>
                  <a:gd name="T15" fmla="*/ 2 h 13"/>
                  <a:gd name="T16" fmla="*/ 81 w 83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13">
                    <a:moveTo>
                      <a:pt x="8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3" y="13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2" y="13"/>
                      <a:pt x="83" y="12"/>
                      <a:pt x="83" y="11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3" y="1"/>
                      <a:pt x="82" y="0"/>
                      <a:pt x="81" y="0"/>
                    </a:cubicBezTo>
                  </a:path>
                </a:pathLst>
              </a:custGeom>
              <a:solidFill>
                <a:srgbClr val="A4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75" name="Freeform 2201"/>
              <p:cNvSpPr>
                <a:spLocks/>
              </p:cNvSpPr>
              <p:nvPr/>
            </p:nvSpPr>
            <p:spPr bwMode="auto">
              <a:xfrm>
                <a:off x="7659688" y="1644651"/>
                <a:ext cx="263525" cy="41275"/>
              </a:xfrm>
              <a:custGeom>
                <a:avLst/>
                <a:gdLst>
                  <a:gd name="T0" fmla="*/ 79 w 82"/>
                  <a:gd name="T1" fmla="*/ 13 h 13"/>
                  <a:gd name="T2" fmla="*/ 3 w 82"/>
                  <a:gd name="T3" fmla="*/ 13 h 13"/>
                  <a:gd name="T4" fmla="*/ 0 w 82"/>
                  <a:gd name="T5" fmla="*/ 11 h 13"/>
                  <a:gd name="T6" fmla="*/ 0 w 82"/>
                  <a:gd name="T7" fmla="*/ 3 h 13"/>
                  <a:gd name="T8" fmla="*/ 3 w 82"/>
                  <a:gd name="T9" fmla="*/ 0 h 13"/>
                  <a:gd name="T10" fmla="*/ 79 w 82"/>
                  <a:gd name="T11" fmla="*/ 0 h 13"/>
                  <a:gd name="T12" fmla="*/ 82 w 82"/>
                  <a:gd name="T13" fmla="*/ 3 h 13"/>
                  <a:gd name="T14" fmla="*/ 82 w 82"/>
                  <a:gd name="T15" fmla="*/ 11 h 13"/>
                  <a:gd name="T16" fmla="*/ 79 w 82"/>
                  <a:gd name="T1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3">
                    <a:moveTo>
                      <a:pt x="79" y="13"/>
                    </a:move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2"/>
                      <a:pt x="0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81" y="0"/>
                      <a:pt x="82" y="1"/>
                      <a:pt x="82" y="3"/>
                    </a:cubicBezTo>
                    <a:cubicBezTo>
                      <a:pt x="82" y="11"/>
                      <a:pt x="82" y="11"/>
                      <a:pt x="82" y="11"/>
                    </a:cubicBezTo>
                    <a:cubicBezTo>
                      <a:pt x="82" y="12"/>
                      <a:pt x="81" y="13"/>
                      <a:pt x="79" y="13"/>
                    </a:cubicBezTo>
                    <a:close/>
                  </a:path>
                </a:pathLst>
              </a:custGeom>
              <a:solidFill>
                <a:srgbClr val="0470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76" name="Freeform 2202"/>
              <p:cNvSpPr>
                <a:spLocks/>
              </p:cNvSpPr>
              <p:nvPr/>
            </p:nvSpPr>
            <p:spPr bwMode="auto">
              <a:xfrm>
                <a:off x="7672388" y="1651001"/>
                <a:ext cx="19050" cy="28575"/>
              </a:xfrm>
              <a:custGeom>
                <a:avLst/>
                <a:gdLst>
                  <a:gd name="T0" fmla="*/ 12 w 12"/>
                  <a:gd name="T1" fmla="*/ 0 h 18"/>
                  <a:gd name="T2" fmla="*/ 12 w 12"/>
                  <a:gd name="T3" fmla="*/ 2 h 18"/>
                  <a:gd name="T4" fmla="*/ 4 w 12"/>
                  <a:gd name="T5" fmla="*/ 2 h 18"/>
                  <a:gd name="T6" fmla="*/ 4 w 12"/>
                  <a:gd name="T7" fmla="*/ 8 h 18"/>
                  <a:gd name="T8" fmla="*/ 10 w 12"/>
                  <a:gd name="T9" fmla="*/ 8 h 18"/>
                  <a:gd name="T10" fmla="*/ 10 w 12"/>
                  <a:gd name="T11" fmla="*/ 10 h 18"/>
                  <a:gd name="T12" fmla="*/ 4 w 12"/>
                  <a:gd name="T13" fmla="*/ 10 h 18"/>
                  <a:gd name="T14" fmla="*/ 4 w 12"/>
                  <a:gd name="T15" fmla="*/ 16 h 18"/>
                  <a:gd name="T16" fmla="*/ 12 w 12"/>
                  <a:gd name="T17" fmla="*/ 16 h 18"/>
                  <a:gd name="T18" fmla="*/ 12 w 12"/>
                  <a:gd name="T19" fmla="*/ 18 h 18"/>
                  <a:gd name="T20" fmla="*/ 0 w 12"/>
                  <a:gd name="T21" fmla="*/ 18 h 18"/>
                  <a:gd name="T22" fmla="*/ 0 w 12"/>
                  <a:gd name="T23" fmla="*/ 0 h 18"/>
                  <a:gd name="T24" fmla="*/ 12 w 12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12" y="2"/>
                    </a:lnTo>
                    <a:lnTo>
                      <a:pt x="4" y="2"/>
                    </a:lnTo>
                    <a:lnTo>
                      <a:pt x="4" y="8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4" y="10"/>
                    </a:lnTo>
                    <a:lnTo>
                      <a:pt x="4" y="16"/>
                    </a:lnTo>
                    <a:lnTo>
                      <a:pt x="12" y="16"/>
                    </a:lnTo>
                    <a:lnTo>
                      <a:pt x="12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77" name="Freeform 2203"/>
              <p:cNvSpPr>
                <a:spLocks/>
              </p:cNvSpPr>
              <p:nvPr/>
            </p:nvSpPr>
            <p:spPr bwMode="auto">
              <a:xfrm>
                <a:off x="7694613" y="1651001"/>
                <a:ext cx="36513" cy="28575"/>
              </a:xfrm>
              <a:custGeom>
                <a:avLst/>
                <a:gdLst>
                  <a:gd name="T0" fmla="*/ 11 w 23"/>
                  <a:gd name="T1" fmla="*/ 12 h 18"/>
                  <a:gd name="T2" fmla="*/ 13 w 23"/>
                  <a:gd name="T3" fmla="*/ 12 h 18"/>
                  <a:gd name="T4" fmla="*/ 13 w 23"/>
                  <a:gd name="T5" fmla="*/ 10 h 18"/>
                  <a:gd name="T6" fmla="*/ 19 w 23"/>
                  <a:gd name="T7" fmla="*/ 0 h 18"/>
                  <a:gd name="T8" fmla="*/ 19 w 23"/>
                  <a:gd name="T9" fmla="*/ 0 h 18"/>
                  <a:gd name="T10" fmla="*/ 19 w 23"/>
                  <a:gd name="T11" fmla="*/ 0 h 18"/>
                  <a:gd name="T12" fmla="*/ 19 w 23"/>
                  <a:gd name="T13" fmla="*/ 0 h 18"/>
                  <a:gd name="T14" fmla="*/ 19 w 23"/>
                  <a:gd name="T15" fmla="*/ 0 h 18"/>
                  <a:gd name="T16" fmla="*/ 23 w 23"/>
                  <a:gd name="T17" fmla="*/ 0 h 18"/>
                  <a:gd name="T18" fmla="*/ 23 w 23"/>
                  <a:gd name="T19" fmla="*/ 18 h 18"/>
                  <a:gd name="T20" fmla="*/ 19 w 23"/>
                  <a:gd name="T21" fmla="*/ 18 h 18"/>
                  <a:gd name="T22" fmla="*/ 19 w 23"/>
                  <a:gd name="T23" fmla="*/ 6 h 18"/>
                  <a:gd name="T24" fmla="*/ 19 w 23"/>
                  <a:gd name="T25" fmla="*/ 6 h 18"/>
                  <a:gd name="T26" fmla="*/ 19 w 23"/>
                  <a:gd name="T27" fmla="*/ 6 h 18"/>
                  <a:gd name="T28" fmla="*/ 13 w 23"/>
                  <a:gd name="T29" fmla="*/ 16 h 18"/>
                  <a:gd name="T30" fmla="*/ 13 w 23"/>
                  <a:gd name="T31" fmla="*/ 16 h 18"/>
                  <a:gd name="T32" fmla="*/ 11 w 23"/>
                  <a:gd name="T33" fmla="*/ 16 h 18"/>
                  <a:gd name="T34" fmla="*/ 11 w 23"/>
                  <a:gd name="T35" fmla="*/ 16 h 18"/>
                  <a:gd name="T36" fmla="*/ 5 w 23"/>
                  <a:gd name="T37" fmla="*/ 6 h 18"/>
                  <a:gd name="T38" fmla="*/ 5 w 23"/>
                  <a:gd name="T39" fmla="*/ 6 h 18"/>
                  <a:gd name="T40" fmla="*/ 5 w 23"/>
                  <a:gd name="T41" fmla="*/ 6 h 18"/>
                  <a:gd name="T42" fmla="*/ 5 w 23"/>
                  <a:gd name="T43" fmla="*/ 18 h 18"/>
                  <a:gd name="T44" fmla="*/ 0 w 23"/>
                  <a:gd name="T45" fmla="*/ 18 h 18"/>
                  <a:gd name="T46" fmla="*/ 0 w 23"/>
                  <a:gd name="T47" fmla="*/ 0 h 18"/>
                  <a:gd name="T48" fmla="*/ 5 w 23"/>
                  <a:gd name="T49" fmla="*/ 0 h 18"/>
                  <a:gd name="T50" fmla="*/ 5 w 23"/>
                  <a:gd name="T51" fmla="*/ 0 h 18"/>
                  <a:gd name="T52" fmla="*/ 5 w 23"/>
                  <a:gd name="T53" fmla="*/ 0 h 18"/>
                  <a:gd name="T54" fmla="*/ 5 w 23"/>
                  <a:gd name="T55" fmla="*/ 0 h 18"/>
                  <a:gd name="T56" fmla="*/ 5 w 23"/>
                  <a:gd name="T57" fmla="*/ 0 h 18"/>
                  <a:gd name="T58" fmla="*/ 11 w 23"/>
                  <a:gd name="T59" fmla="*/ 10 h 18"/>
                  <a:gd name="T60" fmla="*/ 11 w 23"/>
                  <a:gd name="T6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" h="18">
                    <a:moveTo>
                      <a:pt x="11" y="12"/>
                    </a:moveTo>
                    <a:lnTo>
                      <a:pt x="13" y="12"/>
                    </a:lnTo>
                    <a:lnTo>
                      <a:pt x="13" y="1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3" y="18"/>
                    </a:lnTo>
                    <a:lnTo>
                      <a:pt x="19" y="18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1" y="10"/>
                    </a:lnTo>
                    <a:lnTo>
                      <a:pt x="11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78" name="Freeform 2204"/>
              <p:cNvSpPr>
                <a:spLocks/>
              </p:cNvSpPr>
              <p:nvPr/>
            </p:nvSpPr>
            <p:spPr bwMode="auto">
              <a:xfrm>
                <a:off x="7734300" y="1651001"/>
                <a:ext cx="19050" cy="28575"/>
              </a:xfrm>
              <a:custGeom>
                <a:avLst/>
                <a:gdLst>
                  <a:gd name="T0" fmla="*/ 12 w 12"/>
                  <a:gd name="T1" fmla="*/ 0 h 18"/>
                  <a:gd name="T2" fmla="*/ 12 w 12"/>
                  <a:gd name="T3" fmla="*/ 2 h 18"/>
                  <a:gd name="T4" fmla="*/ 4 w 12"/>
                  <a:gd name="T5" fmla="*/ 2 h 18"/>
                  <a:gd name="T6" fmla="*/ 4 w 12"/>
                  <a:gd name="T7" fmla="*/ 8 h 18"/>
                  <a:gd name="T8" fmla="*/ 10 w 12"/>
                  <a:gd name="T9" fmla="*/ 8 h 18"/>
                  <a:gd name="T10" fmla="*/ 10 w 12"/>
                  <a:gd name="T11" fmla="*/ 10 h 18"/>
                  <a:gd name="T12" fmla="*/ 4 w 12"/>
                  <a:gd name="T13" fmla="*/ 10 h 18"/>
                  <a:gd name="T14" fmla="*/ 4 w 12"/>
                  <a:gd name="T15" fmla="*/ 16 h 18"/>
                  <a:gd name="T16" fmla="*/ 12 w 12"/>
                  <a:gd name="T17" fmla="*/ 16 h 18"/>
                  <a:gd name="T18" fmla="*/ 12 w 12"/>
                  <a:gd name="T19" fmla="*/ 18 h 18"/>
                  <a:gd name="T20" fmla="*/ 0 w 12"/>
                  <a:gd name="T21" fmla="*/ 18 h 18"/>
                  <a:gd name="T22" fmla="*/ 0 w 12"/>
                  <a:gd name="T23" fmla="*/ 0 h 18"/>
                  <a:gd name="T24" fmla="*/ 12 w 12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12" y="2"/>
                    </a:lnTo>
                    <a:lnTo>
                      <a:pt x="4" y="2"/>
                    </a:lnTo>
                    <a:lnTo>
                      <a:pt x="4" y="8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4" y="10"/>
                    </a:lnTo>
                    <a:lnTo>
                      <a:pt x="4" y="16"/>
                    </a:lnTo>
                    <a:lnTo>
                      <a:pt x="12" y="16"/>
                    </a:lnTo>
                    <a:lnTo>
                      <a:pt x="12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79" name="Freeform 2205"/>
              <p:cNvSpPr>
                <a:spLocks noEditPoints="1"/>
              </p:cNvSpPr>
              <p:nvPr/>
            </p:nvSpPr>
            <p:spPr bwMode="auto">
              <a:xfrm>
                <a:off x="7756525" y="1651001"/>
                <a:ext cx="22225" cy="28575"/>
              </a:xfrm>
              <a:custGeom>
                <a:avLst/>
                <a:gdLst>
                  <a:gd name="T0" fmla="*/ 2 w 7"/>
                  <a:gd name="T1" fmla="*/ 6 h 9"/>
                  <a:gd name="T2" fmla="*/ 2 w 7"/>
                  <a:gd name="T3" fmla="*/ 9 h 9"/>
                  <a:gd name="T4" fmla="*/ 0 w 7"/>
                  <a:gd name="T5" fmla="*/ 9 h 9"/>
                  <a:gd name="T6" fmla="*/ 0 w 7"/>
                  <a:gd name="T7" fmla="*/ 0 h 9"/>
                  <a:gd name="T8" fmla="*/ 3 w 7"/>
                  <a:gd name="T9" fmla="*/ 0 h 9"/>
                  <a:gd name="T10" fmla="*/ 5 w 7"/>
                  <a:gd name="T11" fmla="*/ 0 h 9"/>
                  <a:gd name="T12" fmla="*/ 6 w 7"/>
                  <a:gd name="T13" fmla="*/ 1 h 9"/>
                  <a:gd name="T14" fmla="*/ 6 w 7"/>
                  <a:gd name="T15" fmla="*/ 2 h 9"/>
                  <a:gd name="T16" fmla="*/ 7 w 7"/>
                  <a:gd name="T17" fmla="*/ 3 h 9"/>
                  <a:gd name="T18" fmla="*/ 6 w 7"/>
                  <a:gd name="T19" fmla="*/ 4 h 9"/>
                  <a:gd name="T20" fmla="*/ 6 w 7"/>
                  <a:gd name="T21" fmla="*/ 4 h 9"/>
                  <a:gd name="T22" fmla="*/ 6 w 7"/>
                  <a:gd name="T23" fmla="*/ 5 h 9"/>
                  <a:gd name="T24" fmla="*/ 5 w 7"/>
                  <a:gd name="T25" fmla="*/ 5 h 9"/>
                  <a:gd name="T26" fmla="*/ 5 w 7"/>
                  <a:gd name="T27" fmla="*/ 6 h 9"/>
                  <a:gd name="T28" fmla="*/ 5 w 7"/>
                  <a:gd name="T29" fmla="*/ 6 h 9"/>
                  <a:gd name="T30" fmla="*/ 7 w 7"/>
                  <a:gd name="T31" fmla="*/ 9 h 9"/>
                  <a:gd name="T32" fmla="*/ 6 w 7"/>
                  <a:gd name="T33" fmla="*/ 9 h 9"/>
                  <a:gd name="T34" fmla="*/ 5 w 7"/>
                  <a:gd name="T35" fmla="*/ 9 h 9"/>
                  <a:gd name="T36" fmla="*/ 3 w 7"/>
                  <a:gd name="T37" fmla="*/ 6 h 9"/>
                  <a:gd name="T38" fmla="*/ 3 w 7"/>
                  <a:gd name="T39" fmla="*/ 6 h 9"/>
                  <a:gd name="T40" fmla="*/ 3 w 7"/>
                  <a:gd name="T41" fmla="*/ 6 h 9"/>
                  <a:gd name="T42" fmla="*/ 2 w 7"/>
                  <a:gd name="T43" fmla="*/ 6 h 9"/>
                  <a:gd name="T44" fmla="*/ 2 w 7"/>
                  <a:gd name="T45" fmla="*/ 4 h 9"/>
                  <a:gd name="T46" fmla="*/ 3 w 7"/>
                  <a:gd name="T47" fmla="*/ 4 h 9"/>
                  <a:gd name="T48" fmla="*/ 4 w 7"/>
                  <a:gd name="T49" fmla="*/ 4 h 9"/>
                  <a:gd name="T50" fmla="*/ 4 w 7"/>
                  <a:gd name="T51" fmla="*/ 4 h 9"/>
                  <a:gd name="T52" fmla="*/ 5 w 7"/>
                  <a:gd name="T53" fmla="*/ 3 h 9"/>
                  <a:gd name="T54" fmla="*/ 5 w 7"/>
                  <a:gd name="T55" fmla="*/ 3 h 9"/>
                  <a:gd name="T56" fmla="*/ 4 w 7"/>
                  <a:gd name="T57" fmla="*/ 2 h 9"/>
                  <a:gd name="T58" fmla="*/ 3 w 7"/>
                  <a:gd name="T59" fmla="*/ 1 h 9"/>
                  <a:gd name="T60" fmla="*/ 2 w 7"/>
                  <a:gd name="T61" fmla="*/ 1 h 9"/>
                  <a:gd name="T62" fmla="*/ 2 w 7"/>
                  <a:gd name="T6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" h="9">
                    <a:moveTo>
                      <a:pt x="2" y="6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7" y="2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2" y="6"/>
                    </a:lnTo>
                    <a:close/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80" name="Freeform 2206"/>
              <p:cNvSpPr>
                <a:spLocks/>
              </p:cNvSpPr>
              <p:nvPr/>
            </p:nvSpPr>
            <p:spPr bwMode="auto">
              <a:xfrm>
                <a:off x="7781925" y="1651001"/>
                <a:ext cx="25400" cy="28575"/>
              </a:xfrm>
              <a:custGeom>
                <a:avLst/>
                <a:gdLst>
                  <a:gd name="T0" fmla="*/ 6 w 8"/>
                  <a:gd name="T1" fmla="*/ 9 h 9"/>
                  <a:gd name="T2" fmla="*/ 5 w 8"/>
                  <a:gd name="T3" fmla="*/ 9 h 9"/>
                  <a:gd name="T4" fmla="*/ 3 w 8"/>
                  <a:gd name="T5" fmla="*/ 9 h 9"/>
                  <a:gd name="T6" fmla="*/ 1 w 8"/>
                  <a:gd name="T7" fmla="*/ 8 h 9"/>
                  <a:gd name="T8" fmla="*/ 0 w 8"/>
                  <a:gd name="T9" fmla="*/ 6 h 9"/>
                  <a:gd name="T10" fmla="*/ 0 w 8"/>
                  <a:gd name="T11" fmla="*/ 5 h 9"/>
                  <a:gd name="T12" fmla="*/ 0 w 8"/>
                  <a:gd name="T13" fmla="*/ 3 h 9"/>
                  <a:gd name="T14" fmla="*/ 1 w 8"/>
                  <a:gd name="T15" fmla="*/ 1 h 9"/>
                  <a:gd name="T16" fmla="*/ 3 w 8"/>
                  <a:gd name="T17" fmla="*/ 0 h 9"/>
                  <a:gd name="T18" fmla="*/ 5 w 8"/>
                  <a:gd name="T19" fmla="*/ 0 h 9"/>
                  <a:gd name="T20" fmla="*/ 6 w 8"/>
                  <a:gd name="T21" fmla="*/ 0 h 9"/>
                  <a:gd name="T22" fmla="*/ 6 w 8"/>
                  <a:gd name="T23" fmla="*/ 0 h 9"/>
                  <a:gd name="T24" fmla="*/ 7 w 8"/>
                  <a:gd name="T25" fmla="*/ 1 h 9"/>
                  <a:gd name="T26" fmla="*/ 8 w 8"/>
                  <a:gd name="T27" fmla="*/ 1 h 9"/>
                  <a:gd name="T28" fmla="*/ 7 w 8"/>
                  <a:gd name="T29" fmla="*/ 2 h 9"/>
                  <a:gd name="T30" fmla="*/ 7 w 8"/>
                  <a:gd name="T31" fmla="*/ 2 h 9"/>
                  <a:gd name="T32" fmla="*/ 7 w 8"/>
                  <a:gd name="T33" fmla="*/ 2 h 9"/>
                  <a:gd name="T34" fmla="*/ 6 w 8"/>
                  <a:gd name="T35" fmla="*/ 2 h 9"/>
                  <a:gd name="T36" fmla="*/ 6 w 8"/>
                  <a:gd name="T37" fmla="*/ 2 h 9"/>
                  <a:gd name="T38" fmla="*/ 5 w 8"/>
                  <a:gd name="T39" fmla="*/ 2 h 9"/>
                  <a:gd name="T40" fmla="*/ 4 w 8"/>
                  <a:gd name="T41" fmla="*/ 1 h 9"/>
                  <a:gd name="T42" fmla="*/ 3 w 8"/>
                  <a:gd name="T43" fmla="*/ 2 h 9"/>
                  <a:gd name="T44" fmla="*/ 2 w 8"/>
                  <a:gd name="T45" fmla="*/ 2 h 9"/>
                  <a:gd name="T46" fmla="*/ 2 w 8"/>
                  <a:gd name="T47" fmla="*/ 3 h 9"/>
                  <a:gd name="T48" fmla="*/ 2 w 8"/>
                  <a:gd name="T49" fmla="*/ 5 h 9"/>
                  <a:gd name="T50" fmla="*/ 2 w 8"/>
                  <a:gd name="T51" fmla="*/ 6 h 9"/>
                  <a:gd name="T52" fmla="*/ 2 w 8"/>
                  <a:gd name="T53" fmla="*/ 7 h 9"/>
                  <a:gd name="T54" fmla="*/ 3 w 8"/>
                  <a:gd name="T55" fmla="*/ 8 h 9"/>
                  <a:gd name="T56" fmla="*/ 5 w 8"/>
                  <a:gd name="T57" fmla="*/ 8 h 9"/>
                  <a:gd name="T58" fmla="*/ 5 w 8"/>
                  <a:gd name="T59" fmla="*/ 8 h 9"/>
                  <a:gd name="T60" fmla="*/ 6 w 8"/>
                  <a:gd name="T61" fmla="*/ 8 h 9"/>
                  <a:gd name="T62" fmla="*/ 6 w 8"/>
                  <a:gd name="T63" fmla="*/ 6 h 9"/>
                  <a:gd name="T64" fmla="*/ 5 w 8"/>
                  <a:gd name="T65" fmla="*/ 6 h 9"/>
                  <a:gd name="T66" fmla="*/ 5 w 8"/>
                  <a:gd name="T67" fmla="*/ 6 h 9"/>
                  <a:gd name="T68" fmla="*/ 5 w 8"/>
                  <a:gd name="T69" fmla="*/ 6 h 9"/>
                  <a:gd name="T70" fmla="*/ 5 w 8"/>
                  <a:gd name="T71" fmla="*/ 5 h 9"/>
                  <a:gd name="T72" fmla="*/ 8 w 8"/>
                  <a:gd name="T73" fmla="*/ 5 h 9"/>
                  <a:gd name="T74" fmla="*/ 8 w 8"/>
                  <a:gd name="T75" fmla="*/ 8 h 9"/>
                  <a:gd name="T76" fmla="*/ 6 w 8"/>
                  <a:gd name="T7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9">
                    <a:moveTo>
                      <a:pt x="6" y="9"/>
                    </a:moveTo>
                    <a:cubicBezTo>
                      <a:pt x="6" y="9"/>
                      <a:pt x="5" y="9"/>
                      <a:pt x="5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9"/>
                      <a:pt x="2" y="8"/>
                      <a:pt x="1" y="8"/>
                    </a:cubicBezTo>
                    <a:cubicBezTo>
                      <a:pt x="1" y="8"/>
                      <a:pt x="0" y="7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9"/>
                      <a:pt x="7" y="9"/>
                      <a:pt x="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81" name="Freeform 2207"/>
              <p:cNvSpPr>
                <a:spLocks/>
              </p:cNvSpPr>
              <p:nvPr/>
            </p:nvSpPr>
            <p:spPr bwMode="auto">
              <a:xfrm>
                <a:off x="7810500" y="1651001"/>
                <a:ext cx="19050" cy="28575"/>
              </a:xfrm>
              <a:custGeom>
                <a:avLst/>
                <a:gdLst>
                  <a:gd name="T0" fmla="*/ 12 w 12"/>
                  <a:gd name="T1" fmla="*/ 0 h 18"/>
                  <a:gd name="T2" fmla="*/ 12 w 12"/>
                  <a:gd name="T3" fmla="*/ 2 h 18"/>
                  <a:gd name="T4" fmla="*/ 4 w 12"/>
                  <a:gd name="T5" fmla="*/ 2 h 18"/>
                  <a:gd name="T6" fmla="*/ 4 w 12"/>
                  <a:gd name="T7" fmla="*/ 8 h 18"/>
                  <a:gd name="T8" fmla="*/ 10 w 12"/>
                  <a:gd name="T9" fmla="*/ 8 h 18"/>
                  <a:gd name="T10" fmla="*/ 10 w 12"/>
                  <a:gd name="T11" fmla="*/ 10 h 18"/>
                  <a:gd name="T12" fmla="*/ 4 w 12"/>
                  <a:gd name="T13" fmla="*/ 10 h 18"/>
                  <a:gd name="T14" fmla="*/ 4 w 12"/>
                  <a:gd name="T15" fmla="*/ 16 h 18"/>
                  <a:gd name="T16" fmla="*/ 12 w 12"/>
                  <a:gd name="T17" fmla="*/ 16 h 18"/>
                  <a:gd name="T18" fmla="*/ 12 w 12"/>
                  <a:gd name="T19" fmla="*/ 18 h 18"/>
                  <a:gd name="T20" fmla="*/ 0 w 12"/>
                  <a:gd name="T21" fmla="*/ 18 h 18"/>
                  <a:gd name="T22" fmla="*/ 0 w 12"/>
                  <a:gd name="T23" fmla="*/ 0 h 18"/>
                  <a:gd name="T24" fmla="*/ 12 w 12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12" y="2"/>
                    </a:lnTo>
                    <a:lnTo>
                      <a:pt x="4" y="2"/>
                    </a:lnTo>
                    <a:lnTo>
                      <a:pt x="4" y="8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4" y="10"/>
                    </a:lnTo>
                    <a:lnTo>
                      <a:pt x="4" y="16"/>
                    </a:lnTo>
                    <a:lnTo>
                      <a:pt x="12" y="16"/>
                    </a:lnTo>
                    <a:lnTo>
                      <a:pt x="12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82" name="Freeform 2208"/>
              <p:cNvSpPr>
                <a:spLocks/>
              </p:cNvSpPr>
              <p:nvPr/>
            </p:nvSpPr>
            <p:spPr bwMode="auto">
              <a:xfrm>
                <a:off x="7832725" y="1651001"/>
                <a:ext cx="26988" cy="28575"/>
              </a:xfrm>
              <a:custGeom>
                <a:avLst/>
                <a:gdLst>
                  <a:gd name="T0" fmla="*/ 2 w 17"/>
                  <a:gd name="T1" fmla="*/ 0 h 18"/>
                  <a:gd name="T2" fmla="*/ 2 w 17"/>
                  <a:gd name="T3" fmla="*/ 0 h 18"/>
                  <a:gd name="T4" fmla="*/ 4 w 17"/>
                  <a:gd name="T5" fmla="*/ 0 h 18"/>
                  <a:gd name="T6" fmla="*/ 4 w 17"/>
                  <a:gd name="T7" fmla="*/ 0 h 18"/>
                  <a:gd name="T8" fmla="*/ 12 w 17"/>
                  <a:gd name="T9" fmla="*/ 12 h 18"/>
                  <a:gd name="T10" fmla="*/ 12 w 17"/>
                  <a:gd name="T11" fmla="*/ 10 h 18"/>
                  <a:gd name="T12" fmla="*/ 12 w 17"/>
                  <a:gd name="T13" fmla="*/ 0 h 18"/>
                  <a:gd name="T14" fmla="*/ 17 w 17"/>
                  <a:gd name="T15" fmla="*/ 0 h 18"/>
                  <a:gd name="T16" fmla="*/ 17 w 17"/>
                  <a:gd name="T17" fmla="*/ 18 h 18"/>
                  <a:gd name="T18" fmla="*/ 15 w 17"/>
                  <a:gd name="T19" fmla="*/ 18 h 18"/>
                  <a:gd name="T20" fmla="*/ 12 w 17"/>
                  <a:gd name="T21" fmla="*/ 18 h 18"/>
                  <a:gd name="T22" fmla="*/ 12 w 17"/>
                  <a:gd name="T23" fmla="*/ 18 h 18"/>
                  <a:gd name="T24" fmla="*/ 4 w 17"/>
                  <a:gd name="T25" fmla="*/ 6 h 18"/>
                  <a:gd name="T26" fmla="*/ 4 w 17"/>
                  <a:gd name="T27" fmla="*/ 8 h 18"/>
                  <a:gd name="T28" fmla="*/ 4 w 17"/>
                  <a:gd name="T29" fmla="*/ 18 h 18"/>
                  <a:gd name="T30" fmla="*/ 0 w 17"/>
                  <a:gd name="T31" fmla="*/ 18 h 18"/>
                  <a:gd name="T32" fmla="*/ 0 w 17"/>
                  <a:gd name="T33" fmla="*/ 0 h 18"/>
                  <a:gd name="T34" fmla="*/ 2 w 17"/>
                  <a:gd name="T35" fmla="*/ 0 h 18"/>
                  <a:gd name="T36" fmla="*/ 2 w 17"/>
                  <a:gd name="T3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18">
                    <a:moveTo>
                      <a:pt x="2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17" y="18"/>
                    </a:lnTo>
                    <a:lnTo>
                      <a:pt x="15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83" name="Freeform 2209"/>
              <p:cNvSpPr>
                <a:spLocks/>
              </p:cNvSpPr>
              <p:nvPr/>
            </p:nvSpPr>
            <p:spPr bwMode="auto">
              <a:xfrm>
                <a:off x="7862888" y="1651001"/>
                <a:ext cx="22225" cy="28575"/>
              </a:xfrm>
              <a:custGeom>
                <a:avLst/>
                <a:gdLst>
                  <a:gd name="T0" fmla="*/ 6 w 7"/>
                  <a:gd name="T1" fmla="*/ 7 h 9"/>
                  <a:gd name="T2" fmla="*/ 6 w 7"/>
                  <a:gd name="T3" fmla="*/ 7 h 9"/>
                  <a:gd name="T4" fmla="*/ 7 w 7"/>
                  <a:gd name="T5" fmla="*/ 8 h 9"/>
                  <a:gd name="T6" fmla="*/ 6 w 7"/>
                  <a:gd name="T7" fmla="*/ 9 h 9"/>
                  <a:gd name="T8" fmla="*/ 4 w 7"/>
                  <a:gd name="T9" fmla="*/ 9 h 9"/>
                  <a:gd name="T10" fmla="*/ 2 w 7"/>
                  <a:gd name="T11" fmla="*/ 9 h 9"/>
                  <a:gd name="T12" fmla="*/ 1 w 7"/>
                  <a:gd name="T13" fmla="*/ 8 h 9"/>
                  <a:gd name="T14" fmla="*/ 0 w 7"/>
                  <a:gd name="T15" fmla="*/ 6 h 9"/>
                  <a:gd name="T16" fmla="*/ 0 w 7"/>
                  <a:gd name="T17" fmla="*/ 5 h 9"/>
                  <a:gd name="T18" fmla="*/ 0 w 7"/>
                  <a:gd name="T19" fmla="*/ 3 h 9"/>
                  <a:gd name="T20" fmla="*/ 1 w 7"/>
                  <a:gd name="T21" fmla="*/ 1 h 9"/>
                  <a:gd name="T22" fmla="*/ 2 w 7"/>
                  <a:gd name="T23" fmla="*/ 0 h 9"/>
                  <a:gd name="T24" fmla="*/ 4 w 7"/>
                  <a:gd name="T25" fmla="*/ 0 h 9"/>
                  <a:gd name="T26" fmla="*/ 6 w 7"/>
                  <a:gd name="T27" fmla="*/ 0 h 9"/>
                  <a:gd name="T28" fmla="*/ 7 w 7"/>
                  <a:gd name="T29" fmla="*/ 1 h 9"/>
                  <a:gd name="T30" fmla="*/ 6 w 7"/>
                  <a:gd name="T31" fmla="*/ 2 h 9"/>
                  <a:gd name="T32" fmla="*/ 6 w 7"/>
                  <a:gd name="T33" fmla="*/ 2 h 9"/>
                  <a:gd name="T34" fmla="*/ 6 w 7"/>
                  <a:gd name="T35" fmla="*/ 2 h 9"/>
                  <a:gd name="T36" fmla="*/ 6 w 7"/>
                  <a:gd name="T37" fmla="*/ 2 h 9"/>
                  <a:gd name="T38" fmla="*/ 5 w 7"/>
                  <a:gd name="T39" fmla="*/ 2 h 9"/>
                  <a:gd name="T40" fmla="*/ 5 w 7"/>
                  <a:gd name="T41" fmla="*/ 2 h 9"/>
                  <a:gd name="T42" fmla="*/ 4 w 7"/>
                  <a:gd name="T43" fmla="*/ 1 h 9"/>
                  <a:gd name="T44" fmla="*/ 3 w 7"/>
                  <a:gd name="T45" fmla="*/ 2 h 9"/>
                  <a:gd name="T46" fmla="*/ 2 w 7"/>
                  <a:gd name="T47" fmla="*/ 2 h 9"/>
                  <a:gd name="T48" fmla="*/ 2 w 7"/>
                  <a:gd name="T49" fmla="*/ 3 h 9"/>
                  <a:gd name="T50" fmla="*/ 2 w 7"/>
                  <a:gd name="T51" fmla="*/ 5 h 9"/>
                  <a:gd name="T52" fmla="*/ 2 w 7"/>
                  <a:gd name="T53" fmla="*/ 6 h 9"/>
                  <a:gd name="T54" fmla="*/ 2 w 7"/>
                  <a:gd name="T55" fmla="*/ 7 h 9"/>
                  <a:gd name="T56" fmla="*/ 3 w 7"/>
                  <a:gd name="T57" fmla="*/ 8 h 9"/>
                  <a:gd name="T58" fmla="*/ 4 w 7"/>
                  <a:gd name="T59" fmla="*/ 8 h 9"/>
                  <a:gd name="T60" fmla="*/ 5 w 7"/>
                  <a:gd name="T61" fmla="*/ 8 h 9"/>
                  <a:gd name="T62" fmla="*/ 5 w 7"/>
                  <a:gd name="T63" fmla="*/ 8 h 9"/>
                  <a:gd name="T64" fmla="*/ 5 w 7"/>
                  <a:gd name="T65" fmla="*/ 7 h 9"/>
                  <a:gd name="T66" fmla="*/ 6 w 7"/>
                  <a:gd name="T67" fmla="*/ 7 h 9"/>
                  <a:gd name="T68" fmla="*/ 6 w 7"/>
                  <a:gd name="T6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9">
                    <a:moveTo>
                      <a:pt x="6" y="7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6" y="9"/>
                      <a:pt x="6" y="9"/>
                    </a:cubicBezTo>
                    <a:cubicBezTo>
                      <a:pt x="5" y="9"/>
                      <a:pt x="5" y="9"/>
                      <a:pt x="4" y="9"/>
                    </a:cubicBezTo>
                    <a:cubicBezTo>
                      <a:pt x="3" y="9"/>
                      <a:pt x="3" y="9"/>
                      <a:pt x="2" y="9"/>
                    </a:cubicBezTo>
                    <a:cubicBezTo>
                      <a:pt x="2" y="9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0"/>
                      <a:pt x="7" y="1"/>
                      <a:pt x="7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84" name="Freeform 2210"/>
              <p:cNvSpPr>
                <a:spLocks/>
              </p:cNvSpPr>
              <p:nvPr/>
            </p:nvSpPr>
            <p:spPr bwMode="auto">
              <a:xfrm>
                <a:off x="7885113" y="1651001"/>
                <a:ext cx="25400" cy="28575"/>
              </a:xfrm>
              <a:custGeom>
                <a:avLst/>
                <a:gdLst>
                  <a:gd name="T0" fmla="*/ 10 w 16"/>
                  <a:gd name="T1" fmla="*/ 12 h 18"/>
                  <a:gd name="T2" fmla="*/ 10 w 16"/>
                  <a:gd name="T3" fmla="*/ 18 h 18"/>
                  <a:gd name="T4" fmla="*/ 6 w 16"/>
                  <a:gd name="T5" fmla="*/ 18 h 18"/>
                  <a:gd name="T6" fmla="*/ 6 w 16"/>
                  <a:gd name="T7" fmla="*/ 12 h 18"/>
                  <a:gd name="T8" fmla="*/ 0 w 16"/>
                  <a:gd name="T9" fmla="*/ 0 h 18"/>
                  <a:gd name="T10" fmla="*/ 4 w 16"/>
                  <a:gd name="T11" fmla="*/ 0 h 18"/>
                  <a:gd name="T12" fmla="*/ 4 w 16"/>
                  <a:gd name="T13" fmla="*/ 0 h 18"/>
                  <a:gd name="T14" fmla="*/ 4 w 16"/>
                  <a:gd name="T15" fmla="*/ 0 h 18"/>
                  <a:gd name="T16" fmla="*/ 6 w 16"/>
                  <a:gd name="T17" fmla="*/ 6 h 18"/>
                  <a:gd name="T18" fmla="*/ 8 w 16"/>
                  <a:gd name="T19" fmla="*/ 8 h 18"/>
                  <a:gd name="T20" fmla="*/ 8 w 16"/>
                  <a:gd name="T21" fmla="*/ 8 h 18"/>
                  <a:gd name="T22" fmla="*/ 8 w 16"/>
                  <a:gd name="T23" fmla="*/ 8 h 18"/>
                  <a:gd name="T24" fmla="*/ 8 w 16"/>
                  <a:gd name="T25" fmla="*/ 6 h 18"/>
                  <a:gd name="T26" fmla="*/ 10 w 16"/>
                  <a:gd name="T27" fmla="*/ 0 h 18"/>
                  <a:gd name="T28" fmla="*/ 12 w 16"/>
                  <a:gd name="T29" fmla="*/ 0 h 18"/>
                  <a:gd name="T30" fmla="*/ 12 w 16"/>
                  <a:gd name="T31" fmla="*/ 0 h 18"/>
                  <a:gd name="T32" fmla="*/ 16 w 16"/>
                  <a:gd name="T33" fmla="*/ 0 h 18"/>
                  <a:gd name="T34" fmla="*/ 10 w 16"/>
                  <a:gd name="T35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18">
                    <a:moveTo>
                      <a:pt x="10" y="12"/>
                    </a:moveTo>
                    <a:lnTo>
                      <a:pt x="10" y="18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85" name="Rectangle 2211"/>
              <p:cNvSpPr>
                <a:spLocks noChangeArrowheads="1"/>
              </p:cNvSpPr>
              <p:nvPr/>
            </p:nvSpPr>
            <p:spPr bwMode="auto">
              <a:xfrm>
                <a:off x="5575300" y="1924051"/>
                <a:ext cx="2505075" cy="31750"/>
              </a:xfrm>
              <a:prstGeom prst="rect">
                <a:avLst/>
              </a:pr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sp>
        <p:nvSpPr>
          <p:cNvPr id="1586" name="Retângulo 1585"/>
          <p:cNvSpPr/>
          <p:nvPr/>
        </p:nvSpPr>
        <p:spPr>
          <a:xfrm>
            <a:off x="1" y="4688415"/>
            <a:ext cx="9221607" cy="1373296"/>
          </a:xfrm>
          <a:prstGeom prst="rect">
            <a:avLst/>
          </a:prstGeom>
          <a:solidFill>
            <a:srgbClr val="19D4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87" name="Imagem 158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421" y="3235620"/>
            <a:ext cx="724712" cy="2110450"/>
          </a:xfrm>
          <a:prstGeom prst="rect">
            <a:avLst/>
          </a:prstGeom>
        </p:spPr>
      </p:pic>
      <p:pic>
        <p:nvPicPr>
          <p:cNvPr id="1588" name="Imagem 15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48" y="3245949"/>
            <a:ext cx="658913" cy="2110450"/>
          </a:xfrm>
          <a:prstGeom prst="rect">
            <a:avLst/>
          </a:prstGeom>
        </p:spPr>
      </p:pic>
      <p:pic>
        <p:nvPicPr>
          <p:cNvPr id="1589" name="Imagem 15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132" y="3329835"/>
            <a:ext cx="635948" cy="2110450"/>
          </a:xfrm>
          <a:prstGeom prst="rect">
            <a:avLst/>
          </a:prstGeom>
        </p:spPr>
      </p:pic>
      <p:pic>
        <p:nvPicPr>
          <p:cNvPr id="1590" name="Imagem 15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063" y="3260949"/>
            <a:ext cx="690836" cy="2110450"/>
          </a:xfrm>
          <a:prstGeom prst="rect">
            <a:avLst/>
          </a:prstGeom>
        </p:spPr>
      </p:pic>
      <p:pic>
        <p:nvPicPr>
          <p:cNvPr id="1591" name="Imagem 159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268" y="3269112"/>
            <a:ext cx="733238" cy="2110450"/>
          </a:xfrm>
          <a:prstGeom prst="rect">
            <a:avLst/>
          </a:prstGeom>
        </p:spPr>
      </p:pic>
      <p:grpSp>
        <p:nvGrpSpPr>
          <p:cNvPr id="1592" name="Agrupar 1591"/>
          <p:cNvGrpSpPr/>
          <p:nvPr/>
        </p:nvGrpSpPr>
        <p:grpSpPr>
          <a:xfrm>
            <a:off x="433389" y="2855914"/>
            <a:ext cx="646112" cy="2139950"/>
            <a:chOff x="433388" y="1998663"/>
            <a:chExt cx="646112" cy="2139950"/>
          </a:xfrm>
        </p:grpSpPr>
        <p:sp>
          <p:nvSpPr>
            <p:cNvPr id="159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3388" y="2025650"/>
              <a:ext cx="630237" cy="211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94" name="Freeform 5"/>
            <p:cNvSpPr>
              <a:spLocks/>
            </p:cNvSpPr>
            <p:nvPr/>
          </p:nvSpPr>
          <p:spPr bwMode="auto">
            <a:xfrm>
              <a:off x="577850" y="2974975"/>
              <a:ext cx="382587" cy="1095375"/>
            </a:xfrm>
            <a:custGeom>
              <a:avLst/>
              <a:gdLst>
                <a:gd name="T0" fmla="*/ 243 w 261"/>
                <a:gd name="T1" fmla="*/ 329 h 748"/>
                <a:gd name="T2" fmla="*/ 258 w 261"/>
                <a:gd name="T3" fmla="*/ 89 h 748"/>
                <a:gd name="T4" fmla="*/ 242 w 261"/>
                <a:gd name="T5" fmla="*/ 6 h 748"/>
                <a:gd name="T6" fmla="*/ 131 w 261"/>
                <a:gd name="T7" fmla="*/ 6 h 748"/>
                <a:gd name="T8" fmla="*/ 7 w 261"/>
                <a:gd name="T9" fmla="*/ 0 h 748"/>
                <a:gd name="T10" fmla="*/ 2 w 261"/>
                <a:gd name="T11" fmla="*/ 114 h 748"/>
                <a:gd name="T12" fmla="*/ 27 w 261"/>
                <a:gd name="T13" fmla="*/ 382 h 748"/>
                <a:gd name="T14" fmla="*/ 59 w 261"/>
                <a:gd name="T15" fmla="*/ 748 h 748"/>
                <a:gd name="T16" fmla="*/ 110 w 261"/>
                <a:gd name="T17" fmla="*/ 746 h 748"/>
                <a:gd name="T18" fmla="*/ 119 w 261"/>
                <a:gd name="T19" fmla="*/ 446 h 748"/>
                <a:gd name="T20" fmla="*/ 116 w 261"/>
                <a:gd name="T21" fmla="*/ 348 h 748"/>
                <a:gd name="T22" fmla="*/ 125 w 261"/>
                <a:gd name="T23" fmla="*/ 145 h 748"/>
                <a:gd name="T24" fmla="*/ 152 w 261"/>
                <a:gd name="T25" fmla="*/ 365 h 748"/>
                <a:gd name="T26" fmla="*/ 210 w 261"/>
                <a:gd name="T27" fmla="*/ 748 h 748"/>
                <a:gd name="T28" fmla="*/ 261 w 261"/>
                <a:gd name="T29" fmla="*/ 737 h 748"/>
                <a:gd name="T30" fmla="*/ 249 w 261"/>
                <a:gd name="T31" fmla="*/ 454 h 748"/>
                <a:gd name="T32" fmla="*/ 243 w 261"/>
                <a:gd name="T33" fmla="*/ 32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1" h="748">
                  <a:moveTo>
                    <a:pt x="243" y="329"/>
                  </a:moveTo>
                  <a:cubicBezTo>
                    <a:pt x="243" y="317"/>
                    <a:pt x="258" y="130"/>
                    <a:pt x="258" y="89"/>
                  </a:cubicBezTo>
                  <a:cubicBezTo>
                    <a:pt x="258" y="57"/>
                    <a:pt x="247" y="21"/>
                    <a:pt x="242" y="6"/>
                  </a:cubicBezTo>
                  <a:cubicBezTo>
                    <a:pt x="131" y="6"/>
                    <a:pt x="131" y="6"/>
                    <a:pt x="131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1"/>
                    <a:pt x="4" y="79"/>
                    <a:pt x="2" y="114"/>
                  </a:cubicBezTo>
                  <a:cubicBezTo>
                    <a:pt x="0" y="152"/>
                    <a:pt x="27" y="382"/>
                    <a:pt x="27" y="382"/>
                  </a:cubicBezTo>
                  <a:cubicBezTo>
                    <a:pt x="59" y="748"/>
                    <a:pt x="59" y="748"/>
                    <a:pt x="59" y="748"/>
                  </a:cubicBezTo>
                  <a:cubicBezTo>
                    <a:pt x="110" y="746"/>
                    <a:pt x="110" y="746"/>
                    <a:pt x="110" y="746"/>
                  </a:cubicBezTo>
                  <a:cubicBezTo>
                    <a:pt x="110" y="746"/>
                    <a:pt x="129" y="528"/>
                    <a:pt x="119" y="446"/>
                  </a:cubicBezTo>
                  <a:cubicBezTo>
                    <a:pt x="113" y="405"/>
                    <a:pt x="116" y="348"/>
                    <a:pt x="116" y="348"/>
                  </a:cubicBezTo>
                  <a:cubicBezTo>
                    <a:pt x="125" y="145"/>
                    <a:pt x="125" y="145"/>
                    <a:pt x="125" y="145"/>
                  </a:cubicBezTo>
                  <a:cubicBezTo>
                    <a:pt x="152" y="365"/>
                    <a:pt x="152" y="365"/>
                    <a:pt x="152" y="365"/>
                  </a:cubicBezTo>
                  <a:cubicBezTo>
                    <a:pt x="210" y="748"/>
                    <a:pt x="210" y="748"/>
                    <a:pt x="210" y="748"/>
                  </a:cubicBezTo>
                  <a:cubicBezTo>
                    <a:pt x="261" y="737"/>
                    <a:pt x="261" y="737"/>
                    <a:pt x="261" y="737"/>
                  </a:cubicBezTo>
                  <a:cubicBezTo>
                    <a:pt x="261" y="737"/>
                    <a:pt x="251" y="475"/>
                    <a:pt x="249" y="454"/>
                  </a:cubicBezTo>
                  <a:cubicBezTo>
                    <a:pt x="245" y="417"/>
                    <a:pt x="243" y="355"/>
                    <a:pt x="243" y="329"/>
                  </a:cubicBezTo>
                </a:path>
              </a:pathLst>
            </a:custGeom>
            <a:solidFill>
              <a:srgbClr val="009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95" name="Freeform 6"/>
            <p:cNvSpPr>
              <a:spLocks/>
            </p:cNvSpPr>
            <p:nvPr/>
          </p:nvSpPr>
          <p:spPr bwMode="auto">
            <a:xfrm>
              <a:off x="577850" y="2974975"/>
              <a:ext cx="382587" cy="1095375"/>
            </a:xfrm>
            <a:custGeom>
              <a:avLst/>
              <a:gdLst>
                <a:gd name="T0" fmla="*/ 243 w 261"/>
                <a:gd name="T1" fmla="*/ 329 h 748"/>
                <a:gd name="T2" fmla="*/ 258 w 261"/>
                <a:gd name="T3" fmla="*/ 89 h 748"/>
                <a:gd name="T4" fmla="*/ 242 w 261"/>
                <a:gd name="T5" fmla="*/ 6 h 748"/>
                <a:gd name="T6" fmla="*/ 131 w 261"/>
                <a:gd name="T7" fmla="*/ 6 h 748"/>
                <a:gd name="T8" fmla="*/ 7 w 261"/>
                <a:gd name="T9" fmla="*/ 0 h 748"/>
                <a:gd name="T10" fmla="*/ 2 w 261"/>
                <a:gd name="T11" fmla="*/ 114 h 748"/>
                <a:gd name="T12" fmla="*/ 27 w 261"/>
                <a:gd name="T13" fmla="*/ 382 h 748"/>
                <a:gd name="T14" fmla="*/ 59 w 261"/>
                <a:gd name="T15" fmla="*/ 748 h 748"/>
                <a:gd name="T16" fmla="*/ 110 w 261"/>
                <a:gd name="T17" fmla="*/ 746 h 748"/>
                <a:gd name="T18" fmla="*/ 119 w 261"/>
                <a:gd name="T19" fmla="*/ 446 h 748"/>
                <a:gd name="T20" fmla="*/ 116 w 261"/>
                <a:gd name="T21" fmla="*/ 348 h 748"/>
                <a:gd name="T22" fmla="*/ 125 w 261"/>
                <a:gd name="T23" fmla="*/ 145 h 748"/>
                <a:gd name="T24" fmla="*/ 152 w 261"/>
                <a:gd name="T25" fmla="*/ 365 h 748"/>
                <a:gd name="T26" fmla="*/ 210 w 261"/>
                <a:gd name="T27" fmla="*/ 748 h 748"/>
                <a:gd name="T28" fmla="*/ 261 w 261"/>
                <a:gd name="T29" fmla="*/ 737 h 748"/>
                <a:gd name="T30" fmla="*/ 249 w 261"/>
                <a:gd name="T31" fmla="*/ 454 h 748"/>
                <a:gd name="T32" fmla="*/ 243 w 261"/>
                <a:gd name="T33" fmla="*/ 32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1" h="748">
                  <a:moveTo>
                    <a:pt x="243" y="329"/>
                  </a:moveTo>
                  <a:cubicBezTo>
                    <a:pt x="243" y="317"/>
                    <a:pt x="258" y="130"/>
                    <a:pt x="258" y="89"/>
                  </a:cubicBezTo>
                  <a:cubicBezTo>
                    <a:pt x="258" y="57"/>
                    <a:pt x="247" y="21"/>
                    <a:pt x="242" y="6"/>
                  </a:cubicBezTo>
                  <a:cubicBezTo>
                    <a:pt x="131" y="6"/>
                    <a:pt x="131" y="6"/>
                    <a:pt x="131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1"/>
                    <a:pt x="4" y="79"/>
                    <a:pt x="2" y="114"/>
                  </a:cubicBezTo>
                  <a:cubicBezTo>
                    <a:pt x="0" y="152"/>
                    <a:pt x="27" y="382"/>
                    <a:pt x="27" y="382"/>
                  </a:cubicBezTo>
                  <a:cubicBezTo>
                    <a:pt x="59" y="748"/>
                    <a:pt x="59" y="748"/>
                    <a:pt x="59" y="748"/>
                  </a:cubicBezTo>
                  <a:cubicBezTo>
                    <a:pt x="110" y="746"/>
                    <a:pt x="110" y="746"/>
                    <a:pt x="110" y="746"/>
                  </a:cubicBezTo>
                  <a:cubicBezTo>
                    <a:pt x="110" y="746"/>
                    <a:pt x="129" y="528"/>
                    <a:pt x="119" y="446"/>
                  </a:cubicBezTo>
                  <a:cubicBezTo>
                    <a:pt x="113" y="405"/>
                    <a:pt x="116" y="348"/>
                    <a:pt x="116" y="348"/>
                  </a:cubicBezTo>
                  <a:cubicBezTo>
                    <a:pt x="125" y="145"/>
                    <a:pt x="125" y="145"/>
                    <a:pt x="125" y="145"/>
                  </a:cubicBezTo>
                  <a:cubicBezTo>
                    <a:pt x="152" y="365"/>
                    <a:pt x="152" y="365"/>
                    <a:pt x="152" y="365"/>
                  </a:cubicBezTo>
                  <a:cubicBezTo>
                    <a:pt x="210" y="748"/>
                    <a:pt x="210" y="748"/>
                    <a:pt x="210" y="748"/>
                  </a:cubicBezTo>
                  <a:cubicBezTo>
                    <a:pt x="261" y="737"/>
                    <a:pt x="261" y="737"/>
                    <a:pt x="261" y="737"/>
                  </a:cubicBezTo>
                  <a:cubicBezTo>
                    <a:pt x="261" y="737"/>
                    <a:pt x="251" y="475"/>
                    <a:pt x="249" y="454"/>
                  </a:cubicBezTo>
                  <a:cubicBezTo>
                    <a:pt x="245" y="417"/>
                    <a:pt x="243" y="355"/>
                    <a:pt x="243" y="329"/>
                  </a:cubicBezTo>
                </a:path>
              </a:pathLst>
            </a:custGeom>
            <a:solidFill>
              <a:srgbClr val="0F0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96" name="Freeform 7"/>
            <p:cNvSpPr>
              <a:spLocks/>
            </p:cNvSpPr>
            <p:nvPr/>
          </p:nvSpPr>
          <p:spPr bwMode="auto">
            <a:xfrm>
              <a:off x="585788" y="2974975"/>
              <a:ext cx="1587" cy="20638"/>
            </a:xfrm>
            <a:custGeom>
              <a:avLst/>
              <a:gdLst>
                <a:gd name="T0" fmla="*/ 1 w 1"/>
                <a:gd name="T1" fmla="*/ 0 h 14"/>
                <a:gd name="T2" fmla="*/ 0 w 1"/>
                <a:gd name="T3" fmla="*/ 14 h 14"/>
                <a:gd name="T4" fmla="*/ 0 w 1"/>
                <a:gd name="T5" fmla="*/ 14 h 14"/>
                <a:gd name="T6" fmla="*/ 1 w 1"/>
                <a:gd name="T7" fmla="*/ 0 h 14"/>
                <a:gd name="T8" fmla="*/ 1 w 1"/>
                <a:gd name="T9" fmla="*/ 0 h 14"/>
                <a:gd name="T10" fmla="*/ 1 w 1"/>
                <a:gd name="T11" fmla="*/ 0 h 14"/>
                <a:gd name="T12" fmla="*/ 1 w 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4">
                  <a:moveTo>
                    <a:pt x="1" y="0"/>
                  </a:moveTo>
                  <a:cubicBezTo>
                    <a:pt x="1" y="3"/>
                    <a:pt x="0" y="7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97" name="Freeform 8"/>
            <p:cNvSpPr>
              <a:spLocks/>
            </p:cNvSpPr>
            <p:nvPr/>
          </p:nvSpPr>
          <p:spPr bwMode="auto">
            <a:xfrm>
              <a:off x="585788" y="2974975"/>
              <a:ext cx="1587" cy="20638"/>
            </a:xfrm>
            <a:custGeom>
              <a:avLst/>
              <a:gdLst>
                <a:gd name="T0" fmla="*/ 1 w 1"/>
                <a:gd name="T1" fmla="*/ 0 h 14"/>
                <a:gd name="T2" fmla="*/ 0 w 1"/>
                <a:gd name="T3" fmla="*/ 14 h 14"/>
                <a:gd name="T4" fmla="*/ 1 w 1"/>
                <a:gd name="T5" fmla="*/ 0 h 14"/>
                <a:gd name="T6" fmla="*/ 1 w 1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4">
                  <a:moveTo>
                    <a:pt x="1" y="0"/>
                  </a:moveTo>
                  <a:cubicBezTo>
                    <a:pt x="1" y="3"/>
                    <a:pt x="0" y="7"/>
                    <a:pt x="0" y="14"/>
                  </a:cubicBezTo>
                  <a:cubicBezTo>
                    <a:pt x="0" y="10"/>
                    <a:pt x="1" y="5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B0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98" name="Freeform 9"/>
            <p:cNvSpPr>
              <a:spLocks/>
            </p:cNvSpPr>
            <p:nvPr/>
          </p:nvSpPr>
          <p:spPr bwMode="auto">
            <a:xfrm>
              <a:off x="581025" y="3090863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99" name="Freeform 10"/>
            <p:cNvSpPr>
              <a:spLocks/>
            </p:cNvSpPr>
            <p:nvPr/>
          </p:nvSpPr>
          <p:spPr bwMode="auto">
            <a:xfrm>
              <a:off x="581025" y="3090863"/>
              <a:ext cx="379412" cy="973138"/>
            </a:xfrm>
            <a:custGeom>
              <a:avLst/>
              <a:gdLst>
                <a:gd name="T0" fmla="*/ 0 w 258"/>
                <a:gd name="T1" fmla="*/ 0 h 665"/>
                <a:gd name="T2" fmla="*/ 0 w 258"/>
                <a:gd name="T3" fmla="*/ 2 h 665"/>
                <a:gd name="T4" fmla="*/ 0 w 258"/>
                <a:gd name="T5" fmla="*/ 9 h 665"/>
                <a:gd name="T6" fmla="*/ 147 w 258"/>
                <a:gd name="T7" fmla="*/ 24 h 665"/>
                <a:gd name="T8" fmla="*/ 192 w 258"/>
                <a:gd name="T9" fmla="*/ 48 h 665"/>
                <a:gd name="T10" fmla="*/ 209 w 258"/>
                <a:gd name="T11" fmla="*/ 111 h 665"/>
                <a:gd name="T12" fmla="*/ 203 w 258"/>
                <a:gd name="T13" fmla="*/ 220 h 665"/>
                <a:gd name="T14" fmla="*/ 205 w 258"/>
                <a:gd name="T15" fmla="*/ 341 h 665"/>
                <a:gd name="T16" fmla="*/ 221 w 258"/>
                <a:gd name="T17" fmla="*/ 567 h 665"/>
                <a:gd name="T18" fmla="*/ 229 w 258"/>
                <a:gd name="T19" fmla="*/ 665 h 665"/>
                <a:gd name="T20" fmla="*/ 258 w 258"/>
                <a:gd name="T21" fmla="*/ 658 h 665"/>
                <a:gd name="T22" fmla="*/ 246 w 258"/>
                <a:gd name="T23" fmla="*/ 375 h 665"/>
                <a:gd name="T24" fmla="*/ 240 w 258"/>
                <a:gd name="T25" fmla="*/ 250 h 665"/>
                <a:gd name="T26" fmla="*/ 240 w 258"/>
                <a:gd name="T27" fmla="*/ 250 h 665"/>
                <a:gd name="T28" fmla="*/ 240 w 258"/>
                <a:gd name="T29" fmla="*/ 250 h 665"/>
                <a:gd name="T30" fmla="*/ 255 w 258"/>
                <a:gd name="T31" fmla="*/ 10 h 665"/>
                <a:gd name="T32" fmla="*/ 255 w 258"/>
                <a:gd name="T33" fmla="*/ 3 h 665"/>
                <a:gd name="T34" fmla="*/ 0 w 258"/>
                <a:gd name="T35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8" h="665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0" y="6"/>
                    <a:pt x="0" y="9"/>
                  </a:cubicBezTo>
                  <a:cubicBezTo>
                    <a:pt x="49" y="15"/>
                    <a:pt x="99" y="11"/>
                    <a:pt x="147" y="24"/>
                  </a:cubicBezTo>
                  <a:cubicBezTo>
                    <a:pt x="163" y="29"/>
                    <a:pt x="180" y="35"/>
                    <a:pt x="192" y="48"/>
                  </a:cubicBezTo>
                  <a:cubicBezTo>
                    <a:pt x="207" y="65"/>
                    <a:pt x="209" y="90"/>
                    <a:pt x="209" y="111"/>
                  </a:cubicBezTo>
                  <a:cubicBezTo>
                    <a:pt x="208" y="148"/>
                    <a:pt x="203" y="184"/>
                    <a:pt x="203" y="220"/>
                  </a:cubicBezTo>
                  <a:cubicBezTo>
                    <a:pt x="203" y="261"/>
                    <a:pt x="204" y="301"/>
                    <a:pt x="205" y="341"/>
                  </a:cubicBezTo>
                  <a:cubicBezTo>
                    <a:pt x="209" y="416"/>
                    <a:pt x="213" y="492"/>
                    <a:pt x="221" y="567"/>
                  </a:cubicBezTo>
                  <a:cubicBezTo>
                    <a:pt x="224" y="599"/>
                    <a:pt x="228" y="632"/>
                    <a:pt x="229" y="665"/>
                  </a:cubicBezTo>
                  <a:cubicBezTo>
                    <a:pt x="258" y="658"/>
                    <a:pt x="258" y="658"/>
                    <a:pt x="258" y="658"/>
                  </a:cubicBezTo>
                  <a:cubicBezTo>
                    <a:pt x="258" y="658"/>
                    <a:pt x="248" y="396"/>
                    <a:pt x="246" y="375"/>
                  </a:cubicBezTo>
                  <a:cubicBezTo>
                    <a:pt x="242" y="338"/>
                    <a:pt x="240" y="276"/>
                    <a:pt x="240" y="250"/>
                  </a:cubicBezTo>
                  <a:cubicBezTo>
                    <a:pt x="240" y="250"/>
                    <a:pt x="240" y="250"/>
                    <a:pt x="240" y="250"/>
                  </a:cubicBezTo>
                  <a:cubicBezTo>
                    <a:pt x="240" y="250"/>
                    <a:pt x="240" y="250"/>
                    <a:pt x="240" y="250"/>
                  </a:cubicBezTo>
                  <a:cubicBezTo>
                    <a:pt x="240" y="238"/>
                    <a:pt x="255" y="51"/>
                    <a:pt x="255" y="10"/>
                  </a:cubicBezTo>
                  <a:cubicBezTo>
                    <a:pt x="255" y="8"/>
                    <a:pt x="255" y="5"/>
                    <a:pt x="255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B0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00" name="Freeform 11"/>
            <p:cNvSpPr>
              <a:spLocks/>
            </p:cNvSpPr>
            <p:nvPr/>
          </p:nvSpPr>
          <p:spPr bwMode="auto">
            <a:xfrm>
              <a:off x="706438" y="4067175"/>
              <a:ext cx="31750" cy="1588"/>
            </a:xfrm>
            <a:custGeom>
              <a:avLst/>
              <a:gdLst>
                <a:gd name="T0" fmla="*/ 20 w 20"/>
                <a:gd name="T1" fmla="*/ 0 h 1"/>
                <a:gd name="T2" fmla="*/ 0 w 20"/>
                <a:gd name="T3" fmla="*/ 1 h 1"/>
                <a:gd name="T4" fmla="*/ 0 w 20"/>
                <a:gd name="T5" fmla="*/ 1 h 1"/>
                <a:gd name="T6" fmla="*/ 20 w 2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2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01" name="Freeform 12"/>
            <p:cNvSpPr>
              <a:spLocks/>
            </p:cNvSpPr>
            <p:nvPr/>
          </p:nvSpPr>
          <p:spPr bwMode="auto">
            <a:xfrm>
              <a:off x="706438" y="4067175"/>
              <a:ext cx="31750" cy="1588"/>
            </a:xfrm>
            <a:custGeom>
              <a:avLst/>
              <a:gdLst>
                <a:gd name="T0" fmla="*/ 20 w 20"/>
                <a:gd name="T1" fmla="*/ 0 h 1"/>
                <a:gd name="T2" fmla="*/ 0 w 20"/>
                <a:gd name="T3" fmla="*/ 1 h 1"/>
                <a:gd name="T4" fmla="*/ 0 w 20"/>
                <a:gd name="T5" fmla="*/ 1 h 1"/>
                <a:gd name="T6" fmla="*/ 20 w 2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2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02" name="Freeform 13"/>
            <p:cNvSpPr>
              <a:spLocks/>
            </p:cNvSpPr>
            <p:nvPr/>
          </p:nvSpPr>
          <p:spPr bwMode="auto">
            <a:xfrm>
              <a:off x="696913" y="3187700"/>
              <a:ext cx="63500" cy="881063"/>
            </a:xfrm>
            <a:custGeom>
              <a:avLst/>
              <a:gdLst>
                <a:gd name="T0" fmla="*/ 44 w 44"/>
                <a:gd name="T1" fmla="*/ 0 h 602"/>
                <a:gd name="T2" fmla="*/ 4 w 44"/>
                <a:gd name="T3" fmla="*/ 290 h 602"/>
                <a:gd name="T4" fmla="*/ 7 w 44"/>
                <a:gd name="T5" fmla="*/ 495 h 602"/>
                <a:gd name="T6" fmla="*/ 7 w 44"/>
                <a:gd name="T7" fmla="*/ 596 h 602"/>
                <a:gd name="T8" fmla="*/ 7 w 44"/>
                <a:gd name="T9" fmla="*/ 602 h 602"/>
                <a:gd name="T10" fmla="*/ 29 w 44"/>
                <a:gd name="T11" fmla="*/ 601 h 602"/>
                <a:gd name="T12" fmla="*/ 40 w 44"/>
                <a:gd name="T13" fmla="*/ 368 h 602"/>
                <a:gd name="T14" fmla="*/ 38 w 44"/>
                <a:gd name="T15" fmla="*/ 301 h 602"/>
                <a:gd name="T16" fmla="*/ 34 w 44"/>
                <a:gd name="T17" fmla="*/ 237 h 602"/>
                <a:gd name="T18" fmla="*/ 35 w 44"/>
                <a:gd name="T19" fmla="*/ 203 h 602"/>
                <a:gd name="T20" fmla="*/ 44 w 44"/>
                <a:gd name="T21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02">
                  <a:moveTo>
                    <a:pt x="44" y="0"/>
                  </a:moveTo>
                  <a:cubicBezTo>
                    <a:pt x="9" y="129"/>
                    <a:pt x="0" y="198"/>
                    <a:pt x="4" y="290"/>
                  </a:cubicBezTo>
                  <a:cubicBezTo>
                    <a:pt x="7" y="358"/>
                    <a:pt x="8" y="426"/>
                    <a:pt x="7" y="495"/>
                  </a:cubicBezTo>
                  <a:cubicBezTo>
                    <a:pt x="7" y="528"/>
                    <a:pt x="5" y="562"/>
                    <a:pt x="7" y="596"/>
                  </a:cubicBezTo>
                  <a:cubicBezTo>
                    <a:pt x="7" y="598"/>
                    <a:pt x="7" y="600"/>
                    <a:pt x="7" y="602"/>
                  </a:cubicBezTo>
                  <a:cubicBezTo>
                    <a:pt x="29" y="601"/>
                    <a:pt x="29" y="601"/>
                    <a:pt x="29" y="601"/>
                  </a:cubicBezTo>
                  <a:cubicBezTo>
                    <a:pt x="29" y="601"/>
                    <a:pt x="40" y="465"/>
                    <a:pt x="40" y="368"/>
                  </a:cubicBezTo>
                  <a:cubicBezTo>
                    <a:pt x="40" y="342"/>
                    <a:pt x="40" y="318"/>
                    <a:pt x="38" y="301"/>
                  </a:cubicBezTo>
                  <a:cubicBezTo>
                    <a:pt x="35" y="281"/>
                    <a:pt x="34" y="256"/>
                    <a:pt x="34" y="237"/>
                  </a:cubicBezTo>
                  <a:cubicBezTo>
                    <a:pt x="34" y="217"/>
                    <a:pt x="35" y="203"/>
                    <a:pt x="35" y="203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0A0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03" name="Freeform 14"/>
            <p:cNvSpPr>
              <a:spLocks/>
            </p:cNvSpPr>
            <p:nvPr/>
          </p:nvSpPr>
          <p:spPr bwMode="auto">
            <a:xfrm>
              <a:off x="769938" y="4052888"/>
              <a:ext cx="215900" cy="85725"/>
            </a:xfrm>
            <a:custGeom>
              <a:avLst/>
              <a:gdLst>
                <a:gd name="T0" fmla="*/ 78 w 147"/>
                <a:gd name="T1" fmla="*/ 2 h 58"/>
                <a:gd name="T2" fmla="*/ 36 w 147"/>
                <a:gd name="T3" fmla="*/ 30 h 58"/>
                <a:gd name="T4" fmla="*/ 0 w 147"/>
                <a:gd name="T5" fmla="*/ 58 h 58"/>
                <a:gd name="T6" fmla="*/ 144 w 147"/>
                <a:gd name="T7" fmla="*/ 58 h 58"/>
                <a:gd name="T8" fmla="*/ 133 w 147"/>
                <a:gd name="T9" fmla="*/ 0 h 58"/>
                <a:gd name="T10" fmla="*/ 78 w 147"/>
                <a:gd name="T11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58">
                  <a:moveTo>
                    <a:pt x="78" y="2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1" y="35"/>
                    <a:pt x="0" y="58"/>
                    <a:pt x="0" y="58"/>
                  </a:cubicBezTo>
                  <a:cubicBezTo>
                    <a:pt x="144" y="58"/>
                    <a:pt x="144" y="58"/>
                    <a:pt x="144" y="58"/>
                  </a:cubicBezTo>
                  <a:cubicBezTo>
                    <a:pt x="147" y="26"/>
                    <a:pt x="133" y="0"/>
                    <a:pt x="133" y="0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E6D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04" name="Freeform 15"/>
            <p:cNvSpPr>
              <a:spLocks/>
            </p:cNvSpPr>
            <p:nvPr/>
          </p:nvSpPr>
          <p:spPr bwMode="auto">
            <a:xfrm>
              <a:off x="769938" y="4095750"/>
              <a:ext cx="112712" cy="42863"/>
            </a:xfrm>
            <a:custGeom>
              <a:avLst/>
              <a:gdLst>
                <a:gd name="T0" fmla="*/ 37 w 77"/>
                <a:gd name="T1" fmla="*/ 0 h 29"/>
                <a:gd name="T2" fmla="*/ 36 w 77"/>
                <a:gd name="T3" fmla="*/ 1 h 29"/>
                <a:gd name="T4" fmla="*/ 0 w 77"/>
                <a:gd name="T5" fmla="*/ 29 h 29"/>
                <a:gd name="T6" fmla="*/ 77 w 77"/>
                <a:gd name="T7" fmla="*/ 29 h 29"/>
                <a:gd name="T8" fmla="*/ 75 w 77"/>
                <a:gd name="T9" fmla="*/ 25 h 29"/>
                <a:gd name="T10" fmla="*/ 37 w 77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9">
                  <a:moveTo>
                    <a:pt x="37" y="0"/>
                  </a:moveTo>
                  <a:cubicBezTo>
                    <a:pt x="36" y="1"/>
                    <a:pt x="36" y="1"/>
                    <a:pt x="36" y="1"/>
                  </a:cubicBezTo>
                  <a:cubicBezTo>
                    <a:pt x="1" y="6"/>
                    <a:pt x="0" y="29"/>
                    <a:pt x="0" y="29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6" y="28"/>
                    <a:pt x="76" y="26"/>
                    <a:pt x="75" y="25"/>
                  </a:cubicBezTo>
                  <a:cubicBezTo>
                    <a:pt x="68" y="5"/>
                    <a:pt x="57" y="0"/>
                    <a:pt x="37" y="0"/>
                  </a:cubicBezTo>
                  <a:close/>
                </a:path>
              </a:pathLst>
            </a:custGeom>
            <a:solidFill>
              <a:srgbClr val="C9D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05" name="Freeform 16"/>
            <p:cNvSpPr>
              <a:spLocks/>
            </p:cNvSpPr>
            <p:nvPr/>
          </p:nvSpPr>
          <p:spPr bwMode="auto">
            <a:xfrm>
              <a:off x="769938" y="4119563"/>
              <a:ext cx="211137" cy="19050"/>
            </a:xfrm>
            <a:custGeom>
              <a:avLst/>
              <a:gdLst>
                <a:gd name="T0" fmla="*/ 0 w 144"/>
                <a:gd name="T1" fmla="*/ 13 h 13"/>
                <a:gd name="T2" fmla="*/ 144 w 144"/>
                <a:gd name="T3" fmla="*/ 13 h 13"/>
                <a:gd name="T4" fmla="*/ 144 w 144"/>
                <a:gd name="T5" fmla="*/ 0 h 13"/>
                <a:gd name="T6" fmla="*/ 5 w 144"/>
                <a:gd name="T7" fmla="*/ 0 h 13"/>
                <a:gd name="T8" fmla="*/ 0 w 14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3">
                  <a:moveTo>
                    <a:pt x="0" y="13"/>
                  </a:moveTo>
                  <a:cubicBezTo>
                    <a:pt x="144" y="13"/>
                    <a:pt x="144" y="13"/>
                    <a:pt x="144" y="13"/>
                  </a:cubicBezTo>
                  <a:cubicBezTo>
                    <a:pt x="144" y="8"/>
                    <a:pt x="144" y="4"/>
                    <a:pt x="14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7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79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06" name="Freeform 17"/>
            <p:cNvSpPr>
              <a:spLocks/>
            </p:cNvSpPr>
            <p:nvPr/>
          </p:nvSpPr>
          <p:spPr bwMode="auto">
            <a:xfrm>
              <a:off x="508000" y="4052888"/>
              <a:ext cx="260350" cy="85725"/>
            </a:xfrm>
            <a:custGeom>
              <a:avLst/>
              <a:gdLst>
                <a:gd name="T0" fmla="*/ 104 w 177"/>
                <a:gd name="T1" fmla="*/ 1 h 58"/>
                <a:gd name="T2" fmla="*/ 36 w 177"/>
                <a:gd name="T3" fmla="*/ 31 h 58"/>
                <a:gd name="T4" fmla="*/ 0 w 177"/>
                <a:gd name="T5" fmla="*/ 58 h 58"/>
                <a:gd name="T6" fmla="*/ 173 w 177"/>
                <a:gd name="T7" fmla="*/ 58 h 58"/>
                <a:gd name="T8" fmla="*/ 159 w 177"/>
                <a:gd name="T9" fmla="*/ 0 h 58"/>
                <a:gd name="T10" fmla="*/ 104 w 177"/>
                <a:gd name="T11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58">
                  <a:moveTo>
                    <a:pt x="104" y="1"/>
                  </a:moveTo>
                  <a:cubicBezTo>
                    <a:pt x="36" y="31"/>
                    <a:pt x="36" y="31"/>
                    <a:pt x="36" y="31"/>
                  </a:cubicBezTo>
                  <a:cubicBezTo>
                    <a:pt x="1" y="35"/>
                    <a:pt x="0" y="58"/>
                    <a:pt x="0" y="58"/>
                  </a:cubicBezTo>
                  <a:cubicBezTo>
                    <a:pt x="173" y="58"/>
                    <a:pt x="173" y="58"/>
                    <a:pt x="173" y="58"/>
                  </a:cubicBezTo>
                  <a:cubicBezTo>
                    <a:pt x="177" y="26"/>
                    <a:pt x="159" y="0"/>
                    <a:pt x="159" y="0"/>
                  </a:cubicBezTo>
                  <a:lnTo>
                    <a:pt x="104" y="1"/>
                  </a:lnTo>
                  <a:close/>
                </a:path>
              </a:pathLst>
            </a:custGeom>
            <a:solidFill>
              <a:srgbClr val="E6D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07" name="Freeform 18"/>
            <p:cNvSpPr>
              <a:spLocks/>
            </p:cNvSpPr>
            <p:nvPr/>
          </p:nvSpPr>
          <p:spPr bwMode="auto">
            <a:xfrm>
              <a:off x="508000" y="4095750"/>
              <a:ext cx="90487" cy="42863"/>
            </a:xfrm>
            <a:custGeom>
              <a:avLst/>
              <a:gdLst>
                <a:gd name="T0" fmla="*/ 58 w 61"/>
                <a:gd name="T1" fmla="*/ 12 h 29"/>
                <a:gd name="T2" fmla="*/ 43 w 61"/>
                <a:gd name="T3" fmla="*/ 0 h 29"/>
                <a:gd name="T4" fmla="*/ 40 w 61"/>
                <a:gd name="T5" fmla="*/ 0 h 29"/>
                <a:gd name="T6" fmla="*/ 36 w 61"/>
                <a:gd name="T7" fmla="*/ 2 h 29"/>
                <a:gd name="T8" fmla="*/ 0 w 61"/>
                <a:gd name="T9" fmla="*/ 29 h 29"/>
                <a:gd name="T10" fmla="*/ 61 w 61"/>
                <a:gd name="T11" fmla="*/ 29 h 29"/>
                <a:gd name="T12" fmla="*/ 60 w 61"/>
                <a:gd name="T13" fmla="*/ 20 h 29"/>
                <a:gd name="T14" fmla="*/ 58 w 61"/>
                <a:gd name="T15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9">
                  <a:moveTo>
                    <a:pt x="58" y="12"/>
                  </a:moveTo>
                  <a:cubicBezTo>
                    <a:pt x="55" y="5"/>
                    <a:pt x="52" y="1"/>
                    <a:pt x="43" y="0"/>
                  </a:cubicBezTo>
                  <a:cubicBezTo>
                    <a:pt x="42" y="0"/>
                    <a:pt x="41" y="0"/>
                    <a:pt x="40" y="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1" y="6"/>
                    <a:pt x="0" y="29"/>
                    <a:pt x="0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26"/>
                    <a:pt x="61" y="23"/>
                    <a:pt x="60" y="20"/>
                  </a:cubicBezTo>
                  <a:cubicBezTo>
                    <a:pt x="60" y="22"/>
                    <a:pt x="57" y="10"/>
                    <a:pt x="58" y="12"/>
                  </a:cubicBezTo>
                  <a:close/>
                </a:path>
              </a:pathLst>
            </a:custGeom>
            <a:solidFill>
              <a:srgbClr val="C9D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08" name="Freeform 19"/>
            <p:cNvSpPr>
              <a:spLocks/>
            </p:cNvSpPr>
            <p:nvPr/>
          </p:nvSpPr>
          <p:spPr bwMode="auto">
            <a:xfrm>
              <a:off x="508000" y="4116388"/>
              <a:ext cx="255587" cy="22225"/>
            </a:xfrm>
            <a:custGeom>
              <a:avLst/>
              <a:gdLst>
                <a:gd name="T0" fmla="*/ 7 w 174"/>
                <a:gd name="T1" fmla="*/ 0 h 15"/>
                <a:gd name="T2" fmla="*/ 0 w 174"/>
                <a:gd name="T3" fmla="*/ 15 h 15"/>
                <a:gd name="T4" fmla="*/ 173 w 174"/>
                <a:gd name="T5" fmla="*/ 15 h 15"/>
                <a:gd name="T6" fmla="*/ 173 w 174"/>
                <a:gd name="T7" fmla="*/ 0 h 15"/>
                <a:gd name="T8" fmla="*/ 7 w 17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5">
                  <a:moveTo>
                    <a:pt x="7" y="0"/>
                  </a:moveTo>
                  <a:cubicBezTo>
                    <a:pt x="0" y="8"/>
                    <a:pt x="0" y="15"/>
                    <a:pt x="0" y="15"/>
                  </a:cubicBezTo>
                  <a:cubicBezTo>
                    <a:pt x="173" y="15"/>
                    <a:pt x="173" y="15"/>
                    <a:pt x="173" y="15"/>
                  </a:cubicBezTo>
                  <a:cubicBezTo>
                    <a:pt x="174" y="10"/>
                    <a:pt x="174" y="5"/>
                    <a:pt x="173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79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09" name="Freeform 20"/>
            <p:cNvSpPr>
              <a:spLocks/>
            </p:cNvSpPr>
            <p:nvPr/>
          </p:nvSpPr>
          <p:spPr bwMode="auto">
            <a:xfrm>
              <a:off x="528638" y="2333625"/>
              <a:ext cx="468312" cy="762000"/>
            </a:xfrm>
            <a:custGeom>
              <a:avLst/>
              <a:gdLst>
                <a:gd name="T0" fmla="*/ 319 w 319"/>
                <a:gd name="T1" fmla="*/ 63 h 521"/>
                <a:gd name="T2" fmla="*/ 275 w 319"/>
                <a:gd name="T3" fmla="*/ 28 h 521"/>
                <a:gd name="T4" fmla="*/ 201 w 319"/>
                <a:gd name="T5" fmla="*/ 0 h 521"/>
                <a:gd name="T6" fmla="*/ 158 w 319"/>
                <a:gd name="T7" fmla="*/ 45 h 521"/>
                <a:gd name="T8" fmla="*/ 121 w 319"/>
                <a:gd name="T9" fmla="*/ 23 h 521"/>
                <a:gd name="T10" fmla="*/ 121 w 319"/>
                <a:gd name="T11" fmla="*/ 7 h 521"/>
                <a:gd name="T12" fmla="*/ 52 w 319"/>
                <a:gd name="T13" fmla="*/ 34 h 521"/>
                <a:gd name="T14" fmla="*/ 13 w 319"/>
                <a:gd name="T15" fmla="*/ 62 h 521"/>
                <a:gd name="T16" fmla="*/ 11 w 319"/>
                <a:gd name="T17" fmla="*/ 67 h 521"/>
                <a:gd name="T18" fmla="*/ 8 w 319"/>
                <a:gd name="T19" fmla="*/ 73 h 521"/>
                <a:gd name="T20" fmla="*/ 0 w 319"/>
                <a:gd name="T21" fmla="*/ 116 h 521"/>
                <a:gd name="T22" fmla="*/ 45 w 319"/>
                <a:gd name="T23" fmla="*/ 134 h 521"/>
                <a:gd name="T24" fmla="*/ 42 w 319"/>
                <a:gd name="T25" fmla="*/ 159 h 521"/>
                <a:gd name="T26" fmla="*/ 42 w 319"/>
                <a:gd name="T27" fmla="*/ 207 h 521"/>
                <a:gd name="T28" fmla="*/ 54 w 319"/>
                <a:gd name="T29" fmla="*/ 307 h 521"/>
                <a:gd name="T30" fmla="*/ 35 w 319"/>
                <a:gd name="T31" fmla="*/ 518 h 521"/>
                <a:gd name="T32" fmla="*/ 298 w 319"/>
                <a:gd name="T33" fmla="*/ 521 h 521"/>
                <a:gd name="T34" fmla="*/ 265 w 319"/>
                <a:gd name="T35" fmla="*/ 284 h 521"/>
                <a:gd name="T36" fmla="*/ 265 w 319"/>
                <a:gd name="T37" fmla="*/ 145 h 521"/>
                <a:gd name="T38" fmla="*/ 319 w 319"/>
                <a:gd name="T39" fmla="*/ 6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9" h="521">
                  <a:moveTo>
                    <a:pt x="319" y="63"/>
                  </a:moveTo>
                  <a:cubicBezTo>
                    <a:pt x="315" y="55"/>
                    <a:pt x="303" y="34"/>
                    <a:pt x="275" y="28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2" y="23"/>
                    <a:pt x="190" y="45"/>
                    <a:pt x="158" y="45"/>
                  </a:cubicBezTo>
                  <a:cubicBezTo>
                    <a:pt x="135" y="45"/>
                    <a:pt x="127" y="38"/>
                    <a:pt x="121" y="23"/>
                  </a:cubicBezTo>
                  <a:cubicBezTo>
                    <a:pt x="121" y="23"/>
                    <a:pt x="121" y="12"/>
                    <a:pt x="121" y="7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1" y="39"/>
                    <a:pt x="19" y="52"/>
                    <a:pt x="13" y="62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9" y="70"/>
                    <a:pt x="8" y="73"/>
                    <a:pt x="8" y="73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4" y="121"/>
                    <a:pt x="21" y="122"/>
                    <a:pt x="45" y="134"/>
                  </a:cubicBezTo>
                  <a:cubicBezTo>
                    <a:pt x="43" y="148"/>
                    <a:pt x="42" y="159"/>
                    <a:pt x="42" y="159"/>
                  </a:cubicBezTo>
                  <a:cubicBezTo>
                    <a:pt x="42" y="207"/>
                    <a:pt x="42" y="207"/>
                    <a:pt x="42" y="207"/>
                  </a:cubicBezTo>
                  <a:cubicBezTo>
                    <a:pt x="42" y="221"/>
                    <a:pt x="58" y="279"/>
                    <a:pt x="54" y="307"/>
                  </a:cubicBezTo>
                  <a:cubicBezTo>
                    <a:pt x="44" y="372"/>
                    <a:pt x="35" y="518"/>
                    <a:pt x="35" y="518"/>
                  </a:cubicBezTo>
                  <a:cubicBezTo>
                    <a:pt x="298" y="521"/>
                    <a:pt x="298" y="521"/>
                    <a:pt x="298" y="521"/>
                  </a:cubicBezTo>
                  <a:cubicBezTo>
                    <a:pt x="298" y="521"/>
                    <a:pt x="267" y="306"/>
                    <a:pt x="265" y="284"/>
                  </a:cubicBezTo>
                  <a:cubicBezTo>
                    <a:pt x="260" y="247"/>
                    <a:pt x="265" y="145"/>
                    <a:pt x="265" y="145"/>
                  </a:cubicBezTo>
                  <a:cubicBezTo>
                    <a:pt x="278" y="107"/>
                    <a:pt x="319" y="63"/>
                    <a:pt x="319" y="63"/>
                  </a:cubicBezTo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10" name="Freeform 21"/>
            <p:cNvSpPr>
              <a:spLocks/>
            </p:cNvSpPr>
            <p:nvPr/>
          </p:nvSpPr>
          <p:spPr bwMode="auto">
            <a:xfrm>
              <a:off x="912813" y="2576513"/>
              <a:ext cx="4762" cy="173038"/>
            </a:xfrm>
            <a:custGeom>
              <a:avLst/>
              <a:gdLst>
                <a:gd name="T0" fmla="*/ 3 w 4"/>
                <a:gd name="T1" fmla="*/ 0 h 119"/>
                <a:gd name="T2" fmla="*/ 3 w 4"/>
                <a:gd name="T3" fmla="*/ 0 h 119"/>
                <a:gd name="T4" fmla="*/ 4 w 4"/>
                <a:gd name="T5" fmla="*/ 118 h 119"/>
                <a:gd name="T6" fmla="*/ 4 w 4"/>
                <a:gd name="T7" fmla="*/ 119 h 119"/>
                <a:gd name="T8" fmla="*/ 4 w 4"/>
                <a:gd name="T9" fmla="*/ 119 h 119"/>
                <a:gd name="T10" fmla="*/ 4 w 4"/>
                <a:gd name="T11" fmla="*/ 118 h 119"/>
                <a:gd name="T12" fmla="*/ 3 w 4"/>
                <a:gd name="T1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9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32"/>
                    <a:pt x="0" y="91"/>
                    <a:pt x="4" y="118"/>
                  </a:cubicBezTo>
                  <a:cubicBezTo>
                    <a:pt x="4" y="118"/>
                    <a:pt x="4" y="119"/>
                    <a:pt x="4" y="119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4" y="118"/>
                    <a:pt x="4" y="118"/>
                  </a:cubicBezTo>
                  <a:cubicBezTo>
                    <a:pt x="1" y="95"/>
                    <a:pt x="2" y="33"/>
                    <a:pt x="3" y="0"/>
                  </a:cubicBezTo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11" name="Freeform 22"/>
            <p:cNvSpPr>
              <a:spLocks/>
            </p:cNvSpPr>
            <p:nvPr/>
          </p:nvSpPr>
          <p:spPr bwMode="auto">
            <a:xfrm>
              <a:off x="673100" y="2576513"/>
              <a:ext cx="293687" cy="519113"/>
            </a:xfrm>
            <a:custGeom>
              <a:avLst/>
              <a:gdLst>
                <a:gd name="T0" fmla="*/ 166 w 200"/>
                <a:gd name="T1" fmla="*/ 0 h 355"/>
                <a:gd name="T2" fmla="*/ 140 w 200"/>
                <a:gd name="T3" fmla="*/ 84 h 355"/>
                <a:gd name="T4" fmla="*/ 93 w 200"/>
                <a:gd name="T5" fmla="*/ 100 h 355"/>
                <a:gd name="T6" fmla="*/ 30 w 200"/>
                <a:gd name="T7" fmla="*/ 95 h 355"/>
                <a:gd name="T8" fmla="*/ 25 w 200"/>
                <a:gd name="T9" fmla="*/ 95 h 355"/>
                <a:gd name="T10" fmla="*/ 23 w 200"/>
                <a:gd name="T11" fmla="*/ 95 h 355"/>
                <a:gd name="T12" fmla="*/ 18 w 200"/>
                <a:gd name="T13" fmla="*/ 95 h 355"/>
                <a:gd name="T14" fmla="*/ 9 w 200"/>
                <a:gd name="T15" fmla="*/ 115 h 355"/>
                <a:gd name="T16" fmla="*/ 4 w 200"/>
                <a:gd name="T17" fmla="*/ 126 h 355"/>
                <a:gd name="T18" fmla="*/ 0 w 200"/>
                <a:gd name="T19" fmla="*/ 131 h 355"/>
                <a:gd name="T20" fmla="*/ 23 w 200"/>
                <a:gd name="T21" fmla="*/ 167 h 355"/>
                <a:gd name="T22" fmla="*/ 116 w 200"/>
                <a:gd name="T23" fmla="*/ 202 h 355"/>
                <a:gd name="T24" fmla="*/ 194 w 200"/>
                <a:gd name="T25" fmla="*/ 355 h 355"/>
                <a:gd name="T26" fmla="*/ 200 w 200"/>
                <a:gd name="T27" fmla="*/ 355 h 355"/>
                <a:gd name="T28" fmla="*/ 175 w 200"/>
                <a:gd name="T29" fmla="*/ 177 h 355"/>
                <a:gd name="T30" fmla="*/ 62 w 200"/>
                <a:gd name="T31" fmla="*/ 168 h 355"/>
                <a:gd name="T32" fmla="*/ 68 w 200"/>
                <a:gd name="T33" fmla="*/ 132 h 355"/>
                <a:gd name="T34" fmla="*/ 167 w 200"/>
                <a:gd name="T35" fmla="*/ 119 h 355"/>
                <a:gd name="T36" fmla="*/ 167 w 200"/>
                <a:gd name="T37" fmla="*/ 118 h 355"/>
                <a:gd name="T38" fmla="*/ 166 w 200"/>
                <a:gd name="T3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355">
                  <a:moveTo>
                    <a:pt x="166" y="0"/>
                  </a:moveTo>
                  <a:cubicBezTo>
                    <a:pt x="161" y="9"/>
                    <a:pt x="162" y="62"/>
                    <a:pt x="140" y="84"/>
                  </a:cubicBezTo>
                  <a:cubicBezTo>
                    <a:pt x="123" y="96"/>
                    <a:pt x="110" y="100"/>
                    <a:pt x="93" y="100"/>
                  </a:cubicBezTo>
                  <a:cubicBezTo>
                    <a:pt x="77" y="100"/>
                    <a:pt x="58" y="97"/>
                    <a:pt x="30" y="95"/>
                  </a:cubicBezTo>
                  <a:cubicBezTo>
                    <a:pt x="28" y="95"/>
                    <a:pt x="27" y="95"/>
                    <a:pt x="25" y="95"/>
                  </a:cubicBezTo>
                  <a:cubicBezTo>
                    <a:pt x="25" y="95"/>
                    <a:pt x="24" y="95"/>
                    <a:pt x="23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3" y="99"/>
                    <a:pt x="11" y="115"/>
                    <a:pt x="9" y="115"/>
                  </a:cubicBezTo>
                  <a:cubicBezTo>
                    <a:pt x="7" y="119"/>
                    <a:pt x="6" y="122"/>
                    <a:pt x="4" y="126"/>
                  </a:cubicBezTo>
                  <a:cubicBezTo>
                    <a:pt x="3" y="128"/>
                    <a:pt x="1" y="130"/>
                    <a:pt x="0" y="131"/>
                  </a:cubicBezTo>
                  <a:cubicBezTo>
                    <a:pt x="14" y="138"/>
                    <a:pt x="25" y="152"/>
                    <a:pt x="23" y="167"/>
                  </a:cubicBezTo>
                  <a:cubicBezTo>
                    <a:pt x="23" y="168"/>
                    <a:pt x="93" y="185"/>
                    <a:pt x="116" y="202"/>
                  </a:cubicBezTo>
                  <a:cubicBezTo>
                    <a:pt x="164" y="236"/>
                    <a:pt x="170" y="249"/>
                    <a:pt x="194" y="355"/>
                  </a:cubicBezTo>
                  <a:cubicBezTo>
                    <a:pt x="200" y="355"/>
                    <a:pt x="200" y="355"/>
                    <a:pt x="200" y="355"/>
                  </a:cubicBezTo>
                  <a:cubicBezTo>
                    <a:pt x="200" y="355"/>
                    <a:pt x="185" y="247"/>
                    <a:pt x="175" y="177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8" y="132"/>
                    <a:pt x="121" y="124"/>
                    <a:pt x="167" y="119"/>
                  </a:cubicBezTo>
                  <a:cubicBezTo>
                    <a:pt x="167" y="119"/>
                    <a:pt x="167" y="118"/>
                    <a:pt x="167" y="118"/>
                  </a:cubicBezTo>
                  <a:cubicBezTo>
                    <a:pt x="163" y="91"/>
                    <a:pt x="165" y="32"/>
                    <a:pt x="166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12" name="Freeform 23"/>
            <p:cNvSpPr>
              <a:spLocks/>
            </p:cNvSpPr>
            <p:nvPr/>
          </p:nvSpPr>
          <p:spPr bwMode="auto">
            <a:xfrm>
              <a:off x="600075" y="2112963"/>
              <a:ext cx="234950" cy="220663"/>
            </a:xfrm>
            <a:custGeom>
              <a:avLst/>
              <a:gdLst>
                <a:gd name="T0" fmla="*/ 0 w 160"/>
                <a:gd name="T1" fmla="*/ 0 h 150"/>
                <a:gd name="T2" fmla="*/ 23 w 160"/>
                <a:gd name="T3" fmla="*/ 86 h 150"/>
                <a:gd name="T4" fmla="*/ 99 w 160"/>
                <a:gd name="T5" fmla="*/ 142 h 150"/>
                <a:gd name="T6" fmla="*/ 152 w 160"/>
                <a:gd name="T7" fmla="*/ 70 h 150"/>
                <a:gd name="T8" fmla="*/ 160 w 160"/>
                <a:gd name="T9" fmla="*/ 3 h 150"/>
                <a:gd name="T10" fmla="*/ 0 w 160"/>
                <a:gd name="T1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50">
                  <a:moveTo>
                    <a:pt x="0" y="0"/>
                  </a:moveTo>
                  <a:cubicBezTo>
                    <a:pt x="23" y="86"/>
                    <a:pt x="23" y="86"/>
                    <a:pt x="23" y="86"/>
                  </a:cubicBezTo>
                  <a:cubicBezTo>
                    <a:pt x="30" y="118"/>
                    <a:pt x="63" y="150"/>
                    <a:pt x="99" y="142"/>
                  </a:cubicBezTo>
                  <a:cubicBezTo>
                    <a:pt x="120" y="138"/>
                    <a:pt x="159" y="102"/>
                    <a:pt x="152" y="70"/>
                  </a:cubicBezTo>
                  <a:cubicBezTo>
                    <a:pt x="160" y="3"/>
                    <a:pt x="160" y="3"/>
                    <a:pt x="160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0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13" name="Freeform 24"/>
            <p:cNvSpPr>
              <a:spLocks/>
            </p:cNvSpPr>
            <p:nvPr/>
          </p:nvSpPr>
          <p:spPr bwMode="auto">
            <a:xfrm>
              <a:off x="687388" y="2239963"/>
              <a:ext cx="155575" cy="174625"/>
            </a:xfrm>
            <a:custGeom>
              <a:avLst/>
              <a:gdLst>
                <a:gd name="T0" fmla="*/ 89 w 106"/>
                <a:gd name="T1" fmla="*/ 63 h 120"/>
                <a:gd name="T2" fmla="*/ 75 w 106"/>
                <a:gd name="T3" fmla="*/ 0 h 120"/>
                <a:gd name="T4" fmla="*/ 0 w 106"/>
                <a:gd name="T5" fmla="*/ 12 h 120"/>
                <a:gd name="T6" fmla="*/ 12 w 106"/>
                <a:gd name="T7" fmla="*/ 72 h 120"/>
                <a:gd name="T8" fmla="*/ 6 w 106"/>
                <a:gd name="T9" fmla="*/ 74 h 120"/>
                <a:gd name="T10" fmla="*/ 51 w 106"/>
                <a:gd name="T11" fmla="*/ 116 h 120"/>
                <a:gd name="T12" fmla="*/ 97 w 106"/>
                <a:gd name="T13" fmla="*/ 66 h 120"/>
                <a:gd name="T14" fmla="*/ 89 w 106"/>
                <a:gd name="T15" fmla="*/ 6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20">
                  <a:moveTo>
                    <a:pt x="89" y="63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10" y="93"/>
                    <a:pt x="23" y="120"/>
                    <a:pt x="51" y="116"/>
                  </a:cubicBezTo>
                  <a:cubicBezTo>
                    <a:pt x="67" y="114"/>
                    <a:pt x="106" y="100"/>
                    <a:pt x="97" y="66"/>
                  </a:cubicBezTo>
                  <a:cubicBezTo>
                    <a:pt x="89" y="63"/>
                    <a:pt x="89" y="63"/>
                    <a:pt x="89" y="63"/>
                  </a:cubicBezTo>
                </a:path>
              </a:pathLst>
            </a:custGeom>
            <a:solidFill>
              <a:srgbClr val="F0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14" name="Freeform 25"/>
            <p:cNvSpPr>
              <a:spLocks/>
            </p:cNvSpPr>
            <p:nvPr/>
          </p:nvSpPr>
          <p:spPr bwMode="auto">
            <a:xfrm>
              <a:off x="700088" y="2301875"/>
              <a:ext cx="79375" cy="31750"/>
            </a:xfrm>
            <a:custGeom>
              <a:avLst/>
              <a:gdLst>
                <a:gd name="T0" fmla="*/ 55 w 55"/>
                <a:gd name="T1" fmla="*/ 0 h 21"/>
                <a:gd name="T2" fmla="*/ 18 w 55"/>
                <a:gd name="T3" fmla="*/ 17 h 21"/>
                <a:gd name="T4" fmla="*/ 0 w 55"/>
                <a:gd name="T5" fmla="*/ 11 h 21"/>
                <a:gd name="T6" fmla="*/ 2 w 55"/>
                <a:gd name="T7" fmla="*/ 20 h 21"/>
                <a:gd name="T8" fmla="*/ 14 w 55"/>
                <a:gd name="T9" fmla="*/ 21 h 21"/>
                <a:gd name="T10" fmla="*/ 55 w 55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21">
                  <a:moveTo>
                    <a:pt x="55" y="0"/>
                  </a:moveTo>
                  <a:cubicBezTo>
                    <a:pt x="55" y="0"/>
                    <a:pt x="37" y="17"/>
                    <a:pt x="18" y="17"/>
                  </a:cubicBezTo>
                  <a:cubicBezTo>
                    <a:pt x="12" y="17"/>
                    <a:pt x="6" y="15"/>
                    <a:pt x="0" y="1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7" y="21"/>
                    <a:pt x="14" y="21"/>
                  </a:cubicBezTo>
                  <a:cubicBezTo>
                    <a:pt x="25" y="21"/>
                    <a:pt x="42" y="18"/>
                    <a:pt x="55" y="0"/>
                  </a:cubicBezTo>
                </a:path>
              </a:pathLst>
            </a:custGeom>
            <a:solidFill>
              <a:srgbClr val="D8B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15" name="Freeform 26"/>
            <p:cNvSpPr>
              <a:spLocks/>
            </p:cNvSpPr>
            <p:nvPr/>
          </p:nvSpPr>
          <p:spPr bwMode="auto">
            <a:xfrm>
              <a:off x="695325" y="1998663"/>
              <a:ext cx="153987" cy="276225"/>
            </a:xfrm>
            <a:custGeom>
              <a:avLst/>
              <a:gdLst>
                <a:gd name="T0" fmla="*/ 0 w 105"/>
                <a:gd name="T1" fmla="*/ 22 h 189"/>
                <a:gd name="T2" fmla="*/ 9 w 105"/>
                <a:gd name="T3" fmla="*/ 88 h 189"/>
                <a:gd name="T4" fmla="*/ 33 w 105"/>
                <a:gd name="T5" fmla="*/ 84 h 189"/>
                <a:gd name="T6" fmla="*/ 60 w 105"/>
                <a:gd name="T7" fmla="*/ 100 h 189"/>
                <a:gd name="T8" fmla="*/ 62 w 105"/>
                <a:gd name="T9" fmla="*/ 109 h 189"/>
                <a:gd name="T10" fmla="*/ 69 w 105"/>
                <a:gd name="T11" fmla="*/ 107 h 189"/>
                <a:gd name="T12" fmla="*/ 73 w 105"/>
                <a:gd name="T13" fmla="*/ 98 h 189"/>
                <a:gd name="T14" fmla="*/ 86 w 105"/>
                <a:gd name="T15" fmla="*/ 108 h 189"/>
                <a:gd name="T16" fmla="*/ 78 w 105"/>
                <a:gd name="T17" fmla="*/ 143 h 189"/>
                <a:gd name="T18" fmla="*/ 76 w 105"/>
                <a:gd name="T19" fmla="*/ 189 h 189"/>
                <a:gd name="T20" fmla="*/ 100 w 105"/>
                <a:gd name="T21" fmla="*/ 85 h 189"/>
                <a:gd name="T22" fmla="*/ 0 w 105"/>
                <a:gd name="T23" fmla="*/ 2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189">
                  <a:moveTo>
                    <a:pt x="0" y="22"/>
                  </a:moveTo>
                  <a:cubicBezTo>
                    <a:pt x="0" y="22"/>
                    <a:pt x="14" y="76"/>
                    <a:pt x="9" y="88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45" y="81"/>
                    <a:pt x="58" y="88"/>
                    <a:pt x="60" y="10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69" y="107"/>
                    <a:pt x="67" y="99"/>
                    <a:pt x="73" y="98"/>
                  </a:cubicBezTo>
                  <a:cubicBezTo>
                    <a:pt x="77" y="97"/>
                    <a:pt x="83" y="96"/>
                    <a:pt x="86" y="108"/>
                  </a:cubicBezTo>
                  <a:cubicBezTo>
                    <a:pt x="93" y="142"/>
                    <a:pt x="78" y="143"/>
                    <a:pt x="78" y="143"/>
                  </a:cubicBezTo>
                  <a:cubicBezTo>
                    <a:pt x="76" y="189"/>
                    <a:pt x="76" y="189"/>
                    <a:pt x="76" y="189"/>
                  </a:cubicBezTo>
                  <a:cubicBezTo>
                    <a:pt x="96" y="171"/>
                    <a:pt x="105" y="109"/>
                    <a:pt x="100" y="85"/>
                  </a:cubicBezTo>
                  <a:cubicBezTo>
                    <a:pt x="81" y="0"/>
                    <a:pt x="0" y="22"/>
                    <a:pt x="0" y="22"/>
                  </a:cubicBezTo>
                  <a:close/>
                </a:path>
              </a:pathLst>
            </a:custGeom>
            <a:solidFill>
              <a:srgbClr val="302A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16" name="Freeform 27"/>
            <p:cNvSpPr>
              <a:spLocks/>
            </p:cNvSpPr>
            <p:nvPr/>
          </p:nvSpPr>
          <p:spPr bwMode="auto">
            <a:xfrm>
              <a:off x="568325" y="2027238"/>
              <a:ext cx="174625" cy="179388"/>
            </a:xfrm>
            <a:custGeom>
              <a:avLst/>
              <a:gdLst>
                <a:gd name="T0" fmla="*/ 72 w 119"/>
                <a:gd name="T1" fmla="*/ 4 h 123"/>
                <a:gd name="T2" fmla="*/ 16 w 119"/>
                <a:gd name="T3" fmla="*/ 84 h 123"/>
                <a:gd name="T4" fmla="*/ 37 w 119"/>
                <a:gd name="T5" fmla="*/ 123 h 123"/>
                <a:gd name="T6" fmla="*/ 51 w 119"/>
                <a:gd name="T7" fmla="*/ 64 h 123"/>
                <a:gd name="T8" fmla="*/ 119 w 119"/>
                <a:gd name="T9" fmla="*/ 64 h 123"/>
                <a:gd name="T10" fmla="*/ 101 w 119"/>
                <a:gd name="T11" fmla="*/ 0 h 123"/>
                <a:gd name="T12" fmla="*/ 72 w 119"/>
                <a:gd name="T13" fmla="*/ 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123">
                  <a:moveTo>
                    <a:pt x="72" y="4"/>
                  </a:moveTo>
                  <a:cubicBezTo>
                    <a:pt x="0" y="24"/>
                    <a:pt x="16" y="84"/>
                    <a:pt x="16" y="84"/>
                  </a:cubicBezTo>
                  <a:cubicBezTo>
                    <a:pt x="24" y="113"/>
                    <a:pt x="37" y="123"/>
                    <a:pt x="37" y="123"/>
                  </a:cubicBezTo>
                  <a:cubicBezTo>
                    <a:pt x="31" y="101"/>
                    <a:pt x="51" y="64"/>
                    <a:pt x="51" y="64"/>
                  </a:cubicBezTo>
                  <a:cubicBezTo>
                    <a:pt x="73" y="80"/>
                    <a:pt x="119" y="64"/>
                    <a:pt x="119" y="64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72" y="4"/>
                    <a:pt x="72" y="4"/>
                    <a:pt x="72" y="4"/>
                  </a:cubicBezTo>
                </a:path>
              </a:pathLst>
            </a:custGeom>
            <a:solidFill>
              <a:srgbClr val="302A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17" name="Freeform 28"/>
            <p:cNvSpPr>
              <a:spLocks/>
            </p:cNvSpPr>
            <p:nvPr/>
          </p:nvSpPr>
          <p:spPr bwMode="auto">
            <a:xfrm>
              <a:off x="804863" y="2052638"/>
              <a:ext cx="92075" cy="141288"/>
            </a:xfrm>
            <a:custGeom>
              <a:avLst/>
              <a:gdLst>
                <a:gd name="T0" fmla="*/ 27 w 62"/>
                <a:gd name="T1" fmla="*/ 11 h 97"/>
                <a:gd name="T2" fmla="*/ 0 w 62"/>
                <a:gd name="T3" fmla="*/ 26 h 97"/>
                <a:gd name="T4" fmla="*/ 20 w 62"/>
                <a:gd name="T5" fmla="*/ 97 h 97"/>
                <a:gd name="T6" fmla="*/ 27 w 62"/>
                <a:gd name="T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97">
                  <a:moveTo>
                    <a:pt x="27" y="11"/>
                  </a:moveTo>
                  <a:cubicBezTo>
                    <a:pt x="8" y="0"/>
                    <a:pt x="0" y="26"/>
                    <a:pt x="0" y="26"/>
                  </a:cubicBezTo>
                  <a:cubicBezTo>
                    <a:pt x="32" y="30"/>
                    <a:pt x="20" y="97"/>
                    <a:pt x="20" y="97"/>
                  </a:cubicBezTo>
                  <a:cubicBezTo>
                    <a:pt x="62" y="93"/>
                    <a:pt x="46" y="22"/>
                    <a:pt x="27" y="11"/>
                  </a:cubicBezTo>
                  <a:close/>
                </a:path>
              </a:pathLst>
            </a:custGeom>
            <a:solidFill>
              <a:srgbClr val="302A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18" name="Freeform 29"/>
            <p:cNvSpPr>
              <a:spLocks/>
            </p:cNvSpPr>
            <p:nvPr/>
          </p:nvSpPr>
          <p:spPr bwMode="auto">
            <a:xfrm>
              <a:off x="688975" y="2155825"/>
              <a:ext cx="69850" cy="57150"/>
            </a:xfrm>
            <a:custGeom>
              <a:avLst/>
              <a:gdLst>
                <a:gd name="T0" fmla="*/ 36 w 47"/>
                <a:gd name="T1" fmla="*/ 0 h 39"/>
                <a:gd name="T2" fmla="*/ 20 w 47"/>
                <a:gd name="T3" fmla="*/ 3 h 39"/>
                <a:gd name="T4" fmla="*/ 1 w 47"/>
                <a:gd name="T5" fmla="*/ 20 h 39"/>
                <a:gd name="T6" fmla="*/ 25 w 47"/>
                <a:gd name="T7" fmla="*/ 39 h 39"/>
                <a:gd name="T8" fmla="*/ 27 w 47"/>
                <a:gd name="T9" fmla="*/ 39 h 39"/>
                <a:gd name="T10" fmla="*/ 47 w 47"/>
                <a:gd name="T11" fmla="*/ 14 h 39"/>
                <a:gd name="T12" fmla="*/ 36 w 4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9">
                  <a:moveTo>
                    <a:pt x="36" y="0"/>
                  </a:moveTo>
                  <a:cubicBezTo>
                    <a:pt x="32" y="0"/>
                    <a:pt x="27" y="1"/>
                    <a:pt x="20" y="3"/>
                  </a:cubicBezTo>
                  <a:cubicBezTo>
                    <a:pt x="1" y="9"/>
                    <a:pt x="0" y="14"/>
                    <a:pt x="1" y="20"/>
                  </a:cubicBezTo>
                  <a:cubicBezTo>
                    <a:pt x="5" y="36"/>
                    <a:pt x="17" y="39"/>
                    <a:pt x="25" y="39"/>
                  </a:cubicBezTo>
                  <a:cubicBezTo>
                    <a:pt x="26" y="39"/>
                    <a:pt x="26" y="39"/>
                    <a:pt x="27" y="39"/>
                  </a:cubicBezTo>
                  <a:cubicBezTo>
                    <a:pt x="43" y="38"/>
                    <a:pt x="47" y="29"/>
                    <a:pt x="47" y="14"/>
                  </a:cubicBezTo>
                  <a:cubicBezTo>
                    <a:pt x="47" y="4"/>
                    <a:pt x="44" y="0"/>
                    <a:pt x="36" y="0"/>
                  </a:cubicBezTo>
                </a:path>
              </a:pathLst>
            </a:custGeom>
            <a:solidFill>
              <a:srgbClr val="E9D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19" name="Freeform 30"/>
            <p:cNvSpPr>
              <a:spLocks/>
            </p:cNvSpPr>
            <p:nvPr/>
          </p:nvSpPr>
          <p:spPr bwMode="auto">
            <a:xfrm>
              <a:off x="612775" y="2197100"/>
              <a:ext cx="19050" cy="34925"/>
            </a:xfrm>
            <a:custGeom>
              <a:avLst/>
              <a:gdLst>
                <a:gd name="T0" fmla="*/ 6 w 13"/>
                <a:gd name="T1" fmla="*/ 0 h 24"/>
                <a:gd name="T2" fmla="*/ 7 w 13"/>
                <a:gd name="T3" fmla="*/ 7 h 24"/>
                <a:gd name="T4" fmla="*/ 2 w 13"/>
                <a:gd name="T5" fmla="*/ 1 h 24"/>
                <a:gd name="T6" fmla="*/ 4 w 13"/>
                <a:gd name="T7" fmla="*/ 13 h 24"/>
                <a:gd name="T8" fmla="*/ 13 w 13"/>
                <a:gd name="T9" fmla="*/ 24 h 24"/>
                <a:gd name="T10" fmla="*/ 6 w 13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4">
                  <a:moveTo>
                    <a:pt x="6" y="0"/>
                  </a:moveTo>
                  <a:cubicBezTo>
                    <a:pt x="6" y="3"/>
                    <a:pt x="7" y="5"/>
                    <a:pt x="7" y="7"/>
                  </a:cubicBezTo>
                  <a:cubicBezTo>
                    <a:pt x="7" y="7"/>
                    <a:pt x="5" y="5"/>
                    <a:pt x="2" y="1"/>
                  </a:cubicBezTo>
                  <a:cubicBezTo>
                    <a:pt x="0" y="4"/>
                    <a:pt x="1" y="8"/>
                    <a:pt x="4" y="13"/>
                  </a:cubicBezTo>
                  <a:cubicBezTo>
                    <a:pt x="7" y="18"/>
                    <a:pt x="9" y="21"/>
                    <a:pt x="13" y="24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1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20" name="Freeform 31"/>
            <p:cNvSpPr>
              <a:spLocks/>
            </p:cNvSpPr>
            <p:nvPr/>
          </p:nvSpPr>
          <p:spPr bwMode="auto">
            <a:xfrm>
              <a:off x="620713" y="2179638"/>
              <a:ext cx="63500" cy="57150"/>
            </a:xfrm>
            <a:custGeom>
              <a:avLst/>
              <a:gdLst>
                <a:gd name="T0" fmla="*/ 29 w 43"/>
                <a:gd name="T1" fmla="*/ 0 h 39"/>
                <a:gd name="T2" fmla="*/ 15 w 43"/>
                <a:gd name="T3" fmla="*/ 2 h 39"/>
                <a:gd name="T4" fmla="*/ 0 w 43"/>
                <a:gd name="T5" fmla="*/ 8 h 39"/>
                <a:gd name="T6" fmla="*/ 0 w 43"/>
                <a:gd name="T7" fmla="*/ 12 h 39"/>
                <a:gd name="T8" fmla="*/ 7 w 43"/>
                <a:gd name="T9" fmla="*/ 36 h 39"/>
                <a:gd name="T10" fmla="*/ 15 w 43"/>
                <a:gd name="T11" fmla="*/ 39 h 39"/>
                <a:gd name="T12" fmla="*/ 26 w 43"/>
                <a:gd name="T13" fmla="*/ 36 h 39"/>
                <a:gd name="T14" fmla="*/ 39 w 43"/>
                <a:gd name="T15" fmla="*/ 6 h 39"/>
                <a:gd name="T16" fmla="*/ 29 w 43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39">
                  <a:moveTo>
                    <a:pt x="29" y="0"/>
                  </a:moveTo>
                  <a:cubicBezTo>
                    <a:pt x="25" y="0"/>
                    <a:pt x="21" y="1"/>
                    <a:pt x="15" y="2"/>
                  </a:cubicBezTo>
                  <a:cubicBezTo>
                    <a:pt x="8" y="4"/>
                    <a:pt x="3" y="6"/>
                    <a:pt x="0" y="8"/>
                  </a:cubicBezTo>
                  <a:cubicBezTo>
                    <a:pt x="0" y="9"/>
                    <a:pt x="0" y="11"/>
                    <a:pt x="0" y="12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9" y="38"/>
                    <a:pt x="12" y="39"/>
                    <a:pt x="15" y="39"/>
                  </a:cubicBezTo>
                  <a:cubicBezTo>
                    <a:pt x="18" y="39"/>
                    <a:pt x="22" y="38"/>
                    <a:pt x="26" y="36"/>
                  </a:cubicBezTo>
                  <a:cubicBezTo>
                    <a:pt x="32" y="33"/>
                    <a:pt x="43" y="24"/>
                    <a:pt x="39" y="6"/>
                  </a:cubicBezTo>
                  <a:cubicBezTo>
                    <a:pt x="37" y="3"/>
                    <a:pt x="35" y="0"/>
                    <a:pt x="29" y="0"/>
                  </a:cubicBezTo>
                </a:path>
              </a:pathLst>
            </a:custGeom>
            <a:solidFill>
              <a:srgbClr val="E9D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21" name="Freeform 32"/>
            <p:cNvSpPr>
              <a:spLocks/>
            </p:cNvSpPr>
            <p:nvPr/>
          </p:nvSpPr>
          <p:spPr bwMode="auto">
            <a:xfrm>
              <a:off x="615950" y="2190750"/>
              <a:ext cx="6350" cy="15875"/>
            </a:xfrm>
            <a:custGeom>
              <a:avLst/>
              <a:gdLst>
                <a:gd name="T0" fmla="*/ 4 w 5"/>
                <a:gd name="T1" fmla="*/ 0 h 11"/>
                <a:gd name="T2" fmla="*/ 0 w 5"/>
                <a:gd name="T3" fmla="*/ 5 h 11"/>
                <a:gd name="T4" fmla="*/ 5 w 5"/>
                <a:gd name="T5" fmla="*/ 11 h 11"/>
                <a:gd name="T6" fmla="*/ 4 w 5"/>
                <a:gd name="T7" fmla="*/ 4 h 11"/>
                <a:gd name="T8" fmla="*/ 4 w 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4" y="0"/>
                  </a:moveTo>
                  <a:cubicBezTo>
                    <a:pt x="2" y="1"/>
                    <a:pt x="0" y="3"/>
                    <a:pt x="0" y="5"/>
                  </a:cubicBezTo>
                  <a:cubicBezTo>
                    <a:pt x="3" y="9"/>
                    <a:pt x="5" y="11"/>
                    <a:pt x="5" y="11"/>
                  </a:cubicBezTo>
                  <a:cubicBezTo>
                    <a:pt x="5" y="9"/>
                    <a:pt x="4" y="7"/>
                    <a:pt x="4" y="4"/>
                  </a:cubicBezTo>
                  <a:cubicBezTo>
                    <a:pt x="4" y="3"/>
                    <a:pt x="4" y="1"/>
                    <a:pt x="4" y="0"/>
                  </a:cubicBezTo>
                </a:path>
              </a:pathLst>
            </a:custGeom>
            <a:solidFill>
              <a:srgbClr val="8A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22" name="Freeform 33"/>
            <p:cNvSpPr>
              <a:spLocks noEditPoints="1"/>
            </p:cNvSpPr>
            <p:nvPr/>
          </p:nvSpPr>
          <p:spPr bwMode="auto">
            <a:xfrm>
              <a:off x="604838" y="2151063"/>
              <a:ext cx="157162" cy="90488"/>
            </a:xfrm>
            <a:custGeom>
              <a:avLst/>
              <a:gdLst>
                <a:gd name="T0" fmla="*/ 84 w 107"/>
                <a:gd name="T1" fmla="*/ 3 h 62"/>
                <a:gd name="T2" fmla="*/ 79 w 107"/>
                <a:gd name="T3" fmla="*/ 4 h 62"/>
                <a:gd name="T4" fmla="*/ 61 w 107"/>
                <a:gd name="T5" fmla="*/ 12 h 62"/>
                <a:gd name="T6" fmla="*/ 52 w 107"/>
                <a:gd name="T7" fmla="*/ 18 h 62"/>
                <a:gd name="T8" fmla="*/ 42 w 107"/>
                <a:gd name="T9" fmla="*/ 17 h 62"/>
                <a:gd name="T10" fmla="*/ 23 w 107"/>
                <a:gd name="T11" fmla="*/ 20 h 62"/>
                <a:gd name="T12" fmla="*/ 18 w 107"/>
                <a:gd name="T13" fmla="*/ 22 h 62"/>
                <a:gd name="T14" fmla="*/ 0 w 107"/>
                <a:gd name="T15" fmla="*/ 31 h 62"/>
                <a:gd name="T16" fmla="*/ 1 w 107"/>
                <a:gd name="T17" fmla="*/ 35 h 62"/>
                <a:gd name="T18" fmla="*/ 2 w 107"/>
                <a:gd name="T19" fmla="*/ 36 h 62"/>
                <a:gd name="T20" fmla="*/ 5 w 107"/>
                <a:gd name="T21" fmla="*/ 39 h 62"/>
                <a:gd name="T22" fmla="*/ 32 w 107"/>
                <a:gd name="T23" fmla="*/ 59 h 62"/>
                <a:gd name="T24" fmla="*/ 52 w 107"/>
                <a:gd name="T25" fmla="*/ 29 h 62"/>
                <a:gd name="T26" fmla="*/ 52 w 107"/>
                <a:gd name="T27" fmla="*/ 28 h 62"/>
                <a:gd name="T28" fmla="*/ 53 w 107"/>
                <a:gd name="T29" fmla="*/ 22 h 62"/>
                <a:gd name="T30" fmla="*/ 53 w 107"/>
                <a:gd name="T31" fmla="*/ 22 h 62"/>
                <a:gd name="T32" fmla="*/ 53 w 107"/>
                <a:gd name="T33" fmla="*/ 22 h 62"/>
                <a:gd name="T34" fmla="*/ 58 w 107"/>
                <a:gd name="T35" fmla="*/ 26 h 62"/>
                <a:gd name="T36" fmla="*/ 58 w 107"/>
                <a:gd name="T37" fmla="*/ 27 h 62"/>
                <a:gd name="T38" fmla="*/ 90 w 107"/>
                <a:gd name="T39" fmla="*/ 43 h 62"/>
                <a:gd name="T40" fmla="*/ 105 w 107"/>
                <a:gd name="T41" fmla="*/ 11 h 62"/>
                <a:gd name="T42" fmla="*/ 106 w 107"/>
                <a:gd name="T43" fmla="*/ 6 h 62"/>
                <a:gd name="T44" fmla="*/ 107 w 107"/>
                <a:gd name="T45" fmla="*/ 5 h 62"/>
                <a:gd name="T46" fmla="*/ 105 w 107"/>
                <a:gd name="T47" fmla="*/ 1 h 62"/>
                <a:gd name="T48" fmla="*/ 31 w 107"/>
                <a:gd name="T49" fmla="*/ 56 h 62"/>
                <a:gd name="T50" fmla="*/ 8 w 107"/>
                <a:gd name="T51" fmla="*/ 33 h 62"/>
                <a:gd name="T52" fmla="*/ 26 w 107"/>
                <a:gd name="T53" fmla="*/ 23 h 62"/>
                <a:gd name="T54" fmla="*/ 36 w 107"/>
                <a:gd name="T55" fmla="*/ 54 h 62"/>
                <a:gd name="T56" fmla="*/ 84 w 107"/>
                <a:gd name="T57" fmla="*/ 41 h 62"/>
                <a:gd name="T58" fmla="*/ 78 w 107"/>
                <a:gd name="T59" fmla="*/ 8 h 62"/>
                <a:gd name="T60" fmla="*/ 99 w 107"/>
                <a:gd name="T61" fmla="*/ 7 h 62"/>
                <a:gd name="T62" fmla="*/ 90 w 107"/>
                <a:gd name="T63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62">
                  <a:moveTo>
                    <a:pt x="105" y="1"/>
                  </a:moveTo>
                  <a:cubicBezTo>
                    <a:pt x="105" y="1"/>
                    <a:pt x="95" y="0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3"/>
                    <a:pt x="81" y="4"/>
                    <a:pt x="79" y="4"/>
                  </a:cubicBezTo>
                  <a:cubicBezTo>
                    <a:pt x="78" y="4"/>
                    <a:pt x="78" y="5"/>
                    <a:pt x="77" y="5"/>
                  </a:cubicBezTo>
                  <a:cubicBezTo>
                    <a:pt x="69" y="7"/>
                    <a:pt x="64" y="9"/>
                    <a:pt x="61" y="12"/>
                  </a:cubicBezTo>
                  <a:cubicBezTo>
                    <a:pt x="60" y="12"/>
                    <a:pt x="60" y="13"/>
                    <a:pt x="59" y="13"/>
                  </a:cubicBezTo>
                  <a:cubicBezTo>
                    <a:pt x="57" y="15"/>
                    <a:pt x="54" y="17"/>
                    <a:pt x="52" y="18"/>
                  </a:cubicBezTo>
                  <a:cubicBezTo>
                    <a:pt x="50" y="18"/>
                    <a:pt x="46" y="18"/>
                    <a:pt x="44" y="18"/>
                  </a:cubicBezTo>
                  <a:cubicBezTo>
                    <a:pt x="43" y="18"/>
                    <a:pt x="43" y="17"/>
                    <a:pt x="42" y="17"/>
                  </a:cubicBezTo>
                  <a:cubicBezTo>
                    <a:pt x="38" y="17"/>
                    <a:pt x="33" y="18"/>
                    <a:pt x="25" y="20"/>
                  </a:cubicBezTo>
                  <a:cubicBezTo>
                    <a:pt x="24" y="20"/>
                    <a:pt x="23" y="20"/>
                    <a:pt x="23" y="20"/>
                  </a:cubicBezTo>
                  <a:cubicBezTo>
                    <a:pt x="21" y="21"/>
                    <a:pt x="19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8" y="25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2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1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4" y="36"/>
                    <a:pt x="5" y="3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41"/>
                    <a:pt x="7" y="42"/>
                    <a:pt x="8" y="45"/>
                  </a:cubicBezTo>
                  <a:cubicBezTo>
                    <a:pt x="14" y="55"/>
                    <a:pt x="20" y="62"/>
                    <a:pt x="32" y="59"/>
                  </a:cubicBezTo>
                  <a:cubicBezTo>
                    <a:pt x="34" y="58"/>
                    <a:pt x="35" y="57"/>
                    <a:pt x="37" y="57"/>
                  </a:cubicBezTo>
                  <a:cubicBezTo>
                    <a:pt x="46" y="53"/>
                    <a:pt x="54" y="43"/>
                    <a:pt x="52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8"/>
                    <a:pt x="51" y="27"/>
                    <a:pt x="51" y="27"/>
                  </a:cubicBezTo>
                  <a:cubicBezTo>
                    <a:pt x="51" y="23"/>
                    <a:pt x="52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22"/>
                    <a:pt x="56" y="22"/>
                    <a:pt x="57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63" y="41"/>
                    <a:pt x="75" y="45"/>
                    <a:pt x="84" y="44"/>
                  </a:cubicBezTo>
                  <a:cubicBezTo>
                    <a:pt x="86" y="44"/>
                    <a:pt x="88" y="43"/>
                    <a:pt x="90" y="43"/>
                  </a:cubicBezTo>
                  <a:cubicBezTo>
                    <a:pt x="102" y="39"/>
                    <a:pt x="105" y="30"/>
                    <a:pt x="105" y="17"/>
                  </a:cubicBezTo>
                  <a:cubicBezTo>
                    <a:pt x="105" y="15"/>
                    <a:pt x="105" y="13"/>
                    <a:pt x="105" y="11"/>
                  </a:cubicBezTo>
                  <a:cubicBezTo>
                    <a:pt x="105" y="11"/>
                    <a:pt x="105" y="10"/>
                    <a:pt x="105" y="10"/>
                  </a:cubicBezTo>
                  <a:cubicBezTo>
                    <a:pt x="104" y="7"/>
                    <a:pt x="106" y="6"/>
                    <a:pt x="106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7" y="6"/>
                    <a:pt x="107" y="5"/>
                    <a:pt x="107" y="5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6" y="0"/>
                    <a:pt x="105" y="1"/>
                  </a:cubicBezTo>
                  <a:close/>
                  <a:moveTo>
                    <a:pt x="36" y="54"/>
                  </a:moveTo>
                  <a:cubicBezTo>
                    <a:pt x="34" y="55"/>
                    <a:pt x="33" y="55"/>
                    <a:pt x="31" y="56"/>
                  </a:cubicBezTo>
                  <a:cubicBezTo>
                    <a:pt x="21" y="59"/>
                    <a:pt x="16" y="53"/>
                    <a:pt x="10" y="43"/>
                  </a:cubicBezTo>
                  <a:cubicBezTo>
                    <a:pt x="8" y="39"/>
                    <a:pt x="7" y="35"/>
                    <a:pt x="8" y="33"/>
                  </a:cubicBezTo>
                  <a:cubicBezTo>
                    <a:pt x="9" y="29"/>
                    <a:pt x="14" y="26"/>
                    <a:pt x="24" y="23"/>
                  </a:cubicBezTo>
                  <a:cubicBezTo>
                    <a:pt x="24" y="23"/>
                    <a:pt x="25" y="23"/>
                    <a:pt x="26" y="23"/>
                  </a:cubicBezTo>
                  <a:cubicBezTo>
                    <a:pt x="44" y="18"/>
                    <a:pt x="47" y="21"/>
                    <a:pt x="48" y="26"/>
                  </a:cubicBezTo>
                  <a:cubicBezTo>
                    <a:pt x="53" y="45"/>
                    <a:pt x="39" y="53"/>
                    <a:pt x="36" y="54"/>
                  </a:cubicBezTo>
                  <a:close/>
                  <a:moveTo>
                    <a:pt x="90" y="40"/>
                  </a:moveTo>
                  <a:cubicBezTo>
                    <a:pt x="88" y="40"/>
                    <a:pt x="86" y="41"/>
                    <a:pt x="84" y="41"/>
                  </a:cubicBezTo>
                  <a:cubicBezTo>
                    <a:pt x="81" y="41"/>
                    <a:pt x="64" y="42"/>
                    <a:pt x="59" y="23"/>
                  </a:cubicBezTo>
                  <a:cubicBezTo>
                    <a:pt x="58" y="18"/>
                    <a:pt x="59" y="14"/>
                    <a:pt x="78" y="8"/>
                  </a:cubicBezTo>
                  <a:cubicBezTo>
                    <a:pt x="78" y="8"/>
                    <a:pt x="79" y="7"/>
                    <a:pt x="80" y="7"/>
                  </a:cubicBezTo>
                  <a:cubicBezTo>
                    <a:pt x="90" y="4"/>
                    <a:pt x="96" y="4"/>
                    <a:pt x="99" y="7"/>
                  </a:cubicBezTo>
                  <a:cubicBezTo>
                    <a:pt x="101" y="8"/>
                    <a:pt x="102" y="12"/>
                    <a:pt x="102" y="17"/>
                  </a:cubicBezTo>
                  <a:cubicBezTo>
                    <a:pt x="102" y="30"/>
                    <a:pt x="100" y="37"/>
                    <a:pt x="90" y="40"/>
                  </a:cubicBezTo>
                  <a:close/>
                </a:path>
              </a:pathLst>
            </a:custGeom>
            <a:solidFill>
              <a:srgbClr val="2D52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23" name="Freeform 34"/>
            <p:cNvSpPr>
              <a:spLocks/>
            </p:cNvSpPr>
            <p:nvPr/>
          </p:nvSpPr>
          <p:spPr bwMode="auto">
            <a:xfrm>
              <a:off x="758825" y="2149475"/>
              <a:ext cx="38100" cy="11113"/>
            </a:xfrm>
            <a:custGeom>
              <a:avLst/>
              <a:gdLst>
                <a:gd name="T0" fmla="*/ 0 w 24"/>
                <a:gd name="T1" fmla="*/ 2 h 7"/>
                <a:gd name="T2" fmla="*/ 1 w 24"/>
                <a:gd name="T3" fmla="*/ 7 h 7"/>
                <a:gd name="T4" fmla="*/ 24 w 24"/>
                <a:gd name="T5" fmla="*/ 3 h 7"/>
                <a:gd name="T6" fmla="*/ 24 w 24"/>
                <a:gd name="T7" fmla="*/ 0 h 7"/>
                <a:gd name="T8" fmla="*/ 0 w 24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">
                  <a:moveTo>
                    <a:pt x="0" y="2"/>
                  </a:moveTo>
                  <a:lnTo>
                    <a:pt x="1" y="7"/>
                  </a:lnTo>
                  <a:lnTo>
                    <a:pt x="24" y="3"/>
                  </a:lnTo>
                  <a:lnTo>
                    <a:pt x="2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D52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24" name="Freeform 35"/>
            <p:cNvSpPr>
              <a:spLocks/>
            </p:cNvSpPr>
            <p:nvPr/>
          </p:nvSpPr>
          <p:spPr bwMode="auto">
            <a:xfrm>
              <a:off x="434975" y="2447925"/>
              <a:ext cx="190500" cy="333375"/>
            </a:xfrm>
            <a:custGeom>
              <a:avLst/>
              <a:gdLst>
                <a:gd name="T0" fmla="*/ 0 w 120"/>
                <a:gd name="T1" fmla="*/ 210 h 210"/>
                <a:gd name="T2" fmla="*/ 58 w 120"/>
                <a:gd name="T3" fmla="*/ 207 h 210"/>
                <a:gd name="T4" fmla="*/ 120 w 120"/>
                <a:gd name="T5" fmla="*/ 47 h 210"/>
                <a:gd name="T6" fmla="*/ 66 w 120"/>
                <a:gd name="T7" fmla="*/ 0 h 210"/>
                <a:gd name="T8" fmla="*/ 0 w 120"/>
                <a:gd name="T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0">
                  <a:moveTo>
                    <a:pt x="0" y="210"/>
                  </a:moveTo>
                  <a:lnTo>
                    <a:pt x="58" y="207"/>
                  </a:lnTo>
                  <a:lnTo>
                    <a:pt x="120" y="47"/>
                  </a:lnTo>
                  <a:lnTo>
                    <a:pt x="66" y="0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25" name="Freeform 36"/>
            <p:cNvSpPr>
              <a:spLocks/>
            </p:cNvSpPr>
            <p:nvPr/>
          </p:nvSpPr>
          <p:spPr bwMode="auto">
            <a:xfrm>
              <a:off x="763588" y="2740025"/>
              <a:ext cx="315912" cy="98425"/>
            </a:xfrm>
            <a:custGeom>
              <a:avLst/>
              <a:gdLst>
                <a:gd name="T0" fmla="*/ 161 w 215"/>
                <a:gd name="T1" fmla="*/ 5 h 67"/>
                <a:gd name="T2" fmla="*/ 6 w 215"/>
                <a:gd name="T3" fmla="*/ 20 h 67"/>
                <a:gd name="T4" fmla="*/ 0 w 215"/>
                <a:gd name="T5" fmla="*/ 56 h 67"/>
                <a:gd name="T6" fmla="*/ 137 w 215"/>
                <a:gd name="T7" fmla="*/ 66 h 67"/>
                <a:gd name="T8" fmla="*/ 203 w 215"/>
                <a:gd name="T9" fmla="*/ 29 h 67"/>
                <a:gd name="T10" fmla="*/ 161 w 215"/>
                <a:gd name="T11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7">
                  <a:moveTo>
                    <a:pt x="161" y="5"/>
                  </a:moveTo>
                  <a:cubicBezTo>
                    <a:pt x="133" y="0"/>
                    <a:pt x="6" y="20"/>
                    <a:pt x="6" y="2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58" y="67"/>
                    <a:pt x="215" y="57"/>
                    <a:pt x="203" y="29"/>
                  </a:cubicBezTo>
                  <a:cubicBezTo>
                    <a:pt x="203" y="29"/>
                    <a:pt x="188" y="10"/>
                    <a:pt x="161" y="5"/>
                  </a:cubicBezTo>
                </a:path>
              </a:pathLst>
            </a:custGeom>
            <a:solidFill>
              <a:srgbClr val="F0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26" name="Freeform 37"/>
            <p:cNvSpPr>
              <a:spLocks/>
            </p:cNvSpPr>
            <p:nvPr/>
          </p:nvSpPr>
          <p:spPr bwMode="auto">
            <a:xfrm>
              <a:off x="814388" y="2425700"/>
              <a:ext cx="260350" cy="412750"/>
            </a:xfrm>
            <a:custGeom>
              <a:avLst/>
              <a:gdLst>
                <a:gd name="T0" fmla="*/ 125 w 178"/>
                <a:gd name="T1" fmla="*/ 0 h 282"/>
                <a:gd name="T2" fmla="*/ 56 w 178"/>
                <a:gd name="T3" fmla="*/ 45 h 282"/>
                <a:gd name="T4" fmla="*/ 99 w 178"/>
                <a:gd name="T5" fmla="*/ 220 h 282"/>
                <a:gd name="T6" fmla="*/ 0 w 178"/>
                <a:gd name="T7" fmla="*/ 231 h 282"/>
                <a:gd name="T8" fmla="*/ 0 w 178"/>
                <a:gd name="T9" fmla="*/ 235 h 282"/>
                <a:gd name="T10" fmla="*/ 3 w 178"/>
                <a:gd name="T11" fmla="*/ 274 h 282"/>
                <a:gd name="T12" fmla="*/ 103 w 178"/>
                <a:gd name="T13" fmla="*/ 281 h 282"/>
                <a:gd name="T14" fmla="*/ 170 w 178"/>
                <a:gd name="T15" fmla="*/ 247 h 282"/>
                <a:gd name="T16" fmla="*/ 125 w 178"/>
                <a:gd name="T1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82">
                  <a:moveTo>
                    <a:pt x="125" y="0"/>
                  </a:moveTo>
                  <a:cubicBezTo>
                    <a:pt x="56" y="45"/>
                    <a:pt x="56" y="45"/>
                    <a:pt x="56" y="45"/>
                  </a:cubicBezTo>
                  <a:cubicBezTo>
                    <a:pt x="99" y="220"/>
                    <a:pt x="99" y="220"/>
                    <a:pt x="99" y="220"/>
                  </a:cubicBezTo>
                  <a:cubicBezTo>
                    <a:pt x="70" y="221"/>
                    <a:pt x="27" y="227"/>
                    <a:pt x="0" y="231"/>
                  </a:cubicBezTo>
                  <a:cubicBezTo>
                    <a:pt x="0" y="232"/>
                    <a:pt x="0" y="234"/>
                    <a:pt x="0" y="235"/>
                  </a:cubicBezTo>
                  <a:cubicBezTo>
                    <a:pt x="1" y="248"/>
                    <a:pt x="2" y="261"/>
                    <a:pt x="3" y="274"/>
                  </a:cubicBezTo>
                  <a:cubicBezTo>
                    <a:pt x="103" y="281"/>
                    <a:pt x="103" y="281"/>
                    <a:pt x="103" y="281"/>
                  </a:cubicBezTo>
                  <a:cubicBezTo>
                    <a:pt x="123" y="282"/>
                    <a:pt x="178" y="273"/>
                    <a:pt x="170" y="247"/>
                  </a:cubicBezTo>
                  <a:cubicBezTo>
                    <a:pt x="125" y="0"/>
                    <a:pt x="125" y="0"/>
                    <a:pt x="125" y="0"/>
                  </a:cubicBezTo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27" name="Freeform 38"/>
            <p:cNvSpPr>
              <a:spLocks/>
            </p:cNvSpPr>
            <p:nvPr/>
          </p:nvSpPr>
          <p:spPr bwMode="auto">
            <a:xfrm>
              <a:off x="1052513" y="2725738"/>
              <a:ext cx="11112" cy="60325"/>
            </a:xfrm>
            <a:custGeom>
              <a:avLst/>
              <a:gdLst>
                <a:gd name="T0" fmla="*/ 0 w 7"/>
                <a:gd name="T1" fmla="*/ 0 h 38"/>
                <a:gd name="T2" fmla="*/ 7 w 7"/>
                <a:gd name="T3" fmla="*/ 38 h 38"/>
                <a:gd name="T4" fmla="*/ 7 w 7"/>
                <a:gd name="T5" fmla="*/ 38 h 38"/>
                <a:gd name="T6" fmla="*/ 0 w 7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8">
                  <a:moveTo>
                    <a:pt x="0" y="0"/>
                  </a:moveTo>
                  <a:lnTo>
                    <a:pt x="7" y="38"/>
                  </a:lnTo>
                  <a:lnTo>
                    <a:pt x="7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28" name="Freeform 39"/>
            <p:cNvSpPr>
              <a:spLocks/>
            </p:cNvSpPr>
            <p:nvPr/>
          </p:nvSpPr>
          <p:spPr bwMode="auto">
            <a:xfrm>
              <a:off x="1052513" y="2725738"/>
              <a:ext cx="11112" cy="60325"/>
            </a:xfrm>
            <a:custGeom>
              <a:avLst/>
              <a:gdLst>
                <a:gd name="T0" fmla="*/ 0 w 7"/>
                <a:gd name="T1" fmla="*/ 0 h 38"/>
                <a:gd name="T2" fmla="*/ 7 w 7"/>
                <a:gd name="T3" fmla="*/ 38 h 38"/>
                <a:gd name="T4" fmla="*/ 7 w 7"/>
                <a:gd name="T5" fmla="*/ 38 h 38"/>
                <a:gd name="T6" fmla="*/ 0 w 7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8">
                  <a:moveTo>
                    <a:pt x="0" y="0"/>
                  </a:moveTo>
                  <a:lnTo>
                    <a:pt x="7" y="38"/>
                  </a:lnTo>
                  <a:lnTo>
                    <a:pt x="7" y="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29" name="Freeform 40"/>
            <p:cNvSpPr>
              <a:spLocks noEditPoints="1"/>
            </p:cNvSpPr>
            <p:nvPr/>
          </p:nvSpPr>
          <p:spPr bwMode="auto">
            <a:xfrm>
              <a:off x="823913" y="2786063"/>
              <a:ext cx="241300" cy="50800"/>
            </a:xfrm>
            <a:custGeom>
              <a:avLst/>
              <a:gdLst>
                <a:gd name="T0" fmla="*/ 96 w 164"/>
                <a:gd name="T1" fmla="*/ 34 h 34"/>
                <a:gd name="T2" fmla="*/ 98 w 164"/>
                <a:gd name="T3" fmla="*/ 34 h 34"/>
                <a:gd name="T4" fmla="*/ 98 w 164"/>
                <a:gd name="T5" fmla="*/ 34 h 34"/>
                <a:gd name="T6" fmla="*/ 96 w 164"/>
                <a:gd name="T7" fmla="*/ 34 h 34"/>
                <a:gd name="T8" fmla="*/ 0 w 164"/>
                <a:gd name="T9" fmla="*/ 27 h 34"/>
                <a:gd name="T10" fmla="*/ 0 w 164"/>
                <a:gd name="T11" fmla="*/ 27 h 34"/>
                <a:gd name="T12" fmla="*/ 96 w 164"/>
                <a:gd name="T13" fmla="*/ 34 h 34"/>
                <a:gd name="T14" fmla="*/ 0 w 164"/>
                <a:gd name="T15" fmla="*/ 27 h 34"/>
                <a:gd name="T16" fmla="*/ 163 w 164"/>
                <a:gd name="T17" fmla="*/ 0 h 34"/>
                <a:gd name="T18" fmla="*/ 163 w 164"/>
                <a:gd name="T19" fmla="*/ 0 h 34"/>
                <a:gd name="T20" fmla="*/ 164 w 164"/>
                <a:gd name="T21" fmla="*/ 5 h 34"/>
                <a:gd name="T22" fmla="*/ 163 w 164"/>
                <a:gd name="T23" fmla="*/ 0 h 34"/>
                <a:gd name="T24" fmla="*/ 163 w 164"/>
                <a:gd name="T25" fmla="*/ 0 h 34"/>
                <a:gd name="T26" fmla="*/ 163 w 164"/>
                <a:gd name="T2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4" h="34">
                  <a:moveTo>
                    <a:pt x="96" y="34"/>
                  </a:moveTo>
                  <a:cubicBezTo>
                    <a:pt x="97" y="34"/>
                    <a:pt x="97" y="34"/>
                    <a:pt x="98" y="34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7" y="34"/>
                    <a:pt x="97" y="34"/>
                    <a:pt x="96" y="34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163" y="0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63" y="2"/>
                    <a:pt x="164" y="3"/>
                    <a:pt x="164" y="5"/>
                  </a:cubicBezTo>
                  <a:cubicBezTo>
                    <a:pt x="164" y="3"/>
                    <a:pt x="163" y="2"/>
                    <a:pt x="163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163" y="0"/>
                    <a:pt x="163" y="0"/>
                  </a:cubicBezTo>
                </a:path>
              </a:pathLst>
            </a:custGeom>
            <a:solidFill>
              <a:srgbClr val="D8B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30" name="Freeform 41"/>
            <p:cNvSpPr>
              <a:spLocks/>
            </p:cNvSpPr>
            <p:nvPr/>
          </p:nvSpPr>
          <p:spPr bwMode="auto">
            <a:xfrm>
              <a:off x="823913" y="2524125"/>
              <a:ext cx="241300" cy="312738"/>
            </a:xfrm>
            <a:custGeom>
              <a:avLst/>
              <a:gdLst>
                <a:gd name="T0" fmla="*/ 130 w 164"/>
                <a:gd name="T1" fmla="*/ 0 h 213"/>
                <a:gd name="T2" fmla="*/ 134 w 164"/>
                <a:gd name="T3" fmla="*/ 117 h 213"/>
                <a:gd name="T4" fmla="*/ 101 w 164"/>
                <a:gd name="T5" fmla="*/ 198 h 213"/>
                <a:gd name="T6" fmla="*/ 61 w 164"/>
                <a:gd name="T7" fmla="*/ 205 h 213"/>
                <a:gd name="T8" fmla="*/ 53 w 164"/>
                <a:gd name="T9" fmla="*/ 205 h 213"/>
                <a:gd name="T10" fmla="*/ 45 w 164"/>
                <a:gd name="T11" fmla="*/ 205 h 213"/>
                <a:gd name="T12" fmla="*/ 44 w 164"/>
                <a:gd name="T13" fmla="*/ 205 h 213"/>
                <a:gd name="T14" fmla="*/ 0 w 164"/>
                <a:gd name="T15" fmla="*/ 206 h 213"/>
                <a:gd name="T16" fmla="*/ 96 w 164"/>
                <a:gd name="T17" fmla="*/ 213 h 213"/>
                <a:gd name="T18" fmla="*/ 96 w 164"/>
                <a:gd name="T19" fmla="*/ 213 h 213"/>
                <a:gd name="T20" fmla="*/ 98 w 164"/>
                <a:gd name="T21" fmla="*/ 213 h 213"/>
                <a:gd name="T22" fmla="*/ 164 w 164"/>
                <a:gd name="T23" fmla="*/ 184 h 213"/>
                <a:gd name="T24" fmla="*/ 163 w 164"/>
                <a:gd name="T25" fmla="*/ 179 h 213"/>
                <a:gd name="T26" fmla="*/ 163 w 164"/>
                <a:gd name="T27" fmla="*/ 179 h 213"/>
                <a:gd name="T28" fmla="*/ 155 w 164"/>
                <a:gd name="T29" fmla="*/ 137 h 213"/>
                <a:gd name="T30" fmla="*/ 130 w 164"/>
                <a:gd name="T3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" h="213">
                  <a:moveTo>
                    <a:pt x="130" y="0"/>
                  </a:moveTo>
                  <a:cubicBezTo>
                    <a:pt x="135" y="39"/>
                    <a:pt x="134" y="78"/>
                    <a:pt x="134" y="117"/>
                  </a:cubicBezTo>
                  <a:cubicBezTo>
                    <a:pt x="134" y="149"/>
                    <a:pt x="133" y="182"/>
                    <a:pt x="101" y="198"/>
                  </a:cubicBezTo>
                  <a:cubicBezTo>
                    <a:pt x="89" y="204"/>
                    <a:pt x="75" y="205"/>
                    <a:pt x="61" y="205"/>
                  </a:cubicBezTo>
                  <a:cubicBezTo>
                    <a:pt x="58" y="205"/>
                    <a:pt x="56" y="205"/>
                    <a:pt x="53" y="205"/>
                  </a:cubicBezTo>
                  <a:cubicBezTo>
                    <a:pt x="50" y="205"/>
                    <a:pt x="47" y="205"/>
                    <a:pt x="45" y="205"/>
                  </a:cubicBezTo>
                  <a:cubicBezTo>
                    <a:pt x="45" y="205"/>
                    <a:pt x="44" y="205"/>
                    <a:pt x="44" y="205"/>
                  </a:cubicBezTo>
                  <a:cubicBezTo>
                    <a:pt x="29" y="205"/>
                    <a:pt x="15" y="205"/>
                    <a:pt x="0" y="206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97" y="213"/>
                    <a:pt x="97" y="213"/>
                    <a:pt x="98" y="213"/>
                  </a:cubicBezTo>
                  <a:cubicBezTo>
                    <a:pt x="118" y="213"/>
                    <a:pt x="164" y="205"/>
                    <a:pt x="164" y="184"/>
                  </a:cubicBezTo>
                  <a:cubicBezTo>
                    <a:pt x="164" y="182"/>
                    <a:pt x="163" y="181"/>
                    <a:pt x="163" y="179"/>
                  </a:cubicBezTo>
                  <a:cubicBezTo>
                    <a:pt x="163" y="179"/>
                    <a:pt x="163" y="179"/>
                    <a:pt x="163" y="179"/>
                  </a:cubicBezTo>
                  <a:cubicBezTo>
                    <a:pt x="155" y="137"/>
                    <a:pt x="155" y="137"/>
                    <a:pt x="155" y="137"/>
                  </a:cubicBezTo>
                  <a:cubicBezTo>
                    <a:pt x="130" y="0"/>
                    <a:pt x="130" y="0"/>
                    <a:pt x="130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31" name="Freeform 42"/>
            <p:cNvSpPr>
              <a:spLocks/>
            </p:cNvSpPr>
            <p:nvPr/>
          </p:nvSpPr>
          <p:spPr bwMode="auto">
            <a:xfrm>
              <a:off x="434975" y="2652713"/>
              <a:ext cx="271462" cy="177800"/>
            </a:xfrm>
            <a:custGeom>
              <a:avLst/>
              <a:gdLst>
                <a:gd name="T0" fmla="*/ 176 w 185"/>
                <a:gd name="T1" fmla="*/ 11 h 122"/>
                <a:gd name="T2" fmla="*/ 144 w 185"/>
                <a:gd name="T3" fmla="*/ 1 h 122"/>
                <a:gd name="T4" fmla="*/ 137 w 185"/>
                <a:gd name="T5" fmla="*/ 1 h 122"/>
                <a:gd name="T6" fmla="*/ 23 w 185"/>
                <a:gd name="T7" fmla="*/ 49 h 122"/>
                <a:gd name="T8" fmla="*/ 0 w 185"/>
                <a:gd name="T9" fmla="*/ 92 h 122"/>
                <a:gd name="T10" fmla="*/ 66 w 185"/>
                <a:gd name="T11" fmla="*/ 104 h 122"/>
                <a:gd name="T12" fmla="*/ 119 w 185"/>
                <a:gd name="T13" fmla="*/ 51 h 122"/>
                <a:gd name="T14" fmla="*/ 185 w 185"/>
                <a:gd name="T15" fmla="*/ 43 h 122"/>
                <a:gd name="T16" fmla="*/ 184 w 185"/>
                <a:gd name="T17" fmla="*/ 21 h 122"/>
                <a:gd name="T18" fmla="*/ 176 w 185"/>
                <a:gd name="T19" fmla="*/ 1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22">
                  <a:moveTo>
                    <a:pt x="176" y="11"/>
                  </a:moveTo>
                  <a:cubicBezTo>
                    <a:pt x="144" y="1"/>
                    <a:pt x="144" y="1"/>
                    <a:pt x="144" y="1"/>
                  </a:cubicBezTo>
                  <a:cubicBezTo>
                    <a:pt x="142" y="0"/>
                    <a:pt x="140" y="0"/>
                    <a:pt x="137" y="1"/>
                  </a:cubicBezTo>
                  <a:cubicBezTo>
                    <a:pt x="120" y="6"/>
                    <a:pt x="42" y="32"/>
                    <a:pt x="23" y="49"/>
                  </a:cubicBezTo>
                  <a:cubicBezTo>
                    <a:pt x="2" y="67"/>
                    <a:pt x="0" y="92"/>
                    <a:pt x="0" y="92"/>
                  </a:cubicBezTo>
                  <a:cubicBezTo>
                    <a:pt x="4" y="122"/>
                    <a:pt x="50" y="117"/>
                    <a:pt x="66" y="104"/>
                  </a:cubicBezTo>
                  <a:cubicBezTo>
                    <a:pt x="80" y="93"/>
                    <a:pt x="119" y="51"/>
                    <a:pt x="119" y="51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4" y="17"/>
                    <a:pt x="180" y="12"/>
                    <a:pt x="176" y="11"/>
                  </a:cubicBezTo>
                </a:path>
              </a:pathLst>
            </a:custGeom>
            <a:solidFill>
              <a:srgbClr val="F0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32" name="Freeform 43"/>
            <p:cNvSpPr>
              <a:spLocks/>
            </p:cNvSpPr>
            <p:nvPr/>
          </p:nvSpPr>
          <p:spPr bwMode="auto">
            <a:xfrm>
              <a:off x="434975" y="2690813"/>
              <a:ext cx="142875" cy="139700"/>
            </a:xfrm>
            <a:custGeom>
              <a:avLst/>
              <a:gdLst>
                <a:gd name="T0" fmla="*/ 65 w 97"/>
                <a:gd name="T1" fmla="*/ 0 h 95"/>
                <a:gd name="T2" fmla="*/ 23 w 97"/>
                <a:gd name="T3" fmla="*/ 22 h 95"/>
                <a:gd name="T4" fmla="*/ 0 w 97"/>
                <a:gd name="T5" fmla="*/ 65 h 95"/>
                <a:gd name="T6" fmla="*/ 66 w 97"/>
                <a:gd name="T7" fmla="*/ 77 h 95"/>
                <a:gd name="T8" fmla="*/ 97 w 97"/>
                <a:gd name="T9" fmla="*/ 48 h 95"/>
                <a:gd name="T10" fmla="*/ 65 w 97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5">
                  <a:moveTo>
                    <a:pt x="65" y="0"/>
                  </a:moveTo>
                  <a:cubicBezTo>
                    <a:pt x="47" y="8"/>
                    <a:pt x="30" y="15"/>
                    <a:pt x="23" y="22"/>
                  </a:cubicBezTo>
                  <a:cubicBezTo>
                    <a:pt x="2" y="40"/>
                    <a:pt x="0" y="65"/>
                    <a:pt x="0" y="65"/>
                  </a:cubicBezTo>
                  <a:cubicBezTo>
                    <a:pt x="4" y="95"/>
                    <a:pt x="50" y="90"/>
                    <a:pt x="66" y="77"/>
                  </a:cubicBezTo>
                  <a:cubicBezTo>
                    <a:pt x="73" y="72"/>
                    <a:pt x="86" y="59"/>
                    <a:pt x="97" y="48"/>
                  </a:cubicBezTo>
                  <a:cubicBezTo>
                    <a:pt x="80" y="37"/>
                    <a:pt x="69" y="19"/>
                    <a:pt x="65" y="0"/>
                  </a:cubicBezTo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33" name="Freeform 44"/>
            <p:cNvSpPr>
              <a:spLocks/>
            </p:cNvSpPr>
            <p:nvPr/>
          </p:nvSpPr>
          <p:spPr bwMode="auto">
            <a:xfrm>
              <a:off x="527050" y="2795588"/>
              <a:ext cx="14287" cy="11113"/>
            </a:xfrm>
            <a:custGeom>
              <a:avLst/>
              <a:gdLst>
                <a:gd name="T0" fmla="*/ 10 w 10"/>
                <a:gd name="T1" fmla="*/ 0 h 8"/>
                <a:gd name="T2" fmla="*/ 3 w 10"/>
                <a:gd name="T3" fmla="*/ 6 h 8"/>
                <a:gd name="T4" fmla="*/ 0 w 10"/>
                <a:gd name="T5" fmla="*/ 8 h 8"/>
                <a:gd name="T6" fmla="*/ 3 w 10"/>
                <a:gd name="T7" fmla="*/ 6 h 8"/>
                <a:gd name="T8" fmla="*/ 10 w 1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cubicBezTo>
                    <a:pt x="7" y="3"/>
                    <a:pt x="5" y="5"/>
                    <a:pt x="3" y="6"/>
                  </a:cubicBezTo>
                  <a:cubicBezTo>
                    <a:pt x="2" y="7"/>
                    <a:pt x="1" y="8"/>
                    <a:pt x="0" y="8"/>
                  </a:cubicBezTo>
                  <a:cubicBezTo>
                    <a:pt x="1" y="8"/>
                    <a:pt x="2" y="7"/>
                    <a:pt x="3" y="6"/>
                  </a:cubicBezTo>
                  <a:cubicBezTo>
                    <a:pt x="5" y="5"/>
                    <a:pt x="7" y="3"/>
                    <a:pt x="1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34" name="Freeform 45"/>
            <p:cNvSpPr>
              <a:spLocks/>
            </p:cNvSpPr>
            <p:nvPr/>
          </p:nvSpPr>
          <p:spPr bwMode="auto">
            <a:xfrm>
              <a:off x="527050" y="2708275"/>
              <a:ext cx="139700" cy="98425"/>
            </a:xfrm>
            <a:custGeom>
              <a:avLst/>
              <a:gdLst>
                <a:gd name="T0" fmla="*/ 61 w 95"/>
                <a:gd name="T1" fmla="*/ 0 h 67"/>
                <a:gd name="T2" fmla="*/ 50 w 95"/>
                <a:gd name="T3" fmla="*/ 13 h 67"/>
                <a:gd name="T4" fmla="*/ 27 w 95"/>
                <a:gd name="T5" fmla="*/ 30 h 67"/>
                <a:gd name="T6" fmla="*/ 34 w 95"/>
                <a:gd name="T7" fmla="*/ 36 h 67"/>
                <a:gd name="T8" fmla="*/ 3 w 95"/>
                <a:gd name="T9" fmla="*/ 65 h 67"/>
                <a:gd name="T10" fmla="*/ 0 w 95"/>
                <a:gd name="T11" fmla="*/ 67 h 67"/>
                <a:gd name="T12" fmla="*/ 0 w 95"/>
                <a:gd name="T13" fmla="*/ 67 h 67"/>
                <a:gd name="T14" fmla="*/ 3 w 95"/>
                <a:gd name="T15" fmla="*/ 65 h 67"/>
                <a:gd name="T16" fmla="*/ 10 w 95"/>
                <a:gd name="T17" fmla="*/ 59 h 67"/>
                <a:gd name="T18" fmla="*/ 56 w 95"/>
                <a:gd name="T19" fmla="*/ 12 h 67"/>
                <a:gd name="T20" fmla="*/ 95 w 95"/>
                <a:gd name="T21" fmla="*/ 7 h 67"/>
                <a:gd name="T22" fmla="*/ 61 w 95"/>
                <a:gd name="T2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67">
                  <a:moveTo>
                    <a:pt x="61" y="0"/>
                  </a:moveTo>
                  <a:cubicBezTo>
                    <a:pt x="59" y="5"/>
                    <a:pt x="55" y="9"/>
                    <a:pt x="50" y="13"/>
                  </a:cubicBezTo>
                  <a:cubicBezTo>
                    <a:pt x="43" y="18"/>
                    <a:pt x="35" y="24"/>
                    <a:pt x="27" y="30"/>
                  </a:cubicBezTo>
                  <a:cubicBezTo>
                    <a:pt x="29" y="32"/>
                    <a:pt x="31" y="34"/>
                    <a:pt x="34" y="36"/>
                  </a:cubicBezTo>
                  <a:cubicBezTo>
                    <a:pt x="23" y="47"/>
                    <a:pt x="10" y="60"/>
                    <a:pt x="3" y="65"/>
                  </a:cubicBezTo>
                  <a:cubicBezTo>
                    <a:pt x="2" y="66"/>
                    <a:pt x="1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" y="67"/>
                    <a:pt x="2" y="66"/>
                    <a:pt x="3" y="65"/>
                  </a:cubicBezTo>
                  <a:cubicBezTo>
                    <a:pt x="5" y="64"/>
                    <a:pt x="7" y="62"/>
                    <a:pt x="10" y="59"/>
                  </a:cubicBezTo>
                  <a:cubicBezTo>
                    <a:pt x="27" y="43"/>
                    <a:pt x="56" y="12"/>
                    <a:pt x="56" y="12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84" y="3"/>
                    <a:pt x="73" y="1"/>
                    <a:pt x="61" y="0"/>
                  </a:cubicBezTo>
                </a:path>
              </a:pathLst>
            </a:custGeom>
            <a:solidFill>
              <a:srgbClr val="D8B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35" name="Freeform 46"/>
            <p:cNvSpPr>
              <a:spLocks/>
            </p:cNvSpPr>
            <p:nvPr/>
          </p:nvSpPr>
          <p:spPr bwMode="auto">
            <a:xfrm>
              <a:off x="460375" y="2752725"/>
              <a:ext cx="117475" cy="66675"/>
            </a:xfrm>
            <a:custGeom>
              <a:avLst/>
              <a:gdLst>
                <a:gd name="T0" fmla="*/ 73 w 80"/>
                <a:gd name="T1" fmla="*/ 0 h 45"/>
                <a:gd name="T2" fmla="*/ 0 w 80"/>
                <a:gd name="T3" fmla="*/ 43 h 45"/>
                <a:gd name="T4" fmla="*/ 15 w 80"/>
                <a:gd name="T5" fmla="*/ 45 h 45"/>
                <a:gd name="T6" fmla="*/ 46 w 80"/>
                <a:gd name="T7" fmla="*/ 37 h 45"/>
                <a:gd name="T8" fmla="*/ 49 w 80"/>
                <a:gd name="T9" fmla="*/ 35 h 45"/>
                <a:gd name="T10" fmla="*/ 80 w 80"/>
                <a:gd name="T11" fmla="*/ 6 h 45"/>
                <a:gd name="T12" fmla="*/ 73 w 80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5">
                  <a:moveTo>
                    <a:pt x="73" y="0"/>
                  </a:moveTo>
                  <a:cubicBezTo>
                    <a:pt x="50" y="17"/>
                    <a:pt x="24" y="37"/>
                    <a:pt x="0" y="43"/>
                  </a:cubicBezTo>
                  <a:cubicBezTo>
                    <a:pt x="5" y="45"/>
                    <a:pt x="10" y="45"/>
                    <a:pt x="15" y="45"/>
                  </a:cubicBezTo>
                  <a:cubicBezTo>
                    <a:pt x="27" y="45"/>
                    <a:pt x="39" y="42"/>
                    <a:pt x="46" y="37"/>
                  </a:cubicBezTo>
                  <a:cubicBezTo>
                    <a:pt x="47" y="37"/>
                    <a:pt x="48" y="36"/>
                    <a:pt x="49" y="35"/>
                  </a:cubicBezTo>
                  <a:cubicBezTo>
                    <a:pt x="56" y="30"/>
                    <a:pt x="69" y="17"/>
                    <a:pt x="80" y="6"/>
                  </a:cubicBezTo>
                  <a:cubicBezTo>
                    <a:pt x="77" y="4"/>
                    <a:pt x="75" y="2"/>
                    <a:pt x="73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36" name="Freeform 47"/>
            <p:cNvSpPr>
              <a:spLocks/>
            </p:cNvSpPr>
            <p:nvPr/>
          </p:nvSpPr>
          <p:spPr bwMode="auto">
            <a:xfrm>
              <a:off x="625475" y="2727325"/>
              <a:ext cx="158750" cy="109538"/>
            </a:xfrm>
            <a:custGeom>
              <a:avLst/>
              <a:gdLst>
                <a:gd name="T0" fmla="*/ 61 w 108"/>
                <a:gd name="T1" fmla="*/ 0 h 75"/>
                <a:gd name="T2" fmla="*/ 75 w 108"/>
                <a:gd name="T3" fmla="*/ 23 h 75"/>
                <a:gd name="T4" fmla="*/ 1 w 108"/>
                <a:gd name="T5" fmla="*/ 23 h 75"/>
                <a:gd name="T6" fmla="*/ 14 w 108"/>
                <a:gd name="T7" fmla="*/ 38 h 75"/>
                <a:gd name="T8" fmla="*/ 33 w 108"/>
                <a:gd name="T9" fmla="*/ 66 h 75"/>
                <a:gd name="T10" fmla="*/ 50 w 108"/>
                <a:gd name="T11" fmla="*/ 75 h 75"/>
                <a:gd name="T12" fmla="*/ 72 w 108"/>
                <a:gd name="T13" fmla="*/ 73 h 75"/>
                <a:gd name="T14" fmla="*/ 108 w 108"/>
                <a:gd name="T15" fmla="*/ 58 h 75"/>
                <a:gd name="T16" fmla="*/ 105 w 108"/>
                <a:gd name="T17" fmla="*/ 27 h 75"/>
                <a:gd name="T18" fmla="*/ 61 w 108"/>
                <a:gd name="T1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75">
                  <a:moveTo>
                    <a:pt x="61" y="0"/>
                  </a:moveTo>
                  <a:cubicBezTo>
                    <a:pt x="75" y="23"/>
                    <a:pt x="75" y="23"/>
                    <a:pt x="75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38"/>
                    <a:pt x="14" y="38"/>
                    <a:pt x="14" y="38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7" y="72"/>
                    <a:pt x="43" y="75"/>
                    <a:pt x="50" y="75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97" y="72"/>
                    <a:pt x="108" y="58"/>
                    <a:pt x="108" y="58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0" y="17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F0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37" name="Freeform 48"/>
            <p:cNvSpPr>
              <a:spLocks/>
            </p:cNvSpPr>
            <p:nvPr/>
          </p:nvSpPr>
          <p:spPr bwMode="auto">
            <a:xfrm>
              <a:off x="588963" y="2671763"/>
              <a:ext cx="147637" cy="88900"/>
            </a:xfrm>
            <a:custGeom>
              <a:avLst/>
              <a:gdLst>
                <a:gd name="T0" fmla="*/ 52 w 100"/>
                <a:gd name="T1" fmla="*/ 1 h 61"/>
                <a:gd name="T2" fmla="*/ 11 w 100"/>
                <a:gd name="T3" fmla="*/ 2 h 61"/>
                <a:gd name="T4" fmla="*/ 2 w 100"/>
                <a:gd name="T5" fmla="*/ 13 h 61"/>
                <a:gd name="T6" fmla="*/ 28 w 100"/>
                <a:gd name="T7" fmla="*/ 61 h 61"/>
                <a:gd name="T8" fmla="*/ 100 w 100"/>
                <a:gd name="T9" fmla="*/ 61 h 61"/>
                <a:gd name="T10" fmla="*/ 68 w 100"/>
                <a:gd name="T11" fmla="*/ 9 h 61"/>
                <a:gd name="T12" fmla="*/ 52 w 100"/>
                <a:gd name="T13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1">
                  <a:moveTo>
                    <a:pt x="52" y="1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3" y="2"/>
                    <a:pt x="0" y="9"/>
                    <a:pt x="2" y="13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4" y="4"/>
                    <a:pt x="58" y="0"/>
                    <a:pt x="52" y="1"/>
                  </a:cubicBezTo>
                  <a:close/>
                </a:path>
              </a:pathLst>
            </a:custGeom>
            <a:solidFill>
              <a:srgbClr val="172F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38" name="Freeform 49"/>
            <p:cNvSpPr>
              <a:spLocks/>
            </p:cNvSpPr>
            <p:nvPr/>
          </p:nvSpPr>
          <p:spPr bwMode="auto">
            <a:xfrm>
              <a:off x="588963" y="2678113"/>
              <a:ext cx="133350" cy="82550"/>
            </a:xfrm>
            <a:custGeom>
              <a:avLst/>
              <a:gdLst>
                <a:gd name="T0" fmla="*/ 47 w 91"/>
                <a:gd name="T1" fmla="*/ 1 h 56"/>
                <a:gd name="T2" fmla="*/ 8 w 91"/>
                <a:gd name="T3" fmla="*/ 1 h 56"/>
                <a:gd name="T4" fmla="*/ 3 w 91"/>
                <a:gd name="T5" fmla="*/ 11 h 56"/>
                <a:gd name="T6" fmla="*/ 26 w 91"/>
                <a:gd name="T7" fmla="*/ 56 h 56"/>
                <a:gd name="T8" fmla="*/ 91 w 91"/>
                <a:gd name="T9" fmla="*/ 56 h 56"/>
                <a:gd name="T10" fmla="*/ 63 w 91"/>
                <a:gd name="T11" fmla="*/ 9 h 56"/>
                <a:gd name="T12" fmla="*/ 47 w 91"/>
                <a:gd name="T13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56">
                  <a:moveTo>
                    <a:pt x="47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3" y="2"/>
                    <a:pt x="0" y="7"/>
                    <a:pt x="3" y="11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0" y="4"/>
                    <a:pt x="54" y="0"/>
                    <a:pt x="47" y="1"/>
                  </a:cubicBezTo>
                  <a:close/>
                </a:path>
              </a:pathLst>
            </a:custGeom>
            <a:solidFill>
              <a:srgbClr val="1F3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639" name="CaixaDeTexto 1638"/>
          <p:cNvSpPr txBox="1"/>
          <p:nvPr/>
        </p:nvSpPr>
        <p:spPr>
          <a:xfrm>
            <a:off x="289307" y="1133191"/>
            <a:ext cx="1752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1E16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Até 2016</a:t>
            </a:r>
            <a:endParaRPr lang="pt-BR" sz="2400" b="1" dirty="0">
              <a:solidFill>
                <a:srgbClr val="1E164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40" name="CaixaDeTexto 1639"/>
          <p:cNvSpPr txBox="1"/>
          <p:nvPr/>
        </p:nvSpPr>
        <p:spPr>
          <a:xfrm>
            <a:off x="1988660" y="2108748"/>
            <a:ext cx="1329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Neurologista, Cardiologista, Dermatologista, Urologista, Ortopedista, etc.</a:t>
            </a:r>
          </a:p>
        </p:txBody>
      </p:sp>
      <p:sp>
        <p:nvSpPr>
          <p:cNvPr id="1641" name="CaixaDeTexto 1640"/>
          <p:cNvSpPr txBox="1"/>
          <p:nvPr/>
        </p:nvSpPr>
        <p:spPr>
          <a:xfrm>
            <a:off x="370871" y="2452938"/>
            <a:ext cx="773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Paciente</a:t>
            </a:r>
          </a:p>
        </p:txBody>
      </p:sp>
    </p:spTree>
    <p:extLst>
      <p:ext uri="{BB962C8B-B14F-4D97-AF65-F5344CB8AC3E}">
        <p14:creationId xmlns:p14="http://schemas.microsoft.com/office/powerpoint/2010/main" val="17492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" grpId="0"/>
      <p:bldP spid="16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2FD4A54-F787-4628-9AB6-0EF526605A58}"/>
              </a:ext>
            </a:extLst>
          </p:cNvPr>
          <p:cNvSpPr txBox="1"/>
          <p:nvPr/>
        </p:nvSpPr>
        <p:spPr>
          <a:xfrm>
            <a:off x="121152" y="108431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 Primária à Saúde</a:t>
            </a:r>
            <a:endParaRPr lang="pt-BR" sz="5400" b="1" dirty="0">
              <a:solidFill>
                <a:srgbClr val="2540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2" name="Retângulo 1641"/>
          <p:cNvSpPr/>
          <p:nvPr/>
        </p:nvSpPr>
        <p:spPr>
          <a:xfrm>
            <a:off x="1" y="857250"/>
            <a:ext cx="9144000" cy="4017724"/>
          </a:xfrm>
          <a:prstGeom prst="rect">
            <a:avLst/>
          </a:prstGeom>
          <a:solidFill>
            <a:srgbClr val="139B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43" name="Imagem 16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40" y="1594855"/>
            <a:ext cx="5424071" cy="3042445"/>
          </a:xfrm>
          <a:prstGeom prst="rect">
            <a:avLst/>
          </a:prstGeom>
        </p:spPr>
      </p:pic>
      <p:sp>
        <p:nvSpPr>
          <p:cNvPr id="1644" name="Retângulo 1643"/>
          <p:cNvSpPr/>
          <p:nvPr/>
        </p:nvSpPr>
        <p:spPr>
          <a:xfrm>
            <a:off x="1" y="4627455"/>
            <a:ext cx="9221607" cy="1373296"/>
          </a:xfrm>
          <a:prstGeom prst="rect">
            <a:avLst/>
          </a:prstGeom>
          <a:solidFill>
            <a:srgbClr val="19D4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645" name="Agrupar 1644"/>
          <p:cNvGrpSpPr/>
          <p:nvPr/>
        </p:nvGrpSpPr>
        <p:grpSpPr>
          <a:xfrm>
            <a:off x="433389" y="2855914"/>
            <a:ext cx="646112" cy="2139950"/>
            <a:chOff x="433388" y="1998663"/>
            <a:chExt cx="646112" cy="2139950"/>
          </a:xfrm>
        </p:grpSpPr>
        <p:sp>
          <p:nvSpPr>
            <p:cNvPr id="16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3388" y="2025650"/>
              <a:ext cx="630237" cy="211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47" name="Freeform 5"/>
            <p:cNvSpPr>
              <a:spLocks/>
            </p:cNvSpPr>
            <p:nvPr/>
          </p:nvSpPr>
          <p:spPr bwMode="auto">
            <a:xfrm>
              <a:off x="577850" y="2974975"/>
              <a:ext cx="382587" cy="1095375"/>
            </a:xfrm>
            <a:custGeom>
              <a:avLst/>
              <a:gdLst>
                <a:gd name="T0" fmla="*/ 243 w 261"/>
                <a:gd name="T1" fmla="*/ 329 h 748"/>
                <a:gd name="T2" fmla="*/ 258 w 261"/>
                <a:gd name="T3" fmla="*/ 89 h 748"/>
                <a:gd name="T4" fmla="*/ 242 w 261"/>
                <a:gd name="T5" fmla="*/ 6 h 748"/>
                <a:gd name="T6" fmla="*/ 131 w 261"/>
                <a:gd name="T7" fmla="*/ 6 h 748"/>
                <a:gd name="T8" fmla="*/ 7 w 261"/>
                <a:gd name="T9" fmla="*/ 0 h 748"/>
                <a:gd name="T10" fmla="*/ 2 w 261"/>
                <a:gd name="T11" fmla="*/ 114 h 748"/>
                <a:gd name="T12" fmla="*/ 27 w 261"/>
                <a:gd name="T13" fmla="*/ 382 h 748"/>
                <a:gd name="T14" fmla="*/ 59 w 261"/>
                <a:gd name="T15" fmla="*/ 748 h 748"/>
                <a:gd name="T16" fmla="*/ 110 w 261"/>
                <a:gd name="T17" fmla="*/ 746 h 748"/>
                <a:gd name="T18" fmla="*/ 119 w 261"/>
                <a:gd name="T19" fmla="*/ 446 h 748"/>
                <a:gd name="T20" fmla="*/ 116 w 261"/>
                <a:gd name="T21" fmla="*/ 348 h 748"/>
                <a:gd name="T22" fmla="*/ 125 w 261"/>
                <a:gd name="T23" fmla="*/ 145 h 748"/>
                <a:gd name="T24" fmla="*/ 152 w 261"/>
                <a:gd name="T25" fmla="*/ 365 h 748"/>
                <a:gd name="T26" fmla="*/ 210 w 261"/>
                <a:gd name="T27" fmla="*/ 748 h 748"/>
                <a:gd name="T28" fmla="*/ 261 w 261"/>
                <a:gd name="T29" fmla="*/ 737 h 748"/>
                <a:gd name="T30" fmla="*/ 249 w 261"/>
                <a:gd name="T31" fmla="*/ 454 h 748"/>
                <a:gd name="T32" fmla="*/ 243 w 261"/>
                <a:gd name="T33" fmla="*/ 32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1" h="748">
                  <a:moveTo>
                    <a:pt x="243" y="329"/>
                  </a:moveTo>
                  <a:cubicBezTo>
                    <a:pt x="243" y="317"/>
                    <a:pt x="258" y="130"/>
                    <a:pt x="258" y="89"/>
                  </a:cubicBezTo>
                  <a:cubicBezTo>
                    <a:pt x="258" y="57"/>
                    <a:pt x="247" y="21"/>
                    <a:pt x="242" y="6"/>
                  </a:cubicBezTo>
                  <a:cubicBezTo>
                    <a:pt x="131" y="6"/>
                    <a:pt x="131" y="6"/>
                    <a:pt x="131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1"/>
                    <a:pt x="4" y="79"/>
                    <a:pt x="2" y="114"/>
                  </a:cubicBezTo>
                  <a:cubicBezTo>
                    <a:pt x="0" y="152"/>
                    <a:pt x="27" y="382"/>
                    <a:pt x="27" y="382"/>
                  </a:cubicBezTo>
                  <a:cubicBezTo>
                    <a:pt x="59" y="748"/>
                    <a:pt x="59" y="748"/>
                    <a:pt x="59" y="748"/>
                  </a:cubicBezTo>
                  <a:cubicBezTo>
                    <a:pt x="110" y="746"/>
                    <a:pt x="110" y="746"/>
                    <a:pt x="110" y="746"/>
                  </a:cubicBezTo>
                  <a:cubicBezTo>
                    <a:pt x="110" y="746"/>
                    <a:pt x="129" y="528"/>
                    <a:pt x="119" y="446"/>
                  </a:cubicBezTo>
                  <a:cubicBezTo>
                    <a:pt x="113" y="405"/>
                    <a:pt x="116" y="348"/>
                    <a:pt x="116" y="348"/>
                  </a:cubicBezTo>
                  <a:cubicBezTo>
                    <a:pt x="125" y="145"/>
                    <a:pt x="125" y="145"/>
                    <a:pt x="125" y="145"/>
                  </a:cubicBezTo>
                  <a:cubicBezTo>
                    <a:pt x="152" y="365"/>
                    <a:pt x="152" y="365"/>
                    <a:pt x="152" y="365"/>
                  </a:cubicBezTo>
                  <a:cubicBezTo>
                    <a:pt x="210" y="748"/>
                    <a:pt x="210" y="748"/>
                    <a:pt x="210" y="748"/>
                  </a:cubicBezTo>
                  <a:cubicBezTo>
                    <a:pt x="261" y="737"/>
                    <a:pt x="261" y="737"/>
                    <a:pt x="261" y="737"/>
                  </a:cubicBezTo>
                  <a:cubicBezTo>
                    <a:pt x="261" y="737"/>
                    <a:pt x="251" y="475"/>
                    <a:pt x="249" y="454"/>
                  </a:cubicBezTo>
                  <a:cubicBezTo>
                    <a:pt x="245" y="417"/>
                    <a:pt x="243" y="355"/>
                    <a:pt x="243" y="329"/>
                  </a:cubicBezTo>
                </a:path>
              </a:pathLst>
            </a:custGeom>
            <a:solidFill>
              <a:srgbClr val="009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48" name="Freeform 6"/>
            <p:cNvSpPr>
              <a:spLocks/>
            </p:cNvSpPr>
            <p:nvPr/>
          </p:nvSpPr>
          <p:spPr bwMode="auto">
            <a:xfrm>
              <a:off x="577850" y="2974975"/>
              <a:ext cx="382587" cy="1095375"/>
            </a:xfrm>
            <a:custGeom>
              <a:avLst/>
              <a:gdLst>
                <a:gd name="T0" fmla="*/ 243 w 261"/>
                <a:gd name="T1" fmla="*/ 329 h 748"/>
                <a:gd name="T2" fmla="*/ 258 w 261"/>
                <a:gd name="T3" fmla="*/ 89 h 748"/>
                <a:gd name="T4" fmla="*/ 242 w 261"/>
                <a:gd name="T5" fmla="*/ 6 h 748"/>
                <a:gd name="T6" fmla="*/ 131 w 261"/>
                <a:gd name="T7" fmla="*/ 6 h 748"/>
                <a:gd name="T8" fmla="*/ 7 w 261"/>
                <a:gd name="T9" fmla="*/ 0 h 748"/>
                <a:gd name="T10" fmla="*/ 2 w 261"/>
                <a:gd name="T11" fmla="*/ 114 h 748"/>
                <a:gd name="T12" fmla="*/ 27 w 261"/>
                <a:gd name="T13" fmla="*/ 382 h 748"/>
                <a:gd name="T14" fmla="*/ 59 w 261"/>
                <a:gd name="T15" fmla="*/ 748 h 748"/>
                <a:gd name="T16" fmla="*/ 110 w 261"/>
                <a:gd name="T17" fmla="*/ 746 h 748"/>
                <a:gd name="T18" fmla="*/ 119 w 261"/>
                <a:gd name="T19" fmla="*/ 446 h 748"/>
                <a:gd name="T20" fmla="*/ 116 w 261"/>
                <a:gd name="T21" fmla="*/ 348 h 748"/>
                <a:gd name="T22" fmla="*/ 125 w 261"/>
                <a:gd name="T23" fmla="*/ 145 h 748"/>
                <a:gd name="T24" fmla="*/ 152 w 261"/>
                <a:gd name="T25" fmla="*/ 365 h 748"/>
                <a:gd name="T26" fmla="*/ 210 w 261"/>
                <a:gd name="T27" fmla="*/ 748 h 748"/>
                <a:gd name="T28" fmla="*/ 261 w 261"/>
                <a:gd name="T29" fmla="*/ 737 h 748"/>
                <a:gd name="T30" fmla="*/ 249 w 261"/>
                <a:gd name="T31" fmla="*/ 454 h 748"/>
                <a:gd name="T32" fmla="*/ 243 w 261"/>
                <a:gd name="T33" fmla="*/ 32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1" h="748">
                  <a:moveTo>
                    <a:pt x="243" y="329"/>
                  </a:moveTo>
                  <a:cubicBezTo>
                    <a:pt x="243" y="317"/>
                    <a:pt x="258" y="130"/>
                    <a:pt x="258" y="89"/>
                  </a:cubicBezTo>
                  <a:cubicBezTo>
                    <a:pt x="258" y="57"/>
                    <a:pt x="247" y="21"/>
                    <a:pt x="242" y="6"/>
                  </a:cubicBezTo>
                  <a:cubicBezTo>
                    <a:pt x="131" y="6"/>
                    <a:pt x="131" y="6"/>
                    <a:pt x="131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1"/>
                    <a:pt x="4" y="79"/>
                    <a:pt x="2" y="114"/>
                  </a:cubicBezTo>
                  <a:cubicBezTo>
                    <a:pt x="0" y="152"/>
                    <a:pt x="27" y="382"/>
                    <a:pt x="27" y="382"/>
                  </a:cubicBezTo>
                  <a:cubicBezTo>
                    <a:pt x="59" y="748"/>
                    <a:pt x="59" y="748"/>
                    <a:pt x="59" y="748"/>
                  </a:cubicBezTo>
                  <a:cubicBezTo>
                    <a:pt x="110" y="746"/>
                    <a:pt x="110" y="746"/>
                    <a:pt x="110" y="746"/>
                  </a:cubicBezTo>
                  <a:cubicBezTo>
                    <a:pt x="110" y="746"/>
                    <a:pt x="129" y="528"/>
                    <a:pt x="119" y="446"/>
                  </a:cubicBezTo>
                  <a:cubicBezTo>
                    <a:pt x="113" y="405"/>
                    <a:pt x="116" y="348"/>
                    <a:pt x="116" y="348"/>
                  </a:cubicBezTo>
                  <a:cubicBezTo>
                    <a:pt x="125" y="145"/>
                    <a:pt x="125" y="145"/>
                    <a:pt x="125" y="145"/>
                  </a:cubicBezTo>
                  <a:cubicBezTo>
                    <a:pt x="152" y="365"/>
                    <a:pt x="152" y="365"/>
                    <a:pt x="152" y="365"/>
                  </a:cubicBezTo>
                  <a:cubicBezTo>
                    <a:pt x="210" y="748"/>
                    <a:pt x="210" y="748"/>
                    <a:pt x="210" y="748"/>
                  </a:cubicBezTo>
                  <a:cubicBezTo>
                    <a:pt x="261" y="737"/>
                    <a:pt x="261" y="737"/>
                    <a:pt x="261" y="737"/>
                  </a:cubicBezTo>
                  <a:cubicBezTo>
                    <a:pt x="261" y="737"/>
                    <a:pt x="251" y="475"/>
                    <a:pt x="249" y="454"/>
                  </a:cubicBezTo>
                  <a:cubicBezTo>
                    <a:pt x="245" y="417"/>
                    <a:pt x="243" y="355"/>
                    <a:pt x="243" y="329"/>
                  </a:cubicBezTo>
                </a:path>
              </a:pathLst>
            </a:custGeom>
            <a:solidFill>
              <a:srgbClr val="0F0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49" name="Freeform 7"/>
            <p:cNvSpPr>
              <a:spLocks/>
            </p:cNvSpPr>
            <p:nvPr/>
          </p:nvSpPr>
          <p:spPr bwMode="auto">
            <a:xfrm>
              <a:off x="585788" y="2974975"/>
              <a:ext cx="1587" cy="20638"/>
            </a:xfrm>
            <a:custGeom>
              <a:avLst/>
              <a:gdLst>
                <a:gd name="T0" fmla="*/ 1 w 1"/>
                <a:gd name="T1" fmla="*/ 0 h 14"/>
                <a:gd name="T2" fmla="*/ 0 w 1"/>
                <a:gd name="T3" fmla="*/ 14 h 14"/>
                <a:gd name="T4" fmla="*/ 0 w 1"/>
                <a:gd name="T5" fmla="*/ 14 h 14"/>
                <a:gd name="T6" fmla="*/ 1 w 1"/>
                <a:gd name="T7" fmla="*/ 0 h 14"/>
                <a:gd name="T8" fmla="*/ 1 w 1"/>
                <a:gd name="T9" fmla="*/ 0 h 14"/>
                <a:gd name="T10" fmla="*/ 1 w 1"/>
                <a:gd name="T11" fmla="*/ 0 h 14"/>
                <a:gd name="T12" fmla="*/ 1 w 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4">
                  <a:moveTo>
                    <a:pt x="1" y="0"/>
                  </a:moveTo>
                  <a:cubicBezTo>
                    <a:pt x="1" y="3"/>
                    <a:pt x="0" y="7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50" name="Freeform 8"/>
            <p:cNvSpPr>
              <a:spLocks/>
            </p:cNvSpPr>
            <p:nvPr/>
          </p:nvSpPr>
          <p:spPr bwMode="auto">
            <a:xfrm>
              <a:off x="585788" y="2974975"/>
              <a:ext cx="1587" cy="20638"/>
            </a:xfrm>
            <a:custGeom>
              <a:avLst/>
              <a:gdLst>
                <a:gd name="T0" fmla="*/ 1 w 1"/>
                <a:gd name="T1" fmla="*/ 0 h 14"/>
                <a:gd name="T2" fmla="*/ 0 w 1"/>
                <a:gd name="T3" fmla="*/ 14 h 14"/>
                <a:gd name="T4" fmla="*/ 1 w 1"/>
                <a:gd name="T5" fmla="*/ 0 h 14"/>
                <a:gd name="T6" fmla="*/ 1 w 1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4">
                  <a:moveTo>
                    <a:pt x="1" y="0"/>
                  </a:moveTo>
                  <a:cubicBezTo>
                    <a:pt x="1" y="3"/>
                    <a:pt x="0" y="7"/>
                    <a:pt x="0" y="14"/>
                  </a:cubicBezTo>
                  <a:cubicBezTo>
                    <a:pt x="0" y="10"/>
                    <a:pt x="1" y="5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B0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51" name="Freeform 9"/>
            <p:cNvSpPr>
              <a:spLocks/>
            </p:cNvSpPr>
            <p:nvPr/>
          </p:nvSpPr>
          <p:spPr bwMode="auto">
            <a:xfrm>
              <a:off x="581025" y="3090863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52" name="Freeform 10"/>
            <p:cNvSpPr>
              <a:spLocks/>
            </p:cNvSpPr>
            <p:nvPr/>
          </p:nvSpPr>
          <p:spPr bwMode="auto">
            <a:xfrm>
              <a:off x="581025" y="3090863"/>
              <a:ext cx="379412" cy="973138"/>
            </a:xfrm>
            <a:custGeom>
              <a:avLst/>
              <a:gdLst>
                <a:gd name="T0" fmla="*/ 0 w 258"/>
                <a:gd name="T1" fmla="*/ 0 h 665"/>
                <a:gd name="T2" fmla="*/ 0 w 258"/>
                <a:gd name="T3" fmla="*/ 2 h 665"/>
                <a:gd name="T4" fmla="*/ 0 w 258"/>
                <a:gd name="T5" fmla="*/ 9 h 665"/>
                <a:gd name="T6" fmla="*/ 147 w 258"/>
                <a:gd name="T7" fmla="*/ 24 h 665"/>
                <a:gd name="T8" fmla="*/ 192 w 258"/>
                <a:gd name="T9" fmla="*/ 48 h 665"/>
                <a:gd name="T10" fmla="*/ 209 w 258"/>
                <a:gd name="T11" fmla="*/ 111 h 665"/>
                <a:gd name="T12" fmla="*/ 203 w 258"/>
                <a:gd name="T13" fmla="*/ 220 h 665"/>
                <a:gd name="T14" fmla="*/ 205 w 258"/>
                <a:gd name="T15" fmla="*/ 341 h 665"/>
                <a:gd name="T16" fmla="*/ 221 w 258"/>
                <a:gd name="T17" fmla="*/ 567 h 665"/>
                <a:gd name="T18" fmla="*/ 229 w 258"/>
                <a:gd name="T19" fmla="*/ 665 h 665"/>
                <a:gd name="T20" fmla="*/ 258 w 258"/>
                <a:gd name="T21" fmla="*/ 658 h 665"/>
                <a:gd name="T22" fmla="*/ 246 w 258"/>
                <a:gd name="T23" fmla="*/ 375 h 665"/>
                <a:gd name="T24" fmla="*/ 240 w 258"/>
                <a:gd name="T25" fmla="*/ 250 h 665"/>
                <a:gd name="T26" fmla="*/ 240 w 258"/>
                <a:gd name="T27" fmla="*/ 250 h 665"/>
                <a:gd name="T28" fmla="*/ 240 w 258"/>
                <a:gd name="T29" fmla="*/ 250 h 665"/>
                <a:gd name="T30" fmla="*/ 255 w 258"/>
                <a:gd name="T31" fmla="*/ 10 h 665"/>
                <a:gd name="T32" fmla="*/ 255 w 258"/>
                <a:gd name="T33" fmla="*/ 3 h 665"/>
                <a:gd name="T34" fmla="*/ 0 w 258"/>
                <a:gd name="T35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8" h="665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0" y="6"/>
                    <a:pt x="0" y="9"/>
                  </a:cubicBezTo>
                  <a:cubicBezTo>
                    <a:pt x="49" y="15"/>
                    <a:pt x="99" y="11"/>
                    <a:pt x="147" y="24"/>
                  </a:cubicBezTo>
                  <a:cubicBezTo>
                    <a:pt x="163" y="29"/>
                    <a:pt x="180" y="35"/>
                    <a:pt x="192" y="48"/>
                  </a:cubicBezTo>
                  <a:cubicBezTo>
                    <a:pt x="207" y="65"/>
                    <a:pt x="209" y="90"/>
                    <a:pt x="209" y="111"/>
                  </a:cubicBezTo>
                  <a:cubicBezTo>
                    <a:pt x="208" y="148"/>
                    <a:pt x="203" y="184"/>
                    <a:pt x="203" y="220"/>
                  </a:cubicBezTo>
                  <a:cubicBezTo>
                    <a:pt x="203" y="261"/>
                    <a:pt x="204" y="301"/>
                    <a:pt x="205" y="341"/>
                  </a:cubicBezTo>
                  <a:cubicBezTo>
                    <a:pt x="209" y="416"/>
                    <a:pt x="213" y="492"/>
                    <a:pt x="221" y="567"/>
                  </a:cubicBezTo>
                  <a:cubicBezTo>
                    <a:pt x="224" y="599"/>
                    <a:pt x="228" y="632"/>
                    <a:pt x="229" y="665"/>
                  </a:cubicBezTo>
                  <a:cubicBezTo>
                    <a:pt x="258" y="658"/>
                    <a:pt x="258" y="658"/>
                    <a:pt x="258" y="658"/>
                  </a:cubicBezTo>
                  <a:cubicBezTo>
                    <a:pt x="258" y="658"/>
                    <a:pt x="248" y="396"/>
                    <a:pt x="246" y="375"/>
                  </a:cubicBezTo>
                  <a:cubicBezTo>
                    <a:pt x="242" y="338"/>
                    <a:pt x="240" y="276"/>
                    <a:pt x="240" y="250"/>
                  </a:cubicBezTo>
                  <a:cubicBezTo>
                    <a:pt x="240" y="250"/>
                    <a:pt x="240" y="250"/>
                    <a:pt x="240" y="250"/>
                  </a:cubicBezTo>
                  <a:cubicBezTo>
                    <a:pt x="240" y="250"/>
                    <a:pt x="240" y="250"/>
                    <a:pt x="240" y="250"/>
                  </a:cubicBezTo>
                  <a:cubicBezTo>
                    <a:pt x="240" y="238"/>
                    <a:pt x="255" y="51"/>
                    <a:pt x="255" y="10"/>
                  </a:cubicBezTo>
                  <a:cubicBezTo>
                    <a:pt x="255" y="8"/>
                    <a:pt x="255" y="5"/>
                    <a:pt x="255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B0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53" name="Freeform 11"/>
            <p:cNvSpPr>
              <a:spLocks/>
            </p:cNvSpPr>
            <p:nvPr/>
          </p:nvSpPr>
          <p:spPr bwMode="auto">
            <a:xfrm>
              <a:off x="706438" y="4067175"/>
              <a:ext cx="31750" cy="1588"/>
            </a:xfrm>
            <a:custGeom>
              <a:avLst/>
              <a:gdLst>
                <a:gd name="T0" fmla="*/ 20 w 20"/>
                <a:gd name="T1" fmla="*/ 0 h 1"/>
                <a:gd name="T2" fmla="*/ 0 w 20"/>
                <a:gd name="T3" fmla="*/ 1 h 1"/>
                <a:gd name="T4" fmla="*/ 0 w 20"/>
                <a:gd name="T5" fmla="*/ 1 h 1"/>
                <a:gd name="T6" fmla="*/ 20 w 2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2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54" name="Freeform 12"/>
            <p:cNvSpPr>
              <a:spLocks/>
            </p:cNvSpPr>
            <p:nvPr/>
          </p:nvSpPr>
          <p:spPr bwMode="auto">
            <a:xfrm>
              <a:off x="706438" y="4067175"/>
              <a:ext cx="31750" cy="1588"/>
            </a:xfrm>
            <a:custGeom>
              <a:avLst/>
              <a:gdLst>
                <a:gd name="T0" fmla="*/ 20 w 20"/>
                <a:gd name="T1" fmla="*/ 0 h 1"/>
                <a:gd name="T2" fmla="*/ 0 w 20"/>
                <a:gd name="T3" fmla="*/ 1 h 1"/>
                <a:gd name="T4" fmla="*/ 0 w 20"/>
                <a:gd name="T5" fmla="*/ 1 h 1"/>
                <a:gd name="T6" fmla="*/ 20 w 2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2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55" name="Freeform 13"/>
            <p:cNvSpPr>
              <a:spLocks/>
            </p:cNvSpPr>
            <p:nvPr/>
          </p:nvSpPr>
          <p:spPr bwMode="auto">
            <a:xfrm>
              <a:off x="696913" y="3187700"/>
              <a:ext cx="63500" cy="881063"/>
            </a:xfrm>
            <a:custGeom>
              <a:avLst/>
              <a:gdLst>
                <a:gd name="T0" fmla="*/ 44 w 44"/>
                <a:gd name="T1" fmla="*/ 0 h 602"/>
                <a:gd name="T2" fmla="*/ 4 w 44"/>
                <a:gd name="T3" fmla="*/ 290 h 602"/>
                <a:gd name="T4" fmla="*/ 7 w 44"/>
                <a:gd name="T5" fmla="*/ 495 h 602"/>
                <a:gd name="T6" fmla="*/ 7 w 44"/>
                <a:gd name="T7" fmla="*/ 596 h 602"/>
                <a:gd name="T8" fmla="*/ 7 w 44"/>
                <a:gd name="T9" fmla="*/ 602 h 602"/>
                <a:gd name="T10" fmla="*/ 29 w 44"/>
                <a:gd name="T11" fmla="*/ 601 h 602"/>
                <a:gd name="T12" fmla="*/ 40 w 44"/>
                <a:gd name="T13" fmla="*/ 368 h 602"/>
                <a:gd name="T14" fmla="*/ 38 w 44"/>
                <a:gd name="T15" fmla="*/ 301 h 602"/>
                <a:gd name="T16" fmla="*/ 34 w 44"/>
                <a:gd name="T17" fmla="*/ 237 h 602"/>
                <a:gd name="T18" fmla="*/ 35 w 44"/>
                <a:gd name="T19" fmla="*/ 203 h 602"/>
                <a:gd name="T20" fmla="*/ 44 w 44"/>
                <a:gd name="T21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02">
                  <a:moveTo>
                    <a:pt x="44" y="0"/>
                  </a:moveTo>
                  <a:cubicBezTo>
                    <a:pt x="9" y="129"/>
                    <a:pt x="0" y="198"/>
                    <a:pt x="4" y="290"/>
                  </a:cubicBezTo>
                  <a:cubicBezTo>
                    <a:pt x="7" y="358"/>
                    <a:pt x="8" y="426"/>
                    <a:pt x="7" y="495"/>
                  </a:cubicBezTo>
                  <a:cubicBezTo>
                    <a:pt x="7" y="528"/>
                    <a:pt x="5" y="562"/>
                    <a:pt x="7" y="596"/>
                  </a:cubicBezTo>
                  <a:cubicBezTo>
                    <a:pt x="7" y="598"/>
                    <a:pt x="7" y="600"/>
                    <a:pt x="7" y="602"/>
                  </a:cubicBezTo>
                  <a:cubicBezTo>
                    <a:pt x="29" y="601"/>
                    <a:pt x="29" y="601"/>
                    <a:pt x="29" y="601"/>
                  </a:cubicBezTo>
                  <a:cubicBezTo>
                    <a:pt x="29" y="601"/>
                    <a:pt x="40" y="465"/>
                    <a:pt x="40" y="368"/>
                  </a:cubicBezTo>
                  <a:cubicBezTo>
                    <a:pt x="40" y="342"/>
                    <a:pt x="40" y="318"/>
                    <a:pt x="38" y="301"/>
                  </a:cubicBezTo>
                  <a:cubicBezTo>
                    <a:pt x="35" y="281"/>
                    <a:pt x="34" y="256"/>
                    <a:pt x="34" y="237"/>
                  </a:cubicBezTo>
                  <a:cubicBezTo>
                    <a:pt x="34" y="217"/>
                    <a:pt x="35" y="203"/>
                    <a:pt x="35" y="203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0A0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56" name="Freeform 14"/>
            <p:cNvSpPr>
              <a:spLocks/>
            </p:cNvSpPr>
            <p:nvPr/>
          </p:nvSpPr>
          <p:spPr bwMode="auto">
            <a:xfrm>
              <a:off x="769938" y="4052888"/>
              <a:ext cx="215900" cy="85725"/>
            </a:xfrm>
            <a:custGeom>
              <a:avLst/>
              <a:gdLst>
                <a:gd name="T0" fmla="*/ 78 w 147"/>
                <a:gd name="T1" fmla="*/ 2 h 58"/>
                <a:gd name="T2" fmla="*/ 36 w 147"/>
                <a:gd name="T3" fmla="*/ 30 h 58"/>
                <a:gd name="T4" fmla="*/ 0 w 147"/>
                <a:gd name="T5" fmla="*/ 58 h 58"/>
                <a:gd name="T6" fmla="*/ 144 w 147"/>
                <a:gd name="T7" fmla="*/ 58 h 58"/>
                <a:gd name="T8" fmla="*/ 133 w 147"/>
                <a:gd name="T9" fmla="*/ 0 h 58"/>
                <a:gd name="T10" fmla="*/ 78 w 147"/>
                <a:gd name="T11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58">
                  <a:moveTo>
                    <a:pt x="78" y="2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1" y="35"/>
                    <a:pt x="0" y="58"/>
                    <a:pt x="0" y="58"/>
                  </a:cubicBezTo>
                  <a:cubicBezTo>
                    <a:pt x="144" y="58"/>
                    <a:pt x="144" y="58"/>
                    <a:pt x="144" y="58"/>
                  </a:cubicBezTo>
                  <a:cubicBezTo>
                    <a:pt x="147" y="26"/>
                    <a:pt x="133" y="0"/>
                    <a:pt x="133" y="0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E6D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57" name="Freeform 15"/>
            <p:cNvSpPr>
              <a:spLocks/>
            </p:cNvSpPr>
            <p:nvPr/>
          </p:nvSpPr>
          <p:spPr bwMode="auto">
            <a:xfrm>
              <a:off x="769938" y="4095750"/>
              <a:ext cx="112712" cy="42863"/>
            </a:xfrm>
            <a:custGeom>
              <a:avLst/>
              <a:gdLst>
                <a:gd name="T0" fmla="*/ 37 w 77"/>
                <a:gd name="T1" fmla="*/ 0 h 29"/>
                <a:gd name="T2" fmla="*/ 36 w 77"/>
                <a:gd name="T3" fmla="*/ 1 h 29"/>
                <a:gd name="T4" fmla="*/ 0 w 77"/>
                <a:gd name="T5" fmla="*/ 29 h 29"/>
                <a:gd name="T6" fmla="*/ 77 w 77"/>
                <a:gd name="T7" fmla="*/ 29 h 29"/>
                <a:gd name="T8" fmla="*/ 75 w 77"/>
                <a:gd name="T9" fmla="*/ 25 h 29"/>
                <a:gd name="T10" fmla="*/ 37 w 77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9">
                  <a:moveTo>
                    <a:pt x="37" y="0"/>
                  </a:moveTo>
                  <a:cubicBezTo>
                    <a:pt x="36" y="1"/>
                    <a:pt x="36" y="1"/>
                    <a:pt x="36" y="1"/>
                  </a:cubicBezTo>
                  <a:cubicBezTo>
                    <a:pt x="1" y="6"/>
                    <a:pt x="0" y="29"/>
                    <a:pt x="0" y="29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6" y="28"/>
                    <a:pt x="76" y="26"/>
                    <a:pt x="75" y="25"/>
                  </a:cubicBezTo>
                  <a:cubicBezTo>
                    <a:pt x="68" y="5"/>
                    <a:pt x="57" y="0"/>
                    <a:pt x="37" y="0"/>
                  </a:cubicBezTo>
                  <a:close/>
                </a:path>
              </a:pathLst>
            </a:custGeom>
            <a:solidFill>
              <a:srgbClr val="C9D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58" name="Freeform 16"/>
            <p:cNvSpPr>
              <a:spLocks/>
            </p:cNvSpPr>
            <p:nvPr/>
          </p:nvSpPr>
          <p:spPr bwMode="auto">
            <a:xfrm>
              <a:off x="769938" y="4119563"/>
              <a:ext cx="211137" cy="19050"/>
            </a:xfrm>
            <a:custGeom>
              <a:avLst/>
              <a:gdLst>
                <a:gd name="T0" fmla="*/ 0 w 144"/>
                <a:gd name="T1" fmla="*/ 13 h 13"/>
                <a:gd name="T2" fmla="*/ 144 w 144"/>
                <a:gd name="T3" fmla="*/ 13 h 13"/>
                <a:gd name="T4" fmla="*/ 144 w 144"/>
                <a:gd name="T5" fmla="*/ 0 h 13"/>
                <a:gd name="T6" fmla="*/ 5 w 144"/>
                <a:gd name="T7" fmla="*/ 0 h 13"/>
                <a:gd name="T8" fmla="*/ 0 w 14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3">
                  <a:moveTo>
                    <a:pt x="0" y="13"/>
                  </a:moveTo>
                  <a:cubicBezTo>
                    <a:pt x="144" y="13"/>
                    <a:pt x="144" y="13"/>
                    <a:pt x="144" y="13"/>
                  </a:cubicBezTo>
                  <a:cubicBezTo>
                    <a:pt x="144" y="8"/>
                    <a:pt x="144" y="4"/>
                    <a:pt x="14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7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79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59" name="Freeform 17"/>
            <p:cNvSpPr>
              <a:spLocks/>
            </p:cNvSpPr>
            <p:nvPr/>
          </p:nvSpPr>
          <p:spPr bwMode="auto">
            <a:xfrm>
              <a:off x="508000" y="4052888"/>
              <a:ext cx="260350" cy="85725"/>
            </a:xfrm>
            <a:custGeom>
              <a:avLst/>
              <a:gdLst>
                <a:gd name="T0" fmla="*/ 104 w 177"/>
                <a:gd name="T1" fmla="*/ 1 h 58"/>
                <a:gd name="T2" fmla="*/ 36 w 177"/>
                <a:gd name="T3" fmla="*/ 31 h 58"/>
                <a:gd name="T4" fmla="*/ 0 w 177"/>
                <a:gd name="T5" fmla="*/ 58 h 58"/>
                <a:gd name="T6" fmla="*/ 173 w 177"/>
                <a:gd name="T7" fmla="*/ 58 h 58"/>
                <a:gd name="T8" fmla="*/ 159 w 177"/>
                <a:gd name="T9" fmla="*/ 0 h 58"/>
                <a:gd name="T10" fmla="*/ 104 w 177"/>
                <a:gd name="T11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58">
                  <a:moveTo>
                    <a:pt x="104" y="1"/>
                  </a:moveTo>
                  <a:cubicBezTo>
                    <a:pt x="36" y="31"/>
                    <a:pt x="36" y="31"/>
                    <a:pt x="36" y="31"/>
                  </a:cubicBezTo>
                  <a:cubicBezTo>
                    <a:pt x="1" y="35"/>
                    <a:pt x="0" y="58"/>
                    <a:pt x="0" y="58"/>
                  </a:cubicBezTo>
                  <a:cubicBezTo>
                    <a:pt x="173" y="58"/>
                    <a:pt x="173" y="58"/>
                    <a:pt x="173" y="58"/>
                  </a:cubicBezTo>
                  <a:cubicBezTo>
                    <a:pt x="177" y="26"/>
                    <a:pt x="159" y="0"/>
                    <a:pt x="159" y="0"/>
                  </a:cubicBezTo>
                  <a:lnTo>
                    <a:pt x="104" y="1"/>
                  </a:lnTo>
                  <a:close/>
                </a:path>
              </a:pathLst>
            </a:custGeom>
            <a:solidFill>
              <a:srgbClr val="E6D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60" name="Freeform 18"/>
            <p:cNvSpPr>
              <a:spLocks/>
            </p:cNvSpPr>
            <p:nvPr/>
          </p:nvSpPr>
          <p:spPr bwMode="auto">
            <a:xfrm>
              <a:off x="508000" y="4095750"/>
              <a:ext cx="90487" cy="42863"/>
            </a:xfrm>
            <a:custGeom>
              <a:avLst/>
              <a:gdLst>
                <a:gd name="T0" fmla="*/ 58 w 61"/>
                <a:gd name="T1" fmla="*/ 12 h 29"/>
                <a:gd name="T2" fmla="*/ 43 w 61"/>
                <a:gd name="T3" fmla="*/ 0 h 29"/>
                <a:gd name="T4" fmla="*/ 40 w 61"/>
                <a:gd name="T5" fmla="*/ 0 h 29"/>
                <a:gd name="T6" fmla="*/ 36 w 61"/>
                <a:gd name="T7" fmla="*/ 2 h 29"/>
                <a:gd name="T8" fmla="*/ 0 w 61"/>
                <a:gd name="T9" fmla="*/ 29 h 29"/>
                <a:gd name="T10" fmla="*/ 61 w 61"/>
                <a:gd name="T11" fmla="*/ 29 h 29"/>
                <a:gd name="T12" fmla="*/ 60 w 61"/>
                <a:gd name="T13" fmla="*/ 20 h 29"/>
                <a:gd name="T14" fmla="*/ 58 w 61"/>
                <a:gd name="T15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9">
                  <a:moveTo>
                    <a:pt x="58" y="12"/>
                  </a:moveTo>
                  <a:cubicBezTo>
                    <a:pt x="55" y="5"/>
                    <a:pt x="52" y="1"/>
                    <a:pt x="43" y="0"/>
                  </a:cubicBezTo>
                  <a:cubicBezTo>
                    <a:pt x="42" y="0"/>
                    <a:pt x="41" y="0"/>
                    <a:pt x="40" y="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1" y="6"/>
                    <a:pt x="0" y="29"/>
                    <a:pt x="0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26"/>
                    <a:pt x="61" y="23"/>
                    <a:pt x="60" y="20"/>
                  </a:cubicBezTo>
                  <a:cubicBezTo>
                    <a:pt x="60" y="22"/>
                    <a:pt x="57" y="10"/>
                    <a:pt x="58" y="12"/>
                  </a:cubicBezTo>
                  <a:close/>
                </a:path>
              </a:pathLst>
            </a:custGeom>
            <a:solidFill>
              <a:srgbClr val="C9D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61" name="Freeform 19"/>
            <p:cNvSpPr>
              <a:spLocks/>
            </p:cNvSpPr>
            <p:nvPr/>
          </p:nvSpPr>
          <p:spPr bwMode="auto">
            <a:xfrm>
              <a:off x="508000" y="4116388"/>
              <a:ext cx="255587" cy="22225"/>
            </a:xfrm>
            <a:custGeom>
              <a:avLst/>
              <a:gdLst>
                <a:gd name="T0" fmla="*/ 7 w 174"/>
                <a:gd name="T1" fmla="*/ 0 h 15"/>
                <a:gd name="T2" fmla="*/ 0 w 174"/>
                <a:gd name="T3" fmla="*/ 15 h 15"/>
                <a:gd name="T4" fmla="*/ 173 w 174"/>
                <a:gd name="T5" fmla="*/ 15 h 15"/>
                <a:gd name="T6" fmla="*/ 173 w 174"/>
                <a:gd name="T7" fmla="*/ 0 h 15"/>
                <a:gd name="T8" fmla="*/ 7 w 17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5">
                  <a:moveTo>
                    <a:pt x="7" y="0"/>
                  </a:moveTo>
                  <a:cubicBezTo>
                    <a:pt x="0" y="8"/>
                    <a:pt x="0" y="15"/>
                    <a:pt x="0" y="15"/>
                  </a:cubicBezTo>
                  <a:cubicBezTo>
                    <a:pt x="173" y="15"/>
                    <a:pt x="173" y="15"/>
                    <a:pt x="173" y="15"/>
                  </a:cubicBezTo>
                  <a:cubicBezTo>
                    <a:pt x="174" y="10"/>
                    <a:pt x="174" y="5"/>
                    <a:pt x="173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79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62" name="Freeform 20"/>
            <p:cNvSpPr>
              <a:spLocks/>
            </p:cNvSpPr>
            <p:nvPr/>
          </p:nvSpPr>
          <p:spPr bwMode="auto">
            <a:xfrm>
              <a:off x="528638" y="2333625"/>
              <a:ext cx="468312" cy="762000"/>
            </a:xfrm>
            <a:custGeom>
              <a:avLst/>
              <a:gdLst>
                <a:gd name="T0" fmla="*/ 319 w 319"/>
                <a:gd name="T1" fmla="*/ 63 h 521"/>
                <a:gd name="T2" fmla="*/ 275 w 319"/>
                <a:gd name="T3" fmla="*/ 28 h 521"/>
                <a:gd name="T4" fmla="*/ 201 w 319"/>
                <a:gd name="T5" fmla="*/ 0 h 521"/>
                <a:gd name="T6" fmla="*/ 158 w 319"/>
                <a:gd name="T7" fmla="*/ 45 h 521"/>
                <a:gd name="T8" fmla="*/ 121 w 319"/>
                <a:gd name="T9" fmla="*/ 23 h 521"/>
                <a:gd name="T10" fmla="*/ 121 w 319"/>
                <a:gd name="T11" fmla="*/ 7 h 521"/>
                <a:gd name="T12" fmla="*/ 52 w 319"/>
                <a:gd name="T13" fmla="*/ 34 h 521"/>
                <a:gd name="T14" fmla="*/ 13 w 319"/>
                <a:gd name="T15" fmla="*/ 62 h 521"/>
                <a:gd name="T16" fmla="*/ 11 w 319"/>
                <a:gd name="T17" fmla="*/ 67 h 521"/>
                <a:gd name="T18" fmla="*/ 8 w 319"/>
                <a:gd name="T19" fmla="*/ 73 h 521"/>
                <a:gd name="T20" fmla="*/ 0 w 319"/>
                <a:gd name="T21" fmla="*/ 116 h 521"/>
                <a:gd name="T22" fmla="*/ 45 w 319"/>
                <a:gd name="T23" fmla="*/ 134 h 521"/>
                <a:gd name="T24" fmla="*/ 42 w 319"/>
                <a:gd name="T25" fmla="*/ 159 h 521"/>
                <a:gd name="T26" fmla="*/ 42 w 319"/>
                <a:gd name="T27" fmla="*/ 207 h 521"/>
                <a:gd name="T28" fmla="*/ 54 w 319"/>
                <a:gd name="T29" fmla="*/ 307 h 521"/>
                <a:gd name="T30" fmla="*/ 35 w 319"/>
                <a:gd name="T31" fmla="*/ 518 h 521"/>
                <a:gd name="T32" fmla="*/ 298 w 319"/>
                <a:gd name="T33" fmla="*/ 521 h 521"/>
                <a:gd name="T34" fmla="*/ 265 w 319"/>
                <a:gd name="T35" fmla="*/ 284 h 521"/>
                <a:gd name="T36" fmla="*/ 265 w 319"/>
                <a:gd name="T37" fmla="*/ 145 h 521"/>
                <a:gd name="T38" fmla="*/ 319 w 319"/>
                <a:gd name="T39" fmla="*/ 6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9" h="521">
                  <a:moveTo>
                    <a:pt x="319" y="63"/>
                  </a:moveTo>
                  <a:cubicBezTo>
                    <a:pt x="315" y="55"/>
                    <a:pt x="303" y="34"/>
                    <a:pt x="275" y="28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2" y="23"/>
                    <a:pt x="190" y="45"/>
                    <a:pt x="158" y="45"/>
                  </a:cubicBezTo>
                  <a:cubicBezTo>
                    <a:pt x="135" y="45"/>
                    <a:pt x="127" y="38"/>
                    <a:pt x="121" y="23"/>
                  </a:cubicBezTo>
                  <a:cubicBezTo>
                    <a:pt x="121" y="23"/>
                    <a:pt x="121" y="12"/>
                    <a:pt x="121" y="7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1" y="39"/>
                    <a:pt x="19" y="52"/>
                    <a:pt x="13" y="62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9" y="70"/>
                    <a:pt x="8" y="73"/>
                    <a:pt x="8" y="73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4" y="121"/>
                    <a:pt x="21" y="122"/>
                    <a:pt x="45" y="134"/>
                  </a:cubicBezTo>
                  <a:cubicBezTo>
                    <a:pt x="43" y="148"/>
                    <a:pt x="42" y="159"/>
                    <a:pt x="42" y="159"/>
                  </a:cubicBezTo>
                  <a:cubicBezTo>
                    <a:pt x="42" y="207"/>
                    <a:pt x="42" y="207"/>
                    <a:pt x="42" y="207"/>
                  </a:cubicBezTo>
                  <a:cubicBezTo>
                    <a:pt x="42" y="221"/>
                    <a:pt x="58" y="279"/>
                    <a:pt x="54" y="307"/>
                  </a:cubicBezTo>
                  <a:cubicBezTo>
                    <a:pt x="44" y="372"/>
                    <a:pt x="35" y="518"/>
                    <a:pt x="35" y="518"/>
                  </a:cubicBezTo>
                  <a:cubicBezTo>
                    <a:pt x="298" y="521"/>
                    <a:pt x="298" y="521"/>
                    <a:pt x="298" y="521"/>
                  </a:cubicBezTo>
                  <a:cubicBezTo>
                    <a:pt x="298" y="521"/>
                    <a:pt x="267" y="306"/>
                    <a:pt x="265" y="284"/>
                  </a:cubicBezTo>
                  <a:cubicBezTo>
                    <a:pt x="260" y="247"/>
                    <a:pt x="265" y="145"/>
                    <a:pt x="265" y="145"/>
                  </a:cubicBezTo>
                  <a:cubicBezTo>
                    <a:pt x="278" y="107"/>
                    <a:pt x="319" y="63"/>
                    <a:pt x="319" y="63"/>
                  </a:cubicBezTo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63" name="Freeform 21"/>
            <p:cNvSpPr>
              <a:spLocks/>
            </p:cNvSpPr>
            <p:nvPr/>
          </p:nvSpPr>
          <p:spPr bwMode="auto">
            <a:xfrm>
              <a:off x="912813" y="2576513"/>
              <a:ext cx="4762" cy="173038"/>
            </a:xfrm>
            <a:custGeom>
              <a:avLst/>
              <a:gdLst>
                <a:gd name="T0" fmla="*/ 3 w 4"/>
                <a:gd name="T1" fmla="*/ 0 h 119"/>
                <a:gd name="T2" fmla="*/ 3 w 4"/>
                <a:gd name="T3" fmla="*/ 0 h 119"/>
                <a:gd name="T4" fmla="*/ 4 w 4"/>
                <a:gd name="T5" fmla="*/ 118 h 119"/>
                <a:gd name="T6" fmla="*/ 4 w 4"/>
                <a:gd name="T7" fmla="*/ 119 h 119"/>
                <a:gd name="T8" fmla="*/ 4 w 4"/>
                <a:gd name="T9" fmla="*/ 119 h 119"/>
                <a:gd name="T10" fmla="*/ 4 w 4"/>
                <a:gd name="T11" fmla="*/ 118 h 119"/>
                <a:gd name="T12" fmla="*/ 3 w 4"/>
                <a:gd name="T1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9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32"/>
                    <a:pt x="0" y="91"/>
                    <a:pt x="4" y="118"/>
                  </a:cubicBezTo>
                  <a:cubicBezTo>
                    <a:pt x="4" y="118"/>
                    <a:pt x="4" y="119"/>
                    <a:pt x="4" y="119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4" y="118"/>
                    <a:pt x="4" y="118"/>
                  </a:cubicBezTo>
                  <a:cubicBezTo>
                    <a:pt x="1" y="95"/>
                    <a:pt x="2" y="33"/>
                    <a:pt x="3" y="0"/>
                  </a:cubicBezTo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64" name="Freeform 22"/>
            <p:cNvSpPr>
              <a:spLocks/>
            </p:cNvSpPr>
            <p:nvPr/>
          </p:nvSpPr>
          <p:spPr bwMode="auto">
            <a:xfrm>
              <a:off x="673100" y="2576513"/>
              <a:ext cx="293687" cy="519113"/>
            </a:xfrm>
            <a:custGeom>
              <a:avLst/>
              <a:gdLst>
                <a:gd name="T0" fmla="*/ 166 w 200"/>
                <a:gd name="T1" fmla="*/ 0 h 355"/>
                <a:gd name="T2" fmla="*/ 140 w 200"/>
                <a:gd name="T3" fmla="*/ 84 h 355"/>
                <a:gd name="T4" fmla="*/ 93 w 200"/>
                <a:gd name="T5" fmla="*/ 100 h 355"/>
                <a:gd name="T6" fmla="*/ 30 w 200"/>
                <a:gd name="T7" fmla="*/ 95 h 355"/>
                <a:gd name="T8" fmla="*/ 25 w 200"/>
                <a:gd name="T9" fmla="*/ 95 h 355"/>
                <a:gd name="T10" fmla="*/ 23 w 200"/>
                <a:gd name="T11" fmla="*/ 95 h 355"/>
                <a:gd name="T12" fmla="*/ 18 w 200"/>
                <a:gd name="T13" fmla="*/ 95 h 355"/>
                <a:gd name="T14" fmla="*/ 9 w 200"/>
                <a:gd name="T15" fmla="*/ 115 h 355"/>
                <a:gd name="T16" fmla="*/ 4 w 200"/>
                <a:gd name="T17" fmla="*/ 126 h 355"/>
                <a:gd name="T18" fmla="*/ 0 w 200"/>
                <a:gd name="T19" fmla="*/ 131 h 355"/>
                <a:gd name="T20" fmla="*/ 23 w 200"/>
                <a:gd name="T21" fmla="*/ 167 h 355"/>
                <a:gd name="T22" fmla="*/ 116 w 200"/>
                <a:gd name="T23" fmla="*/ 202 h 355"/>
                <a:gd name="T24" fmla="*/ 194 w 200"/>
                <a:gd name="T25" fmla="*/ 355 h 355"/>
                <a:gd name="T26" fmla="*/ 200 w 200"/>
                <a:gd name="T27" fmla="*/ 355 h 355"/>
                <a:gd name="T28" fmla="*/ 175 w 200"/>
                <a:gd name="T29" fmla="*/ 177 h 355"/>
                <a:gd name="T30" fmla="*/ 62 w 200"/>
                <a:gd name="T31" fmla="*/ 168 h 355"/>
                <a:gd name="T32" fmla="*/ 68 w 200"/>
                <a:gd name="T33" fmla="*/ 132 h 355"/>
                <a:gd name="T34" fmla="*/ 167 w 200"/>
                <a:gd name="T35" fmla="*/ 119 h 355"/>
                <a:gd name="T36" fmla="*/ 167 w 200"/>
                <a:gd name="T37" fmla="*/ 118 h 355"/>
                <a:gd name="T38" fmla="*/ 166 w 200"/>
                <a:gd name="T3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355">
                  <a:moveTo>
                    <a:pt x="166" y="0"/>
                  </a:moveTo>
                  <a:cubicBezTo>
                    <a:pt x="161" y="9"/>
                    <a:pt x="162" y="62"/>
                    <a:pt x="140" y="84"/>
                  </a:cubicBezTo>
                  <a:cubicBezTo>
                    <a:pt x="123" y="96"/>
                    <a:pt x="110" y="100"/>
                    <a:pt x="93" y="100"/>
                  </a:cubicBezTo>
                  <a:cubicBezTo>
                    <a:pt x="77" y="100"/>
                    <a:pt x="58" y="97"/>
                    <a:pt x="30" y="95"/>
                  </a:cubicBezTo>
                  <a:cubicBezTo>
                    <a:pt x="28" y="95"/>
                    <a:pt x="27" y="95"/>
                    <a:pt x="25" y="95"/>
                  </a:cubicBezTo>
                  <a:cubicBezTo>
                    <a:pt x="25" y="95"/>
                    <a:pt x="24" y="95"/>
                    <a:pt x="23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3" y="99"/>
                    <a:pt x="11" y="115"/>
                    <a:pt x="9" y="115"/>
                  </a:cubicBezTo>
                  <a:cubicBezTo>
                    <a:pt x="7" y="119"/>
                    <a:pt x="6" y="122"/>
                    <a:pt x="4" y="126"/>
                  </a:cubicBezTo>
                  <a:cubicBezTo>
                    <a:pt x="3" y="128"/>
                    <a:pt x="1" y="130"/>
                    <a:pt x="0" y="131"/>
                  </a:cubicBezTo>
                  <a:cubicBezTo>
                    <a:pt x="14" y="138"/>
                    <a:pt x="25" y="152"/>
                    <a:pt x="23" y="167"/>
                  </a:cubicBezTo>
                  <a:cubicBezTo>
                    <a:pt x="23" y="168"/>
                    <a:pt x="93" y="185"/>
                    <a:pt x="116" y="202"/>
                  </a:cubicBezTo>
                  <a:cubicBezTo>
                    <a:pt x="164" y="236"/>
                    <a:pt x="170" y="249"/>
                    <a:pt x="194" y="355"/>
                  </a:cubicBezTo>
                  <a:cubicBezTo>
                    <a:pt x="200" y="355"/>
                    <a:pt x="200" y="355"/>
                    <a:pt x="200" y="355"/>
                  </a:cubicBezTo>
                  <a:cubicBezTo>
                    <a:pt x="200" y="355"/>
                    <a:pt x="185" y="247"/>
                    <a:pt x="175" y="177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8" y="132"/>
                    <a:pt x="121" y="124"/>
                    <a:pt x="167" y="119"/>
                  </a:cubicBezTo>
                  <a:cubicBezTo>
                    <a:pt x="167" y="119"/>
                    <a:pt x="167" y="118"/>
                    <a:pt x="167" y="118"/>
                  </a:cubicBezTo>
                  <a:cubicBezTo>
                    <a:pt x="163" y="91"/>
                    <a:pt x="165" y="32"/>
                    <a:pt x="166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65" name="Freeform 23"/>
            <p:cNvSpPr>
              <a:spLocks/>
            </p:cNvSpPr>
            <p:nvPr/>
          </p:nvSpPr>
          <p:spPr bwMode="auto">
            <a:xfrm>
              <a:off x="600075" y="2112963"/>
              <a:ext cx="234950" cy="220663"/>
            </a:xfrm>
            <a:custGeom>
              <a:avLst/>
              <a:gdLst>
                <a:gd name="T0" fmla="*/ 0 w 160"/>
                <a:gd name="T1" fmla="*/ 0 h 150"/>
                <a:gd name="T2" fmla="*/ 23 w 160"/>
                <a:gd name="T3" fmla="*/ 86 h 150"/>
                <a:gd name="T4" fmla="*/ 99 w 160"/>
                <a:gd name="T5" fmla="*/ 142 h 150"/>
                <a:gd name="T6" fmla="*/ 152 w 160"/>
                <a:gd name="T7" fmla="*/ 70 h 150"/>
                <a:gd name="T8" fmla="*/ 160 w 160"/>
                <a:gd name="T9" fmla="*/ 3 h 150"/>
                <a:gd name="T10" fmla="*/ 0 w 160"/>
                <a:gd name="T1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50">
                  <a:moveTo>
                    <a:pt x="0" y="0"/>
                  </a:moveTo>
                  <a:cubicBezTo>
                    <a:pt x="23" y="86"/>
                    <a:pt x="23" y="86"/>
                    <a:pt x="23" y="86"/>
                  </a:cubicBezTo>
                  <a:cubicBezTo>
                    <a:pt x="30" y="118"/>
                    <a:pt x="63" y="150"/>
                    <a:pt x="99" y="142"/>
                  </a:cubicBezTo>
                  <a:cubicBezTo>
                    <a:pt x="120" y="138"/>
                    <a:pt x="159" y="102"/>
                    <a:pt x="152" y="70"/>
                  </a:cubicBezTo>
                  <a:cubicBezTo>
                    <a:pt x="160" y="3"/>
                    <a:pt x="160" y="3"/>
                    <a:pt x="160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0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66" name="Freeform 24"/>
            <p:cNvSpPr>
              <a:spLocks/>
            </p:cNvSpPr>
            <p:nvPr/>
          </p:nvSpPr>
          <p:spPr bwMode="auto">
            <a:xfrm>
              <a:off x="687388" y="2239963"/>
              <a:ext cx="155575" cy="174625"/>
            </a:xfrm>
            <a:custGeom>
              <a:avLst/>
              <a:gdLst>
                <a:gd name="T0" fmla="*/ 89 w 106"/>
                <a:gd name="T1" fmla="*/ 63 h 120"/>
                <a:gd name="T2" fmla="*/ 75 w 106"/>
                <a:gd name="T3" fmla="*/ 0 h 120"/>
                <a:gd name="T4" fmla="*/ 0 w 106"/>
                <a:gd name="T5" fmla="*/ 12 h 120"/>
                <a:gd name="T6" fmla="*/ 12 w 106"/>
                <a:gd name="T7" fmla="*/ 72 h 120"/>
                <a:gd name="T8" fmla="*/ 6 w 106"/>
                <a:gd name="T9" fmla="*/ 74 h 120"/>
                <a:gd name="T10" fmla="*/ 51 w 106"/>
                <a:gd name="T11" fmla="*/ 116 h 120"/>
                <a:gd name="T12" fmla="*/ 97 w 106"/>
                <a:gd name="T13" fmla="*/ 66 h 120"/>
                <a:gd name="T14" fmla="*/ 89 w 106"/>
                <a:gd name="T15" fmla="*/ 6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20">
                  <a:moveTo>
                    <a:pt x="89" y="63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10" y="93"/>
                    <a:pt x="23" y="120"/>
                    <a:pt x="51" y="116"/>
                  </a:cubicBezTo>
                  <a:cubicBezTo>
                    <a:pt x="67" y="114"/>
                    <a:pt x="106" y="100"/>
                    <a:pt x="97" y="66"/>
                  </a:cubicBezTo>
                  <a:cubicBezTo>
                    <a:pt x="89" y="63"/>
                    <a:pt x="89" y="63"/>
                    <a:pt x="89" y="63"/>
                  </a:cubicBezTo>
                </a:path>
              </a:pathLst>
            </a:custGeom>
            <a:solidFill>
              <a:srgbClr val="F0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67" name="Freeform 25"/>
            <p:cNvSpPr>
              <a:spLocks/>
            </p:cNvSpPr>
            <p:nvPr/>
          </p:nvSpPr>
          <p:spPr bwMode="auto">
            <a:xfrm>
              <a:off x="700088" y="2301875"/>
              <a:ext cx="79375" cy="31750"/>
            </a:xfrm>
            <a:custGeom>
              <a:avLst/>
              <a:gdLst>
                <a:gd name="T0" fmla="*/ 55 w 55"/>
                <a:gd name="T1" fmla="*/ 0 h 21"/>
                <a:gd name="T2" fmla="*/ 18 w 55"/>
                <a:gd name="T3" fmla="*/ 17 h 21"/>
                <a:gd name="T4" fmla="*/ 0 w 55"/>
                <a:gd name="T5" fmla="*/ 11 h 21"/>
                <a:gd name="T6" fmla="*/ 2 w 55"/>
                <a:gd name="T7" fmla="*/ 20 h 21"/>
                <a:gd name="T8" fmla="*/ 14 w 55"/>
                <a:gd name="T9" fmla="*/ 21 h 21"/>
                <a:gd name="T10" fmla="*/ 55 w 55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21">
                  <a:moveTo>
                    <a:pt x="55" y="0"/>
                  </a:moveTo>
                  <a:cubicBezTo>
                    <a:pt x="55" y="0"/>
                    <a:pt x="37" y="17"/>
                    <a:pt x="18" y="17"/>
                  </a:cubicBezTo>
                  <a:cubicBezTo>
                    <a:pt x="12" y="17"/>
                    <a:pt x="6" y="15"/>
                    <a:pt x="0" y="1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7" y="21"/>
                    <a:pt x="14" y="21"/>
                  </a:cubicBezTo>
                  <a:cubicBezTo>
                    <a:pt x="25" y="21"/>
                    <a:pt x="42" y="18"/>
                    <a:pt x="55" y="0"/>
                  </a:cubicBezTo>
                </a:path>
              </a:pathLst>
            </a:custGeom>
            <a:solidFill>
              <a:srgbClr val="D8B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68" name="Freeform 26"/>
            <p:cNvSpPr>
              <a:spLocks/>
            </p:cNvSpPr>
            <p:nvPr/>
          </p:nvSpPr>
          <p:spPr bwMode="auto">
            <a:xfrm>
              <a:off x="695325" y="1998663"/>
              <a:ext cx="153987" cy="276225"/>
            </a:xfrm>
            <a:custGeom>
              <a:avLst/>
              <a:gdLst>
                <a:gd name="T0" fmla="*/ 0 w 105"/>
                <a:gd name="T1" fmla="*/ 22 h 189"/>
                <a:gd name="T2" fmla="*/ 9 w 105"/>
                <a:gd name="T3" fmla="*/ 88 h 189"/>
                <a:gd name="T4" fmla="*/ 33 w 105"/>
                <a:gd name="T5" fmla="*/ 84 h 189"/>
                <a:gd name="T6" fmla="*/ 60 w 105"/>
                <a:gd name="T7" fmla="*/ 100 h 189"/>
                <a:gd name="T8" fmla="*/ 62 w 105"/>
                <a:gd name="T9" fmla="*/ 109 h 189"/>
                <a:gd name="T10" fmla="*/ 69 w 105"/>
                <a:gd name="T11" fmla="*/ 107 h 189"/>
                <a:gd name="T12" fmla="*/ 73 w 105"/>
                <a:gd name="T13" fmla="*/ 98 h 189"/>
                <a:gd name="T14" fmla="*/ 86 w 105"/>
                <a:gd name="T15" fmla="*/ 108 h 189"/>
                <a:gd name="T16" fmla="*/ 78 w 105"/>
                <a:gd name="T17" fmla="*/ 143 h 189"/>
                <a:gd name="T18" fmla="*/ 76 w 105"/>
                <a:gd name="T19" fmla="*/ 189 h 189"/>
                <a:gd name="T20" fmla="*/ 100 w 105"/>
                <a:gd name="T21" fmla="*/ 85 h 189"/>
                <a:gd name="T22" fmla="*/ 0 w 105"/>
                <a:gd name="T23" fmla="*/ 2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189">
                  <a:moveTo>
                    <a:pt x="0" y="22"/>
                  </a:moveTo>
                  <a:cubicBezTo>
                    <a:pt x="0" y="22"/>
                    <a:pt x="14" y="76"/>
                    <a:pt x="9" y="88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45" y="81"/>
                    <a:pt x="58" y="88"/>
                    <a:pt x="60" y="10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69" y="107"/>
                    <a:pt x="67" y="99"/>
                    <a:pt x="73" y="98"/>
                  </a:cubicBezTo>
                  <a:cubicBezTo>
                    <a:pt x="77" y="97"/>
                    <a:pt x="83" y="96"/>
                    <a:pt x="86" y="108"/>
                  </a:cubicBezTo>
                  <a:cubicBezTo>
                    <a:pt x="93" y="142"/>
                    <a:pt x="78" y="143"/>
                    <a:pt x="78" y="143"/>
                  </a:cubicBezTo>
                  <a:cubicBezTo>
                    <a:pt x="76" y="189"/>
                    <a:pt x="76" y="189"/>
                    <a:pt x="76" y="189"/>
                  </a:cubicBezTo>
                  <a:cubicBezTo>
                    <a:pt x="96" y="171"/>
                    <a:pt x="105" y="109"/>
                    <a:pt x="100" y="85"/>
                  </a:cubicBezTo>
                  <a:cubicBezTo>
                    <a:pt x="81" y="0"/>
                    <a:pt x="0" y="22"/>
                    <a:pt x="0" y="22"/>
                  </a:cubicBezTo>
                  <a:close/>
                </a:path>
              </a:pathLst>
            </a:custGeom>
            <a:solidFill>
              <a:srgbClr val="302A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69" name="Freeform 27"/>
            <p:cNvSpPr>
              <a:spLocks/>
            </p:cNvSpPr>
            <p:nvPr/>
          </p:nvSpPr>
          <p:spPr bwMode="auto">
            <a:xfrm>
              <a:off x="568325" y="2027238"/>
              <a:ext cx="174625" cy="179388"/>
            </a:xfrm>
            <a:custGeom>
              <a:avLst/>
              <a:gdLst>
                <a:gd name="T0" fmla="*/ 72 w 119"/>
                <a:gd name="T1" fmla="*/ 4 h 123"/>
                <a:gd name="T2" fmla="*/ 16 w 119"/>
                <a:gd name="T3" fmla="*/ 84 h 123"/>
                <a:gd name="T4" fmla="*/ 37 w 119"/>
                <a:gd name="T5" fmla="*/ 123 h 123"/>
                <a:gd name="T6" fmla="*/ 51 w 119"/>
                <a:gd name="T7" fmla="*/ 64 h 123"/>
                <a:gd name="T8" fmla="*/ 119 w 119"/>
                <a:gd name="T9" fmla="*/ 64 h 123"/>
                <a:gd name="T10" fmla="*/ 101 w 119"/>
                <a:gd name="T11" fmla="*/ 0 h 123"/>
                <a:gd name="T12" fmla="*/ 72 w 119"/>
                <a:gd name="T13" fmla="*/ 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123">
                  <a:moveTo>
                    <a:pt x="72" y="4"/>
                  </a:moveTo>
                  <a:cubicBezTo>
                    <a:pt x="0" y="24"/>
                    <a:pt x="16" y="84"/>
                    <a:pt x="16" y="84"/>
                  </a:cubicBezTo>
                  <a:cubicBezTo>
                    <a:pt x="24" y="113"/>
                    <a:pt x="37" y="123"/>
                    <a:pt x="37" y="123"/>
                  </a:cubicBezTo>
                  <a:cubicBezTo>
                    <a:pt x="31" y="101"/>
                    <a:pt x="51" y="64"/>
                    <a:pt x="51" y="64"/>
                  </a:cubicBezTo>
                  <a:cubicBezTo>
                    <a:pt x="73" y="80"/>
                    <a:pt x="119" y="64"/>
                    <a:pt x="119" y="64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72" y="4"/>
                    <a:pt x="72" y="4"/>
                    <a:pt x="72" y="4"/>
                  </a:cubicBezTo>
                </a:path>
              </a:pathLst>
            </a:custGeom>
            <a:solidFill>
              <a:srgbClr val="302A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70" name="Freeform 28"/>
            <p:cNvSpPr>
              <a:spLocks/>
            </p:cNvSpPr>
            <p:nvPr/>
          </p:nvSpPr>
          <p:spPr bwMode="auto">
            <a:xfrm>
              <a:off x="804863" y="2052638"/>
              <a:ext cx="92075" cy="141288"/>
            </a:xfrm>
            <a:custGeom>
              <a:avLst/>
              <a:gdLst>
                <a:gd name="T0" fmla="*/ 27 w 62"/>
                <a:gd name="T1" fmla="*/ 11 h 97"/>
                <a:gd name="T2" fmla="*/ 0 w 62"/>
                <a:gd name="T3" fmla="*/ 26 h 97"/>
                <a:gd name="T4" fmla="*/ 20 w 62"/>
                <a:gd name="T5" fmla="*/ 97 h 97"/>
                <a:gd name="T6" fmla="*/ 27 w 62"/>
                <a:gd name="T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97">
                  <a:moveTo>
                    <a:pt x="27" y="11"/>
                  </a:moveTo>
                  <a:cubicBezTo>
                    <a:pt x="8" y="0"/>
                    <a:pt x="0" y="26"/>
                    <a:pt x="0" y="26"/>
                  </a:cubicBezTo>
                  <a:cubicBezTo>
                    <a:pt x="32" y="30"/>
                    <a:pt x="20" y="97"/>
                    <a:pt x="20" y="97"/>
                  </a:cubicBezTo>
                  <a:cubicBezTo>
                    <a:pt x="62" y="93"/>
                    <a:pt x="46" y="22"/>
                    <a:pt x="27" y="11"/>
                  </a:cubicBezTo>
                  <a:close/>
                </a:path>
              </a:pathLst>
            </a:custGeom>
            <a:solidFill>
              <a:srgbClr val="302A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71" name="Freeform 29"/>
            <p:cNvSpPr>
              <a:spLocks/>
            </p:cNvSpPr>
            <p:nvPr/>
          </p:nvSpPr>
          <p:spPr bwMode="auto">
            <a:xfrm>
              <a:off x="688975" y="2155825"/>
              <a:ext cx="69850" cy="57150"/>
            </a:xfrm>
            <a:custGeom>
              <a:avLst/>
              <a:gdLst>
                <a:gd name="T0" fmla="*/ 36 w 47"/>
                <a:gd name="T1" fmla="*/ 0 h 39"/>
                <a:gd name="T2" fmla="*/ 20 w 47"/>
                <a:gd name="T3" fmla="*/ 3 h 39"/>
                <a:gd name="T4" fmla="*/ 1 w 47"/>
                <a:gd name="T5" fmla="*/ 20 h 39"/>
                <a:gd name="T6" fmla="*/ 25 w 47"/>
                <a:gd name="T7" fmla="*/ 39 h 39"/>
                <a:gd name="T8" fmla="*/ 27 w 47"/>
                <a:gd name="T9" fmla="*/ 39 h 39"/>
                <a:gd name="T10" fmla="*/ 47 w 47"/>
                <a:gd name="T11" fmla="*/ 14 h 39"/>
                <a:gd name="T12" fmla="*/ 36 w 4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9">
                  <a:moveTo>
                    <a:pt x="36" y="0"/>
                  </a:moveTo>
                  <a:cubicBezTo>
                    <a:pt x="32" y="0"/>
                    <a:pt x="27" y="1"/>
                    <a:pt x="20" y="3"/>
                  </a:cubicBezTo>
                  <a:cubicBezTo>
                    <a:pt x="1" y="9"/>
                    <a:pt x="0" y="14"/>
                    <a:pt x="1" y="20"/>
                  </a:cubicBezTo>
                  <a:cubicBezTo>
                    <a:pt x="5" y="36"/>
                    <a:pt x="17" y="39"/>
                    <a:pt x="25" y="39"/>
                  </a:cubicBezTo>
                  <a:cubicBezTo>
                    <a:pt x="26" y="39"/>
                    <a:pt x="26" y="39"/>
                    <a:pt x="27" y="39"/>
                  </a:cubicBezTo>
                  <a:cubicBezTo>
                    <a:pt x="43" y="38"/>
                    <a:pt x="47" y="29"/>
                    <a:pt x="47" y="14"/>
                  </a:cubicBezTo>
                  <a:cubicBezTo>
                    <a:pt x="47" y="4"/>
                    <a:pt x="44" y="0"/>
                    <a:pt x="36" y="0"/>
                  </a:cubicBezTo>
                </a:path>
              </a:pathLst>
            </a:custGeom>
            <a:solidFill>
              <a:srgbClr val="E9D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72" name="Freeform 30"/>
            <p:cNvSpPr>
              <a:spLocks/>
            </p:cNvSpPr>
            <p:nvPr/>
          </p:nvSpPr>
          <p:spPr bwMode="auto">
            <a:xfrm>
              <a:off x="612775" y="2197100"/>
              <a:ext cx="19050" cy="34925"/>
            </a:xfrm>
            <a:custGeom>
              <a:avLst/>
              <a:gdLst>
                <a:gd name="T0" fmla="*/ 6 w 13"/>
                <a:gd name="T1" fmla="*/ 0 h 24"/>
                <a:gd name="T2" fmla="*/ 7 w 13"/>
                <a:gd name="T3" fmla="*/ 7 h 24"/>
                <a:gd name="T4" fmla="*/ 2 w 13"/>
                <a:gd name="T5" fmla="*/ 1 h 24"/>
                <a:gd name="T6" fmla="*/ 4 w 13"/>
                <a:gd name="T7" fmla="*/ 13 h 24"/>
                <a:gd name="T8" fmla="*/ 13 w 13"/>
                <a:gd name="T9" fmla="*/ 24 h 24"/>
                <a:gd name="T10" fmla="*/ 6 w 13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4">
                  <a:moveTo>
                    <a:pt x="6" y="0"/>
                  </a:moveTo>
                  <a:cubicBezTo>
                    <a:pt x="6" y="3"/>
                    <a:pt x="7" y="5"/>
                    <a:pt x="7" y="7"/>
                  </a:cubicBezTo>
                  <a:cubicBezTo>
                    <a:pt x="7" y="7"/>
                    <a:pt x="5" y="5"/>
                    <a:pt x="2" y="1"/>
                  </a:cubicBezTo>
                  <a:cubicBezTo>
                    <a:pt x="0" y="4"/>
                    <a:pt x="1" y="8"/>
                    <a:pt x="4" y="13"/>
                  </a:cubicBezTo>
                  <a:cubicBezTo>
                    <a:pt x="7" y="18"/>
                    <a:pt x="9" y="21"/>
                    <a:pt x="13" y="24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1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73" name="Freeform 31"/>
            <p:cNvSpPr>
              <a:spLocks/>
            </p:cNvSpPr>
            <p:nvPr/>
          </p:nvSpPr>
          <p:spPr bwMode="auto">
            <a:xfrm>
              <a:off x="620713" y="2179638"/>
              <a:ext cx="63500" cy="57150"/>
            </a:xfrm>
            <a:custGeom>
              <a:avLst/>
              <a:gdLst>
                <a:gd name="T0" fmla="*/ 29 w 43"/>
                <a:gd name="T1" fmla="*/ 0 h 39"/>
                <a:gd name="T2" fmla="*/ 15 w 43"/>
                <a:gd name="T3" fmla="*/ 2 h 39"/>
                <a:gd name="T4" fmla="*/ 0 w 43"/>
                <a:gd name="T5" fmla="*/ 8 h 39"/>
                <a:gd name="T6" fmla="*/ 0 w 43"/>
                <a:gd name="T7" fmla="*/ 12 h 39"/>
                <a:gd name="T8" fmla="*/ 7 w 43"/>
                <a:gd name="T9" fmla="*/ 36 h 39"/>
                <a:gd name="T10" fmla="*/ 15 w 43"/>
                <a:gd name="T11" fmla="*/ 39 h 39"/>
                <a:gd name="T12" fmla="*/ 26 w 43"/>
                <a:gd name="T13" fmla="*/ 36 h 39"/>
                <a:gd name="T14" fmla="*/ 39 w 43"/>
                <a:gd name="T15" fmla="*/ 6 h 39"/>
                <a:gd name="T16" fmla="*/ 29 w 43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39">
                  <a:moveTo>
                    <a:pt x="29" y="0"/>
                  </a:moveTo>
                  <a:cubicBezTo>
                    <a:pt x="25" y="0"/>
                    <a:pt x="21" y="1"/>
                    <a:pt x="15" y="2"/>
                  </a:cubicBezTo>
                  <a:cubicBezTo>
                    <a:pt x="8" y="4"/>
                    <a:pt x="3" y="6"/>
                    <a:pt x="0" y="8"/>
                  </a:cubicBezTo>
                  <a:cubicBezTo>
                    <a:pt x="0" y="9"/>
                    <a:pt x="0" y="11"/>
                    <a:pt x="0" y="12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9" y="38"/>
                    <a:pt x="12" y="39"/>
                    <a:pt x="15" y="39"/>
                  </a:cubicBezTo>
                  <a:cubicBezTo>
                    <a:pt x="18" y="39"/>
                    <a:pt x="22" y="38"/>
                    <a:pt x="26" y="36"/>
                  </a:cubicBezTo>
                  <a:cubicBezTo>
                    <a:pt x="32" y="33"/>
                    <a:pt x="43" y="24"/>
                    <a:pt x="39" y="6"/>
                  </a:cubicBezTo>
                  <a:cubicBezTo>
                    <a:pt x="37" y="3"/>
                    <a:pt x="35" y="0"/>
                    <a:pt x="29" y="0"/>
                  </a:cubicBezTo>
                </a:path>
              </a:pathLst>
            </a:custGeom>
            <a:solidFill>
              <a:srgbClr val="E9D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74" name="Freeform 32"/>
            <p:cNvSpPr>
              <a:spLocks/>
            </p:cNvSpPr>
            <p:nvPr/>
          </p:nvSpPr>
          <p:spPr bwMode="auto">
            <a:xfrm>
              <a:off x="615950" y="2190750"/>
              <a:ext cx="6350" cy="15875"/>
            </a:xfrm>
            <a:custGeom>
              <a:avLst/>
              <a:gdLst>
                <a:gd name="T0" fmla="*/ 4 w 5"/>
                <a:gd name="T1" fmla="*/ 0 h 11"/>
                <a:gd name="T2" fmla="*/ 0 w 5"/>
                <a:gd name="T3" fmla="*/ 5 h 11"/>
                <a:gd name="T4" fmla="*/ 5 w 5"/>
                <a:gd name="T5" fmla="*/ 11 h 11"/>
                <a:gd name="T6" fmla="*/ 4 w 5"/>
                <a:gd name="T7" fmla="*/ 4 h 11"/>
                <a:gd name="T8" fmla="*/ 4 w 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4" y="0"/>
                  </a:moveTo>
                  <a:cubicBezTo>
                    <a:pt x="2" y="1"/>
                    <a:pt x="0" y="3"/>
                    <a:pt x="0" y="5"/>
                  </a:cubicBezTo>
                  <a:cubicBezTo>
                    <a:pt x="3" y="9"/>
                    <a:pt x="5" y="11"/>
                    <a:pt x="5" y="11"/>
                  </a:cubicBezTo>
                  <a:cubicBezTo>
                    <a:pt x="5" y="9"/>
                    <a:pt x="4" y="7"/>
                    <a:pt x="4" y="4"/>
                  </a:cubicBezTo>
                  <a:cubicBezTo>
                    <a:pt x="4" y="3"/>
                    <a:pt x="4" y="1"/>
                    <a:pt x="4" y="0"/>
                  </a:cubicBezTo>
                </a:path>
              </a:pathLst>
            </a:custGeom>
            <a:solidFill>
              <a:srgbClr val="8A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75" name="Freeform 33"/>
            <p:cNvSpPr>
              <a:spLocks noEditPoints="1"/>
            </p:cNvSpPr>
            <p:nvPr/>
          </p:nvSpPr>
          <p:spPr bwMode="auto">
            <a:xfrm>
              <a:off x="604838" y="2151063"/>
              <a:ext cx="157162" cy="90488"/>
            </a:xfrm>
            <a:custGeom>
              <a:avLst/>
              <a:gdLst>
                <a:gd name="T0" fmla="*/ 84 w 107"/>
                <a:gd name="T1" fmla="*/ 3 h 62"/>
                <a:gd name="T2" fmla="*/ 79 w 107"/>
                <a:gd name="T3" fmla="*/ 4 h 62"/>
                <a:gd name="T4" fmla="*/ 61 w 107"/>
                <a:gd name="T5" fmla="*/ 12 h 62"/>
                <a:gd name="T6" fmla="*/ 52 w 107"/>
                <a:gd name="T7" fmla="*/ 18 h 62"/>
                <a:gd name="T8" fmla="*/ 42 w 107"/>
                <a:gd name="T9" fmla="*/ 17 h 62"/>
                <a:gd name="T10" fmla="*/ 23 w 107"/>
                <a:gd name="T11" fmla="*/ 20 h 62"/>
                <a:gd name="T12" fmla="*/ 18 w 107"/>
                <a:gd name="T13" fmla="*/ 22 h 62"/>
                <a:gd name="T14" fmla="*/ 0 w 107"/>
                <a:gd name="T15" fmla="*/ 31 h 62"/>
                <a:gd name="T16" fmla="*/ 1 w 107"/>
                <a:gd name="T17" fmla="*/ 35 h 62"/>
                <a:gd name="T18" fmla="*/ 2 w 107"/>
                <a:gd name="T19" fmla="*/ 36 h 62"/>
                <a:gd name="T20" fmla="*/ 5 w 107"/>
                <a:gd name="T21" fmla="*/ 39 h 62"/>
                <a:gd name="T22" fmla="*/ 32 w 107"/>
                <a:gd name="T23" fmla="*/ 59 h 62"/>
                <a:gd name="T24" fmla="*/ 52 w 107"/>
                <a:gd name="T25" fmla="*/ 29 h 62"/>
                <a:gd name="T26" fmla="*/ 52 w 107"/>
                <a:gd name="T27" fmla="*/ 28 h 62"/>
                <a:gd name="T28" fmla="*/ 53 w 107"/>
                <a:gd name="T29" fmla="*/ 22 h 62"/>
                <a:gd name="T30" fmla="*/ 53 w 107"/>
                <a:gd name="T31" fmla="*/ 22 h 62"/>
                <a:gd name="T32" fmla="*/ 53 w 107"/>
                <a:gd name="T33" fmla="*/ 22 h 62"/>
                <a:gd name="T34" fmla="*/ 58 w 107"/>
                <a:gd name="T35" fmla="*/ 26 h 62"/>
                <a:gd name="T36" fmla="*/ 58 w 107"/>
                <a:gd name="T37" fmla="*/ 27 h 62"/>
                <a:gd name="T38" fmla="*/ 90 w 107"/>
                <a:gd name="T39" fmla="*/ 43 h 62"/>
                <a:gd name="T40" fmla="*/ 105 w 107"/>
                <a:gd name="T41" fmla="*/ 11 h 62"/>
                <a:gd name="T42" fmla="*/ 106 w 107"/>
                <a:gd name="T43" fmla="*/ 6 h 62"/>
                <a:gd name="T44" fmla="*/ 107 w 107"/>
                <a:gd name="T45" fmla="*/ 5 h 62"/>
                <a:gd name="T46" fmla="*/ 105 w 107"/>
                <a:gd name="T47" fmla="*/ 1 h 62"/>
                <a:gd name="T48" fmla="*/ 31 w 107"/>
                <a:gd name="T49" fmla="*/ 56 h 62"/>
                <a:gd name="T50" fmla="*/ 8 w 107"/>
                <a:gd name="T51" fmla="*/ 33 h 62"/>
                <a:gd name="T52" fmla="*/ 26 w 107"/>
                <a:gd name="T53" fmla="*/ 23 h 62"/>
                <a:gd name="T54" fmla="*/ 36 w 107"/>
                <a:gd name="T55" fmla="*/ 54 h 62"/>
                <a:gd name="T56" fmla="*/ 84 w 107"/>
                <a:gd name="T57" fmla="*/ 41 h 62"/>
                <a:gd name="T58" fmla="*/ 78 w 107"/>
                <a:gd name="T59" fmla="*/ 8 h 62"/>
                <a:gd name="T60" fmla="*/ 99 w 107"/>
                <a:gd name="T61" fmla="*/ 7 h 62"/>
                <a:gd name="T62" fmla="*/ 90 w 107"/>
                <a:gd name="T63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62">
                  <a:moveTo>
                    <a:pt x="105" y="1"/>
                  </a:moveTo>
                  <a:cubicBezTo>
                    <a:pt x="105" y="1"/>
                    <a:pt x="95" y="0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3"/>
                    <a:pt x="81" y="4"/>
                    <a:pt x="79" y="4"/>
                  </a:cubicBezTo>
                  <a:cubicBezTo>
                    <a:pt x="78" y="4"/>
                    <a:pt x="78" y="5"/>
                    <a:pt x="77" y="5"/>
                  </a:cubicBezTo>
                  <a:cubicBezTo>
                    <a:pt x="69" y="7"/>
                    <a:pt x="64" y="9"/>
                    <a:pt x="61" y="12"/>
                  </a:cubicBezTo>
                  <a:cubicBezTo>
                    <a:pt x="60" y="12"/>
                    <a:pt x="60" y="13"/>
                    <a:pt x="59" y="13"/>
                  </a:cubicBezTo>
                  <a:cubicBezTo>
                    <a:pt x="57" y="15"/>
                    <a:pt x="54" y="17"/>
                    <a:pt x="52" y="18"/>
                  </a:cubicBezTo>
                  <a:cubicBezTo>
                    <a:pt x="50" y="18"/>
                    <a:pt x="46" y="18"/>
                    <a:pt x="44" y="18"/>
                  </a:cubicBezTo>
                  <a:cubicBezTo>
                    <a:pt x="43" y="18"/>
                    <a:pt x="43" y="17"/>
                    <a:pt x="42" y="17"/>
                  </a:cubicBezTo>
                  <a:cubicBezTo>
                    <a:pt x="38" y="17"/>
                    <a:pt x="33" y="18"/>
                    <a:pt x="25" y="20"/>
                  </a:cubicBezTo>
                  <a:cubicBezTo>
                    <a:pt x="24" y="20"/>
                    <a:pt x="23" y="20"/>
                    <a:pt x="23" y="20"/>
                  </a:cubicBezTo>
                  <a:cubicBezTo>
                    <a:pt x="21" y="21"/>
                    <a:pt x="19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8" y="25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2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1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4" y="36"/>
                    <a:pt x="5" y="3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41"/>
                    <a:pt x="7" y="42"/>
                    <a:pt x="8" y="45"/>
                  </a:cubicBezTo>
                  <a:cubicBezTo>
                    <a:pt x="14" y="55"/>
                    <a:pt x="20" y="62"/>
                    <a:pt x="32" y="59"/>
                  </a:cubicBezTo>
                  <a:cubicBezTo>
                    <a:pt x="34" y="58"/>
                    <a:pt x="35" y="57"/>
                    <a:pt x="37" y="57"/>
                  </a:cubicBezTo>
                  <a:cubicBezTo>
                    <a:pt x="46" y="53"/>
                    <a:pt x="54" y="43"/>
                    <a:pt x="52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8"/>
                    <a:pt x="51" y="27"/>
                    <a:pt x="51" y="27"/>
                  </a:cubicBezTo>
                  <a:cubicBezTo>
                    <a:pt x="51" y="23"/>
                    <a:pt x="52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22"/>
                    <a:pt x="56" y="22"/>
                    <a:pt x="57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63" y="41"/>
                    <a:pt x="75" y="45"/>
                    <a:pt x="84" y="44"/>
                  </a:cubicBezTo>
                  <a:cubicBezTo>
                    <a:pt x="86" y="44"/>
                    <a:pt x="88" y="43"/>
                    <a:pt x="90" y="43"/>
                  </a:cubicBezTo>
                  <a:cubicBezTo>
                    <a:pt x="102" y="39"/>
                    <a:pt x="105" y="30"/>
                    <a:pt x="105" y="17"/>
                  </a:cubicBezTo>
                  <a:cubicBezTo>
                    <a:pt x="105" y="15"/>
                    <a:pt x="105" y="13"/>
                    <a:pt x="105" y="11"/>
                  </a:cubicBezTo>
                  <a:cubicBezTo>
                    <a:pt x="105" y="11"/>
                    <a:pt x="105" y="10"/>
                    <a:pt x="105" y="10"/>
                  </a:cubicBezTo>
                  <a:cubicBezTo>
                    <a:pt x="104" y="7"/>
                    <a:pt x="106" y="6"/>
                    <a:pt x="106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7" y="6"/>
                    <a:pt x="107" y="5"/>
                    <a:pt x="107" y="5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6" y="0"/>
                    <a:pt x="105" y="1"/>
                  </a:cubicBezTo>
                  <a:close/>
                  <a:moveTo>
                    <a:pt x="36" y="54"/>
                  </a:moveTo>
                  <a:cubicBezTo>
                    <a:pt x="34" y="55"/>
                    <a:pt x="33" y="55"/>
                    <a:pt x="31" y="56"/>
                  </a:cubicBezTo>
                  <a:cubicBezTo>
                    <a:pt x="21" y="59"/>
                    <a:pt x="16" y="53"/>
                    <a:pt x="10" y="43"/>
                  </a:cubicBezTo>
                  <a:cubicBezTo>
                    <a:pt x="8" y="39"/>
                    <a:pt x="7" y="35"/>
                    <a:pt x="8" y="33"/>
                  </a:cubicBezTo>
                  <a:cubicBezTo>
                    <a:pt x="9" y="29"/>
                    <a:pt x="14" y="26"/>
                    <a:pt x="24" y="23"/>
                  </a:cubicBezTo>
                  <a:cubicBezTo>
                    <a:pt x="24" y="23"/>
                    <a:pt x="25" y="23"/>
                    <a:pt x="26" y="23"/>
                  </a:cubicBezTo>
                  <a:cubicBezTo>
                    <a:pt x="44" y="18"/>
                    <a:pt x="47" y="21"/>
                    <a:pt x="48" y="26"/>
                  </a:cubicBezTo>
                  <a:cubicBezTo>
                    <a:pt x="53" y="45"/>
                    <a:pt x="39" y="53"/>
                    <a:pt x="36" y="54"/>
                  </a:cubicBezTo>
                  <a:close/>
                  <a:moveTo>
                    <a:pt x="90" y="40"/>
                  </a:moveTo>
                  <a:cubicBezTo>
                    <a:pt x="88" y="40"/>
                    <a:pt x="86" y="41"/>
                    <a:pt x="84" y="41"/>
                  </a:cubicBezTo>
                  <a:cubicBezTo>
                    <a:pt x="81" y="41"/>
                    <a:pt x="64" y="42"/>
                    <a:pt x="59" y="23"/>
                  </a:cubicBezTo>
                  <a:cubicBezTo>
                    <a:pt x="58" y="18"/>
                    <a:pt x="59" y="14"/>
                    <a:pt x="78" y="8"/>
                  </a:cubicBezTo>
                  <a:cubicBezTo>
                    <a:pt x="78" y="8"/>
                    <a:pt x="79" y="7"/>
                    <a:pt x="80" y="7"/>
                  </a:cubicBezTo>
                  <a:cubicBezTo>
                    <a:pt x="90" y="4"/>
                    <a:pt x="96" y="4"/>
                    <a:pt x="99" y="7"/>
                  </a:cubicBezTo>
                  <a:cubicBezTo>
                    <a:pt x="101" y="8"/>
                    <a:pt x="102" y="12"/>
                    <a:pt x="102" y="17"/>
                  </a:cubicBezTo>
                  <a:cubicBezTo>
                    <a:pt x="102" y="30"/>
                    <a:pt x="100" y="37"/>
                    <a:pt x="90" y="40"/>
                  </a:cubicBezTo>
                  <a:close/>
                </a:path>
              </a:pathLst>
            </a:custGeom>
            <a:solidFill>
              <a:srgbClr val="2D52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76" name="Freeform 34"/>
            <p:cNvSpPr>
              <a:spLocks/>
            </p:cNvSpPr>
            <p:nvPr/>
          </p:nvSpPr>
          <p:spPr bwMode="auto">
            <a:xfrm>
              <a:off x="758825" y="2149475"/>
              <a:ext cx="38100" cy="11113"/>
            </a:xfrm>
            <a:custGeom>
              <a:avLst/>
              <a:gdLst>
                <a:gd name="T0" fmla="*/ 0 w 24"/>
                <a:gd name="T1" fmla="*/ 2 h 7"/>
                <a:gd name="T2" fmla="*/ 1 w 24"/>
                <a:gd name="T3" fmla="*/ 7 h 7"/>
                <a:gd name="T4" fmla="*/ 24 w 24"/>
                <a:gd name="T5" fmla="*/ 3 h 7"/>
                <a:gd name="T6" fmla="*/ 24 w 24"/>
                <a:gd name="T7" fmla="*/ 0 h 7"/>
                <a:gd name="T8" fmla="*/ 0 w 24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">
                  <a:moveTo>
                    <a:pt x="0" y="2"/>
                  </a:moveTo>
                  <a:lnTo>
                    <a:pt x="1" y="7"/>
                  </a:lnTo>
                  <a:lnTo>
                    <a:pt x="24" y="3"/>
                  </a:lnTo>
                  <a:lnTo>
                    <a:pt x="2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D52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77" name="Freeform 35"/>
            <p:cNvSpPr>
              <a:spLocks/>
            </p:cNvSpPr>
            <p:nvPr/>
          </p:nvSpPr>
          <p:spPr bwMode="auto">
            <a:xfrm>
              <a:off x="434975" y="2447925"/>
              <a:ext cx="190500" cy="333375"/>
            </a:xfrm>
            <a:custGeom>
              <a:avLst/>
              <a:gdLst>
                <a:gd name="T0" fmla="*/ 0 w 120"/>
                <a:gd name="T1" fmla="*/ 210 h 210"/>
                <a:gd name="T2" fmla="*/ 58 w 120"/>
                <a:gd name="T3" fmla="*/ 207 h 210"/>
                <a:gd name="T4" fmla="*/ 120 w 120"/>
                <a:gd name="T5" fmla="*/ 47 h 210"/>
                <a:gd name="T6" fmla="*/ 66 w 120"/>
                <a:gd name="T7" fmla="*/ 0 h 210"/>
                <a:gd name="T8" fmla="*/ 0 w 120"/>
                <a:gd name="T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0">
                  <a:moveTo>
                    <a:pt x="0" y="210"/>
                  </a:moveTo>
                  <a:lnTo>
                    <a:pt x="58" y="207"/>
                  </a:lnTo>
                  <a:lnTo>
                    <a:pt x="120" y="47"/>
                  </a:lnTo>
                  <a:lnTo>
                    <a:pt x="66" y="0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78" name="Freeform 36"/>
            <p:cNvSpPr>
              <a:spLocks/>
            </p:cNvSpPr>
            <p:nvPr/>
          </p:nvSpPr>
          <p:spPr bwMode="auto">
            <a:xfrm>
              <a:off x="763588" y="2740025"/>
              <a:ext cx="315912" cy="98425"/>
            </a:xfrm>
            <a:custGeom>
              <a:avLst/>
              <a:gdLst>
                <a:gd name="T0" fmla="*/ 161 w 215"/>
                <a:gd name="T1" fmla="*/ 5 h 67"/>
                <a:gd name="T2" fmla="*/ 6 w 215"/>
                <a:gd name="T3" fmla="*/ 20 h 67"/>
                <a:gd name="T4" fmla="*/ 0 w 215"/>
                <a:gd name="T5" fmla="*/ 56 h 67"/>
                <a:gd name="T6" fmla="*/ 137 w 215"/>
                <a:gd name="T7" fmla="*/ 66 h 67"/>
                <a:gd name="T8" fmla="*/ 203 w 215"/>
                <a:gd name="T9" fmla="*/ 29 h 67"/>
                <a:gd name="T10" fmla="*/ 161 w 215"/>
                <a:gd name="T11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7">
                  <a:moveTo>
                    <a:pt x="161" y="5"/>
                  </a:moveTo>
                  <a:cubicBezTo>
                    <a:pt x="133" y="0"/>
                    <a:pt x="6" y="20"/>
                    <a:pt x="6" y="2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58" y="67"/>
                    <a:pt x="215" y="57"/>
                    <a:pt x="203" y="29"/>
                  </a:cubicBezTo>
                  <a:cubicBezTo>
                    <a:pt x="203" y="29"/>
                    <a:pt x="188" y="10"/>
                    <a:pt x="161" y="5"/>
                  </a:cubicBezTo>
                </a:path>
              </a:pathLst>
            </a:custGeom>
            <a:solidFill>
              <a:srgbClr val="F0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79" name="Freeform 37"/>
            <p:cNvSpPr>
              <a:spLocks/>
            </p:cNvSpPr>
            <p:nvPr/>
          </p:nvSpPr>
          <p:spPr bwMode="auto">
            <a:xfrm>
              <a:off x="814388" y="2425700"/>
              <a:ext cx="260350" cy="412750"/>
            </a:xfrm>
            <a:custGeom>
              <a:avLst/>
              <a:gdLst>
                <a:gd name="T0" fmla="*/ 125 w 178"/>
                <a:gd name="T1" fmla="*/ 0 h 282"/>
                <a:gd name="T2" fmla="*/ 56 w 178"/>
                <a:gd name="T3" fmla="*/ 45 h 282"/>
                <a:gd name="T4" fmla="*/ 99 w 178"/>
                <a:gd name="T5" fmla="*/ 220 h 282"/>
                <a:gd name="T6" fmla="*/ 0 w 178"/>
                <a:gd name="T7" fmla="*/ 231 h 282"/>
                <a:gd name="T8" fmla="*/ 0 w 178"/>
                <a:gd name="T9" fmla="*/ 235 h 282"/>
                <a:gd name="T10" fmla="*/ 3 w 178"/>
                <a:gd name="T11" fmla="*/ 274 h 282"/>
                <a:gd name="T12" fmla="*/ 103 w 178"/>
                <a:gd name="T13" fmla="*/ 281 h 282"/>
                <a:gd name="T14" fmla="*/ 170 w 178"/>
                <a:gd name="T15" fmla="*/ 247 h 282"/>
                <a:gd name="T16" fmla="*/ 125 w 178"/>
                <a:gd name="T1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82">
                  <a:moveTo>
                    <a:pt x="125" y="0"/>
                  </a:moveTo>
                  <a:cubicBezTo>
                    <a:pt x="56" y="45"/>
                    <a:pt x="56" y="45"/>
                    <a:pt x="56" y="45"/>
                  </a:cubicBezTo>
                  <a:cubicBezTo>
                    <a:pt x="99" y="220"/>
                    <a:pt x="99" y="220"/>
                    <a:pt x="99" y="220"/>
                  </a:cubicBezTo>
                  <a:cubicBezTo>
                    <a:pt x="70" y="221"/>
                    <a:pt x="27" y="227"/>
                    <a:pt x="0" y="231"/>
                  </a:cubicBezTo>
                  <a:cubicBezTo>
                    <a:pt x="0" y="232"/>
                    <a:pt x="0" y="234"/>
                    <a:pt x="0" y="235"/>
                  </a:cubicBezTo>
                  <a:cubicBezTo>
                    <a:pt x="1" y="248"/>
                    <a:pt x="2" y="261"/>
                    <a:pt x="3" y="274"/>
                  </a:cubicBezTo>
                  <a:cubicBezTo>
                    <a:pt x="103" y="281"/>
                    <a:pt x="103" y="281"/>
                    <a:pt x="103" y="281"/>
                  </a:cubicBezTo>
                  <a:cubicBezTo>
                    <a:pt x="123" y="282"/>
                    <a:pt x="178" y="273"/>
                    <a:pt x="170" y="247"/>
                  </a:cubicBezTo>
                  <a:cubicBezTo>
                    <a:pt x="125" y="0"/>
                    <a:pt x="125" y="0"/>
                    <a:pt x="125" y="0"/>
                  </a:cubicBezTo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80" name="Freeform 38"/>
            <p:cNvSpPr>
              <a:spLocks/>
            </p:cNvSpPr>
            <p:nvPr/>
          </p:nvSpPr>
          <p:spPr bwMode="auto">
            <a:xfrm>
              <a:off x="1052513" y="2725738"/>
              <a:ext cx="11112" cy="60325"/>
            </a:xfrm>
            <a:custGeom>
              <a:avLst/>
              <a:gdLst>
                <a:gd name="T0" fmla="*/ 0 w 7"/>
                <a:gd name="T1" fmla="*/ 0 h 38"/>
                <a:gd name="T2" fmla="*/ 7 w 7"/>
                <a:gd name="T3" fmla="*/ 38 h 38"/>
                <a:gd name="T4" fmla="*/ 7 w 7"/>
                <a:gd name="T5" fmla="*/ 38 h 38"/>
                <a:gd name="T6" fmla="*/ 0 w 7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8">
                  <a:moveTo>
                    <a:pt x="0" y="0"/>
                  </a:moveTo>
                  <a:lnTo>
                    <a:pt x="7" y="38"/>
                  </a:lnTo>
                  <a:lnTo>
                    <a:pt x="7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81" name="Freeform 39"/>
            <p:cNvSpPr>
              <a:spLocks/>
            </p:cNvSpPr>
            <p:nvPr/>
          </p:nvSpPr>
          <p:spPr bwMode="auto">
            <a:xfrm>
              <a:off x="1052513" y="2725738"/>
              <a:ext cx="11112" cy="60325"/>
            </a:xfrm>
            <a:custGeom>
              <a:avLst/>
              <a:gdLst>
                <a:gd name="T0" fmla="*/ 0 w 7"/>
                <a:gd name="T1" fmla="*/ 0 h 38"/>
                <a:gd name="T2" fmla="*/ 7 w 7"/>
                <a:gd name="T3" fmla="*/ 38 h 38"/>
                <a:gd name="T4" fmla="*/ 7 w 7"/>
                <a:gd name="T5" fmla="*/ 38 h 38"/>
                <a:gd name="T6" fmla="*/ 0 w 7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8">
                  <a:moveTo>
                    <a:pt x="0" y="0"/>
                  </a:moveTo>
                  <a:lnTo>
                    <a:pt x="7" y="38"/>
                  </a:lnTo>
                  <a:lnTo>
                    <a:pt x="7" y="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82" name="Freeform 40"/>
            <p:cNvSpPr>
              <a:spLocks noEditPoints="1"/>
            </p:cNvSpPr>
            <p:nvPr/>
          </p:nvSpPr>
          <p:spPr bwMode="auto">
            <a:xfrm>
              <a:off x="823913" y="2786063"/>
              <a:ext cx="241300" cy="50800"/>
            </a:xfrm>
            <a:custGeom>
              <a:avLst/>
              <a:gdLst>
                <a:gd name="T0" fmla="*/ 96 w 164"/>
                <a:gd name="T1" fmla="*/ 34 h 34"/>
                <a:gd name="T2" fmla="*/ 98 w 164"/>
                <a:gd name="T3" fmla="*/ 34 h 34"/>
                <a:gd name="T4" fmla="*/ 98 w 164"/>
                <a:gd name="T5" fmla="*/ 34 h 34"/>
                <a:gd name="T6" fmla="*/ 96 w 164"/>
                <a:gd name="T7" fmla="*/ 34 h 34"/>
                <a:gd name="T8" fmla="*/ 0 w 164"/>
                <a:gd name="T9" fmla="*/ 27 h 34"/>
                <a:gd name="T10" fmla="*/ 0 w 164"/>
                <a:gd name="T11" fmla="*/ 27 h 34"/>
                <a:gd name="T12" fmla="*/ 96 w 164"/>
                <a:gd name="T13" fmla="*/ 34 h 34"/>
                <a:gd name="T14" fmla="*/ 0 w 164"/>
                <a:gd name="T15" fmla="*/ 27 h 34"/>
                <a:gd name="T16" fmla="*/ 163 w 164"/>
                <a:gd name="T17" fmla="*/ 0 h 34"/>
                <a:gd name="T18" fmla="*/ 163 w 164"/>
                <a:gd name="T19" fmla="*/ 0 h 34"/>
                <a:gd name="T20" fmla="*/ 164 w 164"/>
                <a:gd name="T21" fmla="*/ 5 h 34"/>
                <a:gd name="T22" fmla="*/ 163 w 164"/>
                <a:gd name="T23" fmla="*/ 0 h 34"/>
                <a:gd name="T24" fmla="*/ 163 w 164"/>
                <a:gd name="T25" fmla="*/ 0 h 34"/>
                <a:gd name="T26" fmla="*/ 163 w 164"/>
                <a:gd name="T2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4" h="34">
                  <a:moveTo>
                    <a:pt x="96" y="34"/>
                  </a:moveTo>
                  <a:cubicBezTo>
                    <a:pt x="97" y="34"/>
                    <a:pt x="97" y="34"/>
                    <a:pt x="98" y="34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7" y="34"/>
                    <a:pt x="97" y="34"/>
                    <a:pt x="96" y="34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163" y="0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63" y="2"/>
                    <a:pt x="164" y="3"/>
                    <a:pt x="164" y="5"/>
                  </a:cubicBezTo>
                  <a:cubicBezTo>
                    <a:pt x="164" y="3"/>
                    <a:pt x="163" y="2"/>
                    <a:pt x="163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163" y="0"/>
                    <a:pt x="163" y="0"/>
                  </a:cubicBezTo>
                </a:path>
              </a:pathLst>
            </a:custGeom>
            <a:solidFill>
              <a:srgbClr val="D8B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83" name="Freeform 41"/>
            <p:cNvSpPr>
              <a:spLocks/>
            </p:cNvSpPr>
            <p:nvPr/>
          </p:nvSpPr>
          <p:spPr bwMode="auto">
            <a:xfrm>
              <a:off x="823913" y="2524125"/>
              <a:ext cx="241300" cy="312738"/>
            </a:xfrm>
            <a:custGeom>
              <a:avLst/>
              <a:gdLst>
                <a:gd name="T0" fmla="*/ 130 w 164"/>
                <a:gd name="T1" fmla="*/ 0 h 213"/>
                <a:gd name="T2" fmla="*/ 134 w 164"/>
                <a:gd name="T3" fmla="*/ 117 h 213"/>
                <a:gd name="T4" fmla="*/ 101 w 164"/>
                <a:gd name="T5" fmla="*/ 198 h 213"/>
                <a:gd name="T6" fmla="*/ 61 w 164"/>
                <a:gd name="T7" fmla="*/ 205 h 213"/>
                <a:gd name="T8" fmla="*/ 53 w 164"/>
                <a:gd name="T9" fmla="*/ 205 h 213"/>
                <a:gd name="T10" fmla="*/ 45 w 164"/>
                <a:gd name="T11" fmla="*/ 205 h 213"/>
                <a:gd name="T12" fmla="*/ 44 w 164"/>
                <a:gd name="T13" fmla="*/ 205 h 213"/>
                <a:gd name="T14" fmla="*/ 0 w 164"/>
                <a:gd name="T15" fmla="*/ 206 h 213"/>
                <a:gd name="T16" fmla="*/ 96 w 164"/>
                <a:gd name="T17" fmla="*/ 213 h 213"/>
                <a:gd name="T18" fmla="*/ 96 w 164"/>
                <a:gd name="T19" fmla="*/ 213 h 213"/>
                <a:gd name="T20" fmla="*/ 98 w 164"/>
                <a:gd name="T21" fmla="*/ 213 h 213"/>
                <a:gd name="T22" fmla="*/ 164 w 164"/>
                <a:gd name="T23" fmla="*/ 184 h 213"/>
                <a:gd name="T24" fmla="*/ 163 w 164"/>
                <a:gd name="T25" fmla="*/ 179 h 213"/>
                <a:gd name="T26" fmla="*/ 163 w 164"/>
                <a:gd name="T27" fmla="*/ 179 h 213"/>
                <a:gd name="T28" fmla="*/ 155 w 164"/>
                <a:gd name="T29" fmla="*/ 137 h 213"/>
                <a:gd name="T30" fmla="*/ 130 w 164"/>
                <a:gd name="T3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" h="213">
                  <a:moveTo>
                    <a:pt x="130" y="0"/>
                  </a:moveTo>
                  <a:cubicBezTo>
                    <a:pt x="135" y="39"/>
                    <a:pt x="134" y="78"/>
                    <a:pt x="134" y="117"/>
                  </a:cubicBezTo>
                  <a:cubicBezTo>
                    <a:pt x="134" y="149"/>
                    <a:pt x="133" y="182"/>
                    <a:pt x="101" y="198"/>
                  </a:cubicBezTo>
                  <a:cubicBezTo>
                    <a:pt x="89" y="204"/>
                    <a:pt x="75" y="205"/>
                    <a:pt x="61" y="205"/>
                  </a:cubicBezTo>
                  <a:cubicBezTo>
                    <a:pt x="58" y="205"/>
                    <a:pt x="56" y="205"/>
                    <a:pt x="53" y="205"/>
                  </a:cubicBezTo>
                  <a:cubicBezTo>
                    <a:pt x="50" y="205"/>
                    <a:pt x="47" y="205"/>
                    <a:pt x="45" y="205"/>
                  </a:cubicBezTo>
                  <a:cubicBezTo>
                    <a:pt x="45" y="205"/>
                    <a:pt x="44" y="205"/>
                    <a:pt x="44" y="205"/>
                  </a:cubicBezTo>
                  <a:cubicBezTo>
                    <a:pt x="29" y="205"/>
                    <a:pt x="15" y="205"/>
                    <a:pt x="0" y="206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97" y="213"/>
                    <a:pt x="97" y="213"/>
                    <a:pt x="98" y="213"/>
                  </a:cubicBezTo>
                  <a:cubicBezTo>
                    <a:pt x="118" y="213"/>
                    <a:pt x="164" y="205"/>
                    <a:pt x="164" y="184"/>
                  </a:cubicBezTo>
                  <a:cubicBezTo>
                    <a:pt x="164" y="182"/>
                    <a:pt x="163" y="181"/>
                    <a:pt x="163" y="179"/>
                  </a:cubicBezTo>
                  <a:cubicBezTo>
                    <a:pt x="163" y="179"/>
                    <a:pt x="163" y="179"/>
                    <a:pt x="163" y="179"/>
                  </a:cubicBezTo>
                  <a:cubicBezTo>
                    <a:pt x="155" y="137"/>
                    <a:pt x="155" y="137"/>
                    <a:pt x="155" y="137"/>
                  </a:cubicBezTo>
                  <a:cubicBezTo>
                    <a:pt x="130" y="0"/>
                    <a:pt x="130" y="0"/>
                    <a:pt x="130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84" name="Freeform 42"/>
            <p:cNvSpPr>
              <a:spLocks/>
            </p:cNvSpPr>
            <p:nvPr/>
          </p:nvSpPr>
          <p:spPr bwMode="auto">
            <a:xfrm>
              <a:off x="434975" y="2652713"/>
              <a:ext cx="271462" cy="177800"/>
            </a:xfrm>
            <a:custGeom>
              <a:avLst/>
              <a:gdLst>
                <a:gd name="T0" fmla="*/ 176 w 185"/>
                <a:gd name="T1" fmla="*/ 11 h 122"/>
                <a:gd name="T2" fmla="*/ 144 w 185"/>
                <a:gd name="T3" fmla="*/ 1 h 122"/>
                <a:gd name="T4" fmla="*/ 137 w 185"/>
                <a:gd name="T5" fmla="*/ 1 h 122"/>
                <a:gd name="T6" fmla="*/ 23 w 185"/>
                <a:gd name="T7" fmla="*/ 49 h 122"/>
                <a:gd name="T8" fmla="*/ 0 w 185"/>
                <a:gd name="T9" fmla="*/ 92 h 122"/>
                <a:gd name="T10" fmla="*/ 66 w 185"/>
                <a:gd name="T11" fmla="*/ 104 h 122"/>
                <a:gd name="T12" fmla="*/ 119 w 185"/>
                <a:gd name="T13" fmla="*/ 51 h 122"/>
                <a:gd name="T14" fmla="*/ 185 w 185"/>
                <a:gd name="T15" fmla="*/ 43 h 122"/>
                <a:gd name="T16" fmla="*/ 184 w 185"/>
                <a:gd name="T17" fmla="*/ 21 h 122"/>
                <a:gd name="T18" fmla="*/ 176 w 185"/>
                <a:gd name="T19" fmla="*/ 1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22">
                  <a:moveTo>
                    <a:pt x="176" y="11"/>
                  </a:moveTo>
                  <a:cubicBezTo>
                    <a:pt x="144" y="1"/>
                    <a:pt x="144" y="1"/>
                    <a:pt x="144" y="1"/>
                  </a:cubicBezTo>
                  <a:cubicBezTo>
                    <a:pt x="142" y="0"/>
                    <a:pt x="140" y="0"/>
                    <a:pt x="137" y="1"/>
                  </a:cubicBezTo>
                  <a:cubicBezTo>
                    <a:pt x="120" y="6"/>
                    <a:pt x="42" y="32"/>
                    <a:pt x="23" y="49"/>
                  </a:cubicBezTo>
                  <a:cubicBezTo>
                    <a:pt x="2" y="67"/>
                    <a:pt x="0" y="92"/>
                    <a:pt x="0" y="92"/>
                  </a:cubicBezTo>
                  <a:cubicBezTo>
                    <a:pt x="4" y="122"/>
                    <a:pt x="50" y="117"/>
                    <a:pt x="66" y="104"/>
                  </a:cubicBezTo>
                  <a:cubicBezTo>
                    <a:pt x="80" y="93"/>
                    <a:pt x="119" y="51"/>
                    <a:pt x="119" y="51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4" y="17"/>
                    <a:pt x="180" y="12"/>
                    <a:pt x="176" y="11"/>
                  </a:cubicBezTo>
                </a:path>
              </a:pathLst>
            </a:custGeom>
            <a:solidFill>
              <a:srgbClr val="F0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85" name="Freeform 43"/>
            <p:cNvSpPr>
              <a:spLocks/>
            </p:cNvSpPr>
            <p:nvPr/>
          </p:nvSpPr>
          <p:spPr bwMode="auto">
            <a:xfrm>
              <a:off x="434975" y="2690813"/>
              <a:ext cx="142875" cy="139700"/>
            </a:xfrm>
            <a:custGeom>
              <a:avLst/>
              <a:gdLst>
                <a:gd name="T0" fmla="*/ 65 w 97"/>
                <a:gd name="T1" fmla="*/ 0 h 95"/>
                <a:gd name="T2" fmla="*/ 23 w 97"/>
                <a:gd name="T3" fmla="*/ 22 h 95"/>
                <a:gd name="T4" fmla="*/ 0 w 97"/>
                <a:gd name="T5" fmla="*/ 65 h 95"/>
                <a:gd name="T6" fmla="*/ 66 w 97"/>
                <a:gd name="T7" fmla="*/ 77 h 95"/>
                <a:gd name="T8" fmla="*/ 97 w 97"/>
                <a:gd name="T9" fmla="*/ 48 h 95"/>
                <a:gd name="T10" fmla="*/ 65 w 97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5">
                  <a:moveTo>
                    <a:pt x="65" y="0"/>
                  </a:moveTo>
                  <a:cubicBezTo>
                    <a:pt x="47" y="8"/>
                    <a:pt x="30" y="15"/>
                    <a:pt x="23" y="22"/>
                  </a:cubicBezTo>
                  <a:cubicBezTo>
                    <a:pt x="2" y="40"/>
                    <a:pt x="0" y="65"/>
                    <a:pt x="0" y="65"/>
                  </a:cubicBezTo>
                  <a:cubicBezTo>
                    <a:pt x="4" y="95"/>
                    <a:pt x="50" y="90"/>
                    <a:pt x="66" y="77"/>
                  </a:cubicBezTo>
                  <a:cubicBezTo>
                    <a:pt x="73" y="72"/>
                    <a:pt x="86" y="59"/>
                    <a:pt x="97" y="48"/>
                  </a:cubicBezTo>
                  <a:cubicBezTo>
                    <a:pt x="80" y="37"/>
                    <a:pt x="69" y="19"/>
                    <a:pt x="65" y="0"/>
                  </a:cubicBezTo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86" name="Freeform 44"/>
            <p:cNvSpPr>
              <a:spLocks/>
            </p:cNvSpPr>
            <p:nvPr/>
          </p:nvSpPr>
          <p:spPr bwMode="auto">
            <a:xfrm>
              <a:off x="527050" y="2795588"/>
              <a:ext cx="14287" cy="11113"/>
            </a:xfrm>
            <a:custGeom>
              <a:avLst/>
              <a:gdLst>
                <a:gd name="T0" fmla="*/ 10 w 10"/>
                <a:gd name="T1" fmla="*/ 0 h 8"/>
                <a:gd name="T2" fmla="*/ 3 w 10"/>
                <a:gd name="T3" fmla="*/ 6 h 8"/>
                <a:gd name="T4" fmla="*/ 0 w 10"/>
                <a:gd name="T5" fmla="*/ 8 h 8"/>
                <a:gd name="T6" fmla="*/ 3 w 10"/>
                <a:gd name="T7" fmla="*/ 6 h 8"/>
                <a:gd name="T8" fmla="*/ 10 w 1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cubicBezTo>
                    <a:pt x="7" y="3"/>
                    <a:pt x="5" y="5"/>
                    <a:pt x="3" y="6"/>
                  </a:cubicBezTo>
                  <a:cubicBezTo>
                    <a:pt x="2" y="7"/>
                    <a:pt x="1" y="8"/>
                    <a:pt x="0" y="8"/>
                  </a:cubicBezTo>
                  <a:cubicBezTo>
                    <a:pt x="1" y="8"/>
                    <a:pt x="2" y="7"/>
                    <a:pt x="3" y="6"/>
                  </a:cubicBezTo>
                  <a:cubicBezTo>
                    <a:pt x="5" y="5"/>
                    <a:pt x="7" y="3"/>
                    <a:pt x="1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87" name="Freeform 45"/>
            <p:cNvSpPr>
              <a:spLocks/>
            </p:cNvSpPr>
            <p:nvPr/>
          </p:nvSpPr>
          <p:spPr bwMode="auto">
            <a:xfrm>
              <a:off x="527050" y="2708275"/>
              <a:ext cx="139700" cy="98425"/>
            </a:xfrm>
            <a:custGeom>
              <a:avLst/>
              <a:gdLst>
                <a:gd name="T0" fmla="*/ 61 w 95"/>
                <a:gd name="T1" fmla="*/ 0 h 67"/>
                <a:gd name="T2" fmla="*/ 50 w 95"/>
                <a:gd name="T3" fmla="*/ 13 h 67"/>
                <a:gd name="T4" fmla="*/ 27 w 95"/>
                <a:gd name="T5" fmla="*/ 30 h 67"/>
                <a:gd name="T6" fmla="*/ 34 w 95"/>
                <a:gd name="T7" fmla="*/ 36 h 67"/>
                <a:gd name="T8" fmla="*/ 3 w 95"/>
                <a:gd name="T9" fmla="*/ 65 h 67"/>
                <a:gd name="T10" fmla="*/ 0 w 95"/>
                <a:gd name="T11" fmla="*/ 67 h 67"/>
                <a:gd name="T12" fmla="*/ 0 w 95"/>
                <a:gd name="T13" fmla="*/ 67 h 67"/>
                <a:gd name="T14" fmla="*/ 3 w 95"/>
                <a:gd name="T15" fmla="*/ 65 h 67"/>
                <a:gd name="T16" fmla="*/ 10 w 95"/>
                <a:gd name="T17" fmla="*/ 59 h 67"/>
                <a:gd name="T18" fmla="*/ 56 w 95"/>
                <a:gd name="T19" fmla="*/ 12 h 67"/>
                <a:gd name="T20" fmla="*/ 95 w 95"/>
                <a:gd name="T21" fmla="*/ 7 h 67"/>
                <a:gd name="T22" fmla="*/ 61 w 95"/>
                <a:gd name="T2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67">
                  <a:moveTo>
                    <a:pt x="61" y="0"/>
                  </a:moveTo>
                  <a:cubicBezTo>
                    <a:pt x="59" y="5"/>
                    <a:pt x="55" y="9"/>
                    <a:pt x="50" y="13"/>
                  </a:cubicBezTo>
                  <a:cubicBezTo>
                    <a:pt x="43" y="18"/>
                    <a:pt x="35" y="24"/>
                    <a:pt x="27" y="30"/>
                  </a:cubicBezTo>
                  <a:cubicBezTo>
                    <a:pt x="29" y="32"/>
                    <a:pt x="31" y="34"/>
                    <a:pt x="34" y="36"/>
                  </a:cubicBezTo>
                  <a:cubicBezTo>
                    <a:pt x="23" y="47"/>
                    <a:pt x="10" y="60"/>
                    <a:pt x="3" y="65"/>
                  </a:cubicBezTo>
                  <a:cubicBezTo>
                    <a:pt x="2" y="66"/>
                    <a:pt x="1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" y="67"/>
                    <a:pt x="2" y="66"/>
                    <a:pt x="3" y="65"/>
                  </a:cubicBezTo>
                  <a:cubicBezTo>
                    <a:pt x="5" y="64"/>
                    <a:pt x="7" y="62"/>
                    <a:pt x="10" y="59"/>
                  </a:cubicBezTo>
                  <a:cubicBezTo>
                    <a:pt x="27" y="43"/>
                    <a:pt x="56" y="12"/>
                    <a:pt x="56" y="12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84" y="3"/>
                    <a:pt x="73" y="1"/>
                    <a:pt x="61" y="0"/>
                  </a:cubicBezTo>
                </a:path>
              </a:pathLst>
            </a:custGeom>
            <a:solidFill>
              <a:srgbClr val="D8B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88" name="Freeform 46"/>
            <p:cNvSpPr>
              <a:spLocks/>
            </p:cNvSpPr>
            <p:nvPr/>
          </p:nvSpPr>
          <p:spPr bwMode="auto">
            <a:xfrm>
              <a:off x="460375" y="2752725"/>
              <a:ext cx="117475" cy="66675"/>
            </a:xfrm>
            <a:custGeom>
              <a:avLst/>
              <a:gdLst>
                <a:gd name="T0" fmla="*/ 73 w 80"/>
                <a:gd name="T1" fmla="*/ 0 h 45"/>
                <a:gd name="T2" fmla="*/ 0 w 80"/>
                <a:gd name="T3" fmla="*/ 43 h 45"/>
                <a:gd name="T4" fmla="*/ 15 w 80"/>
                <a:gd name="T5" fmla="*/ 45 h 45"/>
                <a:gd name="T6" fmla="*/ 46 w 80"/>
                <a:gd name="T7" fmla="*/ 37 h 45"/>
                <a:gd name="T8" fmla="*/ 49 w 80"/>
                <a:gd name="T9" fmla="*/ 35 h 45"/>
                <a:gd name="T10" fmla="*/ 80 w 80"/>
                <a:gd name="T11" fmla="*/ 6 h 45"/>
                <a:gd name="T12" fmla="*/ 73 w 80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5">
                  <a:moveTo>
                    <a:pt x="73" y="0"/>
                  </a:moveTo>
                  <a:cubicBezTo>
                    <a:pt x="50" y="17"/>
                    <a:pt x="24" y="37"/>
                    <a:pt x="0" y="43"/>
                  </a:cubicBezTo>
                  <a:cubicBezTo>
                    <a:pt x="5" y="45"/>
                    <a:pt x="10" y="45"/>
                    <a:pt x="15" y="45"/>
                  </a:cubicBezTo>
                  <a:cubicBezTo>
                    <a:pt x="27" y="45"/>
                    <a:pt x="39" y="42"/>
                    <a:pt x="46" y="37"/>
                  </a:cubicBezTo>
                  <a:cubicBezTo>
                    <a:pt x="47" y="37"/>
                    <a:pt x="48" y="36"/>
                    <a:pt x="49" y="35"/>
                  </a:cubicBezTo>
                  <a:cubicBezTo>
                    <a:pt x="56" y="30"/>
                    <a:pt x="69" y="17"/>
                    <a:pt x="80" y="6"/>
                  </a:cubicBezTo>
                  <a:cubicBezTo>
                    <a:pt x="77" y="4"/>
                    <a:pt x="75" y="2"/>
                    <a:pt x="73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89" name="Freeform 47"/>
            <p:cNvSpPr>
              <a:spLocks/>
            </p:cNvSpPr>
            <p:nvPr/>
          </p:nvSpPr>
          <p:spPr bwMode="auto">
            <a:xfrm>
              <a:off x="625475" y="2727325"/>
              <a:ext cx="158750" cy="109538"/>
            </a:xfrm>
            <a:custGeom>
              <a:avLst/>
              <a:gdLst>
                <a:gd name="T0" fmla="*/ 61 w 108"/>
                <a:gd name="T1" fmla="*/ 0 h 75"/>
                <a:gd name="T2" fmla="*/ 75 w 108"/>
                <a:gd name="T3" fmla="*/ 23 h 75"/>
                <a:gd name="T4" fmla="*/ 1 w 108"/>
                <a:gd name="T5" fmla="*/ 23 h 75"/>
                <a:gd name="T6" fmla="*/ 14 w 108"/>
                <a:gd name="T7" fmla="*/ 38 h 75"/>
                <a:gd name="T8" fmla="*/ 33 w 108"/>
                <a:gd name="T9" fmla="*/ 66 h 75"/>
                <a:gd name="T10" fmla="*/ 50 w 108"/>
                <a:gd name="T11" fmla="*/ 75 h 75"/>
                <a:gd name="T12" fmla="*/ 72 w 108"/>
                <a:gd name="T13" fmla="*/ 73 h 75"/>
                <a:gd name="T14" fmla="*/ 108 w 108"/>
                <a:gd name="T15" fmla="*/ 58 h 75"/>
                <a:gd name="T16" fmla="*/ 105 w 108"/>
                <a:gd name="T17" fmla="*/ 27 h 75"/>
                <a:gd name="T18" fmla="*/ 61 w 108"/>
                <a:gd name="T1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75">
                  <a:moveTo>
                    <a:pt x="61" y="0"/>
                  </a:moveTo>
                  <a:cubicBezTo>
                    <a:pt x="75" y="23"/>
                    <a:pt x="75" y="23"/>
                    <a:pt x="75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38"/>
                    <a:pt x="14" y="38"/>
                    <a:pt x="14" y="38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7" y="72"/>
                    <a:pt x="43" y="75"/>
                    <a:pt x="50" y="75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97" y="72"/>
                    <a:pt x="108" y="58"/>
                    <a:pt x="108" y="58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0" y="17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F0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90" name="Freeform 48"/>
            <p:cNvSpPr>
              <a:spLocks/>
            </p:cNvSpPr>
            <p:nvPr/>
          </p:nvSpPr>
          <p:spPr bwMode="auto">
            <a:xfrm>
              <a:off x="588963" y="2671763"/>
              <a:ext cx="147637" cy="88900"/>
            </a:xfrm>
            <a:custGeom>
              <a:avLst/>
              <a:gdLst>
                <a:gd name="T0" fmla="*/ 52 w 100"/>
                <a:gd name="T1" fmla="*/ 1 h 61"/>
                <a:gd name="T2" fmla="*/ 11 w 100"/>
                <a:gd name="T3" fmla="*/ 2 h 61"/>
                <a:gd name="T4" fmla="*/ 2 w 100"/>
                <a:gd name="T5" fmla="*/ 13 h 61"/>
                <a:gd name="T6" fmla="*/ 28 w 100"/>
                <a:gd name="T7" fmla="*/ 61 h 61"/>
                <a:gd name="T8" fmla="*/ 100 w 100"/>
                <a:gd name="T9" fmla="*/ 61 h 61"/>
                <a:gd name="T10" fmla="*/ 68 w 100"/>
                <a:gd name="T11" fmla="*/ 9 h 61"/>
                <a:gd name="T12" fmla="*/ 52 w 100"/>
                <a:gd name="T13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1">
                  <a:moveTo>
                    <a:pt x="52" y="1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3" y="2"/>
                    <a:pt x="0" y="9"/>
                    <a:pt x="2" y="13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4" y="4"/>
                    <a:pt x="58" y="0"/>
                    <a:pt x="52" y="1"/>
                  </a:cubicBezTo>
                  <a:close/>
                </a:path>
              </a:pathLst>
            </a:custGeom>
            <a:solidFill>
              <a:srgbClr val="172F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91" name="Freeform 49"/>
            <p:cNvSpPr>
              <a:spLocks/>
            </p:cNvSpPr>
            <p:nvPr/>
          </p:nvSpPr>
          <p:spPr bwMode="auto">
            <a:xfrm>
              <a:off x="588963" y="2678113"/>
              <a:ext cx="133350" cy="82550"/>
            </a:xfrm>
            <a:custGeom>
              <a:avLst/>
              <a:gdLst>
                <a:gd name="T0" fmla="*/ 47 w 91"/>
                <a:gd name="T1" fmla="*/ 1 h 56"/>
                <a:gd name="T2" fmla="*/ 8 w 91"/>
                <a:gd name="T3" fmla="*/ 1 h 56"/>
                <a:gd name="T4" fmla="*/ 3 w 91"/>
                <a:gd name="T5" fmla="*/ 11 h 56"/>
                <a:gd name="T6" fmla="*/ 26 w 91"/>
                <a:gd name="T7" fmla="*/ 56 h 56"/>
                <a:gd name="T8" fmla="*/ 91 w 91"/>
                <a:gd name="T9" fmla="*/ 56 h 56"/>
                <a:gd name="T10" fmla="*/ 63 w 91"/>
                <a:gd name="T11" fmla="*/ 9 h 56"/>
                <a:gd name="T12" fmla="*/ 47 w 91"/>
                <a:gd name="T13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56">
                  <a:moveTo>
                    <a:pt x="47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3" y="2"/>
                    <a:pt x="0" y="7"/>
                    <a:pt x="3" y="11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0" y="4"/>
                    <a:pt x="54" y="0"/>
                    <a:pt x="47" y="1"/>
                  </a:cubicBezTo>
                  <a:close/>
                </a:path>
              </a:pathLst>
            </a:custGeom>
            <a:solidFill>
              <a:srgbClr val="1F3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692" name="CaixaDeTexto 1691"/>
          <p:cNvSpPr txBox="1"/>
          <p:nvPr/>
        </p:nvSpPr>
        <p:spPr>
          <a:xfrm>
            <a:off x="289307" y="1133191"/>
            <a:ext cx="2231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1E16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Desde 2016</a:t>
            </a:r>
            <a:endParaRPr lang="pt-BR" sz="2400" b="1" dirty="0">
              <a:solidFill>
                <a:srgbClr val="1E164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93" name="CaixaDeTexto 1692"/>
          <p:cNvSpPr txBox="1"/>
          <p:nvPr/>
        </p:nvSpPr>
        <p:spPr>
          <a:xfrm>
            <a:off x="370872" y="2452938"/>
            <a:ext cx="962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Paciente</a:t>
            </a:r>
          </a:p>
        </p:txBody>
      </p:sp>
      <p:pic>
        <p:nvPicPr>
          <p:cNvPr id="1694" name="Imagem 169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65" y="2386568"/>
            <a:ext cx="2617546" cy="7996399"/>
          </a:xfrm>
          <a:prstGeom prst="rect">
            <a:avLst/>
          </a:prstGeom>
        </p:spPr>
      </p:pic>
      <p:sp>
        <p:nvSpPr>
          <p:cNvPr id="1695" name="CaixaDeTexto 1694"/>
          <p:cNvSpPr txBox="1"/>
          <p:nvPr/>
        </p:nvSpPr>
        <p:spPr>
          <a:xfrm>
            <a:off x="1662113" y="2938375"/>
            <a:ext cx="938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M</a:t>
            </a:r>
            <a:r>
              <a:rPr lang="pt-BR" sz="1400" b="1" dirty="0" err="1">
                <a:solidFill>
                  <a:schemeClr val="bg1"/>
                </a:solidFill>
              </a:rPr>
              <a:t>édico</a:t>
            </a:r>
            <a:r>
              <a:rPr lang="pt-BR" sz="1400" b="1" dirty="0">
                <a:solidFill>
                  <a:schemeClr val="bg1"/>
                </a:solidFill>
              </a:rPr>
              <a:t> de Família</a:t>
            </a:r>
          </a:p>
        </p:txBody>
      </p:sp>
      <p:grpSp>
        <p:nvGrpSpPr>
          <p:cNvPr id="1696" name="Agrupar 1695"/>
          <p:cNvGrpSpPr/>
          <p:nvPr/>
        </p:nvGrpSpPr>
        <p:grpSpPr>
          <a:xfrm>
            <a:off x="7061201" y="1743875"/>
            <a:ext cx="2173287" cy="1857495"/>
            <a:chOff x="7061201" y="886624"/>
            <a:chExt cx="2173287" cy="1857494"/>
          </a:xfrm>
        </p:grpSpPr>
        <p:sp>
          <p:nvSpPr>
            <p:cNvPr id="1697" name="CaixaDeTexto 1696"/>
            <p:cNvSpPr txBox="1"/>
            <p:nvPr/>
          </p:nvSpPr>
          <p:spPr>
            <a:xfrm>
              <a:off x="7061201" y="886624"/>
              <a:ext cx="13985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</a:rPr>
                <a:t>Medicação</a:t>
              </a:r>
            </a:p>
          </p:txBody>
        </p:sp>
        <p:sp>
          <p:nvSpPr>
            <p:cNvPr id="1698" name="CaixaDeTexto 1697"/>
            <p:cNvSpPr txBox="1"/>
            <p:nvPr/>
          </p:nvSpPr>
          <p:spPr>
            <a:xfrm>
              <a:off x="7061201" y="1353350"/>
              <a:ext cx="1694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</a:rPr>
                <a:t>Exames de imagem</a:t>
              </a:r>
            </a:p>
          </p:txBody>
        </p:sp>
        <p:sp>
          <p:nvSpPr>
            <p:cNvPr id="1699" name="CaixaDeTexto 1698"/>
            <p:cNvSpPr txBox="1"/>
            <p:nvPr/>
          </p:nvSpPr>
          <p:spPr>
            <a:xfrm>
              <a:off x="7061201" y="1791886"/>
              <a:ext cx="2144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</a:rPr>
                <a:t>Exames laboratoriais</a:t>
              </a:r>
            </a:p>
          </p:txBody>
        </p:sp>
        <p:sp>
          <p:nvSpPr>
            <p:cNvPr id="1700" name="CaixaDeTexto 1699"/>
            <p:cNvSpPr txBox="1"/>
            <p:nvPr/>
          </p:nvSpPr>
          <p:spPr>
            <a:xfrm>
              <a:off x="7061201" y="2220898"/>
              <a:ext cx="21732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</a:rPr>
                <a:t>Indicação para </a:t>
              </a:r>
            </a:p>
            <a:p>
              <a:r>
                <a:rPr lang="pt-BR" sz="1400" b="1" dirty="0">
                  <a:solidFill>
                    <a:schemeClr val="bg1"/>
                  </a:solidFill>
                </a:rPr>
                <a:t>especialista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825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3" grpId="0"/>
      <p:bldP spid="16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2FD4A54-F787-4628-9AB6-0EF526605A58}"/>
              </a:ext>
            </a:extLst>
          </p:cNvPr>
          <p:cNvSpPr txBox="1"/>
          <p:nvPr/>
        </p:nvSpPr>
        <p:spPr>
          <a:xfrm>
            <a:off x="121152" y="108431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 Primária à Saúde</a:t>
            </a:r>
            <a:endParaRPr lang="pt-BR" sz="5400" b="1" dirty="0">
              <a:solidFill>
                <a:srgbClr val="2540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7" y="1196752"/>
            <a:ext cx="8743408" cy="475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Retângulo 87"/>
          <p:cNvSpPr/>
          <p:nvPr/>
        </p:nvSpPr>
        <p:spPr>
          <a:xfrm>
            <a:off x="3376633" y="1249004"/>
            <a:ext cx="1998617" cy="5403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27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2FD4A54-F787-4628-9AB6-0EF526605A58}"/>
              </a:ext>
            </a:extLst>
          </p:cNvPr>
          <p:cNvSpPr txBox="1"/>
          <p:nvPr/>
        </p:nvSpPr>
        <p:spPr>
          <a:xfrm>
            <a:off x="121152" y="108431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 Primária à Saúde - Resultados</a:t>
            </a:r>
            <a:endParaRPr lang="pt-BR" sz="5400" b="1" dirty="0">
              <a:solidFill>
                <a:srgbClr val="2540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303919"/>
              </p:ext>
            </p:extLst>
          </p:nvPr>
        </p:nvGraphicFramePr>
        <p:xfrm>
          <a:off x="79588" y="1449549"/>
          <a:ext cx="7432448" cy="390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7484747" y="1988840"/>
            <a:ext cx="1551750" cy="267765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sz="1400" b="1" i="0" u="none" strike="noStrike" dirty="0" smtClean="0">
                <a:effectLst/>
                <a:latin typeface="Arial" panose="020B0604020202020204" pitchFamily="34" charset="0"/>
              </a:rPr>
              <a:t>Resultado Global:  82.559 consultas evitadas</a:t>
            </a:r>
          </a:p>
          <a:p>
            <a:endParaRPr lang="pt-BR" sz="1400" b="1" dirty="0">
              <a:latin typeface="Arial" panose="020B0604020202020204" pitchFamily="34" charset="0"/>
            </a:endParaRPr>
          </a:p>
          <a:p>
            <a:r>
              <a:rPr lang="pt-BR" sz="1400" b="1" dirty="0" smtClean="0">
                <a:latin typeface="Arial" panose="020B0604020202020204" pitchFamily="34" charset="0"/>
              </a:rPr>
              <a:t>Aproximadamente 136 consultas evitadas/mês a cada 1000 pacientes acompanhados</a:t>
            </a:r>
            <a:r>
              <a:rPr lang="pt-BR" sz="1400" dirty="0" smtClean="0"/>
              <a:t>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79639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2FD4A54-F787-4628-9AB6-0EF526605A58}"/>
              </a:ext>
            </a:extLst>
          </p:cNvPr>
          <p:cNvSpPr txBox="1"/>
          <p:nvPr/>
        </p:nvSpPr>
        <p:spPr>
          <a:xfrm>
            <a:off x="121152" y="108431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 Primária à Saúde - Resultados</a:t>
            </a:r>
            <a:endParaRPr lang="pt-BR" sz="5400" b="1" dirty="0">
              <a:solidFill>
                <a:srgbClr val="2540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976420"/>
              </p:ext>
            </p:extLst>
          </p:nvPr>
        </p:nvGraphicFramePr>
        <p:xfrm>
          <a:off x="0" y="1268760"/>
          <a:ext cx="7049236" cy="4454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ângulo 7"/>
          <p:cNvSpPr/>
          <p:nvPr/>
        </p:nvSpPr>
        <p:spPr>
          <a:xfrm>
            <a:off x="7049236" y="2372720"/>
            <a:ext cx="1851901" cy="224676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sz="1400" b="1" i="0" u="none" strike="noStrike" dirty="0" smtClean="0">
                <a:effectLst/>
                <a:latin typeface="Arial" panose="020B0604020202020204" pitchFamily="34" charset="0"/>
              </a:rPr>
              <a:t>Resultado Global:  15.538 consultas evitadas</a:t>
            </a:r>
          </a:p>
          <a:p>
            <a:endParaRPr lang="pt-BR" sz="1400" b="1" dirty="0">
              <a:latin typeface="Arial" panose="020B0604020202020204" pitchFamily="34" charset="0"/>
            </a:endParaRPr>
          </a:p>
          <a:p>
            <a:r>
              <a:rPr lang="pt-BR" sz="1400" b="1" dirty="0" smtClean="0">
                <a:latin typeface="Arial" panose="020B0604020202020204" pitchFamily="34" charset="0"/>
              </a:rPr>
              <a:t>Aproximadamente 26 visitas a PA ou </a:t>
            </a:r>
            <a:r>
              <a:rPr lang="pt-BR" sz="1400" b="1" dirty="0">
                <a:latin typeface="Arial" panose="020B0604020202020204" pitchFamily="34" charset="0"/>
              </a:rPr>
              <a:t>P</a:t>
            </a:r>
            <a:r>
              <a:rPr lang="pt-BR" sz="1400" b="1" dirty="0" smtClean="0">
                <a:latin typeface="Arial" panose="020B0604020202020204" pitchFamily="34" charset="0"/>
              </a:rPr>
              <a:t>S evitadas/mês a cada 1000 pacientes acompanhados</a:t>
            </a:r>
            <a:r>
              <a:rPr lang="pt-BR" sz="1400" dirty="0" smtClean="0"/>
              <a:t>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56430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A7B86F77-1C04-49E8-B976-EC996D638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D1CBA8D-7C82-4B9C-AE75-6FF9FEB1E47F}"/>
              </a:ext>
            </a:extLst>
          </p:cNvPr>
          <p:cNvSpPr txBox="1"/>
          <p:nvPr/>
        </p:nvSpPr>
        <p:spPr>
          <a:xfrm>
            <a:off x="3087995" y="4663745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Fundada em 1966, Abramge – </a:t>
            </a:r>
            <a:r>
              <a:rPr lang="es-E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Associação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Brasileira de Planos de Saúde - representa operadoras presentes em todas as </a:t>
            </a:r>
            <a:r>
              <a:rPr lang="es-E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regiões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país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9AC58D1-88C3-42F8-BA5C-1D1807368260}"/>
              </a:ext>
            </a:extLst>
          </p:cNvPr>
          <p:cNvCxnSpPr>
            <a:cxnSpLocks/>
          </p:cNvCxnSpPr>
          <p:nvPr/>
        </p:nvCxnSpPr>
        <p:spPr>
          <a:xfrm>
            <a:off x="241129" y="906680"/>
            <a:ext cx="2170631" cy="0"/>
          </a:xfrm>
          <a:prstGeom prst="line">
            <a:avLst/>
          </a:prstGeom>
          <a:ln w="28575">
            <a:solidFill>
              <a:srgbClr val="CA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o 12">
            <a:extLst>
              <a:ext uri="{FF2B5EF4-FFF2-40B4-BE49-F238E27FC236}">
                <a16:creationId xmlns:a16="http://schemas.microsoft.com/office/drawing/2014/main" id="{ADF5F664-6D51-4E19-9DCF-0475739C8480}"/>
              </a:ext>
            </a:extLst>
          </p:cNvPr>
          <p:cNvGrpSpPr/>
          <p:nvPr/>
        </p:nvGrpSpPr>
        <p:grpSpPr>
          <a:xfrm>
            <a:off x="1126061" y="2383356"/>
            <a:ext cx="2448272" cy="2362200"/>
            <a:chOff x="251520" y="2064914"/>
            <a:chExt cx="2187895" cy="2037891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4FC2312F-2732-4790-A829-A699D5DE2D6F}"/>
                </a:ext>
              </a:extLst>
            </p:cNvPr>
            <p:cNvSpPr/>
            <p:nvPr/>
          </p:nvSpPr>
          <p:spPr>
            <a:xfrm>
              <a:off x="251520" y="2064914"/>
              <a:ext cx="2187895" cy="2037891"/>
            </a:xfrm>
            <a:prstGeom prst="ellipse">
              <a:avLst/>
            </a:prstGeom>
            <a:noFill/>
            <a:ln>
              <a:solidFill>
                <a:srgbClr val="004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D30BD951-FBAC-45F7-8FC3-8D0F004ACB0E}"/>
                </a:ext>
              </a:extLst>
            </p:cNvPr>
            <p:cNvSpPr/>
            <p:nvPr/>
          </p:nvSpPr>
          <p:spPr>
            <a:xfrm>
              <a:off x="324511" y="2135681"/>
              <a:ext cx="2048826" cy="1908356"/>
            </a:xfrm>
            <a:prstGeom prst="ellipse">
              <a:avLst/>
            </a:prstGeom>
            <a:solidFill>
              <a:srgbClr val="004E9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+ de 130 Operadoras Associadas</a:t>
              </a:r>
            </a:p>
          </p:txBody>
        </p:sp>
      </p:grpSp>
      <p:grpSp>
        <p:nvGrpSpPr>
          <p:cNvPr id="16" name="Grupo 16">
            <a:extLst>
              <a:ext uri="{FF2B5EF4-FFF2-40B4-BE49-F238E27FC236}">
                <a16:creationId xmlns:a16="http://schemas.microsoft.com/office/drawing/2014/main" id="{C2EFD8C3-CAB4-4487-A385-CD14080F4A65}"/>
              </a:ext>
            </a:extLst>
          </p:cNvPr>
          <p:cNvGrpSpPr/>
          <p:nvPr/>
        </p:nvGrpSpPr>
        <p:grpSpPr>
          <a:xfrm>
            <a:off x="5868144" y="2390310"/>
            <a:ext cx="2448272" cy="2362200"/>
            <a:chOff x="251520" y="2064914"/>
            <a:chExt cx="2187895" cy="2037891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847D23D5-5551-499D-B4BF-A3339277F21E}"/>
                </a:ext>
              </a:extLst>
            </p:cNvPr>
            <p:cNvSpPr/>
            <p:nvPr/>
          </p:nvSpPr>
          <p:spPr>
            <a:xfrm>
              <a:off x="251520" y="2064914"/>
              <a:ext cx="2187895" cy="2037891"/>
            </a:xfrm>
            <a:prstGeom prst="ellipse">
              <a:avLst/>
            </a:prstGeom>
            <a:noFill/>
            <a:ln>
              <a:solidFill>
                <a:srgbClr val="004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962B8AD7-5530-4500-AF19-7DADDF506C2D}"/>
                </a:ext>
              </a:extLst>
            </p:cNvPr>
            <p:cNvSpPr/>
            <p:nvPr/>
          </p:nvSpPr>
          <p:spPr>
            <a:xfrm>
              <a:off x="324511" y="2135681"/>
              <a:ext cx="2048826" cy="1908356"/>
            </a:xfrm>
            <a:prstGeom prst="ellipse">
              <a:avLst/>
            </a:prstGeom>
            <a:solidFill>
              <a:srgbClr val="004E9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34,2% do total de beneficiários de planos médicos e odontológicos</a:t>
              </a:r>
            </a:p>
          </p:txBody>
        </p: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2FD4A54-F787-4628-9AB6-0EF526605A58}"/>
              </a:ext>
            </a:extLst>
          </p:cNvPr>
          <p:cNvSpPr txBox="1"/>
          <p:nvPr/>
        </p:nvSpPr>
        <p:spPr>
          <a:xfrm>
            <a:off x="121152" y="108431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Abramge</a:t>
            </a:r>
            <a:endParaRPr lang="pt-BR" sz="5400" b="1" dirty="0">
              <a:solidFill>
                <a:srgbClr val="2540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2FD4A54-F787-4628-9AB6-0EF526605A58}"/>
              </a:ext>
            </a:extLst>
          </p:cNvPr>
          <p:cNvSpPr txBox="1"/>
          <p:nvPr/>
        </p:nvSpPr>
        <p:spPr>
          <a:xfrm>
            <a:off x="121152" y="108431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 Primária à Saúde - Resultados</a:t>
            </a:r>
            <a:endParaRPr lang="pt-BR" sz="5400" b="1" dirty="0">
              <a:solidFill>
                <a:srgbClr val="2540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363833"/>
              </p:ext>
            </p:extLst>
          </p:nvPr>
        </p:nvGraphicFramePr>
        <p:xfrm>
          <a:off x="112632" y="1124744"/>
          <a:ext cx="6907639" cy="4532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7164288" y="2375544"/>
            <a:ext cx="1872208" cy="203132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sz="1400" b="1" i="0" u="none" strike="noStrike" dirty="0" smtClean="0">
                <a:effectLst/>
                <a:latin typeface="Arial" panose="020B0604020202020204" pitchFamily="34" charset="0"/>
              </a:rPr>
              <a:t>Resultado Global:  865 internações evitadas</a:t>
            </a:r>
          </a:p>
          <a:p>
            <a:endParaRPr lang="pt-BR" sz="1400" b="1" dirty="0">
              <a:latin typeface="Arial" panose="020B0604020202020204" pitchFamily="34" charset="0"/>
            </a:endParaRPr>
          </a:p>
          <a:p>
            <a:r>
              <a:rPr lang="pt-BR" sz="1400" b="1" dirty="0" smtClean="0">
                <a:latin typeface="Arial" panose="020B0604020202020204" pitchFamily="34" charset="0"/>
              </a:rPr>
              <a:t>Aproximadamente 1,5 internação evitada/mês a cada 1000 pacientes acompanhados</a:t>
            </a:r>
            <a:r>
              <a:rPr lang="pt-BR" sz="1400" dirty="0" smtClean="0"/>
              <a:t>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49415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2FD4A54-F787-4628-9AB6-0EF526605A58}"/>
              </a:ext>
            </a:extLst>
          </p:cNvPr>
          <p:cNvSpPr txBox="1"/>
          <p:nvPr/>
        </p:nvSpPr>
        <p:spPr>
          <a:xfrm>
            <a:off x="121152" y="108431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 Primária à Saúde - Resultados</a:t>
            </a:r>
            <a:endParaRPr lang="pt-BR" sz="5400" b="1" dirty="0">
              <a:solidFill>
                <a:srgbClr val="2540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1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7340138"/>
              </p:ext>
            </p:extLst>
          </p:nvPr>
        </p:nvGraphicFramePr>
        <p:xfrm>
          <a:off x="683568" y="3556875"/>
          <a:ext cx="7848872" cy="2853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1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829776"/>
              </p:ext>
            </p:extLst>
          </p:nvPr>
        </p:nvGraphicFramePr>
        <p:xfrm>
          <a:off x="683568" y="703185"/>
          <a:ext cx="8064896" cy="2853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4930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-33143" y="-99392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43387"/>
            <a:ext cx="1633727" cy="117244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970165" y="4150415"/>
            <a:ext cx="3685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Associação Brasileira </a:t>
            </a:r>
          </a:p>
          <a:p>
            <a:pPr algn="ctr"/>
            <a:r>
              <a:rPr lang="pt-BR" alt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Planos de Saúde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33143" y="124665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742491" y="5436431"/>
            <a:ext cx="4140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lnSpc>
                <a:spcPct val="80000"/>
              </a:lnSpc>
            </a:pPr>
            <a:r>
              <a:rPr lang="pt-BR" alt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diretoria@abramge.com.br</a:t>
            </a:r>
          </a:p>
          <a:p>
            <a:pPr marR="0" algn="ctr">
              <a:lnSpc>
                <a:spcPct val="80000"/>
              </a:lnSpc>
            </a:pPr>
            <a:endParaRPr lang="pt-BR" alt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>
              <a:lnSpc>
                <a:spcPct val="80000"/>
              </a:lnSpc>
            </a:pPr>
            <a:r>
              <a:rPr lang="pt-BR" alt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Rua Treze de Maio, 1.540 - São Paulo - SP</a:t>
            </a:r>
          </a:p>
          <a:p>
            <a:pPr marR="0" algn="ctr">
              <a:lnSpc>
                <a:spcPct val="80000"/>
              </a:lnSpc>
            </a:pPr>
            <a:r>
              <a:rPr lang="pt-BR" alt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Fone: 55 11 3289.7511</a:t>
            </a:r>
          </a:p>
          <a:p>
            <a:pPr marR="0" algn="ctr">
              <a:lnSpc>
                <a:spcPct val="80000"/>
              </a:lnSpc>
            </a:pPr>
            <a:r>
              <a:rPr lang="pt-BR" alt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Fax: 55 11 3289.7175</a:t>
            </a:r>
          </a:p>
        </p:txBody>
      </p:sp>
    </p:spTree>
    <p:extLst>
      <p:ext uri="{BB962C8B-B14F-4D97-AF65-F5344CB8AC3E}">
        <p14:creationId xmlns:p14="http://schemas.microsoft.com/office/powerpoint/2010/main" val="307461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9AC58D1-88C3-42F8-BA5C-1D1807368260}"/>
              </a:ext>
            </a:extLst>
          </p:cNvPr>
          <p:cNvCxnSpPr>
            <a:cxnSpLocks/>
          </p:cNvCxnSpPr>
          <p:nvPr/>
        </p:nvCxnSpPr>
        <p:spPr>
          <a:xfrm>
            <a:off x="241129" y="906680"/>
            <a:ext cx="2170631" cy="0"/>
          </a:xfrm>
          <a:prstGeom prst="line">
            <a:avLst/>
          </a:prstGeom>
          <a:ln w="28575">
            <a:solidFill>
              <a:srgbClr val="CA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AD5E331-1AA8-4E1D-A4A7-35D1F6818252}"/>
              </a:ext>
            </a:extLst>
          </p:cNvPr>
          <p:cNvSpPr txBox="1"/>
          <p:nvPr/>
        </p:nvSpPr>
        <p:spPr>
          <a:xfrm>
            <a:off x="1" y="3097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Saúde no Brasil</a:t>
            </a:r>
          </a:p>
          <a:p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Panorama Geral 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527A2D4D-D98F-40E0-88DD-A0A1D5BBA2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19" t="31856" r="46946" b="51507"/>
          <a:stretch/>
        </p:blipFill>
        <p:spPr>
          <a:xfrm>
            <a:off x="3528452" y="1395916"/>
            <a:ext cx="1904436" cy="1257300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90BA1F10-B6B6-4CFB-8654-6010362D9E2E}"/>
              </a:ext>
            </a:extLst>
          </p:cNvPr>
          <p:cNvSpPr txBox="1"/>
          <p:nvPr/>
        </p:nvSpPr>
        <p:spPr>
          <a:xfrm>
            <a:off x="24124" y="3176389"/>
            <a:ext cx="31683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6,5</a:t>
            </a:r>
            <a:r>
              <a:rPr lang="pt-B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milhões de empregos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setor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o segundo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empregador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país em 2018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2649E74-C2E3-4C05-89A8-DBB1FAFE480A}"/>
              </a:ext>
            </a:extLst>
          </p:cNvPr>
          <p:cNvSpPr txBox="1"/>
          <p:nvPr/>
        </p:nvSpPr>
        <p:spPr>
          <a:xfrm>
            <a:off x="-48678" y="1342954"/>
            <a:ext cx="31683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9,1% </a:t>
            </a:r>
            <a:r>
              <a:rPr lang="pt-B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PIB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quinto setor que mais contribuiu para a geração do PIB - 2015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1E89397-44CC-4016-81C3-CDA060A075E4}"/>
              </a:ext>
            </a:extLst>
          </p:cNvPr>
          <p:cNvSpPr txBox="1"/>
          <p:nvPr/>
        </p:nvSpPr>
        <p:spPr>
          <a:xfrm>
            <a:off x="5697906" y="1290929"/>
            <a:ext cx="30815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331</a:t>
            </a:r>
            <a:r>
              <a:rPr lang="pt-B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estabelecimentos públicos e privados que prestam serviços de saúde - 2018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B910BB4-A7CE-4034-8B8E-F5F540B1C00D}"/>
              </a:ext>
            </a:extLst>
          </p:cNvPr>
          <p:cNvSpPr txBox="1"/>
          <p:nvPr/>
        </p:nvSpPr>
        <p:spPr>
          <a:xfrm>
            <a:off x="5721332" y="3163137"/>
            <a:ext cx="3231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6.038 </a:t>
            </a:r>
            <a:r>
              <a:rPr lang="pt-B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hospitais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públicos e privados - 2018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249D4AA-C0AE-494C-A756-16ED4C4FD52D}"/>
              </a:ext>
            </a:extLst>
          </p:cNvPr>
          <p:cNvSpPr txBox="1"/>
          <p:nvPr/>
        </p:nvSpPr>
        <p:spPr>
          <a:xfrm>
            <a:off x="5721332" y="4941168"/>
            <a:ext cx="3231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1.223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operadoras de planos de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(médico e odontológico) - 2018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CDDD81DC-D0FD-4C3F-AF92-BC2A41F8A1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70" t="49447" r="46946" b="33594"/>
          <a:stretch/>
        </p:blipFill>
        <p:spPr>
          <a:xfrm>
            <a:off x="3528452" y="3249649"/>
            <a:ext cx="1904436" cy="1281640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B63C092-3ADF-481F-B694-B53CE24325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19" t="67842" r="46946" b="15193"/>
          <a:stretch/>
        </p:blipFill>
        <p:spPr>
          <a:xfrm>
            <a:off x="3528452" y="4957496"/>
            <a:ext cx="1904436" cy="1282133"/>
          </a:xfrm>
          <a:prstGeom prst="rect">
            <a:avLst/>
          </a:prstGeom>
        </p:spPr>
      </p:pic>
      <p:sp>
        <p:nvSpPr>
          <p:cNvPr id="28" name="CaixaDeTexto 2">
            <a:extLst>
              <a:ext uri="{FF2B5EF4-FFF2-40B4-BE49-F238E27FC236}">
                <a16:creationId xmlns:a16="http://schemas.microsoft.com/office/drawing/2014/main" id="{127F06D2-59FB-49FF-A5ED-C09623B14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73000"/>
            <a:ext cx="88693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Contas Satélite Saúde 2015 – IBGE, Ministério da Saúde e ANS.</a:t>
            </a:r>
          </a:p>
        </p:txBody>
      </p:sp>
    </p:spTree>
    <p:extLst>
      <p:ext uri="{BB962C8B-B14F-4D97-AF65-F5344CB8AC3E}">
        <p14:creationId xmlns:p14="http://schemas.microsoft.com/office/powerpoint/2010/main" val="2208524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9AC58D1-88C3-42F8-BA5C-1D1807368260}"/>
              </a:ext>
            </a:extLst>
          </p:cNvPr>
          <p:cNvCxnSpPr>
            <a:cxnSpLocks/>
          </p:cNvCxnSpPr>
          <p:nvPr/>
        </p:nvCxnSpPr>
        <p:spPr>
          <a:xfrm>
            <a:off x="241129" y="906680"/>
            <a:ext cx="2170631" cy="0"/>
          </a:xfrm>
          <a:prstGeom prst="line">
            <a:avLst/>
          </a:prstGeom>
          <a:ln w="28575">
            <a:solidFill>
              <a:srgbClr val="CA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1">
            <a:extLst>
              <a:ext uri="{FF2B5EF4-FFF2-40B4-BE49-F238E27FC236}">
                <a16:creationId xmlns:a16="http://schemas.microsoft.com/office/drawing/2014/main" id="{44DC8BFE-AD19-4EA4-9069-F5A7D15C6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35923"/>
            <a:ext cx="7689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ES" altLang="pt-B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Gastos públicos e privados </a:t>
            </a:r>
            <a:r>
              <a:rPr lang="es-ES" altLang="pt-BR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es-ES" altLang="pt-B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pt-BR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r>
              <a:rPr lang="es-ES" altLang="pt-B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(2015)</a:t>
            </a:r>
            <a:endParaRPr lang="pt-BR" altLang="pt-B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96CE9F9-7742-4AC4-98C7-554C7D0CB504}"/>
              </a:ext>
            </a:extLst>
          </p:cNvPr>
          <p:cNvSpPr/>
          <p:nvPr/>
        </p:nvSpPr>
        <p:spPr>
          <a:xfrm>
            <a:off x="0" y="5913010"/>
            <a:ext cx="91580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1050" dirty="0" err="1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pt-BR" altLang="pt-BR" sz="1050" dirty="0">
                <a:latin typeface="Arial" panose="020B0604020202020204" pitchFamily="34" charset="0"/>
                <a:cs typeface="Arial" panose="020B0604020202020204" pitchFamily="34" charset="0"/>
              </a:rPr>
              <a:t>: Gastos públicos somam desembolsos do governo federal e governos municipais. Despesas privadas somam despesas de empresas, famílias e planos de saúde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DAA96B9-18DB-4D7D-89DB-5A02C3CAFE87}"/>
              </a:ext>
            </a:extLst>
          </p:cNvPr>
          <p:cNvSpPr txBox="1"/>
          <p:nvPr/>
        </p:nvSpPr>
        <p:spPr>
          <a:xfrm>
            <a:off x="2332744" y="3286725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3,8% do PIB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(46%)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90CDB78-2E92-4E3C-B0E8-2C824B0E0A14}"/>
              </a:ext>
            </a:extLst>
          </p:cNvPr>
          <p:cNvSpPr txBox="1"/>
          <p:nvPr/>
        </p:nvSpPr>
        <p:spPr>
          <a:xfrm>
            <a:off x="4132944" y="3286725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4,5% do PIB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(54%)</a:t>
            </a:r>
          </a:p>
        </p:txBody>
      </p:sp>
      <p:sp>
        <p:nvSpPr>
          <p:cNvPr id="17" name="CaixaDeTexto 2">
            <a:extLst>
              <a:ext uri="{FF2B5EF4-FFF2-40B4-BE49-F238E27FC236}">
                <a16:creationId xmlns:a16="http://schemas.microsoft.com/office/drawing/2014/main" id="{33C6E36B-A5BD-4278-B864-EDF9C97CC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99793"/>
            <a:ext cx="88693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Contas Satélite Saúde 2015 – IBGE.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D6076892-8C69-43ED-9302-61687CBB9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08" y="1391819"/>
            <a:ext cx="6946383" cy="4443243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CA18C619-7CEB-40FE-8B3D-4EEC8CE803BA}"/>
              </a:ext>
            </a:extLst>
          </p:cNvPr>
          <p:cNvSpPr txBox="1"/>
          <p:nvPr/>
        </p:nvSpPr>
        <p:spPr>
          <a:xfrm>
            <a:off x="1" y="3097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Saúde no Brasil</a:t>
            </a:r>
          </a:p>
          <a:p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Panorama Geral </a:t>
            </a:r>
          </a:p>
        </p:txBody>
      </p:sp>
    </p:spTree>
    <p:extLst>
      <p:ext uri="{BB962C8B-B14F-4D97-AF65-F5344CB8AC3E}">
        <p14:creationId xmlns:p14="http://schemas.microsoft.com/office/powerpoint/2010/main" val="1387190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9AC58D1-88C3-42F8-BA5C-1D1807368260}"/>
              </a:ext>
            </a:extLst>
          </p:cNvPr>
          <p:cNvCxnSpPr>
            <a:cxnSpLocks/>
          </p:cNvCxnSpPr>
          <p:nvPr/>
        </p:nvCxnSpPr>
        <p:spPr>
          <a:xfrm>
            <a:off x="241129" y="906680"/>
            <a:ext cx="2170631" cy="0"/>
          </a:xfrm>
          <a:prstGeom prst="line">
            <a:avLst/>
          </a:prstGeom>
          <a:ln w="28575">
            <a:solidFill>
              <a:srgbClr val="CA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324B4B3F-B62B-4D66-B78B-7783EF35E288}"/>
              </a:ext>
            </a:extLst>
          </p:cNvPr>
          <p:cNvSpPr txBox="1"/>
          <p:nvPr/>
        </p:nvSpPr>
        <p:spPr>
          <a:xfrm>
            <a:off x="2332744" y="3286725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3,8% do PIB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(46%)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51511AC-6E4C-45DB-8CE7-B3487FFFB6CE}"/>
              </a:ext>
            </a:extLst>
          </p:cNvPr>
          <p:cNvSpPr txBox="1"/>
          <p:nvPr/>
        </p:nvSpPr>
        <p:spPr>
          <a:xfrm>
            <a:off x="4132944" y="3286725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4,5% do PIB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(54%)</a:t>
            </a:r>
          </a:p>
        </p:txBody>
      </p:sp>
      <p:sp>
        <p:nvSpPr>
          <p:cNvPr id="6" name="CaixaDeTexto 2">
            <a:extLst>
              <a:ext uri="{FF2B5EF4-FFF2-40B4-BE49-F238E27FC236}">
                <a16:creationId xmlns:a16="http://schemas.microsoft.com/office/drawing/2014/main" id="{CC9722AF-C9CC-4861-9FB3-194AC01A6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99793"/>
            <a:ext cx="88693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ANS.</a:t>
            </a:r>
          </a:p>
        </p:txBody>
      </p:sp>
      <p:sp>
        <p:nvSpPr>
          <p:cNvPr id="7" name="Text Placeholder 64">
            <a:extLst>
              <a:ext uri="{FF2B5EF4-FFF2-40B4-BE49-F238E27FC236}">
                <a16:creationId xmlns:a16="http://schemas.microsoft.com/office/drawing/2014/main" id="{F74E69B4-E60A-4D87-BA36-30CFA2E52A14}"/>
              </a:ext>
            </a:extLst>
          </p:cNvPr>
          <p:cNvSpPr txBox="1">
            <a:spLocks/>
          </p:cNvSpPr>
          <p:nvPr/>
        </p:nvSpPr>
        <p:spPr bwMode="auto">
          <a:xfrm>
            <a:off x="8215" y="3603045"/>
            <a:ext cx="4448211" cy="53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ES" altLang="pt-BR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Operadoras Médicas em </a:t>
            </a:r>
            <a:r>
              <a:rPr lang="es-ES" altLang="pt-BR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</a:t>
            </a:r>
            <a:r>
              <a:rPr lang="es-ES" altLang="pt-BR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2000 a 2018</a:t>
            </a:r>
            <a:endParaRPr lang="es-ES_tradnl" altLang="pt-BR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4AED0AD-1DD6-41C1-A26E-48B13FD9CD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823"/>
          <a:stretch/>
        </p:blipFill>
        <p:spPr>
          <a:xfrm>
            <a:off x="1464252" y="1192361"/>
            <a:ext cx="7405110" cy="225070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428412C-F15E-4E01-93BE-FA3B3C90F4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411"/>
          <a:stretch/>
        </p:blipFill>
        <p:spPr>
          <a:xfrm>
            <a:off x="8215" y="4154810"/>
            <a:ext cx="4322439" cy="182649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1655CED-04E3-4DA4-BC77-B3A34E46BE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443" y="4099877"/>
            <a:ext cx="4133446" cy="2322777"/>
          </a:xfrm>
          <a:prstGeom prst="rect">
            <a:avLst/>
          </a:prstGeom>
        </p:spPr>
      </p:pic>
      <p:sp>
        <p:nvSpPr>
          <p:cNvPr id="12" name="Text Placeholder 64">
            <a:extLst>
              <a:ext uri="{FF2B5EF4-FFF2-40B4-BE49-F238E27FC236}">
                <a16:creationId xmlns:a16="http://schemas.microsoft.com/office/drawing/2014/main" id="{711C7857-0C4B-4CFB-B4AA-2E00213985D2}"/>
              </a:ext>
            </a:extLst>
          </p:cNvPr>
          <p:cNvSpPr txBox="1">
            <a:spLocks/>
          </p:cNvSpPr>
          <p:nvPr/>
        </p:nvSpPr>
        <p:spPr bwMode="auto">
          <a:xfrm>
            <a:off x="4589264" y="3609890"/>
            <a:ext cx="4505297" cy="62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ES" altLang="pt-BR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Tipos de Contratos Comercializados – </a:t>
            </a:r>
            <a:r>
              <a:rPr lang="es-ES" altLang="pt-BR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</a:t>
            </a:r>
            <a:r>
              <a:rPr lang="es-ES" altLang="pt-BR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/2018 (%)</a:t>
            </a:r>
            <a:endParaRPr lang="es-ES_tradnl" altLang="pt-BR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64">
            <a:extLst>
              <a:ext uri="{FF2B5EF4-FFF2-40B4-BE49-F238E27FC236}">
                <a16:creationId xmlns:a16="http://schemas.microsoft.com/office/drawing/2014/main" id="{E3CF16BB-3CF9-4C47-A9BC-93E52B470BF1}"/>
              </a:ext>
            </a:extLst>
          </p:cNvPr>
          <p:cNvSpPr txBox="1">
            <a:spLocks/>
          </p:cNvSpPr>
          <p:nvPr/>
        </p:nvSpPr>
        <p:spPr bwMode="auto">
          <a:xfrm>
            <a:off x="0" y="962249"/>
            <a:ext cx="553096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ES" altLang="pt-BR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Quantidade</a:t>
            </a:r>
            <a:r>
              <a:rPr lang="es-ES" altLang="pt-BR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altLang="pt-BR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Beneficiários</a:t>
            </a:r>
            <a:r>
              <a:rPr lang="es-ES" altLang="pt-BR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Médicos – 2000 a 2018 (Em </a:t>
            </a:r>
            <a:r>
              <a:rPr lang="es-ES" altLang="pt-BR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milhões</a:t>
            </a:r>
            <a:r>
              <a:rPr lang="es-ES" altLang="pt-BR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_tradnl" altLang="pt-BR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07737B1-8F31-4C50-AB25-76AAF73962C6}"/>
              </a:ext>
            </a:extLst>
          </p:cNvPr>
          <p:cNvSpPr txBox="1"/>
          <p:nvPr/>
        </p:nvSpPr>
        <p:spPr>
          <a:xfrm>
            <a:off x="88411" y="59418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2000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B542ED4-2283-4FD9-845F-D0BF1C03375D}"/>
              </a:ext>
            </a:extLst>
          </p:cNvPr>
          <p:cNvSpPr txBox="1"/>
          <p:nvPr/>
        </p:nvSpPr>
        <p:spPr>
          <a:xfrm>
            <a:off x="3586672" y="59418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2018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1566879-277A-4DC8-BF43-1E1FA3B6B598}"/>
              </a:ext>
            </a:extLst>
          </p:cNvPr>
          <p:cNvSpPr txBox="1"/>
          <p:nvPr/>
        </p:nvSpPr>
        <p:spPr>
          <a:xfrm>
            <a:off x="1" y="3097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Saúde no Brasil</a:t>
            </a:r>
          </a:p>
          <a:p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Panorama Geral – Saúde Suplementar</a:t>
            </a:r>
          </a:p>
        </p:txBody>
      </p:sp>
    </p:spTree>
    <p:extLst>
      <p:ext uri="{BB962C8B-B14F-4D97-AF65-F5344CB8AC3E}">
        <p14:creationId xmlns:p14="http://schemas.microsoft.com/office/powerpoint/2010/main" val="3043439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9AC58D1-88C3-42F8-BA5C-1D1807368260}"/>
              </a:ext>
            </a:extLst>
          </p:cNvPr>
          <p:cNvCxnSpPr>
            <a:cxnSpLocks/>
          </p:cNvCxnSpPr>
          <p:nvPr/>
        </p:nvCxnSpPr>
        <p:spPr>
          <a:xfrm>
            <a:off x="241129" y="906680"/>
            <a:ext cx="2170631" cy="0"/>
          </a:xfrm>
          <a:prstGeom prst="line">
            <a:avLst/>
          </a:prstGeom>
          <a:ln w="28575">
            <a:solidFill>
              <a:srgbClr val="CA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2">
            <a:extLst>
              <a:ext uri="{FF2B5EF4-FFF2-40B4-BE49-F238E27FC236}">
                <a16:creationId xmlns:a16="http://schemas.microsoft.com/office/drawing/2014/main" id="{0E834E1B-FA63-40F1-B2E6-1AAAAEAA5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99793"/>
            <a:ext cx="88693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pt-B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ANS.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6E171992-732C-4969-A9A8-7B0C6E5F2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4" y="935649"/>
            <a:ext cx="91430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Quantidade de Beneficiários x Quantidade de Procedimentos Realizados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BC267ED-59D9-49F8-9E17-FEEED3E30571}"/>
              </a:ext>
            </a:extLst>
          </p:cNvPr>
          <p:cNvSpPr/>
          <p:nvPr/>
        </p:nvSpPr>
        <p:spPr>
          <a:xfrm>
            <a:off x="8460432" y="3498529"/>
            <a:ext cx="576064" cy="55418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51DE6138-43FB-4DFC-BF86-9242CD0418FA}"/>
              </a:ext>
            </a:extLst>
          </p:cNvPr>
          <p:cNvSpPr/>
          <p:nvPr/>
        </p:nvSpPr>
        <p:spPr>
          <a:xfrm rot="5400000">
            <a:off x="8532440" y="3644213"/>
            <a:ext cx="432048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11436A96-0530-48F6-B79F-A83262683D3F}"/>
              </a:ext>
            </a:extLst>
          </p:cNvPr>
          <p:cNvSpPr/>
          <p:nvPr/>
        </p:nvSpPr>
        <p:spPr>
          <a:xfrm>
            <a:off x="8460432" y="4330116"/>
            <a:ext cx="576064" cy="55418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577E35B5-0874-4892-9C2A-793505D5F439}"/>
              </a:ext>
            </a:extLst>
          </p:cNvPr>
          <p:cNvSpPr/>
          <p:nvPr/>
        </p:nvSpPr>
        <p:spPr>
          <a:xfrm rot="16200000">
            <a:off x="8532440" y="4461732"/>
            <a:ext cx="432048" cy="28803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A85D809F-E258-4E9D-A565-5AACE3536185}"/>
              </a:ext>
            </a:extLst>
          </p:cNvPr>
          <p:cNvSpPr/>
          <p:nvPr/>
        </p:nvSpPr>
        <p:spPr>
          <a:xfrm>
            <a:off x="8460432" y="5042627"/>
            <a:ext cx="576064" cy="55418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90DC3DC0-1629-4129-8CF8-26F4802B980E}"/>
              </a:ext>
            </a:extLst>
          </p:cNvPr>
          <p:cNvSpPr/>
          <p:nvPr/>
        </p:nvSpPr>
        <p:spPr>
          <a:xfrm rot="16200000">
            <a:off x="8532440" y="5174243"/>
            <a:ext cx="432048" cy="28803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735DFA47-3A83-4EEF-A83A-FCDFF90465A4}"/>
              </a:ext>
            </a:extLst>
          </p:cNvPr>
          <p:cNvSpPr/>
          <p:nvPr/>
        </p:nvSpPr>
        <p:spPr>
          <a:xfrm>
            <a:off x="8460432" y="5755138"/>
            <a:ext cx="576064" cy="55418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C944D836-582B-44F3-91A3-2D9F4773D27B}"/>
              </a:ext>
            </a:extLst>
          </p:cNvPr>
          <p:cNvSpPr/>
          <p:nvPr/>
        </p:nvSpPr>
        <p:spPr>
          <a:xfrm rot="16200000">
            <a:off x="8532440" y="5886754"/>
            <a:ext cx="432048" cy="28803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29">
            <a:extLst>
              <a:ext uri="{FF2B5EF4-FFF2-40B4-BE49-F238E27FC236}">
                <a16:creationId xmlns:a16="http://schemas.microsoft.com/office/drawing/2014/main" id="{036DBB89-0DF9-4559-A113-FCD9FF90A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9" y="1340768"/>
            <a:ext cx="9170019" cy="12003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000" b="1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bg1"/>
                </a:solidFill>
                <a:latin typeface="Arial" charset="0"/>
              </a:rPr>
              <a:t>Desperdício e Fraudes: </a:t>
            </a:r>
            <a:r>
              <a:rPr lang="pt-BR" altLang="pt-BR" sz="1800" dirty="0">
                <a:solidFill>
                  <a:schemeClr val="bg1"/>
                </a:solidFill>
                <a:latin typeface="Arial" charset="0"/>
              </a:rPr>
              <a:t>Enquanto número de beneficiários tem a maior queda da história a quantidade de procedimentos cobertos não para de crescer 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" b="1" dirty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0CAB2713-5D3F-480E-8BC1-C4D34B8548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771505"/>
              </p:ext>
            </p:extLst>
          </p:nvPr>
        </p:nvGraphicFramePr>
        <p:xfrm>
          <a:off x="3629" y="2541097"/>
          <a:ext cx="8020516" cy="3831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1517">
                  <a:extLst>
                    <a:ext uri="{9D8B030D-6E8A-4147-A177-3AD203B41FA5}">
                      <a16:colId xmlns:a16="http://schemas.microsoft.com/office/drawing/2014/main" val="1963819368"/>
                    </a:ext>
                  </a:extLst>
                </a:gridCol>
                <a:gridCol w="1567392">
                  <a:extLst>
                    <a:ext uri="{9D8B030D-6E8A-4147-A177-3AD203B41FA5}">
                      <a16:colId xmlns:a16="http://schemas.microsoft.com/office/drawing/2014/main" val="490808193"/>
                    </a:ext>
                  </a:extLst>
                </a:gridCol>
                <a:gridCol w="1738895">
                  <a:extLst>
                    <a:ext uri="{9D8B030D-6E8A-4147-A177-3AD203B41FA5}">
                      <a16:colId xmlns:a16="http://schemas.microsoft.com/office/drawing/2014/main" val="2956986792"/>
                    </a:ext>
                  </a:extLst>
                </a:gridCol>
                <a:gridCol w="1412712">
                  <a:extLst>
                    <a:ext uri="{9D8B030D-6E8A-4147-A177-3AD203B41FA5}">
                      <a16:colId xmlns:a16="http://schemas.microsoft.com/office/drawing/2014/main" val="4087851675"/>
                    </a:ext>
                  </a:extLst>
                </a:gridCol>
              </a:tblGrid>
              <a:tr h="903068">
                <a:tc>
                  <a:txBody>
                    <a:bodyPr/>
                    <a:lstStyle/>
                    <a:p>
                      <a:pPr algn="l" fontAlgn="ctr"/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Variação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8396711"/>
                  </a:ext>
                </a:extLst>
              </a:tr>
              <a:tr h="7322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Beneficiários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50.444.761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47.264.010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-6,4%</a:t>
                      </a:r>
                      <a:endParaRPr lang="pt-BR" sz="20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2825418"/>
                  </a:ext>
                </a:extLst>
              </a:tr>
              <a:tr h="7322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Quantidade de Exames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712.070.961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861.460.048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21,0%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794133"/>
                  </a:ext>
                </a:extLst>
              </a:tr>
              <a:tr h="7322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Quantidade de Terapias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56.407.451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93.412.601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2227995"/>
                  </a:ext>
                </a:extLst>
              </a:tr>
              <a:tr h="7322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Quantidade de Internações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7.584.854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8.110.557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8816730"/>
                  </a:ext>
                </a:extLst>
              </a:tr>
            </a:tbl>
          </a:graphicData>
        </a:graphic>
      </p:graphicFrame>
      <p:sp>
        <p:nvSpPr>
          <p:cNvPr id="17" name="CaixaDeTexto 16">
            <a:extLst>
              <a:ext uri="{FF2B5EF4-FFF2-40B4-BE49-F238E27FC236}">
                <a16:creationId xmlns:a16="http://schemas.microsoft.com/office/drawing/2014/main" id="{D38784E5-63AA-4EB0-863C-2E8D72EC5D43}"/>
              </a:ext>
            </a:extLst>
          </p:cNvPr>
          <p:cNvSpPr txBox="1"/>
          <p:nvPr/>
        </p:nvSpPr>
        <p:spPr>
          <a:xfrm>
            <a:off x="1" y="3097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Saúde no Brasil</a:t>
            </a:r>
          </a:p>
          <a:p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Panorama Geral – Saúde Suplementar</a:t>
            </a:r>
          </a:p>
        </p:txBody>
      </p:sp>
    </p:spTree>
    <p:extLst>
      <p:ext uri="{BB962C8B-B14F-4D97-AF65-F5344CB8AC3E}">
        <p14:creationId xmlns:p14="http://schemas.microsoft.com/office/powerpoint/2010/main" val="320408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9AC58D1-88C3-42F8-BA5C-1D1807368260}"/>
              </a:ext>
            </a:extLst>
          </p:cNvPr>
          <p:cNvCxnSpPr>
            <a:cxnSpLocks/>
          </p:cNvCxnSpPr>
          <p:nvPr/>
        </p:nvCxnSpPr>
        <p:spPr>
          <a:xfrm>
            <a:off x="241129" y="906680"/>
            <a:ext cx="2170631" cy="0"/>
          </a:xfrm>
          <a:prstGeom prst="line">
            <a:avLst/>
          </a:prstGeom>
          <a:ln w="28575">
            <a:solidFill>
              <a:srgbClr val="CA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5">
            <a:extLst>
              <a:ext uri="{FF2B5EF4-FFF2-40B4-BE49-F238E27FC236}">
                <a16:creationId xmlns:a16="http://schemas.microsoft.com/office/drawing/2014/main" id="{C921326D-7BBE-4B3D-A149-06A168B119FB}"/>
              </a:ext>
            </a:extLst>
          </p:cNvPr>
          <p:cNvGrpSpPr/>
          <p:nvPr/>
        </p:nvGrpSpPr>
        <p:grpSpPr>
          <a:xfrm>
            <a:off x="0" y="833820"/>
            <a:ext cx="5580112" cy="5548403"/>
            <a:chOff x="-1703359" y="-99392"/>
            <a:chExt cx="6599395" cy="6552728"/>
          </a:xfrm>
          <a:solidFill>
            <a:schemeClr val="tx2">
              <a:lumMod val="50000"/>
            </a:schemeClr>
          </a:solidFill>
        </p:grpSpPr>
        <p:sp>
          <p:nvSpPr>
            <p:cNvPr id="5" name="Triângulo isósceles 4">
              <a:extLst>
                <a:ext uri="{FF2B5EF4-FFF2-40B4-BE49-F238E27FC236}">
                  <a16:creationId xmlns:a16="http://schemas.microsoft.com/office/drawing/2014/main" id="{BFDF17CF-FEEA-4D4F-9FC0-DD929F1CB2AF}"/>
                </a:ext>
              </a:extLst>
            </p:cNvPr>
            <p:cNvSpPr/>
            <p:nvPr/>
          </p:nvSpPr>
          <p:spPr>
            <a:xfrm rot="5400000">
              <a:off x="1241630" y="2798930"/>
              <a:ext cx="6552728" cy="7560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5F4976D8-27DE-4B43-A3E2-6C29BE549612}"/>
                </a:ext>
              </a:extLst>
            </p:cNvPr>
            <p:cNvSpPr/>
            <p:nvPr/>
          </p:nvSpPr>
          <p:spPr>
            <a:xfrm>
              <a:off x="-1703359" y="-99392"/>
              <a:ext cx="5843313" cy="65527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D72234E1-AD66-4762-BE44-FDB1D24759C3}"/>
              </a:ext>
            </a:extLst>
          </p:cNvPr>
          <p:cNvSpPr txBox="1"/>
          <p:nvPr/>
        </p:nvSpPr>
        <p:spPr>
          <a:xfrm>
            <a:off x="372574" y="1464669"/>
            <a:ext cx="3012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Cenário</a:t>
            </a:r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2014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434DBA2-029C-462D-88ED-C3BBE9536F6B}"/>
              </a:ext>
            </a:extLst>
          </p:cNvPr>
          <p:cNvSpPr txBox="1"/>
          <p:nvPr/>
        </p:nvSpPr>
        <p:spPr>
          <a:xfrm>
            <a:off x="1148080" y="3198201"/>
            <a:ext cx="3243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14,1 </a:t>
            </a:r>
            <a:r>
              <a:rPr lang="es-E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exames</a:t>
            </a: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ano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2E42E66-6DB4-4D3A-8687-6B0B44607C4F}"/>
              </a:ext>
            </a:extLst>
          </p:cNvPr>
          <p:cNvSpPr txBox="1"/>
          <p:nvPr/>
        </p:nvSpPr>
        <p:spPr>
          <a:xfrm>
            <a:off x="1148080" y="4124628"/>
            <a:ext cx="3243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 terapias por ano </a:t>
            </a:r>
          </a:p>
          <a:p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R$ 103/terapia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006D700-446A-4785-AF3E-C6B77C090657}"/>
              </a:ext>
            </a:extLst>
          </p:cNvPr>
          <p:cNvSpPr txBox="1"/>
          <p:nvPr/>
        </p:nvSpPr>
        <p:spPr>
          <a:xfrm>
            <a:off x="1148080" y="5384922"/>
            <a:ext cx="3443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0,15 </a:t>
            </a:r>
            <a:r>
              <a:rPr lang="es-E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internações</a:t>
            </a: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ano </a:t>
            </a:r>
          </a:p>
          <a:p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R$ 6.200/</a:t>
            </a:r>
            <a:r>
              <a:rPr lang="es-E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internação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2BECF91-8506-411C-A552-6D316AF938A1}"/>
              </a:ext>
            </a:extLst>
          </p:cNvPr>
          <p:cNvSpPr txBox="1"/>
          <p:nvPr/>
        </p:nvSpPr>
        <p:spPr>
          <a:xfrm>
            <a:off x="1148080" y="2367223"/>
            <a:ext cx="344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5,4 consultas por ano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B736755-09F6-4FAF-9B8B-5ABFEB123B34}"/>
              </a:ext>
            </a:extLst>
          </p:cNvPr>
          <p:cNvSpPr txBox="1"/>
          <p:nvPr/>
        </p:nvSpPr>
        <p:spPr>
          <a:xfrm>
            <a:off x="5436096" y="1464669"/>
            <a:ext cx="3464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Realidade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 em 2018</a:t>
            </a:r>
          </a:p>
        </p:txBody>
      </p:sp>
      <p:pic>
        <p:nvPicPr>
          <p:cNvPr id="17" name="Imagem 16" descr="Uma imagem contendo texto&#10;&#10;Descrição gerada com alta confiança">
            <a:extLst>
              <a:ext uri="{FF2B5EF4-FFF2-40B4-BE49-F238E27FC236}">
                <a16:creationId xmlns:a16="http://schemas.microsoft.com/office/drawing/2014/main" id="{8BB8F19F-A459-4F98-A678-862523E224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6" t="7193" r="8566" b="58220"/>
          <a:stretch/>
        </p:blipFill>
        <p:spPr>
          <a:xfrm>
            <a:off x="238523" y="3015145"/>
            <a:ext cx="944618" cy="759960"/>
          </a:xfrm>
          <a:prstGeom prst="rect">
            <a:avLst/>
          </a:prstGeom>
        </p:spPr>
      </p:pic>
      <p:pic>
        <p:nvPicPr>
          <p:cNvPr id="18" name="Imagem 17" descr="Uma imagem contendo gráficos vetoriais, cartão de negócios&#10;&#10;Descrição gerada com alta confiança">
            <a:extLst>
              <a:ext uri="{FF2B5EF4-FFF2-40B4-BE49-F238E27FC236}">
                <a16:creationId xmlns:a16="http://schemas.microsoft.com/office/drawing/2014/main" id="{24D50AD9-C4DA-40DA-ADAE-F5247DCEA8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5" t="4861" r="16449" b="60982"/>
          <a:stretch/>
        </p:blipFill>
        <p:spPr>
          <a:xfrm>
            <a:off x="238523" y="2132856"/>
            <a:ext cx="671034" cy="73871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49F1BC6B-E3AF-48E3-BEF2-05E052FE2D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6" t="3801" r="13626" b="60756"/>
          <a:stretch/>
        </p:blipFill>
        <p:spPr>
          <a:xfrm>
            <a:off x="235071" y="5301208"/>
            <a:ext cx="680031" cy="637643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1109F8DD-0BB5-4AFE-B773-41E53C45394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9076" r="22825" b="59746"/>
          <a:stretch/>
        </p:blipFill>
        <p:spPr>
          <a:xfrm>
            <a:off x="240617" y="4159509"/>
            <a:ext cx="707574" cy="637643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5B4F6721-7B31-4D8A-8E25-730A9A3EEC85}"/>
              </a:ext>
            </a:extLst>
          </p:cNvPr>
          <p:cNvSpPr txBox="1"/>
          <p:nvPr/>
        </p:nvSpPr>
        <p:spPr>
          <a:xfrm>
            <a:off x="4713359" y="3198201"/>
            <a:ext cx="3243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18,2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exames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por ano 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9E9EE32-00ED-48D6-936F-120E30186468}"/>
              </a:ext>
            </a:extLst>
          </p:cNvPr>
          <p:cNvSpPr txBox="1"/>
          <p:nvPr/>
        </p:nvSpPr>
        <p:spPr>
          <a:xfrm>
            <a:off x="4713358" y="4149080"/>
            <a:ext cx="3243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2,0 terapias por ano </a:t>
            </a:r>
          </a:p>
          <a:p>
            <a:pPr algn="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R$ 135/terapia</a:t>
            </a:r>
            <a:endParaRPr lang="pt-BR" sz="1600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CB9A324E-9027-45B7-B27B-289FEB18A0F8}"/>
              </a:ext>
            </a:extLst>
          </p:cNvPr>
          <p:cNvSpPr txBox="1"/>
          <p:nvPr/>
        </p:nvSpPr>
        <p:spPr>
          <a:xfrm>
            <a:off x="4513079" y="5384922"/>
            <a:ext cx="3443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0,17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internações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por ano </a:t>
            </a:r>
          </a:p>
          <a:p>
            <a:pPr algn="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R$ 8.406/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internação</a:t>
            </a:r>
            <a:endParaRPr lang="pt-BR" sz="1600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8F2E98EC-5476-4D83-8184-BBEE55BABE31}"/>
              </a:ext>
            </a:extLst>
          </p:cNvPr>
          <p:cNvSpPr txBox="1"/>
          <p:nvPr/>
        </p:nvSpPr>
        <p:spPr>
          <a:xfrm>
            <a:off x="4513078" y="2367223"/>
            <a:ext cx="344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5,8 consultas por ano </a:t>
            </a:r>
          </a:p>
        </p:txBody>
      </p:sp>
      <p:pic>
        <p:nvPicPr>
          <p:cNvPr id="26" name="Imagem 25" descr="Uma imagem contendo texto&#10;&#10;Descrição gerada com alta confiança">
            <a:extLst>
              <a:ext uri="{FF2B5EF4-FFF2-40B4-BE49-F238E27FC236}">
                <a16:creationId xmlns:a16="http://schemas.microsoft.com/office/drawing/2014/main" id="{F6972D7B-0D8C-4A26-8818-8CEAE1F13A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6" t="7193" r="8566" b="58220"/>
          <a:stretch/>
        </p:blipFill>
        <p:spPr>
          <a:xfrm>
            <a:off x="7956376" y="3015145"/>
            <a:ext cx="944618" cy="759960"/>
          </a:xfrm>
          <a:prstGeom prst="rect">
            <a:avLst/>
          </a:prstGeom>
        </p:spPr>
      </p:pic>
      <p:pic>
        <p:nvPicPr>
          <p:cNvPr id="27" name="Imagem 26" descr="Uma imagem contendo gráficos vetoriais, cartão de negócios&#10;&#10;Descrição gerada com alta confiança">
            <a:extLst>
              <a:ext uri="{FF2B5EF4-FFF2-40B4-BE49-F238E27FC236}">
                <a16:creationId xmlns:a16="http://schemas.microsoft.com/office/drawing/2014/main" id="{F27A1269-6B1B-4240-A7DB-F03907D846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5" t="4861" r="16449" b="60982"/>
          <a:stretch/>
        </p:blipFill>
        <p:spPr>
          <a:xfrm>
            <a:off x="8100392" y="2132856"/>
            <a:ext cx="671034" cy="738715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EA483372-0B54-40E4-AC02-89323EBAFE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6" t="3801" r="13626" b="60756"/>
          <a:stretch/>
        </p:blipFill>
        <p:spPr>
          <a:xfrm>
            <a:off x="8107352" y="5301208"/>
            <a:ext cx="680031" cy="637643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59DCD092-F50E-4E39-9077-5D0F24AD83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9076" r="22825" b="59746"/>
          <a:stretch/>
        </p:blipFill>
        <p:spPr>
          <a:xfrm>
            <a:off x="8112898" y="4183961"/>
            <a:ext cx="707574" cy="637643"/>
          </a:xfrm>
          <a:prstGeom prst="rect">
            <a:avLst/>
          </a:prstGeom>
        </p:spPr>
      </p:pic>
      <p:sp>
        <p:nvSpPr>
          <p:cNvPr id="30" name="CaixaDeTexto 2">
            <a:extLst>
              <a:ext uri="{FF2B5EF4-FFF2-40B4-BE49-F238E27FC236}">
                <a16:creationId xmlns:a16="http://schemas.microsoft.com/office/drawing/2014/main" id="{D9908851-F221-4328-A39A-DA26331D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99793"/>
            <a:ext cx="88693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pt-B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ANS.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3EC2431E-A507-40B8-8C12-DFF520BAD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9" y="833821"/>
            <a:ext cx="9161713" cy="6771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pt-BR" altLang="pt-BR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da Quantidade de Procedimentos per capita e do preço médio</a:t>
            </a:r>
          </a:p>
          <a:p>
            <a:pPr>
              <a:spcBef>
                <a:spcPct val="0"/>
              </a:spcBef>
              <a:buNone/>
            </a:pPr>
            <a:endParaRPr lang="pt-BR" altLang="pt-BR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8BA76923-FB7C-4941-AE20-6E2AECEC01B8}"/>
              </a:ext>
            </a:extLst>
          </p:cNvPr>
          <p:cNvSpPr txBox="1"/>
          <p:nvPr/>
        </p:nvSpPr>
        <p:spPr>
          <a:xfrm>
            <a:off x="3412582" y="4268420"/>
            <a:ext cx="2356809" cy="369332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+31% preço médio</a:t>
            </a:r>
            <a:endParaRPr lang="es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001C28D9-3711-4EA4-89BB-51FED2FB4C52}"/>
              </a:ext>
            </a:extLst>
          </p:cNvPr>
          <p:cNvSpPr txBox="1"/>
          <p:nvPr/>
        </p:nvSpPr>
        <p:spPr>
          <a:xfrm>
            <a:off x="3412582" y="3861048"/>
            <a:ext cx="2356809" cy="369332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+81% quantidade</a:t>
            </a:r>
            <a:endParaRPr lang="es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79455CA6-25E7-4BB0-9393-81D58372E3C6}"/>
              </a:ext>
            </a:extLst>
          </p:cNvPr>
          <p:cNvSpPr txBox="1"/>
          <p:nvPr/>
        </p:nvSpPr>
        <p:spPr>
          <a:xfrm>
            <a:off x="1" y="3097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Saúde no Brasil</a:t>
            </a:r>
          </a:p>
          <a:p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Panorama Geral – Saúde Suplementar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32BEC962-724C-4317-9193-ED12A0A96E03}"/>
              </a:ext>
            </a:extLst>
          </p:cNvPr>
          <p:cNvSpPr txBox="1"/>
          <p:nvPr/>
        </p:nvSpPr>
        <p:spPr>
          <a:xfrm>
            <a:off x="3412582" y="4676944"/>
            <a:ext cx="235680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+138% Custo</a:t>
            </a:r>
            <a:endParaRPr lang="es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766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9AC58D1-88C3-42F8-BA5C-1D1807368260}"/>
              </a:ext>
            </a:extLst>
          </p:cNvPr>
          <p:cNvCxnSpPr>
            <a:cxnSpLocks/>
          </p:cNvCxnSpPr>
          <p:nvPr/>
        </p:nvCxnSpPr>
        <p:spPr>
          <a:xfrm>
            <a:off x="241129" y="906680"/>
            <a:ext cx="2170631" cy="0"/>
          </a:xfrm>
          <a:prstGeom prst="line">
            <a:avLst/>
          </a:prstGeom>
          <a:ln w="28575">
            <a:solidFill>
              <a:srgbClr val="CA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2FD4A54-F787-4628-9AB6-0EF526605A58}"/>
              </a:ext>
            </a:extLst>
          </p:cNvPr>
          <p:cNvSpPr txBox="1"/>
          <p:nvPr/>
        </p:nvSpPr>
        <p:spPr>
          <a:xfrm>
            <a:off x="121152" y="108431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Cenário da Clínica Médica</a:t>
            </a:r>
            <a:endParaRPr lang="pt-BR" sz="5400" b="1" dirty="0">
              <a:solidFill>
                <a:srgbClr val="2540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5F3F134-2435-4722-85F6-B3BA09563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771929"/>
              </p:ext>
            </p:extLst>
          </p:nvPr>
        </p:nvGraphicFramePr>
        <p:xfrm>
          <a:off x="539552" y="1265174"/>
          <a:ext cx="6125875" cy="51125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1532">
                  <a:extLst>
                    <a:ext uri="{9D8B030D-6E8A-4147-A177-3AD203B41FA5}">
                      <a16:colId xmlns:a16="http://schemas.microsoft.com/office/drawing/2014/main" val="8090075"/>
                    </a:ext>
                  </a:extLst>
                </a:gridCol>
                <a:gridCol w="1539088">
                  <a:extLst>
                    <a:ext uri="{9D8B030D-6E8A-4147-A177-3AD203B41FA5}">
                      <a16:colId xmlns:a16="http://schemas.microsoft.com/office/drawing/2014/main" val="1378167700"/>
                    </a:ext>
                  </a:extLst>
                </a:gridCol>
                <a:gridCol w="655255">
                  <a:extLst>
                    <a:ext uri="{9D8B030D-6E8A-4147-A177-3AD203B41FA5}">
                      <a16:colId xmlns:a16="http://schemas.microsoft.com/office/drawing/2014/main" val="3824632417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sng" strike="noStrike" dirty="0">
                          <a:effectLst/>
                        </a:rPr>
                        <a:t>Tipo/Especialidade</a:t>
                      </a:r>
                      <a:endParaRPr lang="pt-BR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sng" strike="noStrike" dirty="0">
                          <a:effectLst/>
                        </a:rPr>
                        <a:t>Total de consultas</a:t>
                      </a:r>
                      <a:endParaRPr lang="pt-BR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sng" strike="noStrike" dirty="0">
                          <a:effectLst/>
                        </a:rPr>
                        <a:t>%</a:t>
                      </a:r>
                      <a:endParaRPr lang="pt-BR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5561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Consultas médicas em Pronto Socorro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57.365.898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25,2%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80565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Clínica Médica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27.062.874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11,9%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33511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Ginecologia e Obstetrícia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19.737.282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8,7%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38354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Pediatria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16.665.256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7,3%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8105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Oftalmologia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15.917.962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7,0%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11853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Traumatologia- ortopedia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14.204.899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6,2%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601168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Cardiologia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12.745.863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5,6%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894045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Dermatologia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10.715.530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4,7%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70683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Otorrinolaringologia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8.455.458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3,7%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8083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Endocrinologia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6.910.174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3,0%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844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Urologia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5.113.237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2,2%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2296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Psiquiatria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4.926.156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2,2%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712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Cirurgia geral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4.781.731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2,1%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437976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Gastroenterologia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4.375.754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1,9%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23805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Neurologia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3.450.234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1,5%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27763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Outras especilidades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15.011.886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6,6%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7667312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73A0F529-E4E9-466D-A024-E8382708EF75}"/>
              </a:ext>
            </a:extLst>
          </p:cNvPr>
          <p:cNvSpPr txBox="1"/>
          <p:nvPr/>
        </p:nvSpPr>
        <p:spPr>
          <a:xfrm>
            <a:off x="7192435" y="5823496"/>
            <a:ext cx="195156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Clinica Básica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28,6%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7971A311-5DCC-4FD6-8FFF-B1330775B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4" y="935649"/>
            <a:ext cx="91430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Quantidade de Consultas cobertas por planos de saúde por especialidade</a:t>
            </a:r>
          </a:p>
        </p:txBody>
      </p:sp>
      <p:sp>
        <p:nvSpPr>
          <p:cNvPr id="7" name="CaixaDeTexto 2">
            <a:extLst>
              <a:ext uri="{FF2B5EF4-FFF2-40B4-BE49-F238E27FC236}">
                <a16:creationId xmlns:a16="http://schemas.microsoft.com/office/drawing/2014/main" id="{03ECBE2B-F743-4A30-8515-9778C5B79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99793"/>
            <a:ext cx="88693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pt-B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Mapa Assistencial 2018 - ANS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9A69B56-9E57-40EC-BAC4-AC9D215AC89E}"/>
              </a:ext>
            </a:extLst>
          </p:cNvPr>
          <p:cNvSpPr txBox="1"/>
          <p:nvPr/>
        </p:nvSpPr>
        <p:spPr>
          <a:xfrm>
            <a:off x="7723830" y="3183172"/>
            <a:ext cx="143178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                                                                              11,9%</a:t>
            </a:r>
            <a:endParaRPr lang="es-E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AC5FC24-0693-47EB-B042-2E905EFD3936}"/>
              </a:ext>
            </a:extLst>
          </p:cNvPr>
          <p:cNvSpPr txBox="1"/>
          <p:nvPr/>
        </p:nvSpPr>
        <p:spPr>
          <a:xfrm>
            <a:off x="7712215" y="3796545"/>
            <a:ext cx="143178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Ginecologia                                                                              8,7%</a:t>
            </a:r>
            <a:endParaRPr lang="es-E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E90444F-3CA2-45A8-9F9A-DFFCF24D2FF8}"/>
              </a:ext>
            </a:extLst>
          </p:cNvPr>
          <p:cNvSpPr txBox="1"/>
          <p:nvPr/>
        </p:nvSpPr>
        <p:spPr>
          <a:xfrm>
            <a:off x="7704863" y="4410501"/>
            <a:ext cx="143178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Pediatria 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7,3%</a:t>
            </a:r>
            <a:endParaRPr lang="es-E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8E551C7-9E3F-4727-98B7-E046D5C12C08}"/>
              </a:ext>
            </a:extLst>
          </p:cNvPr>
          <p:cNvSpPr txBox="1"/>
          <p:nvPr/>
        </p:nvSpPr>
        <p:spPr>
          <a:xfrm>
            <a:off x="7704862" y="5024457"/>
            <a:ext cx="143178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Geriatria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0,7%</a:t>
            </a:r>
            <a:endParaRPr lang="es-E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10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9AC58D1-88C3-42F8-BA5C-1D1807368260}"/>
              </a:ext>
            </a:extLst>
          </p:cNvPr>
          <p:cNvCxnSpPr>
            <a:cxnSpLocks/>
          </p:cNvCxnSpPr>
          <p:nvPr/>
        </p:nvCxnSpPr>
        <p:spPr>
          <a:xfrm>
            <a:off x="241129" y="906680"/>
            <a:ext cx="2170631" cy="0"/>
          </a:xfrm>
          <a:prstGeom prst="line">
            <a:avLst/>
          </a:prstGeom>
          <a:ln w="28575">
            <a:solidFill>
              <a:srgbClr val="CA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2FD4A54-F787-4628-9AB6-0EF526605A58}"/>
              </a:ext>
            </a:extLst>
          </p:cNvPr>
          <p:cNvSpPr txBox="1"/>
          <p:nvPr/>
        </p:nvSpPr>
        <p:spPr>
          <a:xfrm>
            <a:off x="121152" y="108431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Desperdício</a:t>
            </a:r>
            <a:endParaRPr lang="pt-BR" sz="5400" b="1" dirty="0">
              <a:solidFill>
                <a:srgbClr val="2540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29">
            <a:extLst>
              <a:ext uri="{FF2B5EF4-FFF2-40B4-BE49-F238E27FC236}">
                <a16:creationId xmlns:a16="http://schemas.microsoft.com/office/drawing/2014/main" id="{155575F1-E004-4A8E-AD2C-04D8B3B71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" y="848775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Desperdicio: </a:t>
            </a:r>
            <a:r>
              <a:rPr lang="pt-BR" alt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Campeões em Ressonância </a:t>
            </a:r>
            <a:r>
              <a:rPr lang="pt-BR" alt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pt-BR" alt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´´</a:t>
            </a:r>
            <a:r>
              <a:rPr lang="pt-BR" alt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etica</a:t>
            </a:r>
            <a:endParaRPr lang="pt-BR" altLang="pt-BR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de Ressonâncias Magnéticas cobertas - em 2018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Quantidade de exames para 1.000 habitantes ou beneficiários</a:t>
            </a:r>
          </a:p>
        </p:txBody>
      </p:sp>
      <p:grpSp>
        <p:nvGrpSpPr>
          <p:cNvPr id="5" name="Grupo 8">
            <a:extLst>
              <a:ext uri="{FF2B5EF4-FFF2-40B4-BE49-F238E27FC236}">
                <a16:creationId xmlns:a16="http://schemas.microsoft.com/office/drawing/2014/main" id="{9B4036B7-8E33-4F0F-BE02-EDA0039A3414}"/>
              </a:ext>
            </a:extLst>
          </p:cNvPr>
          <p:cNvGrpSpPr/>
          <p:nvPr/>
        </p:nvGrpSpPr>
        <p:grpSpPr>
          <a:xfrm>
            <a:off x="-1385897" y="3326051"/>
            <a:ext cx="7758097" cy="547812"/>
            <a:chOff x="-370066" y="2494536"/>
            <a:chExt cx="5818573" cy="410859"/>
          </a:xfrm>
        </p:grpSpPr>
        <p:sp>
          <p:nvSpPr>
            <p:cNvPr id="6" name="Retângulo de cantos arredondados 26">
              <a:extLst>
                <a:ext uri="{FF2B5EF4-FFF2-40B4-BE49-F238E27FC236}">
                  <a16:creationId xmlns:a16="http://schemas.microsoft.com/office/drawing/2014/main" id="{AC6BD228-146A-4650-A047-C975DCF26991}"/>
                </a:ext>
              </a:extLst>
            </p:cNvPr>
            <p:cNvSpPr/>
            <p:nvPr/>
          </p:nvSpPr>
          <p:spPr>
            <a:xfrm>
              <a:off x="-370066" y="2494536"/>
              <a:ext cx="3563243" cy="410859"/>
            </a:xfrm>
            <a:prstGeom prst="roundRect">
              <a:avLst>
                <a:gd name="adj" fmla="val 50000"/>
              </a:avLst>
            </a:prstGeom>
            <a:solidFill>
              <a:srgbClr val="CA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6CFB6D8F-795B-4B92-809F-8C81B31B173D}"/>
                </a:ext>
              </a:extLst>
            </p:cNvPr>
            <p:cNvSpPr txBox="1"/>
            <p:nvPr/>
          </p:nvSpPr>
          <p:spPr>
            <a:xfrm>
              <a:off x="4067944" y="2552005"/>
              <a:ext cx="1380563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67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Média </a:t>
              </a:r>
              <a:r>
                <a:rPr lang="pt-BR" altLang="pt-B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¹</a:t>
              </a:r>
              <a:endParaRPr lang="pt-BR" sz="18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32ECCF0C-79FF-4F1D-AC53-858E168F65BF}"/>
                </a:ext>
              </a:extLst>
            </p:cNvPr>
            <p:cNvSpPr txBox="1"/>
            <p:nvPr/>
          </p:nvSpPr>
          <p:spPr>
            <a:xfrm>
              <a:off x="1136590" y="2536995"/>
              <a:ext cx="20089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867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 exames</a:t>
              </a:r>
            </a:p>
          </p:txBody>
        </p:sp>
        <p:pic>
          <p:nvPicPr>
            <p:cNvPr id="9" name="Picture 2" descr="Resultado de imagem para logo ocde">
              <a:extLst>
                <a:ext uri="{FF2B5EF4-FFF2-40B4-BE49-F238E27FC236}">
                  <a16:creationId xmlns:a16="http://schemas.microsoft.com/office/drawing/2014/main" id="{02AE91DF-DA05-4DD5-BBD2-7A0F232F75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14" t="31153" r="8414" b="31975"/>
            <a:stretch/>
          </p:blipFill>
          <p:spPr bwMode="auto">
            <a:xfrm>
              <a:off x="3269417" y="2584923"/>
              <a:ext cx="818650" cy="241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F39B4FE4-42C0-4307-87C5-6BCC0E1BDE2B}"/>
              </a:ext>
            </a:extLst>
          </p:cNvPr>
          <p:cNvGrpSpPr/>
          <p:nvPr/>
        </p:nvGrpSpPr>
        <p:grpSpPr>
          <a:xfrm>
            <a:off x="-1825400" y="2502375"/>
            <a:ext cx="11005912" cy="547812"/>
            <a:chOff x="-370066" y="1876781"/>
            <a:chExt cx="8254434" cy="410859"/>
          </a:xfrm>
        </p:grpSpPr>
        <p:sp>
          <p:nvSpPr>
            <p:cNvPr id="12" name="Retângulo de cantos arredondados 25">
              <a:extLst>
                <a:ext uri="{FF2B5EF4-FFF2-40B4-BE49-F238E27FC236}">
                  <a16:creationId xmlns:a16="http://schemas.microsoft.com/office/drawing/2014/main" id="{31F4913A-88E1-4C9F-9C9C-5B51BB23B194}"/>
                </a:ext>
              </a:extLst>
            </p:cNvPr>
            <p:cNvSpPr/>
            <p:nvPr/>
          </p:nvSpPr>
          <p:spPr>
            <a:xfrm>
              <a:off x="-370066" y="1876781"/>
              <a:ext cx="5591392" cy="410859"/>
            </a:xfrm>
            <a:prstGeom prst="roundRect">
              <a:avLst>
                <a:gd name="adj" fmla="val 50000"/>
              </a:avLst>
            </a:prstGeom>
            <a:solidFill>
              <a:srgbClr val="CA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D87F5F41-2759-4171-B497-7DFEFA525810}"/>
                </a:ext>
              </a:extLst>
            </p:cNvPr>
            <p:cNvSpPr txBox="1"/>
            <p:nvPr/>
          </p:nvSpPr>
          <p:spPr>
            <a:xfrm>
              <a:off x="3152814" y="1928323"/>
              <a:ext cx="20089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867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167 exames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4430C1A5-85A1-4960-8E38-945808F791D0}"/>
                </a:ext>
              </a:extLst>
            </p:cNvPr>
            <p:cNvSpPr txBox="1"/>
            <p:nvPr/>
          </p:nvSpPr>
          <p:spPr>
            <a:xfrm>
              <a:off x="5659399" y="1923678"/>
              <a:ext cx="2224969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67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Saúde Suplementar</a:t>
              </a:r>
            </a:p>
          </p:txBody>
        </p:sp>
        <p:pic>
          <p:nvPicPr>
            <p:cNvPr id="15" name="Picture 4" descr="Resultado de imagem para bandeira brasil">
              <a:extLst>
                <a:ext uri="{FF2B5EF4-FFF2-40B4-BE49-F238E27FC236}">
                  <a16:creationId xmlns:a16="http://schemas.microsoft.com/office/drawing/2014/main" id="{83BA8859-AED3-4114-A2C0-49A141FBE8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3503" y="1971529"/>
              <a:ext cx="316235" cy="221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upo 6">
            <a:extLst>
              <a:ext uri="{FF2B5EF4-FFF2-40B4-BE49-F238E27FC236}">
                <a16:creationId xmlns:a16="http://schemas.microsoft.com/office/drawing/2014/main" id="{FD1ACAFC-7A0C-4F9E-80BA-5BA5FBEB2AEF}"/>
              </a:ext>
            </a:extLst>
          </p:cNvPr>
          <p:cNvGrpSpPr/>
          <p:nvPr/>
        </p:nvGrpSpPr>
        <p:grpSpPr>
          <a:xfrm>
            <a:off x="-287476" y="4970857"/>
            <a:ext cx="2627228" cy="547812"/>
            <a:chOff x="-370066" y="3728144"/>
            <a:chExt cx="1970421" cy="410859"/>
          </a:xfrm>
        </p:grpSpPr>
        <p:sp>
          <p:nvSpPr>
            <p:cNvPr id="17" name="Retângulo de cantos arredondados 28">
              <a:extLst>
                <a:ext uri="{FF2B5EF4-FFF2-40B4-BE49-F238E27FC236}">
                  <a16:creationId xmlns:a16="http://schemas.microsoft.com/office/drawing/2014/main" id="{CDBC3DE0-FC16-4183-897B-461D12B09A8B}"/>
                </a:ext>
              </a:extLst>
            </p:cNvPr>
            <p:cNvSpPr/>
            <p:nvPr/>
          </p:nvSpPr>
          <p:spPr>
            <a:xfrm>
              <a:off x="-370066" y="3728144"/>
              <a:ext cx="1573505" cy="410859"/>
            </a:xfrm>
            <a:prstGeom prst="roundRect">
              <a:avLst>
                <a:gd name="adj" fmla="val 50000"/>
              </a:avLst>
            </a:prstGeom>
            <a:solidFill>
              <a:srgbClr val="CA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B1D4E739-F4A1-45B1-AD62-2F4AB8676FB1}"/>
                </a:ext>
              </a:extLst>
            </p:cNvPr>
            <p:cNvSpPr txBox="1"/>
            <p:nvPr/>
          </p:nvSpPr>
          <p:spPr>
            <a:xfrm>
              <a:off x="-208047" y="3777257"/>
              <a:ext cx="1344638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867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 exames</a:t>
              </a:r>
            </a:p>
          </p:txBody>
        </p:sp>
        <p:pic>
          <p:nvPicPr>
            <p:cNvPr id="19" name="Picture 9">
              <a:extLst>
                <a:ext uri="{FF2B5EF4-FFF2-40B4-BE49-F238E27FC236}">
                  <a16:creationId xmlns:a16="http://schemas.microsoft.com/office/drawing/2014/main" id="{DED23880-F5B7-4154-8C59-31A35251FE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828" y="3840400"/>
              <a:ext cx="292527" cy="19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upo 7">
            <a:extLst>
              <a:ext uri="{FF2B5EF4-FFF2-40B4-BE49-F238E27FC236}">
                <a16:creationId xmlns:a16="http://schemas.microsoft.com/office/drawing/2014/main" id="{B04CECE0-445D-41EA-B6E4-4569A10CF6D1}"/>
              </a:ext>
            </a:extLst>
          </p:cNvPr>
          <p:cNvGrpSpPr/>
          <p:nvPr/>
        </p:nvGrpSpPr>
        <p:grpSpPr>
          <a:xfrm>
            <a:off x="-645340" y="4138153"/>
            <a:ext cx="3633164" cy="547812"/>
            <a:chOff x="-370066" y="3103614"/>
            <a:chExt cx="2724873" cy="410859"/>
          </a:xfrm>
        </p:grpSpPr>
        <p:sp>
          <p:nvSpPr>
            <p:cNvPr id="22" name="Retângulo de cantos arredondados 27">
              <a:extLst>
                <a:ext uri="{FF2B5EF4-FFF2-40B4-BE49-F238E27FC236}">
                  <a16:creationId xmlns:a16="http://schemas.microsoft.com/office/drawing/2014/main" id="{21D44F1A-A9E1-410A-9D8A-B8957F6E3A71}"/>
                </a:ext>
              </a:extLst>
            </p:cNvPr>
            <p:cNvSpPr/>
            <p:nvPr/>
          </p:nvSpPr>
          <p:spPr>
            <a:xfrm>
              <a:off x="-370066" y="3103614"/>
              <a:ext cx="2322155" cy="410859"/>
            </a:xfrm>
            <a:prstGeom prst="roundRect">
              <a:avLst>
                <a:gd name="adj" fmla="val 50000"/>
              </a:avLst>
            </a:prstGeom>
            <a:solidFill>
              <a:srgbClr val="CA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140B1F86-30F4-4144-98DA-2F41DC51F8B4}"/>
                </a:ext>
              </a:extLst>
            </p:cNvPr>
            <p:cNvSpPr txBox="1"/>
            <p:nvPr/>
          </p:nvSpPr>
          <p:spPr>
            <a:xfrm>
              <a:off x="632534" y="3152458"/>
              <a:ext cx="1253430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867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 exames</a:t>
              </a:r>
            </a:p>
          </p:txBody>
        </p:sp>
        <p:pic>
          <p:nvPicPr>
            <p:cNvPr id="24" name="Picture 12">
              <a:extLst>
                <a:ext uri="{FF2B5EF4-FFF2-40B4-BE49-F238E27FC236}">
                  <a16:creationId xmlns:a16="http://schemas.microsoft.com/office/drawing/2014/main" id="{2E80F53B-220C-4507-9349-8144CD65A4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1533" y="3174709"/>
              <a:ext cx="263274" cy="263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6DF90900-D7F5-425C-B162-0C58B692CC20}"/>
              </a:ext>
            </a:extLst>
          </p:cNvPr>
          <p:cNvSpPr/>
          <p:nvPr/>
        </p:nvSpPr>
        <p:spPr>
          <a:xfrm>
            <a:off x="0" y="6207115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¹ 30 países participantes da Org. para Cooperação e Desenvolvimento Econômico, em 2017.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5141816-7705-4708-903E-31CF05D09486}"/>
              </a:ext>
            </a:extLst>
          </p:cNvPr>
          <p:cNvSpPr txBox="1"/>
          <p:nvPr/>
        </p:nvSpPr>
        <p:spPr>
          <a:xfrm>
            <a:off x="21400" y="6516358"/>
            <a:ext cx="9821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OECD e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ANS. </a:t>
            </a:r>
            <a:endParaRPr lang="pt-B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38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cao_Audiencia-Publica-vs02abr2016-novo.ppsx" id="{37C589BD-7B40-4A6E-B344-B125790AFD2A}" vid="{76B9F49D-F028-448B-B748-84BC87DE49AF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9799</TotalTime>
  <Words>808</Words>
  <Application>Microsoft Office PowerPoint</Application>
  <PresentationFormat>Apresentação na tela (4:3)</PresentationFormat>
  <Paragraphs>230</Paragraphs>
  <Slides>22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MS PGothic</vt:lpstr>
      <vt:lpstr>Arial</vt:lpstr>
      <vt:lpstr>Calibri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Roney Dionizío</dc:creator>
  <cp:lastModifiedBy>Nulvio Lermen Junior</cp:lastModifiedBy>
  <cp:revision>789</cp:revision>
  <cp:lastPrinted>2017-06-22T22:32:17Z</cp:lastPrinted>
  <dcterms:created xsi:type="dcterms:W3CDTF">2015-02-02T11:34:54Z</dcterms:created>
  <dcterms:modified xsi:type="dcterms:W3CDTF">2019-10-17T02:07:19Z</dcterms:modified>
</cp:coreProperties>
</file>