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81"/>
  </p:notesMasterIdLst>
  <p:sldIdLst>
    <p:sldId id="256" r:id="rId2"/>
    <p:sldId id="294" r:id="rId3"/>
    <p:sldId id="258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30" r:id="rId38"/>
    <p:sldId id="329" r:id="rId39"/>
    <p:sldId id="275" r:id="rId40"/>
    <p:sldId id="272" r:id="rId41"/>
    <p:sldId id="304" r:id="rId42"/>
    <p:sldId id="277" r:id="rId43"/>
    <p:sldId id="278" r:id="rId44"/>
    <p:sldId id="282" r:id="rId45"/>
    <p:sldId id="283" r:id="rId46"/>
    <p:sldId id="332" r:id="rId47"/>
    <p:sldId id="331" r:id="rId48"/>
    <p:sldId id="333" r:id="rId49"/>
    <p:sldId id="334" r:id="rId50"/>
    <p:sldId id="335" r:id="rId51"/>
    <p:sldId id="336" r:id="rId52"/>
    <p:sldId id="363" r:id="rId53"/>
    <p:sldId id="337" r:id="rId54"/>
    <p:sldId id="338" r:id="rId55"/>
    <p:sldId id="339" r:id="rId56"/>
    <p:sldId id="340" r:id="rId57"/>
    <p:sldId id="341" r:id="rId58"/>
    <p:sldId id="342" r:id="rId59"/>
    <p:sldId id="343" r:id="rId60"/>
    <p:sldId id="344" r:id="rId61"/>
    <p:sldId id="346" r:id="rId62"/>
    <p:sldId id="345" r:id="rId63"/>
    <p:sldId id="347" r:id="rId64"/>
    <p:sldId id="293" r:id="rId65"/>
    <p:sldId id="348" r:id="rId66"/>
    <p:sldId id="349" r:id="rId67"/>
    <p:sldId id="350" r:id="rId68"/>
    <p:sldId id="351" r:id="rId69"/>
    <p:sldId id="356" r:id="rId70"/>
    <p:sldId id="357" r:id="rId71"/>
    <p:sldId id="358" r:id="rId72"/>
    <p:sldId id="359" r:id="rId73"/>
    <p:sldId id="360" r:id="rId74"/>
    <p:sldId id="361" r:id="rId75"/>
    <p:sldId id="352" r:id="rId76"/>
    <p:sldId id="353" r:id="rId77"/>
    <p:sldId id="354" r:id="rId78"/>
    <p:sldId id="355" r:id="rId79"/>
    <p:sldId id="362" r:id="rId8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62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2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D1E403-FC16-449F-8DA5-59572B92A39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9849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39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39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39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9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39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9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39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9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39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9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39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39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9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9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9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139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pt-BR" altLang="pt-BR" noProof="0" smtClean="0"/>
              <a:t>Clique para editar o estilo do título mestre</a:t>
            </a:r>
          </a:p>
        </p:txBody>
      </p:sp>
      <p:sp>
        <p:nvSpPr>
          <p:cNvPr id="139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altLang="pt-BR" noProof="0" smtClean="0"/>
              <a:t>Clique para editar o estilo do subtítulo mestre</a:t>
            </a:r>
          </a:p>
        </p:txBody>
      </p:sp>
      <p:sp>
        <p:nvSpPr>
          <p:cNvPr id="139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9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9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8CEFE2-1845-4ECB-BC74-9CC874FE348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16944-1978-4950-82A0-2C60BA142A9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654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6D740-A326-446A-B14B-588E5D473D7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8284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EEA3B-002D-4A73-B42F-ABDDA28F28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703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685FE-16A8-4D8C-BBA2-2A71925C8A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88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69DE4-9D7E-4746-892E-6D9C9E2D225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026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388A8-1B29-49FD-B7F4-86CA37E3D1E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343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A7175-09BB-4F15-9A3C-786B1F2D093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1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53350-0963-4D7F-BEF1-4DBDAF3C183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425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E472B-3584-4ED3-A9A6-E4819C159B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367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E831F-8C85-49FA-B875-871E7FA8C9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898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38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38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38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38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8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38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8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38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38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38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8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38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38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8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8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8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138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38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38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138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138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C9D874F-B6DB-4466-A4FE-2905AB3C15A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12776"/>
            <a:ext cx="7772400" cy="1736725"/>
          </a:xfrm>
        </p:spPr>
        <p:txBody>
          <a:bodyPr/>
          <a:lstStyle/>
          <a:p>
            <a:r>
              <a:rPr lang="pt-BR" sz="4400" b="1" dirty="0">
                <a:effectLst/>
              </a:rPr>
              <a:t>A Agenda Perdida das Compras Públicas: </a:t>
            </a:r>
            <a:r>
              <a:rPr lang="pt-BR" sz="4400" b="1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br>
              <a:rPr lang="pt-BR" sz="4400" b="1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pt-BR" sz="3200" b="1" dirty="0">
                <a:solidFill>
                  <a:srgbClr val="FFC000"/>
                </a:solidFill>
                <a:effectLst/>
              </a:rPr>
              <a:t>rumo a uma reforma abrangente da Lei de Licitações e do arcabouço institucional</a:t>
            </a:r>
            <a:endParaRPr lang="pt-BR" sz="3200" dirty="0">
              <a:solidFill>
                <a:srgbClr val="FFC000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/>
          <a:lstStyle/>
          <a:p>
            <a:r>
              <a:rPr lang="pt-BR" altLang="pt-BR" dirty="0"/>
              <a:t>Eduardo P.S. </a:t>
            </a:r>
            <a:r>
              <a:rPr lang="pt-BR" altLang="pt-BR" dirty="0" smtClean="0"/>
              <a:t>Fiuza (</a:t>
            </a:r>
            <a:r>
              <a:rPr lang="pt-BR" altLang="pt-BR" dirty="0" err="1" smtClean="0"/>
              <a:t>Diset</a:t>
            </a:r>
            <a:r>
              <a:rPr lang="pt-BR" altLang="pt-BR" dirty="0" smtClean="0"/>
              <a:t>-IPEA)</a:t>
            </a:r>
          </a:p>
          <a:p>
            <a:r>
              <a:rPr lang="pt-BR" altLang="pt-BR" dirty="0" smtClean="0"/>
              <a:t>Bernardo Abreu de Medeiros (</a:t>
            </a:r>
            <a:r>
              <a:rPr lang="pt-BR" altLang="pt-BR" dirty="0" err="1" smtClean="0"/>
              <a:t>Gab</a:t>
            </a:r>
            <a:r>
              <a:rPr lang="pt-BR" altLang="pt-BR" dirty="0" smtClean="0"/>
              <a:t>-Ipea)</a:t>
            </a:r>
          </a:p>
          <a:p>
            <a:pPr>
              <a:spcBef>
                <a:spcPts val="1200"/>
              </a:spcBef>
            </a:pPr>
            <a:r>
              <a:rPr lang="pt-BR" sz="2400" b="1" dirty="0"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rPr>
              <a:t>Centro de Estudos e Debates Estratégicos</a:t>
            </a:r>
          </a:p>
          <a:p>
            <a:pPr>
              <a:spcAft>
                <a:spcPts val="1200"/>
              </a:spcAft>
            </a:pPr>
            <a:r>
              <a:rPr lang="pt-BR" sz="2400" b="1" dirty="0"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rPr>
              <a:t>Câmara dos Deputados</a:t>
            </a:r>
          </a:p>
          <a:p>
            <a:r>
              <a:rPr lang="pt-BR" altLang="pt-BR" sz="2400" b="1" dirty="0" smtClean="0"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rPr>
              <a:t>27 </a:t>
            </a:r>
            <a:r>
              <a:rPr lang="pt-BR" altLang="pt-BR" sz="2400" b="1" dirty="0">
                <a:solidFill>
                  <a:srgbClr val="FFC000"/>
                </a:solidFill>
                <a:effectLst/>
                <a:latin typeface="+mj-lt"/>
                <a:ea typeface="+mj-ea"/>
                <a:cs typeface="+mj-cs"/>
              </a:rPr>
              <a:t>de novembro de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err="1" smtClean="0"/>
              <a:t>Exs</a:t>
            </a:r>
            <a:r>
              <a:rPr lang="pt-BR" sz="4000" dirty="0" smtClean="0"/>
              <a:t>. de soluções que substituiriam situações de dispensa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effectLst/>
              </a:rPr>
              <a:t>E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scala </a:t>
            </a:r>
            <a:r>
              <a:rPr lang="pt-BR" sz="2400" dirty="0">
                <a:solidFill>
                  <a:schemeClr val="tx1"/>
                </a:solidFill>
                <a:effectLst/>
              </a:rPr>
              <a:t>da compra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baixa e altos custos </a:t>
            </a:r>
            <a:r>
              <a:rPr lang="pt-BR" sz="2400" dirty="0">
                <a:solidFill>
                  <a:schemeClr val="tx1"/>
                </a:solidFill>
                <a:effectLst/>
              </a:rPr>
              <a:t>de transação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que inviabilizariam licitação =&gt; maior agregação </a:t>
            </a:r>
            <a:r>
              <a:rPr lang="pt-BR" sz="2400" dirty="0">
                <a:solidFill>
                  <a:schemeClr val="tx1"/>
                </a:solidFill>
                <a:effectLst/>
              </a:rPr>
              <a:t>de compras (com formação de cadastro de reserva de fornecedores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), planejando melhor as compras, padronizando produtos, consolidando negociações num só órgão </a:t>
            </a:r>
            <a:r>
              <a:rPr lang="pt-BR" sz="2400" dirty="0">
                <a:solidFill>
                  <a:schemeClr val="tx1"/>
                </a:solidFill>
                <a:effectLst/>
              </a:rPr>
              <a:t>para que ele exerça o poder de compra do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Estado</a:t>
            </a:r>
          </a:p>
          <a:p>
            <a:r>
              <a:rPr lang="pt-BR" sz="2400" dirty="0" smtClean="0">
                <a:solidFill>
                  <a:schemeClr val="tx1"/>
                </a:solidFill>
                <a:effectLst/>
              </a:rPr>
              <a:t>Lei atual restringe demais o uso de critérios de qualidade =&gt; privilegiar o uso de critério de adjudicação </a:t>
            </a:r>
            <a:r>
              <a:rPr lang="pt-BR" sz="2400" dirty="0" smtClean="0">
                <a:effectLst/>
              </a:rPr>
              <a:t>à Proposta Globalmente Mais Vantajosa (atualmente chamada de “técnica e preço”, um nome inadequado, a nosso ver)</a:t>
            </a:r>
            <a:endParaRPr lang="pt-BR" sz="2400" dirty="0" smtClean="0">
              <a:solidFill>
                <a:schemeClr val="tx1"/>
              </a:solidFill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5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Qualificação de pessoal e eficiência processual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effectLst/>
              </a:rPr>
              <a:t>Aparente predomínio de pessoal de nível médio nas atividades de compras, muitos em desvio de função; ausência de carreira específica</a:t>
            </a:r>
          </a:p>
          <a:p>
            <a:r>
              <a:rPr lang="pt-BR" sz="2800" dirty="0" smtClean="0">
                <a:solidFill>
                  <a:schemeClr val="tx1"/>
                </a:solidFill>
                <a:effectLst/>
              </a:rPr>
              <a:t>Falta de normatização única para a atividade; insegurança jurídica para os fornecedores po</a:t>
            </a:r>
            <a:r>
              <a:rPr lang="pt-BR" sz="2800" dirty="0" smtClean="0">
                <a:effectLst/>
              </a:rPr>
              <a:t>r não haver harmonização das interpretações jurídicas</a:t>
            </a:r>
          </a:p>
          <a:p>
            <a:r>
              <a:rPr lang="pt-BR" sz="2800" dirty="0" smtClean="0">
                <a:effectLst/>
              </a:rPr>
              <a:t>Vácuo preenchido por Tribunais de Contas, mesmo assim às vezes conflitantes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454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Excesso de formalização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pt-BR" sz="2800" dirty="0" smtClean="0">
                <a:solidFill>
                  <a:schemeClr val="tx1"/>
                </a:solidFill>
                <a:effectLst/>
              </a:rPr>
              <a:t>Para </a:t>
            </a:r>
            <a:r>
              <a:rPr lang="pt-BR" sz="2800" dirty="0">
                <a:solidFill>
                  <a:schemeClr val="tx1"/>
                </a:solidFill>
                <a:effectLst/>
              </a:rPr>
              <a:t>os fornecedores, os procedimentos são demasiadamente formais e burocráticos; </a:t>
            </a:r>
            <a:endParaRPr lang="pt-BR" sz="2800" dirty="0" smtClean="0">
              <a:solidFill>
                <a:schemeClr val="tx1"/>
              </a:solidFill>
              <a:effectLst/>
            </a:endParaRPr>
          </a:p>
          <a:p>
            <a:pPr marL="571500" indent="-571500">
              <a:buFont typeface="+mj-lt"/>
              <a:buAutoNum type="romanLcPeriod"/>
            </a:pPr>
            <a:r>
              <a:rPr lang="pt-BR" sz="2800" dirty="0">
                <a:effectLst/>
              </a:rPr>
              <a:t>P</a:t>
            </a:r>
            <a:r>
              <a:rPr lang="pt-BR" sz="2800" dirty="0" smtClean="0">
                <a:solidFill>
                  <a:schemeClr val="tx1"/>
                </a:solidFill>
                <a:effectLst/>
              </a:rPr>
              <a:t>rocessos </a:t>
            </a:r>
            <a:r>
              <a:rPr lang="pt-BR" sz="2800" dirty="0">
                <a:solidFill>
                  <a:schemeClr val="tx1"/>
                </a:solidFill>
                <a:effectLst/>
              </a:rPr>
              <a:t>são tratados caso a caso, sem aproveitamento do conhecimento produzido pela administração; e </a:t>
            </a:r>
            <a:endParaRPr lang="pt-BR" sz="2800" dirty="0" smtClean="0">
              <a:solidFill>
                <a:schemeClr val="tx1"/>
              </a:solidFill>
              <a:effectLst/>
            </a:endParaRPr>
          </a:p>
          <a:p>
            <a:pPr marL="571500" indent="-571500">
              <a:buFont typeface="+mj-lt"/>
              <a:buAutoNum type="romanLcPeriod"/>
            </a:pPr>
            <a:r>
              <a:rPr lang="pt-BR" sz="2800" dirty="0">
                <a:effectLst/>
              </a:rPr>
              <a:t>P</a:t>
            </a:r>
            <a:r>
              <a:rPr lang="pt-BR" sz="2800" dirty="0" smtClean="0">
                <a:solidFill>
                  <a:schemeClr val="tx1"/>
                </a:solidFill>
                <a:effectLst/>
              </a:rPr>
              <a:t>reocupação </a:t>
            </a:r>
            <a:r>
              <a:rPr lang="pt-BR" sz="2800" dirty="0">
                <a:solidFill>
                  <a:schemeClr val="tx1"/>
                </a:solidFill>
                <a:effectLst/>
              </a:rPr>
              <a:t>com o atendimento das regras formais supera o de “comprar bem</a:t>
            </a:r>
            <a:r>
              <a:rPr lang="pt-BR" sz="2800" dirty="0" smtClean="0">
                <a:solidFill>
                  <a:schemeClr val="tx1"/>
                </a:solidFill>
                <a:effectLst/>
              </a:rPr>
              <a:t>”.</a:t>
            </a:r>
          </a:p>
          <a:p>
            <a:pPr marL="0" indent="0">
              <a:buNone/>
            </a:pPr>
            <a:r>
              <a:rPr lang="pt-BR" sz="2800" dirty="0">
                <a:solidFill>
                  <a:srgbClr val="FFC000"/>
                </a:solidFill>
                <a:effectLst/>
              </a:rPr>
              <a:t>Uma visão global do processo de aquisições só é possível se o Estado tiver um órgão com a atribuição de </a:t>
            </a:r>
            <a:r>
              <a:rPr lang="pt-BR" sz="2800" dirty="0" smtClean="0">
                <a:solidFill>
                  <a:srgbClr val="FFC000"/>
                </a:solidFill>
                <a:effectLst/>
              </a:rPr>
              <a:t>normatizar, e um planejamento central de compras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Entraves a licitações e contratos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Baixo investimento em projetos básico e executivo: infelizmente, até onde sabemos, não há números sistematizados de quanto esforço os órgãos empreendem para tal; não sabemos sequer quanto tempo levaram nessa feitura</a:t>
            </a:r>
          </a:p>
          <a:p>
            <a:r>
              <a:rPr lang="pt-BR" sz="2400" dirty="0" smtClean="0"/>
              <a:t>Excesso de recursos: eles são gratuitos e ocorrem antes mesmo do vencedor ser anunciado. Prendem-se a aspectos formais dos lances ou documentos de habilitação, sem mérito. Uso estratégico para erguer barreiras à entrada, reforçar cartéis, arrancar negociações de </a:t>
            </a:r>
            <a:r>
              <a:rPr lang="pt-BR" sz="2400" i="1" dirty="0" err="1" smtClean="0"/>
              <a:t>side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payments</a:t>
            </a:r>
            <a:r>
              <a:rPr lang="pt-BR" sz="2400" dirty="0" smtClean="0"/>
              <a:t>, etc. Já há, inclusive, quem comercialize o </a:t>
            </a:r>
            <a:r>
              <a:rPr lang="pt-BR" sz="2400" dirty="0" smtClean="0">
                <a:hlinkClick r:id="rId2" action="ppaction://hlinksldjump"/>
              </a:rPr>
              <a:t>kit-impugnação</a:t>
            </a:r>
            <a:r>
              <a:rPr lang="pt-BR" sz="2400" dirty="0" smtClean="0"/>
              <a:t>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55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Seis medidas para mitigar o excesso de recursos administrativos e judiciais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428133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PLC 32/2007: remover </a:t>
            </a:r>
            <a:r>
              <a:rPr lang="pt-BR" sz="1800" dirty="0">
                <a:effectLst/>
              </a:rPr>
              <a:t>o efeito suspensivo dos </a:t>
            </a:r>
            <a:r>
              <a:rPr lang="pt-BR" sz="1800" dirty="0" smtClean="0">
                <a:effectLst/>
              </a:rPr>
              <a:t>recursos (mesmo sem inversão de fases de habilitação e certame).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RDC </a:t>
            </a:r>
            <a:r>
              <a:rPr lang="pt-BR" sz="1800" dirty="0">
                <a:effectLst/>
              </a:rPr>
              <a:t>(Lei12.462/2011, artigo 12): inverter as fases, de modo que o padrão passa a ser </a:t>
            </a:r>
            <a:r>
              <a:rPr lang="pt-BR" sz="1800" dirty="0" smtClean="0">
                <a:effectLst/>
              </a:rPr>
              <a:t>a habilitação depois </a:t>
            </a:r>
            <a:r>
              <a:rPr lang="pt-BR" sz="1800" dirty="0">
                <a:effectLst/>
              </a:rPr>
              <a:t>do certame, mas permitindo </a:t>
            </a:r>
            <a:r>
              <a:rPr lang="pt-BR" sz="1800" dirty="0" smtClean="0">
                <a:effectLst/>
              </a:rPr>
              <a:t> exceções devidamente justificadas. </a:t>
            </a:r>
            <a:endParaRPr lang="pt-BR" sz="1800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RDC (</a:t>
            </a:r>
            <a:r>
              <a:rPr lang="pt-BR" sz="1800" dirty="0">
                <a:effectLst/>
              </a:rPr>
              <a:t>artigo 27</a:t>
            </a:r>
            <a:r>
              <a:rPr lang="pt-BR" sz="1800" dirty="0" smtClean="0">
                <a:effectLst/>
              </a:rPr>
              <a:t>): fase </a:t>
            </a:r>
            <a:r>
              <a:rPr lang="pt-BR" sz="1800" dirty="0">
                <a:effectLst/>
              </a:rPr>
              <a:t>recursal </a:t>
            </a:r>
            <a:r>
              <a:rPr lang="pt-BR" sz="1800" dirty="0" smtClean="0">
                <a:effectLst/>
              </a:rPr>
              <a:t>única, na </a:t>
            </a:r>
            <a:r>
              <a:rPr lang="pt-BR" sz="1800" dirty="0">
                <a:effectLst/>
              </a:rPr>
              <a:t>qual são analisados os recursos referentes ao julgamento das propostas ou lances e à habilitação do vencedor. </a:t>
            </a:r>
            <a:endParaRPr lang="pt-BR" sz="1800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RDC </a:t>
            </a:r>
            <a:r>
              <a:rPr lang="pt-BR" sz="1800" dirty="0">
                <a:effectLst/>
              </a:rPr>
              <a:t>(artigo 28</a:t>
            </a:r>
            <a:r>
              <a:rPr lang="pt-BR" sz="1800" dirty="0" smtClean="0">
                <a:effectLst/>
              </a:rPr>
              <a:t>): criação da </a:t>
            </a:r>
            <a:r>
              <a:rPr lang="pt-BR" sz="1800" dirty="0">
                <a:effectLst/>
              </a:rPr>
              <a:t>fase de saneamento do </a:t>
            </a:r>
            <a:r>
              <a:rPr lang="pt-BR" sz="1800" dirty="0" smtClean="0">
                <a:effectLst/>
              </a:rPr>
              <a:t>processo, quando o </a:t>
            </a:r>
            <a:r>
              <a:rPr lang="pt-BR" sz="1800" dirty="0" err="1" smtClean="0">
                <a:effectLst/>
              </a:rPr>
              <a:t>homologador</a:t>
            </a:r>
            <a:r>
              <a:rPr lang="pt-BR" sz="1800" dirty="0" smtClean="0">
                <a:effectLst/>
              </a:rPr>
              <a:t> pode devolver </a:t>
            </a:r>
            <a:r>
              <a:rPr lang="pt-BR" sz="1800" dirty="0">
                <a:effectLst/>
              </a:rPr>
              <a:t>o processo se encontrar vício </a:t>
            </a:r>
            <a:r>
              <a:rPr lang="pt-BR" sz="1800" dirty="0" smtClean="0">
                <a:effectLst/>
              </a:rPr>
              <a:t>sanável;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Adoção </a:t>
            </a:r>
            <a:r>
              <a:rPr lang="pt-BR" sz="1800" dirty="0">
                <a:effectLst/>
              </a:rPr>
              <a:t>de um sistema de pontuação para a qualificação técnica, mesmo que se continuasse usando como critério de adjudicação o menor preço.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1800" dirty="0" smtClean="0">
                <a:effectLst/>
              </a:rPr>
              <a:t>Criação </a:t>
            </a:r>
            <a:r>
              <a:rPr lang="pt-BR" sz="1800" dirty="0">
                <a:effectLst/>
              </a:rPr>
              <a:t>de uma câmara de arbitragem para resolver </a:t>
            </a:r>
            <a:r>
              <a:rPr lang="pt-BR" sz="1800" dirty="0" smtClean="0">
                <a:effectLst/>
              </a:rPr>
              <a:t>as disputas (</a:t>
            </a:r>
            <a:r>
              <a:rPr lang="pt-BR" sz="1800" dirty="0" err="1" smtClean="0">
                <a:effectLst/>
              </a:rPr>
              <a:t>judicialização</a:t>
            </a:r>
            <a:r>
              <a:rPr lang="pt-BR" sz="1800" dirty="0" smtClean="0">
                <a:effectLst/>
              </a:rPr>
              <a:t> do conflito)</a:t>
            </a:r>
            <a:endParaRPr lang="pt-BR" sz="1600" dirty="0" smtClean="0"/>
          </a:p>
          <a:p>
            <a:pPr marL="0" lvl="0" indent="0">
              <a:buNone/>
            </a:pPr>
            <a:r>
              <a:rPr lang="pt-BR" sz="1600" dirty="0" err="1" smtClean="0">
                <a:effectLst/>
              </a:rPr>
              <a:t>Obs</a:t>
            </a:r>
            <a:r>
              <a:rPr lang="pt-BR" sz="1600" dirty="0" smtClean="0">
                <a:effectLst/>
              </a:rPr>
              <a:t>: inversão de fases reduz custos de entrada e favorece concorrência.</a:t>
            </a:r>
            <a:endParaRPr lang="pt-BR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60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de licitação e critérios de adjudicação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2000" dirty="0" smtClean="0">
                <a:effectLst/>
              </a:rPr>
              <a:t>DEVE-SE </a:t>
            </a:r>
            <a:r>
              <a:rPr lang="pt-BR" sz="2000" dirty="0">
                <a:effectLst/>
              </a:rPr>
              <a:t>ABANDONAR POR COMPLETO O CONCEITO DE MODALIDADE DE LICITAÇÃO. ELE É </a:t>
            </a:r>
            <a:r>
              <a:rPr lang="pt-BR" sz="2000" dirty="0" smtClean="0">
                <a:effectLst/>
              </a:rPr>
              <a:t>OBSOLETO </a:t>
            </a:r>
            <a:r>
              <a:rPr lang="pt-BR" sz="2000" dirty="0">
                <a:effectLst/>
              </a:rPr>
              <a:t>E ENGESSA O FORMULADOR DE </a:t>
            </a:r>
            <a:r>
              <a:rPr lang="pt-BR" sz="2000" dirty="0" smtClean="0">
                <a:effectLst/>
              </a:rPr>
              <a:t>POLÍTICA. </a:t>
            </a:r>
            <a:r>
              <a:rPr lang="pt-BR" sz="2000" dirty="0">
                <a:effectLst/>
              </a:rPr>
              <a:t>A LICITAÇÃO É UM LEILÃO REVERSO, E O SEU FORMATO ENVOLVE DIMENSÕES QUE NÃO PODEM SER PREVISTAS EM LEI SEM QUE ESSA LEI SE TORNE OBSOLETA OU ESBARRE EM CASOS OMISSOS EM POUCOS MESES</a:t>
            </a:r>
          </a:p>
          <a:p>
            <a:pPr lvl="0"/>
            <a:r>
              <a:rPr lang="pt-BR" sz="2000" dirty="0">
                <a:effectLst/>
              </a:rPr>
              <a:t>A LEI DEVE APENAS PREVER AQUELAS CONDIÇÕES EM QUE SE APLICAM LICITAÇÕES E AQUELAS EM QUE NÃO. </a:t>
            </a:r>
          </a:p>
          <a:p>
            <a:pPr lvl="0"/>
            <a:r>
              <a:rPr lang="pt-BR" sz="2000" dirty="0">
                <a:effectLst/>
              </a:rPr>
              <a:t>A LEI DEVE PREVER APENAS PRINCÍPIOS BÁSICOS PARA A FORMATAÇÃO E IMPLEMENTAÇÃO DE LEILÕES REVERSOS</a:t>
            </a:r>
          </a:p>
          <a:p>
            <a:pPr lvl="0"/>
            <a:r>
              <a:rPr lang="pt-BR" sz="2000" dirty="0">
                <a:effectLst/>
              </a:rPr>
              <a:t>ESTA LEI OU UMA QUE A COMPLEMENTE PODE PREVER O ESCOPO DE NORMATIZAÇÃO </a:t>
            </a:r>
            <a:r>
              <a:rPr lang="pt-BR" sz="2000" dirty="0" smtClean="0">
                <a:effectLst/>
              </a:rPr>
              <a:t>INFRALEGAL, A SER DEFINIDA PELA AGÊNCIA NORMATIZADORA</a:t>
            </a:r>
          </a:p>
          <a:p>
            <a:pPr marL="0" lvl="0" indent="0">
              <a:buNone/>
            </a:pPr>
            <a:endParaRPr lang="pt-BR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74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VANTAGENS DA NORMATIZAÇÃO/REGULAÇÃO INFRALEGAL (MESORREGULAÇÃO)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Discussão sobre os formatos seria mais técnica</a:t>
            </a:r>
          </a:p>
          <a:p>
            <a:r>
              <a:rPr lang="pt-BR" sz="2400" dirty="0" smtClean="0"/>
              <a:t>A agência, por contrato de gestão, seria obrigada a produzir uma metodologia de avaliação de impacto regulatório, podendo rever a regulação a intervalos regulares (ciclos de revisão regulatória), como fazem Aneel, Anatel, etc.</a:t>
            </a:r>
          </a:p>
          <a:p>
            <a:r>
              <a:rPr lang="pt-BR" sz="2400" dirty="0" smtClean="0"/>
              <a:t>Agência pode definir cardápios de leilões, editais, fórmulas de pontuação, etc., indicando quais se aplicam a cada tipo de mercado, pois </a:t>
            </a:r>
            <a:r>
              <a:rPr lang="pt-BR" sz="2400" dirty="0" smtClean="0">
                <a:solidFill>
                  <a:srgbClr val="FFC000"/>
                </a:solidFill>
              </a:rPr>
              <a:t>não existe um formato de leilão superior a  todos os outros em todas as circunstâncias (ver abaixo)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1483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>
                <a:effectLst/>
              </a:rPr>
              <a:t>As principais conclusões teóricas e práticas sobre licitações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200" dirty="0">
                <a:effectLst/>
              </a:rPr>
              <a:t>Envelopes fechados são melhores quando o componente comum de custos de produção é pequeno ou não muito incerto ou quando os licitantes provavelmente têm informação relativamente similar sobre o custo comum</a:t>
            </a:r>
          </a:p>
          <a:p>
            <a:r>
              <a:rPr lang="pt-BR" sz="2200" dirty="0" smtClean="0">
                <a:effectLst/>
              </a:rPr>
              <a:t>Leilões descendentes são melhores quando se acredita </a:t>
            </a:r>
            <a:r>
              <a:rPr lang="pt-BR" sz="2200" dirty="0">
                <a:effectLst/>
              </a:rPr>
              <a:t>que o componente comum </a:t>
            </a:r>
            <a:r>
              <a:rPr lang="pt-BR" sz="2200" dirty="0" smtClean="0">
                <a:effectLst/>
              </a:rPr>
              <a:t>é </a:t>
            </a:r>
            <a:r>
              <a:rPr lang="pt-BR" sz="2200" dirty="0">
                <a:effectLst/>
              </a:rPr>
              <a:t>sutil e incerto, ou se </a:t>
            </a:r>
            <a:r>
              <a:rPr lang="pt-BR" sz="2200" dirty="0" smtClean="0">
                <a:effectLst/>
              </a:rPr>
              <a:t>espera </a:t>
            </a:r>
            <a:r>
              <a:rPr lang="pt-BR" sz="2200" dirty="0">
                <a:effectLst/>
              </a:rPr>
              <a:t>que os licitantes possuam diferentes, ainda que correlacionados, pedaços de informação e/ou experiência nos custos </a:t>
            </a:r>
            <a:r>
              <a:rPr lang="pt-BR" sz="2200" dirty="0" smtClean="0">
                <a:effectLst/>
              </a:rPr>
              <a:t>comuns</a:t>
            </a:r>
          </a:p>
          <a:p>
            <a:r>
              <a:rPr lang="pt-BR" sz="2200" dirty="0" smtClean="0">
                <a:effectLst/>
              </a:rPr>
              <a:t>Quando os itens a serem arrematados podem ser ofertados em conjunto a um custo mais baixo do que separadamente, o melhor é usar leilões com lances em pacotes (</a:t>
            </a:r>
            <a:r>
              <a:rPr lang="pt-BR" sz="2200" dirty="0" err="1" smtClean="0">
                <a:effectLst/>
              </a:rPr>
              <a:t>package</a:t>
            </a:r>
            <a:r>
              <a:rPr lang="pt-BR" sz="2200" dirty="0" smtClean="0">
                <a:effectLst/>
              </a:rPr>
              <a:t> </a:t>
            </a:r>
            <a:r>
              <a:rPr lang="pt-BR" sz="2200" dirty="0" err="1" smtClean="0">
                <a:effectLst/>
              </a:rPr>
              <a:t>bidding</a:t>
            </a:r>
            <a:r>
              <a:rPr lang="pt-BR" sz="2200" dirty="0" smtClean="0">
                <a:effectLst/>
              </a:rPr>
              <a:t>)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525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Formatos brasileiros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Envelopes fechados: concorrência, tomada de preço e convite. Diferenças principais entre eles: prazos, valor do contrato, estar cadastrado ou não no </a:t>
            </a:r>
            <a:r>
              <a:rPr lang="pt-BR" dirty="0" err="1" smtClean="0"/>
              <a:t>Sicaf</a:t>
            </a:r>
            <a:r>
              <a:rPr lang="pt-BR" dirty="0" smtClean="0"/>
              <a:t>.</a:t>
            </a:r>
          </a:p>
          <a:p>
            <a:r>
              <a:rPr lang="pt-BR" dirty="0" smtClean="0"/>
              <a:t>Híbridos: pregões presencial e eletrônico.</a:t>
            </a:r>
          </a:p>
          <a:p>
            <a:r>
              <a:rPr lang="pt-BR" dirty="0" smtClean="0"/>
              <a:t>A ordem das fases de lances e propostas no pregão não é a ideal, e o RDC permite inverter. Ainda há poucas observações para se fazer uma avaliação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3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Formatos brasileiros 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Critério atual para pregões: bens comuns.</a:t>
            </a:r>
          </a:p>
          <a:p>
            <a:r>
              <a:rPr lang="pt-BR" sz="2400" dirty="0"/>
              <a:t>Mas nem o pregão precisa ser por menor preço, nem o leilão eletrônico precisa ser um pregão como conhecemos. Mesmo um leilão de lances simultâneos (“envelopes fechados”) pode ser feito por via eletrônica. </a:t>
            </a:r>
          </a:p>
          <a:p>
            <a:r>
              <a:rPr lang="pt-BR" sz="2400" dirty="0" smtClean="0"/>
              <a:t>Vantagens do leilão eletrônico: participar de qualquer lugar, e de o governo poder filtrar as informações que os licitantes acessam, pois isso dificulta o conluio entre eles. Ex: identidade dos licitantes, ou mesmo o seu número ou sua atividade no leilão.</a:t>
            </a:r>
          </a:p>
          <a:p>
            <a:r>
              <a:rPr lang="pt-BR" sz="2400" dirty="0" smtClean="0"/>
              <a:t>Se o leilão eletrônico for de lances simultâneos (“envelope fechado”), mais difícil ainda de o cartel se defender de um intruso (</a:t>
            </a:r>
            <a:r>
              <a:rPr lang="pt-BR" sz="2400" dirty="0" err="1" smtClean="0"/>
              <a:t>maverick</a:t>
            </a:r>
            <a:r>
              <a:rPr lang="pt-BR" sz="2400" dirty="0" smtClean="0"/>
              <a:t>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4193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pt-BR" sz="2200" dirty="0" smtClean="0"/>
              <a:t>Insatisfação geral da sociedade com a legislação de licitações, compras e contratos públicos; ex:</a:t>
            </a:r>
          </a:p>
          <a:p>
            <a:pPr lvl="1"/>
            <a:r>
              <a:rPr lang="pt-BR" sz="2000" dirty="0" smtClean="0"/>
              <a:t>Baixa qualidade dos produtos adquiridos, atribuída ao uso exclusivo do critério de adjudicação pelo menor preço;</a:t>
            </a:r>
          </a:p>
          <a:p>
            <a:pPr lvl="1"/>
            <a:r>
              <a:rPr lang="pt-BR" sz="2000" dirty="0" smtClean="0"/>
              <a:t>Morosidade na execução de obras e investimentos e consequente alta de custos;</a:t>
            </a:r>
          </a:p>
          <a:p>
            <a:pPr lvl="1"/>
            <a:r>
              <a:rPr lang="pt-BR" sz="2000" dirty="0" smtClean="0"/>
              <a:t>Excesso de recursos e suspensões de processos licitatórios</a:t>
            </a:r>
          </a:p>
          <a:p>
            <a:pPr lvl="1"/>
            <a:r>
              <a:rPr lang="pt-BR" sz="2000" dirty="0" smtClean="0"/>
              <a:t>Vulnerabilidade à corrupção</a:t>
            </a:r>
          </a:p>
          <a:p>
            <a:r>
              <a:rPr lang="pt-BR" sz="2200" dirty="0" smtClean="0"/>
              <a:t>Maior atuação da defesa da concorrência contra cartéis de licitações</a:t>
            </a:r>
          </a:p>
          <a:p>
            <a:r>
              <a:rPr lang="pt-BR" sz="2200" dirty="0" smtClean="0"/>
              <a:t>Excesso de remendos na Lei de Licitações atual (Lei 8.666/93) por meio de outras leis, fragmentando aquela e privando-a de organicidade. Ex: pregões, RDC, LC 123, Plano Brasil Maior, etc. Total de 61 MP e 19 leis em 20 anos, ou 4 normas por ano (</a:t>
            </a:r>
            <a:r>
              <a:rPr lang="pt-BR" sz="2200" dirty="0" err="1" smtClean="0"/>
              <a:t>Jacoby</a:t>
            </a:r>
            <a:r>
              <a:rPr lang="pt-BR" sz="2200" dirty="0" smtClean="0"/>
              <a:t> Fernandes, 2013)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583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Principal lição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301608" cy="5328592"/>
          </a:xfrm>
        </p:spPr>
        <p:txBody>
          <a:bodyPr/>
          <a:lstStyle/>
          <a:p>
            <a:r>
              <a:rPr lang="pt-BR" sz="2000" b="1" dirty="0" smtClean="0">
                <a:effectLst/>
              </a:rPr>
              <a:t>A </a:t>
            </a:r>
            <a:r>
              <a:rPr lang="pt-BR" sz="2000" b="1" dirty="0">
                <a:effectLst/>
              </a:rPr>
              <a:t>superioridade de um formato de leilão sobre outro depende de uma série de elementos, direta ou indiretamente ligados aos objetivos do comprador</a:t>
            </a:r>
            <a:r>
              <a:rPr lang="pt-BR" sz="2000" dirty="0">
                <a:effectLst/>
              </a:rPr>
              <a:t>, </a:t>
            </a:r>
            <a:r>
              <a:rPr lang="pt-BR" sz="2000" dirty="0" smtClean="0">
                <a:effectLst/>
              </a:rPr>
              <a:t>ex:</a:t>
            </a:r>
            <a:endParaRPr lang="pt-BR" sz="2000" dirty="0">
              <a:effectLst/>
            </a:endParaRPr>
          </a:p>
          <a:p>
            <a:pPr lvl="1"/>
            <a:r>
              <a:rPr lang="pt-BR" sz="1800" dirty="0" smtClean="0">
                <a:effectLst/>
              </a:rPr>
              <a:t>Correlação e assimetria entre os valores atribuídos pelos licitantes ao objeto;</a:t>
            </a:r>
            <a:endParaRPr lang="pt-BR" sz="1800" dirty="0">
              <a:effectLst/>
            </a:endParaRPr>
          </a:p>
          <a:p>
            <a:pPr lvl="1"/>
            <a:r>
              <a:rPr lang="pt-BR" sz="1800" dirty="0">
                <a:effectLst/>
              </a:rPr>
              <a:t>Aversão ao risco dos licitantes;</a:t>
            </a:r>
          </a:p>
          <a:p>
            <a:pPr lvl="1"/>
            <a:r>
              <a:rPr lang="pt-BR" sz="1800" dirty="0">
                <a:effectLst/>
              </a:rPr>
              <a:t>Risco de corrupção;</a:t>
            </a:r>
          </a:p>
          <a:p>
            <a:pPr lvl="1"/>
            <a:r>
              <a:rPr lang="pt-BR" sz="1800" dirty="0">
                <a:effectLst/>
              </a:rPr>
              <a:t>Risco de colusão;</a:t>
            </a:r>
          </a:p>
          <a:p>
            <a:pPr lvl="1"/>
            <a:r>
              <a:rPr lang="pt-BR" sz="1800" dirty="0" smtClean="0">
                <a:effectLst/>
              </a:rPr>
              <a:t>Complementaridade </a:t>
            </a:r>
            <a:r>
              <a:rPr lang="pt-BR" sz="1800" dirty="0">
                <a:effectLst/>
              </a:rPr>
              <a:t>de oferta </a:t>
            </a:r>
            <a:r>
              <a:rPr lang="pt-BR" sz="1800" dirty="0" smtClean="0">
                <a:effectLst/>
              </a:rPr>
              <a:t>dos </a:t>
            </a:r>
            <a:r>
              <a:rPr lang="pt-BR" sz="1800" dirty="0">
                <a:effectLst/>
              </a:rPr>
              <a:t>bens e serviços;</a:t>
            </a:r>
          </a:p>
          <a:p>
            <a:pPr lvl="1"/>
            <a:r>
              <a:rPr lang="pt-BR" sz="1800" dirty="0">
                <a:effectLst/>
              </a:rPr>
              <a:t>Barreiras à </a:t>
            </a:r>
            <a:r>
              <a:rPr lang="pt-BR" sz="1800" dirty="0" smtClean="0">
                <a:effectLst/>
              </a:rPr>
              <a:t>entrada no mercado;</a:t>
            </a:r>
            <a:endParaRPr lang="pt-BR" sz="1800" dirty="0">
              <a:effectLst/>
            </a:endParaRPr>
          </a:p>
          <a:p>
            <a:pPr lvl="1"/>
            <a:r>
              <a:rPr lang="pt-BR" sz="1800" dirty="0" smtClean="0">
                <a:effectLst/>
              </a:rPr>
              <a:t>Importância </a:t>
            </a:r>
            <a:r>
              <a:rPr lang="pt-BR" sz="1800" dirty="0">
                <a:effectLst/>
              </a:rPr>
              <a:t>de </a:t>
            </a:r>
            <a:r>
              <a:rPr lang="pt-BR" sz="1800" dirty="0" smtClean="0">
                <a:effectLst/>
              </a:rPr>
              <a:t>atributos não-preço, como prazo de entrega, garantias e assistência técnica;</a:t>
            </a:r>
            <a:endParaRPr lang="pt-BR" sz="1800" dirty="0">
              <a:effectLst/>
            </a:endParaRPr>
          </a:p>
          <a:p>
            <a:pPr lvl="1"/>
            <a:r>
              <a:rPr lang="pt-BR" sz="1800" dirty="0">
                <a:effectLst/>
              </a:rPr>
              <a:t>Ganhos de aprendizado no fornecimento do bem ou serviço;</a:t>
            </a:r>
          </a:p>
          <a:p>
            <a:pPr lvl="1"/>
            <a:r>
              <a:rPr lang="pt-BR" sz="1800" dirty="0" smtClean="0">
                <a:effectLst/>
              </a:rPr>
              <a:t>Externalidades </a:t>
            </a:r>
            <a:r>
              <a:rPr lang="pt-BR" sz="1800" dirty="0">
                <a:effectLst/>
              </a:rPr>
              <a:t>de rede no fornecimento do bem ou serviço.</a:t>
            </a:r>
          </a:p>
          <a:p>
            <a:pPr lvl="0"/>
            <a:r>
              <a:rPr lang="pt-BR" sz="2000" dirty="0" smtClean="0">
                <a:effectLst/>
              </a:rPr>
              <a:t>Portanto, entendemos que as </a:t>
            </a:r>
            <a:r>
              <a:rPr lang="pt-BR" sz="2000" dirty="0">
                <a:effectLst/>
              </a:rPr>
              <a:t>propostas de modificação de valores limites entre </a:t>
            </a:r>
            <a:r>
              <a:rPr lang="pt-BR" sz="2000" dirty="0" smtClean="0">
                <a:effectLst/>
              </a:rPr>
              <a:t>modalidades restam completamente prejudicadas.</a:t>
            </a:r>
            <a:endParaRPr lang="pt-BR" sz="20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0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/>
              </a:rPr>
              <a:t>A Lei deve prever, portanto, </a:t>
            </a:r>
            <a:r>
              <a:rPr lang="pt-BR" b="1" dirty="0" smtClean="0">
                <a:effectLst/>
              </a:rPr>
              <a:t>apenas: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2000" dirty="0" smtClean="0">
                <a:effectLst/>
              </a:rPr>
              <a:t>A </a:t>
            </a:r>
            <a:r>
              <a:rPr lang="pt-BR" sz="2000" dirty="0">
                <a:effectLst/>
              </a:rPr>
              <a:t>existência de três tipos de procedimentos de compras:</a:t>
            </a:r>
          </a:p>
          <a:p>
            <a:pPr lvl="1"/>
            <a:r>
              <a:rPr lang="pt-BR" sz="1800" dirty="0">
                <a:effectLst/>
              </a:rPr>
              <a:t>Aberto, livre ou </a:t>
            </a:r>
            <a:r>
              <a:rPr lang="pt-BR" sz="1800" dirty="0" smtClean="0">
                <a:effectLst/>
              </a:rPr>
              <a:t>competitivo, </a:t>
            </a:r>
            <a:r>
              <a:rPr lang="pt-BR" sz="1800" dirty="0">
                <a:effectLst/>
              </a:rPr>
              <a:t>que chamaremos de </a:t>
            </a:r>
            <a:r>
              <a:rPr lang="pt-BR" sz="1800" b="1" dirty="0">
                <a:effectLst/>
              </a:rPr>
              <a:t>Licitação Competitiva</a:t>
            </a:r>
            <a:endParaRPr lang="pt-BR" sz="1800" dirty="0">
              <a:effectLst/>
            </a:endParaRPr>
          </a:p>
          <a:p>
            <a:pPr lvl="1"/>
            <a:r>
              <a:rPr lang="pt-BR" sz="1800" dirty="0">
                <a:effectLst/>
              </a:rPr>
              <a:t>Restrito ou convidado, que chamaremos de </a:t>
            </a:r>
            <a:r>
              <a:rPr lang="pt-BR" sz="1800" b="1" dirty="0">
                <a:effectLst/>
              </a:rPr>
              <a:t>Licitação Restrita</a:t>
            </a:r>
            <a:r>
              <a:rPr lang="pt-BR" sz="1800" dirty="0">
                <a:effectLst/>
              </a:rPr>
              <a:t>;</a:t>
            </a:r>
          </a:p>
          <a:p>
            <a:pPr lvl="1"/>
            <a:r>
              <a:rPr lang="pt-BR" sz="1800" dirty="0">
                <a:effectLst/>
              </a:rPr>
              <a:t>Negociado, que chamaremos de </a:t>
            </a:r>
            <a:r>
              <a:rPr lang="pt-BR" sz="1800" b="1" dirty="0">
                <a:effectLst/>
              </a:rPr>
              <a:t>Contratação Direta</a:t>
            </a:r>
            <a:r>
              <a:rPr lang="pt-BR" sz="2000" b="1" dirty="0">
                <a:effectLst/>
              </a:rPr>
              <a:t>.</a:t>
            </a:r>
            <a:endParaRPr lang="pt-BR" sz="2000" dirty="0">
              <a:effectLst/>
            </a:endParaRPr>
          </a:p>
          <a:p>
            <a:pPr lvl="0"/>
            <a:r>
              <a:rPr lang="pt-BR" sz="2000" dirty="0">
                <a:effectLst/>
              </a:rPr>
              <a:t>A previsão de que os critérios de adjudicação, a fórmula de pontuação, o formato do </a:t>
            </a:r>
            <a:r>
              <a:rPr lang="pt-BR" sz="2000" dirty="0" smtClean="0">
                <a:effectLst/>
              </a:rPr>
              <a:t>leilão, </a:t>
            </a:r>
            <a:r>
              <a:rPr lang="pt-BR" sz="2000" dirty="0">
                <a:effectLst/>
              </a:rPr>
              <a:t>o regime de execução e a forma de compra (com ou sem </a:t>
            </a:r>
            <a:r>
              <a:rPr lang="pt-BR" sz="2000" dirty="0" smtClean="0">
                <a:effectLst/>
              </a:rPr>
              <a:t>Contrato-Marco) </a:t>
            </a:r>
            <a:r>
              <a:rPr lang="pt-BR" sz="2000" dirty="0">
                <a:effectLst/>
              </a:rPr>
              <a:t>serão definidos pelos órgãos adjudicadores a partir de um cardápio de opções predefinido por uma 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. </a:t>
            </a:r>
            <a:r>
              <a:rPr lang="pt-BR" sz="2000" dirty="0" smtClean="0">
                <a:effectLst/>
              </a:rPr>
              <a:t>Critérios </a:t>
            </a:r>
            <a:r>
              <a:rPr lang="pt-BR" sz="2000" dirty="0">
                <a:effectLst/>
              </a:rPr>
              <a:t>de adjudicação podem ser menor preço ou Proposta Globalmente Mais Vantajosa, e esta, por sua vez, pode ser uma combinação de diversos atributos de “qualidade”.</a:t>
            </a:r>
          </a:p>
          <a:p>
            <a:pPr lvl="0"/>
            <a:r>
              <a:rPr lang="pt-BR" sz="2000" dirty="0">
                <a:effectLst/>
              </a:rPr>
              <a:t>Regras de transição até que a 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 entre em pleno funcionamento</a:t>
            </a:r>
            <a:r>
              <a:rPr lang="pt-BR" sz="2000" dirty="0" smtClean="0">
                <a:effectLst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6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Critérios de adjudicação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lvl="0"/>
            <a:r>
              <a:rPr lang="pt-BR" sz="2400" dirty="0">
                <a:effectLst/>
              </a:rPr>
              <a:t>Menor preço é o critério predominante nas licitações. </a:t>
            </a:r>
            <a:r>
              <a:rPr lang="pt-BR" sz="2400" dirty="0" smtClean="0">
                <a:effectLst/>
              </a:rPr>
              <a:t>Só 0,43</a:t>
            </a:r>
            <a:r>
              <a:rPr lang="pt-BR" sz="2400" dirty="0">
                <a:effectLst/>
              </a:rPr>
              <a:t>% do valor empenhado em licitações </a:t>
            </a:r>
            <a:r>
              <a:rPr lang="pt-BR" sz="2400" dirty="0" smtClean="0">
                <a:effectLst/>
              </a:rPr>
              <a:t>federais (</a:t>
            </a:r>
            <a:r>
              <a:rPr lang="pt-BR" sz="2400" dirty="0" err="1" smtClean="0">
                <a:effectLst/>
              </a:rPr>
              <a:t>Siasg</a:t>
            </a:r>
            <a:r>
              <a:rPr lang="pt-BR" sz="2400" dirty="0" smtClean="0">
                <a:effectLst/>
              </a:rPr>
              <a:t>) não eram por menor preço</a:t>
            </a:r>
          </a:p>
          <a:p>
            <a:pPr lvl="0"/>
            <a:r>
              <a:rPr lang="pt-BR" sz="2400" dirty="0" smtClean="0">
                <a:effectLst/>
              </a:rPr>
              <a:t>Melhor </a:t>
            </a:r>
            <a:r>
              <a:rPr lang="pt-BR" sz="2400" dirty="0">
                <a:effectLst/>
              </a:rPr>
              <a:t>técnica e preço atualmente só é usado para bens e serviços de </a:t>
            </a:r>
            <a:r>
              <a:rPr lang="pt-BR" sz="2400" dirty="0" smtClean="0">
                <a:effectLst/>
              </a:rPr>
              <a:t>informática, estudos técnicos, projetos de engenharia </a:t>
            </a:r>
            <a:r>
              <a:rPr lang="pt-BR" sz="2400" dirty="0">
                <a:effectLst/>
              </a:rPr>
              <a:t>e excepcionalmente, “</a:t>
            </a:r>
            <a:r>
              <a:rPr lang="pt-BR" sz="2400" b="1" i="1" dirty="0">
                <a:effectLst/>
              </a:rPr>
              <a:t>para fornecimento de bens e execução de obras ou prestação de serviços de grande vulto[...]”</a:t>
            </a:r>
            <a:endParaRPr lang="pt-BR" sz="2400" dirty="0">
              <a:effectLst/>
            </a:endParaRPr>
          </a:p>
          <a:p>
            <a:pPr lvl="0"/>
            <a:r>
              <a:rPr lang="pt-BR" sz="2400" dirty="0">
                <a:effectLst/>
              </a:rPr>
              <a:t>O critério de melhor técnica, na verdade, é uma sequência de negociações de preço – dentro </a:t>
            </a:r>
            <a:r>
              <a:rPr lang="pt-BR" sz="2400" dirty="0" smtClean="0">
                <a:effectLst/>
              </a:rPr>
              <a:t>de um </a:t>
            </a:r>
            <a:r>
              <a:rPr lang="pt-BR" sz="2400" dirty="0">
                <a:effectLst/>
              </a:rPr>
              <a:t>teto estipulado em edital – com os candidatos com melhor técnica. Não se tem nenhum parâmetro objetivo para se precificar o quanto o comprador valora a técnica. </a:t>
            </a:r>
            <a:r>
              <a:rPr lang="pt-BR" sz="2400" dirty="0" smtClean="0">
                <a:effectLst/>
              </a:rPr>
              <a:t>Propomos sua extinção</a:t>
            </a:r>
            <a:endParaRPr lang="pt-BR" sz="24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65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Especificar bem o objeto resolve?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effectLst/>
              </a:rPr>
              <a:t>Para garantir qualidade do objeto, a “arte </a:t>
            </a:r>
            <a:r>
              <a:rPr lang="pt-BR" sz="2400" dirty="0">
                <a:effectLst/>
              </a:rPr>
              <a:t>de saber comprar bem” ou de “saber usar a Lei de Licitações com competência</a:t>
            </a:r>
            <a:r>
              <a:rPr lang="pt-BR" sz="2400" dirty="0" smtClean="0">
                <a:effectLst/>
              </a:rPr>
              <a:t>” sugere:</a:t>
            </a:r>
            <a:endParaRPr lang="pt-BR" sz="2400" dirty="0">
              <a:effectLst/>
            </a:endParaRPr>
          </a:p>
          <a:p>
            <a:pPr lvl="1"/>
            <a:r>
              <a:rPr lang="pt-BR" sz="1800" dirty="0" smtClean="0">
                <a:effectLst/>
              </a:rPr>
              <a:t>Cercar-se </a:t>
            </a:r>
            <a:r>
              <a:rPr lang="pt-BR" sz="1800" dirty="0">
                <a:effectLst/>
              </a:rPr>
              <a:t>de </a:t>
            </a:r>
            <a:r>
              <a:rPr lang="pt-BR" sz="1800" u="sng" dirty="0">
                <a:effectLst/>
              </a:rPr>
              <a:t>muitos</a:t>
            </a:r>
            <a:r>
              <a:rPr lang="pt-BR" sz="1800" dirty="0">
                <a:effectLst/>
              </a:rPr>
              <a:t> cuidados na hora de especificar os objetos no edital e </a:t>
            </a:r>
            <a:r>
              <a:rPr lang="pt-BR" sz="1800" dirty="0" smtClean="0">
                <a:effectLst/>
              </a:rPr>
              <a:t>pedir </a:t>
            </a:r>
            <a:r>
              <a:rPr lang="pt-BR" sz="1800" dirty="0">
                <a:effectLst/>
              </a:rPr>
              <a:t>amostras dos bens a serem fornecidos. </a:t>
            </a:r>
            <a:r>
              <a:rPr lang="pt-BR" sz="1800" dirty="0" smtClean="0">
                <a:effectLst/>
              </a:rPr>
              <a:t>Citar </a:t>
            </a:r>
            <a:r>
              <a:rPr lang="pt-BR" sz="1800" dirty="0">
                <a:effectLst/>
              </a:rPr>
              <a:t>especificações técnicas e, no RDC, também marcas como referência de qualidade</a:t>
            </a:r>
            <a:r>
              <a:rPr lang="pt-BR" sz="1800" dirty="0" smtClean="0">
                <a:effectLst/>
              </a:rPr>
              <a:t>. E/OU</a:t>
            </a:r>
            <a:endParaRPr lang="pt-BR" sz="1800" dirty="0">
              <a:effectLst/>
            </a:endParaRPr>
          </a:p>
          <a:p>
            <a:pPr lvl="1"/>
            <a:r>
              <a:rPr lang="pt-BR" sz="1800" dirty="0">
                <a:effectLst/>
              </a:rPr>
              <a:t>No caso de obras e serviços, exigir uma série de atestados, mas sem poder usá-los para compor um </a:t>
            </a:r>
            <a:r>
              <a:rPr lang="pt-BR" sz="1800" i="1" dirty="0">
                <a:effectLst/>
              </a:rPr>
              <a:t>score</a:t>
            </a:r>
            <a:r>
              <a:rPr lang="pt-BR" sz="1800" dirty="0">
                <a:effectLst/>
              </a:rPr>
              <a:t> de qualidade, só excluir as firmas ostensivamente inexperientes e/ou incapazes.</a:t>
            </a:r>
          </a:p>
          <a:p>
            <a:pPr lvl="1"/>
            <a:r>
              <a:rPr lang="pt-BR" sz="1800" dirty="0" smtClean="0">
                <a:effectLst/>
              </a:rPr>
              <a:t>Escolher um </a:t>
            </a:r>
            <a:r>
              <a:rPr lang="pt-BR" sz="1800" dirty="0">
                <a:effectLst/>
              </a:rPr>
              <a:t>fornecedor que tem um produto de qualidade conhecida e </a:t>
            </a:r>
            <a:r>
              <a:rPr lang="pt-BR" sz="1800" dirty="0" smtClean="0">
                <a:effectLst/>
              </a:rPr>
              <a:t>especificar </a:t>
            </a:r>
            <a:r>
              <a:rPr lang="pt-BR" sz="1800" dirty="0">
                <a:effectLst/>
              </a:rPr>
              <a:t>o bem ou serviço de tal modo que apenas aquele fornecedor possa </a:t>
            </a:r>
            <a:r>
              <a:rPr lang="pt-BR" sz="1800" dirty="0" smtClean="0">
                <a:effectLst/>
              </a:rPr>
              <a:t>oferecê-lo, para contratá-lo por inexigibilidade </a:t>
            </a:r>
            <a:r>
              <a:rPr lang="pt-BR" sz="1800" dirty="0">
                <a:effectLst/>
              </a:rPr>
              <a:t>de </a:t>
            </a:r>
            <a:r>
              <a:rPr lang="pt-BR" sz="1800" dirty="0" smtClean="0">
                <a:effectLst/>
              </a:rPr>
              <a:t>licitação  =&gt; 47</a:t>
            </a:r>
            <a:r>
              <a:rPr lang="pt-BR" sz="1800" dirty="0">
                <a:effectLst/>
              </a:rPr>
              <a:t>% do valor empenhado </a:t>
            </a:r>
            <a:r>
              <a:rPr lang="pt-BR" sz="1800" dirty="0" smtClean="0">
                <a:effectLst/>
              </a:rPr>
              <a:t>em contratação </a:t>
            </a:r>
            <a:r>
              <a:rPr lang="pt-BR" sz="1800" dirty="0">
                <a:effectLst/>
              </a:rPr>
              <a:t>direta </a:t>
            </a:r>
            <a:r>
              <a:rPr lang="pt-BR" sz="1800" dirty="0" smtClean="0">
                <a:effectLst/>
              </a:rPr>
              <a:t>entre </a:t>
            </a:r>
            <a:r>
              <a:rPr lang="pt-BR" sz="1800" dirty="0">
                <a:effectLst/>
              </a:rPr>
              <a:t>1998 e junho de 2013 </a:t>
            </a:r>
            <a:r>
              <a:rPr lang="pt-BR" sz="1800" dirty="0" smtClean="0">
                <a:effectLst/>
              </a:rPr>
              <a:t>eram por </a:t>
            </a:r>
            <a:r>
              <a:rPr lang="pt-BR" sz="1800" dirty="0">
                <a:effectLst/>
              </a:rPr>
              <a:t>razões de exclusividade ou inviabilidade de </a:t>
            </a:r>
            <a:r>
              <a:rPr lang="pt-BR" sz="1800" dirty="0" smtClean="0">
                <a:effectLst/>
              </a:rPr>
              <a:t>competição, e 2% por notória especialização. </a:t>
            </a:r>
          </a:p>
        </p:txBody>
      </p:sp>
    </p:spTree>
    <p:extLst>
      <p:ext uri="{BB962C8B-B14F-4D97-AF65-F5344CB8AC3E}">
        <p14:creationId xmlns:p14="http://schemas.microsoft.com/office/powerpoint/2010/main" val="32946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Remendos na lei para poder direcionar licitações sem quebrar o tabu do menor preço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2000" dirty="0" smtClean="0">
                <a:effectLst/>
              </a:rPr>
              <a:t>Fomentar </a:t>
            </a:r>
            <a:r>
              <a:rPr lang="pt-BR" sz="2000" dirty="0">
                <a:effectLst/>
              </a:rPr>
              <a:t>as </a:t>
            </a:r>
            <a:r>
              <a:rPr lang="pt-BR" sz="2000" dirty="0" err="1" smtClean="0">
                <a:effectLst/>
              </a:rPr>
              <a:t>MPEs</a:t>
            </a:r>
            <a:r>
              <a:rPr lang="pt-BR" sz="2000" dirty="0" smtClean="0">
                <a:effectLst/>
              </a:rPr>
              <a:t>: reserva de itens </a:t>
            </a:r>
            <a:r>
              <a:rPr lang="pt-BR" sz="2000" dirty="0">
                <a:effectLst/>
              </a:rPr>
              <a:t>de </a:t>
            </a:r>
            <a:r>
              <a:rPr lang="pt-BR" sz="2000" dirty="0" smtClean="0">
                <a:effectLst/>
              </a:rPr>
              <a:t>compras e </a:t>
            </a:r>
            <a:r>
              <a:rPr lang="pt-BR" sz="2000" dirty="0">
                <a:effectLst/>
              </a:rPr>
              <a:t>empate ficto (Lei Complementar 123/2006)</a:t>
            </a:r>
          </a:p>
          <a:p>
            <a:pPr lvl="0"/>
            <a:r>
              <a:rPr lang="pt-BR" sz="2000" dirty="0">
                <a:effectLst/>
              </a:rPr>
              <a:t>Fomentar a produção nacional</a:t>
            </a:r>
            <a:r>
              <a:rPr lang="pt-BR" sz="2000" dirty="0" smtClean="0">
                <a:effectLst/>
              </a:rPr>
              <a:t>: margem </a:t>
            </a:r>
            <a:r>
              <a:rPr lang="pt-BR" sz="2000" dirty="0">
                <a:effectLst/>
              </a:rPr>
              <a:t>de preferência </a:t>
            </a:r>
            <a:r>
              <a:rPr lang="pt-BR" sz="2000" dirty="0" smtClean="0">
                <a:effectLst/>
              </a:rPr>
              <a:t>(</a:t>
            </a:r>
            <a:r>
              <a:rPr lang="pt-BR" sz="2000" dirty="0">
                <a:effectLst/>
              </a:rPr>
              <a:t>Lei 12.349/2010)</a:t>
            </a:r>
          </a:p>
          <a:p>
            <a:pPr lvl="0"/>
            <a:r>
              <a:rPr lang="pt-BR" sz="2000" dirty="0">
                <a:effectLst/>
              </a:rPr>
              <a:t>Promover a </a:t>
            </a:r>
            <a:r>
              <a:rPr lang="pt-BR" sz="2000" dirty="0" smtClean="0">
                <a:effectLst/>
              </a:rPr>
              <a:t>sustentabilidade: especificações bem </a:t>
            </a:r>
            <a:r>
              <a:rPr lang="pt-BR" sz="2000" dirty="0">
                <a:effectLst/>
              </a:rPr>
              <a:t>detalhadas de bens e serviços ou o requerimento de certificações de sustentabilidade.</a:t>
            </a:r>
          </a:p>
          <a:p>
            <a:r>
              <a:rPr lang="pt-BR" sz="2000" dirty="0">
                <a:effectLst/>
              </a:rPr>
              <a:t>Favorecer fornecedores em situação de desvantagem competitiva, como organizações sociais</a:t>
            </a:r>
            <a:r>
              <a:rPr lang="pt-BR" sz="2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Mas boa </a:t>
            </a:r>
            <a:r>
              <a:rPr lang="pt-BR" sz="2000" dirty="0">
                <a:effectLst/>
              </a:rPr>
              <a:t>parte desse aparato de estratégias seria desnecessária, </a:t>
            </a:r>
            <a:r>
              <a:rPr lang="pt-BR" sz="2000" dirty="0" smtClean="0">
                <a:effectLst/>
              </a:rPr>
              <a:t>se</a:t>
            </a:r>
            <a:r>
              <a:rPr lang="pt-BR" sz="2000" dirty="0">
                <a:effectLst/>
              </a:rPr>
              <a:t>:</a:t>
            </a:r>
          </a:p>
          <a:p>
            <a:pPr lvl="0"/>
            <a:r>
              <a:rPr lang="pt-BR" sz="2000" dirty="0">
                <a:effectLst/>
              </a:rPr>
              <a:t>fosse possível ao comprador usar técnica e preço em um número maior de situações;</a:t>
            </a:r>
          </a:p>
          <a:p>
            <a:pPr lvl="0"/>
            <a:r>
              <a:rPr lang="pt-BR" sz="2000" dirty="0" smtClean="0">
                <a:effectLst/>
              </a:rPr>
              <a:t>Estivesse disponível um </a:t>
            </a:r>
            <a:r>
              <a:rPr lang="pt-BR" sz="2000" dirty="0">
                <a:effectLst/>
              </a:rPr>
              <a:t>cadastro positivo de fornecedores, nos moldes do recém-criado cadastro positivo de </a:t>
            </a:r>
            <a:r>
              <a:rPr lang="pt-BR" sz="2000" dirty="0" smtClean="0">
                <a:effectLst/>
              </a:rPr>
              <a:t>crédito</a:t>
            </a:r>
          </a:p>
          <a:p>
            <a:pPr lvl="0"/>
            <a:r>
              <a:rPr lang="pt-BR" sz="2000" dirty="0" smtClean="0">
                <a:effectLst/>
              </a:rPr>
              <a:t>Houvesse um programa de padronização e certificação de bens</a:t>
            </a:r>
            <a:endParaRPr lang="pt-BR" sz="20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8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Pregão por técnica e preço?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>
                <a:effectLst/>
              </a:rPr>
              <a:t>Adjudicação por técnica e preço atualmente é possível apenas nas modalidades </a:t>
            </a:r>
            <a:r>
              <a:rPr lang="pt-BR" sz="1800" dirty="0">
                <a:effectLst/>
              </a:rPr>
              <a:t>de envelopes fechados (concorrência, tomada de preço e convite</a:t>
            </a:r>
            <a:r>
              <a:rPr lang="pt-BR" sz="1800" dirty="0" smtClean="0">
                <a:effectLst/>
              </a:rPr>
              <a:t>), e regulado na própria Lei 8.666. </a:t>
            </a:r>
          </a:p>
          <a:p>
            <a:r>
              <a:rPr lang="pt-BR" sz="1800" dirty="0" smtClean="0">
                <a:effectLst/>
              </a:rPr>
              <a:t>PLC </a:t>
            </a:r>
            <a:r>
              <a:rPr lang="pt-BR" sz="1800" dirty="0">
                <a:effectLst/>
              </a:rPr>
              <a:t>nº 32/2007 permite o uso de pregão em licitações por técnica e preço, desde que a proposta técnica esteja presente nos envelopes fechados e os lances descendentes seguintes se resumam ao preço</a:t>
            </a:r>
            <a:r>
              <a:rPr lang="pt-BR" sz="1800" dirty="0" smtClean="0">
                <a:effectLst/>
              </a:rPr>
              <a:t>.</a:t>
            </a:r>
          </a:p>
          <a:p>
            <a:r>
              <a:rPr lang="pt-BR" sz="1800" dirty="0" smtClean="0">
                <a:effectLst/>
              </a:rPr>
              <a:t>União Europeia: Diretivas sobre </a:t>
            </a:r>
            <a:r>
              <a:rPr lang="pt-BR" sz="1800" dirty="0">
                <a:effectLst/>
              </a:rPr>
              <a:t>licitações e contratos públicos admitem textualmente a possibilidade de conduzir leilões descendentes com critérios de adjudicação multidimensionais, formando o que lá se chama de proposta “economicamente mais vantajosa” (EMV). A ponderação deve vir indicada no instrumento convocatório (edital, convite ou caderno de encargos</a:t>
            </a:r>
            <a:r>
              <a:rPr lang="pt-BR" sz="1800" dirty="0" smtClean="0">
                <a:effectLst/>
              </a:rPr>
              <a:t>). Lance descendente não é só preço.</a:t>
            </a:r>
          </a:p>
          <a:p>
            <a:r>
              <a:rPr lang="pt-BR" sz="1800" dirty="0" smtClean="0">
                <a:effectLst/>
              </a:rPr>
              <a:t>A ponderação da técnica e preço se traduz no valor que o comprador atribui à qualidade. Várias fórmulas são possíveis, não necessariamente lineares. A fórmula pode ser feita de tal modo que descontos excessivos no preço sejam desencorajados, afastando, assim, propostas inexequíveis.</a:t>
            </a:r>
            <a:endParaRPr lang="pt-BR" sz="1800" dirty="0"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0846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Portanto a adjudicação da Proposta Globalmente Mais Vantajosa</a:t>
            </a:r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>
                <a:effectLst/>
              </a:rPr>
              <a:t>...pode </a:t>
            </a:r>
            <a:r>
              <a:rPr lang="pt-BR" sz="2000" dirty="0">
                <a:effectLst/>
              </a:rPr>
              <a:t>ser adotada em qualquer tipo de leilão: lances simultâneos, sequenciais, ou </a:t>
            </a:r>
            <a:r>
              <a:rPr lang="pt-BR" sz="2000" dirty="0" smtClean="0">
                <a:effectLst/>
              </a:rPr>
              <a:t>um </a:t>
            </a:r>
            <a:r>
              <a:rPr lang="pt-BR" sz="2000" dirty="0" err="1" smtClean="0">
                <a:effectLst/>
              </a:rPr>
              <a:t>mix</a:t>
            </a:r>
            <a:r>
              <a:rPr lang="pt-BR" sz="2000" dirty="0" smtClean="0">
                <a:effectLst/>
              </a:rPr>
              <a:t> deles, ou mesmo na cotação eletrônica (máximo de duas dimensões);</a:t>
            </a:r>
          </a:p>
          <a:p>
            <a:r>
              <a:rPr lang="pt-BR" sz="2000" dirty="0" smtClean="0">
                <a:effectLst/>
              </a:rPr>
              <a:t>...pode ocorrer em leilões descendentes com lances não só de preço, desde que seja em variáveis mensuráveis</a:t>
            </a:r>
          </a:p>
          <a:p>
            <a:r>
              <a:rPr lang="pt-BR" sz="2000" dirty="0" smtClean="0">
                <a:effectLst/>
              </a:rPr>
              <a:t>...pode e deve substituir várias situações em que hoje se usa dispensa, pois, no fundo, o comprador, ao usar dispensa, pondera qualidade, só não explicita. Essa explicitação tornaria mais transparentes as compras que hoje são por dispensa</a:t>
            </a:r>
          </a:p>
          <a:p>
            <a:r>
              <a:rPr lang="pt-BR" sz="2000" dirty="0" smtClean="0">
                <a:effectLst/>
              </a:rPr>
              <a:t>...possibilita o fomento à inovação</a:t>
            </a:r>
          </a:p>
          <a:p>
            <a:r>
              <a:rPr lang="pt-BR" sz="2000" dirty="0" smtClean="0">
                <a:effectLst/>
              </a:rPr>
              <a:t>...torna a referência à marca tão desnecessária quanto indesejada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Não temos posição definitiva se a avaliação dos itens subjetivos deve ser feita e revelada antes do certame ou só depois, e entendemos que isso só precisa ser decidido pela agência. Conjeturamos que o ideal seria julgar antes e revelar ao licitante apenas a sua própria nota.</a:t>
            </a:r>
            <a:endParaRPr lang="pt-BR" sz="20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até agora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1800" dirty="0">
                <a:effectLst/>
              </a:rPr>
              <a:t>A Lei de Licitações deve enunciar apenas três categorias de procedimentos de compras públicas:</a:t>
            </a:r>
          </a:p>
          <a:p>
            <a:pPr lvl="1"/>
            <a:r>
              <a:rPr lang="pt-BR" sz="1600" b="1" dirty="0" smtClean="0">
                <a:effectLst/>
              </a:rPr>
              <a:t>Licitação </a:t>
            </a:r>
            <a:r>
              <a:rPr lang="pt-BR" sz="1600" b="1" dirty="0">
                <a:effectLst/>
              </a:rPr>
              <a:t>Competitiva</a:t>
            </a:r>
            <a:r>
              <a:rPr lang="pt-BR" sz="1600" dirty="0">
                <a:effectLst/>
              </a:rPr>
              <a:t>;</a:t>
            </a:r>
          </a:p>
          <a:p>
            <a:pPr lvl="1"/>
            <a:r>
              <a:rPr lang="pt-BR" sz="1600" dirty="0" smtClean="0">
                <a:effectLst/>
              </a:rPr>
              <a:t>Licitação </a:t>
            </a:r>
            <a:r>
              <a:rPr lang="pt-BR" sz="1600" dirty="0">
                <a:effectLst/>
              </a:rPr>
              <a:t>Restrita;</a:t>
            </a:r>
          </a:p>
          <a:p>
            <a:pPr lvl="1"/>
            <a:r>
              <a:rPr lang="pt-BR" sz="1600" b="1" dirty="0" smtClean="0">
                <a:effectLst/>
              </a:rPr>
              <a:t>Contratação </a:t>
            </a:r>
            <a:r>
              <a:rPr lang="pt-BR" sz="1600" b="1" dirty="0">
                <a:effectLst/>
              </a:rPr>
              <a:t>Direta.</a:t>
            </a:r>
            <a:endParaRPr lang="pt-BR" sz="1600" dirty="0">
              <a:effectLst/>
            </a:endParaRPr>
          </a:p>
          <a:p>
            <a:pPr lvl="0"/>
            <a:r>
              <a:rPr lang="pt-BR" sz="1800" dirty="0">
                <a:effectLst/>
              </a:rPr>
              <a:t>Tanto </a:t>
            </a:r>
            <a:r>
              <a:rPr lang="pt-BR" sz="1800" dirty="0" smtClean="0">
                <a:effectLst/>
              </a:rPr>
              <a:t>a licitação restrita como a competitiva podem </a:t>
            </a:r>
            <a:r>
              <a:rPr lang="pt-BR" sz="1800" dirty="0">
                <a:effectLst/>
              </a:rPr>
              <a:t>ter critérios de adjudicação de menor preço ou de “Proposta Globalmente Mais Vantajosa</a:t>
            </a:r>
            <a:r>
              <a:rPr lang="pt-BR" sz="1800" dirty="0" smtClean="0">
                <a:effectLst/>
              </a:rPr>
              <a:t>”;</a:t>
            </a:r>
            <a:endParaRPr lang="pt-BR" sz="1800" dirty="0">
              <a:effectLst/>
            </a:endParaRPr>
          </a:p>
          <a:p>
            <a:pPr lvl="0"/>
            <a:r>
              <a:rPr lang="pt-BR" sz="1800" dirty="0">
                <a:effectLst/>
              </a:rPr>
              <a:t>Tanto os critérios de adjudicação como as fórmulas de pontuação, regimes de contratação, formatos dos leilões e forma de compra, devem ser apenas mencionados como parte do escopo de uma regulação </a:t>
            </a:r>
            <a:r>
              <a:rPr lang="pt-BR" sz="1800" dirty="0" err="1">
                <a:effectLst/>
              </a:rPr>
              <a:t>infralegal</a:t>
            </a:r>
            <a:r>
              <a:rPr lang="pt-BR" sz="1800" dirty="0">
                <a:effectLst/>
              </a:rPr>
              <a:t>, que definiria cardápios de cada um desses elementos.</a:t>
            </a:r>
          </a:p>
          <a:p>
            <a:pPr lvl="0"/>
            <a:r>
              <a:rPr lang="pt-BR" sz="1800" dirty="0" smtClean="0">
                <a:effectLst/>
              </a:rPr>
              <a:t>A contratação direta negociada deve </a:t>
            </a:r>
            <a:r>
              <a:rPr lang="pt-BR" sz="1800" dirty="0">
                <a:effectLst/>
              </a:rPr>
              <a:t>substituir a inexigibilidade, e deve ter um roteiro de ações bem definido para o gestor público;</a:t>
            </a:r>
          </a:p>
          <a:p>
            <a:pPr lvl="0"/>
            <a:r>
              <a:rPr lang="pt-BR" sz="1800" dirty="0">
                <a:effectLst/>
              </a:rPr>
              <a:t>As dispensas de licitação devem ser substituídas por </a:t>
            </a:r>
            <a:r>
              <a:rPr lang="pt-BR" sz="1800" dirty="0" smtClean="0">
                <a:effectLst/>
              </a:rPr>
              <a:t>licitações restritas, </a:t>
            </a:r>
            <a:r>
              <a:rPr lang="pt-BR" sz="1800" dirty="0">
                <a:effectLst/>
              </a:rPr>
              <a:t>preferencialmente </a:t>
            </a:r>
            <a:r>
              <a:rPr lang="pt-BR" sz="1800" dirty="0" smtClean="0">
                <a:effectLst/>
              </a:rPr>
              <a:t>por PGMV. </a:t>
            </a:r>
            <a:r>
              <a:rPr lang="pt-BR" sz="1800" dirty="0">
                <a:effectLst/>
              </a:rPr>
              <a:t>Nos casos de dispensa em que hoje é usada a cotação eletrônica, pode ser adotada a cotação eletrônica estendida, que seria classificada como </a:t>
            </a:r>
            <a:r>
              <a:rPr lang="pt-BR" sz="1800" dirty="0" smtClean="0">
                <a:effectLst/>
              </a:rPr>
              <a:t>uma licitação competitiva.</a:t>
            </a:r>
            <a:endParaRPr lang="pt-BR" sz="18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660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contratos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>
                <a:effectLst/>
              </a:rPr>
              <a:t>Remuneração variável (RDC) pode ser incorporada na nova Lei, desde que sobre itens do PGMV ou requisitos mínimos de qualidade devidamente listados no edital</a:t>
            </a:r>
          </a:p>
          <a:p>
            <a:r>
              <a:rPr lang="pt-BR" sz="2000" dirty="0">
                <a:effectLst/>
              </a:rPr>
              <a:t>Contrato de preço fixo é a norma, mas a quantidade e a velocidade dos aditamentos é enorme. Nesse tipo de contrato, empreiteiras podem detectar falhas e vícios no projeto antes do certame </a:t>
            </a:r>
            <a:r>
              <a:rPr lang="pt-BR" sz="2000" dirty="0" smtClean="0">
                <a:effectLst/>
              </a:rPr>
              <a:t>licitatório, reter essa informação e  </a:t>
            </a:r>
            <a:r>
              <a:rPr lang="pt-BR" sz="2000" dirty="0">
                <a:effectLst/>
              </a:rPr>
              <a:t>submeter propostas desbalanceadas </a:t>
            </a:r>
            <a:r>
              <a:rPr lang="pt-BR" sz="2000" dirty="0" smtClean="0">
                <a:effectLst/>
              </a:rPr>
              <a:t>(“</a:t>
            </a:r>
            <a:r>
              <a:rPr lang="pt-BR" sz="2000" dirty="0">
                <a:effectLst/>
              </a:rPr>
              <a:t>jogo de planilha</a:t>
            </a:r>
            <a:r>
              <a:rPr lang="pt-BR" sz="2000" dirty="0" smtClean="0">
                <a:effectLst/>
              </a:rPr>
              <a:t>”) e lucrar </a:t>
            </a:r>
            <a:r>
              <a:rPr lang="pt-BR" sz="2000" dirty="0">
                <a:effectLst/>
              </a:rPr>
              <a:t>renegociando o contrato após a assinatura</a:t>
            </a:r>
            <a:r>
              <a:rPr lang="pt-BR" sz="2000" dirty="0" smtClean="0">
                <a:effectLst/>
              </a:rPr>
              <a:t>.</a:t>
            </a:r>
          </a:p>
          <a:p>
            <a:r>
              <a:rPr lang="pt-BR" sz="2000" dirty="0" smtClean="0">
                <a:effectLst/>
              </a:rPr>
              <a:t> De </a:t>
            </a:r>
            <a:r>
              <a:rPr lang="pt-BR" sz="2000" dirty="0">
                <a:effectLst/>
              </a:rPr>
              <a:t>2002 a 2008, </a:t>
            </a:r>
            <a:r>
              <a:rPr lang="pt-BR" sz="2000" dirty="0" smtClean="0">
                <a:effectLst/>
              </a:rPr>
              <a:t>as </a:t>
            </a:r>
            <a:r>
              <a:rPr lang="pt-BR" sz="2000" dirty="0">
                <a:effectLst/>
              </a:rPr>
              <a:t>obras recebem aditivos com 10% a 20% do tempo de execução </a:t>
            </a:r>
            <a:r>
              <a:rPr lang="pt-BR" sz="2000" dirty="0" smtClean="0">
                <a:effectLst/>
              </a:rPr>
              <a:t>decorrido; 1/3 das obras recebeu aditivos, e a média de  aditamento é 30%. </a:t>
            </a:r>
          </a:p>
          <a:p>
            <a:r>
              <a:rPr lang="pt-BR" sz="2000" dirty="0" smtClean="0">
                <a:effectLst/>
              </a:rPr>
              <a:t>Uso da contratação integrada recomendada, embora talvez insuficiente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1620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Incentivos para a qualidade não-contratável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pt-BR" dirty="0" err="1" smtClean="0">
                <a:effectLst/>
              </a:rPr>
              <a:t>pré</a:t>
            </a:r>
            <a:r>
              <a:rPr lang="pt-BR" dirty="0" smtClean="0">
                <a:effectLst/>
              </a:rPr>
              <a:t>-contratuais, ex: limitar o número de licitantes; </a:t>
            </a:r>
          </a:p>
          <a:p>
            <a:pPr marL="571500" indent="-571500">
              <a:buFont typeface="+mj-lt"/>
              <a:buAutoNum type="romanLcPeriod"/>
            </a:pPr>
            <a:r>
              <a:rPr lang="pt-BR" dirty="0" smtClean="0">
                <a:effectLst/>
              </a:rPr>
              <a:t>dentro </a:t>
            </a:r>
            <a:r>
              <a:rPr lang="pt-BR" dirty="0">
                <a:effectLst/>
              </a:rPr>
              <a:t>do </a:t>
            </a:r>
            <a:r>
              <a:rPr lang="pt-BR" dirty="0" smtClean="0">
                <a:effectLst/>
              </a:rPr>
              <a:t>contrato: </a:t>
            </a:r>
            <a:r>
              <a:rPr lang="pt-BR" dirty="0" err="1" smtClean="0">
                <a:effectLst/>
              </a:rPr>
              <a:t>multisourcing</a:t>
            </a:r>
            <a:r>
              <a:rPr lang="pt-BR" dirty="0" smtClean="0">
                <a:effectLst/>
              </a:rPr>
              <a:t> e punições;</a:t>
            </a:r>
          </a:p>
          <a:p>
            <a:pPr marL="571500" indent="-571500">
              <a:buFont typeface="+mj-lt"/>
              <a:buAutoNum type="romanLcPeriod"/>
            </a:pPr>
            <a:r>
              <a:rPr lang="pt-BR" dirty="0" smtClean="0">
                <a:effectLst/>
              </a:rPr>
              <a:t>pós-contratuais: promessa de renovação de contratos; para isso, requer-se</a:t>
            </a:r>
          </a:p>
          <a:p>
            <a:pPr marL="971550" lvl="1" indent="-571500">
              <a:buFont typeface="+mj-lt"/>
              <a:buAutoNum type="arabicPeriod"/>
            </a:pPr>
            <a:r>
              <a:rPr lang="pt-BR" sz="2400" dirty="0" smtClean="0">
                <a:effectLst/>
              </a:rPr>
              <a:t>Prazos mais longos de renovação previstos na Lei</a:t>
            </a:r>
          </a:p>
          <a:p>
            <a:pPr marL="971550" lvl="1" indent="-571500">
              <a:buFont typeface="+mj-lt"/>
              <a:buAutoNum type="arabicPeriod"/>
            </a:pPr>
            <a:r>
              <a:rPr lang="pt-BR" sz="2400" dirty="0" smtClean="0">
                <a:effectLst/>
              </a:rPr>
              <a:t>Cadastro positivo</a:t>
            </a:r>
          </a:p>
          <a:p>
            <a:pPr marL="971550" lvl="1" indent="-571500">
              <a:buFont typeface="+mj-lt"/>
              <a:buAutoNum type="arabicPeriod"/>
            </a:pPr>
            <a:r>
              <a:rPr lang="pt-BR" sz="2400" dirty="0" smtClean="0">
                <a:effectLst/>
              </a:rPr>
              <a:t>Uso de um Índice de Desempenho Passado na PGMV</a:t>
            </a:r>
            <a:endParaRPr lang="pt-B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38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Retrospecto (1)</a:t>
            </a:r>
            <a:endParaRPr lang="pt-BR" altLang="pt-BR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713288"/>
          </a:xfrm>
        </p:spPr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Projeto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Lei (PL) nº 146/2003 na Câmara dos Deputados (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18/03/2003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ao qual foram apensados outros oito projetos </a:t>
            </a:r>
            <a:endParaRPr lang="pt-BR" sz="24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24/01/2007 o Poder Executivo submeteu ao Congresso o PL nº 7.709/2007, que tramitou bem mais rapidamente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teve seu Substitutivo aprovado em 25/04/2007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motivou o arquivamento do PL 146/2003. </a:t>
            </a:r>
          </a:p>
          <a:p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Substitutivo recém-aprovado ao PL 7709/2007 foi então remetido ao Senado em 09/05/2007, onde foi renomeado como PLC (Projeto de Lei da Câmara) nº 32/2007, e esteve em regime de urgência até 27/06/2007, quando o Executivo solicitou a extinção da urgência. </a:t>
            </a:r>
            <a:r>
              <a:rPr lang="pt-BR" sz="2400" dirty="0" smtClean="0">
                <a:effectLst/>
              </a:rPr>
              <a:t> </a:t>
            </a:r>
            <a:endParaRPr lang="pt-BR" alt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pt-BR" sz="3600" b="1" dirty="0">
                <a:effectLst/>
              </a:rPr>
              <a:t>Qualidade contratável, especificação e padronização de produtos</a:t>
            </a:r>
            <a:r>
              <a:rPr lang="pt-BR" b="1" dirty="0">
                <a:effectLst/>
              </a:rPr>
              <a:t/>
            </a:r>
            <a:br>
              <a:rPr lang="pt-BR" b="1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effectLst/>
              </a:rPr>
              <a:t>Contratos incompletos: é necessário investir em boas redações, criando-se </a:t>
            </a:r>
            <a:r>
              <a:rPr lang="pt-BR" i="1" dirty="0" err="1" smtClean="0">
                <a:effectLst/>
              </a:rPr>
              <a:t>templates</a:t>
            </a:r>
            <a:r>
              <a:rPr lang="pt-BR" dirty="0" smtClean="0">
                <a:effectLst/>
              </a:rPr>
              <a:t> (tarefa para agência </a:t>
            </a:r>
            <a:r>
              <a:rPr lang="pt-BR" dirty="0" err="1" smtClean="0">
                <a:effectLst/>
              </a:rPr>
              <a:t>normatizadora</a:t>
            </a:r>
            <a:r>
              <a:rPr lang="pt-BR" dirty="0" smtClean="0">
                <a:effectLst/>
              </a:rPr>
              <a:t>)</a:t>
            </a:r>
          </a:p>
          <a:p>
            <a:r>
              <a:rPr lang="pt-BR" dirty="0" smtClean="0">
                <a:effectLst/>
              </a:rPr>
              <a:t>Má especificação de bens e serviços: também requer esforço de padronização da agência </a:t>
            </a:r>
            <a:r>
              <a:rPr lang="pt-BR" dirty="0" err="1" smtClean="0">
                <a:effectLst/>
              </a:rPr>
              <a:t>normatizadora</a:t>
            </a:r>
            <a:r>
              <a:rPr lang="pt-BR" dirty="0" smtClean="0">
                <a:effectLst/>
              </a:rPr>
              <a:t> e, em alguns casos, certificação de qualidad</a:t>
            </a:r>
            <a:r>
              <a:rPr lang="pt-BR" dirty="0" smtClean="0"/>
              <a:t>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419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Riscos e Garantias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Riscos de atrasos de pagamento são altos no Brasil e empresas transferem esses custos aos preços</a:t>
            </a:r>
          </a:p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Hoje em dia, o tipo de garantia fica a critério do fornecedor. Mas ele não tem incentivos a escolher o melhor tipo =&gt; Estado precisa impor tipo de garantia, que recomendamos seja seguro-garantia, pois só este compromete a seguradora e não pesa no balanço do fornecedor.</a:t>
            </a:r>
          </a:p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proposta atual de ampliar o uso do seguro de proposta enfrenta críticas de que reduziria a concorrência, justamente porque está condicionada a um critério que é endógeno, o de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inexequibilidade (ver abaixo)</a:t>
            </a:r>
          </a:p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agência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normatizadora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poderia ter um departamento de classificação de riscos de atrasos de pagamentos das entidades contratantes, e divulgá-la</a:t>
            </a:r>
            <a:r>
              <a:rPr lang="pt-BR" sz="2000" dirty="0" smtClean="0">
                <a:effectLst/>
              </a:rPr>
              <a:t>.</a:t>
            </a:r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71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Inexequibilidade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Somos contra mecanismos endógenos de descarte de lances</a:t>
            </a:r>
          </a:p>
          <a:p>
            <a:r>
              <a:rPr lang="pt-BR" sz="2800" dirty="0" smtClean="0"/>
              <a:t>Preferimos um melhor uso dos sistemas de garantias. </a:t>
            </a:r>
          </a:p>
          <a:p>
            <a:r>
              <a:rPr lang="pt-BR" sz="2800" dirty="0" smtClean="0"/>
              <a:t>Se elas forem exigidas de todos os licitantes, fica bem mais frágil o nexo entre as garantias e as barreiras à entrada, e espera-se ganho de escala de mercado de seguros.</a:t>
            </a:r>
          </a:p>
          <a:p>
            <a:r>
              <a:rPr lang="pt-BR" sz="2800" dirty="0" smtClean="0"/>
              <a:t>Percentagem de garantia deve ser matéria para a agência </a:t>
            </a:r>
            <a:r>
              <a:rPr lang="pt-BR" sz="2800" dirty="0" err="1" smtClean="0"/>
              <a:t>normatizadora</a:t>
            </a:r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121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Resumindo...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>
                <a:effectLst/>
              </a:rPr>
              <a:t>No limite, a nova Lei deve falar apenas em percentuais mínimos e/ou </a:t>
            </a:r>
            <a:r>
              <a:rPr lang="pt-BR" sz="1800" dirty="0" smtClean="0">
                <a:effectLst/>
              </a:rPr>
              <a:t>máximos de garantias. Agência </a:t>
            </a:r>
            <a:r>
              <a:rPr lang="pt-BR" sz="1800" dirty="0">
                <a:effectLst/>
              </a:rPr>
              <a:t>normatizadora </a:t>
            </a:r>
            <a:r>
              <a:rPr lang="pt-BR" sz="1800" dirty="0" smtClean="0">
                <a:effectLst/>
              </a:rPr>
              <a:t>deve regular a sua exigência: </a:t>
            </a:r>
            <a:r>
              <a:rPr lang="pt-BR" sz="1800" dirty="0">
                <a:effectLst/>
              </a:rPr>
              <a:t>nem o licitante nem a entidade adjudicante devem ter o poder de definir o instrumento adequado de garantia, para evitar direcionamentos, </a:t>
            </a:r>
            <a:r>
              <a:rPr lang="pt-BR" sz="1800" dirty="0" smtClean="0">
                <a:effectLst/>
              </a:rPr>
              <a:t>conluio </a:t>
            </a:r>
            <a:r>
              <a:rPr lang="pt-BR" sz="1800" dirty="0">
                <a:effectLst/>
              </a:rPr>
              <a:t>e lances anormalmente baixos.</a:t>
            </a:r>
          </a:p>
          <a:p>
            <a:r>
              <a:rPr lang="pt-BR" sz="1800" dirty="0">
                <a:effectLst/>
              </a:rPr>
              <a:t>Deve ficar prevista a exigência de garantias para a proposta, o desempenho e o pagamento, em percentuais que dependam do valor, da duração e do risco do projeto. </a:t>
            </a:r>
          </a:p>
          <a:p>
            <a:r>
              <a:rPr lang="pt-BR" sz="1800" dirty="0">
                <a:effectLst/>
              </a:rPr>
              <a:t>As garantias de proposta devem ser exigidas de </a:t>
            </a:r>
            <a:r>
              <a:rPr lang="pt-BR" sz="1800" u="sng" dirty="0">
                <a:effectLst/>
              </a:rPr>
              <a:t>todos os licitantes</a:t>
            </a:r>
            <a:r>
              <a:rPr lang="pt-BR" sz="1800" dirty="0">
                <a:effectLst/>
              </a:rPr>
              <a:t>, e não apenas de quem tiver um lance anormalmente baixo. </a:t>
            </a:r>
            <a:r>
              <a:rPr lang="pt-BR" sz="1800" dirty="0" smtClean="0">
                <a:effectLst/>
              </a:rPr>
              <a:t>Claro, requerer garantias diminui concorrência, mas se </a:t>
            </a:r>
            <a:r>
              <a:rPr lang="pt-BR" sz="1800" dirty="0">
                <a:effectLst/>
              </a:rPr>
              <a:t>uma empresa isolada não tem escala suficiente para adquirir um seguro de proposta, é um indicador de que não tem estatura para assumir o projeto. </a:t>
            </a:r>
            <a:r>
              <a:rPr lang="pt-BR" sz="1800" dirty="0" smtClean="0">
                <a:effectLst/>
              </a:rPr>
              <a:t>Podemos pensar também em usar fundo garantidor de crédito para fornecer colaterais complementares para as </a:t>
            </a:r>
            <a:r>
              <a:rPr lang="pt-BR" sz="1800" dirty="0" err="1" smtClean="0">
                <a:effectLst/>
              </a:rPr>
              <a:t>PMEs</a:t>
            </a:r>
            <a:r>
              <a:rPr lang="pt-BR" sz="1800" dirty="0" smtClean="0">
                <a:effectLst/>
              </a:rPr>
              <a:t>.</a:t>
            </a:r>
            <a:endParaRPr lang="pt-BR" sz="1800" dirty="0">
              <a:effectLst/>
            </a:endParaRPr>
          </a:p>
          <a:p>
            <a:r>
              <a:rPr lang="pt-BR" sz="1800" dirty="0">
                <a:effectLst/>
              </a:rPr>
              <a:t>O padrão de garantias deve ser o de seguro-garantia, salvo disposição explícita em contrário.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11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t-BR" sz="3600" b="1" dirty="0">
                <a:effectLst/>
              </a:rPr>
              <a:t>Da reforma do </a:t>
            </a:r>
            <a:r>
              <a:rPr lang="pt-BR" sz="3600" b="1" dirty="0" smtClean="0">
                <a:effectLst/>
              </a:rPr>
              <a:t>Registro </a:t>
            </a:r>
            <a:r>
              <a:rPr lang="pt-BR" sz="3600" b="1" dirty="0">
                <a:effectLst/>
              </a:rPr>
              <a:t>de Preços e da conveniência da criação de uma </a:t>
            </a:r>
            <a:r>
              <a:rPr lang="pt-BR" sz="3600" b="1" dirty="0" smtClean="0">
                <a:effectLst/>
              </a:rPr>
              <a:t>Central de Compras</a:t>
            </a:r>
            <a:endParaRPr lang="pt-BR" sz="3600" b="1" dirty="0">
              <a:effectLst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O pregão e o registro de preços trouxeram avanços. O pregão responde por mais de 70% do número de compras, embora ainda sejam menos de 20% do valor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872167"/>
              </p:ext>
            </p:extLst>
          </p:nvPr>
        </p:nvGraphicFramePr>
        <p:xfrm>
          <a:off x="457200" y="3356992"/>
          <a:ext cx="8229601" cy="3277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6114"/>
                <a:gridCol w="908548"/>
                <a:gridCol w="688010"/>
                <a:gridCol w="1068187"/>
                <a:gridCol w="952988"/>
                <a:gridCol w="798271"/>
                <a:gridCol w="594177"/>
                <a:gridCol w="964509"/>
                <a:gridCol w="888797"/>
              </a:tblGrid>
              <a:tr h="963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Ano do resultado da compra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Convite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TP (inclui TP por técnica e preço)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Concorrência (inclui concorrência por técnica e preço) (%)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Concorrência internacional (inclusive por técnica e preço)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Pregão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Dispensa de licitação(%)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Inexigibilidade(%)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Total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4,33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0,98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0,33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0,58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90,17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3,58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395.357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3,85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0,87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0,28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1,31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90,60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3,07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366.835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5,30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0,76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0,22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2,18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88,28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3,24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324.927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6,30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0,91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0,23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3,72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85,67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3,16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329.118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4,59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0,72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0,21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6,57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84,30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3,58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320.096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3,41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0,46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0,14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10,01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82,18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3,78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316.936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2,63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0,48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12,18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80,24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4,27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310.468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1,56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0,57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14,48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78,55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4,54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320.760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0,51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0,57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0,47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15,78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77,50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5,15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321.242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0,35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0,52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0,39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17,25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75,51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5,94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300.532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0,26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0,48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0,44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18,36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72,81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7,64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273.704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9249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mero de compras por modalidade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em valor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2397338"/>
          <a:ext cx="8229601" cy="2931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3043"/>
                <a:gridCol w="1356238"/>
                <a:gridCol w="887151"/>
                <a:gridCol w="696224"/>
                <a:gridCol w="1540582"/>
                <a:gridCol w="778520"/>
                <a:gridCol w="1757843"/>
              </a:tblGrid>
              <a:tr h="811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Ano de referência da compra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Inexigibilidade(%)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Dispensa de licitação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Pregão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Concorrência(%)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Convite + TP (%)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Valor empenhado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16,00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27,66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7,45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40,23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8,66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12.639.976.030,66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14,30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15,53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14,96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47,77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7,45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12.833.869.041,74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19,91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24,44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27,70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19,11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8,83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9.853.789.178,43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15,25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23,31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31,13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24,25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6,06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16.062.192.509,96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25,05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22,81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30,30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18,12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3,73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21.012.556.009,15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22,92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29,03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25,02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3,00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22.309.981.380,06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19,52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21,39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27,06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29,44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2,58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24.770.182.283,92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16,02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28,40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19,08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34,33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2,17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34.491.220.038,54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2009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16,70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14,47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20,26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46,59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1,98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37.147.532.950,12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24,93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21,18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22,72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29,22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1,94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28.749.689.516,97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  <a:tr h="19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2011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34,85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27,41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17,21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18,46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2,07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24.719.708.705,22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010" marR="4401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59832" y="2007185"/>
            <a:ext cx="27177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Valor empenhado total por modalidade</a:t>
            </a:r>
            <a:endParaRPr kumimoji="0" lang="pt-BR" alt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pt-BR" sz="2400" dirty="0">
                <a:effectLst/>
              </a:rPr>
              <a:t>Os avanços no uso de ferramentas de governo eletrônico para fins de licitação colocam o Brasil em posição comparável às melhores práticas internacionais, mas ainda persistem diversos fatores institucionais a provocar desperdício passivo (passive </a:t>
            </a:r>
            <a:r>
              <a:rPr lang="pt-BR" sz="2400" dirty="0" err="1">
                <a:effectLst/>
              </a:rPr>
              <a:t>waste</a:t>
            </a:r>
            <a:r>
              <a:rPr lang="pt-BR" sz="2400" dirty="0">
                <a:effectLst/>
              </a:rPr>
              <a:t>) no </a:t>
            </a:r>
            <a:r>
              <a:rPr lang="pt-BR" sz="2400" dirty="0" smtClean="0">
                <a:effectLst/>
              </a:rPr>
              <a:t>Brasil:</a:t>
            </a:r>
          </a:p>
          <a:p>
            <a:pPr marL="971550" lvl="1" indent="-514350">
              <a:buAutoNum type="romanLcParenR"/>
            </a:pPr>
            <a:r>
              <a:rPr lang="pt-BR" sz="2400" dirty="0" smtClean="0">
                <a:effectLst/>
              </a:rPr>
              <a:t>estrutura </a:t>
            </a:r>
            <a:r>
              <a:rPr lang="pt-BR" sz="2400" dirty="0">
                <a:effectLst/>
              </a:rPr>
              <a:t>de capital humano </a:t>
            </a:r>
            <a:r>
              <a:rPr lang="pt-BR" sz="2400" dirty="0" smtClean="0">
                <a:effectLst/>
              </a:rPr>
              <a:t>inadequada =&gt; criação das carreiras específicas;</a:t>
            </a:r>
          </a:p>
          <a:p>
            <a:pPr marL="971550" lvl="1" indent="-514350">
              <a:buAutoNum type="romanLcParenR"/>
            </a:pPr>
            <a:r>
              <a:rPr lang="pt-BR" sz="2400" dirty="0" smtClean="0">
                <a:effectLst/>
              </a:rPr>
              <a:t>normatização </a:t>
            </a:r>
            <a:r>
              <a:rPr lang="pt-BR" sz="2400" dirty="0">
                <a:effectLst/>
              </a:rPr>
              <a:t>incompleta e excessivamente formalista</a:t>
            </a:r>
            <a:r>
              <a:rPr lang="pt-BR" sz="2400" dirty="0" smtClean="0">
                <a:effectLst/>
              </a:rPr>
              <a:t>;</a:t>
            </a:r>
          </a:p>
          <a:p>
            <a:pPr marL="971550" lvl="1" indent="-514350">
              <a:buAutoNum type="romanLcParenR"/>
            </a:pPr>
            <a:r>
              <a:rPr lang="pt-BR" sz="2400" dirty="0" smtClean="0">
                <a:effectLst/>
              </a:rPr>
              <a:t>falta </a:t>
            </a:r>
            <a:r>
              <a:rPr lang="pt-BR" sz="2400" dirty="0">
                <a:effectLst/>
              </a:rPr>
              <a:t>de harmonização dos procedimentos tanto administrativa como </a:t>
            </a:r>
            <a:r>
              <a:rPr lang="pt-BR" sz="2400" dirty="0" smtClean="0">
                <a:effectLst/>
              </a:rPr>
              <a:t>judicialmente;</a:t>
            </a:r>
          </a:p>
          <a:p>
            <a:pPr marL="971550" lvl="1" indent="-514350">
              <a:buAutoNum type="romanLcParenR"/>
            </a:pPr>
            <a:r>
              <a:rPr lang="pt-BR" sz="2400" dirty="0" smtClean="0">
                <a:effectLst/>
              </a:rPr>
              <a:t>agregação </a:t>
            </a:r>
            <a:r>
              <a:rPr lang="pt-BR" sz="2400" dirty="0">
                <a:effectLst/>
              </a:rPr>
              <a:t>de compras predominantemente errática; e </a:t>
            </a:r>
            <a:endParaRPr lang="pt-BR" sz="2400" dirty="0" smtClean="0">
              <a:effectLst/>
            </a:endParaRPr>
          </a:p>
          <a:p>
            <a:pPr marL="971550" lvl="1" indent="-514350">
              <a:buAutoNum type="romanLcParenR"/>
            </a:pPr>
            <a:r>
              <a:rPr lang="pt-BR" sz="2400" dirty="0" smtClean="0">
                <a:effectLst/>
              </a:rPr>
              <a:t>vulnerabilidade </a:t>
            </a:r>
            <a:r>
              <a:rPr lang="pt-BR" sz="2400" dirty="0">
                <a:effectLst/>
              </a:rPr>
              <a:t>à corrupção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4486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Qualificação de pessoal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400" dirty="0"/>
              <a:t>Pessoal de compras: sem carreira(s) estruturadas; baixa escolaridade; treinamento simples, basicamente para operar os sistemas, inclusive os pregões, etc.</a:t>
            </a:r>
          </a:p>
          <a:p>
            <a:pPr>
              <a:lnSpc>
                <a:spcPct val="90000"/>
              </a:lnSpc>
            </a:pPr>
            <a:r>
              <a:rPr lang="pt-BR" altLang="pt-BR" sz="2400" dirty="0"/>
              <a:t>Auditoria: muito qualificada, carreiras estruturadas</a:t>
            </a:r>
          </a:p>
          <a:p>
            <a:pPr>
              <a:lnSpc>
                <a:spcPct val="90000"/>
              </a:lnSpc>
            </a:pPr>
            <a:r>
              <a:rPr lang="pt-BR" altLang="pt-BR" sz="2400" dirty="0"/>
              <a:t>Desnível causa retrabalho</a:t>
            </a:r>
          </a:p>
          <a:p>
            <a:pPr>
              <a:lnSpc>
                <a:spcPct val="90000"/>
              </a:lnSpc>
            </a:pPr>
            <a:r>
              <a:rPr lang="pt-BR" altLang="pt-BR" sz="2400" dirty="0"/>
              <a:t>O foco ainda tem sido no processo, não nos resultados; comportamento avesso ao risco do pessoal de compras, mesmo quando eles têm consciência da ineficácia do processo</a:t>
            </a:r>
          </a:p>
          <a:p>
            <a:pPr>
              <a:lnSpc>
                <a:spcPct val="90000"/>
              </a:lnSpc>
            </a:pPr>
            <a:r>
              <a:rPr lang="pt-BR" altLang="pt-BR" sz="2400" dirty="0" smtClean="0"/>
              <a:t>Faltam </a:t>
            </a:r>
            <a:r>
              <a:rPr lang="pt-BR" altLang="pt-BR" sz="2400" dirty="0"/>
              <a:t>canal e incentivos para manifestar sugestões de aperfeiçoamento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74481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Quando e como agregar licitações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Da compra à entrega, há algumas etapas: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>
                <a:ea typeface="+mn-ea"/>
                <a:cs typeface="+mn-cs"/>
              </a:rPr>
              <a:t>Seleção e adjudicação de um ou mais fornecedores pelo gestor da compra.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>
                <a:ea typeface="+mn-ea"/>
                <a:cs typeface="+mn-cs"/>
              </a:rPr>
              <a:t>Seleção do fornecedor dentro de um cadastro (no caso de mais de um fornecedor adjudicado) pelo gestor do pedido/comprador.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>
                <a:ea typeface="+mn-ea"/>
                <a:cs typeface="+mn-cs"/>
              </a:rPr>
              <a:t>Contratação e/ou encaminhamento de pedido de compra pelo gestor do pedido/comprador.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000" dirty="0">
                <a:ea typeface="+mn-ea"/>
                <a:cs typeface="+mn-cs"/>
              </a:rPr>
              <a:t>Logística de distribuição, pelo comprador ou fornecedor.</a:t>
            </a:r>
          </a:p>
          <a:p>
            <a:r>
              <a:rPr lang="pt-BR" sz="2000" dirty="0"/>
              <a:t>Portanto centralização de compra não deve ser confundida nem com a centralização da logística, nem mesmo com a centralização de pedidos ou de pagamentos. A centralização que propomos é parcial: </a:t>
            </a:r>
            <a:r>
              <a:rPr lang="pt-BR" sz="2000" dirty="0" smtClean="0"/>
              <a:t>a central de compras (entidade adjudicante) realiza apenas a etapa 1, após agregar os pedidos dos compradores (entidades adquirentes). Estes executam  3, talvez 2 e talvez 4.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012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Centralização versus descentralização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800" dirty="0" smtClean="0"/>
              <a:t>Defensores </a:t>
            </a:r>
            <a:r>
              <a:rPr lang="pt-BR" altLang="pt-BR" sz="2800" dirty="0"/>
              <a:t>das compras descentralizadas alegam que: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Elas fortalecem a economia local;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Elas reduzem a necessidade de deslocamentos dos vendedores a um centro distante, como a capital federal ou do estado;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O comprador conhece melhor as necessidades e os costumes locais (é o exemplo da merenda escolar com produtos típicos da região, a preços mais baixos); e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Não se incorre em excessivo custo de transporte, justamente porque se adquirem produtos no mercado local.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Retrospecto (2)</a:t>
            </a:r>
            <a:endParaRPr lang="pt-BR" altLang="pt-BR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713288"/>
          </a:xfrm>
        </p:spPr>
        <p:txBody>
          <a:bodyPr/>
          <a:lstStyle/>
          <a:p>
            <a:r>
              <a:rPr lang="pt-BR" sz="2400" dirty="0" smtClean="0">
                <a:effectLst/>
              </a:rPr>
              <a:t>Desde 12/05/2009 o projeto aguardava inclusão na ordem do dia. </a:t>
            </a:r>
          </a:p>
          <a:p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2011, rápida aprovação do RDC (Lei 12.462/2011)</a:t>
            </a:r>
          </a:p>
          <a:p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03/06/2013, foi criada pelo Presidente do Senado uma Comissão Especial “para atualizar e modernizar a Lei nº 8.666” (CTLICON), instalada em 13/06/2013 . </a:t>
            </a:r>
          </a:p>
          <a:p>
            <a:r>
              <a:rPr lang="pt-BR" altLang="pt-BR" sz="2400" dirty="0" smtClean="0">
                <a:effectLst/>
              </a:rPr>
              <a:t>Ipea foi convidado a apresentar contribuições para a relatoria em consulta pública. Esta Nota Técnica resume tais contribuições.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2061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Centralização versus descentralização (cont.)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000" dirty="0"/>
              <a:t>Não só esses argumentos são apenas parcialmente procedentes, como também não levam em conta as vantagens da compra centralizada: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Ganhos de escala de compra versus gastos com logística;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Economias de escopo em licitações </a:t>
            </a:r>
            <a:r>
              <a:rPr lang="pt-BR" altLang="pt-BR" sz="1800" dirty="0" err="1"/>
              <a:t>multi-item</a:t>
            </a:r>
            <a:r>
              <a:rPr lang="pt-BR" altLang="pt-BR" sz="1800" dirty="0"/>
              <a:t>;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A proximidade do comprador ao mercado local eleva o risco de corrupção;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Os pregões eletrônicos reduzem as necessidades de deslocamentos físicos; 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A centralização da compra não deve ser confundida com a centralização da </a:t>
            </a:r>
            <a:r>
              <a:rPr lang="pt-BR" altLang="pt-BR" sz="1800" dirty="0" smtClean="0"/>
              <a:t>logística. Existem operadores de logística que podem ser subcontratados pelos fornecedores. E compras podem </a:t>
            </a:r>
            <a:r>
              <a:rPr lang="pt-BR" altLang="pt-BR" sz="1800" dirty="0"/>
              <a:t>e devem ser divididas em lotes geográficos, </a:t>
            </a:r>
            <a:r>
              <a:rPr lang="pt-BR" altLang="pt-BR" sz="1800" dirty="0" smtClean="0"/>
              <a:t>especialmente em caso de Contratos-Marcos.</a:t>
            </a:r>
            <a:endParaRPr lang="pt-BR" altLang="pt-BR" sz="1800" dirty="0"/>
          </a:p>
          <a:p>
            <a:pPr lvl="1">
              <a:lnSpc>
                <a:spcPct val="80000"/>
              </a:lnSpc>
            </a:pPr>
            <a:r>
              <a:rPr lang="pt-BR" altLang="pt-BR" sz="1800" dirty="0" smtClean="0"/>
              <a:t>Pequenas </a:t>
            </a:r>
            <a:r>
              <a:rPr lang="pt-BR" altLang="pt-BR" sz="1800" dirty="0"/>
              <a:t>empresas podem se organizar em consórcios. Apoio a PME já existe, e funciona bem.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Mais fácil criar uma massa crítica de gestores qualificados em compras com  maior escala, obtida com a centralização. </a:t>
            </a:r>
            <a:endParaRPr lang="pt-BR" altLang="pt-BR" sz="1800" dirty="0" smtClean="0"/>
          </a:p>
          <a:p>
            <a:pPr lvl="1">
              <a:lnSpc>
                <a:spcPct val="80000"/>
              </a:lnSpc>
            </a:pPr>
            <a:r>
              <a:rPr lang="pt-BR" altLang="pt-BR" sz="1800" dirty="0" smtClean="0"/>
              <a:t>Mais </a:t>
            </a:r>
            <a:r>
              <a:rPr lang="pt-BR" altLang="pt-BR" sz="1800" dirty="0"/>
              <a:t>fácil coordenar as equipes de compras em rodízio, por exemplo, para reduzir a vulnerabilidade do sistema à corrupção.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2895600" y="2612390"/>
            <a:ext cx="1876425" cy="12573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" name="Caixa de texto 3"/>
          <p:cNvSpPr txBox="1"/>
          <p:nvPr/>
        </p:nvSpPr>
        <p:spPr>
          <a:xfrm>
            <a:off x="3124200" y="2698115"/>
            <a:ext cx="1514475" cy="1085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b="1" dirty="0">
                <a:solidFill>
                  <a:srgbClr val="FFC000"/>
                </a:solidFill>
                <a:effectLst/>
                <a:ea typeface="Calibri"/>
                <a:cs typeface="Times New Roman"/>
              </a:rPr>
              <a:t>Atratividade de um Sistema de Compras Centralizado</a:t>
            </a:r>
            <a:endParaRPr lang="pt-BR" sz="1100" b="1" dirty="0">
              <a:solidFill>
                <a:srgbClr val="FFC000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5" name="Conector reto 4"/>
          <p:cNvCxnSpPr/>
          <p:nvPr/>
        </p:nvCxnSpPr>
        <p:spPr>
          <a:xfrm flipV="1">
            <a:off x="4600575" y="2564765"/>
            <a:ext cx="800100" cy="304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4772025" y="3288665"/>
            <a:ext cx="685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flipV="1">
            <a:off x="4067175" y="1859915"/>
            <a:ext cx="533400" cy="75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H="1" flipV="1">
            <a:off x="2895600" y="2037715"/>
            <a:ext cx="552450" cy="657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H="1">
            <a:off x="2238375" y="3221990"/>
            <a:ext cx="65659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H="1">
            <a:off x="2676525" y="3622040"/>
            <a:ext cx="475615" cy="638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4324350" y="3783965"/>
            <a:ext cx="533400" cy="704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1514475" y="1475105"/>
            <a:ext cx="1485900" cy="885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3" name="Caixa de texto 13"/>
          <p:cNvSpPr txBox="1"/>
          <p:nvPr/>
        </p:nvSpPr>
        <p:spPr>
          <a:xfrm>
            <a:off x="1710416" y="1617979"/>
            <a:ext cx="1219200" cy="6000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Sinergias</a:t>
            </a:r>
            <a:endParaRPr lang="pt-B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495800" y="1217930"/>
            <a:ext cx="1485900" cy="885825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5" name="Caixa de texto 16"/>
          <p:cNvSpPr txBox="1"/>
          <p:nvPr/>
        </p:nvSpPr>
        <p:spPr>
          <a:xfrm>
            <a:off x="4619625" y="1326515"/>
            <a:ext cx="1266825" cy="6572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Preços melhores</a:t>
            </a:r>
            <a:endParaRPr lang="pt-B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5400675" y="2179955"/>
            <a:ext cx="1485900" cy="885825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7" name="Caixa de texto 18"/>
          <p:cNvSpPr txBox="1"/>
          <p:nvPr/>
        </p:nvSpPr>
        <p:spPr>
          <a:xfrm>
            <a:off x="5553075" y="2355215"/>
            <a:ext cx="1266825" cy="5715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 smtClean="0">
                <a:latin typeface="Calibri"/>
                <a:ea typeface="Calibri"/>
                <a:cs typeface="Times New Roman"/>
              </a:rPr>
              <a:t>Capacitação e especialização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5400675" y="3221990"/>
            <a:ext cx="1647825" cy="9525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9" name="Caixa de texto 20"/>
          <p:cNvSpPr txBox="1"/>
          <p:nvPr/>
        </p:nvSpPr>
        <p:spPr>
          <a:xfrm>
            <a:off x="5553075" y="3288665"/>
            <a:ext cx="1428750" cy="8382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>
                <a:effectLst/>
                <a:latin typeface="Calibri"/>
                <a:ea typeface="Calibri"/>
                <a:cs typeface="Times New Roman"/>
              </a:rPr>
              <a:t>Padronização e eficiência administrativa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Caixa de texto 21"/>
          <p:cNvSpPr txBox="1"/>
          <p:nvPr/>
        </p:nvSpPr>
        <p:spPr>
          <a:xfrm>
            <a:off x="4600575" y="4488815"/>
            <a:ext cx="1600200" cy="13620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400" dirty="0" smtClean="0">
                <a:effectLst/>
                <a:latin typeface="Calibri"/>
                <a:ea typeface="Calibri"/>
                <a:cs typeface="Times New Roman"/>
              </a:rPr>
              <a:t>Suporte </a:t>
            </a:r>
            <a:r>
              <a:rPr lang="pt-BR" sz="1400" dirty="0">
                <a:effectLst/>
                <a:latin typeface="Calibri"/>
                <a:ea typeface="Calibri"/>
                <a:cs typeface="Times New Roman"/>
              </a:rPr>
              <a:t>a objetivos de política: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Sustentabilidade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Aspectos sociais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Inovação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 err="1">
                <a:effectLst/>
                <a:latin typeface="Calibri"/>
                <a:ea typeface="Calibri"/>
                <a:cs typeface="Times New Roman"/>
              </a:rPr>
              <a:t>MPMEs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4391025" y="4374515"/>
            <a:ext cx="1971675" cy="154305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1666875" y="4256405"/>
            <a:ext cx="1485900" cy="91344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3" name="Caixa de texto 24"/>
          <p:cNvSpPr txBox="1"/>
          <p:nvPr/>
        </p:nvSpPr>
        <p:spPr>
          <a:xfrm>
            <a:off x="1790700" y="4372973"/>
            <a:ext cx="1333500" cy="5524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>
                <a:effectLst/>
                <a:latin typeface="Calibri"/>
                <a:ea typeface="Calibri"/>
                <a:cs typeface="Times New Roman"/>
              </a:rPr>
              <a:t>Simplicidade e Facilidade de Uso</a:t>
            </a:r>
          </a:p>
        </p:txBody>
      </p:sp>
      <p:sp>
        <p:nvSpPr>
          <p:cNvPr id="24" name="Elipse 23"/>
          <p:cNvSpPr/>
          <p:nvPr/>
        </p:nvSpPr>
        <p:spPr>
          <a:xfrm>
            <a:off x="485775" y="2694940"/>
            <a:ext cx="1676400" cy="1561465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5" name="Caixa de texto 26"/>
          <p:cNvSpPr txBox="1"/>
          <p:nvPr/>
        </p:nvSpPr>
        <p:spPr>
          <a:xfrm>
            <a:off x="609600" y="2869565"/>
            <a:ext cx="1428750" cy="11144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400" dirty="0" smtClean="0">
                <a:effectLst/>
                <a:latin typeface="Calibri"/>
                <a:ea typeface="Calibri"/>
                <a:cs typeface="Times New Roman"/>
              </a:rPr>
              <a:t>Previsibilidade e Segurança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Legal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Técnica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Econômica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1100" dirty="0">
                <a:effectLst/>
                <a:latin typeface="Calibri"/>
                <a:ea typeface="Calibri"/>
                <a:cs typeface="Times New Roman"/>
              </a:rPr>
              <a:t>Contratual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516216" y="558924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OCDE (2011) e </a:t>
            </a:r>
            <a:r>
              <a:rPr lang="pt-BR" dirty="0" err="1" smtClean="0"/>
              <a:t>Dimitri</a:t>
            </a:r>
            <a:r>
              <a:rPr lang="pt-BR" dirty="0" smtClean="0"/>
              <a:t> et al (2006)</a:t>
            </a:r>
            <a:endParaRPr lang="pt-BR" dirty="0"/>
          </a:p>
        </p:txBody>
      </p:sp>
      <p:cxnSp>
        <p:nvCxnSpPr>
          <p:cNvPr id="32" name="Conector reto 31"/>
          <p:cNvCxnSpPr/>
          <p:nvPr/>
        </p:nvCxnSpPr>
        <p:spPr>
          <a:xfrm flipH="1" flipV="1">
            <a:off x="3770858" y="1859915"/>
            <a:ext cx="62954" cy="715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/>
          <p:cNvSpPr/>
          <p:nvPr/>
        </p:nvSpPr>
        <p:spPr>
          <a:xfrm>
            <a:off x="2676525" y="883602"/>
            <a:ext cx="1714500" cy="885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6" name="Caixa de texto 13"/>
          <p:cNvSpPr txBox="1"/>
          <p:nvPr/>
        </p:nvSpPr>
        <p:spPr>
          <a:xfrm>
            <a:off x="2676525" y="1052736"/>
            <a:ext cx="1714500" cy="565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200" dirty="0" smtClean="0">
                <a:solidFill>
                  <a:schemeClr val="tx1"/>
                </a:solidFill>
                <a:ea typeface="Calibri"/>
                <a:cs typeface="Times New Roman"/>
              </a:rPr>
              <a:t>Menos oportunismo pós-contratual</a:t>
            </a:r>
            <a:endParaRPr lang="pt-BR" sz="12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37" name="Conector reto 36"/>
          <p:cNvCxnSpPr>
            <a:endCxn id="39" idx="0"/>
          </p:cNvCxnSpPr>
          <p:nvPr/>
        </p:nvCxnSpPr>
        <p:spPr>
          <a:xfrm flipH="1">
            <a:off x="3367909" y="3869690"/>
            <a:ext cx="484298" cy="1447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ipse 38"/>
          <p:cNvSpPr/>
          <p:nvPr/>
        </p:nvSpPr>
        <p:spPr>
          <a:xfrm>
            <a:off x="2624959" y="5317182"/>
            <a:ext cx="1485900" cy="91344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1" name="Caixa de texto 24"/>
          <p:cNvSpPr txBox="1"/>
          <p:nvPr/>
        </p:nvSpPr>
        <p:spPr>
          <a:xfrm>
            <a:off x="2701159" y="5365115"/>
            <a:ext cx="1333500" cy="5524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 smtClean="0">
                <a:latin typeface="Calibri"/>
                <a:ea typeface="Calibri"/>
                <a:cs typeface="Times New Roman"/>
              </a:rPr>
              <a:t>Dificulta favoritismo e corrupção</a:t>
            </a:r>
            <a:endParaRPr lang="pt-BR" sz="14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4572000" y="3563718"/>
            <a:ext cx="1944216" cy="1029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ipse 43"/>
          <p:cNvSpPr/>
          <p:nvPr/>
        </p:nvSpPr>
        <p:spPr>
          <a:xfrm>
            <a:off x="6538550" y="4217352"/>
            <a:ext cx="1647825" cy="9525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5" name="Elipse 44"/>
          <p:cNvSpPr/>
          <p:nvPr/>
        </p:nvSpPr>
        <p:spPr>
          <a:xfrm>
            <a:off x="6981825" y="1151255"/>
            <a:ext cx="1647825" cy="9525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6" name="Caixa de texto 20"/>
          <p:cNvSpPr txBox="1"/>
          <p:nvPr/>
        </p:nvSpPr>
        <p:spPr>
          <a:xfrm>
            <a:off x="6648087" y="4372972"/>
            <a:ext cx="1428750" cy="71004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 smtClean="0">
                <a:effectLst/>
                <a:latin typeface="Calibri"/>
                <a:ea typeface="Calibri"/>
                <a:cs typeface="Times New Roman"/>
              </a:rPr>
              <a:t>Gestão do conhecimento</a:t>
            </a:r>
            <a:endParaRPr lang="pt-BR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47" name="Conector reto 46"/>
          <p:cNvCxnSpPr>
            <a:endCxn id="45" idx="2"/>
          </p:cNvCxnSpPr>
          <p:nvPr/>
        </p:nvCxnSpPr>
        <p:spPr>
          <a:xfrm flipV="1">
            <a:off x="4219575" y="1627505"/>
            <a:ext cx="2762250" cy="1137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7048500" y="1272062"/>
            <a:ext cx="15811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1400" dirty="0" smtClean="0">
                <a:latin typeface="Calibri"/>
                <a:ea typeface="Calibri"/>
                <a:cs typeface="Times New Roman"/>
              </a:rPr>
              <a:t>Melhor </a:t>
            </a:r>
            <a:r>
              <a:rPr lang="pt-BR" sz="1400" dirty="0">
                <a:latin typeface="Calibri"/>
                <a:ea typeface="Calibri"/>
                <a:cs typeface="Times New Roman"/>
              </a:rPr>
              <a:t>formulação de demandas</a:t>
            </a:r>
          </a:p>
        </p:txBody>
      </p:sp>
    </p:spTree>
    <p:extLst>
      <p:ext uri="{BB962C8B-B14F-4D97-AF65-F5344CB8AC3E}">
        <p14:creationId xmlns:p14="http://schemas.microsoft.com/office/powerpoint/2010/main" val="22048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PAÍSES COM CENTRAIS DE COMPRAS</a:t>
            </a:r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12875"/>
            <a:ext cx="7272337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PAÍSES COM CENTRAIS DE COMPRAS</a:t>
            </a:r>
          </a:p>
        </p:txBody>
      </p:sp>
      <p:pic>
        <p:nvPicPr>
          <p:cNvPr id="1751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0213"/>
            <a:ext cx="728503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dirty="0" smtClean="0"/>
              <a:t>Atual Registro </a:t>
            </a:r>
            <a:r>
              <a:rPr lang="pt-BR" altLang="pt-BR" sz="4000" dirty="0"/>
              <a:t>de </a:t>
            </a:r>
            <a:r>
              <a:rPr lang="pt-BR" altLang="pt-BR" sz="4000" dirty="0" smtClean="0"/>
              <a:t>Preços:</a:t>
            </a:r>
            <a:endParaRPr lang="pt-BR" altLang="pt-BR" sz="40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Flexibilidade de compra durante um ano, dentro do quantitativo acordado na Ata</a:t>
            </a:r>
          </a:p>
          <a:p>
            <a:r>
              <a:rPr lang="pt-BR" sz="2000" dirty="0" smtClean="0"/>
              <a:t>Órgãos se reúnem para comprar em conjunto. Um deles é o gestor da ata, e incorre em custos de edital, agregação das compras, certame, homologação e gestão da ata. E não é remunerado por isso. Pode haver múltiplos RP para um mesmo produto (sistema pode ser completamente descentralizado).</a:t>
            </a:r>
          </a:p>
          <a:p>
            <a:r>
              <a:rPr lang="pt-BR" sz="2000" dirty="0" smtClean="0"/>
              <a:t>Caronas aderem posteriormente à ata. Fornecedores contam com essa possibilidade</a:t>
            </a:r>
          </a:p>
          <a:p>
            <a:r>
              <a:rPr lang="pt-BR" sz="2000" dirty="0" smtClean="0"/>
              <a:t>Agregação traz contaminação de risco de crédito dos membros originais da </a:t>
            </a:r>
            <a:r>
              <a:rPr lang="pt-BR" sz="2000" dirty="0"/>
              <a:t>ata </a:t>
            </a:r>
            <a:endParaRPr lang="pt-BR" sz="2000" dirty="0" smtClean="0"/>
          </a:p>
          <a:p>
            <a:r>
              <a:rPr lang="pt-BR" sz="2000" dirty="0" smtClean="0"/>
              <a:t>Agregação de compras inviável em caso de inexigibilidade; não se pode negociar em conjunto!</a:t>
            </a:r>
          </a:p>
          <a:p>
            <a:r>
              <a:rPr lang="pt-BR" sz="2000" dirty="0" smtClean="0"/>
              <a:t>Seleciona-se um único fornecedor, a não ser que ele oferte menos que a quantidade solicitada total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2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15888"/>
            <a:ext cx="4435475" cy="6553200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Quadro 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pt-BR" sz="2400" dirty="0">
                <a:effectLst/>
              </a:rPr>
              <a:t>Fiuza (2013</a:t>
            </a:r>
            <a:r>
              <a:rPr lang="pt-BR" sz="2400" dirty="0" smtClean="0">
                <a:effectLst/>
              </a:rPr>
              <a:t>): </a:t>
            </a:r>
          </a:p>
          <a:p>
            <a:pPr lvl="1"/>
            <a:r>
              <a:rPr lang="pt-BR" sz="2000" dirty="0" smtClean="0">
                <a:effectLst/>
              </a:rPr>
              <a:t>número de itens </a:t>
            </a:r>
            <a:r>
              <a:rPr lang="pt-BR" sz="2000" dirty="0">
                <a:effectLst/>
              </a:rPr>
              <a:t>de compras </a:t>
            </a:r>
            <a:r>
              <a:rPr lang="pt-BR" sz="2000" dirty="0" smtClean="0">
                <a:effectLst/>
              </a:rPr>
              <a:t>RP superou o dos não-RP a </a:t>
            </a:r>
            <a:r>
              <a:rPr lang="pt-BR" sz="2000" dirty="0">
                <a:effectLst/>
              </a:rPr>
              <a:t>partir de </a:t>
            </a:r>
            <a:r>
              <a:rPr lang="pt-BR" sz="2000" dirty="0" smtClean="0">
                <a:effectLst/>
              </a:rPr>
              <a:t>2011.</a:t>
            </a:r>
          </a:p>
          <a:p>
            <a:pPr lvl="1"/>
            <a:r>
              <a:rPr lang="pt-BR" sz="2000" dirty="0" smtClean="0">
                <a:effectLst/>
              </a:rPr>
              <a:t>número </a:t>
            </a:r>
            <a:r>
              <a:rPr lang="pt-BR" sz="2000" dirty="0">
                <a:effectLst/>
              </a:rPr>
              <a:t>de compras </a:t>
            </a:r>
            <a:r>
              <a:rPr lang="pt-BR" sz="2000" dirty="0" smtClean="0">
                <a:effectLst/>
              </a:rPr>
              <a:t>não-RP caiu 1/3 entre 2002 e 2012, mas ainda é 90% do total (desperdício de custos de transação)</a:t>
            </a:r>
          </a:p>
          <a:p>
            <a:pPr lvl="1"/>
            <a:r>
              <a:rPr lang="pt-BR" sz="2000" dirty="0" smtClean="0">
                <a:effectLst/>
              </a:rPr>
              <a:t>Ponderando os itens de compras pelo número de compradores, a participação do RP cresce mais, até 79% de participação em 2012. </a:t>
            </a:r>
          </a:p>
          <a:p>
            <a:pPr lvl="1"/>
            <a:r>
              <a:rPr lang="pt-BR" sz="2000" dirty="0" smtClean="0">
                <a:effectLst/>
              </a:rPr>
              <a:t>Número </a:t>
            </a:r>
            <a:r>
              <a:rPr lang="pt-BR" sz="2000" dirty="0">
                <a:effectLst/>
              </a:rPr>
              <a:t>de órgãos por item de </a:t>
            </a:r>
            <a:r>
              <a:rPr lang="pt-BR" sz="2000" dirty="0" smtClean="0">
                <a:effectLst/>
              </a:rPr>
              <a:t>compra RP apenas 2,7 =&gt; baixa agregação de compras. </a:t>
            </a:r>
            <a:r>
              <a:rPr lang="pt-BR" sz="2000" dirty="0">
                <a:effectLst/>
              </a:rPr>
              <a:t>Baixa padronização de produtos resulta em um número excessivo de categorias e um número baixo de compras por produto</a:t>
            </a:r>
            <a:r>
              <a:rPr lang="pt-BR" sz="2400" dirty="0">
                <a:effectLst/>
              </a:rPr>
              <a:t>.</a:t>
            </a:r>
          </a:p>
          <a:p>
            <a:pPr lvl="1"/>
            <a:endParaRPr lang="pt-BR" dirty="0" smtClean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21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Proposta de Contrato-Marco de Fornecimento ao Setor Público (CMFSP)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Inspirado nos Acordos-Quadros da UE e nos </a:t>
            </a:r>
            <a:r>
              <a:rPr lang="pt-BR" sz="2400" i="1" dirty="0" err="1"/>
              <a:t>Convenios</a:t>
            </a:r>
            <a:r>
              <a:rPr lang="pt-BR" sz="2400" i="1" dirty="0"/>
              <a:t> </a:t>
            </a:r>
            <a:r>
              <a:rPr lang="pt-BR" sz="2400" i="1" dirty="0" smtClean="0"/>
              <a:t>Marcos </a:t>
            </a:r>
            <a:r>
              <a:rPr lang="pt-BR" sz="2400" dirty="0" smtClean="0"/>
              <a:t>chilenos: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Centralização das “atas” na central de compras.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Possibilidade de adjudicação pelo menor preço ou à PGMV;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Variedade de formatos de leilões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Adjudicação também por contratação direta, em caso de inviabilidade de competição.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Pode-se celebrar CMFSP por períodos maiores (4 anos)</a:t>
            </a:r>
          </a:p>
          <a:p>
            <a:pPr marL="742950" lvl="2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pt-BR" sz="2000" dirty="0">
                <a:ea typeface="+mn-ea"/>
                <a:cs typeface="+mn-cs"/>
              </a:rPr>
              <a:t>Pode-se sofisticar o CMFSP com a adoção do sistema de aquisição dinâmico – SAD (Diretiva Europeia 2004/18/CE). Esse sistema é como um acordo-quadro, só que permite a qualquer fornecedor baixar o seu lance anterior e ser incluído no catálogo de fornecedores do acordo-quadro.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71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Corrupção: combate requer: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pt-BR" sz="1800" i="1" dirty="0" smtClean="0">
                <a:effectLst/>
              </a:rPr>
              <a:t>A </a:t>
            </a:r>
            <a:r>
              <a:rPr lang="pt-BR" sz="1800" i="1" dirty="0">
                <a:effectLst/>
              </a:rPr>
              <a:t>transparência durante todo o </a:t>
            </a:r>
            <a:r>
              <a:rPr lang="pt-BR" sz="1800" i="1" dirty="0" smtClean="0">
                <a:effectLst/>
              </a:rPr>
              <a:t>processo</a:t>
            </a:r>
            <a:r>
              <a:rPr lang="pt-BR" sz="1800" dirty="0" smtClean="0">
                <a:effectLst/>
              </a:rPr>
              <a:t>.</a:t>
            </a:r>
            <a:endParaRPr lang="pt-BR" sz="1800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pt-BR" sz="1800" i="1" dirty="0" smtClean="0">
                <a:effectLst/>
              </a:rPr>
              <a:t>As </a:t>
            </a:r>
            <a:r>
              <a:rPr lang="pt-BR" sz="1800" i="1" dirty="0">
                <a:effectLst/>
              </a:rPr>
              <a:t>padronizações dos procedimentos e das especificações</a:t>
            </a:r>
            <a:r>
              <a:rPr lang="pt-BR" sz="1800" dirty="0">
                <a:effectLst/>
              </a:rPr>
              <a:t> de bens e serviços por comitês de alta qualificação técnica, probidade e isenção, muito bem monitorados.</a:t>
            </a:r>
          </a:p>
          <a:p>
            <a:pPr>
              <a:buFont typeface="+mj-lt"/>
              <a:buAutoNum type="arabicPeriod"/>
            </a:pPr>
            <a:r>
              <a:rPr lang="pt-BR" sz="1800" i="1" dirty="0" smtClean="0">
                <a:effectLst/>
              </a:rPr>
              <a:t>A </a:t>
            </a:r>
            <a:r>
              <a:rPr lang="pt-BR" sz="1800" i="1" dirty="0">
                <a:effectLst/>
              </a:rPr>
              <a:t>desconcentração do poder </a:t>
            </a:r>
            <a:r>
              <a:rPr lang="pt-BR" sz="1800" i="1" dirty="0" smtClean="0">
                <a:effectLst/>
              </a:rPr>
              <a:t>decisório</a:t>
            </a:r>
            <a:r>
              <a:rPr lang="pt-BR" sz="1800" dirty="0" smtClean="0">
                <a:effectLst/>
              </a:rPr>
              <a:t>; por exemplo, descartando melhor e pior nota em julgamentos de técnica e qualidade;</a:t>
            </a:r>
            <a:endParaRPr lang="pt-BR" sz="1800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pt-BR" sz="1800" i="1" dirty="0" smtClean="0">
                <a:effectLst/>
              </a:rPr>
              <a:t>A </a:t>
            </a:r>
            <a:r>
              <a:rPr lang="pt-BR" sz="1800" i="1" dirty="0">
                <a:effectLst/>
              </a:rPr>
              <a:t>desconcentração dos privilégios de acesso aos sistemas</a:t>
            </a:r>
            <a:r>
              <a:rPr lang="pt-BR" sz="1800" dirty="0">
                <a:effectLst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pt-BR" sz="1800" i="1" dirty="0" smtClean="0">
                <a:effectLst/>
              </a:rPr>
              <a:t>Evitar-se </a:t>
            </a:r>
            <a:r>
              <a:rPr lang="pt-BR" sz="1800" i="1" dirty="0">
                <a:effectLst/>
              </a:rPr>
              <a:t>um contato frequente e </a:t>
            </a:r>
            <a:r>
              <a:rPr lang="pt-BR" sz="1800" i="1" dirty="0" smtClean="0">
                <a:effectLst/>
              </a:rPr>
              <a:t>duradouro entre </a:t>
            </a:r>
            <a:r>
              <a:rPr lang="pt-BR" sz="1800" i="1" dirty="0">
                <a:effectLst/>
              </a:rPr>
              <a:t>os vendedores e os funcionários públicos</a:t>
            </a:r>
            <a:r>
              <a:rPr lang="pt-BR" sz="1800" dirty="0">
                <a:effectLst/>
              </a:rPr>
              <a:t> encarregados de decisões </a:t>
            </a:r>
            <a:r>
              <a:rPr lang="pt-BR" sz="1800" dirty="0" smtClean="0">
                <a:effectLst/>
              </a:rPr>
              <a:t>importantes =&gt; Rodízio.</a:t>
            </a:r>
            <a:endParaRPr lang="pt-BR" sz="1800" dirty="0">
              <a:effectLst/>
            </a:endParaRPr>
          </a:p>
          <a:p>
            <a:r>
              <a:rPr lang="pt-BR" sz="1800" b="1" dirty="0" smtClean="0">
                <a:solidFill>
                  <a:srgbClr val="FFC000"/>
                </a:solidFill>
                <a:effectLst/>
              </a:rPr>
              <a:t>Notar Trade-Off entre corrupção e colusão</a:t>
            </a:r>
            <a:r>
              <a:rPr lang="pt-BR" sz="1800" dirty="0" smtClean="0">
                <a:solidFill>
                  <a:srgbClr val="FFC000"/>
                </a:solidFill>
                <a:effectLst/>
              </a:rPr>
              <a:t>: </a:t>
            </a:r>
            <a:r>
              <a:rPr lang="pt-BR" sz="1800" dirty="0" smtClean="0">
                <a:effectLst/>
              </a:rPr>
              <a:t> transparência favorece </a:t>
            </a:r>
            <a:r>
              <a:rPr lang="pt-BR" sz="1800" dirty="0">
                <a:effectLst/>
              </a:rPr>
              <a:t>o combate à </a:t>
            </a:r>
            <a:r>
              <a:rPr lang="pt-BR" sz="1800" dirty="0" smtClean="0">
                <a:effectLst/>
              </a:rPr>
              <a:t>corrupção (</a:t>
            </a:r>
            <a:r>
              <a:rPr lang="pt-BR" sz="1800" dirty="0">
                <a:effectLst/>
              </a:rPr>
              <a:t>qualquer cidadão </a:t>
            </a:r>
            <a:r>
              <a:rPr lang="pt-BR" sz="1800" dirty="0" smtClean="0">
                <a:effectLst/>
              </a:rPr>
              <a:t>sabe </a:t>
            </a:r>
            <a:r>
              <a:rPr lang="pt-BR" sz="1800" dirty="0">
                <a:effectLst/>
              </a:rPr>
              <a:t>como se comportou cada </a:t>
            </a:r>
            <a:r>
              <a:rPr lang="pt-BR" sz="1800" dirty="0" smtClean="0">
                <a:effectLst/>
              </a:rPr>
              <a:t>licitante), mas pode </a:t>
            </a:r>
            <a:r>
              <a:rPr lang="pt-BR" sz="1800" dirty="0">
                <a:effectLst/>
              </a:rPr>
              <a:t>ser danosa ao combate ao </a:t>
            </a:r>
            <a:r>
              <a:rPr lang="pt-BR" sz="1800" dirty="0" smtClean="0">
                <a:effectLst/>
              </a:rPr>
              <a:t>conluio (os membros do cartel também ficam sabendo). Por isso, a advocacia </a:t>
            </a:r>
            <a:r>
              <a:rPr lang="pt-BR" sz="1800" dirty="0">
                <a:effectLst/>
              </a:rPr>
              <a:t>da concorrência defende justamente </a:t>
            </a:r>
            <a:r>
              <a:rPr lang="pt-BR" sz="1800" dirty="0" smtClean="0">
                <a:effectLst/>
              </a:rPr>
              <a:t>que </a:t>
            </a:r>
            <a:r>
              <a:rPr lang="pt-BR" sz="1800" dirty="0">
                <a:effectLst/>
              </a:rPr>
              <a:t>só os administradores públicos, e em especial os </a:t>
            </a:r>
            <a:r>
              <a:rPr lang="pt-BR" sz="1800" dirty="0" smtClean="0">
                <a:effectLst/>
              </a:rPr>
              <a:t> auditores, </a:t>
            </a:r>
            <a:r>
              <a:rPr lang="pt-BR" sz="1800" dirty="0">
                <a:effectLst/>
              </a:rPr>
              <a:t>devem conhecer todo o histórico do certame, deixando a público apenas o histórico dos lances sem identificá-los, e a identidade do vencedor com seu respectivo lance.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7058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transição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243434"/>
              </p:ext>
            </p:extLst>
          </p:nvPr>
        </p:nvGraphicFramePr>
        <p:xfrm>
          <a:off x="457200" y="2031714"/>
          <a:ext cx="8229600" cy="2891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4758"/>
                <a:gridCol w="1005657"/>
                <a:gridCol w="1550449"/>
                <a:gridCol w="1008112"/>
                <a:gridCol w="864096"/>
                <a:gridCol w="1666528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Modalidade Compra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Inciso </a:t>
                      </a:r>
                      <a:r>
                        <a:rPr lang="pt-BR" sz="1100" dirty="0" err="1">
                          <a:effectLst/>
                        </a:rPr>
                        <a:t>Disp</a:t>
                      </a:r>
                      <a:r>
                        <a:rPr lang="pt-BR" sz="1100" dirty="0">
                          <a:effectLst/>
                        </a:rPr>
                        <a:t> Legal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valor </a:t>
                      </a:r>
                      <a:r>
                        <a:rPr lang="pt-BR" sz="1100" dirty="0">
                          <a:effectLst/>
                        </a:rPr>
                        <a:t>empenhado 1998-2013 (julho)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agregada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Procedimento na nova legislação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Pregão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NAO SE APLICA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34,69%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59,99%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Licitação competitiva por menor preço ou PGMV, com ou sem CMFSP/SAD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Concorrência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NAO SE APLICA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22,99%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Concorrência Internacional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NAO SE APLICA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2,30%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Inexigibilidade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CAPUT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Inviabilidade de competição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11,04%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22,47%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CMFSP em contratação direta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Inexigibilidade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INCISO 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Exclusividade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6,22%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Inexigibilidade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INCISO II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Notória especialização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0,74%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INCISO XVI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Diários Oficiais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4,48%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7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39825"/>
          </a:xfrm>
        </p:spPr>
        <p:txBody>
          <a:bodyPr/>
          <a:lstStyle/>
          <a:p>
            <a:r>
              <a:rPr lang="pt-BR" dirty="0" smtClean="0"/>
              <a:t>Pontos principais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073427"/>
          </a:xfrm>
        </p:spPr>
        <p:txBody>
          <a:bodyPr/>
          <a:lstStyle/>
          <a:p>
            <a:pPr lvl="0"/>
            <a:r>
              <a:rPr lang="pt-BR" sz="2000" dirty="0">
                <a:solidFill>
                  <a:schemeClr val="tx1"/>
                </a:solidFill>
                <a:effectLst/>
              </a:rPr>
              <a:t>É na Lei 12.462 que devem ser buscados os principais pontos da reforma da Lei 8.666, e não no PLC 32/2007 nem no seu substitutivo atual. </a:t>
            </a:r>
            <a:r>
              <a:rPr lang="pt-BR" sz="2000" dirty="0" smtClean="0">
                <a:solidFill>
                  <a:schemeClr val="tx1"/>
                </a:solidFill>
                <a:effectLst/>
              </a:rPr>
              <a:t>É necessário pensar “fora da caixa”, e não atermo-nos ao que existe hoje.</a:t>
            </a:r>
          </a:p>
          <a:p>
            <a:pPr lvl="0"/>
            <a:r>
              <a:rPr lang="pt-BR" sz="2000" dirty="0" smtClean="0">
                <a:solidFill>
                  <a:schemeClr val="tx1"/>
                </a:solidFill>
                <a:effectLst/>
              </a:rPr>
              <a:t>Reforma </a:t>
            </a:r>
            <a:r>
              <a:rPr lang="pt-BR" sz="2000" dirty="0">
                <a:solidFill>
                  <a:schemeClr val="tx1"/>
                </a:solidFill>
                <a:effectLst/>
              </a:rPr>
              <a:t>cabal do arcabouço de compras públicas </a:t>
            </a:r>
            <a:r>
              <a:rPr lang="pt-BR" sz="2000" dirty="0" smtClean="0">
                <a:solidFill>
                  <a:schemeClr val="tx1"/>
                </a:solidFill>
                <a:effectLst/>
              </a:rPr>
              <a:t>brasileiro requer mais 3 </a:t>
            </a:r>
            <a:r>
              <a:rPr lang="pt-BR" sz="2000" dirty="0">
                <a:solidFill>
                  <a:schemeClr val="tx1"/>
                </a:solidFill>
                <a:effectLst/>
              </a:rPr>
              <a:t>(três) peças legislativas </a:t>
            </a:r>
            <a:r>
              <a:rPr lang="pt-BR" sz="2000" dirty="0" smtClean="0">
                <a:solidFill>
                  <a:schemeClr val="tx1"/>
                </a:solidFill>
                <a:effectLst/>
              </a:rPr>
              <a:t>complementares para sua plena </a:t>
            </a:r>
            <a:r>
              <a:rPr lang="pt-BR" sz="2000" dirty="0">
                <a:solidFill>
                  <a:schemeClr val="tx1"/>
                </a:solidFill>
                <a:effectLst/>
              </a:rPr>
              <a:t>eficácia:</a:t>
            </a:r>
          </a:p>
          <a:p>
            <a:pPr lvl="1"/>
            <a:r>
              <a:rPr lang="pt-BR" sz="1800" dirty="0" smtClean="0">
                <a:solidFill>
                  <a:schemeClr val="tx1"/>
                </a:solidFill>
                <a:effectLst/>
              </a:rPr>
              <a:t>Lei da </a:t>
            </a:r>
            <a:r>
              <a:rPr lang="pt-BR" sz="1800" dirty="0">
                <a:solidFill>
                  <a:schemeClr val="tx1"/>
                </a:solidFill>
                <a:effectLst/>
              </a:rPr>
              <a:t>agência normativa de compras;</a:t>
            </a:r>
          </a:p>
          <a:p>
            <a:pPr lvl="1"/>
            <a:r>
              <a:rPr lang="pt-BR" sz="1800" dirty="0" smtClean="0">
                <a:solidFill>
                  <a:schemeClr val="tx1"/>
                </a:solidFill>
                <a:effectLst/>
              </a:rPr>
              <a:t>Lei da agência </a:t>
            </a:r>
            <a:r>
              <a:rPr lang="pt-BR" sz="1800" dirty="0">
                <a:solidFill>
                  <a:schemeClr val="tx1"/>
                </a:solidFill>
                <a:effectLst/>
              </a:rPr>
              <a:t>executiva federal de compras 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centralizadas (“Central de Compras”), </a:t>
            </a:r>
            <a:r>
              <a:rPr lang="pt-BR" sz="1800" dirty="0">
                <a:solidFill>
                  <a:schemeClr val="tx1"/>
                </a:solidFill>
                <a:effectLst/>
              </a:rPr>
              <a:t>encarregada de agregar demandas de bens e serviços de uso corrente dos diversos órgãos das Administrações Federais 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Direta, Autárquica e Fundacional, </a:t>
            </a:r>
            <a:r>
              <a:rPr lang="pt-BR" sz="1800" dirty="0">
                <a:solidFill>
                  <a:schemeClr val="tx1"/>
                </a:solidFill>
                <a:effectLst/>
              </a:rPr>
              <a:t>e 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de </a:t>
            </a:r>
            <a:r>
              <a:rPr lang="pt-BR" sz="1800" dirty="0" err="1" smtClean="0">
                <a:solidFill>
                  <a:schemeClr val="tx1"/>
                </a:solidFill>
                <a:effectLst/>
              </a:rPr>
              <a:t>disponibilizar-lhes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 “Contratos-Marcos”, que substit</a:t>
            </a:r>
            <a:r>
              <a:rPr lang="pt-BR" sz="1800" dirty="0" smtClean="0">
                <a:effectLst/>
              </a:rPr>
              <a:t>uiriam o Registro de Preços.</a:t>
            </a:r>
          </a:p>
          <a:p>
            <a:pPr lvl="1"/>
            <a:r>
              <a:rPr lang="pt-BR" sz="1800" dirty="0" smtClean="0">
                <a:solidFill>
                  <a:schemeClr val="tx1"/>
                </a:solidFill>
                <a:effectLst/>
              </a:rPr>
              <a:t>Lei(s) criando </a:t>
            </a:r>
            <a:r>
              <a:rPr lang="pt-BR" sz="1800" dirty="0">
                <a:solidFill>
                  <a:schemeClr val="tx1"/>
                </a:solidFill>
                <a:effectLst/>
              </a:rPr>
              <a:t>e regulamentando as carreiras de (i) Especialista em Compras Públicas, (</a:t>
            </a:r>
            <a:r>
              <a:rPr lang="pt-BR" sz="1800" dirty="0" err="1">
                <a:solidFill>
                  <a:schemeClr val="tx1"/>
                </a:solidFill>
                <a:effectLst/>
              </a:rPr>
              <a:t>ii</a:t>
            </a:r>
            <a:r>
              <a:rPr lang="pt-BR" sz="1800" dirty="0">
                <a:solidFill>
                  <a:schemeClr val="tx1"/>
                </a:solidFill>
                <a:effectLst/>
              </a:rPr>
              <a:t>) Técnico em Compras Públicas e (</a:t>
            </a:r>
            <a:r>
              <a:rPr lang="pt-BR" sz="1800" dirty="0" err="1">
                <a:solidFill>
                  <a:schemeClr val="tx1"/>
                </a:solidFill>
                <a:effectLst/>
              </a:rPr>
              <a:t>iii</a:t>
            </a:r>
            <a:r>
              <a:rPr lang="pt-BR" sz="1800" dirty="0">
                <a:solidFill>
                  <a:schemeClr val="tx1"/>
                </a:solidFill>
                <a:effectLst/>
              </a:rPr>
              <a:t>) Especialista em Regulação de Compras Públicas, e eventualmente uma carreira de nível médio para a regulação de compras públicas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. </a:t>
            </a:r>
            <a:r>
              <a:rPr lang="pt-BR" sz="1800" dirty="0" smtClean="0">
                <a:effectLst/>
              </a:rPr>
              <a:t>Inicialmente poderiam ser recrutados funcionários administrativos de outras </a:t>
            </a:r>
            <a:r>
              <a:rPr lang="pt-BR" sz="1800" dirty="0" smtClean="0">
                <a:solidFill>
                  <a:schemeClr val="tx1"/>
                </a:solidFill>
                <a:effectLst/>
              </a:rPr>
              <a:t>carreiras com o perfil desejado</a:t>
            </a:r>
            <a:endParaRPr lang="pt-BR" sz="1800" dirty="0">
              <a:solidFill>
                <a:schemeClr val="tx1"/>
              </a:solidFill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96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transição (cont.)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408152"/>
              </p:ext>
            </p:extLst>
          </p:nvPr>
        </p:nvGraphicFramePr>
        <p:xfrm>
          <a:off x="611560" y="1340768"/>
          <a:ext cx="8229600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484231"/>
                <a:gridCol w="1550449"/>
                <a:gridCol w="1008112"/>
                <a:gridCol w="864096"/>
                <a:gridCol w="1666528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Modalidade Compra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Inciso </a:t>
                      </a:r>
                      <a:r>
                        <a:rPr lang="pt-BR" sz="1100" dirty="0" err="1">
                          <a:effectLst/>
                        </a:rPr>
                        <a:t>Disp</a:t>
                      </a:r>
                      <a:r>
                        <a:rPr lang="pt-BR" sz="1100" dirty="0">
                          <a:effectLst/>
                        </a:rPr>
                        <a:t> Legal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valor </a:t>
                      </a:r>
                      <a:r>
                        <a:rPr lang="pt-BR" sz="1100" dirty="0">
                          <a:effectLst/>
                        </a:rPr>
                        <a:t>empenhado 1998-2013 (julho)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agregada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Procedimento na nova </a:t>
                      </a:r>
                      <a:r>
                        <a:rPr lang="pt-BR" sz="1100" dirty="0" smtClean="0">
                          <a:effectLst/>
                        </a:rPr>
                        <a:t>legislação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XIII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Instituição de pesquisa, ensino ou recuperação de presos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3,25%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4,95%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Inclusão de critério de adjudicação adicional na licitação competitiva ou restrita por PGMV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Compra ou locação de imóvel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1,03%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XXX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assistência </a:t>
                      </a: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técnica e extensão </a:t>
                      </a:r>
                      <a:r>
                        <a:rPr lang="pt-BR" sz="1100" dirty="0" smtClean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rural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0,28%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IX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Segurança nacional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0,20%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XXIV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Organizações sociais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0,09%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XXVIII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Alta complexidade tecnológica e defesa nacional,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0,06%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XX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associação de portadores de deficiência física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0,03%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0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transição (cont.)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375661"/>
              </p:ext>
            </p:extLst>
          </p:nvPr>
        </p:nvGraphicFramePr>
        <p:xfrm>
          <a:off x="611560" y="1340768"/>
          <a:ext cx="8229600" cy="3662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484231"/>
                <a:gridCol w="1550449"/>
                <a:gridCol w="1008112"/>
                <a:gridCol w="864096"/>
                <a:gridCol w="1666528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Modalidade Compra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Inciso </a:t>
                      </a:r>
                      <a:r>
                        <a:rPr lang="pt-BR" sz="1100" dirty="0" err="1">
                          <a:effectLst/>
                        </a:rPr>
                        <a:t>Disp</a:t>
                      </a:r>
                      <a:r>
                        <a:rPr lang="pt-BR" sz="1100" dirty="0">
                          <a:effectLst/>
                        </a:rPr>
                        <a:t> Legal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valor </a:t>
                      </a:r>
                      <a:r>
                        <a:rPr lang="pt-BR" sz="1100" dirty="0">
                          <a:effectLst/>
                        </a:rPr>
                        <a:t>empenhado 1998-2013 (julho)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% agregada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Procedimento na nova </a:t>
                      </a:r>
                      <a:r>
                        <a:rPr lang="pt-BR" sz="1100" dirty="0" smtClean="0">
                          <a:effectLst/>
                        </a:rPr>
                        <a:t>legislação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Tomada de Preços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NAO SE APLICA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1,99%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2,75%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Licitação competitiva com ou sem CMFSP/SAD ou restrita, com ou sem CMFSP, ambos podendo ser adjudicados por menor preço ou PGMV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Convite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NAO SE APLICA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0,77%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IV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Emergência ou calamidade pública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2,51%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2,51%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Uso do cadastro de reserva do </a:t>
                      </a:r>
                      <a:r>
                        <a:rPr lang="pt-BR" sz="1100" dirty="0" smtClean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CMFSP, SAD </a:t>
                      </a: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e/ou cotação eletrônica estendida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II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Bens e serviços &lt; R$ 80 mil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1,85%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2,13%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Cotação eletrônica estendida ou licitação restrita por PGMV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Obras &lt; 150 mil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0,07%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Dispensa de Licitação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INCISO XXI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Garamond"/>
                          <a:ea typeface="Calibri"/>
                          <a:cs typeface="Times New Roman"/>
                        </a:rPr>
                        <a:t>Recursos de agências de fomento (CNPq, Capes, etc)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Garamond"/>
                          <a:ea typeface="Calibri"/>
                          <a:cs typeface="Times New Roman"/>
                        </a:rPr>
                        <a:t>0,21%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4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7592" cy="1296144"/>
          </a:xfrm>
        </p:spPr>
        <p:txBody>
          <a:bodyPr/>
          <a:lstStyle/>
          <a:p>
            <a:r>
              <a:rPr lang="pt-BR" sz="3200" dirty="0">
                <a:effectLst/>
              </a:rPr>
              <a:t>DISTRIBUIÇÃO DO NÚMERO MÉDIO ANUAL DE ITENS DE COMPRAS DE UM MESMO FORNECEDOR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98343"/>
            <a:ext cx="6408712" cy="467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4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Preferência por uma nova lei em vez de reformar a 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effectLst/>
              </a:rPr>
              <a:t>Entendemos </a:t>
            </a:r>
            <a:r>
              <a:rPr lang="pt-BR" sz="2400" dirty="0">
                <a:effectLst/>
              </a:rPr>
              <a:t>que a manutenção da Lei 8.666 como ponto de partida causará muito mais problemas do que a redação de uma nova Lei. Algumas mudanças que propomos sugerem que esse é o caminho:</a:t>
            </a:r>
          </a:p>
          <a:p>
            <a:pPr lvl="1"/>
            <a:r>
              <a:rPr lang="pt-BR" sz="2000" dirty="0">
                <a:effectLst/>
              </a:rPr>
              <a:t>A remissão para uma regulamentação própria, </a:t>
            </a:r>
            <a:r>
              <a:rPr lang="pt-BR" sz="2000" dirty="0" err="1">
                <a:effectLst/>
              </a:rPr>
              <a:t>infralegal</a:t>
            </a:r>
            <a:r>
              <a:rPr lang="pt-BR" sz="2000" dirty="0">
                <a:effectLst/>
              </a:rPr>
              <a:t>, do formato dos leilões reversos, dos critérios de adjudicação e do ordenamento das fases da licitação, esvaziará uma boa parte dos artigos da Lei. Isso permite enxugar o número de artigos. Hoje a Lei 8666 tem 126 </a:t>
            </a:r>
            <a:r>
              <a:rPr lang="pt-BR" sz="2000" dirty="0" smtClean="0">
                <a:effectLst/>
              </a:rPr>
              <a:t>artigos, enquanto as Diretivas Europeias </a:t>
            </a:r>
            <a:r>
              <a:rPr lang="pt-BR" sz="2000" dirty="0">
                <a:effectLst/>
              </a:rPr>
              <a:t>para compras </a:t>
            </a:r>
            <a:r>
              <a:rPr lang="pt-BR" sz="2000" dirty="0" smtClean="0">
                <a:effectLst/>
              </a:rPr>
              <a:t>(2004/17/CE e </a:t>
            </a:r>
            <a:r>
              <a:rPr lang="pt-BR" sz="2000" dirty="0">
                <a:effectLst/>
              </a:rPr>
              <a:t>2004/18/CE</a:t>
            </a:r>
            <a:r>
              <a:rPr lang="pt-BR" sz="2000" dirty="0" smtClean="0">
                <a:effectLst/>
              </a:rPr>
              <a:t>) têm respectivamente 75 e 84 artigos. A </a:t>
            </a:r>
            <a:r>
              <a:rPr lang="pt-BR" sz="2000" dirty="0">
                <a:effectLst/>
              </a:rPr>
              <a:t>Lei de Licitações e Contratos chilena tem apenas 39 artigos. </a:t>
            </a:r>
          </a:p>
          <a:p>
            <a:pPr lvl="1"/>
            <a:r>
              <a:rPr lang="pt-BR" sz="2000" dirty="0">
                <a:effectLst/>
              </a:rPr>
              <a:t>A extinção das modalidades requer que todas as menções a qualquer uma delas tenha que ser revista, o que cobre quase todos os artigos.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699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Transição normativa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tabLst>
                <a:tab pos="2610485" algn="l"/>
              </a:tabLst>
            </a:pPr>
            <a:r>
              <a:rPr lang="pt-BR" sz="2000" dirty="0">
                <a:effectLst/>
              </a:rPr>
              <a:t>A</a:t>
            </a:r>
            <a:r>
              <a:rPr lang="pt-BR" sz="2000" dirty="0" smtClean="0">
                <a:effectLst/>
              </a:rPr>
              <a:t> </a:t>
            </a:r>
            <a:r>
              <a:rPr lang="pt-BR" sz="2000" dirty="0">
                <a:effectLst/>
              </a:rPr>
              <a:t>remissão </a:t>
            </a:r>
            <a:r>
              <a:rPr lang="pt-BR" sz="2000" dirty="0" smtClean="0">
                <a:effectLst/>
              </a:rPr>
              <a:t>de </a:t>
            </a:r>
            <a:r>
              <a:rPr lang="pt-BR" sz="2000" dirty="0">
                <a:effectLst/>
              </a:rPr>
              <a:t>tantos detalhes sobre o formato dos leilões reversos, prazos, etc. poderá deixar um vácuo enquanto não estiver em pleno funcionamento a agência </a:t>
            </a:r>
            <a:r>
              <a:rPr lang="pt-BR" sz="2000" dirty="0" err="1" smtClean="0">
                <a:effectLst/>
              </a:rPr>
              <a:t>normatizadora</a:t>
            </a:r>
            <a:r>
              <a:rPr lang="pt-BR" sz="2000" dirty="0" smtClean="0">
                <a:effectLst/>
              </a:rPr>
              <a:t>. É que a nossa proposta </a:t>
            </a:r>
            <a:r>
              <a:rPr lang="pt-BR" sz="2000" dirty="0">
                <a:effectLst/>
              </a:rPr>
              <a:t>aqui </a:t>
            </a:r>
            <a:r>
              <a:rPr lang="pt-BR" sz="2000" dirty="0" smtClean="0">
                <a:effectLst/>
              </a:rPr>
              <a:t>aponta </a:t>
            </a:r>
            <a:r>
              <a:rPr lang="pt-BR" sz="2000" dirty="0">
                <a:effectLst/>
              </a:rPr>
              <a:t>para um sistema normativo composto não só pela “nova versão” da Lei 8.666 como núcleo, mas por legislações complementares como a que criará e estruturará a agência </a:t>
            </a:r>
            <a:r>
              <a:rPr lang="pt-BR" sz="2000" dirty="0" err="1" smtClean="0">
                <a:effectLst/>
              </a:rPr>
              <a:t>normatizadora</a:t>
            </a:r>
            <a:r>
              <a:rPr lang="pt-BR" sz="2000" dirty="0" smtClean="0">
                <a:effectLst/>
              </a:rPr>
              <a:t>. Caso </a:t>
            </a:r>
            <a:r>
              <a:rPr lang="pt-BR" sz="2000" dirty="0">
                <a:effectLst/>
              </a:rPr>
              <a:t>todo este sistema não entre em vigor simultaneamente, teremos um problema de transição normativa.</a:t>
            </a:r>
          </a:p>
          <a:p>
            <a:pPr>
              <a:lnSpc>
                <a:spcPct val="115000"/>
              </a:lnSpc>
              <a:tabLst>
                <a:tab pos="2610485" algn="l"/>
              </a:tabLst>
            </a:pPr>
            <a:r>
              <a:rPr lang="pt-BR" sz="2000" dirty="0" smtClean="0">
                <a:effectLst/>
              </a:rPr>
              <a:t>Em caso de não concomitância, sugerimos: </a:t>
            </a:r>
            <a:r>
              <a:rPr lang="pt-BR" sz="2000" dirty="0">
                <a:effectLst/>
              </a:rPr>
              <a:t>ou </a:t>
            </a:r>
            <a:r>
              <a:rPr lang="pt-BR" sz="2000" dirty="0" smtClean="0">
                <a:effectLst/>
              </a:rPr>
              <a:t>se inclui um capítulo de disposições transitórias na legislação </a:t>
            </a:r>
            <a:r>
              <a:rPr lang="pt-BR" sz="2000" dirty="0">
                <a:effectLst/>
              </a:rPr>
              <a:t>nuclear, </a:t>
            </a:r>
            <a:r>
              <a:rPr lang="pt-BR" sz="2000" dirty="0" smtClean="0">
                <a:effectLst/>
              </a:rPr>
              <a:t>ou o vácuo poderia ser preenchido por </a:t>
            </a:r>
            <a:r>
              <a:rPr lang="pt-BR" sz="2000" dirty="0">
                <a:effectLst/>
              </a:rPr>
              <a:t>outros atos normativos como medidas provisórias e </a:t>
            </a:r>
            <a:r>
              <a:rPr lang="pt-BR" sz="2000" dirty="0" smtClean="0">
                <a:effectLst/>
              </a:rPr>
              <a:t>decretos, regulando as licitações de lances simultâneos, o pregão e o RDC. </a:t>
            </a:r>
            <a:endParaRPr lang="pt-BR" sz="20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1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 regulatória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effectLst/>
              </a:rPr>
              <a:t>Uma vez </a:t>
            </a:r>
            <a:r>
              <a:rPr lang="pt-BR" sz="2400" dirty="0" smtClean="0">
                <a:effectLst/>
              </a:rPr>
              <a:t>criada, </a:t>
            </a:r>
            <a:r>
              <a:rPr lang="pt-BR" sz="2400" dirty="0">
                <a:effectLst/>
              </a:rPr>
              <a:t>a agência </a:t>
            </a:r>
            <a:r>
              <a:rPr lang="pt-BR" sz="2400" dirty="0" err="1" smtClean="0">
                <a:effectLst/>
              </a:rPr>
              <a:t>normatizadora</a:t>
            </a:r>
            <a:r>
              <a:rPr lang="pt-BR" sz="2400" dirty="0" smtClean="0">
                <a:effectLst/>
              </a:rPr>
              <a:t> poderia </a:t>
            </a:r>
            <a:r>
              <a:rPr lang="pt-BR" sz="2400" dirty="0">
                <a:effectLst/>
              </a:rPr>
              <a:t>celebrar um contrato de gestão com a Casa Civil que previsse o cronograma de resoluções e o cronograma de revisão regulatória </a:t>
            </a:r>
            <a:r>
              <a:rPr lang="pt-BR" sz="2400" dirty="0" smtClean="0">
                <a:effectLst/>
              </a:rPr>
              <a:t>(incluindo a </a:t>
            </a:r>
            <a:r>
              <a:rPr lang="pt-BR" sz="2400" dirty="0">
                <a:effectLst/>
              </a:rPr>
              <a:t>Avaliação do Impacto Regulatório), em particular dos formatos de leilões que ela </a:t>
            </a:r>
            <a:r>
              <a:rPr lang="pt-BR" sz="2400" dirty="0" smtClean="0">
                <a:effectLst/>
              </a:rPr>
              <a:t>estabelecer =&gt; controle do poder </a:t>
            </a:r>
            <a:r>
              <a:rPr lang="pt-BR" sz="2400" dirty="0">
                <a:effectLst/>
              </a:rPr>
              <a:t>Executivo </a:t>
            </a:r>
            <a:r>
              <a:rPr lang="pt-BR" sz="2400" dirty="0" smtClean="0">
                <a:effectLst/>
              </a:rPr>
              <a:t>sobre </a:t>
            </a:r>
            <a:r>
              <a:rPr lang="pt-BR" sz="2400" dirty="0">
                <a:effectLst/>
              </a:rPr>
              <a:t>a eficácia da regulação de compras, </a:t>
            </a:r>
            <a:r>
              <a:rPr lang="pt-BR" sz="2400" dirty="0" smtClean="0">
                <a:effectLst/>
              </a:rPr>
              <a:t>com maior </a:t>
            </a:r>
            <a:r>
              <a:rPr lang="pt-BR" sz="2400" dirty="0">
                <a:effectLst/>
              </a:rPr>
              <a:t>flexibilidade para agir tempestivamente ao detectar </a:t>
            </a:r>
            <a:r>
              <a:rPr lang="pt-BR" sz="2400" dirty="0" smtClean="0">
                <a:effectLst/>
              </a:rPr>
              <a:t>problemas. </a:t>
            </a:r>
          </a:p>
          <a:p>
            <a:r>
              <a:rPr lang="pt-BR" sz="2400" dirty="0" smtClean="0">
                <a:effectLst/>
              </a:rPr>
              <a:t>Poder Legislativo, através do </a:t>
            </a:r>
            <a:r>
              <a:rPr lang="pt-BR" sz="2400" dirty="0">
                <a:effectLst/>
              </a:rPr>
              <a:t>TCU, teria </a:t>
            </a:r>
            <a:r>
              <a:rPr lang="pt-BR" sz="2400" dirty="0" smtClean="0">
                <a:effectLst/>
              </a:rPr>
              <a:t>os </a:t>
            </a:r>
            <a:r>
              <a:rPr lang="pt-BR" sz="2400" dirty="0">
                <a:effectLst/>
              </a:rPr>
              <a:t>poderes de auditoria regulatória para </a:t>
            </a:r>
            <a:r>
              <a:rPr lang="pt-BR" sz="2400" dirty="0" smtClean="0">
                <a:effectLst/>
              </a:rPr>
              <a:t>também corrigir </a:t>
            </a:r>
            <a:r>
              <a:rPr lang="pt-BR" sz="2400" dirty="0">
                <a:effectLst/>
              </a:rPr>
              <a:t>eventuais erros.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09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das alterações na Lei aqui propostas (1)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>
                <a:effectLst/>
              </a:rPr>
              <a:t>I</a:t>
            </a:r>
            <a:r>
              <a:rPr lang="pt-BR" sz="2000" dirty="0" smtClean="0">
                <a:effectLst/>
              </a:rPr>
              <a:t>nclusão </a:t>
            </a:r>
            <a:r>
              <a:rPr lang="pt-BR" sz="2000" dirty="0">
                <a:effectLst/>
              </a:rPr>
              <a:t>da eficiência e da livre concorrência como princípios básicos das licitações.</a:t>
            </a:r>
          </a:p>
          <a:p>
            <a:r>
              <a:rPr lang="pt-BR" sz="2000" dirty="0" smtClean="0">
                <a:effectLst/>
              </a:rPr>
              <a:t>Relativização </a:t>
            </a:r>
            <a:r>
              <a:rPr lang="pt-BR" sz="2000" dirty="0">
                <a:effectLst/>
              </a:rPr>
              <a:t>do sigilo em favor do combate ao </a:t>
            </a:r>
            <a:r>
              <a:rPr lang="pt-BR" sz="2000" dirty="0" smtClean="0">
                <a:effectLst/>
              </a:rPr>
              <a:t>conluio: divulgação </a:t>
            </a:r>
            <a:r>
              <a:rPr lang="pt-BR" sz="2000" dirty="0">
                <a:effectLst/>
              </a:rPr>
              <a:t>das informações somente após os </a:t>
            </a:r>
            <a:r>
              <a:rPr lang="pt-BR" sz="2000" dirty="0" smtClean="0">
                <a:effectLst/>
              </a:rPr>
              <a:t>certames e desde que não favoreçam a ocorrência de infrações à ordem econômica puníveis pelo </a:t>
            </a:r>
            <a:r>
              <a:rPr lang="pt-BR" sz="2000" dirty="0" err="1" smtClean="0">
                <a:effectLst/>
              </a:rPr>
              <a:t>Cade</a:t>
            </a:r>
            <a:r>
              <a:rPr lang="pt-BR" sz="2000" dirty="0" smtClean="0">
                <a:effectLst/>
              </a:rPr>
              <a:t> (leia-se: cartéis de licitações).</a:t>
            </a:r>
            <a:endParaRPr lang="pt-BR" sz="2000" dirty="0">
              <a:effectLst/>
            </a:endParaRPr>
          </a:p>
          <a:p>
            <a:r>
              <a:rPr lang="pt-BR" sz="2000" dirty="0">
                <a:effectLst/>
              </a:rPr>
              <a:t>Substituição das margens de preferência puras e simples por itens da fórmula de pontuação </a:t>
            </a:r>
            <a:r>
              <a:rPr lang="pt-BR" sz="2000" dirty="0" smtClean="0">
                <a:effectLst/>
              </a:rPr>
              <a:t>para PGMV</a:t>
            </a:r>
            <a:endParaRPr lang="pt-BR" sz="2000" dirty="0">
              <a:effectLst/>
            </a:endParaRPr>
          </a:p>
          <a:p>
            <a:r>
              <a:rPr lang="pt-BR" sz="2000" dirty="0" smtClean="0">
                <a:effectLst/>
              </a:rPr>
              <a:t>Introdução </a:t>
            </a:r>
            <a:r>
              <a:rPr lang="pt-BR" sz="2000" dirty="0">
                <a:effectLst/>
              </a:rPr>
              <a:t>de conceitos como lance combinatório, sequencial e simultâneo, entidade adjudicante e índice de desempenho passado.</a:t>
            </a:r>
          </a:p>
          <a:p>
            <a:r>
              <a:rPr lang="pt-BR" sz="2000" dirty="0">
                <a:effectLst/>
              </a:rPr>
              <a:t>Contratação integrada e orçamento sigiloso</a:t>
            </a:r>
          </a:p>
          <a:p>
            <a:r>
              <a:rPr lang="pt-BR" sz="2000" dirty="0" smtClean="0">
                <a:effectLst/>
              </a:rPr>
              <a:t>Transferência à </a:t>
            </a:r>
            <a:r>
              <a:rPr lang="pt-BR" sz="2000" dirty="0">
                <a:effectLst/>
              </a:rPr>
              <a:t>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de atribuições atualmente da </a:t>
            </a:r>
            <a:r>
              <a:rPr lang="pt-BR" sz="2000" dirty="0">
                <a:effectLst/>
              </a:rPr>
              <a:t>própria lei ou da entidade adjudicante. Ex</a:t>
            </a:r>
            <a:r>
              <a:rPr lang="pt-BR" sz="2000" dirty="0" smtClean="0">
                <a:effectLst/>
              </a:rPr>
              <a:t>: poder de caracterização </a:t>
            </a:r>
            <a:r>
              <a:rPr lang="pt-BR" sz="2000" dirty="0">
                <a:effectLst/>
              </a:rPr>
              <a:t>dos objetos, </a:t>
            </a:r>
            <a:r>
              <a:rPr lang="pt-BR" sz="2000" dirty="0" smtClean="0">
                <a:effectLst/>
              </a:rPr>
              <a:t>grau de publicidade, fases do certame, progressão de fases, fases de lances</a:t>
            </a:r>
            <a:r>
              <a:rPr lang="pt-BR" sz="2400" dirty="0" smtClean="0">
                <a:effectLst/>
              </a:rPr>
              <a:t>.</a:t>
            </a:r>
            <a:endParaRPr lang="pt-BR" sz="24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8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das alterações na Lei aqui propostas 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000" dirty="0">
                <a:effectLst/>
              </a:rPr>
              <a:t>Remissão do pregão a regulamento</a:t>
            </a:r>
          </a:p>
          <a:p>
            <a:pPr lvl="1"/>
            <a:r>
              <a:rPr lang="pt-BR" sz="2000" dirty="0">
                <a:effectLst/>
              </a:rPr>
              <a:t>Regulamentação do novo CMFSP e do SAD.</a:t>
            </a:r>
          </a:p>
          <a:p>
            <a:pPr lvl="1"/>
            <a:r>
              <a:rPr lang="pt-BR" sz="2000" dirty="0">
                <a:effectLst/>
              </a:rPr>
              <a:t>Criação do Cadastro Nacional de Contratações Públicas. </a:t>
            </a:r>
          </a:p>
          <a:p>
            <a:pPr lvl="1"/>
            <a:r>
              <a:rPr lang="pt-BR" sz="2000" dirty="0" smtClean="0">
                <a:effectLst/>
              </a:rPr>
              <a:t>Trazer </a:t>
            </a:r>
            <a:r>
              <a:rPr lang="pt-BR" sz="2000" dirty="0">
                <a:effectLst/>
              </a:rPr>
              <a:t>para a lei o SISPP (Sistema de Preços Praticados). </a:t>
            </a:r>
          </a:p>
          <a:p>
            <a:pPr lvl="1"/>
            <a:r>
              <a:rPr lang="pt-BR" sz="1800" dirty="0" smtClean="0">
                <a:effectLst/>
              </a:rPr>
              <a:t>Tornar a renovação </a:t>
            </a:r>
            <a:r>
              <a:rPr lang="pt-BR" sz="1800" dirty="0">
                <a:effectLst/>
              </a:rPr>
              <a:t>de contratos um atributo exclusivo do Contrato-Marco e do SAD. </a:t>
            </a:r>
            <a:endParaRPr lang="pt-BR" sz="1800" dirty="0" smtClean="0">
              <a:effectLst/>
            </a:endParaRPr>
          </a:p>
          <a:p>
            <a:pPr marL="457200" lvl="1" indent="0">
              <a:buNone/>
            </a:pPr>
            <a:endParaRPr lang="pt-BR" sz="1800" dirty="0" smtClean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das alterações na Lei aqui propostas (3)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effectLst/>
              </a:rPr>
              <a:t>Revisão do Capítulo </a:t>
            </a:r>
            <a:r>
              <a:rPr lang="pt-BR" sz="2400" dirty="0">
                <a:effectLst/>
              </a:rPr>
              <a:t>II, seção I, </a:t>
            </a:r>
            <a:r>
              <a:rPr lang="pt-BR" sz="2400" dirty="0" smtClean="0">
                <a:effectLst/>
              </a:rPr>
              <a:t>de modalidades:</a:t>
            </a:r>
            <a:endParaRPr lang="pt-BR" sz="2400" dirty="0">
              <a:effectLst/>
            </a:endParaRPr>
          </a:p>
          <a:p>
            <a:pPr lvl="1"/>
            <a:r>
              <a:rPr lang="pt-BR" sz="2000" dirty="0" smtClean="0">
                <a:effectLst/>
              </a:rPr>
              <a:t>Tornar </a:t>
            </a:r>
            <a:r>
              <a:rPr lang="pt-BR" sz="2000" dirty="0">
                <a:effectLst/>
              </a:rPr>
              <a:t>preferenciais os leilões eletrônicos </a:t>
            </a:r>
            <a:r>
              <a:rPr lang="pt-BR" sz="2000" dirty="0" smtClean="0">
                <a:effectLst/>
              </a:rPr>
              <a:t>(não necessariamente pregões).</a:t>
            </a:r>
            <a:endParaRPr lang="pt-BR" sz="2000" dirty="0">
              <a:effectLst/>
            </a:endParaRPr>
          </a:p>
          <a:p>
            <a:pPr lvl="1"/>
            <a:r>
              <a:rPr lang="pt-BR" sz="2000" dirty="0" smtClean="0">
                <a:effectLst/>
              </a:rPr>
              <a:t>Trocar </a:t>
            </a:r>
            <a:r>
              <a:rPr lang="pt-BR" sz="2000" dirty="0">
                <a:effectLst/>
              </a:rPr>
              <a:t>o nome modalidades por processos de adjudicação de objetos. </a:t>
            </a:r>
            <a:r>
              <a:rPr lang="pt-BR" sz="2000" dirty="0" smtClean="0">
                <a:effectLst/>
              </a:rPr>
              <a:t>Extinção de </a:t>
            </a:r>
            <a:r>
              <a:rPr lang="pt-BR" sz="2000" dirty="0">
                <a:effectLst/>
              </a:rPr>
              <a:t>todas as modalidades de compras e </a:t>
            </a:r>
            <a:r>
              <a:rPr lang="pt-BR" sz="2000" dirty="0" smtClean="0">
                <a:effectLst/>
              </a:rPr>
              <a:t>remissão do </a:t>
            </a:r>
            <a:r>
              <a:rPr lang="pt-BR" sz="2000" dirty="0">
                <a:effectLst/>
              </a:rPr>
              <a:t>detalhamento dos procedimentos aberto, restrito e negociado para a 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.</a:t>
            </a:r>
          </a:p>
          <a:p>
            <a:pPr lvl="1"/>
            <a:r>
              <a:rPr lang="pt-BR" sz="2000" dirty="0" smtClean="0">
                <a:effectLst/>
              </a:rPr>
              <a:t>Critério </a:t>
            </a:r>
            <a:r>
              <a:rPr lang="pt-BR" sz="2000" dirty="0">
                <a:effectLst/>
              </a:rPr>
              <a:t>de valor para definição do formato de </a:t>
            </a:r>
            <a:r>
              <a:rPr lang="pt-BR" sz="2000" dirty="0" smtClean="0">
                <a:effectLst/>
              </a:rPr>
              <a:t>leilão é extinto, </a:t>
            </a:r>
            <a:r>
              <a:rPr lang="pt-BR" sz="2000" dirty="0">
                <a:effectLst/>
              </a:rPr>
              <a:t>ou, pelo </a:t>
            </a:r>
            <a:r>
              <a:rPr lang="pt-BR" sz="2000" dirty="0" smtClean="0">
                <a:effectLst/>
              </a:rPr>
              <a:t>menos, remetido </a:t>
            </a:r>
            <a:r>
              <a:rPr lang="pt-BR" sz="2000" dirty="0">
                <a:effectLst/>
              </a:rPr>
              <a:t>para definição da 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;</a:t>
            </a:r>
          </a:p>
          <a:p>
            <a:pPr lvl="1"/>
            <a:r>
              <a:rPr lang="pt-BR" sz="2000" dirty="0" smtClean="0">
                <a:effectLst/>
              </a:rPr>
              <a:t>Criação </a:t>
            </a:r>
            <a:r>
              <a:rPr lang="pt-BR" sz="2000" dirty="0">
                <a:effectLst/>
              </a:rPr>
              <a:t>de centrais de compras com exclusividade de celebração de Contratos-Marcos e contratos de </a:t>
            </a:r>
            <a:r>
              <a:rPr lang="pt-BR" sz="2000" dirty="0" smtClean="0">
                <a:effectLst/>
              </a:rPr>
              <a:t>SAD; contratos </a:t>
            </a:r>
            <a:r>
              <a:rPr lang="pt-BR" sz="2000" dirty="0">
                <a:effectLst/>
              </a:rPr>
              <a:t>de gestão a ser celebrado com essas centrais.</a:t>
            </a:r>
          </a:p>
          <a:p>
            <a:pPr lvl="1"/>
            <a:r>
              <a:rPr lang="pt-BR" sz="2000" dirty="0" smtClean="0">
                <a:effectLst/>
              </a:rPr>
              <a:t>Substituição completa dos </a:t>
            </a:r>
            <a:r>
              <a:rPr lang="pt-BR" sz="2000" dirty="0">
                <a:effectLst/>
              </a:rPr>
              <a:t>artigos </a:t>
            </a:r>
            <a:r>
              <a:rPr lang="pt-BR" sz="2000" dirty="0" smtClean="0">
                <a:effectLst/>
              </a:rPr>
              <a:t>que descrevem situações </a:t>
            </a:r>
            <a:r>
              <a:rPr lang="pt-BR" sz="2000" dirty="0">
                <a:effectLst/>
              </a:rPr>
              <a:t>de dispensa e inexigibilidade p</a:t>
            </a:r>
            <a:r>
              <a:rPr lang="pt-BR" sz="2000" dirty="0" smtClean="0">
                <a:effectLst/>
              </a:rPr>
              <a:t>or </a:t>
            </a:r>
            <a:r>
              <a:rPr lang="pt-BR" sz="2000" dirty="0">
                <a:effectLst/>
              </a:rPr>
              <a:t>dois completamente novos com listas bem mais enxutas, inspiradas na </a:t>
            </a:r>
            <a:r>
              <a:rPr lang="pt-BR" sz="2000" dirty="0" smtClean="0">
                <a:effectLst/>
              </a:rPr>
              <a:t>União </a:t>
            </a:r>
            <a:r>
              <a:rPr lang="pt-BR" sz="2000" dirty="0">
                <a:effectLst/>
              </a:rPr>
              <a:t>Europeia </a:t>
            </a:r>
            <a:r>
              <a:rPr lang="pt-BR" sz="2000" dirty="0" smtClean="0">
                <a:effectLst/>
              </a:rPr>
              <a:t>e Chile. </a:t>
            </a:r>
            <a:endParaRPr lang="pt-BR" sz="2000" dirty="0">
              <a:effectLst/>
            </a:endParaRPr>
          </a:p>
          <a:p>
            <a:pPr marL="457200" lvl="1" indent="0">
              <a:buNone/>
            </a:pPr>
            <a:endParaRPr lang="pt-BR" sz="1800" dirty="0" smtClean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9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das alterações na Lei aqui propostas (4)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>
                <a:effectLst/>
              </a:rPr>
              <a:t>Melhora dos </a:t>
            </a:r>
            <a:r>
              <a:rPr lang="pt-BR" sz="1800" dirty="0">
                <a:effectLst/>
              </a:rPr>
              <a:t>requisitos de habilitação para fortalecer o uso de garantias e melhor selecionar os candidatos com capacidade técnica e econômico-financeira de executar contratos</a:t>
            </a:r>
            <a:r>
              <a:rPr lang="pt-BR" sz="1800" dirty="0" smtClean="0">
                <a:effectLst/>
              </a:rPr>
              <a:t>..</a:t>
            </a:r>
            <a:endParaRPr lang="pt-BR" sz="1800" dirty="0">
              <a:effectLst/>
            </a:endParaRPr>
          </a:p>
          <a:p>
            <a:r>
              <a:rPr lang="pt-BR" sz="1800" dirty="0" smtClean="0">
                <a:effectLst/>
              </a:rPr>
              <a:t>Submissão </a:t>
            </a:r>
            <a:r>
              <a:rPr lang="pt-BR" sz="1800" dirty="0">
                <a:effectLst/>
              </a:rPr>
              <a:t>de consórcios ao </a:t>
            </a:r>
            <a:r>
              <a:rPr lang="pt-BR" sz="1800" dirty="0" err="1">
                <a:effectLst/>
              </a:rPr>
              <a:t>Cade</a:t>
            </a:r>
            <a:r>
              <a:rPr lang="pt-BR" sz="1800" dirty="0">
                <a:effectLst/>
              </a:rPr>
              <a:t>, quando as licitações atingirem um </a:t>
            </a:r>
            <a:r>
              <a:rPr lang="pt-BR" sz="1800" dirty="0" smtClean="0">
                <a:effectLst/>
              </a:rPr>
              <a:t>limiar definido pela </a:t>
            </a:r>
            <a:r>
              <a:rPr lang="pt-BR" sz="1800" dirty="0">
                <a:effectLst/>
              </a:rPr>
              <a:t>agência </a:t>
            </a:r>
            <a:r>
              <a:rPr lang="pt-BR" sz="1800" dirty="0" err="1">
                <a:effectLst/>
              </a:rPr>
              <a:t>normatizadora</a:t>
            </a:r>
            <a:r>
              <a:rPr lang="pt-BR" sz="1800" dirty="0">
                <a:effectLst/>
              </a:rPr>
              <a:t>, consultando o </a:t>
            </a:r>
            <a:r>
              <a:rPr lang="pt-BR" sz="1800" dirty="0" err="1">
                <a:effectLst/>
              </a:rPr>
              <a:t>Cade</a:t>
            </a:r>
            <a:r>
              <a:rPr lang="pt-BR" sz="1800" dirty="0">
                <a:effectLst/>
              </a:rPr>
              <a:t>, </a:t>
            </a:r>
            <a:r>
              <a:rPr lang="pt-BR" sz="1800" dirty="0" smtClean="0">
                <a:effectLst/>
              </a:rPr>
              <a:t>equivalente aos  </a:t>
            </a:r>
            <a:r>
              <a:rPr lang="pt-BR" sz="1800" dirty="0">
                <a:effectLst/>
              </a:rPr>
              <a:t>filtros </a:t>
            </a:r>
            <a:r>
              <a:rPr lang="pt-BR" sz="1800" dirty="0" smtClean="0">
                <a:effectLst/>
              </a:rPr>
              <a:t>do </a:t>
            </a:r>
            <a:r>
              <a:rPr lang="pt-BR" sz="1800" dirty="0" err="1" smtClean="0">
                <a:effectLst/>
              </a:rPr>
              <a:t>Cade</a:t>
            </a:r>
            <a:r>
              <a:rPr lang="pt-BR" sz="1800" dirty="0" smtClean="0">
                <a:effectLst/>
              </a:rPr>
              <a:t> </a:t>
            </a:r>
            <a:r>
              <a:rPr lang="pt-BR" sz="1800" dirty="0">
                <a:effectLst/>
              </a:rPr>
              <a:t>para conhecer </a:t>
            </a:r>
            <a:r>
              <a:rPr lang="pt-BR" sz="1800" dirty="0" smtClean="0">
                <a:effectLst/>
              </a:rPr>
              <a:t>de Atos </a:t>
            </a:r>
            <a:r>
              <a:rPr lang="pt-BR" sz="1800" dirty="0">
                <a:effectLst/>
              </a:rPr>
              <a:t>de Concentração.</a:t>
            </a:r>
          </a:p>
          <a:p>
            <a:r>
              <a:rPr lang="pt-BR" sz="1800" dirty="0" smtClean="0">
                <a:effectLst/>
              </a:rPr>
              <a:t>Criação </a:t>
            </a:r>
            <a:r>
              <a:rPr lang="pt-BR" sz="1800" dirty="0">
                <a:effectLst/>
              </a:rPr>
              <a:t>do </a:t>
            </a:r>
            <a:r>
              <a:rPr lang="pt-BR" sz="1800" dirty="0" smtClean="0">
                <a:effectLst/>
              </a:rPr>
              <a:t>Cadastro </a:t>
            </a:r>
            <a:r>
              <a:rPr lang="pt-BR" sz="1800" dirty="0">
                <a:effectLst/>
              </a:rPr>
              <a:t>Positivo Unificado dos </a:t>
            </a:r>
            <a:r>
              <a:rPr lang="pt-BR" sz="1800" dirty="0" smtClean="0">
                <a:effectLst/>
              </a:rPr>
              <a:t>Fornecedores.</a:t>
            </a:r>
          </a:p>
          <a:p>
            <a:r>
              <a:rPr lang="pt-BR" sz="1800" dirty="0" smtClean="0">
                <a:effectLst/>
              </a:rPr>
              <a:t>Introdução da </a:t>
            </a:r>
            <a:r>
              <a:rPr lang="pt-BR" sz="1800" dirty="0">
                <a:effectLst/>
              </a:rPr>
              <a:t>matriz de risco e </a:t>
            </a:r>
            <a:r>
              <a:rPr lang="pt-BR" sz="1800" dirty="0" smtClean="0">
                <a:effectLst/>
              </a:rPr>
              <a:t>dos </a:t>
            </a:r>
            <a:r>
              <a:rPr lang="pt-BR" sz="1800" dirty="0">
                <a:effectLst/>
              </a:rPr>
              <a:t>procedimentos arbitrais simplificados para solução de conflitos.</a:t>
            </a:r>
          </a:p>
          <a:p>
            <a:r>
              <a:rPr lang="pt-BR" sz="1800" dirty="0" smtClean="0">
                <a:effectLst/>
              </a:rPr>
              <a:t>Revisão da </a:t>
            </a:r>
            <a:r>
              <a:rPr lang="pt-BR" sz="1800" dirty="0">
                <a:effectLst/>
              </a:rPr>
              <a:t>lista de critérios de adjudicação, extinguindo o de “Melhor técnica” e </a:t>
            </a:r>
            <a:r>
              <a:rPr lang="pt-BR" sz="1800" dirty="0" smtClean="0">
                <a:effectLst/>
              </a:rPr>
              <a:t>substituindo técnica e preço por  Proposta </a:t>
            </a:r>
            <a:r>
              <a:rPr lang="pt-BR" sz="1800" dirty="0">
                <a:effectLst/>
              </a:rPr>
              <a:t>G</a:t>
            </a:r>
            <a:r>
              <a:rPr lang="pt-BR" sz="1800" dirty="0" smtClean="0">
                <a:effectLst/>
              </a:rPr>
              <a:t>lobalmente Mais </a:t>
            </a:r>
            <a:r>
              <a:rPr lang="pt-BR" sz="1800" dirty="0">
                <a:effectLst/>
              </a:rPr>
              <a:t>V</a:t>
            </a:r>
            <a:r>
              <a:rPr lang="pt-BR" sz="1800" dirty="0" smtClean="0">
                <a:effectLst/>
              </a:rPr>
              <a:t>antajosa</a:t>
            </a:r>
            <a:r>
              <a:rPr lang="pt-BR" sz="1800" dirty="0">
                <a:effectLst/>
              </a:rPr>
              <a:t>, que </a:t>
            </a:r>
            <a:r>
              <a:rPr lang="pt-BR" sz="1800" dirty="0" smtClean="0">
                <a:effectLst/>
              </a:rPr>
              <a:t>se torna </a:t>
            </a:r>
            <a:r>
              <a:rPr lang="pt-BR" sz="1800" dirty="0">
                <a:effectLst/>
              </a:rPr>
              <a:t>o critério preferencial</a:t>
            </a:r>
            <a:r>
              <a:rPr lang="pt-BR" sz="1800" dirty="0" smtClean="0">
                <a:effectLst/>
              </a:rPr>
              <a:t>.</a:t>
            </a:r>
            <a:endParaRPr lang="pt-BR" sz="1800" dirty="0">
              <a:effectLst/>
            </a:endParaRPr>
          </a:p>
          <a:p>
            <a:r>
              <a:rPr lang="pt-BR" sz="1800" dirty="0" smtClean="0">
                <a:effectLst/>
              </a:rPr>
              <a:t>Extinção do </a:t>
            </a:r>
            <a:r>
              <a:rPr lang="pt-BR" sz="1800" dirty="0">
                <a:effectLst/>
              </a:rPr>
              <a:t>filtro automático de lances “inexequíveis</a:t>
            </a:r>
            <a:r>
              <a:rPr lang="pt-BR" sz="1800" dirty="0" smtClean="0">
                <a:effectLst/>
              </a:rPr>
              <a:t>”.</a:t>
            </a:r>
            <a:endParaRPr lang="pt-BR" sz="1800" dirty="0">
              <a:effectLst/>
            </a:endParaRPr>
          </a:p>
          <a:p>
            <a:r>
              <a:rPr lang="pt-BR" sz="1800" dirty="0" smtClean="0">
                <a:effectLst/>
              </a:rPr>
              <a:t>Obrigatoriedade do </a:t>
            </a:r>
            <a:r>
              <a:rPr lang="pt-BR" sz="1800" dirty="0">
                <a:effectLst/>
              </a:rPr>
              <a:t>cronograma de obras e serviços.</a:t>
            </a:r>
          </a:p>
          <a:p>
            <a:r>
              <a:rPr lang="pt-BR" sz="1800" dirty="0" smtClean="0">
                <a:effectLst/>
              </a:rPr>
              <a:t>Fim do efeito suspensivo automático dos recursos e </a:t>
            </a:r>
            <a:r>
              <a:rPr lang="pt-BR" sz="1800" dirty="0">
                <a:effectLst/>
              </a:rPr>
              <a:t>criação de fase recursal única e </a:t>
            </a:r>
            <a:r>
              <a:rPr lang="pt-BR" sz="1800" dirty="0" smtClean="0">
                <a:effectLst/>
              </a:rPr>
              <a:t>de fase </a:t>
            </a:r>
            <a:r>
              <a:rPr lang="pt-BR" sz="1800" dirty="0">
                <a:effectLst/>
              </a:rPr>
              <a:t>de saneamento de processo</a:t>
            </a:r>
            <a:r>
              <a:rPr lang="pt-BR" sz="1800" dirty="0" smtClean="0">
                <a:effectLst/>
              </a:rPr>
              <a:t>.. </a:t>
            </a:r>
            <a:endParaRPr lang="pt-BR" sz="1800" dirty="0">
              <a:effectLst/>
            </a:endParaRPr>
          </a:p>
          <a:p>
            <a:pPr marL="457200" lvl="1" indent="0">
              <a:buNone/>
            </a:pPr>
            <a:endParaRPr lang="pt-BR" sz="1800" dirty="0" smtClean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96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da proposta Ipea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pt-BR" sz="2400" dirty="0" smtClean="0">
                <a:solidFill>
                  <a:schemeClr val="tx1"/>
                </a:solidFill>
                <a:effectLst/>
              </a:rPr>
              <a:t>Privilegiar </a:t>
            </a:r>
            <a:r>
              <a:rPr lang="pt-BR" sz="2400" dirty="0">
                <a:solidFill>
                  <a:schemeClr val="tx1"/>
                </a:solidFill>
                <a:effectLst/>
              </a:rPr>
              <a:t>o foco no resultado da licitação, e não no processo;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400" dirty="0">
                <a:effectLst/>
              </a:rPr>
              <a:t>Incrementar o poder de compra do Estado a favor do cidadão, ampliando o leque de </a:t>
            </a:r>
            <a:r>
              <a:rPr lang="pt-BR" sz="2400" dirty="0" smtClean="0">
                <a:effectLst/>
              </a:rPr>
              <a:t>critérios para seleção da proposta mais vantajosa para a Administração Pública e a sociedade, ex: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Menor </a:t>
            </a:r>
            <a:r>
              <a:rPr lang="pt-BR" sz="2000" dirty="0">
                <a:solidFill>
                  <a:schemeClr val="tx1"/>
                </a:solidFill>
                <a:effectLst/>
                <a:latin typeface="+mn-lt"/>
              </a:rPr>
              <a:t>custo total </a:t>
            </a:r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de propriedade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Desenvolvimento </a:t>
            </a:r>
            <a:r>
              <a:rPr lang="pt-BR" sz="2000" dirty="0">
                <a:solidFill>
                  <a:schemeClr val="tx1"/>
                </a:solidFill>
                <a:effectLst/>
                <a:latin typeface="+mn-lt"/>
              </a:rPr>
              <a:t>produtivo local, regional ou nacional;</a:t>
            </a:r>
          </a:p>
          <a:p>
            <a:pPr lvl="1"/>
            <a:r>
              <a:rPr lang="pt-BR" sz="2000" dirty="0">
                <a:solidFill>
                  <a:schemeClr val="tx1"/>
                </a:solidFill>
                <a:effectLst/>
                <a:latin typeface="+mn-lt"/>
              </a:rPr>
              <a:t>Sustentabilidade ambiental;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Comércio </a:t>
            </a:r>
            <a:r>
              <a:rPr lang="pt-BR" sz="2000" dirty="0">
                <a:solidFill>
                  <a:schemeClr val="tx1"/>
                </a:solidFill>
                <a:effectLst/>
                <a:latin typeface="+mn-lt"/>
              </a:rPr>
              <a:t>justo;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Remoção de barreiras à entrada e prevenção de abuso de posição dominante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  <a:effectLst/>
                <a:latin typeface="+mn-lt"/>
              </a:rPr>
              <a:t>Tempestividade </a:t>
            </a:r>
            <a:r>
              <a:rPr lang="pt-BR" sz="2000" dirty="0">
                <a:solidFill>
                  <a:schemeClr val="tx1"/>
                </a:solidFill>
                <a:effectLst/>
                <a:latin typeface="+mn-lt"/>
              </a:rPr>
              <a:t>e confiabilidade da execução do serviço ou entrega do bem;</a:t>
            </a:r>
          </a:p>
          <a:p>
            <a:pPr lvl="0"/>
            <a:endParaRPr lang="pt-BR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40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Peças legais complementares (1)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Criação da Agência Normativa de Compras Públicas. Funções:</a:t>
            </a:r>
          </a:p>
          <a:p>
            <a:pPr lvl="1"/>
            <a:r>
              <a:rPr lang="pt-BR" sz="1800" dirty="0">
                <a:effectLst/>
              </a:rPr>
              <a:t>Coordenar comitês técnicos interministeriais que recolheriam as especificações técnicas dos principais bens </a:t>
            </a:r>
            <a:r>
              <a:rPr lang="pt-BR" sz="1800" dirty="0" smtClean="0">
                <a:effectLst/>
              </a:rPr>
              <a:t>padronizáveis  ex: TI, </a:t>
            </a:r>
            <a:r>
              <a:rPr lang="pt-BR" sz="1800" dirty="0">
                <a:effectLst/>
              </a:rPr>
              <a:t>material de escritório e </a:t>
            </a:r>
            <a:r>
              <a:rPr lang="pt-BR" sz="1800" dirty="0" smtClean="0">
                <a:effectLst/>
              </a:rPr>
              <a:t>de limpeza, </a:t>
            </a:r>
            <a:r>
              <a:rPr lang="pt-BR" sz="1800" dirty="0">
                <a:effectLst/>
              </a:rPr>
              <a:t>com o fim de emitir especificações-padrão;</a:t>
            </a:r>
          </a:p>
          <a:p>
            <a:pPr lvl="1"/>
            <a:r>
              <a:rPr lang="pt-BR" sz="1800" dirty="0">
                <a:effectLst/>
              </a:rPr>
              <a:t>Pesquisar e compilar os editais do serviço público federal e as instruções normativas relativas às compras nos diversos ministérios, de modo a padronizá-los, levando em conta os resultados das padronizações de serviços;</a:t>
            </a:r>
          </a:p>
          <a:p>
            <a:pPr lvl="1"/>
            <a:r>
              <a:rPr lang="pt-BR" sz="1800" dirty="0">
                <a:effectLst/>
              </a:rPr>
              <a:t>Pesquisa teórica, experimental e empírica em relação aos formatos dos leilões e dos contratos, com vistas à criação dos cardápios de formatos de licitações e contratos;</a:t>
            </a:r>
          </a:p>
          <a:p>
            <a:pPr lvl="1"/>
            <a:r>
              <a:rPr lang="pt-BR" sz="1800" dirty="0">
                <a:effectLst/>
              </a:rPr>
              <a:t>Promoção e advocacia da concorrência, em contato constante com a Secretaria de Acompanhamento Econômico (Seae) do Ministério da Fazenda.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3349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necessários da ANCP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dirty="0">
                <a:effectLst/>
              </a:rPr>
              <a:t>Corpo técnico especializado:</a:t>
            </a: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uma </a:t>
            </a:r>
            <a:r>
              <a:rPr lang="pt-BR" sz="2000" dirty="0">
                <a:effectLst/>
              </a:rPr>
              <a:t>carreira de </a:t>
            </a:r>
            <a:r>
              <a:rPr lang="pt-BR" sz="2000" dirty="0" smtClean="0">
                <a:effectLst/>
              </a:rPr>
              <a:t>nível superior (Especialista </a:t>
            </a:r>
            <a:r>
              <a:rPr lang="pt-BR" sz="2000" dirty="0">
                <a:effectLst/>
              </a:rPr>
              <a:t>em Regulação de Compras </a:t>
            </a:r>
            <a:r>
              <a:rPr lang="pt-BR" sz="2000" dirty="0" smtClean="0">
                <a:effectLst/>
              </a:rPr>
              <a:t>Públicas), equiparada </a:t>
            </a:r>
            <a:r>
              <a:rPr lang="pt-BR" sz="2000" dirty="0">
                <a:effectLst/>
              </a:rPr>
              <a:t>às </a:t>
            </a:r>
            <a:r>
              <a:rPr lang="pt-BR" sz="2000" dirty="0" smtClean="0">
                <a:effectLst/>
              </a:rPr>
              <a:t>das </a:t>
            </a:r>
            <a:r>
              <a:rPr lang="pt-BR" sz="2000" dirty="0">
                <a:effectLst/>
              </a:rPr>
              <a:t>agências </a:t>
            </a:r>
            <a:r>
              <a:rPr lang="pt-BR" sz="2000" dirty="0" smtClean="0">
                <a:effectLst/>
              </a:rPr>
              <a:t>reguladoras, e outra de nível médio.</a:t>
            </a:r>
            <a:endParaRPr lang="pt-BR" sz="2000" dirty="0">
              <a:effectLst/>
            </a:endParaRPr>
          </a:p>
          <a:p>
            <a:r>
              <a:rPr lang="pt-BR" sz="2000" b="1" dirty="0">
                <a:effectLst/>
              </a:rPr>
              <a:t>Mandatos fixos para os diretores da ANCP; </a:t>
            </a:r>
            <a:endParaRPr lang="pt-BR" sz="2000" dirty="0">
              <a:effectLst/>
            </a:endParaRPr>
          </a:p>
          <a:p>
            <a:r>
              <a:rPr lang="pt-BR" sz="2000" b="1" dirty="0">
                <a:effectLst/>
              </a:rPr>
              <a:t>Presença de um conselho consultivo, composto de representantes de vários ministérios (Fazenda, Planejamento, Casa Civil, Indústria e Comércio, Ciência e Tecnologia, CGU) e do </a:t>
            </a:r>
            <a:r>
              <a:rPr lang="pt-BR" sz="2000" b="1" dirty="0" err="1">
                <a:effectLst/>
              </a:rPr>
              <a:t>Cade</a:t>
            </a:r>
            <a:r>
              <a:rPr lang="pt-BR" sz="2000" b="1" dirty="0">
                <a:effectLst/>
              </a:rPr>
              <a:t>;</a:t>
            </a:r>
            <a:endParaRPr lang="pt-BR" sz="2000" dirty="0">
              <a:effectLst/>
            </a:endParaRPr>
          </a:p>
          <a:p>
            <a:r>
              <a:rPr lang="pt-BR" sz="2000" b="1" dirty="0">
                <a:effectLst/>
              </a:rPr>
              <a:t>Autoridade regulatória sobre todas as compras</a:t>
            </a:r>
            <a:r>
              <a:rPr lang="pt-BR" sz="2000" dirty="0">
                <a:effectLst/>
              </a:rPr>
              <a:t> da ABCP e dos demais departamentos de compras;</a:t>
            </a:r>
          </a:p>
          <a:p>
            <a:r>
              <a:rPr lang="pt-BR" sz="2000" b="1" dirty="0">
                <a:effectLst/>
              </a:rPr>
              <a:t>Articulação com o SBDC</a:t>
            </a:r>
            <a:r>
              <a:rPr lang="pt-BR" sz="2000" dirty="0">
                <a:effectLst/>
              </a:rPr>
              <a:t> e com as demais agências reguladoras em matérias afins. </a:t>
            </a:r>
          </a:p>
          <a:p>
            <a:r>
              <a:rPr lang="pt-BR" sz="2000" dirty="0">
                <a:effectLst/>
              </a:rPr>
              <a:t>Teria sua </a:t>
            </a:r>
            <a:r>
              <a:rPr lang="pt-BR" sz="2000" b="1" dirty="0">
                <a:effectLst/>
              </a:rPr>
              <a:t>regulação auditada pelo TCU</a:t>
            </a:r>
            <a:r>
              <a:rPr lang="pt-BR" sz="2000" dirty="0">
                <a:effectLst/>
              </a:rPr>
              <a:t>, como já ocorre com as demais agências reguladoras;</a:t>
            </a:r>
          </a:p>
          <a:p>
            <a:r>
              <a:rPr lang="pt-BR" sz="2000" dirty="0">
                <a:effectLst/>
              </a:rPr>
              <a:t>Faria sua própria </a:t>
            </a:r>
            <a:r>
              <a:rPr lang="pt-BR" sz="2000" b="1" dirty="0">
                <a:effectLst/>
              </a:rPr>
              <a:t>Avaliação de Impacto Regulatório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190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1156991"/>
          </a:xfrm>
        </p:spPr>
        <p:txBody>
          <a:bodyPr/>
          <a:lstStyle/>
          <a:p>
            <a:r>
              <a:rPr lang="pt-BR" dirty="0" smtClean="0"/>
              <a:t>Peças legais complementares 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pt-BR" sz="2000" dirty="0" smtClean="0"/>
              <a:t>Criação da Agência Brasileira de Compras Públicas, para celebrar e disponibilizar Contratos-Marcos e </a:t>
            </a:r>
            <a:r>
              <a:rPr lang="pt-BR" sz="2000" dirty="0" err="1" smtClean="0"/>
              <a:t>CSADs</a:t>
            </a:r>
            <a:r>
              <a:rPr lang="pt-BR" sz="2000" dirty="0" smtClean="0"/>
              <a:t>. Quatro diretorias, uma superintendência-geral e uma ouvidoria:</a:t>
            </a:r>
          </a:p>
          <a:p>
            <a:pPr marL="400050" lvl="1" indent="0">
              <a:buNone/>
            </a:pPr>
            <a:r>
              <a:rPr lang="pt-BR" sz="1600" dirty="0" smtClean="0">
                <a:effectLst/>
              </a:rPr>
              <a:t>1</a:t>
            </a:r>
            <a:r>
              <a:rPr lang="pt-BR" sz="1600" dirty="0">
                <a:effectLst/>
              </a:rPr>
              <a:t>) Superintendência-Geral: </a:t>
            </a:r>
            <a:r>
              <a:rPr lang="pt-BR" sz="1600" dirty="0" smtClean="0">
                <a:effectLst/>
              </a:rPr>
              <a:t>supervisão das diretorias e </a:t>
            </a:r>
            <a:r>
              <a:rPr lang="pt-BR" sz="1600" dirty="0" err="1" smtClean="0">
                <a:effectLst/>
              </a:rPr>
              <a:t>pactuação</a:t>
            </a:r>
            <a:r>
              <a:rPr lang="pt-BR" sz="1600" dirty="0" smtClean="0">
                <a:effectLst/>
              </a:rPr>
              <a:t> do contrato de gestão, definindo </a:t>
            </a:r>
            <a:r>
              <a:rPr lang="pt-BR" sz="1600" dirty="0">
                <a:effectLst/>
              </a:rPr>
              <a:t>e monitorando os indicadores e metas de desempenho das demais diretorias; </a:t>
            </a:r>
          </a:p>
          <a:p>
            <a:pPr marL="400050" lvl="1" indent="0">
              <a:buNone/>
            </a:pPr>
            <a:r>
              <a:rPr lang="pt-BR" sz="1600" dirty="0">
                <a:effectLst/>
              </a:rPr>
              <a:t>2) Diretoria de Planejamento e Operações (</a:t>
            </a:r>
            <a:r>
              <a:rPr lang="pt-BR" sz="1600" dirty="0" err="1">
                <a:effectLst/>
              </a:rPr>
              <a:t>Dipop</a:t>
            </a:r>
            <a:r>
              <a:rPr lang="pt-BR" sz="1600" dirty="0">
                <a:effectLst/>
              </a:rPr>
              <a:t>): </a:t>
            </a:r>
            <a:r>
              <a:rPr lang="pt-BR" sz="1600" dirty="0" smtClean="0">
                <a:effectLst/>
              </a:rPr>
              <a:t>agendar </a:t>
            </a:r>
            <a:r>
              <a:rPr lang="pt-BR" sz="1600" dirty="0">
                <a:effectLst/>
              </a:rPr>
              <a:t>e executar todas as licitações de CMFSP e SAD do governo </a:t>
            </a:r>
            <a:r>
              <a:rPr lang="pt-BR" sz="1600" dirty="0" smtClean="0">
                <a:effectLst/>
              </a:rPr>
              <a:t>federal – </a:t>
            </a:r>
            <a:r>
              <a:rPr lang="pt-BR" sz="1600" dirty="0">
                <a:effectLst/>
              </a:rPr>
              <a:t>inclusive as que tivessem a adesão de governos </a:t>
            </a:r>
            <a:r>
              <a:rPr lang="pt-BR" sz="1600" dirty="0" smtClean="0">
                <a:effectLst/>
              </a:rPr>
              <a:t>subnacionais </a:t>
            </a:r>
            <a:r>
              <a:rPr lang="pt-BR" sz="1600" dirty="0">
                <a:effectLst/>
              </a:rPr>
              <a:t>–</a:t>
            </a:r>
            <a:r>
              <a:rPr lang="pt-BR" sz="1600" dirty="0" smtClean="0">
                <a:effectLst/>
              </a:rPr>
              <a:t>, </a:t>
            </a:r>
            <a:r>
              <a:rPr lang="pt-BR" sz="1600" dirty="0">
                <a:effectLst/>
              </a:rPr>
              <a:t>implementando as melhores estratégias de compras, preparadas pela diretoria de pesquisa. </a:t>
            </a:r>
          </a:p>
          <a:p>
            <a:pPr marL="400050" lvl="1" indent="0">
              <a:buNone/>
            </a:pPr>
            <a:r>
              <a:rPr lang="pt-BR" sz="1600" dirty="0">
                <a:effectLst/>
              </a:rPr>
              <a:t>3) Diretoria de Gestão da Informação (</a:t>
            </a:r>
            <a:r>
              <a:rPr lang="pt-BR" sz="1600" dirty="0" err="1">
                <a:effectLst/>
              </a:rPr>
              <a:t>Digin</a:t>
            </a:r>
            <a:r>
              <a:rPr lang="pt-BR" sz="1600" dirty="0">
                <a:effectLst/>
              </a:rPr>
              <a:t>): </a:t>
            </a:r>
            <a:r>
              <a:rPr lang="pt-BR" sz="1600" dirty="0" smtClean="0">
                <a:effectLst/>
              </a:rPr>
              <a:t>suporte </a:t>
            </a:r>
            <a:r>
              <a:rPr lang="pt-BR" sz="1600" dirty="0">
                <a:effectLst/>
              </a:rPr>
              <a:t>técnico às demais diretorias na gestão dos sistemas, incluindo o </a:t>
            </a:r>
            <a:r>
              <a:rPr lang="pt-BR" sz="1600" dirty="0" smtClean="0">
                <a:effectLst/>
              </a:rPr>
              <a:t>Cadastro </a:t>
            </a:r>
            <a:r>
              <a:rPr lang="pt-BR" sz="1600" dirty="0">
                <a:effectLst/>
              </a:rPr>
              <a:t>Positivo Unificado de </a:t>
            </a:r>
            <a:r>
              <a:rPr lang="pt-BR" sz="1600" dirty="0" smtClean="0">
                <a:effectLst/>
              </a:rPr>
              <a:t>Fornecedores. </a:t>
            </a:r>
            <a:endParaRPr lang="pt-BR" sz="1600" dirty="0">
              <a:effectLst/>
            </a:endParaRPr>
          </a:p>
          <a:p>
            <a:pPr marL="400050" lvl="1" indent="0">
              <a:buNone/>
            </a:pPr>
            <a:r>
              <a:rPr lang="pt-BR" sz="1600" dirty="0">
                <a:effectLst/>
              </a:rPr>
              <a:t>4) Diretoria Jurídica (</a:t>
            </a:r>
            <a:r>
              <a:rPr lang="pt-BR" sz="1600" dirty="0" err="1">
                <a:effectLst/>
              </a:rPr>
              <a:t>Dijur</a:t>
            </a:r>
            <a:r>
              <a:rPr lang="pt-BR" sz="1600" dirty="0">
                <a:effectLst/>
              </a:rPr>
              <a:t>): </a:t>
            </a:r>
            <a:r>
              <a:rPr lang="pt-BR" sz="1600" dirty="0" smtClean="0">
                <a:effectLst/>
              </a:rPr>
              <a:t>responsável </a:t>
            </a:r>
            <a:r>
              <a:rPr lang="pt-BR" sz="1600" dirty="0">
                <a:effectLst/>
              </a:rPr>
              <a:t>por  acolher e julgar administrativamente os recursos dos licitantes, e representar a ABCP nos processos judiciais relativos a licitações e contratos, e manifestar-se em pareceres jurídicos a respeito do enquadramento de uma compra da ABCP em contratação direta. </a:t>
            </a:r>
            <a:r>
              <a:rPr lang="pt-BR" sz="1600" dirty="0" smtClean="0">
                <a:effectLst/>
              </a:rPr>
              <a:t>Pessoal da AGU.</a:t>
            </a:r>
            <a:endParaRPr lang="pt-BR" sz="1600" dirty="0">
              <a:effectLst/>
            </a:endParaRPr>
          </a:p>
          <a:p>
            <a:pPr marL="400050" lvl="1" indent="0">
              <a:buNone/>
            </a:pPr>
            <a:r>
              <a:rPr lang="pt-BR" sz="1600" dirty="0">
                <a:effectLst/>
              </a:rPr>
              <a:t>5) Diretoria de Inteligência em Compras (</a:t>
            </a:r>
            <a:r>
              <a:rPr lang="pt-BR" sz="1600" dirty="0" err="1">
                <a:effectLst/>
              </a:rPr>
              <a:t>Dinte</a:t>
            </a:r>
            <a:r>
              <a:rPr lang="pt-BR" sz="1600" dirty="0">
                <a:effectLst/>
              </a:rPr>
              <a:t>): </a:t>
            </a:r>
            <a:r>
              <a:rPr lang="pt-BR" sz="1600" dirty="0" smtClean="0">
                <a:effectLst/>
              </a:rPr>
              <a:t>auditorias </a:t>
            </a:r>
            <a:r>
              <a:rPr lang="pt-BR" sz="1600" dirty="0">
                <a:effectLst/>
              </a:rPr>
              <a:t>e investigações internas independentes sobre a lisura nas compras públicas em geral, principalmente levantando indícios de manipulação de resultados dentro e fora da agência, e atuando em complementaridade ao </a:t>
            </a:r>
            <a:r>
              <a:rPr lang="pt-BR" sz="1600" dirty="0" err="1">
                <a:effectLst/>
              </a:rPr>
              <a:t>Cade</a:t>
            </a:r>
            <a:r>
              <a:rPr lang="pt-BR" sz="1600" dirty="0">
                <a:effectLst/>
              </a:rPr>
              <a:t>, Polícia Federal, CGU, TCU e MPF</a:t>
            </a:r>
            <a:r>
              <a:rPr lang="pt-BR" sz="1600" dirty="0" smtClean="0">
                <a:effectLst/>
              </a:rPr>
              <a:t>.</a:t>
            </a:r>
            <a:endParaRPr lang="pt-BR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146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necessários da ABCP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>
                <a:effectLst/>
              </a:rPr>
              <a:t>1) Contratos de desempenho para os diretores e para o superintendente-geral, e nomeação pelo presidente da República sujeita à aprovação do Senado;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2) </a:t>
            </a:r>
            <a:r>
              <a:rPr lang="pt-BR" sz="2000" dirty="0" smtClean="0">
                <a:effectLst/>
              </a:rPr>
              <a:t>Foco inicial nas </a:t>
            </a:r>
            <a:r>
              <a:rPr lang="pt-BR" sz="2000" dirty="0">
                <a:effectLst/>
              </a:rPr>
              <a:t>categorias de bens e serviços comuns, deixando a inclusão </a:t>
            </a:r>
            <a:r>
              <a:rPr lang="pt-BR" sz="2000" dirty="0" smtClean="0">
                <a:effectLst/>
              </a:rPr>
              <a:t>dos menos </a:t>
            </a:r>
            <a:r>
              <a:rPr lang="pt-BR" sz="2000" dirty="0">
                <a:effectLst/>
              </a:rPr>
              <a:t>padronizados para uma fase posterior;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3) Contrato de gestão com o MPOG contendo metas, taxas de serviços, repasses orçamentários, bônus, gratificações e penalidades;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4) Estatuto da ABCP definido por decreto da Presidência ou por um conselho diretor, possivelmente com representantes de governos subnacionais, e que não colida com o contrato de </a:t>
            </a:r>
            <a:r>
              <a:rPr lang="pt-BR" sz="2000" dirty="0" smtClean="0">
                <a:effectLst/>
              </a:rPr>
              <a:t>gestão;</a:t>
            </a:r>
            <a:endParaRPr lang="pt-BR" sz="2000" dirty="0">
              <a:effectLst/>
            </a:endParaRPr>
          </a:p>
          <a:p>
            <a:pPr marL="0" indent="0">
              <a:buNone/>
            </a:pPr>
            <a:r>
              <a:rPr lang="pt-BR" sz="2000" dirty="0">
                <a:effectLst/>
              </a:rPr>
              <a:t>5) </a:t>
            </a:r>
            <a:r>
              <a:rPr lang="pt-BR" sz="2000" dirty="0" smtClean="0">
                <a:effectLst/>
              </a:rPr>
              <a:t>Transição </a:t>
            </a:r>
            <a:r>
              <a:rPr lang="pt-BR" sz="2000" dirty="0">
                <a:effectLst/>
              </a:rPr>
              <a:t>das compras descentralizadas para as centralizadas. Por exemplo, uma transição recomendável seria deixar a adesão aos CMFSP como optativa, desde que o órgão demandante do produto conseguisse condições melhores, demonstradas a partir de uma métrica comum, o que inclui um critério de adjudicação comum.</a:t>
            </a:r>
          </a:p>
        </p:txBody>
      </p:sp>
    </p:spTree>
    <p:extLst>
      <p:ext uri="{BB962C8B-B14F-4D97-AF65-F5344CB8AC3E}">
        <p14:creationId xmlns:p14="http://schemas.microsoft.com/office/powerpoint/2010/main" val="24274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CONSIDERAÇÕES FINAIS</a:t>
            </a:r>
            <a:endParaRPr lang="pt-BR" altLang="pt-BR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pt-BR" altLang="pt-BR" sz="2400" dirty="0" smtClean="0"/>
              <a:t>A partir de diagnósticos semelhantes, as propostas de reforma da Lei 8666 usam um arsenal de remédios variado, mas em alguns aspectos  limitado em escopo.</a:t>
            </a:r>
          </a:p>
          <a:p>
            <a:pPr marL="609600" indent="-609600">
              <a:lnSpc>
                <a:spcPct val="80000"/>
              </a:lnSpc>
            </a:pPr>
            <a:r>
              <a:rPr lang="pt-BR" altLang="pt-BR" sz="2400" dirty="0" smtClean="0"/>
              <a:t>Concordamos com alguns deles no todo, com outros em parte, e discordamos de muitos.</a:t>
            </a:r>
          </a:p>
          <a:p>
            <a:pPr marL="609600" indent="-609600">
              <a:lnSpc>
                <a:spcPct val="80000"/>
              </a:lnSpc>
            </a:pPr>
            <a:r>
              <a:rPr lang="pt-BR" altLang="pt-BR" sz="2400" dirty="0" smtClean="0"/>
              <a:t>Também notamos que muitos misteres estão sendo deixados de lado, tais como o aperfeiçoamento do Registro de Preços. O máximo que temos são iniciativas do Executivo ou do TCU para limitar a atuação dos caronas, sem atacar diretamente o problema original, que é o fato de que gerir um RP é um bem público.</a:t>
            </a:r>
            <a:endParaRPr lang="pt-BR" altLang="pt-BR" sz="2400" dirty="0"/>
          </a:p>
          <a:p>
            <a:pPr marL="609600" indent="-609600">
              <a:lnSpc>
                <a:spcPct val="80000"/>
              </a:lnSpc>
            </a:pPr>
            <a:r>
              <a:rPr lang="pt-BR" altLang="pt-BR" sz="2400" dirty="0" smtClean="0"/>
              <a:t>Os quadros abaixo sintetizam nosso posicionamento na Consulta Pública em relação à tendência geral: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PROPOSTAS EXISTENTES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016567"/>
              </p:ext>
            </p:extLst>
          </p:nvPr>
        </p:nvGraphicFramePr>
        <p:xfrm>
          <a:off x="251521" y="1268760"/>
          <a:ext cx="8424935" cy="506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080119"/>
                <a:gridCol w="2137334"/>
                <a:gridCol w="150762"/>
                <a:gridCol w="160176"/>
                <a:gridCol w="216024"/>
                <a:gridCol w="1180137"/>
                <a:gridCol w="2564279"/>
              </a:tblGrid>
              <a:tr h="1035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PROBLEMA DETECTADO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DIAGNÓSTICOS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REMÉDIOS PROPOSTOS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Apoiamos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parte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Discordamos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Justificativa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Contribuição/Proposta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14018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Morosidade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Excesso de recursos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Inversão de fases, seja qual for a modalidade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700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Fase recursal única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700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Câmara de arbitragem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700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Efeito Suspensivo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Fim do efeito suspensivo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112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Burocracia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Mais pregões e criação de modalidade consulta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Podem-se reformular os procedimentos de todos os processos de compra com vistas à eficiência e tempestividade. Existem INFINITOS OUTROS FORMATOS DE LEILÃO ALÉM DO PREGÃO, INCLUSIVE ELETRÔNICO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Foco no resultado; avaliação de desempenho como instrumento de gestão; estruturação de carreira qualificada com incentivos a comprar bem. Cotação eletrônica pode ser reformulada e estendida, tornando-se uma licitação competitiva simplificada. TODOS OS FORMATOS DE LEILÃO PODEM SER REVISTOS, E ENTENDEMOS QUE DEVEM SER FLEXIBILIZADOS PARA QUE SEJAM REGULAMENTADOS POR NORMAS INFRALEGAIS.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4205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Incerteza jurídica 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Harmonização jurídica ao nível da agência </a:t>
                      </a:r>
                      <a:r>
                        <a:rPr lang="pt-BR" sz="1000" dirty="0" err="1">
                          <a:effectLst/>
                        </a:rPr>
                        <a:t>normatizadora</a:t>
                      </a:r>
                      <a:r>
                        <a:rPr lang="pt-BR" sz="1000" dirty="0">
                          <a:effectLst/>
                        </a:rPr>
                        <a:t>; padronização de editais e contratos; gestão do conhecimento gerado a partir da central de compras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3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84727"/>
              </p:ext>
            </p:extLst>
          </p:nvPr>
        </p:nvGraphicFramePr>
        <p:xfrm>
          <a:off x="179512" y="188640"/>
          <a:ext cx="8712968" cy="6468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1080120"/>
                <a:gridCol w="1872208"/>
                <a:gridCol w="216024"/>
                <a:gridCol w="216024"/>
                <a:gridCol w="216024"/>
                <a:gridCol w="1584176"/>
                <a:gridCol w="2664296"/>
              </a:tblGrid>
              <a:tr h="1035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PROBLEMA DETECTADO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DIAGNÓSTICOS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REMÉDIOS PROPOSTOS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Apoiamos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parte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Discordamos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Justificativa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Contribuição/Proposta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2102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Excesso de aditivos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Corrupção 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Melhorias normativas para desconcentrar o poder dos agentes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2102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Melhor sistema de informações para monitorar atuação dos agentes nas compras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1401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Projetos insuficientes e jogo de planilha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Contratação integrada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X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Não é aplicável sempre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Sempre incluir matriz de riscos e obrigar cronograma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35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Lances inexequíveis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Critério atual é insuficiente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Apertar os critérios de descarte ou introduzir garantias adicionais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Deve-se melhorar o sistema de habilitação e de garantias como um todo. Seguro-garantia deve ser o padrão.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Todos devem fazer seguros, não só os de lances mais agressivos; forma de garantia deve ser disciplinada pela agência </a:t>
                      </a:r>
                      <a:r>
                        <a:rPr lang="pt-BR" sz="1000" dirty="0" err="1">
                          <a:effectLst/>
                        </a:rPr>
                        <a:t>normatizadora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280376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Má qualidade do bem ou serviço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Critério de adjudicação por menor preço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Mais situações de dispensa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X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Melhor aumentar as situações de técnica e preço (PGMV)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Reformulação dos critérios de adjudicação e ampliação dos casos de aplicação da técnica e preço (PGMV)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4205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Pregões com critério de técnica e preço; usar apenas preço nos lances descendentes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Pregão não é solução para tudo; nem é o melhor formato de leilão. Qualquer dimensão objetivamente mensurável pode ser objeto de lance descendente, se houver tal fase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Introduzir PGMV em qualquer formato de leilão, eletrônico ou presencial; Lances descendentes multidimensionais.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1401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Má especificação de produtos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Padronização de produtos e certificação de qualidade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3504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Criação de agências </a:t>
                      </a:r>
                      <a:r>
                        <a:rPr lang="pt-BR" sz="1000" dirty="0" err="1">
                          <a:effectLst/>
                        </a:rPr>
                        <a:t>normatizadora</a:t>
                      </a:r>
                      <a:r>
                        <a:rPr lang="pt-BR" sz="1000" dirty="0">
                          <a:effectLst/>
                        </a:rPr>
                        <a:t> e executiva; de catálogos enxutos, e de programas de certificação de qualidade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14018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Não se usa desempenho passado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Criação de cadastro </a:t>
                      </a:r>
                      <a:r>
                        <a:rPr lang="pt-BR" sz="1000" dirty="0" smtClean="0">
                          <a:effectLst/>
                        </a:rPr>
                        <a:t>positivo e uso do Índice</a:t>
                      </a:r>
                      <a:r>
                        <a:rPr lang="pt-BR" sz="1000" baseline="0" dirty="0" smtClean="0">
                          <a:effectLst/>
                        </a:rPr>
                        <a:t> de Desempenho Passado  (IDP) na fórmula de pontuação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8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677598"/>
              </p:ext>
            </p:extLst>
          </p:nvPr>
        </p:nvGraphicFramePr>
        <p:xfrm>
          <a:off x="179512" y="188640"/>
          <a:ext cx="8712968" cy="5739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1080120"/>
                <a:gridCol w="1872208"/>
                <a:gridCol w="216024"/>
                <a:gridCol w="216024"/>
                <a:gridCol w="216024"/>
                <a:gridCol w="1584176"/>
                <a:gridCol w="2664296"/>
              </a:tblGrid>
              <a:tr h="1035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PROBLEMA DETECTADO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DIAGNÓSTICOS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REMÉDIOS PROPOSTOS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Apoiamos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parte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Discordamos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Justificativa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Contribuição/Proposta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210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Desvios de recursos públicos para ONGs, laranjas, ou em contratos de emergência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Situações de dispensa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Filtros e atuação do Ministério Público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Insuficiente. ONG não deve ser motivo de dispensa, no máximo deve-se usar licitação restrita, e/ou pontuação para organizações sem fins lucrativos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Redução das situações de dispensa</a:t>
                      </a:r>
                    </a:p>
                  </a:txBody>
                  <a:tcPr marL="68580" marR="68580" marT="0" marB="0"/>
                </a:tc>
              </a:tr>
              <a:tr h="2102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Estado não usa seu poder de compra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Uso de menor preço e dificuldade de fazer contratos longos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Leis próprias, ex: lei 12.715 (PDPs do SUS)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Processo de seleção não é suficientemente transparente, ainda mais em vista dos valores envolvidos e das cláusulas de exclusividade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Dispensa deveria ser substituída por licitação competitiva ou restrita, adjudicação à PGMV, que incluísse transferência de tecnologia</a:t>
                      </a:r>
                    </a:p>
                  </a:txBody>
                  <a:tcPr marL="68580" marR="68580" marT="0" marB="0"/>
                </a:tc>
              </a:tr>
              <a:tr h="84887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Inexigibilidade descentralizada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Contratos-Marcos em vez de RP; possibilidade de selecionar fornecedores por contratação direta, com negociação mais dura por um órgão só</a:t>
                      </a:r>
                    </a:p>
                  </a:txBody>
                  <a:tcPr marL="68580" marR="68580" marT="0" marB="0"/>
                </a:tc>
              </a:tr>
              <a:tr h="35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Cartéis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Falta advocacia da concorrência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Agência </a:t>
                      </a:r>
                      <a:r>
                        <a:rPr lang="pt-BR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normatizadora</a:t>
                      </a: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assumiria esse papel; consórcios devem ser submetidos ao </a:t>
                      </a:r>
                      <a:r>
                        <a:rPr lang="pt-BR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Cade</a:t>
                      </a: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 passarem pelo filtro de Atos de Concentração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3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230597"/>
              </p:ext>
            </p:extLst>
          </p:nvPr>
        </p:nvGraphicFramePr>
        <p:xfrm>
          <a:off x="179512" y="188640"/>
          <a:ext cx="8712968" cy="3734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008112"/>
                <a:gridCol w="1872208"/>
                <a:gridCol w="216024"/>
                <a:gridCol w="216024"/>
                <a:gridCol w="216024"/>
                <a:gridCol w="1584176"/>
                <a:gridCol w="2664296"/>
              </a:tblGrid>
              <a:tr h="1035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PROBLEMA DETECTADO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DIAGNÓSTICOS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REMÉDIOS PROPOSTOS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Apoiamos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Em parte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Discordamos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Justificativa</a:t>
                      </a:r>
                      <a:endParaRPr lang="pt-B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Contribuição/Proposta</a:t>
                      </a:r>
                      <a:endParaRPr lang="pt-B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935" marR="24935" marT="0" marB="0"/>
                </a:tc>
              </a:tr>
              <a:tr h="210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Necessidade de favorecer grupos, como PMEs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Menor preço dificulta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Separação de lotes, empate ficto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Pode-se também criar dimensões de qualidade no PGMV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Uso de PGMV com pontos para </a:t>
                      </a:r>
                      <a:r>
                        <a:rPr lang="pt-BR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PMEs</a:t>
                      </a:r>
                      <a:r>
                        <a:rPr lang="pt-B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podem ser desenhados</a:t>
                      </a:r>
                      <a:r>
                        <a:rPr lang="pt-BR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lotes sem uso de IDP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Necessidade de compras sustentáveis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Necessidade de especificações sustentáveis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Especificações sustentáveis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Não só especificações, mas também usar PGMV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 agência normatizadora pode dar conta de incluir esse critério no cardápio de editais e de fórmulas de pontuação</a:t>
                      </a:r>
                    </a:p>
                  </a:txBody>
                  <a:tcPr marL="68580" marR="68580" marT="0" marB="0"/>
                </a:tc>
              </a:tr>
              <a:tr h="848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Necessidade </a:t>
                      </a: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</a:t>
                      </a:r>
                      <a:r>
                        <a:rPr lang="pt-BR" sz="11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favorecer </a:t>
                      </a: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processo produtivo nacional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Margens de preferência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Plano Brasil Maior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 margem de preferência pode ser convertida em valor monetário do ponto técnico atribuível ao processo produtivo nacional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Uso de PGMV com pontos para processo produtivo nacional; revisão regulatória dos efeitos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8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effectLst/>
              </a:rPr>
              <a:t>Art</a:t>
            </a:r>
            <a:r>
              <a:rPr lang="pt-BR" sz="2400" dirty="0">
                <a:effectLst/>
              </a:rPr>
              <a:t>. 3º: inclusão da eficiência e da livre concorrência como princípios básicos das licitações. Previsão de que o acesso às informações dos certames se dê apenas na medida em que não favoreçam a ocorrência de infrações a ordem econômica, puníveis pelo </a:t>
            </a:r>
            <a:r>
              <a:rPr lang="pt-BR" sz="2400" dirty="0" err="1">
                <a:effectLst/>
              </a:rPr>
              <a:t>Cade</a:t>
            </a:r>
            <a:r>
              <a:rPr lang="pt-BR" sz="2400" dirty="0">
                <a:effectLst/>
              </a:rPr>
              <a:t> (Lei 12.529/2011, art. 36)</a:t>
            </a:r>
          </a:p>
          <a:p>
            <a:r>
              <a:rPr lang="pt-BR" sz="2400" dirty="0" err="1">
                <a:effectLst/>
              </a:rPr>
              <a:t>Arts</a:t>
            </a:r>
            <a:r>
              <a:rPr lang="pt-BR" sz="2400" dirty="0">
                <a:effectLst/>
              </a:rPr>
              <a:t>. 4º e 5º: relativização do sigilo em favor do combate ao conluio, já que muita transparência pode favorecer a manutenção de cartéis. Divulgação das informações somente após os </a:t>
            </a:r>
            <a:r>
              <a:rPr lang="pt-BR" sz="2400" dirty="0" smtClean="0">
                <a:effectLst/>
              </a:rPr>
              <a:t>certames, em prazo definido em regulamento.</a:t>
            </a:r>
            <a:endParaRPr lang="pt-BR" sz="240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61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da proposta Ipea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3"/>
            </a:pPr>
            <a:r>
              <a:rPr lang="pt-BR" sz="2400" dirty="0" smtClean="0">
                <a:solidFill>
                  <a:schemeClr val="tx1"/>
                </a:solidFill>
                <a:effectLst/>
              </a:rPr>
              <a:t>Gerar os incentivos de carreira corretos para os administradores de compras públicas;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pt-BR" sz="2400" dirty="0" smtClean="0">
                <a:solidFill>
                  <a:schemeClr val="tx1"/>
                </a:solidFill>
                <a:effectLst/>
              </a:rPr>
              <a:t>Reduzir ou eliminar as possibilidades de manipulação de resultados e de práticas corruptas;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pt-BR" sz="2400" dirty="0" smtClean="0">
                <a:solidFill>
                  <a:schemeClr val="tx1"/>
                </a:solidFill>
                <a:effectLst/>
              </a:rPr>
              <a:t>Reduzir o quanto possível os custos de transação das compras públicas, aumentando a eficiência técnica do processo de compras com a adoção e a difusão das melhores práticas de compras.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pt-BR" sz="2400" dirty="0" smtClean="0">
                <a:solidFill>
                  <a:schemeClr val="tx1"/>
                </a:solidFill>
                <a:effectLst/>
              </a:rPr>
              <a:t>Aumentar a transparência e a previsibilidade do processo de compras para toda a sociedade.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525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 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effectLst/>
              </a:rPr>
              <a:t>Substituição das margens de preferência puras e simples por itens da fórmula de pontuação nos casos de compras pela Proposta Globalmente Mais Vantajosa; margens de preferência fazem sentido apenas quando se fala em adjudicação ao menor preço.</a:t>
            </a:r>
          </a:p>
          <a:p>
            <a:r>
              <a:rPr lang="pt-BR" sz="2400" dirty="0">
                <a:effectLst/>
              </a:rPr>
              <a:t>Art. 6º: introdução de conceitos como lance combinatório, sequencial e simultâneo, entidade adjudicante e índice de desempenho passado.</a:t>
            </a:r>
          </a:p>
          <a:p>
            <a:r>
              <a:rPr lang="pt-BR" sz="2400" dirty="0">
                <a:effectLst/>
              </a:rPr>
              <a:t>Transposição, com adaptações, dos artigos 6º, 8º e 9º da Lei 12.462, que introduziu a contratação integrada no âmbito do RDC, e o orçamento sigiloso</a:t>
            </a:r>
            <a:r>
              <a:rPr lang="pt-BR" dirty="0">
                <a:effectLst/>
              </a:rPr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8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 (3)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>
                <a:effectLst/>
              </a:rPr>
              <a:t>Art. 14, 21, 22, 23,43: transferem à agência </a:t>
            </a:r>
            <a:r>
              <a:rPr lang="pt-BR" sz="2000" dirty="0" err="1">
                <a:effectLst/>
              </a:rPr>
              <a:t>normatizadora</a:t>
            </a:r>
            <a:r>
              <a:rPr lang="pt-BR" sz="2000" dirty="0">
                <a:effectLst/>
              </a:rPr>
              <a:t> atribuições </a:t>
            </a:r>
            <a:r>
              <a:rPr lang="pt-BR" sz="2000" dirty="0" smtClean="0">
                <a:effectLst/>
              </a:rPr>
              <a:t>atualmente da lei </a:t>
            </a:r>
            <a:r>
              <a:rPr lang="pt-BR" sz="2000" dirty="0">
                <a:effectLst/>
              </a:rPr>
              <a:t>ou da entidade adjudicante. </a:t>
            </a:r>
            <a:r>
              <a:rPr lang="pt-BR" sz="2000" dirty="0" err="1">
                <a:effectLst/>
              </a:rPr>
              <a:t>Ex</a:t>
            </a:r>
            <a:r>
              <a:rPr lang="pt-BR" sz="2000" dirty="0" smtClean="0">
                <a:effectLst/>
              </a:rPr>
              <a:t>: poder </a:t>
            </a:r>
            <a:r>
              <a:rPr lang="pt-BR" sz="2000" dirty="0">
                <a:effectLst/>
              </a:rPr>
              <a:t>de caracterização dos </a:t>
            </a:r>
            <a:r>
              <a:rPr lang="pt-BR" sz="2000" dirty="0" smtClean="0">
                <a:effectLst/>
              </a:rPr>
              <a:t>objetos </a:t>
            </a:r>
            <a:r>
              <a:rPr lang="pt-BR" sz="2000" dirty="0">
                <a:effectLst/>
              </a:rPr>
              <a:t>de maneira </a:t>
            </a:r>
            <a:r>
              <a:rPr lang="pt-BR" sz="2000" dirty="0" smtClean="0">
                <a:effectLst/>
              </a:rPr>
              <a:t>padronizada; grau </a:t>
            </a:r>
            <a:r>
              <a:rPr lang="pt-BR" sz="2000" dirty="0">
                <a:effectLst/>
              </a:rPr>
              <a:t>de publicidade dos </a:t>
            </a:r>
            <a:r>
              <a:rPr lang="pt-BR" sz="2000" dirty="0" smtClean="0">
                <a:effectLst/>
              </a:rPr>
              <a:t>editais; possíveis </a:t>
            </a:r>
            <a:r>
              <a:rPr lang="pt-BR" sz="2000" dirty="0">
                <a:effectLst/>
              </a:rPr>
              <a:t>fases dos processos licitatórios, a ordem entre elas, as condições de progressão para os licitantes de uma fase para outra, e até os tipos de </a:t>
            </a:r>
            <a:r>
              <a:rPr lang="pt-BR" sz="2000" dirty="0" smtClean="0">
                <a:effectLst/>
              </a:rPr>
              <a:t>lances;</a:t>
            </a:r>
          </a:p>
          <a:p>
            <a:r>
              <a:rPr lang="pt-BR" sz="2000" dirty="0" smtClean="0">
                <a:effectLst/>
              </a:rPr>
              <a:t>Revogação </a:t>
            </a:r>
            <a:r>
              <a:rPr lang="pt-BR" sz="2000" dirty="0">
                <a:effectLst/>
              </a:rPr>
              <a:t>da Lei 10.520, </a:t>
            </a:r>
            <a:r>
              <a:rPr lang="pt-BR" sz="2000" dirty="0" smtClean="0">
                <a:effectLst/>
              </a:rPr>
              <a:t>para remissão do pregão a regulamento como qualquer outro formato de leilão. </a:t>
            </a:r>
            <a:endParaRPr lang="pt-BR" sz="2000" dirty="0">
              <a:effectLst/>
            </a:endParaRPr>
          </a:p>
          <a:p>
            <a:r>
              <a:rPr lang="pt-BR" sz="2000" dirty="0">
                <a:effectLst/>
              </a:rPr>
              <a:t>Art. 15: opção preferencial pelo Contrato-Marco (substituto do registro de preços) ou Sistema de Aquisição Dinâmico (SAD), e previsão de sua regulamentação. Cria o Cadastro Nacional de Contratações Públicas. Torna a renovação de contratos um atributo exclusivo do Contrato-Marco e do SAD. Criação do CNCP no art. 15 prejudica o antigo art. 16.</a:t>
            </a:r>
          </a:p>
          <a:p>
            <a:endParaRPr lang="pt-BR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592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 (4)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effectLst/>
              </a:rPr>
              <a:t>O </a:t>
            </a:r>
            <a:r>
              <a:rPr lang="pt-BR" sz="2400" dirty="0">
                <a:effectLst/>
              </a:rPr>
              <a:t>Capítulo II, seção I, deve ser completamente revisto, em particular:</a:t>
            </a:r>
          </a:p>
          <a:p>
            <a:pPr lvl="1"/>
            <a:r>
              <a:rPr lang="pt-BR" sz="1600" dirty="0">
                <a:effectLst/>
              </a:rPr>
              <a:t>Art. 20: torna preferenciais os leilões eletrônicos </a:t>
            </a:r>
            <a:r>
              <a:rPr lang="pt-BR" sz="1600" dirty="0" smtClean="0">
                <a:effectLst/>
              </a:rPr>
              <a:t>(não necessariamente pregões).</a:t>
            </a:r>
            <a:endParaRPr lang="pt-BR" sz="1600" dirty="0">
              <a:effectLst/>
            </a:endParaRPr>
          </a:p>
          <a:p>
            <a:pPr lvl="1"/>
            <a:r>
              <a:rPr lang="pt-BR" sz="1600" dirty="0">
                <a:effectLst/>
              </a:rPr>
              <a:t>Art. 22. Troca-se o nome modalidades por processos de adjudicação de objetos. Extinguem-se todas as modalidades de compras e remete-se o detalhamento dos procedimentos aberto, restrito e negociado para a agência </a:t>
            </a:r>
            <a:r>
              <a:rPr lang="pt-BR" sz="1600" dirty="0" err="1">
                <a:effectLst/>
              </a:rPr>
              <a:t>normatizadora</a:t>
            </a:r>
            <a:r>
              <a:rPr lang="pt-BR" sz="1600" dirty="0">
                <a:effectLst/>
              </a:rPr>
              <a:t>.</a:t>
            </a:r>
          </a:p>
          <a:p>
            <a:pPr lvl="1"/>
            <a:r>
              <a:rPr lang="pt-BR" sz="1600" dirty="0">
                <a:effectLst/>
              </a:rPr>
              <a:t>Extingue-se no art. 23 o critério de valor para definição do formato de leilão, ou, pelo menos, ele é remetido para definição da agência </a:t>
            </a:r>
            <a:r>
              <a:rPr lang="pt-BR" sz="1600" dirty="0" err="1">
                <a:effectLst/>
              </a:rPr>
              <a:t>normatizadora</a:t>
            </a:r>
            <a:r>
              <a:rPr lang="pt-BR" sz="1600" dirty="0">
                <a:effectLst/>
              </a:rPr>
              <a:t>;</a:t>
            </a:r>
          </a:p>
          <a:p>
            <a:pPr lvl="1"/>
            <a:r>
              <a:rPr lang="pt-BR" sz="1600" dirty="0">
                <a:effectLst/>
              </a:rPr>
              <a:t>Cria-se novo artigo (digamos, 23-A) para prever a criação de centrais de compras com exclusividade de celebração de Contratos-Marcos e contratos de SAD. O artigo também prevê contratos de gestão a ser celebrado com essas centrais.</a:t>
            </a:r>
          </a:p>
          <a:p>
            <a:pPr lvl="1"/>
            <a:r>
              <a:rPr lang="pt-BR" sz="1600" dirty="0">
                <a:effectLst/>
              </a:rPr>
              <a:t>Substituem-se completamente os artigos 24 e 25 – que descreviam as situações de dispensa e inexigibilidade – por dois completamente novos com listas bem mais enxutas, inspiradas na Diretiva Europeia 17/2004 e na Lei de Licitações chilena. O art. 26 também é adaptado de acordo.</a:t>
            </a:r>
          </a:p>
          <a:p>
            <a:r>
              <a:rPr lang="pt-BR" sz="2400" dirty="0" smtClean="0">
                <a:effectLst/>
              </a:rPr>
              <a:t> </a:t>
            </a:r>
            <a:endParaRPr lang="pt-BR" sz="2400" dirty="0">
              <a:effectLst/>
            </a:endParaRPr>
          </a:p>
          <a:p>
            <a:r>
              <a:rPr lang="pt-BR" dirty="0" smtClean="0">
                <a:effectLst/>
              </a:rPr>
              <a:t>.</a:t>
            </a:r>
            <a:endParaRPr lang="pt-BR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972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 (5)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pt-BR" sz="2200" dirty="0">
                <a:effectLst/>
              </a:rPr>
              <a:t>Art. 31: </a:t>
            </a:r>
            <a:r>
              <a:rPr lang="pt-BR" sz="2200" dirty="0" smtClean="0">
                <a:effectLst/>
              </a:rPr>
              <a:t>melhora dos requisitos de habilitação para fortalecer </a:t>
            </a:r>
            <a:r>
              <a:rPr lang="pt-BR" sz="2200" dirty="0">
                <a:effectLst/>
              </a:rPr>
              <a:t>o uso de garantias e </a:t>
            </a:r>
            <a:r>
              <a:rPr lang="pt-BR" sz="2200" dirty="0" smtClean="0">
                <a:effectLst/>
              </a:rPr>
              <a:t>selecionar </a:t>
            </a:r>
            <a:r>
              <a:rPr lang="pt-BR" sz="2200" dirty="0">
                <a:effectLst/>
              </a:rPr>
              <a:t>melhor </a:t>
            </a:r>
            <a:r>
              <a:rPr lang="pt-BR" sz="2200" dirty="0" smtClean="0">
                <a:effectLst/>
              </a:rPr>
              <a:t>os </a:t>
            </a:r>
            <a:r>
              <a:rPr lang="pt-BR" sz="2200" dirty="0">
                <a:effectLst/>
              </a:rPr>
              <a:t>candidatos com capacidade técnica e econômico-financeira de executar contratos. A nova redação torna dispensável o art. 56</a:t>
            </a:r>
            <a:r>
              <a:rPr lang="pt-BR" sz="2200" dirty="0" smtClean="0">
                <a:effectLst/>
              </a:rPr>
              <a:t>. Filtro de lances inexequíveis retirado do art.48.</a:t>
            </a:r>
            <a:endParaRPr lang="pt-BR" sz="2200" dirty="0">
              <a:effectLst/>
            </a:endParaRPr>
          </a:p>
          <a:p>
            <a:r>
              <a:rPr lang="pt-BR" sz="2200" dirty="0">
                <a:effectLst/>
              </a:rPr>
              <a:t>Art. 33: submissão de consórcios ao </a:t>
            </a:r>
            <a:r>
              <a:rPr lang="pt-BR" sz="2200" dirty="0" err="1">
                <a:effectLst/>
              </a:rPr>
              <a:t>Cade</a:t>
            </a:r>
            <a:r>
              <a:rPr lang="pt-BR" sz="2200" dirty="0">
                <a:effectLst/>
              </a:rPr>
              <a:t>, quando as licitações atingirem um valor que a agência </a:t>
            </a:r>
            <a:r>
              <a:rPr lang="pt-BR" sz="2200" dirty="0" err="1">
                <a:effectLst/>
              </a:rPr>
              <a:t>normatizadora</a:t>
            </a:r>
            <a:r>
              <a:rPr lang="pt-BR" sz="2200" dirty="0">
                <a:effectLst/>
              </a:rPr>
              <a:t>, consultando o </a:t>
            </a:r>
            <a:r>
              <a:rPr lang="pt-BR" sz="2200" dirty="0" err="1">
                <a:effectLst/>
              </a:rPr>
              <a:t>Cade</a:t>
            </a:r>
            <a:r>
              <a:rPr lang="pt-BR" sz="2200" dirty="0">
                <a:effectLst/>
              </a:rPr>
              <a:t>, entender que atende aos filtros exigidos pelo </a:t>
            </a:r>
            <a:r>
              <a:rPr lang="pt-BR" sz="2200" dirty="0" err="1">
                <a:effectLst/>
              </a:rPr>
              <a:t>Cade</a:t>
            </a:r>
            <a:r>
              <a:rPr lang="pt-BR" sz="2200" dirty="0">
                <a:effectLst/>
              </a:rPr>
              <a:t> para conhecer operações de Atos de Concentração.</a:t>
            </a:r>
          </a:p>
          <a:p>
            <a:r>
              <a:rPr lang="pt-BR" sz="2200" dirty="0">
                <a:effectLst/>
              </a:rPr>
              <a:t>Art. 34: Criação do cadastro </a:t>
            </a:r>
            <a:r>
              <a:rPr lang="pt-BR" sz="2200" dirty="0" smtClean="0">
                <a:effectLst/>
              </a:rPr>
              <a:t>positivo. Art. 36 fica prejudicado</a:t>
            </a:r>
            <a:endParaRPr lang="pt-BR" sz="2200" dirty="0">
              <a:effectLst/>
            </a:endParaRPr>
          </a:p>
          <a:p>
            <a:r>
              <a:rPr lang="pt-BR" sz="2200" dirty="0">
                <a:effectLst/>
              </a:rPr>
              <a:t>Art. 41: introduzem-se a matriz de risco e os procedimentos arbitrais simplificados para solução de conflitos.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.</a:t>
            </a:r>
            <a:endParaRPr lang="pt-BR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46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mudanças (6)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effectLst/>
              </a:rPr>
              <a:t>Art. 45: revisa a lista de critérios de adjudicação, extinguindo “Melhor técnica” e criando o critério da proposta globalmente mais vantajosa (ex-técnica-e-preço), que se torna o preferencial. </a:t>
            </a:r>
            <a:r>
              <a:rPr lang="pt-BR" sz="2400" dirty="0" err="1">
                <a:effectLst/>
              </a:rPr>
              <a:t>Art</a:t>
            </a:r>
            <a:r>
              <a:rPr lang="pt-BR" sz="2400" dirty="0">
                <a:effectLst/>
              </a:rPr>
              <a:t> 46 fica prejudicado </a:t>
            </a:r>
            <a:endParaRPr lang="pt-BR" sz="2400" dirty="0" smtClean="0">
              <a:effectLst/>
            </a:endParaRPr>
          </a:p>
          <a:p>
            <a:r>
              <a:rPr lang="pt-BR" sz="2400" dirty="0" smtClean="0">
                <a:effectLst/>
              </a:rPr>
              <a:t>Art.55</a:t>
            </a:r>
            <a:r>
              <a:rPr lang="pt-BR" sz="2400" dirty="0">
                <a:effectLst/>
              </a:rPr>
              <a:t>: Torna obrigatório o cronograma de obras e serviços.</a:t>
            </a:r>
          </a:p>
          <a:p>
            <a:r>
              <a:rPr lang="pt-BR" sz="2400" dirty="0">
                <a:effectLst/>
              </a:rPr>
              <a:t>Art. 109 e seguintes: os recursos deixarão de ter efeito suspensivo automático; criação de fase recursal única e fase de saneamento de processo.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40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 de pesquisa do Ipea em compras públicas (1)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Fiuza </a:t>
            </a:r>
            <a:r>
              <a:rPr lang="pt-BR" dirty="0"/>
              <a:t>&amp; Rezende, </a:t>
            </a:r>
            <a:r>
              <a:rPr lang="pt-BR" i="1" dirty="0" smtClean="0">
                <a:effectLst/>
              </a:rPr>
              <a:t>Renegociação </a:t>
            </a:r>
            <a:r>
              <a:rPr lang="pt-BR" i="1" dirty="0">
                <a:effectLst/>
              </a:rPr>
              <a:t>de contratos de obras públicas: uma </a:t>
            </a:r>
            <a:r>
              <a:rPr lang="pt-BR" i="1" dirty="0" smtClean="0">
                <a:effectLst/>
              </a:rPr>
              <a:t>avaliação empírica</a:t>
            </a:r>
            <a:r>
              <a:rPr lang="pt-BR" dirty="0" smtClean="0">
                <a:effectLst/>
              </a:rPr>
              <a:t> (em andamento)</a:t>
            </a:r>
          </a:p>
          <a:p>
            <a:r>
              <a:rPr lang="pt-BR" dirty="0"/>
              <a:t>Barbosa &amp; Fiuza, </a:t>
            </a:r>
            <a:r>
              <a:rPr lang="en-US" i="1" dirty="0">
                <a:effectLst/>
              </a:rPr>
              <a:t>Demand Aggregation and Credit Risk </a:t>
            </a:r>
            <a:r>
              <a:rPr lang="en-US" i="1" dirty="0" smtClean="0">
                <a:effectLst/>
              </a:rPr>
              <a:t>Effects </a:t>
            </a:r>
            <a:r>
              <a:rPr lang="en-US" i="1" dirty="0">
                <a:effectLst/>
              </a:rPr>
              <a:t>in Pooled Procurement: Evidence from the Brazilian Public Purchases of Pharmaceuticals and Medical </a:t>
            </a:r>
            <a:r>
              <a:rPr lang="en-US" i="1" dirty="0" smtClean="0">
                <a:effectLst/>
              </a:rPr>
              <a:t>Supplies (</a:t>
            </a:r>
            <a:r>
              <a:rPr lang="en-US" i="1" dirty="0" err="1" smtClean="0">
                <a:effectLst/>
              </a:rPr>
              <a:t>em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 smtClean="0">
                <a:effectLst/>
              </a:rPr>
              <a:t>andamento</a:t>
            </a:r>
            <a:r>
              <a:rPr lang="en-US" i="1" dirty="0" smtClean="0">
                <a:effectLst/>
              </a:rPr>
              <a:t>)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9280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 de pesquisa do Ipea em compras públicas 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>
                <a:effectLst/>
              </a:rPr>
              <a:t>FIUZA, Eduardo P. S.</a:t>
            </a:r>
            <a:r>
              <a:rPr lang="pt-BR" sz="2400" dirty="0">
                <a:effectLst/>
              </a:rPr>
              <a:t> . LICITAÇÕES E GOVERNANÇA DE CONTRATOS: A VISÃO DOS ECONOMISTAS. In: SALGADO, Lúcia H.; FIUZA, Eduardo P.S.. (Org.). Marcos Regulatórios no Brasil: É tempo de rever regras?. Rio de Janeiro: RJ, 2009, v. </a:t>
            </a:r>
            <a:r>
              <a:rPr lang="pt-BR" sz="2400" dirty="0" smtClean="0">
                <a:effectLst/>
              </a:rPr>
              <a:t>1</a:t>
            </a:r>
          </a:p>
          <a:p>
            <a:r>
              <a:rPr lang="pt-BR" sz="2400" dirty="0">
                <a:effectLst/>
              </a:rPr>
              <a:t>FIUZA, Eduardo P. S. (2012). “O regime diferenciado de contratações públicas e a agenda perdida das compras públicas”. </a:t>
            </a:r>
            <a:r>
              <a:rPr lang="pt-BR" sz="2400" b="1" i="1" dirty="0">
                <a:effectLst/>
              </a:rPr>
              <a:t>Radar: tecnologia, produção e comércio exterior</a:t>
            </a:r>
            <a:r>
              <a:rPr lang="pt-BR" sz="2400" i="1" dirty="0">
                <a:effectLst/>
              </a:rPr>
              <a:t> </a:t>
            </a:r>
            <a:r>
              <a:rPr lang="pt-BR" sz="2400" dirty="0">
                <a:effectLst/>
              </a:rPr>
              <a:t>19: 7-20.</a:t>
            </a:r>
          </a:p>
          <a:p>
            <a:r>
              <a:rPr lang="pt-BR" sz="2400" dirty="0">
                <a:effectLst/>
              </a:rPr>
              <a:t>FIUZA, Eduardo P. S. (2013). "Desenho Institucional em Compras Públicas”. In: SALGADO, L. H.; FIUZA, E. P. S. (Ed.). </a:t>
            </a:r>
            <a:r>
              <a:rPr lang="pt-BR" sz="2400" b="1" i="1" dirty="0">
                <a:effectLst/>
              </a:rPr>
              <a:t>Marcos regulatórios no Brasil: Aperfeiçoando a qualidade regulatória.</a:t>
            </a:r>
            <a:r>
              <a:rPr lang="pt-BR" sz="2400" dirty="0">
                <a:effectLst/>
              </a:rPr>
              <a:t> Rio de Janeiro: Ipea. (no prelo).</a:t>
            </a:r>
          </a:p>
          <a:p>
            <a:endParaRPr lang="en-US" i="1" dirty="0" smtClean="0">
              <a:effectLst/>
            </a:endParaRP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4170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Novos projetos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effectLst/>
              </a:rPr>
              <a:t>“</a:t>
            </a:r>
            <a:r>
              <a:rPr lang="pt-BR" b="1" i="1" dirty="0">
                <a:effectLst/>
              </a:rPr>
              <a:t>Corrupção e Conluio em Compras públicas, Preocupações com Carreira, e Formas de Remuneração a Funcionários Públicos</a:t>
            </a:r>
            <a:r>
              <a:rPr lang="pt-BR" b="1" i="1" dirty="0" smtClean="0">
                <a:effectLst/>
              </a:rPr>
              <a:t>” </a:t>
            </a:r>
            <a:r>
              <a:rPr lang="pt-BR" i="1" dirty="0" smtClean="0">
                <a:effectLst/>
              </a:rPr>
              <a:t>(com </a:t>
            </a:r>
            <a:r>
              <a:rPr lang="pt-BR" i="1" dirty="0" err="1" smtClean="0">
                <a:effectLst/>
              </a:rPr>
              <a:t>Klenio</a:t>
            </a:r>
            <a:r>
              <a:rPr lang="pt-BR" i="1" dirty="0" smtClean="0">
                <a:effectLst/>
              </a:rPr>
              <a:t> Barbosa e </a:t>
            </a:r>
            <a:r>
              <a:rPr lang="pt-BR" i="1" dirty="0" err="1" smtClean="0">
                <a:effectLst/>
              </a:rPr>
              <a:t>Stéphane</a:t>
            </a:r>
            <a:r>
              <a:rPr lang="pt-BR" i="1" dirty="0" smtClean="0">
                <a:effectLst/>
              </a:rPr>
              <a:t> Straub)</a:t>
            </a:r>
            <a:r>
              <a:rPr lang="pt-BR" dirty="0" smtClean="0">
                <a:effectLst/>
              </a:rPr>
              <a:t>.</a:t>
            </a:r>
          </a:p>
          <a:p>
            <a:r>
              <a:rPr lang="pt-BR" b="1" dirty="0">
                <a:effectLst/>
              </a:rPr>
              <a:t>Subsídios para as Diretrizes de Implantação da Central de Compras do Ministério do Planejamento</a:t>
            </a:r>
            <a:endParaRPr lang="pt-BR" dirty="0">
              <a:effectLst/>
            </a:endParaRPr>
          </a:p>
          <a:p>
            <a:endParaRPr lang="pt-BR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52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59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...extraído da Web...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“O </a:t>
            </a:r>
            <a:r>
              <a:rPr lang="pt-BR" sz="2000" dirty="0"/>
              <a:t>Banco de Penalidades, alimentado desde o ano de 2003 é uma das indispensáveis ferramentas que a </a:t>
            </a:r>
            <a:r>
              <a:rPr lang="pt-BR" sz="2000" b="1" dirty="0" smtClean="0">
                <a:solidFill>
                  <a:srgbClr val="FFC000"/>
                </a:solidFill>
              </a:rPr>
              <a:t>Empresa XXX</a:t>
            </a:r>
            <a:r>
              <a:rPr lang="pt-BR" sz="2000" dirty="0" smtClean="0"/>
              <a:t>, </a:t>
            </a:r>
            <a:r>
              <a:rPr lang="pt-BR" sz="2000" dirty="0"/>
              <a:t>com exclusividade, disponibiliza a seus assinantes com o intuito de ampliar as possibilidades de sucesso nos certames licitatórios.</a:t>
            </a:r>
          </a:p>
          <a:p>
            <a:r>
              <a:rPr lang="pt-BR" sz="2000" b="1" dirty="0">
                <a:solidFill>
                  <a:srgbClr val="FFC000"/>
                </a:solidFill>
              </a:rPr>
              <a:t>Com informações sobre as empresas penalizadas, poderá haver uma impugnação da participação dos concorrentes que têm esse tipo de restrição junto a Administração Pública. </a:t>
            </a:r>
            <a:r>
              <a:rPr lang="pt-BR" sz="2000" dirty="0"/>
              <a:t>A pesquisa da situação cadastral do concorrente poderá ser feita por CNPJ ou por RAZÃO SOCIAL.</a:t>
            </a:r>
          </a:p>
          <a:p>
            <a:r>
              <a:rPr lang="pt-BR" sz="2000" b="1" dirty="0">
                <a:solidFill>
                  <a:srgbClr val="FFC000"/>
                </a:solidFill>
              </a:rPr>
              <a:t>Apresentando ao Órgão Organizador do certame licitatório a documentação inerente a penalidade aplicada ao fornecedor concorrente, as possibilidades de uma empresa vencer a licitação pode, em alguns casos, aumentar em até 50%. </a:t>
            </a:r>
            <a:r>
              <a:rPr lang="pt-BR" sz="2000" dirty="0"/>
              <a:t>Utilize estas informações privilegiadas como estratégia de negócios</a:t>
            </a:r>
            <a:r>
              <a:rPr lang="pt-BR" sz="2000" dirty="0" smtClean="0"/>
              <a:t>!”</a:t>
            </a:r>
            <a:endParaRPr lang="pt-BR" sz="2000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56176" y="61653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hlinkClick r:id="rId2" action="ppaction://hlinksldjump"/>
              </a:rPr>
              <a:t>Voltar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78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Pilares da reforma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Consolidação das leis 8.666/1993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10.520/2002 (Pregão Eletrônico) e 12.462/2011 (RDC), de elementos da Lei Complementar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123 (</a:t>
            </a:r>
            <a:r>
              <a:rPr lang="pt-BR" sz="2400" dirty="0" err="1" smtClean="0">
                <a:solidFill>
                  <a:schemeClr val="tx1"/>
                </a:solidFill>
                <a:effectLst/>
                <a:latin typeface="+mn-lt"/>
              </a:rPr>
              <a:t>MPMEs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),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da portaria 306 do MPOG, de 13/12/2001 e de parte dos Decretos 3.931/2001 e 4.342/2002 (Registro de Preços) numa só peça legislativa;</a:t>
            </a:r>
          </a:p>
          <a:p>
            <a:pPr lvl="1"/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Criação de agências </a:t>
            </a:r>
            <a:r>
              <a:rPr lang="pt-BR" sz="2400" dirty="0" err="1" smtClean="0">
                <a:solidFill>
                  <a:schemeClr val="tx1"/>
                </a:solidFill>
                <a:effectLst/>
                <a:latin typeface="+mn-lt"/>
              </a:rPr>
              <a:t>normatizadora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e executiva de compras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públicas,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</a:rPr>
              <a:t>com carreiras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próprias, perfis e incentivos adequados, e transição das normas atuais (decretos presidenciais e </a:t>
            </a:r>
            <a:r>
              <a:rPr lang="pt-BR" sz="2400" dirty="0" err="1" smtClean="0">
                <a:solidFill>
                  <a:schemeClr val="tx1"/>
                </a:solidFill>
                <a:effectLst/>
                <a:latin typeface="+mn-lt"/>
              </a:rPr>
              <a:t>INs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 do MPOG) para novas </a:t>
            </a:r>
            <a:r>
              <a:rPr lang="pt-BR" sz="2400" dirty="0" err="1" smtClean="0">
                <a:solidFill>
                  <a:schemeClr val="tx1"/>
                </a:solidFill>
                <a:effectLst/>
                <a:latin typeface="+mn-lt"/>
              </a:rPr>
              <a:t>INs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 e resoluções da nova agência </a:t>
            </a:r>
            <a:r>
              <a:rPr lang="pt-BR" sz="2400" dirty="0" err="1" smtClean="0">
                <a:solidFill>
                  <a:schemeClr val="tx1"/>
                </a:solidFill>
                <a:effectLst/>
                <a:latin typeface="+mn-lt"/>
              </a:rPr>
              <a:t>normatizadora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</a:rPr>
              <a:t>.</a:t>
            </a:r>
            <a:endParaRPr lang="pt-BR" sz="2400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29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012974"/>
          </a:xfrm>
        </p:spPr>
        <p:txBody>
          <a:bodyPr/>
          <a:lstStyle/>
          <a:p>
            <a:pPr lvl="1"/>
            <a:r>
              <a:rPr lang="pt-BR" sz="3200" b="1" dirty="0">
                <a:effectLst/>
              </a:rPr>
              <a:t>Da necessidade de licitação, da eficiência processual e das situações de contratação direta</a:t>
            </a:r>
            <a:br>
              <a:rPr lang="pt-BR" sz="3200" b="1" dirty="0">
                <a:effectLst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Excesso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situações na Lei atual que permitem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contratação 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direta por dispensa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inexigibilidade. Resultado: alta parcela desse mecanismo no Brasil: 34,36</a:t>
            </a:r>
            <a:r>
              <a:rPr lang="pt-BR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%, contra 14% na União </a:t>
            </a:r>
            <a:r>
              <a:rPr lang="pt-BR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Europeia.  </a:t>
            </a:r>
            <a:endParaRPr lang="pt-BR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pt-BR" sz="2400" dirty="0" smtClean="0">
                <a:solidFill>
                  <a:schemeClr val="tx1"/>
                </a:solidFill>
                <a:effectLst/>
              </a:rPr>
              <a:t>As outras contribuições </a:t>
            </a:r>
            <a:r>
              <a:rPr lang="pt-BR" sz="2400" dirty="0" smtClean="0">
                <a:effectLst/>
              </a:rPr>
              <a:t> a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essa </a:t>
            </a:r>
            <a:r>
              <a:rPr lang="pt-BR" sz="2400" dirty="0">
                <a:solidFill>
                  <a:schemeClr val="tx1"/>
                </a:solidFill>
                <a:effectLst/>
              </a:rPr>
              <a:t>Consulta Pública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não questionam os limites da contratação direta; pelo contrário, algumas propõem novas (!). </a:t>
            </a:r>
            <a:endParaRPr lang="pt-BR" sz="2400" dirty="0">
              <a:solidFill>
                <a:schemeClr val="tx1"/>
              </a:solidFill>
              <a:effectLst/>
            </a:endParaRPr>
          </a:p>
          <a:p>
            <a:pPr lvl="0"/>
            <a:r>
              <a:rPr lang="pt-BR" sz="2400" b="1" dirty="0" smtClean="0">
                <a:solidFill>
                  <a:srgbClr val="FFC000"/>
                </a:solidFill>
                <a:effectLst/>
              </a:rPr>
              <a:t>Mais </a:t>
            </a:r>
            <a:r>
              <a:rPr lang="pt-BR" sz="2400" b="1" dirty="0">
                <a:solidFill>
                  <a:srgbClr val="FFC000"/>
                </a:solidFill>
                <a:effectLst/>
              </a:rPr>
              <a:t>importante</a:t>
            </a:r>
            <a:r>
              <a:rPr lang="pt-BR" sz="2400" b="1" dirty="0">
                <a:solidFill>
                  <a:schemeClr val="tx1"/>
                </a:solidFill>
                <a:effectLst/>
              </a:rPr>
              <a:t> </a:t>
            </a:r>
            <a:r>
              <a:rPr lang="pt-BR" sz="2400" dirty="0">
                <a:solidFill>
                  <a:schemeClr val="tx1"/>
                </a:solidFill>
                <a:effectLst/>
              </a:rPr>
              <a:t>que manter a distinção entre dispensa e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inexigibilidade</a:t>
            </a:r>
            <a:r>
              <a:rPr lang="pt-BR" sz="2400" dirty="0">
                <a:effectLst/>
              </a:rPr>
              <a:t> </a:t>
            </a:r>
            <a:r>
              <a:rPr lang="pt-BR" sz="2400" dirty="0" smtClean="0">
                <a:effectLst/>
              </a:rPr>
              <a:t>ou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pt-BR" sz="2400" dirty="0">
                <a:solidFill>
                  <a:schemeClr val="tx1"/>
                </a:solidFill>
                <a:effectLst/>
              </a:rPr>
              <a:t>prescrever um tratamento relacionado ao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fator </a:t>
            </a:r>
            <a:r>
              <a:rPr lang="pt-BR" sz="2400" dirty="0">
                <a:solidFill>
                  <a:schemeClr val="tx1"/>
                </a:solidFill>
                <a:effectLst/>
              </a:rPr>
              <a:t>motivador da contratação direta, </a:t>
            </a:r>
            <a:r>
              <a:rPr lang="pt-BR" sz="2400" dirty="0" smtClean="0">
                <a:solidFill>
                  <a:schemeClr val="tx1"/>
                </a:solidFill>
                <a:effectLst/>
              </a:rPr>
              <a:t>é </a:t>
            </a:r>
            <a:r>
              <a:rPr lang="pt-BR" sz="2400" b="1" dirty="0" smtClean="0">
                <a:solidFill>
                  <a:srgbClr val="FFC000"/>
                </a:solidFill>
                <a:effectLst/>
              </a:rPr>
              <a:t>pensar </a:t>
            </a:r>
            <a:r>
              <a:rPr lang="pt-BR" sz="2400" b="1" dirty="0">
                <a:solidFill>
                  <a:srgbClr val="FFC000"/>
                </a:solidFill>
                <a:effectLst/>
              </a:rPr>
              <a:t>como atacar e resolver o problema em questão</a:t>
            </a:r>
            <a:r>
              <a:rPr lang="pt-BR" sz="2400" dirty="0">
                <a:solidFill>
                  <a:schemeClr val="tx1"/>
                </a:solidFill>
                <a:effectLst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05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dulações">
  <a:themeElements>
    <a:clrScheme name="Ondulações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ulaçõ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ulações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ulações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3325</TotalTime>
  <Words>9003</Words>
  <Application>Microsoft Office PowerPoint</Application>
  <PresentationFormat>Apresentação na tela (4:3)</PresentationFormat>
  <Paragraphs>895</Paragraphs>
  <Slides>79</Slides>
  <Notes>0</Notes>
  <HiddenSlides>10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79</vt:i4>
      </vt:variant>
    </vt:vector>
  </HeadingPairs>
  <TitlesOfParts>
    <vt:vector size="80" baseType="lpstr">
      <vt:lpstr>Ondulações</vt:lpstr>
      <vt:lpstr>A Agenda Perdida das Compras Públicas: :  rumo a uma reforma abrangente da Lei de Licitações e do arcabouço institucional</vt:lpstr>
      <vt:lpstr>Contextualização</vt:lpstr>
      <vt:lpstr>Retrospecto (1)</vt:lpstr>
      <vt:lpstr>Retrospecto (2)</vt:lpstr>
      <vt:lpstr>Pontos principais</vt:lpstr>
      <vt:lpstr>Objetivos da proposta Ipea</vt:lpstr>
      <vt:lpstr>Objetivos da proposta Ipea</vt:lpstr>
      <vt:lpstr>Pilares da reforma </vt:lpstr>
      <vt:lpstr>Da necessidade de licitação, da eficiência processual e das situações de contratação direta </vt:lpstr>
      <vt:lpstr>Exs. de soluções que substituiriam situações de dispensa</vt:lpstr>
      <vt:lpstr>Qualificação de pessoal e eficiência processual</vt:lpstr>
      <vt:lpstr>Excesso de formalização</vt:lpstr>
      <vt:lpstr>Entraves a licitações e contratos</vt:lpstr>
      <vt:lpstr>Seis medidas para mitigar o excesso de recursos administrativos e judiciais</vt:lpstr>
      <vt:lpstr>Modalidades de licitação e critérios de adjudicação</vt:lpstr>
      <vt:lpstr>VANTAGENS DA NORMATIZAÇÃO/REGULAÇÃO INFRALEGAL (MESORREGULAÇÃO)</vt:lpstr>
      <vt:lpstr>As principais conclusões teóricas e práticas sobre licitações</vt:lpstr>
      <vt:lpstr>Formatos brasileiros</vt:lpstr>
      <vt:lpstr>Formatos brasileiros (2)</vt:lpstr>
      <vt:lpstr>Principal lição</vt:lpstr>
      <vt:lpstr>A Lei deve prever, portanto, apenas: </vt:lpstr>
      <vt:lpstr>Critérios de adjudicação </vt:lpstr>
      <vt:lpstr>Especificar bem o objeto resolve?</vt:lpstr>
      <vt:lpstr>Remendos na lei para poder direcionar licitações sem quebrar o tabu do menor preço</vt:lpstr>
      <vt:lpstr>Pregão por técnica e preço?</vt:lpstr>
      <vt:lpstr>Portanto a adjudicação da Proposta Globalmente Mais Vantajosa...</vt:lpstr>
      <vt:lpstr>Resumo até agora</vt:lpstr>
      <vt:lpstr>Tipos de contratos</vt:lpstr>
      <vt:lpstr>Incentivos para a qualidade não-contratável</vt:lpstr>
      <vt:lpstr>Qualidade contratável, especificação e padronização de produtos </vt:lpstr>
      <vt:lpstr>Riscos e Garantias</vt:lpstr>
      <vt:lpstr>Inexequibilidade</vt:lpstr>
      <vt:lpstr>Resumindo...</vt:lpstr>
      <vt:lpstr>Da reforma do Registro de Preços e da conveniência da criação de uma Central de Compras</vt:lpstr>
      <vt:lpstr>Modalidades em valor</vt:lpstr>
      <vt:lpstr>Desafios</vt:lpstr>
      <vt:lpstr>Qualificação de pessoal</vt:lpstr>
      <vt:lpstr>Quando e como agregar licitações</vt:lpstr>
      <vt:lpstr>Centralização versus descentralização</vt:lpstr>
      <vt:lpstr>Centralização versus descentralização (cont.)</vt:lpstr>
      <vt:lpstr>Apresentação do PowerPoint</vt:lpstr>
      <vt:lpstr>PAÍSES COM CENTRAIS DE COMPRAS</vt:lpstr>
      <vt:lpstr>PAÍSES COM CENTRAIS DE COMPRAS</vt:lpstr>
      <vt:lpstr>Atual Registro de Preços:</vt:lpstr>
      <vt:lpstr>Apresentação do PowerPoint</vt:lpstr>
      <vt:lpstr>Quadro atual</vt:lpstr>
      <vt:lpstr>Proposta de Contrato-Marco de Fornecimento ao Setor Público (CMFSP)</vt:lpstr>
      <vt:lpstr>Corrupção: combate requer:</vt:lpstr>
      <vt:lpstr>Matriz de transição</vt:lpstr>
      <vt:lpstr>Matriz de transição (cont.)</vt:lpstr>
      <vt:lpstr>Matriz de transição (cont.)</vt:lpstr>
      <vt:lpstr>DISTRIBUIÇÃO DO NÚMERO MÉDIO ANUAL DE ITENS DE COMPRAS DE UM MESMO FORNECEDOR </vt:lpstr>
      <vt:lpstr>Preferência por uma nova lei em vez de reformar a atual</vt:lpstr>
      <vt:lpstr>Transição normativa</vt:lpstr>
      <vt:lpstr>Revisão regulatória</vt:lpstr>
      <vt:lpstr>Resumo das alterações na Lei aqui propostas (1)</vt:lpstr>
      <vt:lpstr>Resumo das alterações na Lei aqui propostas (2)</vt:lpstr>
      <vt:lpstr>Resumo das alterações na Lei aqui propostas (3)</vt:lpstr>
      <vt:lpstr>Resumo das alterações na Lei aqui propostas (4)</vt:lpstr>
      <vt:lpstr>Peças legais complementares (1)</vt:lpstr>
      <vt:lpstr>Elementos necessários da ANCP</vt:lpstr>
      <vt:lpstr>Peças legais complementares (2)</vt:lpstr>
      <vt:lpstr>Elementos necessários da ABCP</vt:lpstr>
      <vt:lpstr>CONSIDERAÇÕES FINAIS</vt:lpstr>
      <vt:lpstr>PROPOSTAS EXISTENTES</vt:lpstr>
      <vt:lpstr>Apresentação do PowerPoint</vt:lpstr>
      <vt:lpstr>Apresentação do PowerPoint</vt:lpstr>
      <vt:lpstr>Apresentação do PowerPoint</vt:lpstr>
      <vt:lpstr>Exemplos de mudanças</vt:lpstr>
      <vt:lpstr>Exemplos de mudanças (2)</vt:lpstr>
      <vt:lpstr>Exemplos de mudanças (3)</vt:lpstr>
      <vt:lpstr>Exemplos de mudanças (4)</vt:lpstr>
      <vt:lpstr>Exemplos de mudanças (5)</vt:lpstr>
      <vt:lpstr>Exemplos de mudanças (6)</vt:lpstr>
      <vt:lpstr>Agenda de pesquisa do Ipea em compras públicas (1)</vt:lpstr>
      <vt:lpstr>Agenda de pesquisa do Ipea em compras públicas (2)</vt:lpstr>
      <vt:lpstr>Novos projetos</vt:lpstr>
      <vt:lpstr>OBRIGADO!</vt:lpstr>
      <vt:lpstr>...extraído da Web...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DESENHO INSTITUCIONAL DE COMPRAS PÚBLICAS</dc:title>
  <dc:creator>r1200530</dc:creator>
  <cp:lastModifiedBy>Iram de Jesus Alves Viegas</cp:lastModifiedBy>
  <cp:revision>121</cp:revision>
  <dcterms:created xsi:type="dcterms:W3CDTF">2010-11-12T18:53:08Z</dcterms:created>
  <dcterms:modified xsi:type="dcterms:W3CDTF">2013-11-27T14:04:57Z</dcterms:modified>
</cp:coreProperties>
</file>