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62" r:id="rId3"/>
    <p:sldId id="297" r:id="rId4"/>
    <p:sldId id="298" r:id="rId5"/>
    <p:sldId id="339" r:id="rId6"/>
    <p:sldId id="299" r:id="rId7"/>
    <p:sldId id="257" r:id="rId8"/>
    <p:sldId id="278" r:id="rId9"/>
    <p:sldId id="303" r:id="rId10"/>
    <p:sldId id="279" r:id="rId11"/>
    <p:sldId id="283" r:id="rId12"/>
    <p:sldId id="293" r:id="rId13"/>
    <p:sldId id="332" r:id="rId14"/>
    <p:sldId id="326" r:id="rId15"/>
    <p:sldId id="327" r:id="rId16"/>
    <p:sldId id="328" r:id="rId17"/>
    <p:sldId id="284" r:id="rId18"/>
    <p:sldId id="308" r:id="rId19"/>
    <p:sldId id="309" r:id="rId20"/>
    <p:sldId id="330" r:id="rId21"/>
    <p:sldId id="331" r:id="rId22"/>
    <p:sldId id="304" r:id="rId23"/>
    <p:sldId id="310" r:id="rId24"/>
    <p:sldId id="305" r:id="rId25"/>
    <p:sldId id="306" r:id="rId26"/>
    <p:sldId id="300" r:id="rId27"/>
    <p:sldId id="286" r:id="rId28"/>
    <p:sldId id="338" r:id="rId29"/>
    <p:sldId id="287" r:id="rId30"/>
    <p:sldId id="329" r:id="rId31"/>
    <p:sldId id="301" r:id="rId32"/>
    <p:sldId id="311" r:id="rId33"/>
    <p:sldId id="322" r:id="rId34"/>
    <p:sldId id="314" r:id="rId35"/>
    <p:sldId id="313" r:id="rId36"/>
    <p:sldId id="312" r:id="rId37"/>
    <p:sldId id="302" r:id="rId38"/>
    <p:sldId id="315" r:id="rId39"/>
    <p:sldId id="316" r:id="rId40"/>
    <p:sldId id="317" r:id="rId41"/>
    <p:sldId id="318" r:id="rId42"/>
    <p:sldId id="320" r:id="rId43"/>
    <p:sldId id="319" r:id="rId44"/>
    <p:sldId id="321" r:id="rId45"/>
    <p:sldId id="323" r:id="rId46"/>
    <p:sldId id="324" r:id="rId47"/>
    <p:sldId id="325" r:id="rId48"/>
    <p:sldId id="333" r:id="rId49"/>
    <p:sldId id="334" r:id="rId50"/>
    <p:sldId id="335" r:id="rId51"/>
    <p:sldId id="336" r:id="rId52"/>
    <p:sldId id="337" r:id="rId53"/>
    <p:sldId id="275" r:id="rId54"/>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p:scale>
          <a:sx n="108" d="100"/>
          <a:sy n="108" d="100"/>
        </p:scale>
        <p:origin x="-78"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A88958-CEA4-44E2-B86A-9ED23C5D517C}" type="datetimeFigureOut">
              <a:rPr lang="en-US" smtClean="0"/>
              <a:t>11/20/2013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896AC0-F662-453C-A732-3059C0189282}" type="slidenum">
              <a:rPr lang="en-US" smtClean="0"/>
              <a:t>‹nº›</a:t>
            </a:fld>
            <a:endParaRPr lang="en-US"/>
          </a:p>
        </p:txBody>
      </p:sp>
    </p:spTree>
    <p:extLst>
      <p:ext uri="{BB962C8B-B14F-4D97-AF65-F5344CB8AC3E}">
        <p14:creationId xmlns:p14="http://schemas.microsoft.com/office/powerpoint/2010/main" val="220544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1</a:t>
            </a:fld>
            <a:endParaRPr lang="en-US"/>
          </a:p>
        </p:txBody>
      </p:sp>
    </p:spTree>
    <p:extLst>
      <p:ext uri="{BB962C8B-B14F-4D97-AF65-F5344CB8AC3E}">
        <p14:creationId xmlns:p14="http://schemas.microsoft.com/office/powerpoint/2010/main" val="1291664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10</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11</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sldNum"/>
          </p:nvPr>
        </p:nvSpPr>
        <p:spPr>
          <a:ln/>
        </p:spPr>
        <p:txBody>
          <a:bodyPr/>
          <a:lstStyle/>
          <a:p>
            <a:r>
              <a:rPr lang="en-GB"/>
              <a:t>Página </a:t>
            </a:r>
            <a:fld id="{855A71D4-4FCC-452D-9C83-21C9DD04A371}" type="slidenum">
              <a:rPr lang="en-GB"/>
              <a:pPr/>
              <a:t>12</a:t>
            </a:fld>
            <a:endParaRPr lang="en-GB"/>
          </a:p>
        </p:txBody>
      </p:sp>
      <p:sp>
        <p:nvSpPr>
          <p:cNvPr id="92161" name="Text Box 1"/>
          <p:cNvSpPr txBox="1">
            <a:spLocks noChangeArrowheads="1"/>
          </p:cNvSpPr>
          <p:nvPr/>
        </p:nvSpPr>
        <p:spPr bwMode="auto">
          <a:xfrm>
            <a:off x="2150269" y="683685"/>
            <a:ext cx="2561035" cy="341418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162" name="Rectangle 2"/>
          <p:cNvSpPr txBox="1">
            <a:spLocks noGrp="1" noChangeArrowheads="1"/>
          </p:cNvSpPr>
          <p:nvPr>
            <p:ph type="body"/>
          </p:nvPr>
        </p:nvSpPr>
        <p:spPr bwMode="auto">
          <a:xfrm>
            <a:off x="1538288" y="6779685"/>
            <a:ext cx="4591050" cy="1551516"/>
          </a:xfrm>
          <a:prstGeom prst="rect">
            <a:avLst/>
          </a:prstGeom>
          <a:noFill/>
          <a:ln w="9360">
            <a:solidFill>
              <a:srgbClr val="80808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pt-BR"/>
              <a:t>Página </a:t>
            </a:r>
            <a:fld id="{BD065867-0836-4E9E-8E9A-CB48BB8E256A}" type="slidenum">
              <a:rPr lang="pt-BR"/>
              <a:pPr/>
              <a:t>13</a:t>
            </a:fld>
            <a:endParaRPr lang="pt-BR"/>
          </a:p>
        </p:txBody>
      </p:sp>
      <p:sp>
        <p:nvSpPr>
          <p:cNvPr id="405506" name="Rectangle 2"/>
          <p:cNvSpPr>
            <a:spLocks noGrp="1" noRot="1" noChangeAspect="1" noChangeArrowheads="1" noTextEdit="1"/>
          </p:cNvSpPr>
          <p:nvPr>
            <p:ph type="sldImg"/>
          </p:nvPr>
        </p:nvSpPr>
        <p:spPr>
          <a:xfrm>
            <a:off x="-263525" y="444500"/>
            <a:ext cx="8194675" cy="6145213"/>
          </a:xfrm>
          <a:ln/>
        </p:spPr>
      </p:sp>
      <p:sp>
        <p:nvSpPr>
          <p:cNvPr id="4055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sldNum"/>
          </p:nvPr>
        </p:nvSpPr>
        <p:spPr>
          <a:ln/>
        </p:spPr>
        <p:txBody>
          <a:bodyPr/>
          <a:lstStyle/>
          <a:p>
            <a:r>
              <a:rPr lang="en-GB"/>
              <a:t>Página </a:t>
            </a:r>
            <a:fld id="{BB01AE72-A398-40FC-BBC2-FEB4DB7FD9BD}" type="slidenum">
              <a:rPr lang="en-GB"/>
              <a:pPr/>
              <a:t>14</a:t>
            </a:fld>
            <a:endParaRPr lang="en-GB"/>
          </a:p>
        </p:txBody>
      </p:sp>
      <p:sp>
        <p:nvSpPr>
          <p:cNvPr id="93185" name="Text Box 1"/>
          <p:cNvSpPr txBox="1">
            <a:spLocks noChangeArrowheads="1"/>
          </p:cNvSpPr>
          <p:nvPr/>
        </p:nvSpPr>
        <p:spPr bwMode="auto">
          <a:xfrm>
            <a:off x="1529954" y="444501"/>
            <a:ext cx="4607719" cy="614468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3186" name="Rectangle 2"/>
          <p:cNvSpPr txBox="1">
            <a:spLocks noGrp="1" noChangeArrowheads="1"/>
          </p:cNvSpPr>
          <p:nvPr>
            <p:ph type="body"/>
          </p:nvPr>
        </p:nvSpPr>
        <p:spPr bwMode="auto">
          <a:xfrm>
            <a:off x="1538288" y="6779685"/>
            <a:ext cx="4591050" cy="1551516"/>
          </a:xfrm>
          <a:prstGeom prst="rect">
            <a:avLst/>
          </a:prstGeom>
          <a:noFill/>
          <a:ln w="9360">
            <a:solidFill>
              <a:srgbClr val="80808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5"/>
          <p:cNvSpPr>
            <a:spLocks noGrp="1" noChangeArrowheads="1"/>
          </p:cNvSpPr>
          <p:nvPr>
            <p:ph type="sldNum"/>
          </p:nvPr>
        </p:nvSpPr>
        <p:spPr>
          <a:ln/>
        </p:spPr>
        <p:txBody>
          <a:bodyPr/>
          <a:lstStyle/>
          <a:p>
            <a:r>
              <a:rPr lang="en-GB"/>
              <a:t>Página </a:t>
            </a:r>
            <a:fld id="{349F29F3-BE82-4A32-A61F-500E892C0B75}" type="slidenum">
              <a:rPr lang="en-GB"/>
              <a:pPr/>
              <a:t>15</a:t>
            </a:fld>
            <a:endParaRPr lang="en-GB"/>
          </a:p>
        </p:txBody>
      </p:sp>
      <p:sp>
        <p:nvSpPr>
          <p:cNvPr id="121857" name="Text Box 1"/>
          <p:cNvSpPr txBox="1">
            <a:spLocks noChangeArrowheads="1"/>
          </p:cNvSpPr>
          <p:nvPr/>
        </p:nvSpPr>
        <p:spPr bwMode="auto">
          <a:xfrm>
            <a:off x="2143125" y="685800"/>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1858" name="Rectangle 2"/>
          <p:cNvSpPr txBox="1">
            <a:spLocks noGrp="1" noChangeArrowheads="1"/>
          </p:cNvSpPr>
          <p:nvPr>
            <p:ph type="body"/>
          </p:nvPr>
        </p:nvSpPr>
        <p:spPr bwMode="auto">
          <a:xfrm>
            <a:off x="1538288" y="6779685"/>
            <a:ext cx="4589860" cy="1551516"/>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sldNum"/>
          </p:nvPr>
        </p:nvSpPr>
        <p:spPr>
          <a:ln/>
        </p:spPr>
        <p:txBody>
          <a:bodyPr/>
          <a:lstStyle/>
          <a:p>
            <a:r>
              <a:rPr lang="en-GB"/>
              <a:t>Página </a:t>
            </a:r>
            <a:fld id="{83C0622C-D79F-49A2-82D6-6C21903FA62F}" type="slidenum">
              <a:rPr lang="en-GB"/>
              <a:pPr/>
              <a:t>16</a:t>
            </a:fld>
            <a:endParaRPr lang="en-GB"/>
          </a:p>
        </p:txBody>
      </p:sp>
      <p:sp>
        <p:nvSpPr>
          <p:cNvPr id="96257" name="Text Box 1"/>
          <p:cNvSpPr txBox="1">
            <a:spLocks noChangeArrowheads="1"/>
          </p:cNvSpPr>
          <p:nvPr/>
        </p:nvSpPr>
        <p:spPr bwMode="auto">
          <a:xfrm>
            <a:off x="2143125" y="685800"/>
            <a:ext cx="25717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6258" name="Rectangle 2"/>
          <p:cNvSpPr txBox="1">
            <a:spLocks noGrp="1" noChangeArrowheads="1"/>
          </p:cNvSpPr>
          <p:nvPr>
            <p:ph type="body"/>
          </p:nvPr>
        </p:nvSpPr>
        <p:spPr bwMode="auto">
          <a:xfrm>
            <a:off x="1538288" y="6779685"/>
            <a:ext cx="4591050" cy="1551516"/>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17</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9A4813-A4A8-47E7-8FA0-76EFF7CFD81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48" eaLnBrk="0" hangingPunct="0">
              <a:defRPr>
                <a:solidFill>
                  <a:schemeClr val="tx1"/>
                </a:solidFill>
                <a:latin typeface="Arial" charset="0"/>
              </a:defRPr>
            </a:lvl1pPr>
            <a:lvl2pPr marL="702654" indent="-270251" defTabSz="912848" eaLnBrk="0" hangingPunct="0">
              <a:defRPr>
                <a:solidFill>
                  <a:schemeClr val="tx1"/>
                </a:solidFill>
                <a:latin typeface="Arial" charset="0"/>
              </a:defRPr>
            </a:lvl2pPr>
            <a:lvl3pPr marL="1081006" indent="-216202" defTabSz="912848" eaLnBrk="0" hangingPunct="0">
              <a:defRPr>
                <a:solidFill>
                  <a:schemeClr val="tx1"/>
                </a:solidFill>
                <a:latin typeface="Arial" charset="0"/>
              </a:defRPr>
            </a:lvl3pPr>
            <a:lvl4pPr marL="1513408" indent="-216202" defTabSz="912848" eaLnBrk="0" hangingPunct="0">
              <a:defRPr>
                <a:solidFill>
                  <a:schemeClr val="tx1"/>
                </a:solidFill>
                <a:latin typeface="Arial" charset="0"/>
              </a:defRPr>
            </a:lvl4pPr>
            <a:lvl5pPr marL="1945810" indent="-216202" defTabSz="912848" eaLnBrk="0" hangingPunct="0">
              <a:defRPr>
                <a:solidFill>
                  <a:schemeClr val="tx1"/>
                </a:solidFill>
                <a:latin typeface="Arial" charset="0"/>
              </a:defRPr>
            </a:lvl5pPr>
            <a:lvl6pPr marL="2378212" indent="-216202" defTabSz="912848" eaLnBrk="0" fontAlgn="base" hangingPunct="0">
              <a:spcBef>
                <a:spcPct val="0"/>
              </a:spcBef>
              <a:spcAft>
                <a:spcPct val="0"/>
              </a:spcAft>
              <a:defRPr>
                <a:solidFill>
                  <a:schemeClr val="tx1"/>
                </a:solidFill>
                <a:latin typeface="Arial" charset="0"/>
              </a:defRPr>
            </a:lvl6pPr>
            <a:lvl7pPr marL="2810614" indent="-216202" defTabSz="912848" eaLnBrk="0" fontAlgn="base" hangingPunct="0">
              <a:spcBef>
                <a:spcPct val="0"/>
              </a:spcBef>
              <a:spcAft>
                <a:spcPct val="0"/>
              </a:spcAft>
              <a:defRPr>
                <a:solidFill>
                  <a:schemeClr val="tx1"/>
                </a:solidFill>
                <a:latin typeface="Arial" charset="0"/>
              </a:defRPr>
            </a:lvl7pPr>
            <a:lvl8pPr marL="3243015" indent="-216202" defTabSz="912848" eaLnBrk="0" fontAlgn="base" hangingPunct="0">
              <a:spcBef>
                <a:spcPct val="0"/>
              </a:spcBef>
              <a:spcAft>
                <a:spcPct val="0"/>
              </a:spcAft>
              <a:defRPr>
                <a:solidFill>
                  <a:schemeClr val="tx1"/>
                </a:solidFill>
                <a:latin typeface="Arial" charset="0"/>
              </a:defRPr>
            </a:lvl8pPr>
            <a:lvl9pPr marL="3675417" indent="-216202" defTabSz="912848" eaLnBrk="0" fontAlgn="base" hangingPunct="0">
              <a:spcBef>
                <a:spcPct val="0"/>
              </a:spcBef>
              <a:spcAft>
                <a:spcPct val="0"/>
              </a:spcAft>
              <a:defRPr>
                <a:solidFill>
                  <a:schemeClr val="tx1"/>
                </a:solidFill>
                <a:latin typeface="Arial" charset="0"/>
              </a:defRPr>
            </a:lvl9pPr>
          </a:lstStyle>
          <a:p>
            <a:pPr eaLnBrk="1" hangingPunct="1"/>
            <a:fld id="{23720F21-5FC8-4EEC-B58C-3D410D0F58B4}" type="slidenum">
              <a:rPr lang="en-US" smtClean="0"/>
              <a:pPr eaLnBrk="1" hangingPunct="1"/>
              <a:t>19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2</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sldNum"/>
          </p:nvPr>
        </p:nvSpPr>
        <p:spPr>
          <a:ln/>
        </p:spPr>
        <p:txBody>
          <a:bodyPr/>
          <a:lstStyle/>
          <a:p>
            <a:r>
              <a:rPr lang="en-GB"/>
              <a:t>Página </a:t>
            </a:r>
            <a:fld id="{910ECC4A-6EB6-431F-ACAA-A84E87D61F87}" type="slidenum">
              <a:rPr lang="en-GB"/>
              <a:pPr/>
              <a:t>20</a:t>
            </a:fld>
            <a:endParaRPr lang="en-GB"/>
          </a:p>
        </p:txBody>
      </p:sp>
      <p:sp>
        <p:nvSpPr>
          <p:cNvPr id="82945" name="Text Box 1"/>
          <p:cNvSpPr txBox="1">
            <a:spLocks noChangeArrowheads="1"/>
          </p:cNvSpPr>
          <p:nvPr/>
        </p:nvSpPr>
        <p:spPr bwMode="auto">
          <a:xfrm>
            <a:off x="1529954" y="444501"/>
            <a:ext cx="4607719" cy="614468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946" name="Rectangle 2"/>
          <p:cNvSpPr txBox="1">
            <a:spLocks noGrp="1" noChangeArrowheads="1"/>
          </p:cNvSpPr>
          <p:nvPr>
            <p:ph type="body"/>
          </p:nvPr>
        </p:nvSpPr>
        <p:spPr bwMode="auto">
          <a:xfrm>
            <a:off x="1538288" y="6779685"/>
            <a:ext cx="4591050" cy="1551516"/>
          </a:xfrm>
          <a:prstGeom prst="rect">
            <a:avLst/>
          </a:prstGeom>
          <a:noFill/>
          <a:ln w="9360">
            <a:solidFill>
              <a:srgbClr val="80808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12983"/>
            <a:fld id="{298EF06C-E4EE-4F1D-849E-A96676A12327}" type="slidenum">
              <a:rPr lang="en-US" smtClean="0"/>
              <a:pPr defTabSz="912983"/>
              <a:t>21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27" eaLnBrk="0" hangingPunct="0">
              <a:defRPr>
                <a:solidFill>
                  <a:schemeClr val="tx1"/>
                </a:solidFill>
                <a:latin typeface="Arial" pitchFamily="34" charset="0"/>
              </a:defRPr>
            </a:lvl1pPr>
            <a:lvl2pPr marL="728969" indent="-280372" defTabSz="914327" eaLnBrk="0" hangingPunct="0">
              <a:defRPr>
                <a:solidFill>
                  <a:schemeClr val="tx1"/>
                </a:solidFill>
                <a:latin typeface="Arial" pitchFamily="34" charset="0"/>
              </a:defRPr>
            </a:lvl2pPr>
            <a:lvl3pPr marL="1121491" indent="-224298" defTabSz="914327" eaLnBrk="0" hangingPunct="0">
              <a:defRPr>
                <a:solidFill>
                  <a:schemeClr val="tx1"/>
                </a:solidFill>
                <a:latin typeface="Arial" pitchFamily="34" charset="0"/>
              </a:defRPr>
            </a:lvl3pPr>
            <a:lvl4pPr marL="1570087" indent="-224298" defTabSz="914327" eaLnBrk="0" hangingPunct="0">
              <a:defRPr>
                <a:solidFill>
                  <a:schemeClr val="tx1"/>
                </a:solidFill>
                <a:latin typeface="Arial" pitchFamily="34" charset="0"/>
              </a:defRPr>
            </a:lvl4pPr>
            <a:lvl5pPr marL="2018684" indent="-224298" defTabSz="914327" eaLnBrk="0" hangingPunct="0">
              <a:defRPr>
                <a:solidFill>
                  <a:schemeClr val="tx1"/>
                </a:solidFill>
                <a:latin typeface="Arial" pitchFamily="34" charset="0"/>
              </a:defRPr>
            </a:lvl5pPr>
            <a:lvl6pPr marL="2467281" indent="-224298" defTabSz="914327" eaLnBrk="0" fontAlgn="base" hangingPunct="0">
              <a:spcBef>
                <a:spcPct val="0"/>
              </a:spcBef>
              <a:spcAft>
                <a:spcPct val="0"/>
              </a:spcAft>
              <a:defRPr>
                <a:solidFill>
                  <a:schemeClr val="tx1"/>
                </a:solidFill>
                <a:latin typeface="Arial" pitchFamily="34" charset="0"/>
              </a:defRPr>
            </a:lvl6pPr>
            <a:lvl7pPr marL="2915877" indent="-224298" defTabSz="914327" eaLnBrk="0" fontAlgn="base" hangingPunct="0">
              <a:spcBef>
                <a:spcPct val="0"/>
              </a:spcBef>
              <a:spcAft>
                <a:spcPct val="0"/>
              </a:spcAft>
              <a:defRPr>
                <a:solidFill>
                  <a:schemeClr val="tx1"/>
                </a:solidFill>
                <a:latin typeface="Arial" pitchFamily="34" charset="0"/>
              </a:defRPr>
            </a:lvl7pPr>
            <a:lvl8pPr marL="3364474" indent="-224298" defTabSz="914327" eaLnBrk="0" fontAlgn="base" hangingPunct="0">
              <a:spcBef>
                <a:spcPct val="0"/>
              </a:spcBef>
              <a:spcAft>
                <a:spcPct val="0"/>
              </a:spcAft>
              <a:defRPr>
                <a:solidFill>
                  <a:schemeClr val="tx1"/>
                </a:solidFill>
                <a:latin typeface="Arial" pitchFamily="34" charset="0"/>
              </a:defRPr>
            </a:lvl8pPr>
            <a:lvl9pPr marL="3813070" indent="-224298" defTabSz="914327" eaLnBrk="0" fontAlgn="base" hangingPunct="0">
              <a:spcBef>
                <a:spcPct val="0"/>
              </a:spcBef>
              <a:spcAft>
                <a:spcPct val="0"/>
              </a:spcAft>
              <a:defRPr>
                <a:solidFill>
                  <a:schemeClr val="tx1"/>
                </a:solidFill>
                <a:latin typeface="Arial" pitchFamily="34" charset="0"/>
              </a:defRPr>
            </a:lvl9pPr>
          </a:lstStyle>
          <a:p>
            <a:pPr eaLnBrk="1" hangingPunct="1"/>
            <a:fld id="{09529182-7A6E-4852-8DDB-EC42D896941F}" type="slidenum">
              <a:rPr lang="en-US" smtClean="0">
                <a:solidFill>
                  <a:srgbClr val="000000"/>
                </a:solidFill>
              </a:rPr>
              <a:pPr eaLnBrk="1" hangingPunct="1"/>
              <a:t>22</a:t>
            </a:fld>
            <a:endParaRPr lang="en-US"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FDAD29-6561-4DB6-BD70-2DE46AB25C85}" type="slidenum">
              <a:rPr lang="en-US"/>
              <a:pPr/>
              <a:t>23</a:t>
            </a:fld>
            <a:endParaRPr lang="en-US"/>
          </a:p>
        </p:txBody>
      </p:sp>
      <p:sp>
        <p:nvSpPr>
          <p:cNvPr id="814082" name="Rectangle 2"/>
          <p:cNvSpPr>
            <a:spLocks noGrp="1" noRot="1" noChangeAspect="1" noChangeArrowheads="1" noTextEdit="1"/>
          </p:cNvSpPr>
          <p:nvPr>
            <p:ph type="sldImg"/>
          </p:nvPr>
        </p:nvSpPr>
        <p:spPr>
          <a:ln/>
        </p:spPr>
      </p:sp>
      <p:sp>
        <p:nvSpPr>
          <p:cNvPr id="81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9A4813-A4A8-47E7-8FA0-76EFF7CFD81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9A4813-A4A8-47E7-8FA0-76EFF7CFD81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7F5E4D-241F-4F9A-B643-5F7F961690DF}" type="slidenum">
              <a:rPr lang="pt-PT" smtClean="0"/>
              <a:pPr>
                <a:defRPr/>
              </a:pPr>
              <a:t>26</a:t>
            </a:fld>
            <a:endParaRPr lang="pt-PT"/>
          </a:p>
        </p:txBody>
      </p:sp>
    </p:spTree>
    <p:extLst>
      <p:ext uri="{BB962C8B-B14F-4D97-AF65-F5344CB8AC3E}">
        <p14:creationId xmlns:p14="http://schemas.microsoft.com/office/powerpoint/2010/main" val="3849797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96AC0-F662-453C-A732-3059C0189282}" type="slidenum">
              <a:rPr lang="en-US" smtClean="0"/>
              <a:t>27</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5"/>
          <p:cNvSpPr>
            <a:spLocks noGrp="1" noChangeArrowheads="1"/>
          </p:cNvSpPr>
          <p:nvPr>
            <p:ph type="sldNum"/>
          </p:nvPr>
        </p:nvSpPr>
        <p:spPr>
          <a:ln/>
        </p:spPr>
        <p:txBody>
          <a:bodyPr/>
          <a:lstStyle/>
          <a:p>
            <a:r>
              <a:rPr lang="en-GB"/>
              <a:t>Página </a:t>
            </a:r>
            <a:fld id="{52654EF5-747B-417C-86FE-B2DBFDC69595}" type="slidenum">
              <a:rPr lang="en-GB"/>
              <a:pPr/>
              <a:t>28</a:t>
            </a:fld>
            <a:endParaRPr lang="en-GB"/>
          </a:p>
        </p:txBody>
      </p:sp>
      <p:sp>
        <p:nvSpPr>
          <p:cNvPr id="136193" name="Text Box 1"/>
          <p:cNvSpPr txBox="1">
            <a:spLocks noChangeArrowheads="1"/>
          </p:cNvSpPr>
          <p:nvPr/>
        </p:nvSpPr>
        <p:spPr bwMode="auto">
          <a:xfrm>
            <a:off x="3885010" y="8684684"/>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2000"/>
              </a:lnSpc>
              <a:spcBef>
                <a:spcPct val="0"/>
              </a:spcBef>
              <a:spcAft>
                <a:spcPct val="0"/>
              </a:spcAft>
              <a:buClr>
                <a:srgbClr val="FFFFFF"/>
              </a:buClr>
              <a:buSzPct val="100000"/>
              <a:buFont typeface="Tahoma"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2000"/>
              </a:lnSpc>
              <a:spcBef>
                <a:spcPct val="0"/>
              </a:spcBef>
              <a:spcAft>
                <a:spcPct val="0"/>
              </a:spcAft>
              <a:buClr>
                <a:srgbClr val="FFFFFF"/>
              </a:buClr>
              <a:buSzPct val="100000"/>
              <a:buFont typeface="Tahoma"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2000"/>
              </a:lnSpc>
              <a:spcBef>
                <a:spcPct val="0"/>
              </a:spcBef>
              <a:spcAft>
                <a:spcPct val="0"/>
              </a:spcAft>
              <a:buClr>
                <a:srgbClr val="FFFFFF"/>
              </a:buClr>
              <a:buSzPct val="100000"/>
              <a:buFont typeface="Tahoma"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2000"/>
              </a:lnSpc>
              <a:spcBef>
                <a:spcPct val="0"/>
              </a:spcBef>
              <a:spcAft>
                <a:spcPct val="0"/>
              </a:spcAft>
              <a:buClr>
                <a:srgbClr val="FFFFFF"/>
              </a:buClr>
              <a:buSzPct val="100000"/>
              <a:buFont typeface="Tahoma"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9pPr>
          </a:lstStyle>
          <a:p>
            <a:pPr algn="r">
              <a:lnSpc>
                <a:spcPct val="100000"/>
              </a:lnSpc>
              <a:buClr>
                <a:srgbClr val="000000"/>
              </a:buClr>
              <a:buFont typeface="Arial" pitchFamily="34" charset="0"/>
              <a:buNone/>
            </a:pPr>
            <a:fld id="{20457653-05EA-4971-AF6D-FA15BD9B2747}" type="slidenum">
              <a:rPr lang="en-GB" sz="1200">
                <a:latin typeface="Arial" pitchFamily="34" charset="0"/>
              </a:rPr>
              <a:pPr algn="r">
                <a:lnSpc>
                  <a:spcPct val="100000"/>
                </a:lnSpc>
                <a:buClr>
                  <a:srgbClr val="000000"/>
                </a:buClr>
                <a:buFont typeface="Arial" pitchFamily="34" charset="0"/>
                <a:buNone/>
              </a:pPr>
              <a:t>28</a:t>
            </a:fld>
            <a:endParaRPr lang="en-GB" sz="1200">
              <a:latin typeface="Arial" pitchFamily="34" charset="0"/>
            </a:endParaRPr>
          </a:p>
        </p:txBody>
      </p:sp>
      <p:sp>
        <p:nvSpPr>
          <p:cNvPr id="13619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6195" name="Rectangle 3"/>
          <p:cNvSpPr txBox="1">
            <a:spLocks noGrp="1" noChangeArrowheads="1"/>
          </p:cNvSpPr>
          <p:nvPr>
            <p:ph type="body"/>
          </p:nvPr>
        </p:nvSpPr>
        <p:spPr bwMode="auto">
          <a:xfrm>
            <a:off x="685800" y="4343400"/>
            <a:ext cx="5486400" cy="411691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29</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3</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dirty="0" smtClean="0"/>
              <a:t>Historia iconoclasta informada por mi formación</a:t>
            </a:r>
            <a:r>
              <a:rPr lang="pt-BR" baseline="0" dirty="0" smtClean="0"/>
              <a:t> y trayectoria intelectual...geologo, economista, socilolo y politologo</a:t>
            </a:r>
          </a:p>
          <a:p>
            <a:r>
              <a:rPr lang="pt-BR" baseline="0" dirty="0" smtClean="0"/>
              <a:t>Economia politica comparad de la innovación. Importancia de instituciones, incentivos, secuencia de eventos que conforna trayectorias distintas . Variedades de innovación. El fracaso en los paises desarrolados de la copia del Vale del Silicio,pero es posible replicar el VS: region de Washington, renacimiento de Boston, por allá de la Ruta 128.</a:t>
            </a:r>
            <a:endParaRPr lang="en-US" dirty="0"/>
          </a:p>
        </p:txBody>
      </p:sp>
      <p:sp>
        <p:nvSpPr>
          <p:cNvPr id="4" name="Slide Number Placeholder 3"/>
          <p:cNvSpPr>
            <a:spLocks noGrp="1"/>
          </p:cNvSpPr>
          <p:nvPr>
            <p:ph type="sldNum" sz="quarter" idx="10"/>
          </p:nvPr>
        </p:nvSpPr>
        <p:spPr/>
        <p:txBody>
          <a:bodyPr/>
          <a:lstStyle/>
          <a:p>
            <a:fld id="{706A7FE5-099B-4690-8320-275E0620E0F5}" type="slidenum">
              <a:rPr lang="en-US" smtClean="0"/>
              <a:t>30</a:t>
            </a:fld>
            <a:endParaRPr lang="en-US"/>
          </a:p>
        </p:txBody>
      </p:sp>
    </p:spTree>
    <p:extLst>
      <p:ext uri="{BB962C8B-B14F-4D97-AF65-F5344CB8AC3E}">
        <p14:creationId xmlns:p14="http://schemas.microsoft.com/office/powerpoint/2010/main" val="2531566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31</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32</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33</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34</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35</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36</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37</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38</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39</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4</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40</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41</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42</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43</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44</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45</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46</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47</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ACC0C-1194-41B2-8F7F-406E96BFAE3F}" type="slidenum">
              <a:rPr lang="en-US"/>
              <a:pPr/>
              <a:t>48</a:t>
            </a:fld>
            <a:endParaRPr lang="en-US"/>
          </a:p>
        </p:txBody>
      </p:sp>
      <p:sp>
        <p:nvSpPr>
          <p:cNvPr id="89090" name="Rectangle 2"/>
          <p:cNvSpPr>
            <a:spLocks noGrp="1" noRot="1" noChangeAspect="1" noChangeArrowheads="1" noTextEdit="1"/>
          </p:cNvSpPr>
          <p:nvPr>
            <p:ph type="sldImg"/>
          </p:nvPr>
        </p:nvSpPr>
        <p:spPr>
          <a:xfrm>
            <a:off x="1143000" y="685800"/>
            <a:ext cx="4572000" cy="3429000"/>
          </a:xfrm>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A7FE5-099B-4690-8320-275E0620E0F5}" type="slidenum">
              <a:rPr lang="en-US" smtClean="0"/>
              <a:t>49</a:t>
            </a:fld>
            <a:endParaRPr lang="en-US"/>
          </a:p>
        </p:txBody>
      </p:sp>
    </p:spTree>
    <p:extLst>
      <p:ext uri="{BB962C8B-B14F-4D97-AF65-F5344CB8AC3E}">
        <p14:creationId xmlns:p14="http://schemas.microsoft.com/office/powerpoint/2010/main" val="253156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C62C49-1D65-433B-867D-963BABF3C2E2}" type="slidenum">
              <a:rPr lang="pt-BR"/>
              <a:pPr/>
              <a:t>5</a:t>
            </a:fld>
            <a:endParaRPr lang="pt-BR"/>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a:xfrm>
            <a:off x="914401" y="6269910"/>
            <a:ext cx="2140993" cy="263916"/>
          </a:xfrm>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sldNum"/>
          </p:nvPr>
        </p:nvSpPr>
        <p:spPr>
          <a:ln/>
        </p:spPr>
        <p:txBody>
          <a:bodyPr/>
          <a:lstStyle/>
          <a:p>
            <a:r>
              <a:rPr lang="en-GB"/>
              <a:t>Página </a:t>
            </a:r>
            <a:fld id="{564DE823-B9BE-4423-BD7B-16050EF7AB27}" type="slidenum">
              <a:rPr lang="en-GB"/>
              <a:pPr/>
              <a:t>50</a:t>
            </a:fld>
            <a:endParaRPr lang="en-GB"/>
          </a:p>
        </p:txBody>
      </p:sp>
      <p:sp>
        <p:nvSpPr>
          <p:cNvPr id="140289" name="Text Box 1"/>
          <p:cNvSpPr txBox="1">
            <a:spLocks noChangeArrowheads="1"/>
          </p:cNvSpPr>
          <p:nvPr/>
        </p:nvSpPr>
        <p:spPr bwMode="auto">
          <a:xfrm>
            <a:off x="1338263" y="444501"/>
            <a:ext cx="4991100" cy="614468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0290" name="Rectangle 2"/>
          <p:cNvSpPr txBox="1">
            <a:spLocks noGrp="1" noChangeArrowheads="1"/>
          </p:cNvSpPr>
          <p:nvPr>
            <p:ph type="body"/>
          </p:nvPr>
        </p:nvSpPr>
        <p:spPr bwMode="auto">
          <a:xfrm>
            <a:off x="1538288" y="6779685"/>
            <a:ext cx="4591050" cy="1551516"/>
          </a:xfrm>
          <a:prstGeom prst="rect">
            <a:avLst/>
          </a:prstGeom>
          <a:noFill/>
          <a:ln w="9360">
            <a:solidFill>
              <a:srgbClr val="80808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sldNum"/>
          </p:nvPr>
        </p:nvSpPr>
        <p:spPr>
          <a:ln/>
        </p:spPr>
        <p:txBody>
          <a:bodyPr/>
          <a:lstStyle/>
          <a:p>
            <a:r>
              <a:rPr lang="en-GB"/>
              <a:t>Página </a:t>
            </a:r>
            <a:fld id="{564DE823-B9BE-4423-BD7B-16050EF7AB27}" type="slidenum">
              <a:rPr lang="en-GB"/>
              <a:pPr/>
              <a:t>51</a:t>
            </a:fld>
            <a:endParaRPr lang="en-GB"/>
          </a:p>
        </p:txBody>
      </p:sp>
      <p:sp>
        <p:nvSpPr>
          <p:cNvPr id="140289" name="Text Box 1"/>
          <p:cNvSpPr txBox="1">
            <a:spLocks noChangeArrowheads="1"/>
          </p:cNvSpPr>
          <p:nvPr/>
        </p:nvSpPr>
        <p:spPr bwMode="auto">
          <a:xfrm>
            <a:off x="1338263" y="444501"/>
            <a:ext cx="4991100" cy="614468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0290" name="Rectangle 2"/>
          <p:cNvSpPr txBox="1">
            <a:spLocks noGrp="1" noChangeArrowheads="1"/>
          </p:cNvSpPr>
          <p:nvPr>
            <p:ph type="body"/>
          </p:nvPr>
        </p:nvSpPr>
        <p:spPr bwMode="auto">
          <a:xfrm>
            <a:off x="1538288" y="6779685"/>
            <a:ext cx="4591050" cy="1551516"/>
          </a:xfrm>
          <a:prstGeom prst="rect">
            <a:avLst/>
          </a:prstGeom>
          <a:noFill/>
          <a:ln w="9360">
            <a:solidFill>
              <a:srgbClr val="80808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sldNum"/>
          </p:nvPr>
        </p:nvSpPr>
        <p:spPr>
          <a:ln/>
        </p:spPr>
        <p:txBody>
          <a:bodyPr/>
          <a:lstStyle/>
          <a:p>
            <a:r>
              <a:rPr lang="en-GB"/>
              <a:t>Página </a:t>
            </a:r>
            <a:fld id="{564DE823-B9BE-4423-BD7B-16050EF7AB27}" type="slidenum">
              <a:rPr lang="en-GB"/>
              <a:pPr/>
              <a:t>52</a:t>
            </a:fld>
            <a:endParaRPr lang="en-GB"/>
          </a:p>
        </p:txBody>
      </p:sp>
      <p:sp>
        <p:nvSpPr>
          <p:cNvPr id="140289" name="Text Box 1"/>
          <p:cNvSpPr txBox="1">
            <a:spLocks noChangeArrowheads="1"/>
          </p:cNvSpPr>
          <p:nvPr/>
        </p:nvSpPr>
        <p:spPr bwMode="auto">
          <a:xfrm>
            <a:off x="1338263" y="444501"/>
            <a:ext cx="4991100" cy="614468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0290" name="Rectangle 2"/>
          <p:cNvSpPr txBox="1">
            <a:spLocks noGrp="1" noChangeArrowheads="1"/>
          </p:cNvSpPr>
          <p:nvPr>
            <p:ph type="body"/>
          </p:nvPr>
        </p:nvSpPr>
        <p:spPr bwMode="auto">
          <a:xfrm>
            <a:off x="1538288" y="6779685"/>
            <a:ext cx="4591050" cy="1551516"/>
          </a:xfrm>
          <a:prstGeom prst="rect">
            <a:avLst/>
          </a:prstGeom>
          <a:noFill/>
          <a:ln w="9360">
            <a:solidFill>
              <a:srgbClr val="80808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21C0D-C1A5-49B0-8F1E-DE2F91CC4ABD}" type="slidenum">
              <a:rPr lang="en-US" smtClean="0"/>
              <a:t>53</a:t>
            </a:fld>
            <a:endParaRPr lang="en-US"/>
          </a:p>
        </p:txBody>
      </p:sp>
    </p:spTree>
    <p:extLst>
      <p:ext uri="{BB962C8B-B14F-4D97-AF65-F5344CB8AC3E}">
        <p14:creationId xmlns:p14="http://schemas.microsoft.com/office/powerpoint/2010/main" val="360478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6</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7</a:t>
            </a:fld>
            <a:endParaRPr lang="en-US"/>
          </a:p>
        </p:txBody>
      </p:sp>
    </p:spTree>
    <p:extLst>
      <p:ext uri="{BB962C8B-B14F-4D97-AF65-F5344CB8AC3E}">
        <p14:creationId xmlns:p14="http://schemas.microsoft.com/office/powerpoint/2010/main" val="264003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8</a:t>
            </a:fld>
            <a:endParaRPr lang="en-US"/>
          </a:p>
        </p:txBody>
      </p:sp>
    </p:spTree>
    <p:extLst>
      <p:ext uri="{BB962C8B-B14F-4D97-AF65-F5344CB8AC3E}">
        <p14:creationId xmlns:p14="http://schemas.microsoft.com/office/powerpoint/2010/main" val="1480577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96AC0-F662-453C-A732-3059C0189282}" type="slidenum">
              <a:rPr lang="en-US" smtClean="0"/>
              <a:t>9</a:t>
            </a:fld>
            <a:endParaRPr lang="en-US"/>
          </a:p>
        </p:txBody>
      </p:sp>
    </p:spTree>
    <p:extLst>
      <p:ext uri="{BB962C8B-B14F-4D97-AF65-F5344CB8AC3E}">
        <p14:creationId xmlns:p14="http://schemas.microsoft.com/office/powerpoint/2010/main" val="148057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lvl1pPr>
              <a:defRPr i="1"/>
            </a:lvl1pPr>
          </a:lstStyle>
          <a:p>
            <a:r>
              <a:rPr lang="es-ES" dirty="0" smtClean="0"/>
              <a:t>Haga clic para modificar el estilo de título del patrón</a:t>
            </a:r>
            <a:endParaRPr lang="es-PE"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D9B19A54-5D8D-4D43-BF99-394CCE168443}" type="datetimeFigureOut">
              <a:rPr lang="es-PE" smtClean="0"/>
              <a:t>20/11/2013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75C21203-7457-4F94-9205-072C042A659D}" type="slidenum">
              <a:rPr lang="es-PE" smtClean="0"/>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D9B19A54-5D8D-4D43-BF99-394CCE168443}" type="datetimeFigureOut">
              <a:rPr lang="es-PE" smtClean="0"/>
              <a:t>20/11/2013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75C21203-7457-4F94-9205-072C042A659D}"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D9B19A54-5D8D-4D43-BF99-394CCE168443}" type="datetimeFigureOut">
              <a:rPr lang="es-PE" smtClean="0"/>
              <a:t>20/11/2013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75C21203-7457-4F94-9205-072C042A659D}"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D9B19A54-5D8D-4D43-BF99-394CCE168443}" type="datetimeFigureOut">
              <a:rPr lang="es-PE" smtClean="0"/>
              <a:t>20/11/2013</a:t>
            </a:fld>
            <a:endParaRPr lang="es-PE"/>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75C21203-7457-4F94-9205-072C042A659D}" type="slidenum">
              <a:rPr lang="es-PE" smtClean="0"/>
              <a:t>‹nº›</a:t>
            </a:fld>
            <a:endParaRPr lang="es-PE" dirty="0"/>
          </a:p>
        </p:txBody>
      </p:sp>
      <p:pic>
        <p:nvPicPr>
          <p:cNvPr id="1026" name="Imagem 1" descr="logo iuperj"/>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974" y="6114596"/>
            <a:ext cx="21526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37628" y="6025733"/>
            <a:ext cx="672307" cy="80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9B19A54-5D8D-4D43-BF99-394CCE168443}" type="datetimeFigureOut">
              <a:rPr lang="es-PE" smtClean="0"/>
              <a:t>20/11/2013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75C21203-7457-4F94-9205-072C042A659D}" type="slidenum">
              <a:rPr lang="es-PE" smtClean="0"/>
              <a:t>‹nº›</a:t>
            </a:fld>
            <a:endParaRPr lang="es-P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D9B19A54-5D8D-4D43-BF99-394CCE168443}" type="datetimeFigureOut">
              <a:rPr lang="es-PE" smtClean="0"/>
              <a:t>20/11/2013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75C21203-7457-4F94-9205-072C042A659D}" type="slidenum">
              <a:rPr lang="es-PE" smtClean="0"/>
              <a:t>‹nº›</a:t>
            </a:fld>
            <a:endParaRPr lang="es-P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D9B19A54-5D8D-4D43-BF99-394CCE168443}" type="datetimeFigureOut">
              <a:rPr lang="es-PE" smtClean="0"/>
              <a:t>20/11/2013</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75C21203-7457-4F94-9205-072C042A659D}" type="slidenum">
              <a:rPr lang="es-PE" smtClean="0"/>
              <a:t>‹nº›</a:t>
            </a:fld>
            <a:endParaRPr lang="es-P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D9B19A54-5D8D-4D43-BF99-394CCE168443}" type="datetimeFigureOut">
              <a:rPr lang="es-PE" smtClean="0"/>
              <a:t>20/11/2013</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75C21203-7457-4F94-9205-072C042A659D}" type="slidenum">
              <a:rPr lang="es-PE" smtClean="0"/>
              <a:t>‹nº›</a:t>
            </a:fld>
            <a:endParaRPr lang="es-P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9B19A54-5D8D-4D43-BF99-394CCE168443}" type="datetimeFigureOut">
              <a:rPr lang="es-PE" smtClean="0"/>
              <a:t>20/11/2013</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75C21203-7457-4F94-9205-072C042A659D}"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9B19A54-5D8D-4D43-BF99-394CCE168443}" type="datetimeFigureOut">
              <a:rPr lang="es-PE" smtClean="0"/>
              <a:t>20/11/2013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75C21203-7457-4F94-9205-072C042A659D}" type="slidenum">
              <a:rPr lang="es-PE" smtClean="0"/>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9B19A54-5D8D-4D43-BF99-394CCE168443}" type="datetimeFigureOut">
              <a:rPr lang="es-PE" smtClean="0"/>
              <a:t>20/11/2013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75C21203-7457-4F94-9205-072C042A659D}" type="slidenum">
              <a:rPr lang="es-PE" smtClean="0"/>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19A54-5D8D-4D43-BF99-394CCE168443}" type="datetimeFigureOut">
              <a:rPr lang="es-PE" smtClean="0"/>
              <a:t>20/11/2013</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21203-7457-4F94-9205-072C042A659D}" type="slidenum">
              <a:rPr lang="es-PE" smtClean="0"/>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Excel_97-2003_Worksheet1.xls"/></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www.cisco.com/" TargetMode="External"/><Relationship Id="rId13" Type="http://schemas.openxmlformats.org/officeDocument/2006/relationships/hyperlink" Target="http://www.greendotcorp.com/index.htm" TargetMode="External"/><Relationship Id="rId18" Type="http://schemas.openxmlformats.org/officeDocument/2006/relationships/image" Target="../media/image17.png"/><Relationship Id="rId3" Type="http://schemas.openxmlformats.org/officeDocument/2006/relationships/image" Target="../media/image7.png"/><Relationship Id="rId21" Type="http://schemas.openxmlformats.org/officeDocument/2006/relationships/image" Target="../media/image19.png"/><Relationship Id="rId7" Type="http://schemas.openxmlformats.org/officeDocument/2006/relationships/image" Target="../media/image9.png"/><Relationship Id="rId12" Type="http://schemas.openxmlformats.org/officeDocument/2006/relationships/image" Target="../media/image12.png"/><Relationship Id="rId17" Type="http://schemas.openxmlformats.org/officeDocument/2006/relationships/image" Target="../media/image16.png"/><Relationship Id="rId25" Type="http://schemas.openxmlformats.org/officeDocument/2006/relationships/image" Target="../media/image23.jpeg"/><Relationship Id="rId2" Type="http://schemas.openxmlformats.org/officeDocument/2006/relationships/notesSlide" Target="../notesSlides/notesSlide21.xml"/><Relationship Id="rId16" Type="http://schemas.openxmlformats.org/officeDocument/2006/relationships/image" Target="../media/image15.jpeg"/><Relationship Id="rId20" Type="http://schemas.openxmlformats.org/officeDocument/2006/relationships/hyperlink" Target="http://www.bitpipe.com/" TargetMode="External"/><Relationship Id="rId1" Type="http://schemas.openxmlformats.org/officeDocument/2006/relationships/slideLayout" Target="../slideLayouts/slideLayout6.xml"/><Relationship Id="rId6" Type="http://schemas.openxmlformats.org/officeDocument/2006/relationships/hyperlink" Target="http://www.amazon.com/ref=topnav_gw_gw/103-9523706-2134256" TargetMode="External"/><Relationship Id="rId11" Type="http://schemas.openxmlformats.org/officeDocument/2006/relationships/image" Target="../media/image11.png"/><Relationship Id="rId24" Type="http://schemas.openxmlformats.org/officeDocument/2006/relationships/image" Target="../media/image22.png"/><Relationship Id="rId5" Type="http://schemas.openxmlformats.org/officeDocument/2006/relationships/image" Target="../media/image8.png"/><Relationship Id="rId15" Type="http://schemas.openxmlformats.org/officeDocument/2006/relationships/image" Target="../media/image14.png"/><Relationship Id="rId23" Type="http://schemas.openxmlformats.org/officeDocument/2006/relationships/image" Target="../media/image21.jpeg"/><Relationship Id="rId10" Type="http://schemas.openxmlformats.org/officeDocument/2006/relationships/hyperlink" Target="http://www.costco.com/Home.aspx?cm_re=1-_-Top_Left_Nav-_-Top_logo" TargetMode="External"/><Relationship Id="rId19" Type="http://schemas.openxmlformats.org/officeDocument/2006/relationships/image" Target="../media/image18.jpeg"/><Relationship Id="rId4" Type="http://schemas.openxmlformats.org/officeDocument/2006/relationships/hyperlink" Target="http://www.alcoa.com/global/en/home.asp" TargetMode="External"/><Relationship Id="rId9" Type="http://schemas.openxmlformats.org/officeDocument/2006/relationships/image" Target="../media/image10.png"/><Relationship Id="rId14" Type="http://schemas.openxmlformats.org/officeDocument/2006/relationships/image" Target="../media/image13.png"/><Relationship Id="rId22"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24.xml"/><Relationship Id="rId16"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tiff"/><Relationship Id="rId1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1.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hyperlink" Target="mailto:abotelho.iuperj@gmail.co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771801" y="1680519"/>
            <a:ext cx="5328592" cy="1754326"/>
          </a:xfrm>
          <a:prstGeom prst="rect">
            <a:avLst/>
          </a:prstGeom>
          <a:solidFill>
            <a:srgbClr val="00B0F0"/>
          </a:solidFill>
        </p:spPr>
        <p:txBody>
          <a:bodyPr wrap="square" rtlCol="0">
            <a:spAutoFit/>
          </a:bodyPr>
          <a:lstStyle/>
          <a:p>
            <a:pPr algn="just"/>
            <a:r>
              <a:rPr lang="en-US" sz="3600" b="1" i="1" dirty="0" smtClean="0">
                <a:latin typeface="Times New Roman"/>
                <a:ea typeface="Times New Roman"/>
              </a:rPr>
              <a:t>O Capital </a:t>
            </a:r>
            <a:r>
              <a:rPr lang="en-US" sz="3600" b="1" i="1" dirty="0" err="1" smtClean="0">
                <a:latin typeface="Times New Roman"/>
                <a:ea typeface="Times New Roman"/>
              </a:rPr>
              <a:t>Anjo</a:t>
            </a:r>
            <a:r>
              <a:rPr lang="en-US" sz="3600" b="1" i="1" dirty="0" smtClean="0">
                <a:latin typeface="Times New Roman"/>
                <a:ea typeface="Times New Roman"/>
              </a:rPr>
              <a:t> – </a:t>
            </a:r>
          </a:p>
          <a:p>
            <a:pPr algn="just"/>
            <a:r>
              <a:rPr lang="en-US" sz="3600" b="1" i="1" dirty="0" smtClean="0">
                <a:latin typeface="Times New Roman"/>
                <a:ea typeface="Times New Roman"/>
              </a:rPr>
              <a:t>Motor de </a:t>
            </a:r>
            <a:r>
              <a:rPr lang="en-US" sz="3600" b="1" i="1" dirty="0" err="1" smtClean="0">
                <a:latin typeface="Times New Roman"/>
                <a:ea typeface="Times New Roman"/>
              </a:rPr>
              <a:t>Crescimento</a:t>
            </a:r>
            <a:r>
              <a:rPr lang="en-US" sz="3600" b="1" i="1" dirty="0">
                <a:latin typeface="Times New Roman"/>
                <a:ea typeface="Times New Roman"/>
              </a:rPr>
              <a:t> </a:t>
            </a:r>
            <a:endParaRPr lang="en-US" sz="3600" b="1" i="1" dirty="0" smtClean="0">
              <a:latin typeface="Times New Roman"/>
              <a:ea typeface="Times New Roman"/>
            </a:endParaRPr>
          </a:p>
          <a:p>
            <a:pPr algn="just"/>
            <a:r>
              <a:rPr lang="en-US" sz="3600" b="1" i="1" dirty="0" smtClean="0">
                <a:latin typeface="Times New Roman"/>
                <a:ea typeface="Times New Roman"/>
              </a:rPr>
              <a:t>de </a:t>
            </a:r>
            <a:r>
              <a:rPr lang="en-US" sz="3600" b="1" i="1" dirty="0" err="1" smtClean="0">
                <a:latin typeface="Times New Roman"/>
                <a:ea typeface="Times New Roman"/>
              </a:rPr>
              <a:t>Empresas</a:t>
            </a:r>
            <a:r>
              <a:rPr lang="en-US" sz="3600" b="1" i="1" dirty="0" smtClean="0">
                <a:latin typeface="Times New Roman"/>
                <a:ea typeface="Times New Roman"/>
              </a:rPr>
              <a:t> </a:t>
            </a:r>
            <a:r>
              <a:rPr lang="en-US" sz="3600" b="1" i="1" dirty="0" err="1" smtClean="0">
                <a:latin typeface="Times New Roman"/>
                <a:ea typeface="Times New Roman"/>
              </a:rPr>
              <a:t>Inovadoras</a:t>
            </a:r>
            <a:r>
              <a:rPr lang="en-US" sz="3600" b="1" i="1" dirty="0" smtClean="0">
                <a:latin typeface="Times New Roman"/>
                <a:ea typeface="Times New Roman"/>
              </a:rPr>
              <a:t> </a:t>
            </a:r>
            <a:endParaRPr lang="en-US" sz="3600" b="1" i="1" dirty="0">
              <a:effectLst/>
              <a:latin typeface="Times New Roman"/>
              <a:ea typeface="Times New Roman"/>
            </a:endParaRPr>
          </a:p>
        </p:txBody>
      </p:sp>
      <p:sp>
        <p:nvSpPr>
          <p:cNvPr id="8" name="CaixaDeTexto 7"/>
          <p:cNvSpPr txBox="1"/>
          <p:nvPr/>
        </p:nvSpPr>
        <p:spPr>
          <a:xfrm>
            <a:off x="834843" y="2852936"/>
            <a:ext cx="7632848" cy="2554545"/>
          </a:xfrm>
          <a:prstGeom prst="rect">
            <a:avLst/>
          </a:prstGeom>
          <a:noFill/>
        </p:spPr>
        <p:txBody>
          <a:bodyPr wrap="square" rtlCol="0">
            <a:spAutoFit/>
          </a:bodyPr>
          <a:lstStyle/>
          <a:p>
            <a:endParaRPr lang="pt-BR" sz="2000" i="1" dirty="0" smtClean="0">
              <a:latin typeface="Tahoma" pitchFamily="34" charset="0"/>
              <a:ea typeface="Tahoma" pitchFamily="34" charset="0"/>
              <a:cs typeface="Tahoma" pitchFamily="34" charset="0"/>
            </a:endParaRPr>
          </a:p>
          <a:p>
            <a:endParaRPr lang="pt-BR" sz="2000" i="1" dirty="0">
              <a:latin typeface="Tahoma" pitchFamily="34" charset="0"/>
              <a:ea typeface="Tahoma" pitchFamily="34" charset="0"/>
              <a:cs typeface="Tahoma" pitchFamily="34" charset="0"/>
            </a:endParaRPr>
          </a:p>
          <a:p>
            <a:endParaRPr lang="pt-BR" sz="2000" i="1" dirty="0" smtClean="0">
              <a:latin typeface="Tahoma" pitchFamily="34" charset="0"/>
              <a:ea typeface="Tahoma" pitchFamily="34" charset="0"/>
              <a:cs typeface="Tahoma" pitchFamily="34" charset="0"/>
            </a:endParaRPr>
          </a:p>
          <a:p>
            <a:r>
              <a:rPr lang="pt-BR" sz="2000" u="sng" dirty="0" smtClean="0">
                <a:latin typeface="Tahoma" pitchFamily="34" charset="0"/>
                <a:ea typeface="Tahoma" pitchFamily="34" charset="0"/>
                <a:cs typeface="Tahoma" pitchFamily="34" charset="0"/>
              </a:rPr>
              <a:t>Antonio José Junqueira Botelho PhD</a:t>
            </a:r>
          </a:p>
          <a:p>
            <a:r>
              <a:rPr lang="pt-BR" sz="1600" dirty="0" smtClean="0">
                <a:latin typeface="Tahoma" pitchFamily="34" charset="0"/>
                <a:ea typeface="Tahoma" pitchFamily="34" charset="0"/>
                <a:cs typeface="Tahoma" pitchFamily="34" charset="0"/>
              </a:rPr>
              <a:t>Professor Titular (Política de Inovação, Empreendedorismo e Capital de Risco) e </a:t>
            </a:r>
            <a:r>
              <a:rPr lang="pt-BR" sz="1600" dirty="0">
                <a:latin typeface="Tahoma" pitchFamily="34" charset="0"/>
                <a:ea typeface="Tahoma" pitchFamily="34" charset="0"/>
                <a:cs typeface="Tahoma" pitchFamily="34" charset="0"/>
              </a:rPr>
              <a:t>Coordenador Programa de </a:t>
            </a:r>
            <a:r>
              <a:rPr lang="pt-BR" sz="1600" dirty="0" smtClean="0">
                <a:latin typeface="Tahoma" pitchFamily="34" charset="0"/>
                <a:ea typeface="Tahoma" pitchFamily="34" charset="0"/>
                <a:cs typeface="Tahoma" pitchFamily="34" charset="0"/>
              </a:rPr>
              <a:t>Pós-Graduação em CP&amp;RI, </a:t>
            </a:r>
          </a:p>
          <a:p>
            <a:r>
              <a:rPr lang="pt-BR" sz="1600" dirty="0" smtClean="0">
                <a:latin typeface="Tahoma" pitchFamily="34" charset="0"/>
                <a:ea typeface="Tahoma" pitchFamily="34" charset="0"/>
                <a:cs typeface="Tahoma" pitchFamily="34" charset="0"/>
              </a:rPr>
              <a:t>Instituto </a:t>
            </a:r>
            <a:r>
              <a:rPr lang="pt-BR" sz="1600" dirty="0">
                <a:latin typeface="Tahoma" pitchFamily="34" charset="0"/>
                <a:ea typeface="Tahoma" pitchFamily="34" charset="0"/>
                <a:cs typeface="Tahoma" pitchFamily="34" charset="0"/>
              </a:rPr>
              <a:t>Universitário de Pesquisas do </a:t>
            </a:r>
            <a:r>
              <a:rPr lang="pt-BR" sz="1600" dirty="0" smtClean="0">
                <a:latin typeface="Tahoma" pitchFamily="34" charset="0"/>
                <a:ea typeface="Tahoma" pitchFamily="34" charset="0"/>
                <a:cs typeface="Tahoma" pitchFamily="34" charset="0"/>
              </a:rPr>
              <a:t>Rio de Janeiro - Iuperj / UCAM</a:t>
            </a:r>
          </a:p>
          <a:p>
            <a:endParaRPr lang="pt-BR" sz="1600" dirty="0" smtClean="0">
              <a:latin typeface="Tahoma" pitchFamily="34" charset="0"/>
              <a:ea typeface="Tahoma" pitchFamily="34" charset="0"/>
              <a:cs typeface="Tahoma" pitchFamily="34" charset="0"/>
            </a:endParaRPr>
          </a:p>
          <a:p>
            <a:r>
              <a:rPr lang="pt-BR" sz="1600" dirty="0" smtClean="0">
                <a:latin typeface="Tahoma" pitchFamily="34" charset="0"/>
                <a:ea typeface="Tahoma" pitchFamily="34" charset="0"/>
                <a:cs typeface="Tahoma" pitchFamily="34" charset="0"/>
              </a:rPr>
              <a:t>Presidente do Conselho Diretor, Gávea Angels</a:t>
            </a:r>
            <a:endParaRPr lang="pt-BR" sz="1600" dirty="0">
              <a:latin typeface="Tahoma" pitchFamily="34" charset="0"/>
              <a:ea typeface="Tahoma" pitchFamily="34" charset="0"/>
              <a:cs typeface="Tahoma" pitchFamily="34" charset="0"/>
            </a:endParaRPr>
          </a:p>
        </p:txBody>
      </p:sp>
      <p:sp>
        <p:nvSpPr>
          <p:cNvPr id="4" name="TextBox 3"/>
          <p:cNvSpPr txBox="1"/>
          <p:nvPr/>
        </p:nvSpPr>
        <p:spPr>
          <a:xfrm>
            <a:off x="323528" y="5479777"/>
            <a:ext cx="8568952" cy="1231106"/>
          </a:xfrm>
          <a:prstGeom prst="rect">
            <a:avLst/>
          </a:prstGeom>
          <a:solidFill>
            <a:srgbClr val="FFC000"/>
          </a:solidFill>
        </p:spPr>
        <p:txBody>
          <a:bodyPr wrap="square" rtlCol="0">
            <a:spAutoFit/>
          </a:bodyPr>
          <a:lstStyle/>
          <a:p>
            <a:pPr algn="ctr"/>
            <a:r>
              <a:rPr lang="pt-BR" dirty="0" smtClean="0"/>
              <a:t>Seminário Estudo “Capital </a:t>
            </a:r>
            <a:r>
              <a:rPr lang="pt-BR" dirty="0"/>
              <a:t>Empreendedor: oportunidades de profissionalização, inovação e crescimento para as empresas brasileiras”- Relator </a:t>
            </a:r>
            <a:r>
              <a:rPr lang="pt-BR" dirty="0" smtClean="0"/>
              <a:t>Exmo</a:t>
            </a:r>
            <a:r>
              <a:rPr lang="pt-BR" dirty="0"/>
              <a:t>. Deputado José Humberto.</a:t>
            </a:r>
            <a:endParaRPr lang="pt-BR" dirty="0" smtClean="0"/>
          </a:p>
          <a:p>
            <a:pPr algn="ctr"/>
            <a:r>
              <a:rPr lang="en-US" sz="2000" b="1" dirty="0"/>
              <a:t> </a:t>
            </a:r>
            <a:r>
              <a:rPr lang="pt-BR" b="1" dirty="0"/>
              <a:t>Centro de Estudos e Debates </a:t>
            </a:r>
            <a:r>
              <a:rPr lang="pt-BR" b="1" dirty="0" smtClean="0"/>
              <a:t>Estratégicos, Câmara </a:t>
            </a:r>
            <a:r>
              <a:rPr lang="pt-BR" b="1" dirty="0"/>
              <a:t>dos Deputados </a:t>
            </a:r>
            <a:endParaRPr lang="pt-BR" b="1" dirty="0" smtClean="0"/>
          </a:p>
          <a:p>
            <a:pPr algn="ctr"/>
            <a:r>
              <a:rPr lang="pt-BR" dirty="0"/>
              <a:t>Brasília, 20 de novembro de 2013</a:t>
            </a:r>
          </a:p>
        </p:txBody>
      </p:sp>
      <p:pic>
        <p:nvPicPr>
          <p:cNvPr id="2050" name="il_fi" descr="candi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10" y="907023"/>
            <a:ext cx="207803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116632"/>
            <a:ext cx="1310662" cy="139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m 1" descr="logo iuperj"/>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260648"/>
            <a:ext cx="21526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9522" y="404664"/>
            <a:ext cx="8656546"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just" eaLnBrk="0" hangingPunct="0">
              <a:lnSpc>
                <a:spcPct val="100000"/>
              </a:lnSpc>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chemeClr val="tx1"/>
                </a:solidFill>
                <a:latin typeface="Arial" pitchFamily="34" charset="0"/>
                <a:cs typeface="Times New Roman" pitchFamily="18" charset="0"/>
              </a:rPr>
              <a:t> </a:t>
            </a:r>
            <a:r>
              <a:rPr lang="en-GB" sz="2800" dirty="0" smtClean="0">
                <a:solidFill>
                  <a:schemeClr val="tx1"/>
                </a:solidFill>
                <a:latin typeface="Arial" pitchFamily="34" charset="0"/>
                <a:cs typeface="Times New Roman" pitchFamily="18" charset="0"/>
              </a:rPr>
              <a:t>O </a:t>
            </a:r>
            <a:r>
              <a:rPr lang="en-GB" sz="2800" dirty="0" err="1" smtClean="0">
                <a:solidFill>
                  <a:schemeClr val="tx1"/>
                </a:solidFill>
                <a:latin typeface="Arial" pitchFamily="34" charset="0"/>
                <a:cs typeface="Times New Roman" pitchFamily="18" charset="0"/>
              </a:rPr>
              <a:t>termo</a:t>
            </a:r>
            <a:r>
              <a:rPr lang="en-GB" sz="2800" dirty="0" smtClean="0">
                <a:solidFill>
                  <a:schemeClr val="tx1"/>
                </a:solidFill>
                <a:latin typeface="Arial" pitchFamily="34" charset="0"/>
                <a:cs typeface="Times New Roman" pitchFamily="18" charset="0"/>
              </a:rPr>
              <a:t> “</a:t>
            </a:r>
            <a:r>
              <a:rPr lang="en-GB" sz="2800" dirty="0" err="1" smtClean="0">
                <a:solidFill>
                  <a:schemeClr val="tx1"/>
                </a:solidFill>
                <a:latin typeface="Arial" pitchFamily="34" charset="0"/>
                <a:cs typeface="Times New Roman" pitchFamily="18" charset="0"/>
              </a:rPr>
              <a:t>anjo</a:t>
            </a:r>
            <a:r>
              <a:rPr lang="en-GB" sz="2800" dirty="0" smtClean="0">
                <a:solidFill>
                  <a:schemeClr val="tx1"/>
                </a:solidFill>
                <a:latin typeface="Arial" pitchFamily="34" charset="0"/>
                <a:cs typeface="Times New Roman" pitchFamily="18" charset="0"/>
              </a:rPr>
              <a:t>” (</a:t>
            </a:r>
            <a:r>
              <a:rPr lang="en-GB" sz="2800" i="1" dirty="0" smtClean="0">
                <a:solidFill>
                  <a:schemeClr val="tx1"/>
                </a:solidFill>
                <a:latin typeface="Arial" pitchFamily="34" charset="0"/>
                <a:cs typeface="Times New Roman" pitchFamily="18" charset="0"/>
              </a:rPr>
              <a:t>business angel</a:t>
            </a:r>
            <a:r>
              <a:rPr lang="en-GB" sz="2800" dirty="0" smtClean="0">
                <a:solidFill>
                  <a:schemeClr val="tx1"/>
                </a:solidFill>
                <a:latin typeface="Arial" pitchFamily="34" charset="0"/>
                <a:cs typeface="Times New Roman" pitchFamily="18" charset="0"/>
              </a:rPr>
              <a:t> </a:t>
            </a:r>
            <a:r>
              <a:rPr lang="en-GB" sz="2800" dirty="0" err="1" smtClean="0">
                <a:solidFill>
                  <a:schemeClr val="tx1"/>
                </a:solidFill>
                <a:latin typeface="Arial" pitchFamily="34" charset="0"/>
                <a:cs typeface="Times New Roman" pitchFamily="18" charset="0"/>
              </a:rPr>
              <a:t>ou</a:t>
            </a:r>
            <a:r>
              <a:rPr lang="en-GB" sz="2800" dirty="0" smtClean="0">
                <a:solidFill>
                  <a:schemeClr val="tx1"/>
                </a:solidFill>
                <a:latin typeface="Arial" pitchFamily="34" charset="0"/>
                <a:cs typeface="Times New Roman" pitchFamily="18" charset="0"/>
              </a:rPr>
              <a:t> </a:t>
            </a:r>
            <a:r>
              <a:rPr lang="en-GB" sz="2800" i="1" dirty="0" smtClean="0">
                <a:solidFill>
                  <a:schemeClr val="tx1"/>
                </a:solidFill>
                <a:latin typeface="Arial" pitchFamily="34" charset="0"/>
                <a:cs typeface="Times New Roman" pitchFamily="18" charset="0"/>
              </a:rPr>
              <a:t>angel investor</a:t>
            </a:r>
            <a:r>
              <a:rPr lang="en-GB" sz="2800" dirty="0" smtClean="0">
                <a:solidFill>
                  <a:schemeClr val="tx1"/>
                </a:solidFill>
                <a:latin typeface="Arial" pitchFamily="34" charset="0"/>
                <a:cs typeface="Times New Roman" pitchFamily="18" charset="0"/>
              </a:rPr>
              <a:t>) </a:t>
            </a:r>
            <a:r>
              <a:rPr lang="en-GB" sz="2800" dirty="0" err="1" smtClean="0">
                <a:solidFill>
                  <a:schemeClr val="tx1"/>
                </a:solidFill>
                <a:latin typeface="Arial" pitchFamily="34" charset="0"/>
                <a:cs typeface="Times New Roman" pitchFamily="18" charset="0"/>
              </a:rPr>
              <a:t>foi</a:t>
            </a:r>
            <a:r>
              <a:rPr lang="en-GB" sz="2800" dirty="0" smtClean="0">
                <a:solidFill>
                  <a:schemeClr val="tx1"/>
                </a:solidFill>
                <a:latin typeface="Arial" pitchFamily="34" charset="0"/>
                <a:cs typeface="Times New Roman" pitchFamily="18" charset="0"/>
              </a:rPr>
              <a:t> </a:t>
            </a:r>
            <a:r>
              <a:rPr lang="en-GB" sz="2800" dirty="0" err="1" smtClean="0">
                <a:solidFill>
                  <a:schemeClr val="tx1"/>
                </a:solidFill>
                <a:latin typeface="Arial" pitchFamily="34" charset="0"/>
                <a:cs typeface="Times New Roman" pitchFamily="18" charset="0"/>
              </a:rPr>
              <a:t>originalmente</a:t>
            </a:r>
            <a:r>
              <a:rPr lang="en-GB" sz="2800" dirty="0" smtClean="0">
                <a:solidFill>
                  <a:schemeClr val="tx1"/>
                </a:solidFill>
                <a:latin typeface="Arial" pitchFamily="34" charset="0"/>
                <a:cs typeface="Times New Roman" pitchFamily="18" charset="0"/>
              </a:rPr>
              <a:t> </a:t>
            </a:r>
            <a:r>
              <a:rPr lang="en-GB" sz="2800" dirty="0" err="1" smtClean="0">
                <a:solidFill>
                  <a:schemeClr val="tx1"/>
                </a:solidFill>
                <a:latin typeface="Arial" pitchFamily="34" charset="0"/>
                <a:cs typeface="Times New Roman" pitchFamily="18" charset="0"/>
              </a:rPr>
              <a:t>atribuído</a:t>
            </a:r>
            <a:r>
              <a:rPr lang="en-GB" sz="2800" dirty="0" smtClean="0">
                <a:solidFill>
                  <a:schemeClr val="tx1"/>
                </a:solidFill>
                <a:latin typeface="Arial" pitchFamily="34" charset="0"/>
                <a:cs typeface="Times New Roman" pitchFamily="18" charset="0"/>
              </a:rPr>
              <a:t> a </a:t>
            </a:r>
            <a:r>
              <a:rPr lang="en-GB" sz="2800" dirty="0" err="1" smtClean="0">
                <a:solidFill>
                  <a:schemeClr val="tx1"/>
                </a:solidFill>
                <a:latin typeface="Arial" pitchFamily="34" charset="0"/>
                <a:cs typeface="Times New Roman" pitchFamily="18" charset="0"/>
              </a:rPr>
              <a:t>financiadores</a:t>
            </a:r>
            <a:r>
              <a:rPr lang="en-GB" sz="2800" dirty="0" smtClean="0">
                <a:solidFill>
                  <a:schemeClr val="tx1"/>
                </a:solidFill>
                <a:latin typeface="Arial" pitchFamily="34" charset="0"/>
                <a:cs typeface="Times New Roman" pitchFamily="18" charset="0"/>
              </a:rPr>
              <a:t> de </a:t>
            </a:r>
            <a:r>
              <a:rPr lang="en-GB" sz="2800" dirty="0" err="1" smtClean="0">
                <a:solidFill>
                  <a:schemeClr val="tx1"/>
                </a:solidFill>
                <a:latin typeface="Arial" pitchFamily="34" charset="0"/>
                <a:cs typeface="Times New Roman" pitchFamily="18" charset="0"/>
              </a:rPr>
              <a:t>produções</a:t>
            </a:r>
            <a:r>
              <a:rPr lang="en-GB" sz="2800" dirty="0" smtClean="0">
                <a:solidFill>
                  <a:schemeClr val="tx1"/>
                </a:solidFill>
                <a:latin typeface="Arial" pitchFamily="34" charset="0"/>
                <a:cs typeface="Times New Roman" pitchFamily="18" charset="0"/>
              </a:rPr>
              <a:t> </a:t>
            </a:r>
            <a:r>
              <a:rPr lang="en-GB" sz="2800" dirty="0" err="1" smtClean="0">
                <a:solidFill>
                  <a:schemeClr val="tx1"/>
                </a:solidFill>
                <a:latin typeface="Arial" pitchFamily="34" charset="0"/>
                <a:cs typeface="Times New Roman" pitchFamily="18" charset="0"/>
              </a:rPr>
              <a:t>teatrais</a:t>
            </a:r>
            <a:r>
              <a:rPr lang="en-GB" sz="2800" dirty="0" smtClean="0">
                <a:solidFill>
                  <a:schemeClr val="tx1"/>
                </a:solidFill>
                <a:latin typeface="Arial" pitchFamily="34" charset="0"/>
                <a:cs typeface="Times New Roman" pitchFamily="18" charset="0"/>
              </a:rPr>
              <a:t> </a:t>
            </a:r>
            <a:r>
              <a:rPr lang="en-GB" sz="2800" dirty="0" err="1" smtClean="0">
                <a:solidFill>
                  <a:schemeClr val="tx1"/>
                </a:solidFill>
                <a:latin typeface="Arial" pitchFamily="34" charset="0"/>
                <a:cs typeface="Times New Roman" pitchFamily="18" charset="0"/>
              </a:rPr>
              <a:t>na</a:t>
            </a:r>
            <a:r>
              <a:rPr lang="en-GB" sz="2800" dirty="0" smtClean="0">
                <a:solidFill>
                  <a:schemeClr val="tx1"/>
                </a:solidFill>
                <a:latin typeface="Arial" pitchFamily="34" charset="0"/>
                <a:cs typeface="Times New Roman" pitchFamily="18" charset="0"/>
              </a:rPr>
              <a:t> Broadway </a:t>
            </a:r>
            <a:r>
              <a:rPr lang="en-GB" sz="2800" dirty="0" err="1" smtClean="0">
                <a:solidFill>
                  <a:schemeClr val="tx1"/>
                </a:solidFill>
                <a:latin typeface="Arial" pitchFamily="34" charset="0"/>
                <a:cs typeface="Times New Roman" pitchFamily="18" charset="0"/>
              </a:rPr>
              <a:t>há</a:t>
            </a:r>
            <a:r>
              <a:rPr lang="en-GB" sz="2800" dirty="0" smtClean="0">
                <a:solidFill>
                  <a:schemeClr val="tx1"/>
                </a:solidFill>
                <a:latin typeface="Arial" pitchFamily="34" charset="0"/>
                <a:cs typeface="Times New Roman" pitchFamily="18" charset="0"/>
              </a:rPr>
              <a:t> 100 </a:t>
            </a:r>
            <a:r>
              <a:rPr lang="en-GB" sz="2800" dirty="0" err="1" smtClean="0">
                <a:solidFill>
                  <a:schemeClr val="tx1"/>
                </a:solidFill>
                <a:latin typeface="Arial" pitchFamily="34" charset="0"/>
                <a:cs typeface="Times New Roman" pitchFamily="18" charset="0"/>
              </a:rPr>
              <a:t>anos</a:t>
            </a:r>
            <a:r>
              <a:rPr lang="en-GB" sz="2800" dirty="0" smtClean="0">
                <a:solidFill>
                  <a:schemeClr val="tx1"/>
                </a:solidFill>
                <a:latin typeface="Arial" pitchFamily="34" charset="0"/>
                <a:cs typeface="Times New Roman" pitchFamily="18" charset="0"/>
              </a:rPr>
              <a:t>.</a:t>
            </a:r>
          </a:p>
          <a:p>
            <a:pPr algn="just" eaLnBrk="0" hangingPunct="0">
              <a:lnSpc>
                <a:spcPct val="100000"/>
              </a:lnSpc>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dirty="0" smtClean="0">
              <a:solidFill>
                <a:schemeClr val="tx1"/>
              </a:solidFill>
              <a:latin typeface="Arial" pitchFamily="34" charset="0"/>
              <a:cs typeface="Times New Roman" pitchFamily="18" charset="0"/>
            </a:endParaRPr>
          </a:p>
          <a:p>
            <a:pPr algn="just" eaLnBrk="0" hangingPunct="0">
              <a:lnSpc>
                <a:spcPct val="100000"/>
              </a:lnSpc>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chemeClr val="tx1"/>
                </a:solidFill>
                <a:latin typeface="Arial" pitchFamily="34" charset="0"/>
                <a:cs typeface="Times New Roman" pitchFamily="18" charset="0"/>
              </a:rPr>
              <a:t> </a:t>
            </a:r>
            <a:r>
              <a:rPr lang="en-GB" sz="2800" dirty="0" err="1">
                <a:solidFill>
                  <a:schemeClr val="tx1"/>
                </a:solidFill>
                <a:latin typeface="Arial" pitchFamily="34" charset="0"/>
                <a:cs typeface="Times New Roman" pitchFamily="18" charset="0"/>
              </a:rPr>
              <a:t>Mais</a:t>
            </a:r>
            <a:r>
              <a:rPr lang="en-GB" sz="2800" dirty="0">
                <a:solidFill>
                  <a:schemeClr val="tx1"/>
                </a:solidFill>
                <a:latin typeface="Arial" pitchFamily="34" charset="0"/>
                <a:cs typeface="Times New Roman" pitchFamily="18" charset="0"/>
              </a:rPr>
              <a:t> </a:t>
            </a:r>
            <a:r>
              <a:rPr lang="en-GB" sz="2800" dirty="0" err="1">
                <a:solidFill>
                  <a:schemeClr val="tx1"/>
                </a:solidFill>
                <a:latin typeface="Arial" pitchFamily="34" charset="0"/>
                <a:cs typeface="Times New Roman" pitchFamily="18" charset="0"/>
              </a:rPr>
              <a:t>antiga</a:t>
            </a:r>
            <a:r>
              <a:rPr lang="en-GB" sz="2800" dirty="0">
                <a:solidFill>
                  <a:schemeClr val="tx1"/>
                </a:solidFill>
                <a:latin typeface="Arial" pitchFamily="34" charset="0"/>
                <a:cs typeface="Times New Roman" pitchFamily="18" charset="0"/>
              </a:rPr>
              <a:t> e </a:t>
            </a:r>
            <a:r>
              <a:rPr lang="en-GB" sz="2800" dirty="0" err="1">
                <a:solidFill>
                  <a:schemeClr val="tx1"/>
                </a:solidFill>
                <a:latin typeface="Arial" pitchFamily="34" charset="0"/>
                <a:cs typeface="Times New Roman" pitchFamily="18" charset="0"/>
              </a:rPr>
              <a:t>maior</a:t>
            </a:r>
            <a:r>
              <a:rPr lang="en-GB" sz="2800" dirty="0">
                <a:solidFill>
                  <a:schemeClr val="tx1"/>
                </a:solidFill>
                <a:latin typeface="Arial" pitchFamily="34" charset="0"/>
                <a:cs typeface="Times New Roman" pitchFamily="18" charset="0"/>
              </a:rPr>
              <a:t> </a:t>
            </a:r>
            <a:r>
              <a:rPr lang="en-GB" sz="2800" dirty="0" err="1">
                <a:solidFill>
                  <a:schemeClr val="tx1"/>
                </a:solidFill>
                <a:latin typeface="Arial" pitchFamily="34" charset="0"/>
                <a:cs typeface="Times New Roman" pitchFamily="18" charset="0"/>
              </a:rPr>
              <a:t>fonte</a:t>
            </a:r>
            <a:r>
              <a:rPr lang="en-GB" sz="2800" dirty="0">
                <a:solidFill>
                  <a:schemeClr val="tx1"/>
                </a:solidFill>
                <a:latin typeface="Arial" pitchFamily="34" charset="0"/>
                <a:cs typeface="Times New Roman" pitchFamily="18" charset="0"/>
              </a:rPr>
              <a:t> de </a:t>
            </a:r>
            <a:r>
              <a:rPr lang="en-GB" sz="2800" dirty="0" err="1">
                <a:solidFill>
                  <a:schemeClr val="tx1"/>
                </a:solidFill>
                <a:latin typeface="Arial" pitchFamily="34" charset="0"/>
                <a:cs typeface="Times New Roman" pitchFamily="18" charset="0"/>
              </a:rPr>
              <a:t>recursos</a:t>
            </a:r>
            <a:r>
              <a:rPr lang="en-GB" sz="2800" dirty="0">
                <a:solidFill>
                  <a:schemeClr val="tx1"/>
                </a:solidFill>
                <a:latin typeface="Arial" pitchFamily="34" charset="0"/>
                <a:cs typeface="Times New Roman" pitchFamily="18" charset="0"/>
              </a:rPr>
              <a:t> de capital </a:t>
            </a:r>
            <a:r>
              <a:rPr lang="en-GB" sz="2800" dirty="0" err="1">
                <a:solidFill>
                  <a:schemeClr val="tx1"/>
                </a:solidFill>
                <a:latin typeface="Arial" pitchFamily="34" charset="0"/>
                <a:cs typeface="Times New Roman" pitchFamily="18" charset="0"/>
              </a:rPr>
              <a:t>para</a:t>
            </a:r>
            <a:r>
              <a:rPr lang="en-GB" sz="2800" dirty="0">
                <a:solidFill>
                  <a:schemeClr val="tx1"/>
                </a:solidFill>
                <a:latin typeface="Arial" pitchFamily="34" charset="0"/>
                <a:cs typeface="Times New Roman" pitchFamily="18" charset="0"/>
              </a:rPr>
              <a:t> </a:t>
            </a:r>
            <a:r>
              <a:rPr lang="en-GB" sz="2800" dirty="0" err="1">
                <a:solidFill>
                  <a:schemeClr val="tx1"/>
                </a:solidFill>
                <a:latin typeface="Arial" pitchFamily="34" charset="0"/>
                <a:cs typeface="Times New Roman" pitchFamily="18" charset="0"/>
              </a:rPr>
              <a:t>os</a:t>
            </a:r>
            <a:r>
              <a:rPr lang="en-GB" sz="2800" dirty="0">
                <a:solidFill>
                  <a:schemeClr val="tx1"/>
                </a:solidFill>
                <a:latin typeface="Arial" pitchFamily="34" charset="0"/>
                <a:cs typeface="Times New Roman" pitchFamily="18" charset="0"/>
              </a:rPr>
              <a:t> </a:t>
            </a:r>
            <a:r>
              <a:rPr lang="en-GB" sz="2800" dirty="0" err="1">
                <a:solidFill>
                  <a:schemeClr val="tx1"/>
                </a:solidFill>
                <a:latin typeface="Arial" pitchFamily="34" charset="0"/>
                <a:cs typeface="Times New Roman" pitchFamily="18" charset="0"/>
              </a:rPr>
              <a:t>estágios</a:t>
            </a:r>
            <a:r>
              <a:rPr lang="en-GB" sz="2800" dirty="0">
                <a:solidFill>
                  <a:schemeClr val="tx1"/>
                </a:solidFill>
                <a:latin typeface="Arial" pitchFamily="34" charset="0"/>
                <a:cs typeface="Times New Roman" pitchFamily="18" charset="0"/>
              </a:rPr>
              <a:t> </a:t>
            </a:r>
            <a:r>
              <a:rPr lang="en-GB" sz="2800" dirty="0" err="1">
                <a:solidFill>
                  <a:schemeClr val="tx1"/>
                </a:solidFill>
                <a:latin typeface="Arial" pitchFamily="34" charset="0"/>
                <a:cs typeface="Times New Roman" pitchFamily="18" charset="0"/>
              </a:rPr>
              <a:t>iniciais</a:t>
            </a:r>
            <a:r>
              <a:rPr lang="en-GB" sz="2800" dirty="0">
                <a:solidFill>
                  <a:schemeClr val="tx1"/>
                </a:solidFill>
                <a:latin typeface="Arial" pitchFamily="34" charset="0"/>
                <a:cs typeface="Times New Roman" pitchFamily="18" charset="0"/>
              </a:rPr>
              <a:t> de um </a:t>
            </a:r>
            <a:r>
              <a:rPr lang="en-GB" sz="2800" dirty="0" err="1">
                <a:solidFill>
                  <a:schemeClr val="tx1"/>
                </a:solidFill>
                <a:latin typeface="Arial" pitchFamily="34" charset="0"/>
                <a:cs typeface="Times New Roman" pitchFamily="18" charset="0"/>
              </a:rPr>
              <a:t>empreendimento</a:t>
            </a:r>
            <a:endParaRPr lang="en-GB" sz="2800" dirty="0">
              <a:solidFill>
                <a:schemeClr val="tx1"/>
              </a:solidFill>
              <a:latin typeface="Arial" pitchFamily="34" charset="0"/>
              <a:cs typeface="Times New Roman" pitchFamily="18" charset="0"/>
            </a:endParaRPr>
          </a:p>
          <a:p>
            <a:pPr algn="just" eaLnBrk="0" hangingPunct="0">
              <a:lnSpc>
                <a:spcPct val="100000"/>
              </a:lnSpc>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dirty="0">
              <a:solidFill>
                <a:schemeClr val="tx1"/>
              </a:solidFill>
              <a:latin typeface="Arial" pitchFamily="34" charset="0"/>
              <a:cs typeface="Times New Roman" pitchFamily="18" charset="0"/>
            </a:endParaRPr>
          </a:p>
          <a:p>
            <a:pPr algn="just" eaLnBrk="0" hangingPunct="0">
              <a:lnSpc>
                <a:spcPct val="100000"/>
              </a:lnSpc>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chemeClr val="tx1"/>
                </a:solidFill>
                <a:latin typeface="Arial" pitchFamily="34" charset="0"/>
                <a:cs typeface="Times New Roman" pitchFamily="18" charset="0"/>
              </a:rPr>
              <a:t> </a:t>
            </a:r>
            <a:r>
              <a:rPr lang="en-GB" sz="2800" dirty="0" smtClean="0">
                <a:solidFill>
                  <a:schemeClr val="tx1"/>
                </a:solidFill>
                <a:latin typeface="Arial" pitchFamily="34" charset="0"/>
                <a:cs typeface="Times New Roman" pitchFamily="18" charset="0"/>
              </a:rPr>
              <a:t>  </a:t>
            </a:r>
            <a:r>
              <a:rPr lang="pt-BR" sz="2800" dirty="0">
                <a:solidFill>
                  <a:schemeClr val="tx1"/>
                </a:solidFill>
                <a:latin typeface="Arial" pitchFamily="34" charset="0"/>
                <a:cs typeface="Times New Roman" pitchFamily="18" charset="0"/>
              </a:rPr>
              <a:t>Globalização da competição a nível de </a:t>
            </a:r>
            <a:r>
              <a:rPr lang="pt-BR" sz="2800" dirty="0" err="1">
                <a:solidFill>
                  <a:schemeClr val="tx1"/>
                </a:solidFill>
                <a:latin typeface="Arial" pitchFamily="34" charset="0"/>
                <a:cs typeface="Times New Roman" pitchFamily="18" charset="0"/>
              </a:rPr>
              <a:t>start-ups</a:t>
            </a:r>
            <a:r>
              <a:rPr lang="pt-BR" sz="2800" dirty="0">
                <a:solidFill>
                  <a:schemeClr val="tx1"/>
                </a:solidFill>
                <a:latin typeface="Arial" pitchFamily="34" charset="0"/>
                <a:cs typeface="Times New Roman" pitchFamily="18" charset="0"/>
              </a:rPr>
              <a:t> torna o investimento anjo ainda mais importante pois time-</a:t>
            </a:r>
            <a:r>
              <a:rPr lang="pt-BR" sz="2800" dirty="0" err="1">
                <a:solidFill>
                  <a:schemeClr val="tx1"/>
                </a:solidFill>
                <a:latin typeface="Arial" pitchFamily="34" charset="0"/>
                <a:cs typeface="Times New Roman" pitchFamily="18" charset="0"/>
              </a:rPr>
              <a:t>to</a:t>
            </a:r>
            <a:r>
              <a:rPr lang="pt-BR" sz="2800" dirty="0">
                <a:solidFill>
                  <a:schemeClr val="tx1"/>
                </a:solidFill>
                <a:latin typeface="Arial" pitchFamily="34" charset="0"/>
                <a:cs typeface="Times New Roman" pitchFamily="18" charset="0"/>
              </a:rPr>
              <a:t>-</a:t>
            </a:r>
            <a:r>
              <a:rPr lang="pt-BR" sz="2800" dirty="0" err="1">
                <a:solidFill>
                  <a:schemeClr val="tx1"/>
                </a:solidFill>
                <a:latin typeface="Arial" pitchFamily="34" charset="0"/>
                <a:cs typeface="Times New Roman" pitchFamily="18" charset="0"/>
              </a:rPr>
              <a:t>market</a:t>
            </a:r>
            <a:r>
              <a:rPr lang="pt-BR" sz="2800" dirty="0">
                <a:solidFill>
                  <a:schemeClr val="tx1"/>
                </a:solidFill>
                <a:latin typeface="Arial" pitchFamily="34" charset="0"/>
                <a:cs typeface="Times New Roman" pitchFamily="18" charset="0"/>
              </a:rPr>
              <a:t> agora é crítico. </a:t>
            </a:r>
          </a:p>
          <a:p>
            <a:pPr algn="just" eaLnBrk="0" hangingPunct="0">
              <a:lnSpc>
                <a:spcPct val="100000"/>
              </a:lnSpc>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chemeClr val="tx1"/>
              </a:solidFill>
              <a:latin typeface="Arial" pitchFamily="34" charset="0"/>
              <a:cs typeface="Times New Roman" pitchFamily="18" charset="0"/>
            </a:endParaRPr>
          </a:p>
        </p:txBody>
      </p:sp>
    </p:spTree>
    <p:extLst>
      <p:ext uri="{BB962C8B-B14F-4D97-AF65-F5344CB8AC3E}">
        <p14:creationId xmlns:p14="http://schemas.microsoft.com/office/powerpoint/2010/main" val="2739506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67597" y="457200"/>
            <a:ext cx="8064843" cy="624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just" eaLnBrk="0" hangingPunct="0">
              <a:lnSpc>
                <a:spcPct val="100000"/>
              </a:lnSpc>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chemeClr val="tx1"/>
                </a:solidFill>
                <a:latin typeface="Arial" pitchFamily="34" charset="0"/>
                <a:cs typeface="Times New Roman" pitchFamily="18" charset="0"/>
              </a:rPr>
              <a:t> </a:t>
            </a:r>
            <a:r>
              <a:rPr lang="pt-BR" sz="2400" dirty="0">
                <a:solidFill>
                  <a:schemeClr val="tx1"/>
                </a:solidFill>
                <a:latin typeface="Arial" pitchFamily="34" charset="0"/>
                <a:cs typeface="Times New Roman" pitchFamily="18" charset="0"/>
              </a:rPr>
              <a:t>Deslancha o crescimento sustentado da empresa, estabelecendo contato direto com o mercado no caso de base </a:t>
            </a:r>
            <a:r>
              <a:rPr lang="pt-BR" sz="2400" dirty="0" smtClean="0">
                <a:solidFill>
                  <a:schemeClr val="tx1"/>
                </a:solidFill>
                <a:latin typeface="Arial" pitchFamily="34" charset="0"/>
                <a:cs typeface="Times New Roman" pitchFamily="18" charset="0"/>
              </a:rPr>
              <a:t>tecnológica</a:t>
            </a:r>
          </a:p>
          <a:p>
            <a:pPr algn="just" eaLnBrk="0" hangingPunct="0">
              <a:lnSpc>
                <a:spcPct val="100000"/>
              </a:lnSpc>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400" dirty="0">
              <a:solidFill>
                <a:schemeClr val="tx1"/>
              </a:solidFill>
              <a:latin typeface="Arial" pitchFamily="34" charset="0"/>
              <a:cs typeface="Times New Roman" pitchFamily="18" charset="0"/>
            </a:endParaRPr>
          </a:p>
          <a:p>
            <a:pPr algn="just" eaLnBrk="0" hangingPunct="0">
              <a:lnSpc>
                <a:spcPct val="100000"/>
              </a:lnSpc>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solidFill>
                  <a:schemeClr val="tx1"/>
                </a:solidFill>
                <a:latin typeface="Arial" pitchFamily="34" charset="0"/>
                <a:cs typeface="Times New Roman" pitchFamily="18" charset="0"/>
              </a:rPr>
              <a:t> </a:t>
            </a:r>
            <a:r>
              <a:rPr lang="en-GB" sz="2400" dirty="0" smtClean="0">
                <a:solidFill>
                  <a:schemeClr val="tx1"/>
                </a:solidFill>
                <a:latin typeface="Arial" pitchFamily="34" charset="0"/>
                <a:cs typeface="Times New Roman" pitchFamily="18" charset="0"/>
              </a:rPr>
              <a:t> </a:t>
            </a:r>
            <a:r>
              <a:rPr lang="pt-BR" sz="2400" dirty="0">
                <a:solidFill>
                  <a:schemeClr val="tx1"/>
                </a:solidFill>
                <a:latin typeface="Arial" pitchFamily="34" charset="0"/>
                <a:cs typeface="Times New Roman" pitchFamily="18" charset="0"/>
              </a:rPr>
              <a:t>Prepara a empresa nascente ou emergente para a próxima rodada de investimentos. </a:t>
            </a:r>
            <a:endParaRPr lang="pt-BR" sz="2400" dirty="0" smtClean="0">
              <a:solidFill>
                <a:schemeClr val="tx1"/>
              </a:solidFill>
              <a:latin typeface="Arial" pitchFamily="34" charset="0"/>
              <a:cs typeface="Times New Roman" pitchFamily="18" charset="0"/>
            </a:endParaRPr>
          </a:p>
          <a:p>
            <a:pPr algn="just" eaLnBrk="0" hangingPunct="0">
              <a:lnSpc>
                <a:spcPct val="100000"/>
              </a:lnSpc>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400" dirty="0" smtClean="0">
              <a:solidFill>
                <a:schemeClr val="tx1"/>
              </a:solidFill>
              <a:latin typeface="Arial" pitchFamily="34" charset="0"/>
              <a:cs typeface="Times New Roman" pitchFamily="18" charset="0"/>
            </a:endParaRPr>
          </a:p>
          <a:p>
            <a:pPr algn="just" eaLnBrk="0" hangingPunct="0">
              <a:lnSpc>
                <a:spcPct val="100000"/>
              </a:lnSpc>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dirty="0">
                <a:solidFill>
                  <a:schemeClr val="tx1"/>
                </a:solidFill>
                <a:latin typeface="Arial" pitchFamily="34" charset="0"/>
                <a:cs typeface="Times New Roman" pitchFamily="18" charset="0"/>
              </a:rPr>
              <a:t> </a:t>
            </a:r>
            <a:r>
              <a:rPr lang="pt-BR" sz="2400" dirty="0" smtClean="0">
                <a:solidFill>
                  <a:schemeClr val="tx1"/>
                </a:solidFill>
                <a:latin typeface="Arial" pitchFamily="34" charset="0"/>
                <a:cs typeface="Times New Roman" pitchFamily="18" charset="0"/>
              </a:rPr>
              <a:t>“Capital Semente Competente</a:t>
            </a:r>
            <a:r>
              <a:rPr lang="pt-BR" sz="2400" dirty="0">
                <a:solidFill>
                  <a:schemeClr val="tx1"/>
                </a:solidFill>
                <a:latin typeface="Arial" pitchFamily="34" charset="0"/>
                <a:cs typeface="Times New Roman" pitchFamily="18" charset="0"/>
              </a:rPr>
              <a:t>", pois combina duas formas de capital que são críticas nos estágios iniciais de desenvolvimento de novos negócios: </a:t>
            </a:r>
          </a:p>
          <a:p>
            <a:pPr algn="just" eaLnBrk="0" hangingPunct="0">
              <a:lnSpc>
                <a:spcPct val="100000"/>
              </a:lnSpc>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solidFill>
                <a:schemeClr val="tx1"/>
              </a:solidFill>
              <a:latin typeface="Arial" pitchFamily="34" charset="0"/>
              <a:cs typeface="Times New Roman" pitchFamily="18" charset="0"/>
            </a:endParaRPr>
          </a:p>
          <a:p>
            <a:pPr lvl="1" algn="just" eaLnBrk="0" hangingPunct="0">
              <a:lnSpc>
                <a:spcPct val="100000"/>
              </a:lnSpc>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chemeClr val="tx1"/>
                </a:solidFill>
                <a:latin typeface="Arial" pitchFamily="34" charset="0"/>
                <a:cs typeface="Times New Roman" pitchFamily="18" charset="0"/>
              </a:rPr>
              <a:t> </a:t>
            </a:r>
            <a:r>
              <a:rPr lang="pt-BR" sz="2400" dirty="0">
                <a:solidFill>
                  <a:schemeClr val="tx1"/>
                </a:solidFill>
                <a:latin typeface="Arial" pitchFamily="34" charset="0"/>
                <a:cs typeface="Times New Roman" pitchFamily="18" charset="0"/>
              </a:rPr>
              <a:t>O capital financeiro de risco</a:t>
            </a:r>
            <a:r>
              <a:rPr lang="pt-BR" sz="2400" dirty="0" smtClean="0">
                <a:solidFill>
                  <a:schemeClr val="tx1"/>
                </a:solidFill>
                <a:latin typeface="Arial" pitchFamily="34" charset="0"/>
                <a:cs typeface="Times New Roman" pitchFamily="18" charset="0"/>
              </a:rPr>
              <a:t>. </a:t>
            </a:r>
            <a:r>
              <a:rPr lang="pt-BR" sz="2400" dirty="0">
                <a:solidFill>
                  <a:schemeClr val="tx1"/>
                </a:solidFill>
                <a:latin typeface="Arial" pitchFamily="34" charset="0"/>
                <a:cs typeface="Times New Roman" pitchFamily="18" charset="0"/>
              </a:rPr>
              <a:t>		</a:t>
            </a:r>
          </a:p>
          <a:p>
            <a:pPr lvl="1" algn="just" eaLnBrk="0" hangingPunct="0">
              <a:lnSpc>
                <a:spcPct val="100000"/>
              </a:lnSpc>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dirty="0" smtClean="0">
                <a:solidFill>
                  <a:schemeClr val="tx1"/>
                </a:solidFill>
                <a:latin typeface="Arial" pitchFamily="34" charset="0"/>
                <a:cs typeface="Times New Roman" pitchFamily="18" charset="0"/>
              </a:rPr>
              <a:t> O </a:t>
            </a:r>
            <a:r>
              <a:rPr lang="pt-BR" sz="2400" dirty="0">
                <a:solidFill>
                  <a:schemeClr val="tx1"/>
                </a:solidFill>
                <a:latin typeface="Arial" pitchFamily="34" charset="0"/>
                <a:cs typeface="Times New Roman" pitchFamily="18" charset="0"/>
              </a:rPr>
              <a:t>capital humano de investidores individuais experientes</a:t>
            </a:r>
          </a:p>
          <a:p>
            <a:pPr lvl="1" algn="just" eaLnBrk="0" hangingPunct="0">
              <a:lnSpc>
                <a:spcPct val="100000"/>
              </a:lnSpc>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solidFill>
                <a:schemeClr val="tx1"/>
              </a:solidFill>
              <a:latin typeface="Arial" pitchFamily="34" charset="0"/>
              <a:cs typeface="Times New Roman" pitchFamily="18" charset="0"/>
            </a:endParaRPr>
          </a:p>
          <a:p>
            <a:pPr algn="just" eaLnBrk="0" hangingPunct="0">
              <a:lnSpc>
                <a:spcPct val="100000"/>
              </a:lnSpc>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solidFill>
                <a:schemeClr val="tx1"/>
              </a:solidFill>
              <a:latin typeface="Arial" pitchFamily="34" charset="0"/>
              <a:cs typeface="Times New Roman" pitchFamily="18" charset="0"/>
            </a:endParaRPr>
          </a:p>
        </p:txBody>
      </p:sp>
    </p:spTree>
    <p:extLst>
      <p:ext uri="{BB962C8B-B14F-4D97-AF65-F5344CB8AC3E}">
        <p14:creationId xmlns:p14="http://schemas.microsoft.com/office/powerpoint/2010/main" val="2798605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5049639" y="1528763"/>
            <a:ext cx="3460684" cy="4953000"/>
          </a:xfrm>
          <a:prstGeom prst="rect">
            <a:avLst/>
          </a:prstGeom>
          <a:solidFill>
            <a:schemeClr val="accent1">
              <a:lumMod val="75000"/>
            </a:schemeClr>
          </a:solidFill>
          <a:ln>
            <a:noFill/>
          </a:ln>
          <a:effectLst/>
          <a:extLst/>
        </p:spPr>
        <p:txBody>
          <a:bodyPr wrap="none" anchor="ctr"/>
          <a:lstStyle/>
          <a:p>
            <a:endParaRPr lang="en-US"/>
          </a:p>
        </p:txBody>
      </p:sp>
      <p:sp>
        <p:nvSpPr>
          <p:cNvPr id="23554" name="Rectangle 2"/>
          <p:cNvSpPr>
            <a:spLocks noChangeArrowheads="1"/>
          </p:cNvSpPr>
          <p:nvPr/>
        </p:nvSpPr>
        <p:spPr bwMode="auto">
          <a:xfrm>
            <a:off x="539175" y="1528763"/>
            <a:ext cx="3962498" cy="4953000"/>
          </a:xfrm>
          <a:prstGeom prst="rect">
            <a:avLst/>
          </a:prstGeom>
          <a:solidFill>
            <a:schemeClr val="bg2">
              <a:lumMod val="40000"/>
              <a:lumOff val="60000"/>
            </a:schemeClr>
          </a:solidFill>
          <a:ln>
            <a:noFill/>
          </a:ln>
          <a:effectLst/>
          <a:extLst/>
        </p:spPr>
        <p:txBody>
          <a:bodyPr wrap="none" anchor="ctr"/>
          <a:lstStyle/>
          <a:p>
            <a:endParaRPr lang="en-US"/>
          </a:p>
        </p:txBody>
      </p:sp>
      <p:sp>
        <p:nvSpPr>
          <p:cNvPr id="23555" name="Text Box 3"/>
          <p:cNvSpPr txBox="1">
            <a:spLocks noChangeArrowheads="1"/>
          </p:cNvSpPr>
          <p:nvPr/>
        </p:nvSpPr>
        <p:spPr bwMode="auto">
          <a:xfrm>
            <a:off x="950521" y="845787"/>
            <a:ext cx="3148083"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eaLnBrk="0" hangingPunct="0">
              <a:lnSpc>
                <a:spcPct val="100000"/>
              </a:lnSpc>
              <a:buClr>
                <a:srgbClr val="FF3300"/>
              </a:buClr>
              <a:buFont typeface="Arial" pitchFamily="34" charset="0"/>
              <a:buNone/>
            </a:pPr>
            <a:r>
              <a:rPr lang="en-GB" sz="3200" b="1" i="1" dirty="0" err="1">
                <a:solidFill>
                  <a:schemeClr val="tx1">
                    <a:lumMod val="85000"/>
                    <a:lumOff val="15000"/>
                  </a:schemeClr>
                </a:solidFill>
                <a:latin typeface="Arial" pitchFamily="34" charset="0"/>
              </a:rPr>
              <a:t>Investidor</a:t>
            </a:r>
            <a:r>
              <a:rPr lang="en-GB" sz="3200" b="1" i="1" dirty="0">
                <a:solidFill>
                  <a:srgbClr val="FF3300"/>
                </a:solidFill>
                <a:latin typeface="Arial" pitchFamily="34" charset="0"/>
              </a:rPr>
              <a:t> </a:t>
            </a:r>
            <a:r>
              <a:rPr lang="en-GB" sz="3200" b="1" i="1" dirty="0" err="1">
                <a:solidFill>
                  <a:schemeClr val="tx1">
                    <a:lumMod val="85000"/>
                    <a:lumOff val="15000"/>
                  </a:schemeClr>
                </a:solidFill>
                <a:latin typeface="Arial" pitchFamily="34" charset="0"/>
              </a:rPr>
              <a:t>Anjo</a:t>
            </a:r>
            <a:endParaRPr lang="en-GB" sz="3200" b="1" i="1" dirty="0">
              <a:solidFill>
                <a:schemeClr val="tx1">
                  <a:lumMod val="85000"/>
                  <a:lumOff val="15000"/>
                </a:schemeClr>
              </a:solidFill>
              <a:latin typeface="Arial" pitchFamily="34" charset="0"/>
            </a:endParaRPr>
          </a:p>
        </p:txBody>
      </p:sp>
      <p:sp>
        <p:nvSpPr>
          <p:cNvPr id="23556" name="Text Box 4"/>
          <p:cNvSpPr txBox="1">
            <a:spLocks noChangeArrowheads="1"/>
          </p:cNvSpPr>
          <p:nvPr/>
        </p:nvSpPr>
        <p:spPr bwMode="auto">
          <a:xfrm>
            <a:off x="4869810" y="826536"/>
            <a:ext cx="416668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eaLnBrk="0" hangingPunct="0">
              <a:lnSpc>
                <a:spcPct val="100000"/>
              </a:lnSpc>
              <a:buClr>
                <a:srgbClr val="66FF33"/>
              </a:buClr>
              <a:buFont typeface="Arial" pitchFamily="34" charset="0"/>
              <a:buNone/>
            </a:pPr>
            <a:r>
              <a:rPr lang="en-GB" sz="3200" b="1" dirty="0" err="1">
                <a:solidFill>
                  <a:schemeClr val="tx1">
                    <a:lumMod val="85000"/>
                    <a:lumOff val="15000"/>
                  </a:schemeClr>
                </a:solidFill>
                <a:latin typeface="Arial" pitchFamily="34" charset="0"/>
              </a:rPr>
              <a:t>Gestores</a:t>
            </a:r>
            <a:r>
              <a:rPr lang="en-GB" sz="3200" b="1" dirty="0">
                <a:solidFill>
                  <a:schemeClr val="tx1">
                    <a:lumMod val="85000"/>
                    <a:lumOff val="15000"/>
                  </a:schemeClr>
                </a:solidFill>
                <a:latin typeface="Arial" pitchFamily="34" charset="0"/>
              </a:rPr>
              <a:t> de </a:t>
            </a:r>
            <a:r>
              <a:rPr lang="en-GB" sz="3200" b="1" dirty="0" err="1">
                <a:solidFill>
                  <a:schemeClr val="tx1">
                    <a:lumMod val="85000"/>
                    <a:lumOff val="15000"/>
                  </a:schemeClr>
                </a:solidFill>
                <a:latin typeface="Arial" pitchFamily="34" charset="0"/>
              </a:rPr>
              <a:t>Fundos</a:t>
            </a:r>
            <a:endParaRPr lang="en-GB" sz="3200" b="1" dirty="0">
              <a:solidFill>
                <a:schemeClr val="tx1">
                  <a:lumMod val="85000"/>
                  <a:lumOff val="15000"/>
                </a:schemeClr>
              </a:solidFill>
              <a:latin typeface="Arial" pitchFamily="34" charset="0"/>
            </a:endParaRPr>
          </a:p>
        </p:txBody>
      </p:sp>
      <p:sp>
        <p:nvSpPr>
          <p:cNvPr id="23557" name="Text Box 5"/>
          <p:cNvSpPr txBox="1">
            <a:spLocks noChangeArrowheads="1"/>
          </p:cNvSpPr>
          <p:nvPr/>
        </p:nvSpPr>
        <p:spPr bwMode="auto">
          <a:xfrm>
            <a:off x="454202" y="2409827"/>
            <a:ext cx="4415609" cy="2774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FFFFFF"/>
                </a:solidFill>
                <a:latin typeface="Tahoma" pitchFamily="34" charset="0"/>
                <a:ea typeface="Arial Unicode MS" pitchFamily="34" charset="-128"/>
                <a:cs typeface="Arial Unicode MS" pitchFamily="34" charset="-128"/>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FFFFFF"/>
                </a:solidFill>
                <a:latin typeface="Tahoma" pitchFamily="34" charset="0"/>
                <a:ea typeface="Arial Unicode MS" pitchFamily="34" charset="-128"/>
                <a:cs typeface="Arial Unicode MS" pitchFamily="34" charset="-128"/>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FFFFFF"/>
                </a:solidFill>
                <a:latin typeface="Tahoma" pitchFamily="34" charset="0"/>
                <a:ea typeface="Arial Unicode MS" pitchFamily="34" charset="-128"/>
                <a:cs typeface="Arial Unicode MS" pitchFamily="34" charset="-128"/>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FFFFFF"/>
                </a:solidFill>
                <a:latin typeface="Tahoma" pitchFamily="34" charset="0"/>
                <a:ea typeface="Arial Unicode MS" pitchFamily="34" charset="-128"/>
                <a:cs typeface="Arial Unicode MS" pitchFamily="34" charset="-128"/>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FFFFFF"/>
                </a:solidFill>
                <a:latin typeface="Tahoma" pitchFamily="34" charset="0"/>
                <a:ea typeface="Arial Unicode MS" pitchFamily="34" charset="-128"/>
                <a:cs typeface="Arial Unicode MS" pitchFamily="34" charset="-128"/>
              </a:defRPr>
            </a:lvl9pPr>
          </a:lstStyle>
          <a:p>
            <a:pPr eaLnBrk="0" hangingPunct="0">
              <a:lnSpc>
                <a:spcPct val="100000"/>
              </a:lnSpc>
              <a:spcAft>
                <a:spcPts val="1250"/>
              </a:spcAft>
              <a:buClr>
                <a:srgbClr val="FF3300"/>
              </a:buClr>
              <a:buFont typeface="Arial" pitchFamily="34" charset="0"/>
              <a:buChar char="•"/>
            </a:pPr>
            <a:r>
              <a:rPr lang="en-GB" sz="2000" b="1">
                <a:solidFill>
                  <a:srgbClr val="FF3300"/>
                </a:solidFill>
                <a:latin typeface="Arial" pitchFamily="34" charset="0"/>
              </a:rPr>
              <a:t>Conhecimento do negócio</a:t>
            </a:r>
          </a:p>
          <a:p>
            <a:pPr eaLnBrk="0" hangingPunct="0">
              <a:lnSpc>
                <a:spcPct val="100000"/>
              </a:lnSpc>
              <a:spcAft>
                <a:spcPts val="1250"/>
              </a:spcAft>
              <a:buClr>
                <a:srgbClr val="FF3300"/>
              </a:buClr>
              <a:buFont typeface="Arial" pitchFamily="34" charset="0"/>
              <a:buChar char="•"/>
            </a:pPr>
            <a:r>
              <a:rPr lang="en-GB" sz="2000" b="1">
                <a:solidFill>
                  <a:srgbClr val="FF3300"/>
                </a:solidFill>
                <a:latin typeface="Arial" pitchFamily="34" charset="0"/>
              </a:rPr>
              <a:t>Desenvolvimento de estratégia</a:t>
            </a:r>
          </a:p>
          <a:p>
            <a:pPr eaLnBrk="0" hangingPunct="0">
              <a:lnSpc>
                <a:spcPct val="100000"/>
              </a:lnSpc>
              <a:spcAft>
                <a:spcPts val="1250"/>
              </a:spcAft>
              <a:buClr>
                <a:srgbClr val="FF3300"/>
              </a:buClr>
              <a:buFont typeface="Arial" pitchFamily="34" charset="0"/>
              <a:buChar char="•"/>
            </a:pPr>
            <a:r>
              <a:rPr lang="en-GB" sz="2000" b="1">
                <a:solidFill>
                  <a:srgbClr val="FF3300"/>
                </a:solidFill>
                <a:latin typeface="Arial" pitchFamily="34" charset="0"/>
              </a:rPr>
              <a:t>Participação ativa no conselho</a:t>
            </a:r>
          </a:p>
          <a:p>
            <a:pPr eaLnBrk="0" hangingPunct="0">
              <a:lnSpc>
                <a:spcPct val="100000"/>
              </a:lnSpc>
              <a:spcAft>
                <a:spcPts val="1250"/>
              </a:spcAft>
              <a:buClr>
                <a:srgbClr val="FF3300"/>
              </a:buClr>
              <a:buFont typeface="Arial" pitchFamily="34" charset="0"/>
              <a:buChar char="•"/>
            </a:pPr>
            <a:r>
              <a:rPr lang="en-GB" sz="2000" b="1">
                <a:solidFill>
                  <a:srgbClr val="FF3300"/>
                </a:solidFill>
                <a:latin typeface="Arial" pitchFamily="34" charset="0"/>
              </a:rPr>
              <a:t>Atração de competência externa</a:t>
            </a:r>
          </a:p>
          <a:p>
            <a:pPr eaLnBrk="0" hangingPunct="0">
              <a:lnSpc>
                <a:spcPct val="100000"/>
              </a:lnSpc>
              <a:spcAft>
                <a:spcPts val="1250"/>
              </a:spcAft>
              <a:buClr>
                <a:srgbClr val="FF3300"/>
              </a:buClr>
              <a:buFont typeface="Arial" pitchFamily="34" charset="0"/>
              <a:buChar char="•"/>
            </a:pPr>
            <a:r>
              <a:rPr lang="en-GB" sz="2000" b="1">
                <a:solidFill>
                  <a:srgbClr val="FF3300"/>
                </a:solidFill>
                <a:latin typeface="Arial" pitchFamily="34" charset="0"/>
              </a:rPr>
              <a:t>Atração de novos investidores</a:t>
            </a:r>
          </a:p>
          <a:p>
            <a:pPr eaLnBrk="0" hangingPunct="0">
              <a:lnSpc>
                <a:spcPct val="100000"/>
              </a:lnSpc>
              <a:spcAft>
                <a:spcPts val="1250"/>
              </a:spcAft>
              <a:buClr>
                <a:srgbClr val="FF3300"/>
              </a:buClr>
              <a:buFont typeface="Arial" pitchFamily="34" charset="0"/>
              <a:buChar char="•"/>
            </a:pPr>
            <a:r>
              <a:rPr lang="en-GB" sz="2000" b="1">
                <a:solidFill>
                  <a:srgbClr val="FF3300"/>
                </a:solidFill>
                <a:latin typeface="Arial" pitchFamily="34" charset="0"/>
              </a:rPr>
              <a:t>Redes de Relacionamento</a:t>
            </a:r>
          </a:p>
        </p:txBody>
      </p:sp>
      <p:sp>
        <p:nvSpPr>
          <p:cNvPr id="23558" name="Text Box 6"/>
          <p:cNvSpPr txBox="1">
            <a:spLocks noChangeArrowheads="1"/>
          </p:cNvSpPr>
          <p:nvPr/>
        </p:nvSpPr>
        <p:spPr bwMode="auto">
          <a:xfrm>
            <a:off x="5249636" y="2438404"/>
            <a:ext cx="3513429" cy="305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188913" indent="-188913">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400">
                <a:solidFill>
                  <a:srgbClr val="FFFFFF"/>
                </a:solidFill>
                <a:latin typeface="Tahoma" pitchFamily="34" charset="0"/>
                <a:ea typeface="Arial Unicode MS" pitchFamily="34" charset="-128"/>
                <a:cs typeface="Arial Unicode MS" pitchFamily="34" charset="-128"/>
              </a:defRPr>
            </a:lvl1pPr>
            <a:lvl2pP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400">
                <a:solidFill>
                  <a:srgbClr val="FFFFFF"/>
                </a:solidFill>
                <a:latin typeface="Tahoma" pitchFamily="34" charset="0"/>
                <a:ea typeface="Arial Unicode MS" pitchFamily="34" charset="-128"/>
                <a:cs typeface="Arial Unicode MS" pitchFamily="34" charset="-128"/>
              </a:defRPr>
            </a:lvl2pPr>
            <a:lvl3pP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400">
                <a:solidFill>
                  <a:srgbClr val="FFFFFF"/>
                </a:solidFill>
                <a:latin typeface="Tahoma" pitchFamily="34" charset="0"/>
                <a:ea typeface="Arial Unicode MS" pitchFamily="34" charset="-128"/>
                <a:cs typeface="Arial Unicode MS" pitchFamily="34" charset="-128"/>
              </a:defRPr>
            </a:lvl3pPr>
            <a:lvl4pP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400">
                <a:solidFill>
                  <a:srgbClr val="FFFFFF"/>
                </a:solidFill>
                <a:latin typeface="Tahoma" pitchFamily="34" charset="0"/>
                <a:ea typeface="Arial Unicode MS" pitchFamily="34" charset="-128"/>
                <a:cs typeface="Arial Unicode MS" pitchFamily="34" charset="-128"/>
              </a:defRPr>
            </a:lvl4pPr>
            <a:lvl5pP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400">
                <a:solidFill>
                  <a:srgbClr val="FFFFFF"/>
                </a:solidFill>
                <a:latin typeface="Tahoma" pitchFamily="34" charset="0"/>
                <a:ea typeface="Arial Unicode MS" pitchFamily="34" charset="-128"/>
                <a:cs typeface="Arial Unicode MS" pitchFamily="34" charset="-128"/>
              </a:defRPr>
            </a:lvl9pPr>
          </a:lstStyle>
          <a:p>
            <a:pPr eaLnBrk="0" hangingPunct="0">
              <a:lnSpc>
                <a:spcPct val="100000"/>
              </a:lnSpc>
              <a:spcAft>
                <a:spcPts val="1250"/>
              </a:spcAft>
              <a:buFont typeface="Arial" pitchFamily="34" charset="0"/>
              <a:buChar char="•"/>
            </a:pPr>
            <a:r>
              <a:rPr lang="en-GB" sz="2000" b="1">
                <a:latin typeface="Arial" pitchFamily="34" charset="0"/>
              </a:rPr>
              <a:t>Conhecimento em Engenharia Financeira</a:t>
            </a:r>
          </a:p>
          <a:p>
            <a:pPr eaLnBrk="0" hangingPunct="0">
              <a:lnSpc>
                <a:spcPct val="100000"/>
              </a:lnSpc>
              <a:spcAft>
                <a:spcPts val="1250"/>
              </a:spcAft>
              <a:buFont typeface="Arial" pitchFamily="34" charset="0"/>
              <a:buChar char="•"/>
            </a:pPr>
            <a:r>
              <a:rPr lang="en-GB" sz="2000" b="1">
                <a:latin typeface="Arial" pitchFamily="34" charset="0"/>
              </a:rPr>
              <a:t>Monitoramento e Controle</a:t>
            </a:r>
          </a:p>
          <a:p>
            <a:pPr eaLnBrk="0" hangingPunct="0">
              <a:lnSpc>
                <a:spcPct val="100000"/>
              </a:lnSpc>
              <a:spcAft>
                <a:spcPts val="1250"/>
              </a:spcAft>
              <a:buFont typeface="Arial" pitchFamily="34" charset="0"/>
              <a:buChar char="•"/>
            </a:pPr>
            <a:r>
              <a:rPr lang="en-GB" sz="2000" b="1">
                <a:latin typeface="Arial" pitchFamily="34" charset="0"/>
              </a:rPr>
              <a:t>Acesso a novas fontes de recursos</a:t>
            </a:r>
          </a:p>
          <a:p>
            <a:pPr eaLnBrk="0" hangingPunct="0">
              <a:lnSpc>
                <a:spcPct val="100000"/>
              </a:lnSpc>
              <a:spcAft>
                <a:spcPts val="1250"/>
              </a:spcAft>
              <a:buFont typeface="Arial" pitchFamily="34" charset="0"/>
              <a:buChar char="•"/>
            </a:pPr>
            <a:r>
              <a:rPr lang="en-GB" sz="2000" b="1">
                <a:latin typeface="Arial" pitchFamily="34" charset="0"/>
              </a:rPr>
              <a:t>Geração de taxa de administração</a:t>
            </a:r>
          </a:p>
        </p:txBody>
      </p:sp>
      <p:sp>
        <p:nvSpPr>
          <p:cNvPr id="23559" name="AutoShape 7"/>
          <p:cNvSpPr>
            <a:spLocks noChangeArrowheads="1"/>
          </p:cNvSpPr>
          <p:nvPr/>
        </p:nvSpPr>
        <p:spPr bwMode="auto">
          <a:xfrm>
            <a:off x="1142817" y="1905000"/>
            <a:ext cx="2209446" cy="381000"/>
          </a:xfrm>
          <a:prstGeom prst="downArrow">
            <a:avLst>
              <a:gd name="adj1" fmla="val 53593"/>
              <a:gd name="adj2" fmla="val 53750"/>
            </a:avLst>
          </a:prstGeom>
          <a:solidFill>
            <a:srgbClr val="CC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60" name="AutoShape 8"/>
          <p:cNvSpPr>
            <a:spLocks noChangeArrowheads="1"/>
          </p:cNvSpPr>
          <p:nvPr/>
        </p:nvSpPr>
        <p:spPr bwMode="auto">
          <a:xfrm>
            <a:off x="5637896" y="1894114"/>
            <a:ext cx="2209446" cy="381000"/>
          </a:xfrm>
          <a:prstGeom prst="downArrow">
            <a:avLst>
              <a:gd name="adj1" fmla="val 53593"/>
              <a:gd name="adj2" fmla="val 53750"/>
            </a:avLst>
          </a:prstGeom>
          <a:solidFill>
            <a:srgbClr val="CC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61" name="Text Box 9"/>
          <p:cNvSpPr txBox="1">
            <a:spLocks noChangeArrowheads="1"/>
          </p:cNvSpPr>
          <p:nvPr/>
        </p:nvSpPr>
        <p:spPr bwMode="auto">
          <a:xfrm>
            <a:off x="539175" y="5133749"/>
            <a:ext cx="4420357"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100000"/>
              </a:lnSpc>
              <a:buClr>
                <a:srgbClr val="FF3300"/>
              </a:buClr>
              <a:buFont typeface="Arial" pitchFamily="34" charset="0"/>
              <a:buNone/>
            </a:pPr>
            <a:r>
              <a:rPr lang="en-GB" b="1" i="1" dirty="0">
                <a:solidFill>
                  <a:srgbClr val="FF3300"/>
                </a:solidFill>
                <a:latin typeface="Arial" pitchFamily="34" charset="0"/>
              </a:rPr>
              <a:t>ADICIONAM VALOR, INVESTIMENTO PARTICIPATIVO</a:t>
            </a:r>
          </a:p>
        </p:txBody>
      </p:sp>
    </p:spTree>
    <p:extLst>
      <p:ext uri="{BB962C8B-B14F-4D97-AF65-F5344CB8AC3E}">
        <p14:creationId xmlns:p14="http://schemas.microsoft.com/office/powerpoint/2010/main" val="18843694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Slide Number Placeholder 4"/>
          <p:cNvSpPr>
            <a:spLocks noGrp="1"/>
          </p:cNvSpPr>
          <p:nvPr>
            <p:ph type="sldNum" sz="quarter" idx="12"/>
          </p:nvPr>
        </p:nvSpPr>
        <p:spPr/>
        <p:txBody>
          <a:bodyPr/>
          <a:lstStyle/>
          <a:p>
            <a:fld id="{3B04E397-6F29-48EF-B231-FBBBDFC4FBB8}" type="slidenum">
              <a:rPr lang="en-US"/>
              <a:pPr/>
              <a:t>13</a:t>
            </a:fld>
            <a:endParaRPr lang="en-US"/>
          </a:p>
        </p:txBody>
      </p:sp>
      <p:sp>
        <p:nvSpPr>
          <p:cNvPr id="384002" name="Rectangle 2"/>
          <p:cNvSpPr>
            <a:spLocks noChangeArrowheads="1"/>
          </p:cNvSpPr>
          <p:nvPr/>
        </p:nvSpPr>
        <p:spPr bwMode="auto">
          <a:xfrm>
            <a:off x="0" y="1219200"/>
            <a:ext cx="9144000" cy="2971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bg1"/>
              </a:solidFill>
              <a:effectLst/>
            </a:endParaRPr>
          </a:p>
        </p:txBody>
      </p:sp>
      <p:sp>
        <p:nvSpPr>
          <p:cNvPr id="384003" name="Rectangle 3"/>
          <p:cNvSpPr>
            <a:spLocks noChangeArrowheads="1"/>
          </p:cNvSpPr>
          <p:nvPr/>
        </p:nvSpPr>
        <p:spPr bwMode="auto">
          <a:xfrm>
            <a:off x="0" y="3886200"/>
            <a:ext cx="9144000" cy="29718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004" name="Rectangle 4"/>
          <p:cNvSpPr>
            <a:spLocks noGrp="1" noRot="1" noChangeArrowheads="1"/>
          </p:cNvSpPr>
          <p:nvPr>
            <p:ph type="title"/>
          </p:nvPr>
        </p:nvSpPr>
        <p:spPr>
          <a:xfrm>
            <a:off x="2562728" y="116632"/>
            <a:ext cx="4604542" cy="914400"/>
          </a:xfrm>
        </p:spPr>
        <p:txBody>
          <a:bodyPr>
            <a:normAutofit/>
          </a:bodyPr>
          <a:lstStyle/>
          <a:p>
            <a:pPr algn="r"/>
            <a:r>
              <a:rPr lang="pt-BR" sz="3200" b="1" kern="1200" dirty="0">
                <a:solidFill>
                  <a:schemeClr val="tx1"/>
                </a:solidFill>
                <a:latin typeface="Tahoma" pitchFamily="34" charset="0"/>
                <a:ea typeface="Arial Unicode MS" pitchFamily="34" charset="-128"/>
                <a:cs typeface="Arial Unicode MS" pitchFamily="34" charset="-128"/>
              </a:rPr>
              <a:t>Tipologia de Anjos</a:t>
            </a:r>
          </a:p>
        </p:txBody>
      </p:sp>
      <p:grpSp>
        <p:nvGrpSpPr>
          <p:cNvPr id="384005" name="Group 5"/>
          <p:cNvGrpSpPr>
            <a:grpSpLocks/>
          </p:cNvGrpSpPr>
          <p:nvPr/>
        </p:nvGrpSpPr>
        <p:grpSpPr bwMode="auto">
          <a:xfrm>
            <a:off x="228600" y="5424491"/>
            <a:ext cx="8475662" cy="400050"/>
            <a:chOff x="144" y="3432"/>
            <a:chExt cx="5339" cy="252"/>
          </a:xfrm>
        </p:grpSpPr>
        <p:sp>
          <p:nvSpPr>
            <p:cNvPr id="384006" name="Text Box 6"/>
            <p:cNvSpPr txBox="1">
              <a:spLocks noChangeArrowheads="1"/>
            </p:cNvSpPr>
            <p:nvPr/>
          </p:nvSpPr>
          <p:spPr bwMode="auto">
            <a:xfrm>
              <a:off x="144" y="3432"/>
              <a:ext cx="83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000" b="1">
                  <a:effectLst/>
                  <a:latin typeface="Arial" pitchFamily="34" charset="0"/>
                </a:rPr>
                <a:t>Famintos</a:t>
              </a:r>
            </a:p>
          </p:txBody>
        </p:sp>
        <p:sp>
          <p:nvSpPr>
            <p:cNvPr id="384007" name="Text Box 7"/>
            <p:cNvSpPr txBox="1">
              <a:spLocks noChangeArrowheads="1"/>
            </p:cNvSpPr>
            <p:nvPr/>
          </p:nvSpPr>
          <p:spPr bwMode="auto">
            <a:xfrm>
              <a:off x="1392" y="3432"/>
              <a:ext cx="409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1800" b="1">
                  <a:effectLst/>
                  <a:latin typeface="Arial" pitchFamily="34" charset="0"/>
                </a:rPr>
                <a:t>Anjos ansiosos por investir até mais do que o necessário</a:t>
              </a:r>
            </a:p>
          </p:txBody>
        </p:sp>
      </p:grpSp>
      <p:grpSp>
        <p:nvGrpSpPr>
          <p:cNvPr id="384008" name="Group 8"/>
          <p:cNvGrpSpPr>
            <a:grpSpLocks/>
          </p:cNvGrpSpPr>
          <p:nvPr/>
        </p:nvGrpSpPr>
        <p:grpSpPr bwMode="auto">
          <a:xfrm>
            <a:off x="228602" y="6461128"/>
            <a:ext cx="8064501" cy="400050"/>
            <a:chOff x="144" y="3846"/>
            <a:chExt cx="5080" cy="252"/>
          </a:xfrm>
        </p:grpSpPr>
        <p:sp>
          <p:nvSpPr>
            <p:cNvPr id="384009" name="Text Box 9"/>
            <p:cNvSpPr txBox="1">
              <a:spLocks noChangeArrowheads="1"/>
            </p:cNvSpPr>
            <p:nvPr/>
          </p:nvSpPr>
          <p:spPr bwMode="auto">
            <a:xfrm>
              <a:off x="144" y="3846"/>
              <a:ext cx="70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000" b="1">
                  <a:effectLst/>
                  <a:latin typeface="Arial" pitchFamily="34" charset="0"/>
                </a:rPr>
                <a:t>Virgens</a:t>
              </a:r>
            </a:p>
          </p:txBody>
        </p:sp>
        <p:sp>
          <p:nvSpPr>
            <p:cNvPr id="384010" name="Text Box 10"/>
            <p:cNvSpPr txBox="1">
              <a:spLocks noChangeArrowheads="1"/>
            </p:cNvSpPr>
            <p:nvPr/>
          </p:nvSpPr>
          <p:spPr bwMode="auto">
            <a:xfrm>
              <a:off x="1392" y="3846"/>
              <a:ext cx="38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1800" b="1">
                  <a:effectLst/>
                  <a:latin typeface="Arial" pitchFamily="34" charset="0"/>
                </a:rPr>
                <a:t>Desejo latente, mas ainda sem experiência de investir</a:t>
              </a:r>
            </a:p>
          </p:txBody>
        </p:sp>
      </p:grpSp>
      <p:grpSp>
        <p:nvGrpSpPr>
          <p:cNvPr id="384011" name="Group 11"/>
          <p:cNvGrpSpPr>
            <a:grpSpLocks/>
          </p:cNvGrpSpPr>
          <p:nvPr/>
        </p:nvGrpSpPr>
        <p:grpSpPr bwMode="auto">
          <a:xfrm>
            <a:off x="228600" y="1905003"/>
            <a:ext cx="8915400" cy="400050"/>
            <a:chOff x="144" y="1272"/>
            <a:chExt cx="5616" cy="252"/>
          </a:xfrm>
        </p:grpSpPr>
        <p:sp>
          <p:nvSpPr>
            <p:cNvPr id="384012" name="Text Box 12"/>
            <p:cNvSpPr txBox="1">
              <a:spLocks noChangeArrowheads="1"/>
            </p:cNvSpPr>
            <p:nvPr/>
          </p:nvSpPr>
          <p:spPr bwMode="auto">
            <a:xfrm>
              <a:off x="144" y="1272"/>
              <a:ext cx="74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000" b="1" dirty="0">
                  <a:solidFill>
                    <a:schemeClr val="bg1"/>
                  </a:solidFill>
                  <a:effectLst/>
                  <a:latin typeface="Arial" pitchFamily="34" charset="0"/>
                </a:rPr>
                <a:t>Espelho</a:t>
              </a:r>
            </a:p>
          </p:txBody>
        </p:sp>
        <p:sp>
          <p:nvSpPr>
            <p:cNvPr id="384013" name="Text Box 13"/>
            <p:cNvSpPr txBox="1">
              <a:spLocks noChangeArrowheads="1"/>
            </p:cNvSpPr>
            <p:nvPr/>
          </p:nvSpPr>
          <p:spPr bwMode="auto">
            <a:xfrm>
              <a:off x="1392" y="1272"/>
              <a:ext cx="436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pt-BR" sz="1800" b="1" dirty="0">
                  <a:solidFill>
                    <a:schemeClr val="bg1"/>
                  </a:solidFill>
                  <a:effectLst/>
                  <a:latin typeface="Arial" pitchFamily="34" charset="0"/>
                </a:rPr>
                <a:t>Executivos e empresários bem sucedidos, semi-aposentados</a:t>
              </a:r>
            </a:p>
          </p:txBody>
        </p:sp>
      </p:grpSp>
      <p:grpSp>
        <p:nvGrpSpPr>
          <p:cNvPr id="384014" name="Group 14"/>
          <p:cNvGrpSpPr>
            <a:grpSpLocks/>
          </p:cNvGrpSpPr>
          <p:nvPr/>
        </p:nvGrpSpPr>
        <p:grpSpPr bwMode="auto">
          <a:xfrm>
            <a:off x="228600" y="1504953"/>
            <a:ext cx="8382000" cy="400050"/>
            <a:chOff x="144" y="912"/>
            <a:chExt cx="5280" cy="252"/>
          </a:xfrm>
        </p:grpSpPr>
        <p:sp>
          <p:nvSpPr>
            <p:cNvPr id="384015" name="Text Box 15"/>
            <p:cNvSpPr txBox="1">
              <a:spLocks noChangeArrowheads="1"/>
            </p:cNvSpPr>
            <p:nvPr/>
          </p:nvSpPr>
          <p:spPr bwMode="auto">
            <a:xfrm>
              <a:off x="144" y="912"/>
              <a:ext cx="60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000" b="1">
                  <a:solidFill>
                    <a:schemeClr val="bg1"/>
                  </a:solidFill>
                  <a:effectLst/>
                  <a:latin typeface="Arial" pitchFamily="34" charset="0"/>
                </a:rPr>
                <a:t>Lobos</a:t>
              </a:r>
            </a:p>
          </p:txBody>
        </p:sp>
        <p:sp>
          <p:nvSpPr>
            <p:cNvPr id="384016" name="Text Box 16"/>
            <p:cNvSpPr txBox="1">
              <a:spLocks noChangeArrowheads="1"/>
            </p:cNvSpPr>
            <p:nvPr/>
          </p:nvSpPr>
          <p:spPr bwMode="auto">
            <a:xfrm>
              <a:off x="1392" y="921"/>
              <a:ext cx="403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pt-BR" sz="1800" b="1">
                  <a:solidFill>
                    <a:schemeClr val="bg1"/>
                  </a:solidFill>
                  <a:effectLst/>
                  <a:latin typeface="Arial" pitchFamily="34" charset="0"/>
                </a:rPr>
                <a:t>Anjos à caça do controle do empreendimento</a:t>
              </a:r>
            </a:p>
          </p:txBody>
        </p:sp>
      </p:grpSp>
      <p:grpSp>
        <p:nvGrpSpPr>
          <p:cNvPr id="384017" name="Group 17"/>
          <p:cNvGrpSpPr>
            <a:grpSpLocks/>
          </p:cNvGrpSpPr>
          <p:nvPr/>
        </p:nvGrpSpPr>
        <p:grpSpPr bwMode="auto">
          <a:xfrm>
            <a:off x="228600" y="2438405"/>
            <a:ext cx="8382000" cy="652463"/>
            <a:chOff x="144" y="1632"/>
            <a:chExt cx="5280" cy="411"/>
          </a:xfrm>
        </p:grpSpPr>
        <p:sp>
          <p:nvSpPr>
            <p:cNvPr id="384018" name="Text Box 18"/>
            <p:cNvSpPr txBox="1">
              <a:spLocks noChangeArrowheads="1"/>
            </p:cNvSpPr>
            <p:nvPr/>
          </p:nvSpPr>
          <p:spPr bwMode="auto">
            <a:xfrm>
              <a:off x="144" y="1632"/>
              <a:ext cx="55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000" b="1" dirty="0">
                  <a:solidFill>
                    <a:schemeClr val="bg1"/>
                  </a:solidFill>
                  <a:effectLst/>
                  <a:latin typeface="Arial" pitchFamily="34" charset="0"/>
                </a:rPr>
                <a:t>Pares</a:t>
              </a:r>
            </a:p>
          </p:txBody>
        </p:sp>
        <p:sp>
          <p:nvSpPr>
            <p:cNvPr id="384019" name="Text Box 19"/>
            <p:cNvSpPr txBox="1">
              <a:spLocks noChangeArrowheads="1"/>
            </p:cNvSpPr>
            <p:nvPr/>
          </p:nvSpPr>
          <p:spPr bwMode="auto">
            <a:xfrm>
              <a:off x="1392" y="1632"/>
              <a:ext cx="4032"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pt-BR" sz="1800" b="1">
                  <a:solidFill>
                    <a:schemeClr val="bg1"/>
                  </a:solidFill>
                  <a:effectLst/>
                  <a:latin typeface="Arial" pitchFamily="34" charset="0"/>
                </a:rPr>
                <a:t>Empresários ativos, que ajudam novos empreendedores devido a interesses no negócio, no empreendedor, etc.</a:t>
              </a:r>
            </a:p>
          </p:txBody>
        </p:sp>
      </p:grpSp>
      <p:grpSp>
        <p:nvGrpSpPr>
          <p:cNvPr id="384020" name="Group 20"/>
          <p:cNvGrpSpPr>
            <a:grpSpLocks/>
          </p:cNvGrpSpPr>
          <p:nvPr/>
        </p:nvGrpSpPr>
        <p:grpSpPr bwMode="auto">
          <a:xfrm>
            <a:off x="228600" y="3162305"/>
            <a:ext cx="8382000" cy="652463"/>
            <a:chOff x="144" y="1992"/>
            <a:chExt cx="5280" cy="411"/>
          </a:xfrm>
        </p:grpSpPr>
        <p:sp>
          <p:nvSpPr>
            <p:cNvPr id="384021" name="Text Box 21"/>
            <p:cNvSpPr txBox="1">
              <a:spLocks noChangeArrowheads="1"/>
            </p:cNvSpPr>
            <p:nvPr/>
          </p:nvSpPr>
          <p:spPr bwMode="auto">
            <a:xfrm>
              <a:off x="144" y="1992"/>
              <a:ext cx="92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000" b="1" dirty="0">
                  <a:solidFill>
                    <a:schemeClr val="bg1"/>
                  </a:solidFill>
                  <a:effectLst/>
                  <a:latin typeface="Arial" pitchFamily="34" charset="0"/>
                </a:rPr>
                <a:t>Dr. Kildare</a:t>
              </a:r>
            </a:p>
          </p:txBody>
        </p:sp>
        <p:sp>
          <p:nvSpPr>
            <p:cNvPr id="384022" name="Text Box 22"/>
            <p:cNvSpPr txBox="1">
              <a:spLocks noChangeArrowheads="1"/>
            </p:cNvSpPr>
            <p:nvPr/>
          </p:nvSpPr>
          <p:spPr bwMode="auto">
            <a:xfrm>
              <a:off x="1392" y="1992"/>
              <a:ext cx="4032"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pt-BR" sz="1800" b="1" dirty="0">
                  <a:solidFill>
                    <a:schemeClr val="bg1"/>
                  </a:solidFill>
                  <a:effectLst/>
                  <a:latin typeface="Arial" pitchFamily="34" charset="0"/>
                </a:rPr>
                <a:t>Profissionais (consultores, advogados, contadores) que prestam serviços em troca de participação</a:t>
              </a:r>
            </a:p>
          </p:txBody>
        </p:sp>
      </p:grpSp>
      <p:grpSp>
        <p:nvGrpSpPr>
          <p:cNvPr id="384023" name="Group 23"/>
          <p:cNvGrpSpPr>
            <a:grpSpLocks/>
          </p:cNvGrpSpPr>
          <p:nvPr/>
        </p:nvGrpSpPr>
        <p:grpSpPr bwMode="auto">
          <a:xfrm>
            <a:off x="228601" y="3870327"/>
            <a:ext cx="6859589" cy="400050"/>
            <a:chOff x="144" y="2352"/>
            <a:chExt cx="4321" cy="252"/>
          </a:xfrm>
        </p:grpSpPr>
        <p:sp>
          <p:nvSpPr>
            <p:cNvPr id="384024" name="Text Box 24"/>
            <p:cNvSpPr txBox="1">
              <a:spLocks noChangeArrowheads="1"/>
            </p:cNvSpPr>
            <p:nvPr/>
          </p:nvSpPr>
          <p:spPr bwMode="auto">
            <a:xfrm>
              <a:off x="144" y="2352"/>
              <a:ext cx="89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000" b="1">
                  <a:effectLst/>
                  <a:latin typeface="Arial" pitchFamily="34" charset="0"/>
                </a:rPr>
                <a:t>High-Tech</a:t>
              </a:r>
            </a:p>
          </p:txBody>
        </p:sp>
        <p:sp>
          <p:nvSpPr>
            <p:cNvPr id="384025" name="Text Box 25"/>
            <p:cNvSpPr txBox="1">
              <a:spLocks noChangeArrowheads="1"/>
            </p:cNvSpPr>
            <p:nvPr/>
          </p:nvSpPr>
          <p:spPr bwMode="auto">
            <a:xfrm>
              <a:off x="1392" y="2352"/>
              <a:ext cx="307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1800" b="1">
                  <a:effectLst/>
                  <a:latin typeface="Arial" pitchFamily="34" charset="0"/>
                </a:rPr>
                <a:t>Anjos que investem somente em high-tech</a:t>
              </a:r>
            </a:p>
          </p:txBody>
        </p:sp>
      </p:grpSp>
      <p:grpSp>
        <p:nvGrpSpPr>
          <p:cNvPr id="384026" name="Group 26"/>
          <p:cNvGrpSpPr>
            <a:grpSpLocks/>
          </p:cNvGrpSpPr>
          <p:nvPr/>
        </p:nvGrpSpPr>
        <p:grpSpPr bwMode="auto">
          <a:xfrm>
            <a:off x="228601" y="4387853"/>
            <a:ext cx="6975477" cy="400050"/>
            <a:chOff x="144" y="2712"/>
            <a:chExt cx="4394" cy="252"/>
          </a:xfrm>
        </p:grpSpPr>
        <p:sp>
          <p:nvSpPr>
            <p:cNvPr id="384027" name="Text Box 27"/>
            <p:cNvSpPr txBox="1">
              <a:spLocks noChangeArrowheads="1"/>
            </p:cNvSpPr>
            <p:nvPr/>
          </p:nvSpPr>
          <p:spPr bwMode="auto">
            <a:xfrm>
              <a:off x="144" y="2712"/>
              <a:ext cx="89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000" b="1">
                  <a:effectLst/>
                  <a:latin typeface="Arial" pitchFamily="34" charset="0"/>
                </a:rPr>
                <a:t>Hands-Off</a:t>
              </a:r>
            </a:p>
          </p:txBody>
        </p:sp>
        <p:sp>
          <p:nvSpPr>
            <p:cNvPr id="384028" name="Text Box 28"/>
            <p:cNvSpPr txBox="1">
              <a:spLocks noChangeArrowheads="1"/>
            </p:cNvSpPr>
            <p:nvPr/>
          </p:nvSpPr>
          <p:spPr bwMode="auto">
            <a:xfrm>
              <a:off x="1392" y="2712"/>
              <a:ext cx="314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1800" b="1">
                  <a:effectLst/>
                  <a:latin typeface="Arial" pitchFamily="34" charset="0"/>
                </a:rPr>
                <a:t>Anjos que mantêm distância das operações</a:t>
              </a:r>
            </a:p>
          </p:txBody>
        </p:sp>
      </p:grpSp>
      <p:grpSp>
        <p:nvGrpSpPr>
          <p:cNvPr id="384029" name="Group 29"/>
          <p:cNvGrpSpPr>
            <a:grpSpLocks/>
          </p:cNvGrpSpPr>
          <p:nvPr/>
        </p:nvGrpSpPr>
        <p:grpSpPr bwMode="auto">
          <a:xfrm>
            <a:off x="228601" y="4905378"/>
            <a:ext cx="5268908" cy="400050"/>
            <a:chOff x="144" y="3072"/>
            <a:chExt cx="3319" cy="252"/>
          </a:xfrm>
        </p:grpSpPr>
        <p:sp>
          <p:nvSpPr>
            <p:cNvPr id="384030" name="Text Box 30"/>
            <p:cNvSpPr txBox="1">
              <a:spLocks noChangeArrowheads="1"/>
            </p:cNvSpPr>
            <p:nvPr/>
          </p:nvSpPr>
          <p:spPr bwMode="auto">
            <a:xfrm>
              <a:off x="144" y="3072"/>
              <a:ext cx="80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000" b="1">
                  <a:effectLst/>
                  <a:latin typeface="Arial" pitchFamily="34" charset="0"/>
                </a:rPr>
                <a:t>Arcanjos</a:t>
              </a:r>
            </a:p>
          </p:txBody>
        </p:sp>
        <p:sp>
          <p:nvSpPr>
            <p:cNvPr id="384031" name="Text Box 31"/>
            <p:cNvSpPr txBox="1">
              <a:spLocks noChangeArrowheads="1"/>
            </p:cNvSpPr>
            <p:nvPr/>
          </p:nvSpPr>
          <p:spPr bwMode="auto">
            <a:xfrm>
              <a:off x="1392" y="3072"/>
              <a:ext cx="207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1800" b="1" dirty="0">
                  <a:effectLst/>
                  <a:latin typeface="Arial" pitchFamily="34" charset="0"/>
                </a:rPr>
                <a:t>Líderes de </a:t>
              </a:r>
              <a:r>
                <a:rPr lang="pt-BR" sz="1800" b="1" dirty="0" smtClean="0">
                  <a:effectLst/>
                  <a:latin typeface="Arial" pitchFamily="34" charset="0"/>
                </a:rPr>
                <a:t>“</a:t>
              </a:r>
              <a:r>
                <a:rPr lang="pt-BR" sz="1800" b="1" dirty="0" smtClean="0">
                  <a:latin typeface="Arial" pitchFamily="34" charset="0"/>
                </a:rPr>
                <a:t>grupo</a:t>
              </a:r>
              <a:r>
                <a:rPr lang="pt-BR" sz="1800" b="1" dirty="0" smtClean="0">
                  <a:effectLst/>
                  <a:latin typeface="Arial" pitchFamily="34" charset="0"/>
                </a:rPr>
                <a:t> </a:t>
              </a:r>
              <a:r>
                <a:rPr lang="pt-BR" sz="1800" b="1" dirty="0">
                  <a:effectLst/>
                  <a:latin typeface="Arial" pitchFamily="34" charset="0"/>
                </a:rPr>
                <a:t>de anjos”</a:t>
              </a:r>
            </a:p>
          </p:txBody>
        </p:sp>
      </p:grpSp>
      <p:grpSp>
        <p:nvGrpSpPr>
          <p:cNvPr id="384032" name="Group 32"/>
          <p:cNvGrpSpPr>
            <a:grpSpLocks/>
          </p:cNvGrpSpPr>
          <p:nvPr/>
        </p:nvGrpSpPr>
        <p:grpSpPr bwMode="auto">
          <a:xfrm>
            <a:off x="228602" y="5942016"/>
            <a:ext cx="4410075" cy="400050"/>
            <a:chOff x="144" y="3846"/>
            <a:chExt cx="2778" cy="252"/>
          </a:xfrm>
        </p:grpSpPr>
        <p:sp>
          <p:nvSpPr>
            <p:cNvPr id="384033" name="Text Box 33"/>
            <p:cNvSpPr txBox="1">
              <a:spLocks noChangeArrowheads="1"/>
            </p:cNvSpPr>
            <p:nvPr/>
          </p:nvSpPr>
          <p:spPr bwMode="auto">
            <a:xfrm>
              <a:off x="144" y="3846"/>
              <a:ext cx="55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000" b="1">
                  <a:effectLst/>
                  <a:latin typeface="Arial" pitchFamily="34" charset="0"/>
                </a:rPr>
                <a:t>Serial</a:t>
              </a:r>
            </a:p>
          </p:txBody>
        </p:sp>
        <p:sp>
          <p:nvSpPr>
            <p:cNvPr id="384034" name="Text Box 34"/>
            <p:cNvSpPr txBox="1">
              <a:spLocks noChangeArrowheads="1"/>
            </p:cNvSpPr>
            <p:nvPr/>
          </p:nvSpPr>
          <p:spPr bwMode="auto">
            <a:xfrm>
              <a:off x="1392" y="3846"/>
              <a:ext cx="153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1800" b="1">
                  <a:effectLst/>
                  <a:latin typeface="Arial" pitchFamily="34" charset="0"/>
                </a:rPr>
                <a:t>Investidor contumaz</a:t>
              </a:r>
            </a:p>
          </p:txBody>
        </p:sp>
      </p:grpSp>
    </p:spTree>
    <p:extLst>
      <p:ext uri="{BB962C8B-B14F-4D97-AF65-F5344CB8AC3E}">
        <p14:creationId xmlns:p14="http://schemas.microsoft.com/office/powerpoint/2010/main" val="3953147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idx="12"/>
          </p:nvPr>
        </p:nvSpPr>
        <p:spPr/>
        <p:txBody>
          <a:bodyPr/>
          <a:lstStyle/>
          <a:p>
            <a:fld id="{EA616682-E239-4E3C-92AC-CD0688E6B38C}" type="slidenum">
              <a:rPr lang="en-GB"/>
              <a:pPr/>
              <a:t>14</a:t>
            </a:fld>
            <a:endParaRPr lang="en-GB"/>
          </a:p>
        </p:txBody>
      </p:sp>
      <p:sp>
        <p:nvSpPr>
          <p:cNvPr id="24577" name="Text Box 1"/>
          <p:cNvSpPr txBox="1">
            <a:spLocks noChangeArrowheads="1"/>
          </p:cNvSpPr>
          <p:nvPr/>
        </p:nvSpPr>
        <p:spPr bwMode="auto">
          <a:xfrm>
            <a:off x="1980883" y="1371600"/>
            <a:ext cx="4512661"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buFont typeface="Bookman Old Style" pitchFamily="18" charset="0"/>
              <a:buNone/>
            </a:pPr>
            <a:r>
              <a:rPr lang="en-GB" sz="3600" b="1" dirty="0" err="1">
                <a:solidFill>
                  <a:srgbClr val="FF0000"/>
                </a:solidFill>
                <a:effectLst>
                  <a:outerShdw blurRad="38100" dist="38100" dir="2700000" algn="tl">
                    <a:srgbClr val="C0C0C0"/>
                  </a:outerShdw>
                </a:effectLst>
                <a:latin typeface="Bookman Old Style" pitchFamily="18" charset="0"/>
              </a:rPr>
              <a:t>Investidor</a:t>
            </a:r>
            <a:r>
              <a:rPr lang="en-GB" sz="3600" b="1" dirty="0">
                <a:solidFill>
                  <a:srgbClr val="FF0000"/>
                </a:solidFill>
                <a:effectLst>
                  <a:outerShdw blurRad="38100" dist="38100" dir="2700000" algn="tl">
                    <a:srgbClr val="C0C0C0"/>
                  </a:outerShdw>
                </a:effectLst>
                <a:latin typeface="Bookman Old Style" pitchFamily="18" charset="0"/>
              </a:rPr>
              <a:t> </a:t>
            </a:r>
            <a:r>
              <a:rPr lang="en-GB" sz="3600" b="1" dirty="0" err="1">
                <a:solidFill>
                  <a:srgbClr val="FF0000"/>
                </a:solidFill>
                <a:effectLst>
                  <a:outerShdw blurRad="38100" dist="38100" dir="2700000" algn="tl">
                    <a:srgbClr val="C0C0C0"/>
                  </a:outerShdw>
                </a:effectLst>
                <a:latin typeface="Bookman Old Style" pitchFamily="18" charset="0"/>
              </a:rPr>
              <a:t>Anjo</a:t>
            </a:r>
            <a:endParaRPr lang="en-GB" sz="3600" b="1" dirty="0">
              <a:solidFill>
                <a:srgbClr val="FF0000"/>
              </a:solidFill>
              <a:effectLst>
                <a:outerShdw blurRad="38100" dist="38100" dir="2700000" algn="tl">
                  <a:srgbClr val="C0C0C0"/>
                </a:outerShdw>
              </a:effectLst>
              <a:latin typeface="Bookman Old Style" pitchFamily="18" charset="0"/>
            </a:endParaRPr>
          </a:p>
        </p:txBody>
      </p:sp>
      <p:sp>
        <p:nvSpPr>
          <p:cNvPr id="24578" name="Text Box 2"/>
          <p:cNvSpPr txBox="1">
            <a:spLocks noChangeArrowheads="1"/>
          </p:cNvSpPr>
          <p:nvPr/>
        </p:nvSpPr>
        <p:spPr bwMode="auto">
          <a:xfrm>
            <a:off x="1608001" y="5587594"/>
            <a:ext cx="571555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buClr>
                <a:srgbClr val="FFCC00"/>
              </a:buClr>
              <a:buFont typeface="Bookman Old Style" pitchFamily="18" charset="0"/>
              <a:buNone/>
            </a:pPr>
            <a:r>
              <a:rPr lang="en-GB" sz="3600" b="1" dirty="0" err="1">
                <a:solidFill>
                  <a:srgbClr val="FFCC00"/>
                </a:solidFill>
                <a:effectLst>
                  <a:outerShdw blurRad="38100" dist="38100" dir="2700000" algn="tl">
                    <a:srgbClr val="C0C0C0"/>
                  </a:outerShdw>
                </a:effectLst>
                <a:latin typeface="Bookman Old Style" pitchFamily="18" charset="0"/>
              </a:rPr>
              <a:t>Empresa</a:t>
            </a:r>
            <a:r>
              <a:rPr lang="en-GB" sz="3600" b="1" dirty="0">
                <a:solidFill>
                  <a:srgbClr val="FFCC00"/>
                </a:solidFill>
                <a:effectLst>
                  <a:outerShdw blurRad="38100" dist="38100" dir="2700000" algn="tl">
                    <a:srgbClr val="C0C0C0"/>
                  </a:outerShdw>
                </a:effectLst>
                <a:latin typeface="Bookman Old Style" pitchFamily="18" charset="0"/>
              </a:rPr>
              <a:t> </a:t>
            </a:r>
            <a:r>
              <a:rPr lang="en-GB" sz="3600" b="1" dirty="0" smtClean="0">
                <a:solidFill>
                  <a:srgbClr val="FFCC00"/>
                </a:solidFill>
                <a:effectLst>
                  <a:outerShdw blurRad="38100" dist="38100" dir="2700000" algn="tl">
                    <a:srgbClr val="C0C0C0"/>
                  </a:outerShdw>
                </a:effectLst>
                <a:latin typeface="Bookman Old Style" pitchFamily="18" charset="0"/>
              </a:rPr>
              <a:t>Start-up</a:t>
            </a:r>
            <a:endParaRPr lang="en-GB" sz="3600" b="1" dirty="0">
              <a:solidFill>
                <a:srgbClr val="FFCC00"/>
              </a:solidFill>
              <a:effectLst>
                <a:outerShdw blurRad="38100" dist="38100" dir="2700000" algn="tl">
                  <a:srgbClr val="C0C0C0"/>
                </a:outerShdw>
              </a:effectLst>
              <a:latin typeface="Bookman Old Style" pitchFamily="18" charset="0"/>
            </a:endParaRPr>
          </a:p>
        </p:txBody>
      </p:sp>
      <p:sp>
        <p:nvSpPr>
          <p:cNvPr id="24579" name="Text Box 3"/>
          <p:cNvSpPr txBox="1">
            <a:spLocks noChangeArrowheads="1"/>
          </p:cNvSpPr>
          <p:nvPr/>
        </p:nvSpPr>
        <p:spPr bwMode="auto">
          <a:xfrm>
            <a:off x="1964766" y="2971800"/>
            <a:ext cx="2301750"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buFont typeface="Bookman Old Style" pitchFamily="18" charset="0"/>
              <a:buNone/>
            </a:pPr>
            <a:r>
              <a:rPr lang="en-GB" sz="2800" b="1" dirty="0" err="1">
                <a:solidFill>
                  <a:srgbClr val="FF0000"/>
                </a:solidFill>
                <a:effectLst>
                  <a:outerShdw blurRad="38100" dist="38100" dir="2700000" algn="tl">
                    <a:srgbClr val="C0C0C0"/>
                  </a:outerShdw>
                </a:effectLst>
                <a:latin typeface="Bookman Old Style" pitchFamily="18" charset="0"/>
              </a:rPr>
              <a:t>Grupo</a:t>
            </a:r>
            <a:r>
              <a:rPr lang="en-GB" sz="2800" b="1" dirty="0">
                <a:solidFill>
                  <a:srgbClr val="FF0000"/>
                </a:solidFill>
                <a:effectLst>
                  <a:outerShdw blurRad="38100" dist="38100" dir="2700000" algn="tl">
                    <a:srgbClr val="C0C0C0"/>
                  </a:outerShdw>
                </a:effectLst>
                <a:latin typeface="Bookman Old Style" pitchFamily="18" charset="0"/>
              </a:rPr>
              <a:t> Informal de </a:t>
            </a:r>
            <a:r>
              <a:rPr lang="en-GB" sz="2800" b="1" dirty="0" err="1">
                <a:solidFill>
                  <a:srgbClr val="FF0000"/>
                </a:solidFill>
                <a:effectLst>
                  <a:outerShdw blurRad="38100" dist="38100" dir="2700000" algn="tl">
                    <a:srgbClr val="C0C0C0"/>
                  </a:outerShdw>
                </a:effectLst>
                <a:latin typeface="Bookman Old Style" pitchFamily="18" charset="0"/>
              </a:rPr>
              <a:t>Anjos</a:t>
            </a:r>
            <a:endParaRPr lang="en-GB" sz="2800" b="1" dirty="0">
              <a:solidFill>
                <a:srgbClr val="FF0000"/>
              </a:solidFill>
              <a:effectLst>
                <a:outerShdw blurRad="38100" dist="38100" dir="2700000" algn="tl">
                  <a:srgbClr val="C0C0C0"/>
                </a:outerShdw>
              </a:effectLst>
              <a:latin typeface="Bookman Old Style" pitchFamily="18" charset="0"/>
            </a:endParaRPr>
          </a:p>
        </p:txBody>
      </p:sp>
      <p:sp>
        <p:nvSpPr>
          <p:cNvPr id="24580" name="Text Box 4"/>
          <p:cNvSpPr txBox="1">
            <a:spLocks noChangeArrowheads="1"/>
          </p:cNvSpPr>
          <p:nvPr/>
        </p:nvSpPr>
        <p:spPr bwMode="auto">
          <a:xfrm>
            <a:off x="4465777" y="2971801"/>
            <a:ext cx="1966231" cy="181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buFont typeface="Bookman Old Style" pitchFamily="18" charset="0"/>
              <a:buNone/>
            </a:pPr>
            <a:r>
              <a:rPr lang="en-GB" sz="2800" b="1" dirty="0" err="1" smtClean="0">
                <a:solidFill>
                  <a:srgbClr val="FF0000"/>
                </a:solidFill>
                <a:effectLst>
                  <a:outerShdw blurRad="38100" dist="38100" dir="2700000" algn="tl">
                    <a:srgbClr val="C0C0C0"/>
                  </a:outerShdw>
                </a:effectLst>
                <a:latin typeface="Bookman Old Style" pitchFamily="18" charset="0"/>
              </a:rPr>
              <a:t>Grupo</a:t>
            </a:r>
            <a:r>
              <a:rPr lang="en-GB" sz="2800" b="1" dirty="0" smtClean="0">
                <a:solidFill>
                  <a:srgbClr val="FF0000"/>
                </a:solidFill>
                <a:effectLst>
                  <a:outerShdw blurRad="38100" dist="38100" dir="2700000" algn="tl">
                    <a:srgbClr val="C0C0C0"/>
                  </a:outerShdw>
                </a:effectLst>
                <a:latin typeface="Bookman Old Style" pitchFamily="18" charset="0"/>
              </a:rPr>
              <a:t> </a:t>
            </a:r>
            <a:r>
              <a:rPr lang="en-GB" sz="2800" b="1" dirty="0" err="1">
                <a:solidFill>
                  <a:srgbClr val="FF0000"/>
                </a:solidFill>
                <a:effectLst>
                  <a:outerShdw blurRad="38100" dist="38100" dir="2700000" algn="tl">
                    <a:srgbClr val="C0C0C0"/>
                  </a:outerShdw>
                </a:effectLst>
                <a:latin typeface="Bookman Old Style" pitchFamily="18" charset="0"/>
              </a:rPr>
              <a:t>ou</a:t>
            </a:r>
            <a:r>
              <a:rPr lang="en-GB" sz="2800" b="1" dirty="0">
                <a:solidFill>
                  <a:srgbClr val="FF0000"/>
                </a:solidFill>
                <a:effectLst>
                  <a:outerShdw blurRad="38100" dist="38100" dir="2700000" algn="tl">
                    <a:srgbClr val="C0C0C0"/>
                  </a:outerShdw>
                </a:effectLst>
                <a:latin typeface="Bookman Old Style" pitchFamily="18" charset="0"/>
              </a:rPr>
              <a:t> </a:t>
            </a:r>
            <a:r>
              <a:rPr lang="en-GB" sz="2800" b="1" dirty="0" err="1">
                <a:solidFill>
                  <a:srgbClr val="FF0000"/>
                </a:solidFill>
                <a:effectLst>
                  <a:outerShdw blurRad="38100" dist="38100" dir="2700000" algn="tl">
                    <a:srgbClr val="C0C0C0"/>
                  </a:outerShdw>
                </a:effectLst>
                <a:latin typeface="Bookman Old Style" pitchFamily="18" charset="0"/>
              </a:rPr>
              <a:t>Rede</a:t>
            </a:r>
            <a:r>
              <a:rPr lang="en-GB" sz="2800" b="1" dirty="0">
                <a:solidFill>
                  <a:srgbClr val="FF0000"/>
                </a:solidFill>
                <a:effectLst>
                  <a:outerShdw blurRad="38100" dist="38100" dir="2700000" algn="tl">
                    <a:srgbClr val="C0C0C0"/>
                  </a:outerShdw>
                </a:effectLst>
                <a:latin typeface="Bookman Old Style" pitchFamily="18" charset="0"/>
              </a:rPr>
              <a:t> de Anjos</a:t>
            </a:r>
          </a:p>
          <a:p>
            <a:pPr algn="ctr">
              <a:lnSpc>
                <a:spcPct val="100000"/>
              </a:lnSpc>
              <a:buFont typeface="Bookman Old Style" pitchFamily="18" charset="0"/>
              <a:buNone/>
            </a:pPr>
            <a:endParaRPr lang="en-GB" sz="2800" b="1" dirty="0">
              <a:solidFill>
                <a:srgbClr val="FF0000"/>
              </a:solidFill>
              <a:effectLst>
                <a:outerShdw blurRad="38100" dist="38100" dir="2700000" algn="tl">
                  <a:srgbClr val="C0C0C0"/>
                </a:outerShdw>
              </a:effectLst>
              <a:latin typeface="Bookman Old Style" pitchFamily="18" charset="0"/>
            </a:endParaRPr>
          </a:p>
        </p:txBody>
      </p:sp>
      <p:sp>
        <p:nvSpPr>
          <p:cNvPr id="24581" name="Text Box 5"/>
          <p:cNvSpPr txBox="1">
            <a:spLocks noChangeArrowheads="1"/>
          </p:cNvSpPr>
          <p:nvPr/>
        </p:nvSpPr>
        <p:spPr bwMode="auto">
          <a:xfrm>
            <a:off x="6629803" y="2971800"/>
            <a:ext cx="230175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buFont typeface="Bookman Old Style" pitchFamily="18" charset="0"/>
              <a:buNone/>
            </a:pPr>
            <a:r>
              <a:rPr lang="en-GB" sz="2800" b="1" dirty="0">
                <a:solidFill>
                  <a:srgbClr val="FF0000"/>
                </a:solidFill>
                <a:effectLst>
                  <a:outerShdw blurRad="38100" dist="38100" dir="2700000" algn="tl">
                    <a:srgbClr val="C0C0C0"/>
                  </a:outerShdw>
                </a:effectLst>
                <a:latin typeface="Bookman Old Style" pitchFamily="18" charset="0"/>
              </a:rPr>
              <a:t>Fundo </a:t>
            </a:r>
            <a:r>
              <a:rPr lang="en-GB" sz="2800" b="1" dirty="0" smtClean="0">
                <a:solidFill>
                  <a:srgbClr val="FF0000"/>
                </a:solidFill>
                <a:effectLst>
                  <a:outerShdw blurRad="38100" dist="38100" dir="2700000" algn="tl">
                    <a:srgbClr val="C0C0C0"/>
                  </a:outerShdw>
                </a:effectLst>
                <a:latin typeface="Bookman Old Style" pitchFamily="18" charset="0"/>
              </a:rPr>
              <a:t>Seed /de </a:t>
            </a:r>
            <a:r>
              <a:rPr lang="en-GB" sz="2800" b="1" dirty="0">
                <a:solidFill>
                  <a:srgbClr val="FF0000"/>
                </a:solidFill>
                <a:effectLst>
                  <a:outerShdw blurRad="38100" dist="38100" dir="2700000" algn="tl">
                    <a:srgbClr val="C0C0C0"/>
                  </a:outerShdw>
                </a:effectLst>
                <a:latin typeface="Bookman Old Style" pitchFamily="18" charset="0"/>
              </a:rPr>
              <a:t>Anjos</a:t>
            </a:r>
          </a:p>
        </p:txBody>
      </p:sp>
      <p:cxnSp>
        <p:nvCxnSpPr>
          <p:cNvPr id="24582" name="AutoShape 6"/>
          <p:cNvCxnSpPr>
            <a:cxnSpLocks noChangeShapeType="1"/>
            <a:stCxn id="24577" idx="2"/>
            <a:endCxn id="24579" idx="0"/>
          </p:cNvCxnSpPr>
          <p:nvPr/>
        </p:nvCxnSpPr>
        <p:spPr bwMode="auto">
          <a:xfrm flipH="1">
            <a:off x="3116374" y="2014538"/>
            <a:ext cx="1120839" cy="957262"/>
          </a:xfrm>
          <a:prstGeom prst="bentConnector3">
            <a:avLst>
              <a:gd name="adj1" fmla="val 50000"/>
            </a:avLst>
          </a:prstGeom>
          <a:noFill/>
          <a:ln w="38160">
            <a:solidFill>
              <a:srgbClr val="004A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583" name="AutoShape 7"/>
          <p:cNvCxnSpPr>
            <a:cxnSpLocks noChangeShapeType="1"/>
            <a:stCxn id="24577" idx="2"/>
            <a:endCxn id="24580" idx="0"/>
          </p:cNvCxnSpPr>
          <p:nvPr/>
        </p:nvCxnSpPr>
        <p:spPr bwMode="auto">
          <a:xfrm rot="16200000" flipH="1">
            <a:off x="4364421" y="1887329"/>
            <a:ext cx="957262" cy="1211679"/>
          </a:xfrm>
          <a:prstGeom prst="bentConnector3">
            <a:avLst>
              <a:gd name="adj1" fmla="val 50000"/>
            </a:avLst>
          </a:prstGeom>
          <a:noFill/>
          <a:ln w="38160">
            <a:solidFill>
              <a:srgbClr val="004A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584" name="AutoShape 8"/>
          <p:cNvCxnSpPr>
            <a:cxnSpLocks noChangeShapeType="1"/>
            <a:stCxn id="24577" idx="2"/>
            <a:endCxn id="24581" idx="0"/>
          </p:cNvCxnSpPr>
          <p:nvPr/>
        </p:nvCxnSpPr>
        <p:spPr bwMode="auto">
          <a:xfrm rot="16200000" flipH="1">
            <a:off x="5530315" y="721437"/>
            <a:ext cx="957262" cy="3543464"/>
          </a:xfrm>
          <a:prstGeom prst="bentConnector3">
            <a:avLst>
              <a:gd name="adj1" fmla="val 50000"/>
            </a:avLst>
          </a:prstGeom>
          <a:noFill/>
          <a:ln w="38160">
            <a:solidFill>
              <a:srgbClr val="004A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585" name="Text Box 9"/>
          <p:cNvSpPr txBox="1">
            <a:spLocks noChangeArrowheads="1"/>
          </p:cNvSpPr>
          <p:nvPr/>
        </p:nvSpPr>
        <p:spPr bwMode="auto">
          <a:xfrm>
            <a:off x="380940" y="2971800"/>
            <a:ext cx="138749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buFont typeface="Bookman Old Style" pitchFamily="18" charset="0"/>
              <a:buNone/>
            </a:pPr>
            <a:r>
              <a:rPr lang="en-GB" sz="2800" b="1" dirty="0">
                <a:solidFill>
                  <a:srgbClr val="FF0000"/>
                </a:solidFill>
                <a:effectLst>
                  <a:outerShdw blurRad="38100" dist="38100" dir="2700000" algn="tl">
                    <a:srgbClr val="C0C0C0"/>
                  </a:outerShdw>
                </a:effectLst>
                <a:latin typeface="Bookman Old Style" pitchFamily="18" charset="0"/>
              </a:rPr>
              <a:t>Solo</a:t>
            </a:r>
          </a:p>
        </p:txBody>
      </p:sp>
      <p:cxnSp>
        <p:nvCxnSpPr>
          <p:cNvPr id="24586" name="AutoShape 10"/>
          <p:cNvCxnSpPr>
            <a:cxnSpLocks noChangeShapeType="1"/>
            <a:stCxn id="24577" idx="2"/>
            <a:endCxn id="24585" idx="0"/>
          </p:cNvCxnSpPr>
          <p:nvPr/>
        </p:nvCxnSpPr>
        <p:spPr bwMode="auto">
          <a:xfrm flipH="1">
            <a:off x="1073956" y="2014538"/>
            <a:ext cx="3161793" cy="957262"/>
          </a:xfrm>
          <a:prstGeom prst="bentConnector3">
            <a:avLst>
              <a:gd name="adj1" fmla="val 50000"/>
            </a:avLst>
          </a:prstGeom>
          <a:noFill/>
          <a:ln w="38160">
            <a:solidFill>
              <a:srgbClr val="004A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587" name="Text Box 11"/>
          <p:cNvSpPr txBox="1">
            <a:spLocks noChangeArrowheads="1"/>
          </p:cNvSpPr>
          <p:nvPr/>
        </p:nvSpPr>
        <p:spPr bwMode="auto">
          <a:xfrm>
            <a:off x="1066629" y="2025650"/>
            <a:ext cx="826344"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nSpc>
                <a:spcPct val="100000"/>
              </a:lnSpc>
              <a:buFont typeface="Times New Roman" pitchFamily="18" charset="0"/>
              <a:buNone/>
            </a:pPr>
            <a:r>
              <a:rPr lang="en-GB" i="1">
                <a:latin typeface="Times New Roman" pitchFamily="18" charset="0"/>
              </a:rPr>
              <a:t>Ativo</a:t>
            </a:r>
          </a:p>
        </p:txBody>
      </p:sp>
      <p:sp>
        <p:nvSpPr>
          <p:cNvPr id="24588" name="Text Box 12"/>
          <p:cNvSpPr txBox="1">
            <a:spLocks noChangeArrowheads="1"/>
          </p:cNvSpPr>
          <p:nvPr/>
        </p:nvSpPr>
        <p:spPr bwMode="auto">
          <a:xfrm>
            <a:off x="6717712" y="2025650"/>
            <a:ext cx="112963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nSpc>
                <a:spcPct val="100000"/>
              </a:lnSpc>
              <a:buFont typeface="Times New Roman" pitchFamily="18" charset="0"/>
              <a:buNone/>
            </a:pPr>
            <a:r>
              <a:rPr lang="en-GB" i="1">
                <a:latin typeface="Times New Roman" pitchFamily="18" charset="0"/>
              </a:rPr>
              <a:t>Passivo</a:t>
            </a:r>
          </a:p>
        </p:txBody>
      </p:sp>
      <p:sp>
        <p:nvSpPr>
          <p:cNvPr id="24589" name="AutoShape 13"/>
          <p:cNvSpPr>
            <a:spLocks noChangeArrowheads="1"/>
          </p:cNvSpPr>
          <p:nvPr/>
        </p:nvSpPr>
        <p:spPr bwMode="auto">
          <a:xfrm>
            <a:off x="1371380" y="4648200"/>
            <a:ext cx="6325052" cy="914400"/>
          </a:xfrm>
          <a:prstGeom prst="downArrow">
            <a:avLst>
              <a:gd name="adj1" fmla="val 50852"/>
              <a:gd name="adj2" fmla="val 43602"/>
            </a:avLst>
          </a:prstGeom>
          <a:gradFill rotWithShape="0">
            <a:gsLst>
              <a:gs pos="0">
                <a:srgbClr val="D0DDE7"/>
              </a:gs>
              <a:gs pos="100000">
                <a:srgbClr val="004A8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Rectangle 1"/>
          <p:cNvSpPr/>
          <p:nvPr/>
        </p:nvSpPr>
        <p:spPr>
          <a:xfrm>
            <a:off x="2125973" y="260648"/>
            <a:ext cx="4500940" cy="584775"/>
          </a:xfrm>
          <a:prstGeom prst="rect">
            <a:avLst/>
          </a:prstGeom>
        </p:spPr>
        <p:txBody>
          <a:bodyPr wrap="square">
            <a:spAutoFit/>
          </a:bodyPr>
          <a:lstStyle/>
          <a:p>
            <a:pPr algn="ctr">
              <a:lnSpc>
                <a:spcPct val="100000"/>
              </a:lnSpc>
              <a:spcBef>
                <a:spcPts val="2000"/>
              </a:spcBef>
              <a:buClr>
                <a:srgbClr val="EE941C"/>
              </a:buClr>
            </a:pPr>
            <a:r>
              <a:rPr lang="en-GB" sz="3200" b="1" dirty="0" err="1">
                <a:solidFill>
                  <a:schemeClr val="tx1"/>
                </a:solidFill>
              </a:rPr>
              <a:t>Redes</a:t>
            </a:r>
            <a:r>
              <a:rPr lang="en-GB" sz="3200" b="1" dirty="0">
                <a:solidFill>
                  <a:schemeClr val="tx1"/>
                </a:solidFill>
              </a:rPr>
              <a:t> de </a:t>
            </a:r>
            <a:r>
              <a:rPr lang="en-GB" sz="3200" b="1" dirty="0" err="1">
                <a:solidFill>
                  <a:schemeClr val="tx1"/>
                </a:solidFill>
              </a:rPr>
              <a:t>anjos</a:t>
            </a:r>
            <a:endParaRPr lang="en-GB" sz="3200" b="1" dirty="0">
              <a:solidFill>
                <a:schemeClr val="tx1"/>
              </a:solidFill>
            </a:endParaRPr>
          </a:p>
        </p:txBody>
      </p:sp>
      <p:sp>
        <p:nvSpPr>
          <p:cNvPr id="18" name="Footer Placeholder 3"/>
          <p:cNvSpPr>
            <a:spLocks noGrp="1"/>
          </p:cNvSpPr>
          <p:nvPr>
            <p:ph type="ftr" idx="11"/>
          </p:nvPr>
        </p:nvSpPr>
        <p:spPr>
          <a:xfrm>
            <a:off x="3095130" y="6383338"/>
            <a:ext cx="2893671" cy="474663"/>
          </a:xfrm>
        </p:spPr>
        <p:txBody>
          <a:bodyPr/>
          <a:lstStyle>
            <a:lvl1pPr>
              <a:defRPr sz="1000" b="0">
                <a:solidFill>
                  <a:schemeClr val="bg1"/>
                </a:solidFill>
                <a:effectLst/>
              </a:defRPr>
            </a:lvl1pPr>
          </a:lstStyle>
          <a:p>
            <a:r>
              <a:rPr lang="en-GB" dirty="0" smtClean="0"/>
              <a:t>@</a:t>
            </a:r>
            <a:r>
              <a:rPr lang="en-GB" dirty="0" err="1" smtClean="0"/>
              <a:t>Gávea</a:t>
            </a:r>
            <a:r>
              <a:rPr lang="en-GB" dirty="0" smtClean="0"/>
              <a:t> Angels</a:t>
            </a:r>
            <a:endParaRPr lang="en-GB" dirty="0"/>
          </a:p>
        </p:txBody>
      </p:sp>
    </p:spTree>
    <p:extLst>
      <p:ext uri="{BB962C8B-B14F-4D97-AF65-F5344CB8AC3E}">
        <p14:creationId xmlns:p14="http://schemas.microsoft.com/office/powerpoint/2010/main" val="17342339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E1749640-163F-4329-9C40-26823D851025}" type="slidenum">
              <a:rPr lang="en-GB"/>
              <a:pPr/>
              <a:t>15</a:t>
            </a:fld>
            <a:endParaRPr lang="en-GB"/>
          </a:p>
        </p:txBody>
      </p:sp>
      <p:sp>
        <p:nvSpPr>
          <p:cNvPr id="34817" name="Rectangle 1"/>
          <p:cNvSpPr>
            <a:spLocks noChangeArrowheads="1"/>
          </p:cNvSpPr>
          <p:nvPr/>
        </p:nvSpPr>
        <p:spPr bwMode="auto">
          <a:xfrm>
            <a:off x="563350" y="304800"/>
            <a:ext cx="7595336" cy="594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341313" indent="-341313">
              <a:lnSpc>
                <a:spcPct val="90000"/>
              </a:lnSpc>
              <a:spcBef>
                <a:spcPts val="800"/>
              </a:spcBef>
              <a:buClr>
                <a:srgbClr val="FFCC00"/>
              </a:buClr>
              <a:buSzPct val="12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GB" sz="3600" b="1" dirty="0" err="1"/>
              <a:t>Vantagens</a:t>
            </a:r>
            <a:r>
              <a:rPr lang="en-GB" sz="3600" b="1" dirty="0"/>
              <a:t> da </a:t>
            </a:r>
            <a:r>
              <a:rPr lang="en-GB" sz="3600" b="1" dirty="0" err="1"/>
              <a:t>Atuação</a:t>
            </a:r>
            <a:r>
              <a:rPr lang="en-GB" sz="3600" b="1" dirty="0"/>
              <a:t> </a:t>
            </a:r>
            <a:r>
              <a:rPr lang="en-GB" sz="3600" b="1" dirty="0" err="1"/>
              <a:t>em</a:t>
            </a:r>
            <a:r>
              <a:rPr lang="en-GB" sz="3600" b="1" dirty="0"/>
              <a:t> </a:t>
            </a:r>
            <a:r>
              <a:rPr lang="en-GB" sz="3600" b="1" dirty="0" err="1"/>
              <a:t>Grupo</a:t>
            </a:r>
            <a:endParaRPr lang="en-GB" sz="3600" b="1" dirty="0"/>
          </a:p>
          <a:p>
            <a:pPr marL="341313" indent="-341313">
              <a:lnSpc>
                <a:spcPct val="90000"/>
              </a:lnSpc>
              <a:spcBef>
                <a:spcPts val="800"/>
              </a:spcBef>
              <a:buClr>
                <a:srgbClr val="FFCC00"/>
              </a:buClr>
              <a:buSzPct val="120000"/>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en-GB" sz="2400" b="1" dirty="0" smtClean="0"/>
          </a:p>
          <a:p>
            <a:pPr marL="341313" indent="-341313">
              <a:lnSpc>
                <a:spcPct val="90000"/>
              </a:lnSpc>
              <a:spcBef>
                <a:spcPts val="800"/>
              </a:spcBef>
              <a:buClr>
                <a:srgbClr val="FFCC00"/>
              </a:buClr>
              <a:buSzPct val="120000"/>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GB" sz="2400" b="1" dirty="0" err="1" smtClean="0"/>
              <a:t>Diversificar</a:t>
            </a:r>
            <a:r>
              <a:rPr lang="en-GB" sz="2400" b="1" dirty="0" smtClean="0"/>
              <a:t> </a:t>
            </a:r>
            <a:r>
              <a:rPr lang="en-GB" sz="2400" b="1" dirty="0"/>
              <a:t>portfolio de </a:t>
            </a:r>
            <a:r>
              <a:rPr lang="en-GB" sz="2400" b="1" dirty="0" err="1" smtClean="0"/>
              <a:t>investimentos</a:t>
            </a:r>
            <a:r>
              <a:rPr lang="en-GB" sz="2400" b="1" dirty="0" smtClean="0"/>
              <a:t>: </a:t>
            </a:r>
            <a:r>
              <a:rPr lang="pt-BR" sz="2400" b="1" dirty="0" smtClean="0"/>
              <a:t>fornecem </a:t>
            </a:r>
            <a:r>
              <a:rPr lang="pt-BR" sz="2400" b="1" dirty="0"/>
              <a:t>aos investidores oportunidade de trocar </a:t>
            </a:r>
            <a:r>
              <a:rPr lang="pt-BR" sz="2400" b="1" dirty="0" err="1"/>
              <a:t>idéias</a:t>
            </a:r>
            <a:r>
              <a:rPr lang="pt-BR" sz="2400" b="1" dirty="0"/>
              <a:t> e informação acerca de novos negócios </a:t>
            </a:r>
            <a:endParaRPr lang="pt-BR" sz="2400" b="1" dirty="0" smtClean="0"/>
          </a:p>
          <a:p>
            <a:pPr marL="341313" indent="-341313">
              <a:lnSpc>
                <a:spcPct val="90000"/>
              </a:lnSpc>
              <a:spcBef>
                <a:spcPts val="800"/>
              </a:spcBef>
              <a:buClr>
                <a:srgbClr val="FFCC00"/>
              </a:buClr>
              <a:buSzPct val="120000"/>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en-GB" sz="2400" b="1" dirty="0"/>
          </a:p>
          <a:p>
            <a:pPr marL="341313" indent="-341313">
              <a:lnSpc>
                <a:spcPct val="90000"/>
              </a:lnSpc>
              <a:spcBef>
                <a:spcPts val="800"/>
              </a:spcBef>
              <a:buClr>
                <a:srgbClr val="FFCC00"/>
              </a:buClr>
              <a:buSzPct val="120000"/>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GB" sz="2400" b="1" dirty="0" err="1" smtClean="0"/>
              <a:t>Diluir</a:t>
            </a:r>
            <a:r>
              <a:rPr lang="en-GB" sz="2400" b="1" dirty="0" smtClean="0"/>
              <a:t> </a:t>
            </a:r>
            <a:r>
              <a:rPr lang="en-GB" sz="2400" b="1" dirty="0" err="1" smtClean="0"/>
              <a:t>riscos</a:t>
            </a:r>
            <a:endParaRPr lang="en-GB" sz="2400" b="1" dirty="0" smtClean="0"/>
          </a:p>
          <a:p>
            <a:pPr marL="341313" indent="-341313">
              <a:lnSpc>
                <a:spcPct val="90000"/>
              </a:lnSpc>
              <a:spcBef>
                <a:spcPts val="800"/>
              </a:spcBef>
              <a:buClr>
                <a:srgbClr val="FFCC00"/>
              </a:buClr>
              <a:buSzPct val="120000"/>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en-GB" sz="2400" b="1" dirty="0"/>
          </a:p>
          <a:p>
            <a:pPr marL="341313" indent="-341313">
              <a:lnSpc>
                <a:spcPct val="90000"/>
              </a:lnSpc>
              <a:spcBef>
                <a:spcPts val="800"/>
              </a:spcBef>
              <a:buClr>
                <a:srgbClr val="FFCC00"/>
              </a:buClr>
              <a:buSzPct val="120000"/>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GB" sz="2400" b="1" dirty="0" err="1" smtClean="0"/>
              <a:t>Usufruir</a:t>
            </a:r>
            <a:r>
              <a:rPr lang="en-GB" sz="2400" b="1" dirty="0" smtClean="0"/>
              <a:t> </a:t>
            </a:r>
            <a:r>
              <a:rPr lang="en-GB" sz="2400" b="1" dirty="0"/>
              <a:t>da expertise e capital social </a:t>
            </a:r>
            <a:r>
              <a:rPr lang="en-GB" sz="2400" b="1" dirty="0" err="1"/>
              <a:t>diversificado</a:t>
            </a:r>
            <a:r>
              <a:rPr lang="en-GB" sz="2400" b="1" dirty="0"/>
              <a:t> do </a:t>
            </a:r>
            <a:r>
              <a:rPr lang="en-GB" sz="2400" b="1" dirty="0" err="1"/>
              <a:t>grupo</a:t>
            </a:r>
            <a:r>
              <a:rPr lang="en-GB" sz="2400" b="1" dirty="0"/>
              <a:t> </a:t>
            </a:r>
            <a:r>
              <a:rPr lang="en-GB" sz="2400" b="1" dirty="0" err="1"/>
              <a:t>na</a:t>
            </a:r>
            <a:r>
              <a:rPr lang="en-GB" sz="2400" b="1" dirty="0"/>
              <a:t> </a:t>
            </a:r>
            <a:r>
              <a:rPr lang="en-GB" sz="2400" b="1" dirty="0" err="1"/>
              <a:t>análise</a:t>
            </a:r>
            <a:r>
              <a:rPr lang="en-GB" sz="2400" b="1" dirty="0"/>
              <a:t> e </a:t>
            </a:r>
            <a:r>
              <a:rPr lang="en-GB" sz="2400" b="1" dirty="0" err="1"/>
              <a:t>monitoramento</a:t>
            </a:r>
            <a:r>
              <a:rPr lang="en-GB" sz="2400" b="1" dirty="0"/>
              <a:t> de </a:t>
            </a:r>
            <a:r>
              <a:rPr lang="en-GB" sz="2400" b="1" dirty="0" err="1"/>
              <a:t>investimentos</a:t>
            </a:r>
            <a:r>
              <a:rPr lang="en-GB" sz="2400" b="1" dirty="0"/>
              <a:t> </a:t>
            </a:r>
            <a:endParaRPr lang="en-GB" sz="2400" b="1" dirty="0" smtClean="0"/>
          </a:p>
          <a:p>
            <a:pPr marL="341313" indent="-341313">
              <a:lnSpc>
                <a:spcPct val="90000"/>
              </a:lnSpc>
              <a:spcBef>
                <a:spcPts val="800"/>
              </a:spcBef>
              <a:buClr>
                <a:srgbClr val="FFCC00"/>
              </a:buClr>
              <a:buSzPct val="120000"/>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en-GB" sz="2400" b="1" dirty="0"/>
          </a:p>
          <a:p>
            <a:pPr marL="341313" indent="-341313">
              <a:lnSpc>
                <a:spcPct val="90000"/>
              </a:lnSpc>
              <a:spcBef>
                <a:spcPts val="800"/>
              </a:spcBef>
              <a:buClr>
                <a:srgbClr val="FFCC00"/>
              </a:buClr>
              <a:buSzPct val="120000"/>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GB" sz="2400" b="1" dirty="0" err="1" smtClean="0"/>
              <a:t>Investir</a:t>
            </a:r>
            <a:r>
              <a:rPr lang="en-GB" sz="2400" b="1" dirty="0" smtClean="0"/>
              <a:t> </a:t>
            </a:r>
            <a:r>
              <a:rPr lang="en-GB" sz="2400" b="1" dirty="0"/>
              <a:t>volumes </a:t>
            </a:r>
            <a:r>
              <a:rPr lang="en-GB" sz="2400" b="1" dirty="0" err="1" smtClean="0"/>
              <a:t>maiores</a:t>
            </a:r>
            <a:r>
              <a:rPr lang="en-GB" sz="2400" b="1" dirty="0"/>
              <a:t>, </a:t>
            </a:r>
            <a:r>
              <a:rPr lang="en-GB" sz="2400" b="1" dirty="0" smtClean="0"/>
              <a:t> </a:t>
            </a:r>
            <a:r>
              <a:rPr lang="en-GB" sz="2400" b="1" dirty="0"/>
              <a:t>multi-</a:t>
            </a:r>
            <a:r>
              <a:rPr lang="en-GB" sz="2400" b="1" dirty="0" err="1"/>
              <a:t>estágio</a:t>
            </a:r>
            <a:r>
              <a:rPr lang="en-GB" sz="2400" b="1" dirty="0"/>
              <a:t> </a:t>
            </a:r>
          </a:p>
        </p:txBody>
      </p:sp>
    </p:spTree>
    <p:extLst>
      <p:ext uri="{BB962C8B-B14F-4D97-AF65-F5344CB8AC3E}">
        <p14:creationId xmlns:p14="http://schemas.microsoft.com/office/powerpoint/2010/main" val="11811179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B5D171D1-5E38-4A81-A0AA-D0462414D0CC}" type="slidenum">
              <a:rPr lang="en-GB"/>
              <a:pPr/>
              <a:t>16</a:t>
            </a:fld>
            <a:endParaRPr lang="en-GB"/>
          </a:p>
        </p:txBody>
      </p:sp>
      <p:sp>
        <p:nvSpPr>
          <p:cNvPr id="27649" name="Rectangle 1"/>
          <p:cNvSpPr>
            <a:spLocks noGrp="1" noChangeArrowheads="1"/>
          </p:cNvSpPr>
          <p:nvPr>
            <p:ph type="body" idx="4294967295"/>
          </p:nvPr>
        </p:nvSpPr>
        <p:spPr>
          <a:xfrm>
            <a:off x="141387" y="1071927"/>
            <a:ext cx="8540358" cy="5334000"/>
          </a:xfrm>
          <a:ln/>
        </p:spPr>
        <p:txBody>
          <a:bodyPr>
            <a:normAutofit lnSpcReduction="10000"/>
          </a:bodyPr>
          <a:lstStyle/>
          <a:p>
            <a:pPr>
              <a:lnSpc>
                <a:spcPct val="100000"/>
              </a:lnSpc>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kern="1200" dirty="0" err="1">
                <a:effectLst/>
                <a:latin typeface="Tahoma" pitchFamily="34" charset="0"/>
                <a:ea typeface="Arial Unicode MS" pitchFamily="34" charset="-128"/>
                <a:cs typeface="Arial Unicode MS" pitchFamily="34" charset="-128"/>
              </a:rPr>
              <a:t>Favorecem</a:t>
            </a:r>
            <a:r>
              <a:rPr lang="en-GB" sz="2400" b="1" kern="1200" dirty="0">
                <a:effectLst/>
                <a:latin typeface="Tahoma" pitchFamily="34" charset="0"/>
                <a:ea typeface="Arial Unicode MS" pitchFamily="34" charset="-128"/>
                <a:cs typeface="Arial Unicode MS" pitchFamily="34" charset="-128"/>
              </a:rPr>
              <a:t> a </a:t>
            </a:r>
            <a:r>
              <a:rPr lang="en-GB" sz="2400" b="1" kern="1200" dirty="0" err="1">
                <a:effectLst/>
                <a:latin typeface="Tahoma" pitchFamily="34" charset="0"/>
                <a:ea typeface="Arial Unicode MS" pitchFamily="34" charset="-128"/>
                <a:cs typeface="Arial Unicode MS" pitchFamily="34" charset="-128"/>
              </a:rPr>
              <a:t>aproximação</a:t>
            </a:r>
            <a:r>
              <a:rPr lang="en-GB" sz="2400" b="1" kern="1200" dirty="0">
                <a:effectLst/>
                <a:latin typeface="Tahoma" pitchFamily="34" charset="0"/>
                <a:ea typeface="Arial Unicode MS" pitchFamily="34" charset="-128"/>
                <a:cs typeface="Arial Unicode MS" pitchFamily="34" charset="-128"/>
              </a:rPr>
              <a:t> de </a:t>
            </a:r>
            <a:r>
              <a:rPr lang="en-GB" sz="2400" b="1" kern="1200" dirty="0" err="1">
                <a:effectLst/>
                <a:latin typeface="Tahoma" pitchFamily="34" charset="0"/>
                <a:ea typeface="Arial Unicode MS" pitchFamily="34" charset="-128"/>
                <a:cs typeface="Arial Unicode MS" pitchFamily="34" charset="-128"/>
              </a:rPr>
              <a:t>investidores</a:t>
            </a:r>
            <a:r>
              <a:rPr lang="en-GB" sz="2400" b="1" kern="1200" dirty="0">
                <a:effectLst/>
                <a:latin typeface="Tahoma" pitchFamily="34" charset="0"/>
                <a:ea typeface="Arial Unicode MS" pitchFamily="34" charset="-128"/>
                <a:cs typeface="Arial Unicode MS" pitchFamily="34" charset="-128"/>
              </a:rPr>
              <a:t> </a:t>
            </a:r>
            <a:r>
              <a:rPr lang="en-GB" sz="2400" b="1" kern="1200" dirty="0" err="1">
                <a:effectLst/>
                <a:latin typeface="Tahoma" pitchFamily="34" charset="0"/>
                <a:ea typeface="Arial Unicode MS" pitchFamily="34" charset="-128"/>
                <a:cs typeface="Arial Unicode MS" pitchFamily="34" charset="-128"/>
              </a:rPr>
              <a:t>anjo</a:t>
            </a:r>
            <a:r>
              <a:rPr lang="en-GB" sz="2400" b="1" kern="1200" dirty="0">
                <a:effectLst/>
                <a:latin typeface="Tahoma" pitchFamily="34" charset="0"/>
                <a:ea typeface="Arial Unicode MS" pitchFamily="34" charset="-128"/>
                <a:cs typeface="Arial Unicode MS" pitchFamily="34" charset="-128"/>
              </a:rPr>
              <a:t> com </a:t>
            </a:r>
            <a:r>
              <a:rPr lang="en-GB" sz="2400" b="1" kern="1200" dirty="0" err="1">
                <a:effectLst/>
                <a:latin typeface="Tahoma" pitchFamily="34" charset="0"/>
                <a:ea typeface="Arial Unicode MS" pitchFamily="34" charset="-128"/>
                <a:cs typeface="Arial Unicode MS" pitchFamily="34" charset="-128"/>
              </a:rPr>
              <a:t>empreendedores</a:t>
            </a:r>
            <a:r>
              <a:rPr lang="en-GB" sz="2400" b="1" kern="1200" dirty="0">
                <a:effectLst/>
                <a:latin typeface="Tahoma" pitchFamily="34" charset="0"/>
                <a:ea typeface="Arial Unicode MS" pitchFamily="34" charset="-128"/>
                <a:cs typeface="Arial Unicode MS" pitchFamily="34" charset="-128"/>
              </a:rPr>
              <a:t> </a:t>
            </a:r>
            <a:r>
              <a:rPr lang="en-GB" sz="2400" b="1" kern="1200" dirty="0" err="1">
                <a:effectLst/>
                <a:latin typeface="Tahoma" pitchFamily="34" charset="0"/>
                <a:ea typeface="Arial Unicode MS" pitchFamily="34" charset="-128"/>
                <a:cs typeface="Arial Unicode MS" pitchFamily="34" charset="-128"/>
              </a:rPr>
              <a:t>que</a:t>
            </a:r>
            <a:r>
              <a:rPr lang="en-GB" sz="2400" b="1" kern="1200" dirty="0">
                <a:effectLst/>
                <a:latin typeface="Tahoma" pitchFamily="34" charset="0"/>
                <a:ea typeface="Arial Unicode MS" pitchFamily="34" charset="-128"/>
                <a:cs typeface="Arial Unicode MS" pitchFamily="34" charset="-128"/>
              </a:rPr>
              <a:t> </a:t>
            </a:r>
            <a:r>
              <a:rPr lang="en-GB" sz="2400" b="1" kern="1200" dirty="0" err="1">
                <a:effectLst/>
                <a:latin typeface="Tahoma" pitchFamily="34" charset="0"/>
                <a:ea typeface="Arial Unicode MS" pitchFamily="34" charset="-128"/>
                <a:cs typeface="Arial Unicode MS" pitchFamily="34" charset="-128"/>
              </a:rPr>
              <a:t>estejam</a:t>
            </a:r>
            <a:r>
              <a:rPr lang="en-GB" sz="2400" b="1" kern="1200" dirty="0">
                <a:effectLst/>
                <a:latin typeface="Tahoma" pitchFamily="34" charset="0"/>
                <a:ea typeface="Arial Unicode MS" pitchFamily="34" charset="-128"/>
                <a:cs typeface="Arial Unicode MS" pitchFamily="34" charset="-128"/>
              </a:rPr>
              <a:t> </a:t>
            </a:r>
            <a:r>
              <a:rPr lang="en-GB" sz="2400" b="1" kern="1200" dirty="0" err="1">
                <a:effectLst/>
                <a:latin typeface="Tahoma" pitchFamily="34" charset="0"/>
                <a:ea typeface="Arial Unicode MS" pitchFamily="34" charset="-128"/>
                <a:cs typeface="Arial Unicode MS" pitchFamily="34" charset="-128"/>
              </a:rPr>
              <a:t>iniciando</a:t>
            </a:r>
            <a:r>
              <a:rPr lang="en-GB" sz="2400" b="1" kern="1200" dirty="0">
                <a:effectLst/>
                <a:latin typeface="Tahoma" pitchFamily="34" charset="0"/>
                <a:ea typeface="Arial Unicode MS" pitchFamily="34" charset="-128"/>
                <a:cs typeface="Arial Unicode MS" pitchFamily="34" charset="-128"/>
              </a:rPr>
              <a:t> </a:t>
            </a:r>
            <a:r>
              <a:rPr lang="en-GB" sz="2400" b="1" kern="1200" dirty="0" err="1">
                <a:effectLst/>
                <a:latin typeface="Tahoma" pitchFamily="34" charset="0"/>
                <a:ea typeface="Arial Unicode MS" pitchFamily="34" charset="-128"/>
                <a:cs typeface="Arial Unicode MS" pitchFamily="34" charset="-128"/>
              </a:rPr>
              <a:t>os</a:t>
            </a:r>
            <a:r>
              <a:rPr lang="en-GB" sz="2400" b="1" kern="1200" dirty="0">
                <a:effectLst/>
                <a:latin typeface="Tahoma" pitchFamily="34" charset="0"/>
                <a:ea typeface="Arial Unicode MS" pitchFamily="34" charset="-128"/>
                <a:cs typeface="Arial Unicode MS" pitchFamily="34" charset="-128"/>
              </a:rPr>
              <a:t> </a:t>
            </a:r>
            <a:r>
              <a:rPr lang="en-GB" sz="2400" b="1" kern="1200" dirty="0" err="1">
                <a:effectLst/>
                <a:latin typeface="Tahoma" pitchFamily="34" charset="0"/>
                <a:ea typeface="Arial Unicode MS" pitchFamily="34" charset="-128"/>
                <a:cs typeface="Arial Unicode MS" pitchFamily="34" charset="-128"/>
              </a:rPr>
              <a:t>seus</a:t>
            </a:r>
            <a:r>
              <a:rPr lang="en-GB" sz="2400" b="1" kern="1200" dirty="0">
                <a:effectLst/>
                <a:latin typeface="Tahoma" pitchFamily="34" charset="0"/>
                <a:ea typeface="Arial Unicode MS" pitchFamily="34" charset="-128"/>
                <a:cs typeface="Arial Unicode MS" pitchFamily="34" charset="-128"/>
              </a:rPr>
              <a:t> </a:t>
            </a:r>
            <a:r>
              <a:rPr lang="en-GB" sz="2400" b="1" kern="1200" dirty="0" err="1" smtClean="0">
                <a:effectLst/>
                <a:latin typeface="Tahoma" pitchFamily="34" charset="0"/>
                <a:ea typeface="Arial Unicode MS" pitchFamily="34" charset="-128"/>
                <a:cs typeface="Arial Unicode MS" pitchFamily="34" charset="-128"/>
              </a:rPr>
              <a:t>negócios</a:t>
            </a:r>
            <a:endParaRPr lang="en-GB" sz="2400" b="1" kern="1200" dirty="0" smtClean="0">
              <a:effectLst/>
              <a:latin typeface="Tahoma" pitchFamily="34" charset="0"/>
              <a:ea typeface="Arial Unicode MS" pitchFamily="34" charset="-128"/>
              <a:cs typeface="Arial Unicode MS" pitchFamily="34" charset="-128"/>
            </a:endParaRPr>
          </a:p>
          <a:p>
            <a:pPr>
              <a:lnSpc>
                <a:spcPct val="100000"/>
              </a:lnSpc>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1" kern="1200" dirty="0">
              <a:effectLst/>
              <a:latin typeface="Tahoma" pitchFamily="34" charset="0"/>
              <a:ea typeface="Arial Unicode MS" pitchFamily="34" charset="-128"/>
              <a:cs typeface="Arial Unicode MS" pitchFamily="34" charset="-128"/>
            </a:endParaRPr>
          </a:p>
          <a:p>
            <a:pPr>
              <a:lnSpc>
                <a:spcPct val="100000"/>
              </a:lnSpc>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kern="1200" dirty="0" err="1">
                <a:effectLst/>
                <a:latin typeface="Tahoma" pitchFamily="34" charset="0"/>
                <a:ea typeface="Arial Unicode MS" pitchFamily="34" charset="-128"/>
                <a:cs typeface="Arial Unicode MS" pitchFamily="34" charset="-128"/>
              </a:rPr>
              <a:t>Estimulam</a:t>
            </a:r>
            <a:r>
              <a:rPr lang="en-GB" sz="2400" b="1" kern="1200" dirty="0">
                <a:effectLst/>
                <a:latin typeface="Tahoma" pitchFamily="34" charset="0"/>
                <a:ea typeface="Arial Unicode MS" pitchFamily="34" charset="-128"/>
                <a:cs typeface="Arial Unicode MS" pitchFamily="34" charset="-128"/>
              </a:rPr>
              <a:t> o </a:t>
            </a:r>
            <a:r>
              <a:rPr lang="en-GB" sz="2400" b="1" kern="1200" dirty="0" err="1">
                <a:effectLst/>
                <a:latin typeface="Tahoma" pitchFamily="34" charset="0"/>
                <a:ea typeface="Arial Unicode MS" pitchFamily="34" charset="-128"/>
                <a:cs typeface="Arial Unicode MS" pitchFamily="34" charset="-128"/>
              </a:rPr>
              <a:t>empreendedorismo</a:t>
            </a:r>
            <a:r>
              <a:rPr lang="en-GB" sz="2400" b="1" kern="1200" dirty="0">
                <a:effectLst/>
                <a:latin typeface="Tahoma" pitchFamily="34" charset="0"/>
                <a:ea typeface="Arial Unicode MS" pitchFamily="34" charset="-128"/>
                <a:cs typeface="Arial Unicode MS" pitchFamily="34" charset="-128"/>
              </a:rPr>
              <a:t> </a:t>
            </a:r>
            <a:r>
              <a:rPr lang="en-GB" sz="2400" b="1" kern="1200" dirty="0" err="1">
                <a:effectLst/>
                <a:latin typeface="Tahoma" pitchFamily="34" charset="0"/>
                <a:ea typeface="Arial Unicode MS" pitchFamily="34" charset="-128"/>
                <a:cs typeface="Arial Unicode MS" pitchFamily="34" charset="-128"/>
              </a:rPr>
              <a:t>em</a:t>
            </a:r>
            <a:r>
              <a:rPr lang="en-GB" sz="2400" b="1" kern="1200" dirty="0">
                <a:effectLst/>
                <a:latin typeface="Tahoma" pitchFamily="34" charset="0"/>
                <a:ea typeface="Arial Unicode MS" pitchFamily="34" charset="-128"/>
                <a:cs typeface="Arial Unicode MS" pitchFamily="34" charset="-128"/>
              </a:rPr>
              <a:t> </a:t>
            </a:r>
            <a:r>
              <a:rPr lang="en-GB" sz="2400" b="1" kern="1200" dirty="0" err="1">
                <a:effectLst/>
                <a:latin typeface="Tahoma" pitchFamily="34" charset="0"/>
                <a:ea typeface="Arial Unicode MS" pitchFamily="34" charset="-128"/>
                <a:cs typeface="Arial Unicode MS" pitchFamily="34" charset="-128"/>
              </a:rPr>
              <a:t>uma</a:t>
            </a:r>
            <a:r>
              <a:rPr lang="en-GB" sz="2400" b="1" kern="1200" dirty="0">
                <a:effectLst/>
                <a:latin typeface="Tahoma" pitchFamily="34" charset="0"/>
                <a:ea typeface="Arial Unicode MS" pitchFamily="34" charset="-128"/>
                <a:cs typeface="Arial Unicode MS" pitchFamily="34" charset="-128"/>
              </a:rPr>
              <a:t> </a:t>
            </a:r>
            <a:r>
              <a:rPr lang="en-GB" sz="2400" b="1" kern="1200" dirty="0" err="1">
                <a:effectLst/>
                <a:latin typeface="Tahoma" pitchFamily="34" charset="0"/>
                <a:ea typeface="Arial Unicode MS" pitchFamily="34" charset="-128"/>
                <a:cs typeface="Arial Unicode MS" pitchFamily="34" charset="-128"/>
              </a:rPr>
              <a:t>determinada</a:t>
            </a:r>
            <a:r>
              <a:rPr lang="en-GB" sz="2400" b="1" kern="1200" dirty="0">
                <a:effectLst/>
                <a:latin typeface="Tahoma" pitchFamily="34" charset="0"/>
                <a:ea typeface="Arial Unicode MS" pitchFamily="34" charset="-128"/>
                <a:cs typeface="Arial Unicode MS" pitchFamily="34" charset="-128"/>
              </a:rPr>
              <a:t> </a:t>
            </a:r>
            <a:r>
              <a:rPr lang="en-GB" sz="2400" b="1" kern="1200" dirty="0" err="1">
                <a:effectLst/>
                <a:latin typeface="Tahoma" pitchFamily="34" charset="0"/>
                <a:ea typeface="Arial Unicode MS" pitchFamily="34" charset="-128"/>
                <a:cs typeface="Arial Unicode MS" pitchFamily="34" charset="-128"/>
              </a:rPr>
              <a:t>região</a:t>
            </a:r>
            <a:r>
              <a:rPr lang="en-GB" sz="2400" b="1" kern="1200" dirty="0">
                <a:effectLst/>
                <a:latin typeface="Tahoma" pitchFamily="34" charset="0"/>
                <a:ea typeface="Arial Unicode MS" pitchFamily="34" charset="-128"/>
                <a:cs typeface="Arial Unicode MS" pitchFamily="34" charset="-128"/>
              </a:rPr>
              <a:t> </a:t>
            </a:r>
            <a:r>
              <a:rPr lang="en-GB" sz="2400" b="1" kern="1200" dirty="0" err="1" smtClean="0">
                <a:effectLst/>
                <a:latin typeface="Tahoma" pitchFamily="34" charset="0"/>
                <a:ea typeface="Arial Unicode MS" pitchFamily="34" charset="-128"/>
                <a:cs typeface="Arial Unicode MS" pitchFamily="34" charset="-128"/>
              </a:rPr>
              <a:t>geográfica</a:t>
            </a:r>
            <a:endParaRPr lang="en-GB" sz="2400" b="1" kern="1200" dirty="0" smtClean="0">
              <a:effectLst/>
              <a:latin typeface="Tahoma" pitchFamily="34" charset="0"/>
              <a:ea typeface="Arial Unicode MS" pitchFamily="34" charset="-128"/>
              <a:cs typeface="Arial Unicode MS" pitchFamily="34" charset="-128"/>
            </a:endParaRPr>
          </a:p>
          <a:p>
            <a:pPr>
              <a:lnSpc>
                <a:spcPct val="100000"/>
              </a:lnSpc>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1" kern="1200" dirty="0">
              <a:effectLst/>
              <a:latin typeface="Tahoma" pitchFamily="34" charset="0"/>
              <a:ea typeface="Arial Unicode MS" pitchFamily="34" charset="-128"/>
              <a:cs typeface="Arial Unicode MS" pitchFamily="34" charset="-128"/>
            </a:endParaRPr>
          </a:p>
          <a:p>
            <a:pPr>
              <a:lnSpc>
                <a:spcPct val="100000"/>
              </a:lnSpc>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b="1" kern="1200" dirty="0">
                <a:effectLst/>
                <a:latin typeface="Tahoma" pitchFamily="34" charset="0"/>
                <a:ea typeface="Arial Unicode MS" pitchFamily="34" charset="-128"/>
                <a:cs typeface="Arial Unicode MS" pitchFamily="34" charset="-128"/>
              </a:rPr>
              <a:t>Promovem atividades e serviços  (cursos, palestras, workshops, clínicas, encontros, etc.) para empreendedores, investidores e demais atores de um determinado cenário local </a:t>
            </a:r>
            <a:endParaRPr lang="pt-BR" sz="2400" b="1" kern="1200" dirty="0" smtClean="0">
              <a:effectLst/>
              <a:latin typeface="Tahoma" pitchFamily="34" charset="0"/>
              <a:ea typeface="Arial Unicode MS" pitchFamily="34" charset="-128"/>
              <a:cs typeface="Arial Unicode MS" pitchFamily="34" charset="-128"/>
            </a:endParaRPr>
          </a:p>
          <a:p>
            <a:pPr>
              <a:lnSpc>
                <a:spcPct val="100000"/>
              </a:lnSpc>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b="1" kern="1200" dirty="0" smtClean="0">
              <a:effectLst/>
              <a:latin typeface="Tahoma" pitchFamily="34" charset="0"/>
              <a:ea typeface="Arial Unicode MS" pitchFamily="34" charset="-128"/>
              <a:cs typeface="Arial Unicode MS" pitchFamily="34" charset="-128"/>
            </a:endParaRPr>
          </a:p>
          <a:p>
            <a:pPr>
              <a:lnSpc>
                <a:spcPct val="100000"/>
              </a:lnSpc>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b="1" kern="1200" dirty="0">
                <a:effectLst/>
                <a:latin typeface="Tahoma" pitchFamily="34" charset="0"/>
                <a:ea typeface="Arial Unicode MS" pitchFamily="34" charset="-128"/>
                <a:cs typeface="Arial Unicode MS" pitchFamily="34" charset="-128"/>
              </a:rPr>
              <a:t>Acelera negociações</a:t>
            </a:r>
          </a:p>
          <a:p>
            <a:pPr>
              <a:lnSpc>
                <a:spcPct val="100000"/>
              </a:lnSpc>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b="1" kern="1200" dirty="0">
              <a:effectLst/>
              <a:latin typeface="Tahoma" pitchFamily="34" charset="0"/>
              <a:ea typeface="Arial Unicode MS" pitchFamily="34" charset="-128"/>
              <a:cs typeface="Arial Unicode MS" pitchFamily="34" charset="-128"/>
            </a:endParaRPr>
          </a:p>
          <a:p>
            <a:pPr>
              <a:lnSpc>
                <a:spcPct val="100000"/>
              </a:lnSpc>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p>
          <a:p>
            <a:pPr>
              <a:lnSpc>
                <a:spcPct val="100000"/>
              </a:lnSpc>
              <a:spcBef>
                <a:spcPts val="7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p>
          <a:p>
            <a:pPr>
              <a:lnSpc>
                <a:spcPct val="100000"/>
              </a:lnSpc>
              <a:spcBef>
                <a:spcPts val="7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p>
        </p:txBody>
      </p:sp>
    </p:spTree>
    <p:extLst>
      <p:ext uri="{BB962C8B-B14F-4D97-AF65-F5344CB8AC3E}">
        <p14:creationId xmlns:p14="http://schemas.microsoft.com/office/powerpoint/2010/main" val="30014713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597382" y="1340768"/>
            <a:ext cx="7922046" cy="4782848"/>
          </a:xfrm>
          <a:prstGeom prst="rect">
            <a:avLst/>
          </a:prstGeom>
          <a:noFill/>
          <a:ln w="9525">
            <a:noFill/>
            <a:miter lim="800000"/>
            <a:headEnd/>
            <a:tailEnd/>
          </a:ln>
        </p:spPr>
        <p:txBody>
          <a:bodyPr wrap="square">
            <a:spAutoFit/>
          </a:bodyPr>
          <a:lstStyle/>
          <a:p>
            <a:pPr algn="just" fontAlgn="auto">
              <a:spcBef>
                <a:spcPct val="20000"/>
              </a:spcBef>
              <a:spcAft>
                <a:spcPts val="0"/>
              </a:spcAft>
              <a:defRPr/>
            </a:pPr>
            <a:r>
              <a:rPr lang="pt-BR" sz="2800" b="1" dirty="0">
                <a:solidFill>
                  <a:schemeClr val="tx1"/>
                </a:solidFill>
                <a:latin typeface="+mn-lt"/>
              </a:rPr>
              <a:t>Principal fonte de financiamento de empresas </a:t>
            </a:r>
            <a:r>
              <a:rPr lang="pt-BR" sz="2800" b="1" dirty="0" smtClean="0">
                <a:solidFill>
                  <a:schemeClr val="tx1"/>
                </a:solidFill>
                <a:latin typeface="+mn-lt"/>
              </a:rPr>
              <a:t>emergentes de alto risco </a:t>
            </a:r>
            <a:r>
              <a:rPr lang="pt-BR" sz="2800" b="1" dirty="0">
                <a:solidFill>
                  <a:schemeClr val="tx1"/>
                </a:solidFill>
                <a:latin typeface="+mn-lt"/>
              </a:rPr>
              <a:t>nos Estados Unidos e na </a:t>
            </a:r>
            <a:r>
              <a:rPr lang="pt-BR" sz="2800" b="1" dirty="0" smtClean="0">
                <a:solidFill>
                  <a:schemeClr val="tx1"/>
                </a:solidFill>
                <a:latin typeface="+mn-lt"/>
              </a:rPr>
              <a:t>Europa: 50% investimentos </a:t>
            </a:r>
            <a:r>
              <a:rPr lang="pt-BR" sz="2800" b="1" dirty="0" err="1" smtClean="0">
                <a:solidFill>
                  <a:schemeClr val="tx1"/>
                </a:solidFill>
                <a:latin typeface="+mn-lt"/>
              </a:rPr>
              <a:t>pré</a:t>
            </a:r>
            <a:r>
              <a:rPr lang="pt-BR" sz="2800" b="1" dirty="0" smtClean="0">
                <a:solidFill>
                  <a:schemeClr val="tx1"/>
                </a:solidFill>
                <a:latin typeface="+mn-lt"/>
              </a:rPr>
              <a:t>-receita</a:t>
            </a:r>
          </a:p>
          <a:p>
            <a:pPr marL="357188" indent="-357188" fontAlgn="auto">
              <a:spcBef>
                <a:spcPct val="20000"/>
              </a:spcBef>
              <a:spcAft>
                <a:spcPts val="0"/>
              </a:spcAft>
              <a:buFont typeface="Arial" pitchFamily="34" charset="0"/>
              <a:buChar char="•"/>
              <a:defRPr/>
            </a:pPr>
            <a:endParaRPr lang="pt-BR" sz="1600" dirty="0">
              <a:solidFill>
                <a:schemeClr val="tx1"/>
              </a:solidFill>
              <a:latin typeface="+mn-lt"/>
            </a:endParaRPr>
          </a:p>
          <a:p>
            <a:pPr marL="357188" indent="-357188" fontAlgn="auto">
              <a:lnSpc>
                <a:spcPct val="70000"/>
              </a:lnSpc>
              <a:spcBef>
                <a:spcPts val="0"/>
              </a:spcBef>
              <a:spcAft>
                <a:spcPts val="1200"/>
              </a:spcAft>
              <a:buFont typeface="Arial" pitchFamily="34" charset="0"/>
              <a:buChar char="•"/>
              <a:defRPr/>
            </a:pPr>
            <a:r>
              <a:rPr lang="en-GB" sz="2400" dirty="0" err="1" smtClean="0">
                <a:solidFill>
                  <a:schemeClr val="tx1"/>
                </a:solidFill>
                <a:latin typeface="+mn-lt"/>
              </a:rPr>
              <a:t>Reino</a:t>
            </a:r>
            <a:r>
              <a:rPr lang="en-GB" sz="2400" dirty="0" smtClean="0">
                <a:solidFill>
                  <a:schemeClr val="tx1"/>
                </a:solidFill>
                <a:latin typeface="+mn-lt"/>
              </a:rPr>
              <a:t> </a:t>
            </a:r>
            <a:r>
              <a:rPr lang="en-GB" sz="2400" dirty="0" err="1" smtClean="0">
                <a:solidFill>
                  <a:schemeClr val="tx1"/>
                </a:solidFill>
                <a:latin typeface="+mn-lt"/>
              </a:rPr>
              <a:t>Unido</a:t>
            </a:r>
            <a:r>
              <a:rPr lang="en-GB" sz="2400" dirty="0" smtClean="0">
                <a:solidFill>
                  <a:schemeClr val="tx1"/>
                </a:solidFill>
                <a:latin typeface="+mn-lt"/>
              </a:rPr>
              <a:t>:</a:t>
            </a:r>
          </a:p>
          <a:p>
            <a:pPr marL="814388" lvl="1" indent="-357188" fontAlgn="auto">
              <a:lnSpc>
                <a:spcPct val="70000"/>
              </a:lnSpc>
              <a:spcBef>
                <a:spcPts val="0"/>
              </a:spcBef>
              <a:spcAft>
                <a:spcPts val="1200"/>
              </a:spcAft>
              <a:buFont typeface="Arial" pitchFamily="34" charset="0"/>
              <a:buChar char="•"/>
              <a:defRPr/>
            </a:pPr>
            <a:r>
              <a:rPr lang="en-GB" sz="1600" dirty="0" smtClean="0">
                <a:solidFill>
                  <a:schemeClr val="tx1"/>
                </a:solidFill>
                <a:latin typeface="+mn-lt"/>
              </a:rPr>
              <a:t>18 </a:t>
            </a:r>
            <a:r>
              <a:rPr lang="en-GB" sz="1600" dirty="0">
                <a:solidFill>
                  <a:schemeClr val="tx1"/>
                </a:solidFill>
                <a:latin typeface="+mn-lt"/>
              </a:rPr>
              <a:t>mil </a:t>
            </a:r>
            <a:r>
              <a:rPr lang="en-GB" sz="1600" dirty="0" err="1" smtClean="0">
                <a:solidFill>
                  <a:schemeClr val="tx1"/>
                </a:solidFill>
                <a:latin typeface="+mn-lt"/>
              </a:rPr>
              <a:t>anjos</a:t>
            </a:r>
            <a:r>
              <a:rPr lang="en-GB" sz="1600" dirty="0" smtClean="0">
                <a:solidFill>
                  <a:schemeClr val="tx1"/>
                </a:solidFill>
                <a:latin typeface="+mn-lt"/>
              </a:rPr>
              <a:t> </a:t>
            </a:r>
            <a:r>
              <a:rPr lang="en-GB" sz="1600" dirty="0" err="1" smtClean="0">
                <a:solidFill>
                  <a:schemeClr val="tx1"/>
                </a:solidFill>
                <a:latin typeface="+mn-lt"/>
              </a:rPr>
              <a:t>investem</a:t>
            </a:r>
            <a:r>
              <a:rPr lang="en-GB" sz="1600" dirty="0">
                <a:solidFill>
                  <a:schemeClr val="tx1"/>
                </a:solidFill>
                <a:latin typeface="+mn-lt"/>
              </a:rPr>
              <a:t> £</a:t>
            </a:r>
            <a:r>
              <a:rPr lang="en-GB" sz="1600" dirty="0" smtClean="0">
                <a:solidFill>
                  <a:schemeClr val="tx1"/>
                </a:solidFill>
                <a:latin typeface="+mn-lt"/>
              </a:rPr>
              <a:t>1bilhão </a:t>
            </a:r>
            <a:r>
              <a:rPr lang="en-GB" sz="1600" dirty="0" err="1" smtClean="0">
                <a:solidFill>
                  <a:schemeClr val="tx1"/>
                </a:solidFill>
                <a:latin typeface="+mn-lt"/>
              </a:rPr>
              <a:t>por</a:t>
            </a:r>
            <a:r>
              <a:rPr lang="en-GB" sz="1600" dirty="0" smtClean="0">
                <a:solidFill>
                  <a:schemeClr val="tx1"/>
                </a:solidFill>
                <a:latin typeface="+mn-lt"/>
              </a:rPr>
              <a:t> </a:t>
            </a:r>
            <a:r>
              <a:rPr lang="en-GB" sz="1600" dirty="0" err="1" smtClean="0">
                <a:solidFill>
                  <a:schemeClr val="tx1"/>
                </a:solidFill>
                <a:latin typeface="+mn-lt"/>
              </a:rPr>
              <a:t>ano</a:t>
            </a:r>
            <a:r>
              <a:rPr lang="en-GB" sz="1600" dirty="0" smtClean="0">
                <a:solidFill>
                  <a:schemeClr val="tx1"/>
                </a:solidFill>
                <a:latin typeface="+mn-lt"/>
              </a:rPr>
              <a:t> (2X VC)</a:t>
            </a:r>
          </a:p>
          <a:p>
            <a:pPr marL="357188" indent="-357188" fontAlgn="auto">
              <a:spcBef>
                <a:spcPct val="20000"/>
              </a:spcBef>
              <a:spcAft>
                <a:spcPts val="0"/>
              </a:spcAft>
              <a:buFont typeface="Arial" charset="0"/>
              <a:buChar char="•"/>
              <a:defRPr/>
            </a:pPr>
            <a:r>
              <a:rPr lang="en-US" sz="2400" dirty="0" err="1" smtClean="0">
                <a:solidFill>
                  <a:schemeClr val="tx1"/>
                </a:solidFill>
                <a:latin typeface="+mn-lt"/>
              </a:rPr>
              <a:t>Estados</a:t>
            </a:r>
            <a:r>
              <a:rPr lang="en-US" sz="2400" dirty="0" smtClean="0">
                <a:solidFill>
                  <a:schemeClr val="tx1"/>
                </a:solidFill>
                <a:latin typeface="+mn-lt"/>
              </a:rPr>
              <a:t> </a:t>
            </a:r>
            <a:r>
              <a:rPr lang="en-US" sz="2400" dirty="0" err="1">
                <a:solidFill>
                  <a:schemeClr val="tx1"/>
                </a:solidFill>
                <a:latin typeface="+mn-lt"/>
              </a:rPr>
              <a:t>Unidos</a:t>
            </a:r>
            <a:r>
              <a:rPr lang="en-US" sz="2400" dirty="0" smtClean="0">
                <a:solidFill>
                  <a:schemeClr val="tx1"/>
                </a:solidFill>
                <a:latin typeface="+mn-lt"/>
              </a:rPr>
              <a:t>:</a:t>
            </a:r>
          </a:p>
          <a:p>
            <a:pPr marL="814388" lvl="1" indent="-357188" fontAlgn="auto">
              <a:spcBef>
                <a:spcPct val="20000"/>
              </a:spcBef>
              <a:spcAft>
                <a:spcPts val="0"/>
              </a:spcAft>
              <a:buFont typeface="Arial" charset="0"/>
              <a:buChar char="•"/>
              <a:defRPr/>
            </a:pPr>
            <a:r>
              <a:rPr lang="en-US" sz="1600" dirty="0" smtClean="0">
                <a:solidFill>
                  <a:schemeClr val="tx1"/>
                </a:solidFill>
                <a:latin typeface="+mn-lt"/>
              </a:rPr>
              <a:t>250 mil </a:t>
            </a:r>
            <a:r>
              <a:rPr lang="en-US" sz="1600" dirty="0" err="1" smtClean="0">
                <a:solidFill>
                  <a:schemeClr val="tx1"/>
                </a:solidFill>
                <a:latin typeface="+mn-lt"/>
              </a:rPr>
              <a:t>anjos</a:t>
            </a:r>
            <a:r>
              <a:rPr lang="en-US" sz="1600" dirty="0" smtClean="0">
                <a:solidFill>
                  <a:schemeClr val="tx1"/>
                </a:solidFill>
                <a:latin typeface="+mn-lt"/>
              </a:rPr>
              <a:t> </a:t>
            </a:r>
            <a:r>
              <a:rPr lang="en-US" sz="1600" dirty="0" err="1" smtClean="0">
                <a:solidFill>
                  <a:schemeClr val="tx1"/>
                </a:solidFill>
                <a:latin typeface="+mn-lt"/>
              </a:rPr>
              <a:t>individuais</a:t>
            </a:r>
            <a:r>
              <a:rPr lang="en-US" sz="1600" dirty="0" smtClean="0">
                <a:solidFill>
                  <a:schemeClr val="tx1"/>
                </a:solidFill>
                <a:latin typeface="+mn-lt"/>
              </a:rPr>
              <a:t> e 10 mil </a:t>
            </a:r>
            <a:r>
              <a:rPr lang="en-US" sz="1600" dirty="0" err="1" smtClean="0">
                <a:solidFill>
                  <a:schemeClr val="tx1"/>
                </a:solidFill>
                <a:latin typeface="+mn-lt"/>
              </a:rPr>
              <a:t>em</a:t>
            </a:r>
            <a:r>
              <a:rPr lang="en-US" sz="1600" dirty="0" smtClean="0">
                <a:solidFill>
                  <a:schemeClr val="tx1"/>
                </a:solidFill>
                <a:latin typeface="+mn-lt"/>
              </a:rPr>
              <a:t> </a:t>
            </a:r>
            <a:r>
              <a:rPr lang="en-US" sz="1600" dirty="0" err="1" smtClean="0">
                <a:solidFill>
                  <a:schemeClr val="tx1"/>
                </a:solidFill>
                <a:latin typeface="+mn-lt"/>
              </a:rPr>
              <a:t>grupos</a:t>
            </a:r>
            <a:r>
              <a:rPr lang="en-US" sz="1600" dirty="0" smtClean="0">
                <a:solidFill>
                  <a:schemeClr val="tx1"/>
                </a:solidFill>
                <a:latin typeface="+mn-lt"/>
              </a:rPr>
              <a:t> de </a:t>
            </a:r>
            <a:r>
              <a:rPr lang="en-US" sz="1600" dirty="0" err="1" smtClean="0">
                <a:solidFill>
                  <a:schemeClr val="tx1"/>
                </a:solidFill>
                <a:latin typeface="+mn-lt"/>
              </a:rPr>
              <a:t>anjo</a:t>
            </a:r>
            <a:r>
              <a:rPr lang="en-US" sz="1600" dirty="0">
                <a:solidFill>
                  <a:schemeClr val="tx1"/>
                </a:solidFill>
                <a:latin typeface="+mn-lt"/>
              </a:rPr>
              <a:t> </a:t>
            </a:r>
            <a:r>
              <a:rPr lang="pt-BR" sz="1600" dirty="0" smtClean="0">
                <a:solidFill>
                  <a:schemeClr val="tx1"/>
                </a:solidFill>
                <a:latin typeface="+mn-lt"/>
              </a:rPr>
              <a:t>investiram </a:t>
            </a:r>
            <a:r>
              <a:rPr lang="pt-BR" sz="1600" dirty="0">
                <a:solidFill>
                  <a:schemeClr val="tx1"/>
                </a:solidFill>
                <a:latin typeface="+mn-lt"/>
              </a:rPr>
              <a:t>US$19 bilhões em mais de 55.000 negócios </a:t>
            </a:r>
            <a:r>
              <a:rPr lang="pt-BR" sz="1600" dirty="0" err="1">
                <a:solidFill>
                  <a:schemeClr val="tx1"/>
                </a:solidFill>
                <a:latin typeface="+mn-lt"/>
              </a:rPr>
              <a:t>start-up</a:t>
            </a:r>
            <a:r>
              <a:rPr lang="pt-BR" sz="1600" dirty="0">
                <a:solidFill>
                  <a:schemeClr val="tx1"/>
                </a:solidFill>
                <a:latin typeface="+mn-lt"/>
              </a:rPr>
              <a:t> em 2008</a:t>
            </a:r>
          </a:p>
          <a:p>
            <a:pPr algn="just" fontAlgn="auto">
              <a:spcBef>
                <a:spcPct val="20000"/>
              </a:spcBef>
              <a:spcAft>
                <a:spcPts val="0"/>
              </a:spcAft>
              <a:defRPr/>
            </a:pPr>
            <a:r>
              <a:rPr lang="pt-BR" sz="2800" dirty="0" smtClean="0">
                <a:solidFill>
                  <a:schemeClr val="tx1"/>
                </a:solidFill>
                <a:latin typeface="+mn-lt"/>
              </a:rPr>
              <a:t>=&gt; </a:t>
            </a:r>
            <a:r>
              <a:rPr lang="pt-BR" sz="2800" b="1" dirty="0" smtClean="0">
                <a:solidFill>
                  <a:schemeClr val="tx1"/>
                </a:solidFill>
                <a:latin typeface="+mn-lt"/>
              </a:rPr>
              <a:t>Globalização </a:t>
            </a:r>
            <a:r>
              <a:rPr lang="pt-BR" sz="2800" b="1" dirty="0">
                <a:solidFill>
                  <a:schemeClr val="tx1"/>
                </a:solidFill>
                <a:latin typeface="+mn-lt"/>
              </a:rPr>
              <a:t>da competição a nível de start-ups torna o investimento anjo ainda mais </a:t>
            </a:r>
            <a:r>
              <a:rPr lang="pt-BR" sz="2800" b="1" dirty="0" smtClean="0">
                <a:solidFill>
                  <a:schemeClr val="tx1"/>
                </a:solidFill>
                <a:latin typeface="+mn-lt"/>
              </a:rPr>
              <a:t>importante, </a:t>
            </a:r>
            <a:r>
              <a:rPr lang="pt-BR" sz="2800" b="1" dirty="0">
                <a:solidFill>
                  <a:schemeClr val="tx1"/>
                </a:solidFill>
                <a:latin typeface="+mn-lt"/>
              </a:rPr>
              <a:t>pois </a:t>
            </a:r>
            <a:r>
              <a:rPr lang="pt-BR" sz="2800" b="1" i="1" dirty="0">
                <a:solidFill>
                  <a:schemeClr val="tx1"/>
                </a:solidFill>
                <a:latin typeface="+mn-lt"/>
              </a:rPr>
              <a:t>time-to-market</a:t>
            </a:r>
            <a:r>
              <a:rPr lang="pt-BR" sz="2800" b="1" dirty="0">
                <a:solidFill>
                  <a:schemeClr val="tx1"/>
                </a:solidFill>
                <a:latin typeface="+mn-lt"/>
              </a:rPr>
              <a:t> agora é crítico. </a:t>
            </a:r>
            <a:endParaRPr lang="en-GB" sz="2800" b="1" dirty="0">
              <a:solidFill>
                <a:schemeClr val="tx1"/>
              </a:solidFill>
              <a:latin typeface="+mn-lt"/>
            </a:endParaRPr>
          </a:p>
        </p:txBody>
      </p:sp>
      <p:sp>
        <p:nvSpPr>
          <p:cNvPr id="4" name="Text Box 2"/>
          <p:cNvSpPr txBox="1">
            <a:spLocks noChangeArrowheads="1"/>
          </p:cNvSpPr>
          <p:nvPr/>
        </p:nvSpPr>
        <p:spPr bwMode="auto">
          <a:xfrm>
            <a:off x="572235" y="332656"/>
            <a:ext cx="7947193"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nSpc>
                <a:spcPct val="100000"/>
              </a:lnSpc>
              <a:spcBef>
                <a:spcPts val="3000"/>
              </a:spcBef>
              <a:buClr>
                <a:srgbClr val="EE941C"/>
              </a:buClr>
              <a:buFont typeface="Arial" pitchFamily="34" charset="0"/>
              <a:buNone/>
            </a:pPr>
            <a:r>
              <a:rPr lang="pt-BR" sz="3200" b="1" dirty="0" smtClean="0">
                <a:solidFill>
                  <a:srgbClr val="FF0000"/>
                </a:solidFill>
                <a:latin typeface="Arial" pitchFamily="34" charset="0"/>
              </a:rPr>
              <a:t>Importância do do Capital Anjo </a:t>
            </a:r>
            <a:endParaRPr lang="en-GB" sz="3200" b="1" dirty="0">
              <a:solidFill>
                <a:srgbClr val="FF0000"/>
              </a:solidFill>
              <a:latin typeface="Arial" pitchFamily="34" charset="0"/>
            </a:endParaRPr>
          </a:p>
        </p:txBody>
      </p:sp>
    </p:spTree>
    <p:extLst>
      <p:ext uri="{BB962C8B-B14F-4D97-AF65-F5344CB8AC3E}">
        <p14:creationId xmlns:p14="http://schemas.microsoft.com/office/powerpoint/2010/main" val="2836324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hart 3"/>
          <p:cNvGraphicFramePr>
            <a:graphicFrameLocks/>
          </p:cNvGraphicFramePr>
          <p:nvPr>
            <p:extLst>
              <p:ext uri="{D42A27DB-BD31-4B8C-83A1-F6EECF244321}">
                <p14:modId xmlns:p14="http://schemas.microsoft.com/office/powerpoint/2010/main" val="745211931"/>
              </p:ext>
            </p:extLst>
          </p:nvPr>
        </p:nvGraphicFramePr>
        <p:xfrm>
          <a:off x="457200" y="2133600"/>
          <a:ext cx="8658225" cy="4064000"/>
        </p:xfrm>
        <a:graphic>
          <a:graphicData uri="http://schemas.openxmlformats.org/presentationml/2006/ole">
            <mc:AlternateContent xmlns:mc="http://schemas.openxmlformats.org/markup-compatibility/2006">
              <mc:Choice xmlns:v="urn:schemas-microsoft-com:vml" Requires="v">
                <p:oleObj spid="_x0000_s3102" name="Worksheet" r:id="rId4" imgW="8658208" imgH="4533938" progId="Excel.Sheet.8">
                  <p:embed/>
                </p:oleObj>
              </mc:Choice>
              <mc:Fallback>
                <p:oleObj name="Worksheet" r:id="rId4" imgW="8658208" imgH="4533938"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133600"/>
                        <a:ext cx="8658225"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TextBox 2"/>
          <p:cNvSpPr txBox="1">
            <a:spLocks noChangeArrowheads="1"/>
          </p:cNvSpPr>
          <p:nvPr/>
        </p:nvSpPr>
        <p:spPr bwMode="auto">
          <a:xfrm>
            <a:off x="395536" y="476672"/>
            <a:ext cx="8686800" cy="1046440"/>
          </a:xfrm>
          <a:prstGeom prst="rect">
            <a:avLst/>
          </a:prstGeom>
          <a:noFill/>
          <a:ln w="9525">
            <a:noFill/>
            <a:miter lim="800000"/>
            <a:headEnd/>
            <a:tailEnd/>
          </a:ln>
        </p:spPr>
        <p:txBody>
          <a:bodyPr>
            <a:spAutoFit/>
          </a:bodyPr>
          <a:lstStyle/>
          <a:p>
            <a:pPr algn="ctr"/>
            <a:r>
              <a:rPr lang="en-US" sz="2800" b="1" dirty="0">
                <a:solidFill>
                  <a:srgbClr val="002060"/>
                </a:solidFill>
                <a:latin typeface="Arial Narrow" pitchFamily="34" charset="0"/>
              </a:rPr>
              <a:t>Angels Invest in the Majority of Startup &amp; Early Stage Deals</a:t>
            </a:r>
          </a:p>
          <a:p>
            <a:pPr algn="ctr"/>
            <a:endParaRPr lang="en-US" sz="1000" b="1" dirty="0">
              <a:solidFill>
                <a:srgbClr val="002060"/>
              </a:solidFill>
              <a:latin typeface="Arial Narrow" pitchFamily="34" charset="0"/>
            </a:endParaRPr>
          </a:p>
          <a:p>
            <a:pPr algn="ctr"/>
            <a:r>
              <a:rPr lang="en-US" sz="2400" b="1" dirty="0">
                <a:solidFill>
                  <a:srgbClr val="002060"/>
                </a:solidFill>
                <a:latin typeface="Arial Narrow" pitchFamily="34" charset="0"/>
              </a:rPr>
              <a:t>Number of Deals in 2009: Angel Investment and Venture Capital</a:t>
            </a:r>
          </a:p>
        </p:txBody>
      </p:sp>
      <p:sp>
        <p:nvSpPr>
          <p:cNvPr id="1028" name="TextBox 4"/>
          <p:cNvSpPr txBox="1">
            <a:spLocks noChangeArrowheads="1"/>
          </p:cNvSpPr>
          <p:nvPr/>
        </p:nvSpPr>
        <p:spPr bwMode="auto">
          <a:xfrm>
            <a:off x="228600" y="6172200"/>
            <a:ext cx="8229600" cy="276225"/>
          </a:xfrm>
          <a:prstGeom prst="rect">
            <a:avLst/>
          </a:prstGeom>
          <a:noFill/>
          <a:ln w="9525">
            <a:noFill/>
            <a:miter lim="800000"/>
            <a:headEnd/>
            <a:tailEnd/>
          </a:ln>
        </p:spPr>
        <p:txBody>
          <a:bodyPr>
            <a:spAutoFit/>
          </a:bodyPr>
          <a:lstStyle/>
          <a:p>
            <a:r>
              <a:rPr lang="en-US" sz="1200" b="1" dirty="0">
                <a:latin typeface="Trebuchet MS" pitchFamily="34" charset="0"/>
              </a:rPr>
              <a:t>Source: </a:t>
            </a:r>
            <a:r>
              <a:rPr lang="en-US" sz="1200" b="1" dirty="0" smtClean="0">
                <a:latin typeface="Trebuchet MS" pitchFamily="34" charset="0"/>
              </a:rPr>
              <a:t>Jeffrey </a:t>
            </a:r>
            <a:r>
              <a:rPr lang="en-US" sz="1200" b="1" dirty="0">
                <a:latin typeface="Trebuchet MS" pitchFamily="34" charset="0"/>
              </a:rPr>
              <a:t>E. Sohl, Center for Venture </a:t>
            </a:r>
            <a:r>
              <a:rPr lang="en-US" sz="1200" b="1" dirty="0" smtClean="0">
                <a:latin typeface="Trebuchet MS" pitchFamily="34" charset="0"/>
              </a:rPr>
              <a:t>Research </a:t>
            </a:r>
            <a:r>
              <a:rPr lang="en-US" sz="1200" b="1" dirty="0">
                <a:latin typeface="Trebuchet MS" pitchFamily="34" charset="0"/>
              </a:rPr>
              <a:t>and 2010 NVCA Yearbook </a:t>
            </a:r>
          </a:p>
        </p:txBody>
      </p:sp>
    </p:spTree>
    <p:extLst>
      <p:ext uri="{BB962C8B-B14F-4D97-AF65-F5344CB8AC3E}">
        <p14:creationId xmlns:p14="http://schemas.microsoft.com/office/powerpoint/2010/main" val="1296470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63688" y="116632"/>
            <a:ext cx="7128792" cy="762000"/>
          </a:xfrm>
        </p:spPr>
        <p:txBody>
          <a:bodyPr>
            <a:noAutofit/>
          </a:bodyPr>
          <a:lstStyle/>
          <a:p>
            <a:r>
              <a:rPr lang="en-US" sz="3200" b="1" dirty="0" smtClean="0"/>
              <a:t>Angels: Majority of US Startup Funding</a:t>
            </a:r>
          </a:p>
        </p:txBody>
      </p:sp>
      <p:pic>
        <p:nvPicPr>
          <p:cNvPr id="9" name="Picture 1"/>
          <p:cNvPicPr>
            <a:picLocks noChangeAspect="1" noChangeArrowheads="1"/>
          </p:cNvPicPr>
          <p:nvPr/>
        </p:nvPicPr>
        <p:blipFill>
          <a:blip r:embed="rId3" cstate="print"/>
          <a:srcRect/>
          <a:stretch>
            <a:fillRect/>
          </a:stretch>
        </p:blipFill>
        <p:spPr bwMode="auto">
          <a:xfrm>
            <a:off x="7239000" y="4114800"/>
            <a:ext cx="145495" cy="76200"/>
          </a:xfrm>
          <a:prstGeom prst="rect">
            <a:avLst/>
          </a:prstGeom>
          <a:noFill/>
          <a:ln w="9525">
            <a:noFill/>
            <a:miter lim="800000"/>
            <a:headEnd/>
            <a:tailEnd/>
          </a:ln>
          <a:effectLst/>
        </p:spPr>
      </p:pic>
      <p:sp>
        <p:nvSpPr>
          <p:cNvPr id="10" name="Rectangle 17"/>
          <p:cNvSpPr>
            <a:spLocks noChangeArrowheads="1"/>
          </p:cNvSpPr>
          <p:nvPr/>
        </p:nvSpPr>
        <p:spPr bwMode="auto">
          <a:xfrm>
            <a:off x="228600" y="2057400"/>
            <a:ext cx="4267200" cy="1981200"/>
          </a:xfrm>
          <a:prstGeom prst="rect">
            <a:avLst/>
          </a:prstGeom>
          <a:noFill/>
          <a:ln w="25400">
            <a:solidFill>
              <a:srgbClr val="538738"/>
            </a:solidFill>
            <a:miter lim="800000"/>
            <a:headEnd/>
            <a:tailEnd/>
          </a:ln>
          <a:effectLst/>
        </p:spPr>
        <p:txBody>
          <a:bodyPr/>
          <a:lstStyle/>
          <a:p>
            <a:pPr marL="228600" indent="-228600">
              <a:spcBef>
                <a:spcPct val="20000"/>
              </a:spcBef>
              <a:buFontTx/>
              <a:buChar char="•"/>
            </a:pPr>
            <a:endParaRPr lang="en-US" sz="2000" dirty="0">
              <a:solidFill>
                <a:prstClr val="black"/>
              </a:solidFill>
            </a:endParaRPr>
          </a:p>
          <a:p>
            <a:pPr marL="228600" indent="-228600">
              <a:spcBef>
                <a:spcPct val="20000"/>
              </a:spcBef>
              <a:buFontTx/>
              <a:buChar char="•"/>
            </a:pPr>
            <a:r>
              <a:rPr lang="en-US" dirty="0" smtClean="0">
                <a:solidFill>
                  <a:prstClr val="black"/>
                </a:solidFill>
                <a:latin typeface="Avenir LT Std 55 Roman"/>
              </a:rPr>
              <a:t>US $22.5 </a:t>
            </a:r>
            <a:r>
              <a:rPr lang="en-US" dirty="0">
                <a:solidFill>
                  <a:prstClr val="black"/>
                </a:solidFill>
                <a:latin typeface="Avenir LT Std 55 Roman"/>
              </a:rPr>
              <a:t>billion</a:t>
            </a:r>
          </a:p>
          <a:p>
            <a:pPr marL="228600" indent="-228600">
              <a:spcBef>
                <a:spcPct val="20000"/>
              </a:spcBef>
              <a:buFontTx/>
              <a:buChar char="•"/>
            </a:pPr>
            <a:r>
              <a:rPr lang="en-US" dirty="0" smtClean="0">
                <a:solidFill>
                  <a:prstClr val="black"/>
                </a:solidFill>
                <a:latin typeface="Avenir LT Std 55 Roman"/>
              </a:rPr>
              <a:t>~66,200 </a:t>
            </a:r>
            <a:r>
              <a:rPr lang="en-US" dirty="0">
                <a:solidFill>
                  <a:prstClr val="black"/>
                </a:solidFill>
                <a:latin typeface="Avenir LT Std 55 Roman"/>
              </a:rPr>
              <a:t>deals</a:t>
            </a:r>
          </a:p>
          <a:p>
            <a:pPr marL="228600" indent="-228600">
              <a:spcBef>
                <a:spcPct val="20000"/>
              </a:spcBef>
              <a:buFontTx/>
              <a:buChar char="•"/>
            </a:pPr>
            <a:r>
              <a:rPr lang="en-US" dirty="0" smtClean="0">
                <a:solidFill>
                  <a:prstClr val="black"/>
                </a:solidFill>
                <a:latin typeface="Avenir LT Std 55 Roman"/>
              </a:rPr>
              <a:t>42% </a:t>
            </a:r>
            <a:r>
              <a:rPr lang="en-US" dirty="0">
                <a:solidFill>
                  <a:prstClr val="black"/>
                </a:solidFill>
                <a:latin typeface="Avenir LT Std 55 Roman"/>
              </a:rPr>
              <a:t>seed/startup</a:t>
            </a:r>
          </a:p>
          <a:p>
            <a:pPr marL="228600" indent="-228600">
              <a:spcBef>
                <a:spcPct val="20000"/>
              </a:spcBef>
              <a:buFontTx/>
              <a:buChar char="•"/>
            </a:pPr>
            <a:r>
              <a:rPr lang="en-US" dirty="0" smtClean="0">
                <a:solidFill>
                  <a:prstClr val="black"/>
                </a:solidFill>
                <a:latin typeface="Avenir LT Std 55 Roman"/>
              </a:rPr>
              <a:t>57% early/expansion stage</a:t>
            </a:r>
            <a:endParaRPr lang="en-US" dirty="0">
              <a:solidFill>
                <a:prstClr val="black"/>
              </a:solidFill>
              <a:latin typeface="Avenir LT Std 55 Roman"/>
            </a:endParaRPr>
          </a:p>
          <a:p>
            <a:pPr marL="228600" indent="-228600">
              <a:spcBef>
                <a:spcPct val="20000"/>
              </a:spcBef>
              <a:buFontTx/>
              <a:buChar char="•"/>
            </a:pPr>
            <a:r>
              <a:rPr lang="en-US" dirty="0" smtClean="0">
                <a:solidFill>
                  <a:prstClr val="black"/>
                </a:solidFill>
                <a:latin typeface="Avenir LT Std 55 Roman"/>
              </a:rPr>
              <a:t>318,500 </a:t>
            </a:r>
            <a:r>
              <a:rPr lang="en-US" dirty="0">
                <a:solidFill>
                  <a:prstClr val="black"/>
                </a:solidFill>
                <a:latin typeface="Avenir LT Std 55 Roman"/>
              </a:rPr>
              <a:t>individuals</a:t>
            </a:r>
          </a:p>
        </p:txBody>
      </p:sp>
      <p:sp>
        <p:nvSpPr>
          <p:cNvPr id="11" name="Text Box 18"/>
          <p:cNvSpPr txBox="1">
            <a:spLocks noChangeArrowheads="1"/>
          </p:cNvSpPr>
          <p:nvPr/>
        </p:nvSpPr>
        <p:spPr bwMode="auto">
          <a:xfrm>
            <a:off x="227013" y="1600200"/>
            <a:ext cx="4267200" cy="400110"/>
          </a:xfrm>
          <a:prstGeom prst="rect">
            <a:avLst/>
          </a:prstGeom>
          <a:solidFill>
            <a:srgbClr val="538738"/>
          </a:solidFill>
          <a:ln w="9525">
            <a:noFill/>
            <a:miter lim="800000"/>
            <a:headEnd/>
            <a:tailEnd/>
          </a:ln>
          <a:effectLst/>
        </p:spPr>
        <p:txBody>
          <a:bodyPr wrap="square">
            <a:spAutoFit/>
          </a:bodyPr>
          <a:lstStyle/>
          <a:p>
            <a:pPr algn="ctr">
              <a:spcBef>
                <a:spcPct val="50000"/>
              </a:spcBef>
            </a:pPr>
            <a:r>
              <a:rPr lang="en-US" sz="2000" b="1" dirty="0">
                <a:solidFill>
                  <a:prstClr val="white"/>
                </a:solidFill>
                <a:latin typeface="Avenir LT Std 55 Roman"/>
              </a:rPr>
              <a:t>Angel Investors </a:t>
            </a:r>
            <a:r>
              <a:rPr lang="en-US" sz="2000" b="1" dirty="0" smtClean="0">
                <a:solidFill>
                  <a:prstClr val="white"/>
                </a:solidFill>
                <a:latin typeface="Avenir LT Std 55 Roman"/>
              </a:rPr>
              <a:t>2011</a:t>
            </a:r>
            <a:endParaRPr lang="en-US" sz="2000" b="1" dirty="0">
              <a:solidFill>
                <a:prstClr val="white"/>
              </a:solidFill>
              <a:latin typeface="Avenir LT Std 55 Roman"/>
            </a:endParaRPr>
          </a:p>
        </p:txBody>
      </p:sp>
      <p:sp>
        <p:nvSpPr>
          <p:cNvPr id="12" name="Rectangle 19"/>
          <p:cNvSpPr>
            <a:spLocks noChangeArrowheads="1"/>
          </p:cNvSpPr>
          <p:nvPr/>
        </p:nvSpPr>
        <p:spPr bwMode="auto">
          <a:xfrm>
            <a:off x="4648200" y="2057400"/>
            <a:ext cx="4119562" cy="2057400"/>
          </a:xfrm>
          <a:prstGeom prst="rect">
            <a:avLst/>
          </a:prstGeom>
          <a:noFill/>
          <a:ln w="25400">
            <a:solidFill>
              <a:srgbClr val="F7921E"/>
            </a:solidFill>
            <a:miter lim="800000"/>
            <a:headEnd/>
            <a:tailEnd/>
          </a:ln>
          <a:effectLst/>
        </p:spPr>
        <p:txBody>
          <a:bodyPr/>
          <a:lstStyle/>
          <a:p>
            <a:pPr marL="228600" indent="-228600">
              <a:spcBef>
                <a:spcPct val="20000"/>
              </a:spcBef>
              <a:buFontTx/>
              <a:buChar char="•"/>
            </a:pPr>
            <a:endParaRPr lang="en-US" sz="2000" dirty="0">
              <a:solidFill>
                <a:prstClr val="black"/>
              </a:solidFill>
            </a:endParaRPr>
          </a:p>
          <a:p>
            <a:pPr marL="228600" indent="-228600">
              <a:spcBef>
                <a:spcPct val="20000"/>
              </a:spcBef>
              <a:buFontTx/>
              <a:buChar char="•"/>
            </a:pPr>
            <a:r>
              <a:rPr lang="en-US" dirty="0" smtClean="0">
                <a:solidFill>
                  <a:prstClr val="black"/>
                </a:solidFill>
                <a:latin typeface="Avenir LT Std 55 Roman"/>
              </a:rPr>
              <a:t>US $28.4 </a:t>
            </a:r>
            <a:r>
              <a:rPr lang="en-US" dirty="0">
                <a:solidFill>
                  <a:prstClr val="black"/>
                </a:solidFill>
                <a:latin typeface="Avenir LT Std 55 Roman"/>
              </a:rPr>
              <a:t>billion</a:t>
            </a:r>
          </a:p>
          <a:p>
            <a:pPr marL="228600" indent="-228600">
              <a:spcBef>
                <a:spcPct val="20000"/>
              </a:spcBef>
              <a:buFontTx/>
              <a:buChar char="•"/>
            </a:pPr>
            <a:r>
              <a:rPr lang="en-US" dirty="0" smtClean="0">
                <a:solidFill>
                  <a:prstClr val="black"/>
                </a:solidFill>
                <a:latin typeface="Avenir LT Std 55 Roman"/>
              </a:rPr>
              <a:t>~3,750 </a:t>
            </a:r>
            <a:r>
              <a:rPr lang="en-US" dirty="0">
                <a:solidFill>
                  <a:prstClr val="black"/>
                </a:solidFill>
                <a:latin typeface="Avenir LT Std 55 Roman"/>
              </a:rPr>
              <a:t>deals</a:t>
            </a:r>
          </a:p>
          <a:p>
            <a:pPr marL="228600" indent="-228600">
              <a:spcBef>
                <a:spcPct val="20000"/>
              </a:spcBef>
              <a:buFontTx/>
              <a:buChar char="•"/>
            </a:pPr>
            <a:r>
              <a:rPr lang="en-US" dirty="0" smtClean="0">
                <a:solidFill>
                  <a:prstClr val="black"/>
                </a:solidFill>
                <a:latin typeface="Avenir LT Std 55 Roman"/>
              </a:rPr>
              <a:t>3% seed/startup/ 29% </a:t>
            </a:r>
            <a:r>
              <a:rPr lang="en-US" dirty="0">
                <a:solidFill>
                  <a:prstClr val="black"/>
                </a:solidFill>
                <a:latin typeface="Avenir LT Std 55 Roman"/>
              </a:rPr>
              <a:t>early stage</a:t>
            </a:r>
          </a:p>
          <a:p>
            <a:pPr marL="228600" indent="-228600">
              <a:spcBef>
                <a:spcPct val="20000"/>
              </a:spcBef>
              <a:buFontTx/>
              <a:buChar char="•"/>
            </a:pPr>
            <a:r>
              <a:rPr lang="en-US" dirty="0" smtClean="0">
                <a:solidFill>
                  <a:prstClr val="black"/>
                </a:solidFill>
                <a:latin typeface="Avenir LT Std 55 Roman"/>
              </a:rPr>
              <a:t>68% </a:t>
            </a:r>
            <a:r>
              <a:rPr lang="en-US" dirty="0">
                <a:solidFill>
                  <a:prstClr val="black"/>
                </a:solidFill>
                <a:latin typeface="Avenir LT Std 55 Roman"/>
              </a:rPr>
              <a:t>later/expansion capital</a:t>
            </a:r>
          </a:p>
          <a:p>
            <a:pPr marL="228600" indent="-228600">
              <a:spcBef>
                <a:spcPct val="20000"/>
              </a:spcBef>
              <a:buFontTx/>
              <a:buChar char="•"/>
            </a:pPr>
            <a:r>
              <a:rPr lang="en-US" dirty="0" smtClean="0">
                <a:solidFill>
                  <a:prstClr val="black"/>
                </a:solidFill>
                <a:latin typeface="Avenir LT Std 55 Roman"/>
              </a:rPr>
              <a:t>462 firms active</a:t>
            </a:r>
            <a:endParaRPr lang="en-US" dirty="0">
              <a:solidFill>
                <a:prstClr val="black"/>
              </a:solidFill>
              <a:latin typeface="Avenir LT Std 55 Roman"/>
            </a:endParaRPr>
          </a:p>
        </p:txBody>
      </p:sp>
      <p:sp>
        <p:nvSpPr>
          <p:cNvPr id="13" name="Text Box 20"/>
          <p:cNvSpPr txBox="1">
            <a:spLocks noChangeArrowheads="1"/>
          </p:cNvSpPr>
          <p:nvPr/>
        </p:nvSpPr>
        <p:spPr bwMode="auto">
          <a:xfrm>
            <a:off x="4724400" y="1600200"/>
            <a:ext cx="4114800" cy="400110"/>
          </a:xfrm>
          <a:prstGeom prst="rect">
            <a:avLst/>
          </a:prstGeom>
          <a:solidFill>
            <a:srgbClr val="F7921E"/>
          </a:solidFill>
          <a:ln w="9525">
            <a:noFill/>
            <a:miter lim="800000"/>
            <a:headEnd/>
            <a:tailEnd/>
          </a:ln>
          <a:effectLst/>
        </p:spPr>
        <p:txBody>
          <a:bodyPr wrap="square">
            <a:spAutoFit/>
          </a:bodyPr>
          <a:lstStyle/>
          <a:p>
            <a:pPr algn="ctr">
              <a:spcBef>
                <a:spcPct val="50000"/>
              </a:spcBef>
            </a:pPr>
            <a:r>
              <a:rPr lang="en-US" sz="2000" b="1" dirty="0">
                <a:solidFill>
                  <a:prstClr val="white"/>
                </a:solidFill>
                <a:latin typeface="Avenir LT Std 55 Roman"/>
              </a:rPr>
              <a:t>Venture Capital </a:t>
            </a:r>
            <a:r>
              <a:rPr lang="en-US" sz="2000" b="1" dirty="0" smtClean="0">
                <a:solidFill>
                  <a:prstClr val="white"/>
                </a:solidFill>
                <a:latin typeface="Avenir LT Std 55 Roman"/>
              </a:rPr>
              <a:t>2011</a:t>
            </a:r>
            <a:endParaRPr lang="en-US" sz="2000" b="1" dirty="0">
              <a:solidFill>
                <a:prstClr val="white"/>
              </a:solidFill>
              <a:latin typeface="Avenir LT Std 55 Roman"/>
            </a:endParaRPr>
          </a:p>
        </p:txBody>
      </p:sp>
    </p:spTree>
    <p:extLst>
      <p:ext uri="{BB962C8B-B14F-4D97-AF65-F5344CB8AC3E}">
        <p14:creationId xmlns:p14="http://schemas.microsoft.com/office/powerpoint/2010/main" val="129736107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681492" y="2286000"/>
            <a:ext cx="8210988" cy="234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nSpc>
                <a:spcPct val="100000"/>
              </a:lnSpc>
              <a:spcBef>
                <a:spcPts val="2000"/>
              </a:spcBef>
              <a:buClr>
                <a:schemeClr val="bg1"/>
              </a:buClr>
              <a:buFont typeface="+mj-lt"/>
              <a:buAutoNum type="arabicPeriod"/>
            </a:pPr>
            <a:r>
              <a:rPr lang="pt-BR" b="1" dirty="0" smtClean="0">
                <a:solidFill>
                  <a:srgbClr val="FF0000"/>
                </a:solidFill>
              </a:rPr>
              <a:t>Capital anjo</a:t>
            </a:r>
            <a:endParaRPr lang="pt-BR" b="1" dirty="0">
              <a:solidFill>
                <a:srgbClr val="FF0000"/>
              </a:solidFill>
            </a:endParaRPr>
          </a:p>
          <a:p>
            <a:pPr>
              <a:lnSpc>
                <a:spcPct val="100000"/>
              </a:lnSpc>
              <a:spcBef>
                <a:spcPts val="2000"/>
              </a:spcBef>
              <a:buClr>
                <a:schemeClr val="bg1"/>
              </a:buClr>
              <a:buFont typeface="+mj-lt"/>
              <a:buAutoNum type="arabicPeriod"/>
            </a:pPr>
            <a:r>
              <a:rPr lang="pt-BR" b="1" dirty="0">
                <a:solidFill>
                  <a:srgbClr val="FF0000"/>
                </a:solidFill>
              </a:rPr>
              <a:t>Importância do do Capital Anjo </a:t>
            </a:r>
          </a:p>
          <a:p>
            <a:pPr>
              <a:lnSpc>
                <a:spcPct val="100000"/>
              </a:lnSpc>
              <a:spcBef>
                <a:spcPts val="2000"/>
              </a:spcBef>
              <a:buClr>
                <a:schemeClr val="bg1"/>
              </a:buClr>
              <a:buFont typeface="+mj-lt"/>
              <a:buAutoNum type="arabicPeriod"/>
            </a:pPr>
            <a:r>
              <a:rPr lang="pt-BR" b="1" dirty="0" smtClean="0">
                <a:solidFill>
                  <a:srgbClr val="FF0000"/>
                </a:solidFill>
              </a:rPr>
              <a:t>Grupos </a:t>
            </a:r>
            <a:r>
              <a:rPr lang="pt-BR" b="1" dirty="0">
                <a:solidFill>
                  <a:srgbClr val="FF0000"/>
                </a:solidFill>
              </a:rPr>
              <a:t>de Investidores Anjo </a:t>
            </a:r>
          </a:p>
          <a:p>
            <a:pPr>
              <a:lnSpc>
                <a:spcPct val="100000"/>
              </a:lnSpc>
              <a:spcBef>
                <a:spcPts val="2000"/>
              </a:spcBef>
              <a:buClr>
                <a:schemeClr val="bg1"/>
              </a:buClr>
              <a:buFont typeface="+mj-lt"/>
              <a:buAutoNum type="arabicPeriod"/>
            </a:pPr>
            <a:r>
              <a:rPr lang="pt-BR" b="1" dirty="0" smtClean="0">
                <a:solidFill>
                  <a:srgbClr val="FF0000"/>
                </a:solidFill>
              </a:rPr>
              <a:t>Promoção </a:t>
            </a:r>
            <a:r>
              <a:rPr lang="pt-BR" b="1" dirty="0">
                <a:solidFill>
                  <a:srgbClr val="FF0000"/>
                </a:solidFill>
              </a:rPr>
              <a:t>do Capital Anjo </a:t>
            </a:r>
          </a:p>
        </p:txBody>
      </p:sp>
      <p:sp>
        <p:nvSpPr>
          <p:cNvPr id="4" name="Text Box 2"/>
          <p:cNvSpPr txBox="1">
            <a:spLocks noChangeArrowheads="1"/>
          </p:cNvSpPr>
          <p:nvPr/>
        </p:nvSpPr>
        <p:spPr bwMode="auto">
          <a:xfrm>
            <a:off x="1187624" y="802028"/>
            <a:ext cx="2530475"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r">
              <a:lnSpc>
                <a:spcPct val="100000"/>
              </a:lnSpc>
              <a:spcBef>
                <a:spcPts val="2500"/>
              </a:spcBef>
              <a:buClr>
                <a:srgbClr val="EE941C"/>
              </a:buClr>
              <a:buFont typeface="Arial" pitchFamily="34" charset="0"/>
              <a:buNone/>
            </a:pPr>
            <a:r>
              <a:rPr lang="en-GB" sz="4000" b="1" dirty="0" smtClean="0">
                <a:solidFill>
                  <a:schemeClr val="tx1"/>
                </a:solidFill>
                <a:latin typeface="Arial" pitchFamily="34" charset="0"/>
              </a:rPr>
              <a:t>Agenda</a:t>
            </a:r>
            <a:endParaRPr lang="en-GB" sz="4000" b="1" i="1" dirty="0">
              <a:solidFill>
                <a:schemeClr val="tx1"/>
              </a:solidFill>
              <a:latin typeface="Arial" pitchFamily="34" charset="0"/>
            </a:endParaRPr>
          </a:p>
        </p:txBody>
      </p:sp>
    </p:spTree>
    <p:extLst>
      <p:ext uri="{BB962C8B-B14F-4D97-AF65-F5344CB8AC3E}">
        <p14:creationId xmlns:p14="http://schemas.microsoft.com/office/powerpoint/2010/main" val="492316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Oval 1"/>
          <p:cNvSpPr>
            <a:spLocks noChangeArrowheads="1"/>
          </p:cNvSpPr>
          <p:nvPr/>
        </p:nvSpPr>
        <p:spPr bwMode="auto">
          <a:xfrm>
            <a:off x="435150" y="4357697"/>
            <a:ext cx="1088606" cy="1000125"/>
          </a:xfrm>
          <a:prstGeom prst="ellipse">
            <a:avLst/>
          </a:prstGeom>
          <a:solidFill>
            <a:srgbClr val="33CC33"/>
          </a:soli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8" name="Rectangle 2"/>
          <p:cNvSpPr>
            <a:spLocks noGrp="1" noChangeArrowheads="1"/>
          </p:cNvSpPr>
          <p:nvPr>
            <p:ph type="title" idx="4294967295"/>
          </p:nvPr>
        </p:nvSpPr>
        <p:spPr>
          <a:xfrm>
            <a:off x="290100" y="85725"/>
            <a:ext cx="8153559" cy="685800"/>
          </a:xfrm>
          <a:ln/>
        </p:spPr>
        <p:txBody>
          <a:bodyPr>
            <a:normAutofit/>
          </a:bodyPr>
          <a:lstStyle/>
          <a:p>
            <a:pPr algn="l">
              <a:lnSpc>
                <a:spcPct val="100000"/>
              </a:lnSpc>
              <a:buClr>
                <a:srgbClr val="EE941C"/>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tx1"/>
                </a:solidFill>
                <a:effectLst/>
              </a:rPr>
              <a:t>Anjos </a:t>
            </a:r>
            <a:r>
              <a:rPr lang="en-GB" sz="3200" b="1" dirty="0" err="1">
                <a:solidFill>
                  <a:schemeClr val="tx1"/>
                </a:solidFill>
                <a:effectLst/>
              </a:rPr>
              <a:t>em</a:t>
            </a:r>
            <a:r>
              <a:rPr lang="en-GB" sz="3200" b="1" dirty="0">
                <a:solidFill>
                  <a:schemeClr val="tx1"/>
                </a:solidFill>
                <a:effectLst/>
              </a:rPr>
              <a:t> </a:t>
            </a:r>
            <a:r>
              <a:rPr lang="en-GB" sz="3200" b="1" dirty="0" err="1" smtClean="0">
                <a:solidFill>
                  <a:schemeClr val="tx1"/>
                </a:solidFill>
                <a:effectLst/>
              </a:rPr>
              <a:t>ação</a:t>
            </a:r>
            <a:r>
              <a:rPr lang="en-GB" sz="3200" b="1" dirty="0" smtClean="0">
                <a:solidFill>
                  <a:schemeClr val="tx1"/>
                </a:solidFill>
                <a:effectLst/>
              </a:rPr>
              <a:t> - Amazon.com</a:t>
            </a:r>
            <a:endParaRPr lang="en-GB" sz="3200" b="1" dirty="0">
              <a:solidFill>
                <a:schemeClr val="tx1"/>
              </a:solidFill>
              <a:effectLst/>
            </a:endParaRPr>
          </a:p>
        </p:txBody>
      </p:sp>
      <p:sp>
        <p:nvSpPr>
          <p:cNvPr id="14339" name="Text Box 3"/>
          <p:cNvSpPr txBox="1">
            <a:spLocks noChangeArrowheads="1"/>
          </p:cNvSpPr>
          <p:nvPr/>
        </p:nvSpPr>
        <p:spPr bwMode="auto">
          <a:xfrm>
            <a:off x="435155" y="5741988"/>
            <a:ext cx="1161863"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100000"/>
              </a:lnSpc>
              <a:spcBef>
                <a:spcPts val="938"/>
              </a:spcBef>
              <a:buFont typeface="Arial" pitchFamily="34" charset="0"/>
              <a:buNone/>
            </a:pPr>
            <a:r>
              <a:rPr lang="en-GB" sz="1500" b="1">
                <a:latin typeface="Arial" pitchFamily="34" charset="0"/>
              </a:rPr>
              <a:t>06/94</a:t>
            </a:r>
          </a:p>
        </p:txBody>
      </p:sp>
      <p:sp>
        <p:nvSpPr>
          <p:cNvPr id="14340" name="Freeform 4"/>
          <p:cNvSpPr>
            <a:spLocks noChangeArrowheads="1"/>
          </p:cNvSpPr>
          <p:nvPr/>
        </p:nvSpPr>
        <p:spPr bwMode="auto">
          <a:xfrm>
            <a:off x="871765" y="428625"/>
            <a:ext cx="7400471" cy="4953000"/>
          </a:xfrm>
          <a:custGeom>
            <a:avLst/>
            <a:gdLst>
              <a:gd name="T0" fmla="*/ 0 w 4896"/>
              <a:gd name="T1" fmla="*/ 3312 h 3328"/>
              <a:gd name="T2" fmla="*/ 1728 w 4896"/>
              <a:gd name="T3" fmla="*/ 3264 h 3328"/>
              <a:gd name="T4" fmla="*/ 3072 w 4896"/>
              <a:gd name="T5" fmla="*/ 2928 h 3328"/>
              <a:gd name="T6" fmla="*/ 3984 w 4896"/>
              <a:gd name="T7" fmla="*/ 1968 h 3328"/>
              <a:gd name="T8" fmla="*/ 4608 w 4896"/>
              <a:gd name="T9" fmla="*/ 768 h 3328"/>
              <a:gd name="T10" fmla="*/ 4896 w 4896"/>
              <a:gd name="T11" fmla="*/ 0 h 3328"/>
            </a:gdLst>
            <a:ahLst/>
            <a:cxnLst>
              <a:cxn ang="0">
                <a:pos x="T0" y="T1"/>
              </a:cxn>
              <a:cxn ang="0">
                <a:pos x="T2" y="T3"/>
              </a:cxn>
              <a:cxn ang="0">
                <a:pos x="T4" y="T5"/>
              </a:cxn>
              <a:cxn ang="0">
                <a:pos x="T6" y="T7"/>
              </a:cxn>
              <a:cxn ang="0">
                <a:pos x="T8" y="T9"/>
              </a:cxn>
              <a:cxn ang="0">
                <a:pos x="T10" y="T11"/>
              </a:cxn>
            </a:cxnLst>
            <a:rect l="0" t="0" r="r" b="b"/>
            <a:pathLst>
              <a:path w="4896" h="3328">
                <a:moveTo>
                  <a:pt x="0" y="3312"/>
                </a:moveTo>
                <a:cubicBezTo>
                  <a:pt x="608" y="3320"/>
                  <a:pt x="1216" y="3328"/>
                  <a:pt x="1728" y="3264"/>
                </a:cubicBezTo>
                <a:cubicBezTo>
                  <a:pt x="2240" y="3200"/>
                  <a:pt x="2696" y="3144"/>
                  <a:pt x="3072" y="2928"/>
                </a:cubicBezTo>
                <a:cubicBezTo>
                  <a:pt x="3448" y="2712"/>
                  <a:pt x="3728" y="2328"/>
                  <a:pt x="3984" y="1968"/>
                </a:cubicBezTo>
                <a:cubicBezTo>
                  <a:pt x="4240" y="1608"/>
                  <a:pt x="4456" y="1096"/>
                  <a:pt x="4608" y="768"/>
                </a:cubicBezTo>
                <a:cubicBezTo>
                  <a:pt x="4760" y="440"/>
                  <a:pt x="4840" y="136"/>
                  <a:pt x="4896" y="0"/>
                </a:cubicBezTo>
              </a:path>
            </a:pathLst>
          </a:custGeom>
          <a:noFill/>
          <a:ln w="57240">
            <a:solidFill>
              <a:srgbClr val="0099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1" name="Line 5"/>
          <p:cNvSpPr>
            <a:spLocks noChangeShapeType="1"/>
          </p:cNvSpPr>
          <p:nvPr/>
        </p:nvSpPr>
        <p:spPr bwMode="auto">
          <a:xfrm>
            <a:off x="871765" y="5572125"/>
            <a:ext cx="7473728" cy="1588"/>
          </a:xfrm>
          <a:prstGeom prst="line">
            <a:avLst/>
          </a:prstGeom>
          <a:noFill/>
          <a:ln w="1260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2" name="Line 6"/>
          <p:cNvSpPr>
            <a:spLocks noChangeShapeType="1"/>
          </p:cNvSpPr>
          <p:nvPr/>
        </p:nvSpPr>
        <p:spPr bwMode="auto">
          <a:xfrm>
            <a:off x="1015354" y="5572125"/>
            <a:ext cx="1465" cy="71438"/>
          </a:xfrm>
          <a:prstGeom prst="line">
            <a:avLst/>
          </a:prstGeom>
          <a:noFill/>
          <a:ln w="1260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3" name="Line 7"/>
          <p:cNvSpPr>
            <a:spLocks noChangeShapeType="1"/>
          </p:cNvSpPr>
          <p:nvPr/>
        </p:nvSpPr>
        <p:spPr bwMode="auto">
          <a:xfrm>
            <a:off x="1740598" y="5572125"/>
            <a:ext cx="1466" cy="71438"/>
          </a:xfrm>
          <a:prstGeom prst="line">
            <a:avLst/>
          </a:prstGeom>
          <a:noFill/>
          <a:ln w="1260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4" name="Line 8"/>
          <p:cNvSpPr>
            <a:spLocks noChangeShapeType="1"/>
          </p:cNvSpPr>
          <p:nvPr/>
        </p:nvSpPr>
        <p:spPr bwMode="auto">
          <a:xfrm>
            <a:off x="2467312" y="5572125"/>
            <a:ext cx="1466" cy="71438"/>
          </a:xfrm>
          <a:prstGeom prst="line">
            <a:avLst/>
          </a:prstGeom>
          <a:noFill/>
          <a:ln w="1260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5" name="Line 9"/>
          <p:cNvSpPr>
            <a:spLocks noChangeShapeType="1"/>
          </p:cNvSpPr>
          <p:nvPr/>
        </p:nvSpPr>
        <p:spPr bwMode="auto">
          <a:xfrm>
            <a:off x="3192566" y="5572125"/>
            <a:ext cx="1465" cy="71438"/>
          </a:xfrm>
          <a:prstGeom prst="line">
            <a:avLst/>
          </a:prstGeom>
          <a:noFill/>
          <a:ln w="1260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6" name="Line 10"/>
          <p:cNvSpPr>
            <a:spLocks noChangeShapeType="1"/>
          </p:cNvSpPr>
          <p:nvPr/>
        </p:nvSpPr>
        <p:spPr bwMode="auto">
          <a:xfrm>
            <a:off x="3846023" y="5572125"/>
            <a:ext cx="1465" cy="71438"/>
          </a:xfrm>
          <a:prstGeom prst="line">
            <a:avLst/>
          </a:prstGeom>
          <a:noFill/>
          <a:ln w="1260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7" name="Line 11"/>
          <p:cNvSpPr>
            <a:spLocks noChangeShapeType="1"/>
          </p:cNvSpPr>
          <p:nvPr/>
        </p:nvSpPr>
        <p:spPr bwMode="auto">
          <a:xfrm>
            <a:off x="4571267" y="5572125"/>
            <a:ext cx="1466" cy="71438"/>
          </a:xfrm>
          <a:prstGeom prst="line">
            <a:avLst/>
          </a:prstGeom>
          <a:noFill/>
          <a:ln w="1260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8" name="Line 12"/>
          <p:cNvSpPr>
            <a:spLocks noChangeShapeType="1"/>
          </p:cNvSpPr>
          <p:nvPr/>
        </p:nvSpPr>
        <p:spPr bwMode="auto">
          <a:xfrm>
            <a:off x="5369779" y="5572125"/>
            <a:ext cx="1465" cy="71438"/>
          </a:xfrm>
          <a:prstGeom prst="line">
            <a:avLst/>
          </a:prstGeom>
          <a:noFill/>
          <a:ln w="1260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9" name="Line 13"/>
          <p:cNvSpPr>
            <a:spLocks noChangeShapeType="1"/>
          </p:cNvSpPr>
          <p:nvPr/>
        </p:nvSpPr>
        <p:spPr bwMode="auto">
          <a:xfrm>
            <a:off x="6095023" y="5572125"/>
            <a:ext cx="1466" cy="71438"/>
          </a:xfrm>
          <a:prstGeom prst="line">
            <a:avLst/>
          </a:prstGeom>
          <a:noFill/>
          <a:ln w="1260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0" name="Line 14"/>
          <p:cNvSpPr>
            <a:spLocks noChangeShapeType="1"/>
          </p:cNvSpPr>
          <p:nvPr/>
        </p:nvSpPr>
        <p:spPr bwMode="auto">
          <a:xfrm>
            <a:off x="6748480" y="5572125"/>
            <a:ext cx="1466" cy="71438"/>
          </a:xfrm>
          <a:prstGeom prst="line">
            <a:avLst/>
          </a:prstGeom>
          <a:noFill/>
          <a:ln w="1260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1" name="Line 15"/>
          <p:cNvSpPr>
            <a:spLocks noChangeShapeType="1"/>
          </p:cNvSpPr>
          <p:nvPr/>
        </p:nvSpPr>
        <p:spPr bwMode="auto">
          <a:xfrm>
            <a:off x="7546991" y="5572125"/>
            <a:ext cx="1465" cy="71438"/>
          </a:xfrm>
          <a:prstGeom prst="line">
            <a:avLst/>
          </a:prstGeom>
          <a:noFill/>
          <a:ln w="1260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2" name="Line 16"/>
          <p:cNvSpPr>
            <a:spLocks noChangeShapeType="1"/>
          </p:cNvSpPr>
          <p:nvPr/>
        </p:nvSpPr>
        <p:spPr bwMode="auto">
          <a:xfrm>
            <a:off x="8200448" y="5572125"/>
            <a:ext cx="1465" cy="71438"/>
          </a:xfrm>
          <a:prstGeom prst="line">
            <a:avLst/>
          </a:prstGeom>
          <a:noFill/>
          <a:ln w="1260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3" name="Text Box 17"/>
          <p:cNvSpPr txBox="1">
            <a:spLocks noChangeArrowheads="1"/>
          </p:cNvSpPr>
          <p:nvPr/>
        </p:nvSpPr>
        <p:spPr bwMode="auto">
          <a:xfrm>
            <a:off x="1233656" y="5756284"/>
            <a:ext cx="1161864"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100000"/>
              </a:lnSpc>
              <a:spcBef>
                <a:spcPts val="938"/>
              </a:spcBef>
              <a:buFont typeface="Arial" pitchFamily="34" charset="0"/>
              <a:buNone/>
            </a:pPr>
            <a:r>
              <a:rPr lang="en-GB" sz="1500" b="1">
                <a:latin typeface="Arial" pitchFamily="34" charset="0"/>
              </a:rPr>
              <a:t>12/94</a:t>
            </a:r>
          </a:p>
        </p:txBody>
      </p:sp>
      <p:sp>
        <p:nvSpPr>
          <p:cNvPr id="14354" name="Text Box 18"/>
          <p:cNvSpPr txBox="1">
            <a:spLocks noChangeArrowheads="1"/>
          </p:cNvSpPr>
          <p:nvPr/>
        </p:nvSpPr>
        <p:spPr bwMode="auto">
          <a:xfrm>
            <a:off x="1958910" y="5786438"/>
            <a:ext cx="1161863"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100000"/>
              </a:lnSpc>
              <a:spcBef>
                <a:spcPts val="938"/>
              </a:spcBef>
              <a:buFont typeface="Arial" pitchFamily="34" charset="0"/>
              <a:buNone/>
            </a:pPr>
            <a:r>
              <a:rPr lang="en-GB" sz="1500" b="1">
                <a:latin typeface="Arial" pitchFamily="34" charset="0"/>
              </a:rPr>
              <a:t>06/95</a:t>
            </a:r>
          </a:p>
        </p:txBody>
      </p:sp>
      <p:sp>
        <p:nvSpPr>
          <p:cNvPr id="14355" name="Text Box 19"/>
          <p:cNvSpPr txBox="1">
            <a:spLocks noChangeArrowheads="1"/>
          </p:cNvSpPr>
          <p:nvPr/>
        </p:nvSpPr>
        <p:spPr bwMode="auto">
          <a:xfrm>
            <a:off x="2684154" y="5756284"/>
            <a:ext cx="1161864"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100000"/>
              </a:lnSpc>
              <a:spcBef>
                <a:spcPts val="938"/>
              </a:spcBef>
              <a:buFont typeface="Arial" pitchFamily="34" charset="0"/>
              <a:buNone/>
            </a:pPr>
            <a:r>
              <a:rPr lang="en-GB" sz="1500" b="1">
                <a:latin typeface="Arial" pitchFamily="34" charset="0"/>
              </a:rPr>
              <a:t>12/95</a:t>
            </a:r>
          </a:p>
        </p:txBody>
      </p:sp>
      <p:sp>
        <p:nvSpPr>
          <p:cNvPr id="14356" name="Text Box 20"/>
          <p:cNvSpPr txBox="1">
            <a:spLocks noChangeArrowheads="1"/>
          </p:cNvSpPr>
          <p:nvPr/>
        </p:nvSpPr>
        <p:spPr bwMode="auto">
          <a:xfrm>
            <a:off x="3339077" y="5756284"/>
            <a:ext cx="1160399"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100000"/>
              </a:lnSpc>
              <a:spcBef>
                <a:spcPts val="938"/>
              </a:spcBef>
              <a:buFont typeface="Arial" pitchFamily="34" charset="0"/>
              <a:buNone/>
            </a:pPr>
            <a:r>
              <a:rPr lang="en-GB" sz="1500" b="1">
                <a:latin typeface="Arial" pitchFamily="34" charset="0"/>
              </a:rPr>
              <a:t>06/96</a:t>
            </a:r>
          </a:p>
        </p:txBody>
      </p:sp>
      <p:sp>
        <p:nvSpPr>
          <p:cNvPr id="14357" name="Text Box 21"/>
          <p:cNvSpPr txBox="1">
            <a:spLocks noChangeArrowheads="1"/>
          </p:cNvSpPr>
          <p:nvPr/>
        </p:nvSpPr>
        <p:spPr bwMode="auto">
          <a:xfrm>
            <a:off x="4064325" y="5786438"/>
            <a:ext cx="1160399"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100000"/>
              </a:lnSpc>
              <a:spcBef>
                <a:spcPts val="938"/>
              </a:spcBef>
              <a:buFont typeface="Arial" pitchFamily="34" charset="0"/>
              <a:buNone/>
            </a:pPr>
            <a:r>
              <a:rPr lang="en-GB" sz="1500" b="1">
                <a:latin typeface="Arial" pitchFamily="34" charset="0"/>
              </a:rPr>
              <a:t>12/96</a:t>
            </a:r>
          </a:p>
        </p:txBody>
      </p:sp>
      <p:sp>
        <p:nvSpPr>
          <p:cNvPr id="14358" name="Text Box 22"/>
          <p:cNvSpPr txBox="1">
            <a:spLocks noChangeArrowheads="1"/>
          </p:cNvSpPr>
          <p:nvPr/>
        </p:nvSpPr>
        <p:spPr bwMode="auto">
          <a:xfrm>
            <a:off x="4862832" y="5786438"/>
            <a:ext cx="1160399"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100000"/>
              </a:lnSpc>
              <a:spcBef>
                <a:spcPts val="938"/>
              </a:spcBef>
              <a:buFont typeface="Arial" pitchFamily="34" charset="0"/>
              <a:buNone/>
            </a:pPr>
            <a:r>
              <a:rPr lang="en-GB" sz="1500" b="1">
                <a:latin typeface="Arial" pitchFamily="34" charset="0"/>
              </a:rPr>
              <a:t>06/97</a:t>
            </a:r>
          </a:p>
        </p:txBody>
      </p:sp>
      <p:sp>
        <p:nvSpPr>
          <p:cNvPr id="14359" name="Text Box 23"/>
          <p:cNvSpPr txBox="1">
            <a:spLocks noChangeArrowheads="1"/>
          </p:cNvSpPr>
          <p:nvPr/>
        </p:nvSpPr>
        <p:spPr bwMode="auto">
          <a:xfrm>
            <a:off x="5588085" y="5786438"/>
            <a:ext cx="1160399"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100000"/>
              </a:lnSpc>
              <a:spcBef>
                <a:spcPts val="938"/>
              </a:spcBef>
              <a:buFont typeface="Arial" pitchFamily="34" charset="0"/>
              <a:buNone/>
            </a:pPr>
            <a:r>
              <a:rPr lang="en-GB" sz="1500" b="1">
                <a:latin typeface="Arial" pitchFamily="34" charset="0"/>
              </a:rPr>
              <a:t>12/97</a:t>
            </a:r>
          </a:p>
        </p:txBody>
      </p:sp>
      <p:sp>
        <p:nvSpPr>
          <p:cNvPr id="14360" name="Text Box 24"/>
          <p:cNvSpPr txBox="1">
            <a:spLocks noChangeArrowheads="1"/>
          </p:cNvSpPr>
          <p:nvPr/>
        </p:nvSpPr>
        <p:spPr bwMode="auto">
          <a:xfrm>
            <a:off x="6240078" y="5756284"/>
            <a:ext cx="1161863"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100000"/>
              </a:lnSpc>
              <a:spcBef>
                <a:spcPts val="938"/>
              </a:spcBef>
              <a:buFont typeface="Arial" pitchFamily="34" charset="0"/>
              <a:buNone/>
            </a:pPr>
            <a:r>
              <a:rPr lang="en-GB" sz="1500" b="1">
                <a:latin typeface="Arial" pitchFamily="34" charset="0"/>
              </a:rPr>
              <a:t>06/98</a:t>
            </a:r>
          </a:p>
        </p:txBody>
      </p:sp>
      <p:sp>
        <p:nvSpPr>
          <p:cNvPr id="14361" name="Text Box 25"/>
          <p:cNvSpPr txBox="1">
            <a:spLocks noChangeArrowheads="1"/>
          </p:cNvSpPr>
          <p:nvPr/>
        </p:nvSpPr>
        <p:spPr bwMode="auto">
          <a:xfrm>
            <a:off x="7038579" y="5786438"/>
            <a:ext cx="1161864"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100000"/>
              </a:lnSpc>
              <a:spcBef>
                <a:spcPts val="938"/>
              </a:spcBef>
              <a:buFont typeface="Arial" pitchFamily="34" charset="0"/>
              <a:buNone/>
            </a:pPr>
            <a:r>
              <a:rPr lang="en-GB" sz="1500" b="1">
                <a:latin typeface="Arial" pitchFamily="34" charset="0"/>
              </a:rPr>
              <a:t>12/98</a:t>
            </a:r>
          </a:p>
        </p:txBody>
      </p:sp>
      <p:sp>
        <p:nvSpPr>
          <p:cNvPr id="14362" name="Text Box 26"/>
          <p:cNvSpPr txBox="1">
            <a:spLocks noChangeArrowheads="1"/>
          </p:cNvSpPr>
          <p:nvPr/>
        </p:nvSpPr>
        <p:spPr bwMode="auto">
          <a:xfrm>
            <a:off x="7620244" y="5786438"/>
            <a:ext cx="1160399"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100000"/>
              </a:lnSpc>
              <a:spcBef>
                <a:spcPts val="938"/>
              </a:spcBef>
              <a:buFont typeface="Arial" pitchFamily="34" charset="0"/>
              <a:buNone/>
            </a:pPr>
            <a:r>
              <a:rPr lang="en-GB" sz="1500" b="1">
                <a:latin typeface="Arial" pitchFamily="34" charset="0"/>
              </a:rPr>
              <a:t>06/99</a:t>
            </a:r>
          </a:p>
        </p:txBody>
      </p:sp>
      <p:sp>
        <p:nvSpPr>
          <p:cNvPr id="14363" name="Text Box 27"/>
          <p:cNvSpPr txBox="1">
            <a:spLocks noChangeArrowheads="1"/>
          </p:cNvSpPr>
          <p:nvPr/>
        </p:nvSpPr>
        <p:spPr bwMode="auto">
          <a:xfrm>
            <a:off x="525234" y="4395788"/>
            <a:ext cx="923090" cy="825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80000"/>
              </a:lnSpc>
              <a:buClr>
                <a:srgbClr val="4D4D4D"/>
              </a:buClr>
              <a:buFont typeface="Arial" pitchFamily="34" charset="0"/>
              <a:buNone/>
            </a:pPr>
            <a:r>
              <a:rPr lang="en-GB" sz="1500" b="1" dirty="0">
                <a:solidFill>
                  <a:srgbClr val="4D4D4D"/>
                </a:solidFill>
                <a:latin typeface="Arial" pitchFamily="34" charset="0"/>
              </a:rPr>
              <a:t>Jeff </a:t>
            </a:r>
          </a:p>
          <a:p>
            <a:pPr algn="ctr" eaLnBrk="0" hangingPunct="0">
              <a:lnSpc>
                <a:spcPct val="80000"/>
              </a:lnSpc>
              <a:buClr>
                <a:srgbClr val="4D4D4D"/>
              </a:buClr>
              <a:buFont typeface="Arial" pitchFamily="34" charset="0"/>
              <a:buNone/>
            </a:pPr>
            <a:r>
              <a:rPr lang="en-GB" sz="1500" b="1" dirty="0">
                <a:solidFill>
                  <a:srgbClr val="4D4D4D"/>
                </a:solidFill>
                <a:latin typeface="Arial" pitchFamily="34" charset="0"/>
              </a:rPr>
              <a:t>Bezos </a:t>
            </a:r>
          </a:p>
          <a:p>
            <a:pPr algn="ctr" eaLnBrk="0" hangingPunct="0">
              <a:lnSpc>
                <a:spcPct val="80000"/>
              </a:lnSpc>
              <a:buClr>
                <a:srgbClr val="4D4D4D"/>
              </a:buClr>
              <a:buFont typeface="Arial" pitchFamily="34" charset="0"/>
              <a:buNone/>
            </a:pPr>
            <a:r>
              <a:rPr lang="en-GB" sz="1500" b="1" dirty="0" err="1" smtClean="0">
                <a:solidFill>
                  <a:srgbClr val="4D4D4D"/>
                </a:solidFill>
                <a:latin typeface="Arial" pitchFamily="34" charset="0"/>
              </a:rPr>
              <a:t>cria</a:t>
            </a:r>
            <a:r>
              <a:rPr lang="en-GB" sz="1500" b="1" dirty="0" smtClean="0">
                <a:solidFill>
                  <a:srgbClr val="4D4D4D"/>
                </a:solidFill>
                <a:latin typeface="Arial" pitchFamily="34" charset="0"/>
              </a:rPr>
              <a:t> </a:t>
            </a:r>
            <a:endParaRPr lang="en-GB" sz="1500" b="1" dirty="0">
              <a:solidFill>
                <a:srgbClr val="4D4D4D"/>
              </a:solidFill>
              <a:latin typeface="Arial" pitchFamily="34" charset="0"/>
            </a:endParaRPr>
          </a:p>
          <a:p>
            <a:pPr algn="ctr" eaLnBrk="0" hangingPunct="0">
              <a:lnSpc>
                <a:spcPct val="80000"/>
              </a:lnSpc>
              <a:buClr>
                <a:srgbClr val="4D4D4D"/>
              </a:buClr>
              <a:buFont typeface="Arial" pitchFamily="34" charset="0"/>
              <a:buNone/>
            </a:pPr>
            <a:r>
              <a:rPr lang="en-GB" sz="1500" b="1" dirty="0">
                <a:solidFill>
                  <a:srgbClr val="4D4D4D"/>
                </a:solidFill>
                <a:latin typeface="Arial" pitchFamily="34" charset="0"/>
              </a:rPr>
              <a:t>Amazon</a:t>
            </a:r>
          </a:p>
        </p:txBody>
      </p:sp>
      <p:sp>
        <p:nvSpPr>
          <p:cNvPr id="14364" name="Text Box 28"/>
          <p:cNvSpPr txBox="1">
            <a:spLocks noChangeArrowheads="1"/>
          </p:cNvSpPr>
          <p:nvPr/>
        </p:nvSpPr>
        <p:spPr bwMode="auto">
          <a:xfrm>
            <a:off x="290104" y="3324225"/>
            <a:ext cx="2032163" cy="875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80000"/>
              </a:lnSpc>
              <a:buClr>
                <a:srgbClr val="FFFF00"/>
              </a:buClr>
              <a:buFont typeface="Arial" pitchFamily="34" charset="0"/>
              <a:buNone/>
            </a:pPr>
            <a:r>
              <a:rPr lang="en-GB" sz="1600" b="1" dirty="0">
                <a:solidFill>
                  <a:schemeClr val="tx1"/>
                </a:solidFill>
                <a:latin typeface="Arial" pitchFamily="34" charset="0"/>
              </a:rPr>
              <a:t>Bezos </a:t>
            </a:r>
            <a:r>
              <a:rPr lang="en-GB" sz="1600" b="1" dirty="0" err="1" smtClean="0">
                <a:solidFill>
                  <a:schemeClr val="tx1"/>
                </a:solidFill>
                <a:latin typeface="Arial" pitchFamily="34" charset="0"/>
              </a:rPr>
              <a:t>investe</a:t>
            </a:r>
            <a:endParaRPr lang="en-GB" sz="1600" b="1" dirty="0">
              <a:solidFill>
                <a:schemeClr val="tx1"/>
              </a:solidFill>
              <a:latin typeface="Arial" pitchFamily="34" charset="0"/>
            </a:endParaRPr>
          </a:p>
          <a:p>
            <a:pPr algn="ctr" eaLnBrk="0" hangingPunct="0">
              <a:lnSpc>
                <a:spcPct val="80000"/>
              </a:lnSpc>
              <a:buClr>
                <a:srgbClr val="FFFF00"/>
              </a:buClr>
              <a:buFont typeface="Arial" pitchFamily="34" charset="0"/>
              <a:buNone/>
            </a:pPr>
            <a:r>
              <a:rPr lang="en-GB" sz="1600" b="1" dirty="0">
                <a:solidFill>
                  <a:schemeClr val="tx1"/>
                </a:solidFill>
                <a:latin typeface="Arial" pitchFamily="34" charset="0"/>
              </a:rPr>
              <a:t>US$10k </a:t>
            </a:r>
            <a:r>
              <a:rPr lang="en-GB" sz="1600" b="1" dirty="0" smtClean="0">
                <a:solidFill>
                  <a:schemeClr val="tx1"/>
                </a:solidFill>
                <a:latin typeface="Arial" pitchFamily="34" charset="0"/>
              </a:rPr>
              <a:t>e</a:t>
            </a:r>
            <a:endParaRPr lang="en-GB" sz="1600" b="1" dirty="0">
              <a:solidFill>
                <a:schemeClr val="tx1"/>
              </a:solidFill>
              <a:latin typeface="Arial" pitchFamily="34" charset="0"/>
            </a:endParaRPr>
          </a:p>
          <a:p>
            <a:pPr algn="ctr" eaLnBrk="0" hangingPunct="0">
              <a:lnSpc>
                <a:spcPct val="80000"/>
              </a:lnSpc>
              <a:buClr>
                <a:srgbClr val="FFFF00"/>
              </a:buClr>
              <a:buFont typeface="Arial" pitchFamily="34" charset="0"/>
              <a:buNone/>
            </a:pPr>
            <a:r>
              <a:rPr lang="en-GB" sz="1600" b="1" dirty="0" err="1">
                <a:solidFill>
                  <a:schemeClr val="tx1"/>
                </a:solidFill>
                <a:latin typeface="Arial" pitchFamily="34" charset="0"/>
              </a:rPr>
              <a:t>t</a:t>
            </a:r>
            <a:r>
              <a:rPr lang="en-GB" sz="1600" b="1" dirty="0" err="1" smtClean="0">
                <a:solidFill>
                  <a:schemeClr val="tx1"/>
                </a:solidFill>
                <a:latin typeface="Arial" pitchFamily="34" charset="0"/>
              </a:rPr>
              <a:t>oma</a:t>
            </a:r>
            <a:r>
              <a:rPr lang="en-GB" sz="1600" b="1" dirty="0" smtClean="0">
                <a:solidFill>
                  <a:schemeClr val="tx1"/>
                </a:solidFill>
                <a:latin typeface="Arial" pitchFamily="34" charset="0"/>
              </a:rPr>
              <a:t> </a:t>
            </a:r>
            <a:r>
              <a:rPr lang="en-GB" sz="1600" b="1" dirty="0" err="1" smtClean="0">
                <a:solidFill>
                  <a:schemeClr val="tx1"/>
                </a:solidFill>
                <a:latin typeface="Arial" pitchFamily="34" charset="0"/>
              </a:rPr>
              <a:t>emprestado</a:t>
            </a:r>
            <a:r>
              <a:rPr lang="en-GB" sz="1600" b="1" dirty="0" smtClean="0">
                <a:solidFill>
                  <a:schemeClr val="tx1"/>
                </a:solidFill>
                <a:latin typeface="Arial" pitchFamily="34" charset="0"/>
              </a:rPr>
              <a:t> </a:t>
            </a:r>
            <a:endParaRPr lang="en-GB" sz="1600" b="1" dirty="0">
              <a:solidFill>
                <a:schemeClr val="tx1"/>
              </a:solidFill>
              <a:latin typeface="Arial" pitchFamily="34" charset="0"/>
            </a:endParaRPr>
          </a:p>
          <a:p>
            <a:pPr algn="ctr" eaLnBrk="0" hangingPunct="0">
              <a:lnSpc>
                <a:spcPct val="80000"/>
              </a:lnSpc>
              <a:buClr>
                <a:srgbClr val="FFFF00"/>
              </a:buClr>
              <a:buFont typeface="Arial" pitchFamily="34" charset="0"/>
              <a:buNone/>
            </a:pPr>
            <a:r>
              <a:rPr lang="en-GB" sz="1600" b="1" dirty="0">
                <a:solidFill>
                  <a:schemeClr val="tx1"/>
                </a:solidFill>
                <a:latin typeface="Arial" pitchFamily="34" charset="0"/>
              </a:rPr>
              <a:t> US$44k</a:t>
            </a:r>
          </a:p>
        </p:txBody>
      </p:sp>
      <p:sp>
        <p:nvSpPr>
          <p:cNvPr id="14365" name="AutoShape 29"/>
          <p:cNvSpPr>
            <a:spLocks noChangeArrowheads="1"/>
          </p:cNvSpPr>
          <p:nvPr/>
        </p:nvSpPr>
        <p:spPr bwMode="auto">
          <a:xfrm rot="840000">
            <a:off x="1226334" y="4143375"/>
            <a:ext cx="146515" cy="215900"/>
          </a:xfrm>
          <a:prstGeom prst="downArrow">
            <a:avLst>
              <a:gd name="adj1" fmla="val 50000"/>
              <a:gd name="adj2" fmla="val 34000"/>
            </a:avLst>
          </a:prstGeom>
          <a:solidFill>
            <a:srgbClr val="FF0000"/>
          </a:soli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66" name="Text Box 30"/>
          <p:cNvSpPr txBox="1">
            <a:spLocks noChangeArrowheads="1"/>
          </p:cNvSpPr>
          <p:nvPr/>
        </p:nvSpPr>
        <p:spPr bwMode="auto">
          <a:xfrm>
            <a:off x="580204" y="3013084"/>
            <a:ext cx="145049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eaLnBrk="0" hangingPunct="0">
              <a:lnSpc>
                <a:spcPct val="100000"/>
              </a:lnSpc>
              <a:spcBef>
                <a:spcPts val="1063"/>
              </a:spcBef>
              <a:buFont typeface="Arial" pitchFamily="34" charset="0"/>
              <a:buNone/>
            </a:pPr>
            <a:r>
              <a:rPr lang="en-GB" sz="1700" b="1" dirty="0" err="1" smtClean="0">
                <a:latin typeface="Arial" pitchFamily="34" charset="0"/>
              </a:rPr>
              <a:t>Fundador</a:t>
            </a:r>
            <a:endParaRPr lang="en-GB" sz="1700" b="1" dirty="0">
              <a:latin typeface="Arial" pitchFamily="34" charset="0"/>
            </a:endParaRPr>
          </a:p>
        </p:txBody>
      </p:sp>
      <p:sp>
        <p:nvSpPr>
          <p:cNvPr id="14367" name="Text Box 31"/>
          <p:cNvSpPr txBox="1">
            <a:spLocks noChangeArrowheads="1"/>
          </p:cNvSpPr>
          <p:nvPr/>
        </p:nvSpPr>
        <p:spPr bwMode="auto">
          <a:xfrm>
            <a:off x="1015349" y="2143129"/>
            <a:ext cx="2032162" cy="67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80000"/>
              </a:lnSpc>
              <a:buClr>
                <a:srgbClr val="FFFF00"/>
              </a:buClr>
              <a:buFont typeface="Arial" pitchFamily="34" charset="0"/>
              <a:buNone/>
            </a:pPr>
            <a:r>
              <a:rPr lang="en-GB" sz="1600" b="1" dirty="0" err="1" smtClean="0">
                <a:solidFill>
                  <a:schemeClr val="tx1"/>
                </a:solidFill>
                <a:latin typeface="Arial" pitchFamily="34" charset="0"/>
              </a:rPr>
              <a:t>Pais</a:t>
            </a:r>
            <a:r>
              <a:rPr lang="en-GB" sz="1600" b="1" dirty="0" smtClean="0">
                <a:solidFill>
                  <a:schemeClr val="tx1"/>
                </a:solidFill>
                <a:latin typeface="Arial" pitchFamily="34" charset="0"/>
              </a:rPr>
              <a:t> </a:t>
            </a:r>
            <a:r>
              <a:rPr lang="en-GB" sz="1600" b="1" dirty="0">
                <a:solidFill>
                  <a:schemeClr val="tx1"/>
                </a:solidFill>
                <a:latin typeface="Arial" pitchFamily="34" charset="0"/>
              </a:rPr>
              <a:t>de Bezos </a:t>
            </a:r>
            <a:r>
              <a:rPr lang="en-GB" sz="1600" b="1" dirty="0" err="1" smtClean="0">
                <a:solidFill>
                  <a:schemeClr val="tx1"/>
                </a:solidFill>
                <a:latin typeface="Arial" pitchFamily="34" charset="0"/>
              </a:rPr>
              <a:t>investem</a:t>
            </a:r>
            <a:r>
              <a:rPr lang="en-GB" sz="1600" b="1" dirty="0" smtClean="0">
                <a:solidFill>
                  <a:schemeClr val="tx1"/>
                </a:solidFill>
                <a:latin typeface="Arial" pitchFamily="34" charset="0"/>
              </a:rPr>
              <a:t> </a:t>
            </a:r>
            <a:r>
              <a:rPr lang="en-GB" sz="1600" b="1" dirty="0">
                <a:solidFill>
                  <a:schemeClr val="tx1"/>
                </a:solidFill>
                <a:latin typeface="Arial" pitchFamily="34" charset="0"/>
              </a:rPr>
              <a:t>US$245.5k</a:t>
            </a:r>
          </a:p>
        </p:txBody>
      </p:sp>
      <p:sp>
        <p:nvSpPr>
          <p:cNvPr id="14368" name="Text Box 32"/>
          <p:cNvSpPr txBox="1">
            <a:spLocks noChangeArrowheads="1"/>
          </p:cNvSpPr>
          <p:nvPr/>
        </p:nvSpPr>
        <p:spPr bwMode="auto">
          <a:xfrm>
            <a:off x="1378706" y="1857378"/>
            <a:ext cx="1451963"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eaLnBrk="0" hangingPunct="0">
              <a:lnSpc>
                <a:spcPct val="100000"/>
              </a:lnSpc>
              <a:spcBef>
                <a:spcPts val="1063"/>
              </a:spcBef>
              <a:buFont typeface="Arial" pitchFamily="34" charset="0"/>
              <a:buNone/>
            </a:pPr>
            <a:r>
              <a:rPr lang="en-GB" sz="1700" b="1" dirty="0" err="1" smtClean="0">
                <a:latin typeface="Arial" pitchFamily="34" charset="0"/>
              </a:rPr>
              <a:t>Família</a:t>
            </a:r>
            <a:endParaRPr lang="en-GB" sz="1700" b="1" dirty="0">
              <a:latin typeface="Arial" pitchFamily="34" charset="0"/>
            </a:endParaRPr>
          </a:p>
        </p:txBody>
      </p:sp>
      <p:sp>
        <p:nvSpPr>
          <p:cNvPr id="14369" name="AutoShape 33"/>
          <p:cNvSpPr>
            <a:spLocks noChangeArrowheads="1"/>
          </p:cNvSpPr>
          <p:nvPr/>
        </p:nvSpPr>
        <p:spPr bwMode="auto">
          <a:xfrm rot="21240000">
            <a:off x="2093701" y="2781300"/>
            <a:ext cx="145049" cy="2287588"/>
          </a:xfrm>
          <a:prstGeom prst="downArrow">
            <a:avLst>
              <a:gd name="adj1" fmla="val 50000"/>
              <a:gd name="adj2" fmla="val 363890"/>
            </a:avLst>
          </a:prstGeom>
          <a:solidFill>
            <a:srgbClr val="FF0000"/>
          </a:soli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70" name="Text Box 34"/>
          <p:cNvSpPr txBox="1">
            <a:spLocks noChangeArrowheads="1"/>
          </p:cNvSpPr>
          <p:nvPr/>
        </p:nvSpPr>
        <p:spPr bwMode="auto">
          <a:xfrm>
            <a:off x="1887113" y="857254"/>
            <a:ext cx="1668806"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eaLnBrk="0" hangingPunct="0">
              <a:lnSpc>
                <a:spcPct val="100000"/>
              </a:lnSpc>
              <a:spcBef>
                <a:spcPts val="1063"/>
              </a:spcBef>
              <a:buFont typeface="Arial" pitchFamily="34" charset="0"/>
              <a:buNone/>
            </a:pPr>
            <a:r>
              <a:rPr lang="en-GB" sz="1700" b="1" dirty="0" smtClean="0">
                <a:latin typeface="Arial" pitchFamily="34" charset="0"/>
              </a:rPr>
              <a:t>Anjos</a:t>
            </a:r>
            <a:endParaRPr lang="en-GB" sz="1700" b="1" dirty="0">
              <a:latin typeface="Arial" pitchFamily="34" charset="0"/>
            </a:endParaRPr>
          </a:p>
        </p:txBody>
      </p:sp>
      <p:sp>
        <p:nvSpPr>
          <p:cNvPr id="14371" name="Text Box 35"/>
          <p:cNvSpPr txBox="1">
            <a:spLocks noChangeArrowheads="1"/>
          </p:cNvSpPr>
          <p:nvPr/>
        </p:nvSpPr>
        <p:spPr bwMode="auto">
          <a:xfrm>
            <a:off x="1668806" y="1214447"/>
            <a:ext cx="2032162" cy="67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80000"/>
              </a:lnSpc>
              <a:buClr>
                <a:srgbClr val="FFFF00"/>
              </a:buClr>
              <a:buFont typeface="Arial" pitchFamily="34" charset="0"/>
              <a:buNone/>
            </a:pPr>
            <a:r>
              <a:rPr lang="en-GB" sz="1600" b="1" dirty="0">
                <a:solidFill>
                  <a:schemeClr val="tx1"/>
                </a:solidFill>
                <a:latin typeface="Arial" pitchFamily="34" charset="0"/>
              </a:rPr>
              <a:t>2</a:t>
            </a:r>
            <a:r>
              <a:rPr lang="en-GB" sz="1600" b="1" dirty="0" smtClean="0">
                <a:solidFill>
                  <a:schemeClr val="tx1"/>
                </a:solidFill>
                <a:latin typeface="Arial" pitchFamily="34" charset="0"/>
              </a:rPr>
              <a:t> </a:t>
            </a:r>
            <a:r>
              <a:rPr lang="en-GB" sz="1600" b="1" dirty="0" err="1" smtClean="0">
                <a:solidFill>
                  <a:schemeClr val="tx1"/>
                </a:solidFill>
                <a:latin typeface="Arial" pitchFamily="34" charset="0"/>
              </a:rPr>
              <a:t>investidores</a:t>
            </a:r>
            <a:r>
              <a:rPr lang="en-GB" sz="1600" b="1" dirty="0" smtClean="0">
                <a:solidFill>
                  <a:schemeClr val="tx1"/>
                </a:solidFill>
                <a:latin typeface="Arial" pitchFamily="34" charset="0"/>
              </a:rPr>
              <a:t> </a:t>
            </a:r>
            <a:r>
              <a:rPr lang="en-GB" sz="1600" b="1" dirty="0" err="1" smtClean="0">
                <a:solidFill>
                  <a:schemeClr val="tx1"/>
                </a:solidFill>
                <a:latin typeface="Arial" pitchFamily="34" charset="0"/>
              </a:rPr>
              <a:t>anjo</a:t>
            </a:r>
            <a:r>
              <a:rPr lang="en-GB" sz="1600" b="1" dirty="0" smtClean="0">
                <a:solidFill>
                  <a:schemeClr val="tx1"/>
                </a:solidFill>
                <a:latin typeface="Arial" pitchFamily="34" charset="0"/>
              </a:rPr>
              <a:t> </a:t>
            </a:r>
            <a:r>
              <a:rPr lang="en-GB" sz="1600" b="1" dirty="0" err="1" smtClean="0">
                <a:solidFill>
                  <a:schemeClr val="tx1"/>
                </a:solidFill>
                <a:latin typeface="Arial" pitchFamily="34" charset="0"/>
              </a:rPr>
              <a:t>investem</a:t>
            </a:r>
            <a:r>
              <a:rPr lang="en-GB" sz="1600" b="1" dirty="0" smtClean="0">
                <a:solidFill>
                  <a:schemeClr val="tx1"/>
                </a:solidFill>
                <a:latin typeface="Arial" pitchFamily="34" charset="0"/>
              </a:rPr>
              <a:t>                </a:t>
            </a:r>
            <a:r>
              <a:rPr lang="en-GB" sz="1600" b="1" dirty="0">
                <a:solidFill>
                  <a:schemeClr val="tx1"/>
                </a:solidFill>
                <a:latin typeface="Arial" pitchFamily="34" charset="0"/>
              </a:rPr>
              <a:t>US$54.4k</a:t>
            </a:r>
          </a:p>
        </p:txBody>
      </p:sp>
      <p:sp>
        <p:nvSpPr>
          <p:cNvPr id="14372" name="AutoShape 36"/>
          <p:cNvSpPr>
            <a:spLocks noChangeArrowheads="1"/>
          </p:cNvSpPr>
          <p:nvPr/>
        </p:nvSpPr>
        <p:spPr bwMode="auto">
          <a:xfrm rot="21420000">
            <a:off x="2895136" y="1857378"/>
            <a:ext cx="145050" cy="3216275"/>
          </a:xfrm>
          <a:prstGeom prst="downArrow">
            <a:avLst>
              <a:gd name="adj1" fmla="val 50000"/>
              <a:gd name="adj2" fmla="val 511615"/>
            </a:avLst>
          </a:prstGeom>
          <a:solidFill>
            <a:srgbClr val="FF0000"/>
          </a:soli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73" name="Text Box 37"/>
          <p:cNvSpPr txBox="1">
            <a:spLocks noChangeArrowheads="1"/>
          </p:cNvSpPr>
          <p:nvPr/>
        </p:nvSpPr>
        <p:spPr bwMode="auto">
          <a:xfrm>
            <a:off x="2866562" y="2071538"/>
            <a:ext cx="1742067" cy="875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80000"/>
              </a:lnSpc>
              <a:buClr>
                <a:srgbClr val="FFFF00"/>
              </a:buClr>
              <a:buFont typeface="Arial" pitchFamily="34" charset="0"/>
              <a:buNone/>
            </a:pPr>
            <a:r>
              <a:rPr lang="en-GB" sz="1600" b="1" dirty="0" err="1" smtClean="0">
                <a:solidFill>
                  <a:schemeClr val="tx1"/>
                </a:solidFill>
                <a:latin typeface="Arial" pitchFamily="34" charset="0"/>
              </a:rPr>
              <a:t>Grupo</a:t>
            </a:r>
            <a:r>
              <a:rPr lang="en-GB" sz="1600" b="1" dirty="0" smtClean="0">
                <a:solidFill>
                  <a:schemeClr val="tx1"/>
                </a:solidFill>
                <a:latin typeface="Arial" pitchFamily="34" charset="0"/>
              </a:rPr>
              <a:t> de 20 </a:t>
            </a:r>
            <a:r>
              <a:rPr lang="en-GB" sz="1600" b="1" dirty="0" err="1" smtClean="0">
                <a:solidFill>
                  <a:schemeClr val="tx1"/>
                </a:solidFill>
                <a:latin typeface="Arial" pitchFamily="34" charset="0"/>
              </a:rPr>
              <a:t>anjos</a:t>
            </a:r>
            <a:endParaRPr lang="en-GB" sz="1600" b="1" dirty="0" smtClean="0">
              <a:solidFill>
                <a:schemeClr val="tx1"/>
              </a:solidFill>
              <a:latin typeface="Arial" pitchFamily="34" charset="0"/>
            </a:endParaRPr>
          </a:p>
          <a:p>
            <a:pPr algn="ctr" eaLnBrk="0" hangingPunct="0">
              <a:lnSpc>
                <a:spcPct val="80000"/>
              </a:lnSpc>
              <a:buClr>
                <a:srgbClr val="FFFF00"/>
              </a:buClr>
              <a:buFont typeface="Arial" pitchFamily="34" charset="0"/>
              <a:buNone/>
            </a:pPr>
            <a:r>
              <a:rPr lang="en-GB" sz="1600" b="1" dirty="0" smtClean="0">
                <a:solidFill>
                  <a:schemeClr val="tx1"/>
                </a:solidFill>
                <a:latin typeface="Arial" pitchFamily="34" charset="0"/>
              </a:rPr>
              <a:t> </a:t>
            </a:r>
            <a:r>
              <a:rPr lang="en-GB" sz="1600" b="1" dirty="0" err="1" smtClean="0">
                <a:solidFill>
                  <a:schemeClr val="tx1"/>
                </a:solidFill>
                <a:latin typeface="Arial" pitchFamily="34" charset="0"/>
              </a:rPr>
              <a:t>investe</a:t>
            </a:r>
            <a:r>
              <a:rPr lang="en-GB" sz="1600" b="1" dirty="0" smtClean="0">
                <a:solidFill>
                  <a:schemeClr val="tx1"/>
                </a:solidFill>
                <a:latin typeface="Arial" pitchFamily="34" charset="0"/>
              </a:rPr>
              <a:t> US$937k</a:t>
            </a:r>
            <a:endParaRPr lang="en-GB" sz="1600" b="1" dirty="0">
              <a:solidFill>
                <a:schemeClr val="tx1"/>
              </a:solidFill>
              <a:latin typeface="Arial" pitchFamily="34" charset="0"/>
            </a:endParaRPr>
          </a:p>
        </p:txBody>
      </p:sp>
      <p:sp>
        <p:nvSpPr>
          <p:cNvPr id="14374" name="Text Box 38"/>
          <p:cNvSpPr txBox="1">
            <a:spLocks noChangeArrowheads="1"/>
          </p:cNvSpPr>
          <p:nvPr/>
        </p:nvSpPr>
        <p:spPr bwMode="auto">
          <a:xfrm>
            <a:off x="3047512" y="1643063"/>
            <a:ext cx="1450498" cy="610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100000"/>
              </a:lnSpc>
              <a:spcBef>
                <a:spcPts val="1063"/>
              </a:spcBef>
              <a:buFont typeface="Arial" pitchFamily="34" charset="0"/>
              <a:buNone/>
            </a:pPr>
            <a:r>
              <a:rPr lang="en-GB" sz="1700" b="1" dirty="0" err="1" smtClean="0">
                <a:latin typeface="Arial" pitchFamily="34" charset="0"/>
              </a:rPr>
              <a:t>Rede</a:t>
            </a:r>
            <a:r>
              <a:rPr lang="en-GB" sz="1700" b="1" dirty="0" smtClean="0">
                <a:latin typeface="Arial" pitchFamily="34" charset="0"/>
              </a:rPr>
              <a:t> de </a:t>
            </a:r>
            <a:r>
              <a:rPr lang="en-GB" sz="1700" b="1" dirty="0" err="1" smtClean="0">
                <a:latin typeface="Arial" pitchFamily="34" charset="0"/>
              </a:rPr>
              <a:t>anjos</a:t>
            </a:r>
            <a:endParaRPr lang="en-GB" sz="1700" b="1" dirty="0">
              <a:latin typeface="Arial" pitchFamily="34" charset="0"/>
            </a:endParaRPr>
          </a:p>
        </p:txBody>
      </p:sp>
      <p:sp>
        <p:nvSpPr>
          <p:cNvPr id="14375" name="AutoShape 39"/>
          <p:cNvSpPr>
            <a:spLocks noChangeArrowheads="1"/>
          </p:cNvSpPr>
          <p:nvPr/>
        </p:nvSpPr>
        <p:spPr bwMode="auto">
          <a:xfrm rot="60000">
            <a:off x="3557383" y="2854325"/>
            <a:ext cx="218308" cy="2216150"/>
          </a:xfrm>
          <a:prstGeom prst="downArrow">
            <a:avLst>
              <a:gd name="adj1" fmla="val 50000"/>
              <a:gd name="adj2" fmla="val 234228"/>
            </a:avLst>
          </a:prstGeom>
          <a:solidFill>
            <a:srgbClr val="FF0000"/>
          </a:soli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76" name="Text Box 40"/>
          <p:cNvSpPr txBox="1">
            <a:spLocks noChangeArrowheads="1"/>
          </p:cNvSpPr>
          <p:nvPr/>
        </p:nvSpPr>
        <p:spPr bwMode="auto">
          <a:xfrm>
            <a:off x="5866464" y="4724409"/>
            <a:ext cx="1451964" cy="77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80000"/>
              </a:lnSpc>
              <a:buClr>
                <a:srgbClr val="FFFF00"/>
              </a:buClr>
              <a:buFont typeface="Arial" pitchFamily="34" charset="0"/>
              <a:buNone/>
            </a:pPr>
            <a:r>
              <a:rPr lang="en-GB" sz="1400" b="1" dirty="0" err="1" smtClean="0">
                <a:solidFill>
                  <a:schemeClr val="tx1"/>
                </a:solidFill>
                <a:latin typeface="Arial" pitchFamily="34" charset="0"/>
              </a:rPr>
              <a:t>Irm</a:t>
            </a:r>
            <a:r>
              <a:rPr lang="pt-BR" sz="1400" b="1" dirty="0" err="1" smtClean="0">
                <a:solidFill>
                  <a:schemeClr val="tx1"/>
                </a:solidFill>
                <a:latin typeface="Arial" pitchFamily="34" charset="0"/>
              </a:rPr>
              <a:t>ãos</a:t>
            </a:r>
            <a:r>
              <a:rPr lang="pt-BR" sz="1400" b="1" dirty="0" smtClean="0">
                <a:solidFill>
                  <a:schemeClr val="tx1"/>
                </a:solidFill>
                <a:latin typeface="Arial" pitchFamily="34" charset="0"/>
              </a:rPr>
              <a:t> de </a:t>
            </a:r>
            <a:r>
              <a:rPr lang="en-GB" sz="1400" b="1" dirty="0" smtClean="0">
                <a:solidFill>
                  <a:schemeClr val="tx1"/>
                </a:solidFill>
                <a:latin typeface="Arial" pitchFamily="34" charset="0"/>
              </a:rPr>
              <a:t>               </a:t>
            </a:r>
            <a:r>
              <a:rPr lang="en-GB" sz="1400" b="1" dirty="0">
                <a:solidFill>
                  <a:schemeClr val="tx1"/>
                </a:solidFill>
                <a:latin typeface="Arial" pitchFamily="34" charset="0"/>
              </a:rPr>
              <a:t>de Bezos                </a:t>
            </a:r>
            <a:r>
              <a:rPr lang="en-GB" sz="1400" b="1" dirty="0" err="1" smtClean="0">
                <a:solidFill>
                  <a:schemeClr val="tx1"/>
                </a:solidFill>
                <a:latin typeface="Arial" pitchFamily="34" charset="0"/>
              </a:rPr>
              <a:t>investem</a:t>
            </a:r>
            <a:r>
              <a:rPr lang="en-GB" sz="1400" b="1" dirty="0" smtClean="0">
                <a:solidFill>
                  <a:schemeClr val="tx1"/>
                </a:solidFill>
                <a:latin typeface="Arial" pitchFamily="34" charset="0"/>
              </a:rPr>
              <a:t>                </a:t>
            </a:r>
            <a:r>
              <a:rPr lang="en-GB" sz="1400" b="1" dirty="0">
                <a:solidFill>
                  <a:schemeClr val="tx1"/>
                </a:solidFill>
                <a:latin typeface="Arial" pitchFamily="34" charset="0"/>
              </a:rPr>
              <a:t>US$20k</a:t>
            </a:r>
          </a:p>
        </p:txBody>
      </p:sp>
      <p:sp>
        <p:nvSpPr>
          <p:cNvPr id="14377" name="Text Box 41"/>
          <p:cNvSpPr txBox="1">
            <a:spLocks noChangeArrowheads="1"/>
          </p:cNvSpPr>
          <p:nvPr/>
        </p:nvSpPr>
        <p:spPr bwMode="auto">
          <a:xfrm>
            <a:off x="6021765" y="4433888"/>
            <a:ext cx="1453429"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eaLnBrk="0" hangingPunct="0">
              <a:lnSpc>
                <a:spcPct val="100000"/>
              </a:lnSpc>
              <a:spcBef>
                <a:spcPts val="938"/>
              </a:spcBef>
              <a:buFont typeface="Arial" pitchFamily="34" charset="0"/>
              <a:buNone/>
            </a:pPr>
            <a:r>
              <a:rPr lang="en-GB" sz="1500" b="1" dirty="0" err="1" smtClean="0">
                <a:latin typeface="Arial" pitchFamily="34" charset="0"/>
              </a:rPr>
              <a:t>Família</a:t>
            </a:r>
            <a:endParaRPr lang="en-GB" sz="1500" b="1" dirty="0">
              <a:latin typeface="Arial" pitchFamily="34" charset="0"/>
            </a:endParaRPr>
          </a:p>
        </p:txBody>
      </p:sp>
      <p:sp>
        <p:nvSpPr>
          <p:cNvPr id="14378" name="AutoShape 42"/>
          <p:cNvSpPr>
            <a:spLocks noChangeArrowheads="1"/>
          </p:cNvSpPr>
          <p:nvPr/>
        </p:nvSpPr>
        <p:spPr bwMode="auto">
          <a:xfrm rot="480000">
            <a:off x="4282634" y="1795463"/>
            <a:ext cx="306216" cy="3236912"/>
          </a:xfrm>
          <a:prstGeom prst="downArrow">
            <a:avLst>
              <a:gd name="adj1" fmla="val 50000"/>
              <a:gd name="adj2" fmla="val 243900"/>
            </a:avLst>
          </a:prstGeom>
          <a:solidFill>
            <a:srgbClr val="FF0000"/>
          </a:soli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79" name="Text Box 43"/>
          <p:cNvSpPr txBox="1">
            <a:spLocks noChangeArrowheads="1"/>
          </p:cNvSpPr>
          <p:nvPr/>
        </p:nvSpPr>
        <p:spPr bwMode="auto">
          <a:xfrm>
            <a:off x="3846020" y="785815"/>
            <a:ext cx="166880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100000"/>
              </a:lnSpc>
              <a:spcBef>
                <a:spcPts val="1063"/>
              </a:spcBef>
              <a:buFont typeface="Arial" pitchFamily="34" charset="0"/>
              <a:buNone/>
            </a:pPr>
            <a:r>
              <a:rPr lang="en-GB" sz="1700" b="1" dirty="0" smtClean="0">
                <a:latin typeface="Arial" pitchFamily="34" charset="0"/>
              </a:rPr>
              <a:t>VCs</a:t>
            </a:r>
            <a:endParaRPr lang="en-GB" sz="1700" b="1" dirty="0">
              <a:latin typeface="Arial" pitchFamily="34" charset="0"/>
            </a:endParaRPr>
          </a:p>
        </p:txBody>
      </p:sp>
      <p:sp>
        <p:nvSpPr>
          <p:cNvPr id="14380" name="Text Box 44"/>
          <p:cNvSpPr txBox="1">
            <a:spLocks noChangeArrowheads="1"/>
          </p:cNvSpPr>
          <p:nvPr/>
        </p:nvSpPr>
        <p:spPr bwMode="auto">
          <a:xfrm>
            <a:off x="3699504" y="1071572"/>
            <a:ext cx="2032162" cy="67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80000"/>
              </a:lnSpc>
              <a:buClr>
                <a:srgbClr val="FFFF00"/>
              </a:buClr>
              <a:buFont typeface="Arial" pitchFamily="34" charset="0"/>
              <a:buNone/>
            </a:pPr>
            <a:r>
              <a:rPr lang="en-GB" sz="1600" b="1" dirty="0" err="1" smtClean="0">
                <a:solidFill>
                  <a:schemeClr val="tx1"/>
                </a:solidFill>
                <a:latin typeface="Arial" pitchFamily="34" charset="0"/>
              </a:rPr>
              <a:t>Dois</a:t>
            </a:r>
            <a:r>
              <a:rPr lang="en-GB" sz="1600" b="1" dirty="0" smtClean="0">
                <a:solidFill>
                  <a:schemeClr val="tx1"/>
                </a:solidFill>
                <a:latin typeface="Arial" pitchFamily="34" charset="0"/>
              </a:rPr>
              <a:t> </a:t>
            </a:r>
            <a:r>
              <a:rPr lang="en-GB" sz="1600" b="1" dirty="0" err="1" smtClean="0">
                <a:solidFill>
                  <a:schemeClr val="tx1"/>
                </a:solidFill>
                <a:latin typeface="Arial" pitchFamily="34" charset="0"/>
              </a:rPr>
              <a:t>fundos</a:t>
            </a:r>
            <a:r>
              <a:rPr lang="en-GB" sz="1600" b="1" dirty="0" smtClean="0">
                <a:solidFill>
                  <a:schemeClr val="tx1"/>
                </a:solidFill>
                <a:latin typeface="Arial" pitchFamily="34" charset="0"/>
              </a:rPr>
              <a:t> </a:t>
            </a:r>
            <a:r>
              <a:rPr lang="en-GB" sz="1600" b="1" dirty="0" err="1" smtClean="0">
                <a:solidFill>
                  <a:schemeClr val="tx1"/>
                </a:solidFill>
                <a:latin typeface="Arial" pitchFamily="34" charset="0"/>
              </a:rPr>
              <a:t>investem</a:t>
            </a:r>
            <a:r>
              <a:rPr lang="en-GB" sz="1600" b="1" dirty="0" smtClean="0">
                <a:solidFill>
                  <a:schemeClr val="tx1"/>
                </a:solidFill>
                <a:latin typeface="Arial" pitchFamily="34" charset="0"/>
              </a:rPr>
              <a:t>                </a:t>
            </a:r>
            <a:r>
              <a:rPr lang="en-GB" sz="1600" b="1" dirty="0">
                <a:solidFill>
                  <a:schemeClr val="tx1"/>
                </a:solidFill>
                <a:latin typeface="Arial" pitchFamily="34" charset="0"/>
              </a:rPr>
              <a:t>US$8M</a:t>
            </a:r>
          </a:p>
        </p:txBody>
      </p:sp>
      <p:sp>
        <p:nvSpPr>
          <p:cNvPr id="14381" name="Text Box 45"/>
          <p:cNvSpPr txBox="1">
            <a:spLocks noChangeArrowheads="1"/>
          </p:cNvSpPr>
          <p:nvPr/>
        </p:nvSpPr>
        <p:spPr bwMode="auto">
          <a:xfrm>
            <a:off x="4281167" y="2571759"/>
            <a:ext cx="1670271"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100000"/>
              </a:lnSpc>
              <a:spcBef>
                <a:spcPts val="1063"/>
              </a:spcBef>
              <a:buFont typeface="Arial" pitchFamily="34" charset="0"/>
              <a:buNone/>
            </a:pPr>
            <a:r>
              <a:rPr lang="en-GB" sz="1700" b="1">
                <a:latin typeface="Arial" pitchFamily="34" charset="0"/>
              </a:rPr>
              <a:t>IPO</a:t>
            </a:r>
          </a:p>
        </p:txBody>
      </p:sp>
      <p:sp>
        <p:nvSpPr>
          <p:cNvPr id="14382" name="Text Box 46"/>
          <p:cNvSpPr txBox="1">
            <a:spLocks noChangeArrowheads="1"/>
          </p:cNvSpPr>
          <p:nvPr/>
        </p:nvSpPr>
        <p:spPr bwMode="auto">
          <a:xfrm>
            <a:off x="4498010" y="2857500"/>
            <a:ext cx="1233656" cy="825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80000"/>
              </a:lnSpc>
              <a:buClr>
                <a:srgbClr val="FFFF00"/>
              </a:buClr>
              <a:buFont typeface="Arial" pitchFamily="34" charset="0"/>
              <a:buNone/>
            </a:pPr>
            <a:r>
              <a:rPr lang="en-GB" sz="1500" b="1" dirty="0" err="1" smtClean="0">
                <a:solidFill>
                  <a:schemeClr val="tx1"/>
                </a:solidFill>
                <a:latin typeface="Arial" pitchFamily="34" charset="0"/>
              </a:rPr>
              <a:t>Saída</a:t>
            </a:r>
            <a:r>
              <a:rPr lang="en-GB" sz="1500" b="1" dirty="0" smtClean="0">
                <a:solidFill>
                  <a:schemeClr val="tx1"/>
                </a:solidFill>
                <a:latin typeface="Arial" pitchFamily="34" charset="0"/>
              </a:rPr>
              <a:t> </a:t>
            </a:r>
            <a:r>
              <a:rPr lang="en-GB" sz="1500" b="1" dirty="0" err="1" smtClean="0">
                <a:solidFill>
                  <a:schemeClr val="tx1"/>
                </a:solidFill>
                <a:latin typeface="Arial" pitchFamily="34" charset="0"/>
              </a:rPr>
              <a:t>na</a:t>
            </a:r>
            <a:r>
              <a:rPr lang="en-GB" sz="1500" b="1" dirty="0" smtClean="0">
                <a:solidFill>
                  <a:schemeClr val="tx1"/>
                </a:solidFill>
                <a:latin typeface="Arial" pitchFamily="34" charset="0"/>
              </a:rPr>
              <a:t>                  </a:t>
            </a:r>
            <a:r>
              <a:rPr lang="en-GB" sz="1500" b="1" dirty="0" err="1" smtClean="0">
                <a:solidFill>
                  <a:schemeClr val="tx1"/>
                </a:solidFill>
                <a:latin typeface="Arial" pitchFamily="34" charset="0"/>
              </a:rPr>
              <a:t>bolsa</a:t>
            </a:r>
            <a:r>
              <a:rPr lang="en-GB" sz="1500" b="1" dirty="0" smtClean="0">
                <a:solidFill>
                  <a:schemeClr val="tx1"/>
                </a:solidFill>
                <a:latin typeface="Arial" pitchFamily="34" charset="0"/>
              </a:rPr>
              <a:t>                      </a:t>
            </a:r>
            <a:r>
              <a:rPr lang="en-GB" sz="1500" b="1" dirty="0" err="1" smtClean="0">
                <a:solidFill>
                  <a:schemeClr val="tx1"/>
                </a:solidFill>
                <a:latin typeface="Arial" pitchFamily="34" charset="0"/>
              </a:rPr>
              <a:t>gera</a:t>
            </a:r>
            <a:r>
              <a:rPr lang="en-GB" sz="1500" b="1" dirty="0" smtClean="0">
                <a:solidFill>
                  <a:schemeClr val="tx1"/>
                </a:solidFill>
                <a:latin typeface="Arial" pitchFamily="34" charset="0"/>
              </a:rPr>
              <a:t>                 </a:t>
            </a:r>
            <a:r>
              <a:rPr lang="en-GB" sz="1500" b="1" dirty="0">
                <a:solidFill>
                  <a:schemeClr val="tx1"/>
                </a:solidFill>
                <a:latin typeface="Arial" pitchFamily="34" charset="0"/>
              </a:rPr>
              <a:t>US$49.1M</a:t>
            </a:r>
          </a:p>
        </p:txBody>
      </p:sp>
      <p:sp>
        <p:nvSpPr>
          <p:cNvPr id="14383" name="AutoShape 47"/>
          <p:cNvSpPr>
            <a:spLocks noChangeArrowheads="1"/>
          </p:cNvSpPr>
          <p:nvPr/>
        </p:nvSpPr>
        <p:spPr bwMode="auto">
          <a:xfrm>
            <a:off x="4862835" y="3643313"/>
            <a:ext cx="508406" cy="1071562"/>
          </a:xfrm>
          <a:prstGeom prst="downArrow">
            <a:avLst>
              <a:gd name="adj1" fmla="val 50000"/>
              <a:gd name="adj2" fmla="val 48631"/>
            </a:avLst>
          </a:prstGeom>
          <a:solidFill>
            <a:srgbClr val="FF0000"/>
          </a:soli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84" name="Text Box 48"/>
          <p:cNvSpPr txBox="1">
            <a:spLocks noChangeArrowheads="1"/>
          </p:cNvSpPr>
          <p:nvPr/>
        </p:nvSpPr>
        <p:spPr bwMode="auto">
          <a:xfrm>
            <a:off x="5443035" y="1898650"/>
            <a:ext cx="1668805" cy="610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100000"/>
              </a:lnSpc>
              <a:spcBef>
                <a:spcPts val="1063"/>
              </a:spcBef>
              <a:buFont typeface="Arial" pitchFamily="34" charset="0"/>
              <a:buNone/>
            </a:pPr>
            <a:r>
              <a:rPr lang="en-GB" sz="1700" b="1" dirty="0" err="1" smtClean="0">
                <a:latin typeface="Arial" pitchFamily="34" charset="0"/>
              </a:rPr>
              <a:t>Emissão</a:t>
            </a:r>
            <a:r>
              <a:rPr lang="en-GB" sz="1700" b="1" dirty="0" smtClean="0">
                <a:latin typeface="Arial" pitchFamily="34" charset="0"/>
              </a:rPr>
              <a:t> </a:t>
            </a:r>
            <a:r>
              <a:rPr lang="en-GB" sz="1700" b="1" dirty="0">
                <a:latin typeface="Arial" pitchFamily="34" charset="0"/>
              </a:rPr>
              <a:t>de </a:t>
            </a:r>
            <a:r>
              <a:rPr lang="en-GB" sz="1700" b="1" dirty="0" err="1" smtClean="0">
                <a:latin typeface="Arial" pitchFamily="34" charset="0"/>
              </a:rPr>
              <a:t>Ações</a:t>
            </a:r>
            <a:endParaRPr lang="en-GB" sz="1700" b="1" dirty="0">
              <a:latin typeface="Arial" pitchFamily="34" charset="0"/>
            </a:endParaRPr>
          </a:p>
        </p:txBody>
      </p:sp>
      <p:sp>
        <p:nvSpPr>
          <p:cNvPr id="14385" name="Text Box 49"/>
          <p:cNvSpPr txBox="1">
            <a:spLocks noChangeArrowheads="1"/>
          </p:cNvSpPr>
          <p:nvPr/>
        </p:nvSpPr>
        <p:spPr bwMode="auto">
          <a:xfrm>
            <a:off x="5661339" y="2428875"/>
            <a:ext cx="1233656" cy="481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80000"/>
              </a:lnSpc>
              <a:buClr>
                <a:srgbClr val="FFFF00"/>
              </a:buClr>
              <a:buFont typeface="Arial" pitchFamily="34" charset="0"/>
              <a:buNone/>
            </a:pPr>
            <a:r>
              <a:rPr lang="en-GB" sz="1600" b="1" dirty="0" err="1" smtClean="0">
                <a:solidFill>
                  <a:schemeClr val="tx1"/>
                </a:solidFill>
                <a:latin typeface="Arial" pitchFamily="34" charset="0"/>
              </a:rPr>
              <a:t>Obtém</a:t>
            </a:r>
            <a:r>
              <a:rPr lang="en-GB" sz="1600" b="1" dirty="0" smtClean="0">
                <a:solidFill>
                  <a:schemeClr val="tx1"/>
                </a:solidFill>
                <a:latin typeface="Arial" pitchFamily="34" charset="0"/>
              </a:rPr>
              <a:t> </a:t>
            </a:r>
            <a:r>
              <a:rPr lang="en-GB" sz="1600" b="1" dirty="0">
                <a:solidFill>
                  <a:schemeClr val="tx1"/>
                </a:solidFill>
                <a:latin typeface="Arial" pitchFamily="34" charset="0"/>
              </a:rPr>
              <a:t>US$326M</a:t>
            </a:r>
          </a:p>
        </p:txBody>
      </p:sp>
      <p:sp>
        <p:nvSpPr>
          <p:cNvPr id="14386" name="AutoShape 50"/>
          <p:cNvSpPr>
            <a:spLocks noChangeArrowheads="1"/>
          </p:cNvSpPr>
          <p:nvPr/>
        </p:nvSpPr>
        <p:spPr bwMode="auto">
          <a:xfrm>
            <a:off x="5951443" y="2928938"/>
            <a:ext cx="508407" cy="1071562"/>
          </a:xfrm>
          <a:prstGeom prst="downArrow">
            <a:avLst>
              <a:gd name="adj1" fmla="val 50000"/>
              <a:gd name="adj2" fmla="val 48631"/>
            </a:avLst>
          </a:prstGeom>
          <a:solidFill>
            <a:srgbClr val="FF0000"/>
          </a:soli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87" name="Text Box 51"/>
          <p:cNvSpPr txBox="1">
            <a:spLocks noChangeArrowheads="1"/>
          </p:cNvSpPr>
          <p:nvPr/>
        </p:nvSpPr>
        <p:spPr bwMode="auto">
          <a:xfrm>
            <a:off x="5833498" y="6558643"/>
            <a:ext cx="2700271"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r" eaLnBrk="0" hangingPunct="0">
              <a:lnSpc>
                <a:spcPct val="100000"/>
              </a:lnSpc>
              <a:spcBef>
                <a:spcPts val="75"/>
              </a:spcBef>
              <a:buSzPct val="25000"/>
              <a:buFont typeface="Arial" pitchFamily="34" charset="0"/>
              <a:buChar char=" "/>
            </a:pPr>
            <a:r>
              <a:rPr lang="en-GB" sz="1300" b="1" dirty="0" err="1">
                <a:latin typeface="Arial" pitchFamily="34" charset="0"/>
              </a:rPr>
              <a:t>Fonte</a:t>
            </a:r>
            <a:r>
              <a:rPr lang="en-GB" sz="1300" b="1" dirty="0">
                <a:latin typeface="Arial" pitchFamily="34" charset="0"/>
              </a:rPr>
              <a:t>: </a:t>
            </a:r>
            <a:r>
              <a:rPr lang="en-GB" sz="1300" b="1" dirty="0" smtClean="0">
                <a:latin typeface="Arial" pitchFamily="34" charset="0"/>
              </a:rPr>
              <a:t>EBAN</a:t>
            </a:r>
            <a:endParaRPr lang="en-GB" sz="1300" b="1" dirty="0">
              <a:latin typeface="Arial" pitchFamily="34" charset="0"/>
            </a:endParaRPr>
          </a:p>
        </p:txBody>
      </p:sp>
      <p:sp>
        <p:nvSpPr>
          <p:cNvPr id="14388" name="AutoShape 52"/>
          <p:cNvSpPr>
            <a:spLocks noChangeArrowheads="1"/>
          </p:cNvSpPr>
          <p:nvPr/>
        </p:nvSpPr>
        <p:spPr bwMode="auto">
          <a:xfrm>
            <a:off x="7183632" y="357188"/>
            <a:ext cx="1668805" cy="1643062"/>
          </a:xfrm>
          <a:prstGeom prst="irregularSeal2">
            <a:avLst/>
          </a:prstGeom>
          <a:solidFill>
            <a:srgbClr val="008000"/>
          </a:solidFill>
          <a:ln w="126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89" name="Text Box 53"/>
          <p:cNvSpPr txBox="1">
            <a:spLocks noChangeArrowheads="1"/>
          </p:cNvSpPr>
          <p:nvPr/>
        </p:nvSpPr>
        <p:spPr bwMode="auto">
          <a:xfrm>
            <a:off x="7328680" y="938122"/>
            <a:ext cx="1233656" cy="67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400" tIns="43200" rIns="86400" bIns="432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Arial Unicode MS" pitchFamily="34" charset="-128"/>
                <a:cs typeface="Arial Unicode MS" pitchFamily="34" charset="-128"/>
              </a:defRPr>
            </a:lvl9pPr>
          </a:lstStyle>
          <a:p>
            <a:pPr algn="ctr" eaLnBrk="0" hangingPunct="0">
              <a:lnSpc>
                <a:spcPct val="80000"/>
              </a:lnSpc>
              <a:buFont typeface="Arial" pitchFamily="34" charset="0"/>
              <a:buNone/>
            </a:pPr>
            <a:r>
              <a:rPr lang="en-GB" sz="1600" b="1" dirty="0" err="1">
                <a:latin typeface="Arial" pitchFamily="34" charset="0"/>
              </a:rPr>
              <a:t>Valor</a:t>
            </a:r>
            <a:r>
              <a:rPr lang="en-GB" sz="1600" b="1" dirty="0">
                <a:latin typeface="Arial" pitchFamily="34" charset="0"/>
              </a:rPr>
              <a:t> </a:t>
            </a:r>
            <a:r>
              <a:rPr lang="en-GB" sz="1600" b="1" dirty="0" err="1" smtClean="0">
                <a:latin typeface="Arial" pitchFamily="34" charset="0"/>
              </a:rPr>
              <a:t>bolsa</a:t>
            </a:r>
            <a:r>
              <a:rPr lang="en-GB" sz="1600" b="1" dirty="0" smtClean="0">
                <a:latin typeface="Arial" pitchFamily="34" charset="0"/>
              </a:rPr>
              <a:t> </a:t>
            </a:r>
            <a:r>
              <a:rPr lang="en-GB" sz="1600" b="1" dirty="0">
                <a:latin typeface="Arial" pitchFamily="34" charset="0"/>
              </a:rPr>
              <a:t>US$20B</a:t>
            </a:r>
          </a:p>
        </p:txBody>
      </p:sp>
      <p:sp>
        <p:nvSpPr>
          <p:cNvPr id="14390" name="AutoShape 54"/>
          <p:cNvSpPr>
            <a:spLocks noChangeArrowheads="1"/>
          </p:cNvSpPr>
          <p:nvPr/>
        </p:nvSpPr>
        <p:spPr bwMode="auto">
          <a:xfrm>
            <a:off x="3991070" y="5286375"/>
            <a:ext cx="2105421" cy="71438"/>
          </a:xfrm>
          <a:prstGeom prst="leftArrow">
            <a:avLst>
              <a:gd name="adj1" fmla="val 50000"/>
              <a:gd name="adj2" fmla="val 798328"/>
            </a:avLst>
          </a:prstGeom>
          <a:solidFill>
            <a:srgbClr val="FF5050"/>
          </a:soli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91" name="Rectangle 55"/>
          <p:cNvSpPr>
            <a:spLocks noChangeArrowheads="1"/>
          </p:cNvSpPr>
          <p:nvPr/>
        </p:nvSpPr>
        <p:spPr bwMode="auto">
          <a:xfrm>
            <a:off x="5925070" y="4572009"/>
            <a:ext cx="184609"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4832762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aypal_logo"/>
          <p:cNvPicPr>
            <a:picLocks noChangeAspect="1" noChangeArrowheads="1"/>
          </p:cNvPicPr>
          <p:nvPr/>
        </p:nvPicPr>
        <p:blipFill>
          <a:blip r:embed="rId3" cstate="print"/>
          <a:srcRect/>
          <a:stretch>
            <a:fillRect/>
          </a:stretch>
        </p:blipFill>
        <p:spPr bwMode="auto">
          <a:xfrm>
            <a:off x="6781800" y="5638800"/>
            <a:ext cx="3352800" cy="838200"/>
          </a:xfrm>
          <a:prstGeom prst="rect">
            <a:avLst/>
          </a:prstGeom>
          <a:noFill/>
          <a:ln w="9525">
            <a:noFill/>
            <a:miter lim="800000"/>
            <a:headEnd/>
            <a:tailEnd/>
          </a:ln>
        </p:spPr>
      </p:pic>
      <p:sp>
        <p:nvSpPr>
          <p:cNvPr id="25604" name="Rectangle 4"/>
          <p:cNvSpPr>
            <a:spLocks noChangeArrowheads="1"/>
          </p:cNvSpPr>
          <p:nvPr/>
        </p:nvSpPr>
        <p:spPr bwMode="auto">
          <a:xfrm>
            <a:off x="609600" y="914400"/>
            <a:ext cx="7772400" cy="1143000"/>
          </a:xfrm>
          <a:prstGeom prst="rect">
            <a:avLst/>
          </a:prstGeom>
          <a:noFill/>
          <a:ln w="9525">
            <a:noFill/>
            <a:miter lim="800000"/>
            <a:headEnd/>
            <a:tailEnd/>
          </a:ln>
        </p:spPr>
        <p:txBody>
          <a:bodyPr anchor="ctr"/>
          <a:lstStyle/>
          <a:p>
            <a:pPr eaLnBrk="0" hangingPunct="0"/>
            <a:r>
              <a:rPr lang="en-US" sz="3600" dirty="0">
                <a:solidFill>
                  <a:srgbClr val="336699"/>
                </a:solidFill>
                <a:latin typeface="Arial Narrow" pitchFamily="34" charset="0"/>
              </a:rPr>
              <a:t>Companies Backed by American Angels</a:t>
            </a:r>
          </a:p>
        </p:txBody>
      </p:sp>
      <p:pic>
        <p:nvPicPr>
          <p:cNvPr id="25605" name="Picture 5" descr="top_logo_alcoa">
            <a:hlinkClick r:id="rId4"/>
          </p:cNvPr>
          <p:cNvPicPr>
            <a:picLocks noChangeAspect="1" noChangeArrowheads="1"/>
          </p:cNvPicPr>
          <p:nvPr/>
        </p:nvPicPr>
        <p:blipFill>
          <a:blip r:embed="rId5" cstate="print"/>
          <a:srcRect/>
          <a:stretch>
            <a:fillRect/>
          </a:stretch>
        </p:blipFill>
        <p:spPr bwMode="auto">
          <a:xfrm>
            <a:off x="4210050" y="3478213"/>
            <a:ext cx="1123950" cy="879475"/>
          </a:xfrm>
          <a:prstGeom prst="rect">
            <a:avLst/>
          </a:prstGeom>
          <a:noFill/>
          <a:ln w="9525">
            <a:noFill/>
            <a:miter lim="800000"/>
            <a:headEnd/>
            <a:tailEnd/>
          </a:ln>
        </p:spPr>
      </p:pic>
      <p:pic>
        <p:nvPicPr>
          <p:cNvPr id="25606" name="Picture 6" descr="Amazon.com">
            <a:hlinkClick r:id="rId6"/>
          </p:cNvPr>
          <p:cNvPicPr>
            <a:picLocks noChangeAspect="1" noChangeArrowheads="1"/>
          </p:cNvPicPr>
          <p:nvPr/>
        </p:nvPicPr>
        <p:blipFill>
          <a:blip r:embed="rId7" cstate="print"/>
          <a:srcRect/>
          <a:stretch>
            <a:fillRect/>
          </a:stretch>
        </p:blipFill>
        <p:spPr bwMode="auto">
          <a:xfrm>
            <a:off x="4876800" y="2676525"/>
            <a:ext cx="2438400" cy="558800"/>
          </a:xfrm>
          <a:prstGeom prst="rect">
            <a:avLst/>
          </a:prstGeom>
          <a:noFill/>
          <a:ln w="9525">
            <a:noFill/>
            <a:miter lim="800000"/>
            <a:headEnd/>
            <a:tailEnd/>
          </a:ln>
        </p:spPr>
      </p:pic>
      <p:pic>
        <p:nvPicPr>
          <p:cNvPr id="25607" name="Picture 7" descr="Cisco Systems, Inc.">
            <a:hlinkClick r:id="rId8"/>
          </p:cNvPr>
          <p:cNvPicPr>
            <a:picLocks noChangeAspect="1" noChangeArrowheads="1"/>
          </p:cNvPicPr>
          <p:nvPr/>
        </p:nvPicPr>
        <p:blipFill>
          <a:blip r:embed="rId9" cstate="print"/>
          <a:srcRect/>
          <a:stretch>
            <a:fillRect/>
          </a:stretch>
        </p:blipFill>
        <p:spPr bwMode="auto">
          <a:xfrm>
            <a:off x="6477000" y="3806825"/>
            <a:ext cx="2057400" cy="1365250"/>
          </a:xfrm>
          <a:prstGeom prst="rect">
            <a:avLst/>
          </a:prstGeom>
          <a:noFill/>
          <a:ln w="9525">
            <a:noFill/>
            <a:miter lim="800000"/>
            <a:headEnd/>
            <a:tailEnd/>
          </a:ln>
        </p:spPr>
      </p:pic>
      <p:pic>
        <p:nvPicPr>
          <p:cNvPr id="25608" name="Picture 8" descr="top_costco_logo">
            <a:hlinkClick r:id="rId10"/>
          </p:cNvPr>
          <p:cNvPicPr>
            <a:picLocks noChangeAspect="1" noChangeArrowheads="1"/>
          </p:cNvPicPr>
          <p:nvPr/>
        </p:nvPicPr>
        <p:blipFill>
          <a:blip r:embed="rId11" cstate="print"/>
          <a:srcRect/>
          <a:stretch>
            <a:fillRect/>
          </a:stretch>
        </p:blipFill>
        <p:spPr bwMode="auto">
          <a:xfrm>
            <a:off x="1828800" y="3679825"/>
            <a:ext cx="2057400" cy="587375"/>
          </a:xfrm>
          <a:prstGeom prst="rect">
            <a:avLst/>
          </a:prstGeom>
          <a:noFill/>
          <a:ln w="9525">
            <a:noFill/>
            <a:miter lim="800000"/>
            <a:headEnd/>
            <a:tailEnd/>
          </a:ln>
        </p:spPr>
      </p:pic>
      <p:pic>
        <p:nvPicPr>
          <p:cNvPr id="25609" name="Picture 9" descr="Google"/>
          <p:cNvPicPr>
            <a:picLocks noChangeAspect="1" noChangeArrowheads="1"/>
          </p:cNvPicPr>
          <p:nvPr/>
        </p:nvPicPr>
        <p:blipFill>
          <a:blip r:embed="rId12" cstate="print"/>
          <a:srcRect/>
          <a:stretch>
            <a:fillRect/>
          </a:stretch>
        </p:blipFill>
        <p:spPr bwMode="auto">
          <a:xfrm>
            <a:off x="2971800" y="4810125"/>
            <a:ext cx="1676400" cy="668338"/>
          </a:xfrm>
          <a:prstGeom prst="rect">
            <a:avLst/>
          </a:prstGeom>
          <a:noFill/>
          <a:ln w="9525">
            <a:noFill/>
            <a:miter lim="800000"/>
            <a:headEnd/>
            <a:tailEnd/>
          </a:ln>
        </p:spPr>
      </p:pic>
      <p:pic>
        <p:nvPicPr>
          <p:cNvPr id="25610" name="Picture 10" descr="NE_logo_02">
            <a:hlinkClick r:id="rId13"/>
          </p:cNvPr>
          <p:cNvPicPr>
            <a:picLocks noChangeAspect="1" noChangeArrowheads="1"/>
          </p:cNvPicPr>
          <p:nvPr/>
        </p:nvPicPr>
        <p:blipFill>
          <a:blip r:embed="rId14" cstate="print"/>
          <a:srcRect/>
          <a:stretch>
            <a:fillRect/>
          </a:stretch>
        </p:blipFill>
        <p:spPr bwMode="auto">
          <a:xfrm>
            <a:off x="6019800" y="5038725"/>
            <a:ext cx="1676400" cy="609600"/>
          </a:xfrm>
          <a:prstGeom prst="rect">
            <a:avLst/>
          </a:prstGeom>
          <a:noFill/>
          <a:ln w="9525">
            <a:noFill/>
            <a:miter lim="800000"/>
            <a:headEnd/>
            <a:tailEnd/>
          </a:ln>
        </p:spPr>
      </p:pic>
      <p:pic>
        <p:nvPicPr>
          <p:cNvPr id="25611" name="Picture 11" descr="Red Hat Home"/>
          <p:cNvPicPr>
            <a:picLocks noChangeAspect="1" noChangeArrowheads="1"/>
          </p:cNvPicPr>
          <p:nvPr/>
        </p:nvPicPr>
        <p:blipFill>
          <a:blip r:embed="rId15" cstate="print"/>
          <a:srcRect/>
          <a:stretch>
            <a:fillRect/>
          </a:stretch>
        </p:blipFill>
        <p:spPr bwMode="auto">
          <a:xfrm>
            <a:off x="5715000" y="3362325"/>
            <a:ext cx="1828800" cy="590550"/>
          </a:xfrm>
          <a:prstGeom prst="rect">
            <a:avLst/>
          </a:prstGeom>
          <a:noFill/>
          <a:ln w="9525">
            <a:noFill/>
            <a:miter lim="800000"/>
            <a:headEnd/>
            <a:tailEnd/>
          </a:ln>
        </p:spPr>
      </p:pic>
      <p:pic>
        <p:nvPicPr>
          <p:cNvPr id="25612" name="Picture 12" descr="FB0_mugondesk"/>
          <p:cNvPicPr>
            <a:picLocks noChangeAspect="1" noChangeArrowheads="1"/>
          </p:cNvPicPr>
          <p:nvPr/>
        </p:nvPicPr>
        <p:blipFill>
          <a:blip r:embed="rId16" cstate="print"/>
          <a:srcRect/>
          <a:stretch>
            <a:fillRect/>
          </a:stretch>
        </p:blipFill>
        <p:spPr bwMode="auto">
          <a:xfrm>
            <a:off x="1219200" y="4581525"/>
            <a:ext cx="1060450" cy="1066800"/>
          </a:xfrm>
          <a:prstGeom prst="rect">
            <a:avLst/>
          </a:prstGeom>
          <a:noFill/>
          <a:ln w="9525">
            <a:noFill/>
            <a:miter lim="800000"/>
            <a:headEnd/>
            <a:tailEnd/>
          </a:ln>
        </p:spPr>
      </p:pic>
      <p:pic>
        <p:nvPicPr>
          <p:cNvPr id="25613" name="Picture 13" descr="Yahoo!"/>
          <p:cNvPicPr>
            <a:picLocks noChangeAspect="1" noChangeArrowheads="1"/>
          </p:cNvPicPr>
          <p:nvPr/>
        </p:nvPicPr>
        <p:blipFill>
          <a:blip r:embed="rId17" cstate="print"/>
          <a:srcRect/>
          <a:stretch>
            <a:fillRect/>
          </a:stretch>
        </p:blipFill>
        <p:spPr bwMode="auto">
          <a:xfrm>
            <a:off x="4267200" y="1905000"/>
            <a:ext cx="2209800" cy="419100"/>
          </a:xfrm>
          <a:prstGeom prst="rect">
            <a:avLst/>
          </a:prstGeom>
          <a:noFill/>
          <a:ln w="9525">
            <a:noFill/>
            <a:miter lim="800000"/>
            <a:headEnd/>
            <a:tailEnd/>
          </a:ln>
        </p:spPr>
      </p:pic>
      <p:pic>
        <p:nvPicPr>
          <p:cNvPr id="25614" name="Picture 14" descr="Web"/>
          <p:cNvPicPr>
            <a:picLocks noChangeAspect="1" noChangeArrowheads="1"/>
          </p:cNvPicPr>
          <p:nvPr/>
        </p:nvPicPr>
        <p:blipFill>
          <a:blip r:embed="rId18" cstate="print"/>
          <a:srcRect/>
          <a:stretch>
            <a:fillRect/>
          </a:stretch>
        </p:blipFill>
        <p:spPr bwMode="auto">
          <a:xfrm>
            <a:off x="4343400" y="5572125"/>
            <a:ext cx="1171575" cy="676275"/>
          </a:xfrm>
          <a:prstGeom prst="rect">
            <a:avLst/>
          </a:prstGeom>
          <a:noFill/>
          <a:ln w="9525">
            <a:noFill/>
            <a:miter lim="800000"/>
            <a:headEnd/>
            <a:tailEnd/>
          </a:ln>
        </p:spPr>
      </p:pic>
      <p:pic>
        <p:nvPicPr>
          <p:cNvPr id="25615" name="Picture 15" descr="ambit-logo"/>
          <p:cNvPicPr>
            <a:picLocks noChangeAspect="1" noChangeArrowheads="1"/>
          </p:cNvPicPr>
          <p:nvPr/>
        </p:nvPicPr>
        <p:blipFill>
          <a:blip r:embed="rId19" cstate="print"/>
          <a:srcRect/>
          <a:stretch>
            <a:fillRect/>
          </a:stretch>
        </p:blipFill>
        <p:spPr bwMode="auto">
          <a:xfrm>
            <a:off x="304800" y="1838325"/>
            <a:ext cx="1876425" cy="781050"/>
          </a:xfrm>
          <a:prstGeom prst="rect">
            <a:avLst/>
          </a:prstGeom>
          <a:noFill/>
          <a:ln w="9525">
            <a:noFill/>
            <a:miter lim="800000"/>
            <a:headEnd/>
            <a:tailEnd/>
          </a:ln>
        </p:spPr>
      </p:pic>
      <p:pic>
        <p:nvPicPr>
          <p:cNvPr id="25616" name="Picture 16" descr="white papers">
            <a:hlinkClick r:id="rId20"/>
          </p:cNvPr>
          <p:cNvPicPr>
            <a:picLocks noChangeAspect="1" noChangeArrowheads="1"/>
          </p:cNvPicPr>
          <p:nvPr/>
        </p:nvPicPr>
        <p:blipFill>
          <a:blip r:embed="rId21" cstate="print"/>
          <a:srcRect/>
          <a:stretch>
            <a:fillRect/>
          </a:stretch>
        </p:blipFill>
        <p:spPr bwMode="auto">
          <a:xfrm>
            <a:off x="7381875" y="2743200"/>
            <a:ext cx="1152525" cy="609600"/>
          </a:xfrm>
          <a:prstGeom prst="rect">
            <a:avLst/>
          </a:prstGeom>
          <a:noFill/>
          <a:ln w="9525">
            <a:noFill/>
            <a:miter lim="800000"/>
            <a:headEnd/>
            <a:tailEnd/>
          </a:ln>
        </p:spPr>
      </p:pic>
      <p:pic>
        <p:nvPicPr>
          <p:cNvPr id="25617" name="Picture 17" descr="RTI provides patients with high quality allograft tissue and prides itself on being a leader in tissue safety and sterility"/>
          <p:cNvPicPr>
            <a:picLocks noChangeAspect="1" noChangeArrowheads="1"/>
          </p:cNvPicPr>
          <p:nvPr/>
        </p:nvPicPr>
        <p:blipFill>
          <a:blip r:embed="rId22" cstate="print"/>
          <a:srcRect/>
          <a:stretch>
            <a:fillRect/>
          </a:stretch>
        </p:blipFill>
        <p:spPr bwMode="auto">
          <a:xfrm>
            <a:off x="609600" y="5953125"/>
            <a:ext cx="3152775" cy="457200"/>
          </a:xfrm>
          <a:prstGeom prst="rect">
            <a:avLst/>
          </a:prstGeom>
          <a:noFill/>
          <a:ln w="9525">
            <a:noFill/>
            <a:miter lim="800000"/>
            <a:headEnd/>
            <a:tailEnd/>
          </a:ln>
        </p:spPr>
      </p:pic>
      <p:pic>
        <p:nvPicPr>
          <p:cNvPr id="25618" name="Picture 18" descr="news"/>
          <p:cNvPicPr>
            <a:picLocks noChangeAspect="1" noChangeArrowheads="1"/>
          </p:cNvPicPr>
          <p:nvPr/>
        </p:nvPicPr>
        <p:blipFill>
          <a:blip r:embed="rId23" cstate="print"/>
          <a:srcRect/>
          <a:stretch>
            <a:fillRect/>
          </a:stretch>
        </p:blipFill>
        <p:spPr bwMode="auto">
          <a:xfrm>
            <a:off x="609600" y="2971800"/>
            <a:ext cx="1066800" cy="800100"/>
          </a:xfrm>
          <a:prstGeom prst="rect">
            <a:avLst/>
          </a:prstGeom>
          <a:noFill/>
          <a:ln w="9525">
            <a:noFill/>
            <a:miter lim="800000"/>
            <a:headEnd/>
            <a:tailEnd/>
          </a:ln>
        </p:spPr>
      </p:pic>
      <p:pic>
        <p:nvPicPr>
          <p:cNvPr id="25620" name="Picture 20" descr="Best Buy logo"/>
          <p:cNvPicPr>
            <a:picLocks noChangeAspect="1" noChangeArrowheads="1"/>
          </p:cNvPicPr>
          <p:nvPr/>
        </p:nvPicPr>
        <p:blipFill>
          <a:blip r:embed="rId24" cstate="print"/>
          <a:srcRect/>
          <a:stretch>
            <a:fillRect/>
          </a:stretch>
        </p:blipFill>
        <p:spPr bwMode="auto">
          <a:xfrm>
            <a:off x="6934200" y="1676400"/>
            <a:ext cx="1219200" cy="914400"/>
          </a:xfrm>
          <a:prstGeom prst="rect">
            <a:avLst/>
          </a:prstGeom>
          <a:noFill/>
          <a:ln w="9525">
            <a:noFill/>
            <a:miter lim="800000"/>
            <a:headEnd/>
            <a:tailEnd/>
          </a:ln>
        </p:spPr>
      </p:pic>
      <p:pic>
        <p:nvPicPr>
          <p:cNvPr id="21" name="Picture 20" descr="Home Depot Logo.jpg"/>
          <p:cNvPicPr>
            <a:picLocks noChangeAspect="1"/>
          </p:cNvPicPr>
          <p:nvPr/>
        </p:nvPicPr>
        <p:blipFill>
          <a:blip r:embed="rId25" cstate="print"/>
          <a:stretch>
            <a:fillRect/>
          </a:stretch>
        </p:blipFill>
        <p:spPr>
          <a:xfrm>
            <a:off x="2590800" y="2209800"/>
            <a:ext cx="1143000" cy="1143000"/>
          </a:xfrm>
          <a:prstGeom prst="rect">
            <a:avLst/>
          </a:prstGeom>
        </p:spPr>
      </p:pic>
    </p:spTree>
    <p:extLst>
      <p:ext uri="{BB962C8B-B14F-4D97-AF65-F5344CB8AC3E}">
        <p14:creationId xmlns:p14="http://schemas.microsoft.com/office/powerpoint/2010/main" val="3585689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152400" y="1219200"/>
            <a:ext cx="8382000" cy="3962400"/>
          </a:xfrm>
        </p:spPr>
        <p:txBody>
          <a:bodyPr/>
          <a:lstStyle/>
          <a:p>
            <a:pPr>
              <a:lnSpc>
                <a:spcPct val="90000"/>
              </a:lnSpc>
              <a:buFontTx/>
              <a:buNone/>
            </a:pPr>
            <a:r>
              <a:rPr lang="en-US" sz="3600" dirty="0" smtClean="0"/>
              <a:t>Angel Capital Association Today</a:t>
            </a:r>
          </a:p>
          <a:p>
            <a:pPr>
              <a:lnSpc>
                <a:spcPct val="90000"/>
              </a:lnSpc>
            </a:pPr>
            <a:r>
              <a:rPr lang="en-US" sz="2800" u="sng" dirty="0" smtClean="0"/>
              <a:t>Mission</a:t>
            </a:r>
            <a:r>
              <a:rPr lang="en-US" sz="2800" dirty="0" smtClean="0"/>
              <a:t>: Fuel the success of angel groups and private investors who actively invest in early-stage companies</a:t>
            </a:r>
          </a:p>
          <a:p>
            <a:pPr>
              <a:lnSpc>
                <a:spcPct val="90000"/>
              </a:lnSpc>
            </a:pPr>
            <a:r>
              <a:rPr lang="en-US" sz="2800" dirty="0" smtClean="0"/>
              <a:t>170 member groups</a:t>
            </a:r>
          </a:p>
          <a:p>
            <a:pPr>
              <a:lnSpc>
                <a:spcPct val="90000"/>
              </a:lnSpc>
            </a:pPr>
            <a:r>
              <a:rPr lang="en-US" sz="2800" dirty="0" smtClean="0"/>
              <a:t>8,000+ accredited investors</a:t>
            </a:r>
          </a:p>
          <a:p>
            <a:pPr>
              <a:lnSpc>
                <a:spcPct val="90000"/>
              </a:lnSpc>
            </a:pPr>
            <a:r>
              <a:rPr lang="en-US" sz="2800" dirty="0" smtClean="0"/>
              <a:t>20 affiliated organizations</a:t>
            </a:r>
          </a:p>
          <a:p>
            <a:pPr>
              <a:lnSpc>
                <a:spcPct val="90000"/>
              </a:lnSpc>
            </a:pPr>
            <a:r>
              <a:rPr lang="en-US" sz="2800" dirty="0" smtClean="0"/>
              <a:t>48 states/ provinces</a:t>
            </a:r>
          </a:p>
          <a:p>
            <a:pPr>
              <a:lnSpc>
                <a:spcPct val="90000"/>
              </a:lnSpc>
            </a:pPr>
            <a:r>
              <a:rPr lang="en-US" sz="2800" dirty="0" smtClean="0"/>
              <a:t>Charitable partner:</a:t>
            </a:r>
          </a:p>
          <a:p>
            <a:pPr>
              <a:lnSpc>
                <a:spcPct val="90000"/>
              </a:lnSpc>
            </a:pPr>
            <a:endParaRPr lang="en-US" sz="2800" dirty="0" smtClean="0"/>
          </a:p>
        </p:txBody>
      </p:sp>
      <p:pic>
        <p:nvPicPr>
          <p:cNvPr id="15364" name="Picture 200" descr="ARI Vertical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105400"/>
            <a:ext cx="26670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Y:\Marianne\Presentations\2012 ACA Member Map Minus Bra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2667000"/>
            <a:ext cx="4876229" cy="365717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153199" y="445878"/>
            <a:ext cx="7947193"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nSpc>
                <a:spcPct val="100000"/>
              </a:lnSpc>
              <a:spcBef>
                <a:spcPts val="3000"/>
              </a:spcBef>
              <a:buClr>
                <a:srgbClr val="EE941C"/>
              </a:buClr>
              <a:buFont typeface="Arial" pitchFamily="34" charset="0"/>
              <a:buNone/>
            </a:pPr>
            <a:r>
              <a:rPr lang="pt-BR" sz="3200" b="1" dirty="0" smtClean="0">
                <a:solidFill>
                  <a:srgbClr val="FF0000"/>
                </a:solidFill>
                <a:latin typeface="Arial" pitchFamily="34" charset="0"/>
              </a:rPr>
              <a:t>Grupos de Investidores Anjo </a:t>
            </a:r>
            <a:endParaRPr lang="en-GB" sz="3200" b="1" dirty="0">
              <a:solidFill>
                <a:srgbClr val="FF0000"/>
              </a:solidFill>
              <a:latin typeface="Arial" pitchFamily="34" charset="0"/>
            </a:endParaRPr>
          </a:p>
        </p:txBody>
      </p:sp>
    </p:spTree>
    <p:extLst>
      <p:ext uri="{BB962C8B-B14F-4D97-AF65-F5344CB8AC3E}">
        <p14:creationId xmlns:p14="http://schemas.microsoft.com/office/powerpoint/2010/main" val="899932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60" name="Rectangle 2"/>
          <p:cNvSpPr>
            <a:spLocks noChangeArrowheads="1"/>
          </p:cNvSpPr>
          <p:nvPr/>
        </p:nvSpPr>
        <p:spPr bwMode="auto">
          <a:xfrm>
            <a:off x="152400" y="1066800"/>
            <a:ext cx="8839200" cy="1066800"/>
          </a:xfrm>
          <a:prstGeom prst="rect">
            <a:avLst/>
          </a:prstGeom>
          <a:noFill/>
          <a:ln w="9525">
            <a:noFill/>
            <a:miter lim="800000"/>
            <a:headEnd/>
            <a:tailEnd/>
          </a:ln>
        </p:spPr>
        <p:txBody>
          <a:bodyPr anchor="ctr"/>
          <a:lstStyle/>
          <a:p>
            <a:r>
              <a:rPr lang="en-US" sz="3600" b="1" dirty="0">
                <a:solidFill>
                  <a:srgbClr val="336699"/>
                </a:solidFill>
                <a:latin typeface="Arial Narrow" pitchFamily="34" charset="0"/>
                <a:ea typeface="ＭＳ Ｐゴシック" charset="-128"/>
              </a:rPr>
              <a:t>Growth in Number of American Angel Groups</a:t>
            </a:r>
          </a:p>
        </p:txBody>
      </p:sp>
      <p:sp>
        <p:nvSpPr>
          <p:cNvPr id="813061" name="Rectangle 5"/>
          <p:cNvSpPr>
            <a:spLocks noChangeArrowheads="1"/>
          </p:cNvSpPr>
          <p:nvPr/>
        </p:nvSpPr>
        <p:spPr bwMode="auto">
          <a:xfrm>
            <a:off x="76200" y="6172200"/>
            <a:ext cx="9067800" cy="336550"/>
          </a:xfrm>
          <a:prstGeom prst="rect">
            <a:avLst/>
          </a:prstGeom>
          <a:noFill/>
          <a:ln w="9525">
            <a:noFill/>
            <a:miter lim="800000"/>
            <a:headEnd/>
            <a:tailEnd/>
          </a:ln>
        </p:spPr>
        <p:txBody>
          <a:bodyPr>
            <a:spAutoFit/>
          </a:bodyPr>
          <a:lstStyle/>
          <a:p>
            <a:r>
              <a:rPr lang="en-US" sz="1600" b="1" dirty="0">
                <a:latin typeface="Arial Narrow" pitchFamily="34" charset="0"/>
                <a:ea typeface="ヒラギノ角ゴ Pro W3" charset="-128"/>
              </a:rPr>
              <a:t>Sources:  Center for Venture Research (pre 03 data) and Kauffman </a:t>
            </a:r>
            <a:r>
              <a:rPr lang="en-US" sz="1600" b="1" dirty="0" smtClean="0">
                <a:latin typeface="Arial Narrow" pitchFamily="34" charset="0"/>
                <a:ea typeface="ヒラギノ角ゴ Pro W3" charset="-128"/>
              </a:rPr>
              <a:t>Foundation/ARI </a:t>
            </a:r>
            <a:r>
              <a:rPr lang="en-US" sz="1600" b="1" dirty="0">
                <a:latin typeface="Arial Narrow" pitchFamily="34" charset="0"/>
                <a:ea typeface="ヒラギノ角ゴ Pro W3" charset="-128"/>
              </a:rPr>
              <a:t>(</a:t>
            </a:r>
            <a:r>
              <a:rPr lang="en-US" sz="1600" b="1" dirty="0" smtClean="0">
                <a:latin typeface="Arial Narrow" pitchFamily="34" charset="0"/>
                <a:ea typeface="ヒラギノ角ゴ Pro W3" charset="-128"/>
              </a:rPr>
              <a:t>04-11 </a:t>
            </a:r>
            <a:r>
              <a:rPr lang="en-US" sz="1600" b="1" dirty="0">
                <a:latin typeface="Arial Narrow" pitchFamily="34" charset="0"/>
                <a:ea typeface="ヒラギノ角ゴ Pro W3" charset="-128"/>
              </a:rPr>
              <a:t>data)</a:t>
            </a:r>
          </a:p>
        </p:txBody>
      </p:sp>
      <p:graphicFrame>
        <p:nvGraphicFramePr>
          <p:cNvPr id="813062" name="Object 6"/>
          <p:cNvGraphicFramePr>
            <a:graphicFrameLocks noChangeAspect="1"/>
          </p:cNvGraphicFramePr>
          <p:nvPr/>
        </p:nvGraphicFramePr>
        <p:xfrm>
          <a:off x="392113" y="1676400"/>
          <a:ext cx="8751887" cy="4673600"/>
        </p:xfrm>
        <a:graphic>
          <a:graphicData uri="http://schemas.openxmlformats.org/presentationml/2006/ole">
            <mc:AlternateContent xmlns:mc="http://schemas.openxmlformats.org/markup-compatibility/2006">
              <mc:Choice xmlns:v="urn:schemas-microsoft-com:vml" Requires="v">
                <p:oleObj spid="_x0000_s4126" name="Chart" r:id="rId4" imgW="7182000" imgH="3828960" progId="">
                  <p:embed followColorScheme="full"/>
                </p:oleObj>
              </mc:Choice>
              <mc:Fallback>
                <p:oleObj name="Chart" r:id="rId4" imgW="7182000" imgH="3828960" progId="">
                  <p:embed followColorScheme="full"/>
                  <p:pic>
                    <p:nvPicPr>
                      <p:cNvPr id="0" name=""/>
                      <p:cNvPicPr>
                        <a:picLocks noChangeAspect="1" noChangeArrowheads="1"/>
                      </p:cNvPicPr>
                      <p:nvPr/>
                    </p:nvPicPr>
                    <p:blipFill>
                      <a:blip r:embed="rId5"/>
                      <a:srcRect/>
                      <a:stretch>
                        <a:fillRect/>
                      </a:stretch>
                    </p:blipFill>
                    <p:spPr bwMode="auto">
                      <a:xfrm>
                        <a:off x="392113" y="1676400"/>
                        <a:ext cx="8751887"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3063" name="Line 7"/>
          <p:cNvSpPr>
            <a:spLocks noChangeShapeType="1"/>
          </p:cNvSpPr>
          <p:nvPr/>
        </p:nvSpPr>
        <p:spPr bwMode="auto">
          <a:xfrm flipV="1">
            <a:off x="1752600" y="2514600"/>
            <a:ext cx="6705600" cy="2438400"/>
          </a:xfrm>
          <a:prstGeom prst="line">
            <a:avLst/>
          </a:prstGeom>
          <a:noFill/>
          <a:ln w="76200">
            <a:solidFill>
              <a:srgbClr val="FF9900"/>
            </a:solidFill>
            <a:round/>
            <a:headEnd/>
            <a:tailEnd type="triangle" w="med" len="med"/>
          </a:ln>
          <a:effectLst/>
        </p:spPr>
        <p:txBody>
          <a:bodyPr wrap="none" anchor="ctr"/>
          <a:lstStyle/>
          <a:p>
            <a:endParaRPr lang="en-US"/>
          </a:p>
        </p:txBody>
      </p:sp>
    </p:spTree>
    <p:extLst>
      <p:ext uri="{BB962C8B-B14F-4D97-AF65-F5344CB8AC3E}">
        <p14:creationId xmlns:p14="http://schemas.microsoft.com/office/powerpoint/2010/main" val="2150414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20688"/>
            <a:ext cx="8610600" cy="838200"/>
          </a:xfrm>
        </p:spPr>
        <p:txBody>
          <a:bodyPr>
            <a:normAutofit fontScale="90000"/>
          </a:bodyPr>
          <a:lstStyle/>
          <a:p>
            <a:r>
              <a:rPr lang="en-US" dirty="0" smtClean="0"/>
              <a:t>ACA Members Include Most Top Angel Groups</a:t>
            </a:r>
            <a:endParaRPr lang="en-US" dirty="0"/>
          </a:p>
        </p:txBody>
      </p:sp>
      <p:pic>
        <p:nvPicPr>
          <p:cNvPr id="4" name="Content Placeholder 3" descr="10 F Band.png"/>
          <p:cNvPicPr>
            <a:picLocks noGrp="1" noChangeAspect="1"/>
          </p:cNvPicPr>
          <p:nvPr>
            <p:ph idx="1"/>
          </p:nvPr>
        </p:nvPicPr>
        <p:blipFill>
          <a:blip r:embed="rId3" cstate="print"/>
          <a:stretch>
            <a:fillRect/>
          </a:stretch>
        </p:blipFill>
        <p:spPr>
          <a:xfrm>
            <a:off x="762000" y="2895600"/>
            <a:ext cx="1676399" cy="918574"/>
          </a:xfrm>
        </p:spPr>
      </p:pic>
      <p:pic>
        <p:nvPicPr>
          <p:cNvPr id="5" name="Picture 4" descr="10 F CommonAngels Logo_tag.JPG"/>
          <p:cNvPicPr>
            <a:picLocks noChangeAspect="1"/>
          </p:cNvPicPr>
          <p:nvPr/>
        </p:nvPicPr>
        <p:blipFill>
          <a:blip r:embed="rId4" cstate="print"/>
          <a:stretch>
            <a:fillRect/>
          </a:stretch>
        </p:blipFill>
        <p:spPr>
          <a:xfrm>
            <a:off x="6705600" y="1981200"/>
            <a:ext cx="2085109" cy="1066800"/>
          </a:xfrm>
          <a:prstGeom prst="rect">
            <a:avLst/>
          </a:prstGeom>
        </p:spPr>
      </p:pic>
      <p:pic>
        <p:nvPicPr>
          <p:cNvPr id="6" name="Picture 5" descr="10 F Golden Seeds.jpg"/>
          <p:cNvPicPr>
            <a:picLocks noChangeAspect="1"/>
          </p:cNvPicPr>
          <p:nvPr/>
        </p:nvPicPr>
        <p:blipFill>
          <a:blip r:embed="rId5" cstate="print"/>
          <a:stretch>
            <a:fillRect/>
          </a:stretch>
        </p:blipFill>
        <p:spPr>
          <a:xfrm>
            <a:off x="304800" y="1981200"/>
            <a:ext cx="2419709" cy="699516"/>
          </a:xfrm>
          <a:prstGeom prst="rect">
            <a:avLst/>
          </a:prstGeom>
        </p:spPr>
      </p:pic>
      <p:pic>
        <p:nvPicPr>
          <p:cNvPr id="7" name="Picture 6" descr="10 F Life Science Angels.jpg"/>
          <p:cNvPicPr>
            <a:picLocks noChangeAspect="1"/>
          </p:cNvPicPr>
          <p:nvPr/>
        </p:nvPicPr>
        <p:blipFill>
          <a:blip r:embed="rId6" cstate="print"/>
          <a:stretch>
            <a:fillRect/>
          </a:stretch>
        </p:blipFill>
        <p:spPr>
          <a:xfrm>
            <a:off x="2743200" y="2057400"/>
            <a:ext cx="1255829" cy="914400"/>
          </a:xfrm>
          <a:prstGeom prst="rect">
            <a:avLst/>
          </a:prstGeom>
        </p:spPr>
      </p:pic>
      <p:pic>
        <p:nvPicPr>
          <p:cNvPr id="8" name="Picture 7" descr="10 F Tech Coast Angels LONG.jpg"/>
          <p:cNvPicPr>
            <a:picLocks noChangeAspect="1"/>
          </p:cNvPicPr>
          <p:nvPr/>
        </p:nvPicPr>
        <p:blipFill>
          <a:blip r:embed="rId7" cstate="print"/>
          <a:stretch>
            <a:fillRect/>
          </a:stretch>
        </p:blipFill>
        <p:spPr>
          <a:xfrm>
            <a:off x="685800" y="4267200"/>
            <a:ext cx="1905000" cy="903580"/>
          </a:xfrm>
          <a:prstGeom prst="rect">
            <a:avLst/>
          </a:prstGeom>
        </p:spPr>
      </p:pic>
      <p:pic>
        <p:nvPicPr>
          <p:cNvPr id="9" name="Picture 8" descr="11 F Alliance of Angels 2.jpg"/>
          <p:cNvPicPr>
            <a:picLocks noChangeAspect="1"/>
          </p:cNvPicPr>
          <p:nvPr/>
        </p:nvPicPr>
        <p:blipFill>
          <a:blip r:embed="rId8" cstate="print"/>
          <a:stretch>
            <a:fillRect/>
          </a:stretch>
        </p:blipFill>
        <p:spPr>
          <a:xfrm>
            <a:off x="3352800" y="3124200"/>
            <a:ext cx="2133600" cy="1493520"/>
          </a:xfrm>
          <a:prstGeom prst="rect">
            <a:avLst/>
          </a:prstGeom>
        </p:spPr>
      </p:pic>
      <p:pic>
        <p:nvPicPr>
          <p:cNvPr id="10" name="Picture 9" descr="10 F HAN logo.tif"/>
          <p:cNvPicPr>
            <a:picLocks noChangeAspect="1"/>
          </p:cNvPicPr>
          <p:nvPr/>
        </p:nvPicPr>
        <p:blipFill>
          <a:blip r:embed="rId9" cstate="print"/>
          <a:stretch>
            <a:fillRect/>
          </a:stretch>
        </p:blipFill>
        <p:spPr>
          <a:xfrm>
            <a:off x="3429000" y="5943600"/>
            <a:ext cx="2584128" cy="437066"/>
          </a:xfrm>
          <a:prstGeom prst="rect">
            <a:avLst/>
          </a:prstGeom>
        </p:spPr>
      </p:pic>
      <p:pic>
        <p:nvPicPr>
          <p:cNvPr id="11" name="Picture 10" descr="10 F Launchpad.jpg"/>
          <p:cNvPicPr>
            <a:picLocks noChangeAspect="1"/>
          </p:cNvPicPr>
          <p:nvPr/>
        </p:nvPicPr>
        <p:blipFill>
          <a:blip r:embed="rId10" cstate="print"/>
          <a:stretch>
            <a:fillRect/>
          </a:stretch>
        </p:blipFill>
        <p:spPr>
          <a:xfrm>
            <a:off x="6248400" y="2971800"/>
            <a:ext cx="2560320" cy="962230"/>
          </a:xfrm>
          <a:prstGeom prst="rect">
            <a:avLst/>
          </a:prstGeom>
        </p:spPr>
      </p:pic>
      <p:pic>
        <p:nvPicPr>
          <p:cNvPr id="12" name="Picture 11" descr="10 F nya_logo.jpg"/>
          <p:cNvPicPr>
            <a:picLocks noChangeAspect="1"/>
          </p:cNvPicPr>
          <p:nvPr/>
        </p:nvPicPr>
        <p:blipFill>
          <a:blip r:embed="rId11" cstate="print"/>
          <a:stretch>
            <a:fillRect/>
          </a:stretch>
        </p:blipFill>
        <p:spPr>
          <a:xfrm>
            <a:off x="6108970" y="4114800"/>
            <a:ext cx="2349230" cy="600075"/>
          </a:xfrm>
          <a:prstGeom prst="rect">
            <a:avLst/>
          </a:prstGeom>
        </p:spPr>
      </p:pic>
      <p:pic>
        <p:nvPicPr>
          <p:cNvPr id="13" name="Picture 12" descr="10 F OhioTechAngelFunds.JPG"/>
          <p:cNvPicPr>
            <a:picLocks noChangeAspect="1"/>
          </p:cNvPicPr>
          <p:nvPr/>
        </p:nvPicPr>
        <p:blipFill>
          <a:blip r:embed="rId12" cstate="print"/>
          <a:stretch>
            <a:fillRect/>
          </a:stretch>
        </p:blipFill>
        <p:spPr>
          <a:xfrm>
            <a:off x="6172200" y="4800600"/>
            <a:ext cx="2188422" cy="933450"/>
          </a:xfrm>
          <a:prstGeom prst="rect">
            <a:avLst/>
          </a:prstGeom>
        </p:spPr>
      </p:pic>
      <p:pic>
        <p:nvPicPr>
          <p:cNvPr id="14" name="Picture 13" descr="10 F Sand Hill Logo.JPG"/>
          <p:cNvPicPr>
            <a:picLocks noChangeAspect="1"/>
          </p:cNvPicPr>
          <p:nvPr/>
        </p:nvPicPr>
        <p:blipFill>
          <a:blip r:embed="rId13" cstate="print"/>
          <a:stretch>
            <a:fillRect/>
          </a:stretch>
        </p:blipFill>
        <p:spPr>
          <a:xfrm>
            <a:off x="4572000" y="2133600"/>
            <a:ext cx="1828800" cy="853995"/>
          </a:xfrm>
          <a:prstGeom prst="rect">
            <a:avLst/>
          </a:prstGeom>
        </p:spPr>
      </p:pic>
      <p:pic>
        <p:nvPicPr>
          <p:cNvPr id="15" name="Picture 14" descr="10 F Sierra Angels.jpg"/>
          <p:cNvPicPr>
            <a:picLocks noChangeAspect="1"/>
          </p:cNvPicPr>
          <p:nvPr/>
        </p:nvPicPr>
        <p:blipFill>
          <a:blip r:embed="rId14" cstate="print"/>
          <a:stretch>
            <a:fillRect/>
          </a:stretch>
        </p:blipFill>
        <p:spPr>
          <a:xfrm>
            <a:off x="685800" y="5457170"/>
            <a:ext cx="2419350" cy="943630"/>
          </a:xfrm>
          <a:prstGeom prst="rect">
            <a:avLst/>
          </a:prstGeom>
        </p:spPr>
      </p:pic>
      <p:pic>
        <p:nvPicPr>
          <p:cNvPr id="16" name="Picture 15" descr="Tie Angels.jpg"/>
          <p:cNvPicPr>
            <a:picLocks noChangeAspect="1"/>
          </p:cNvPicPr>
          <p:nvPr/>
        </p:nvPicPr>
        <p:blipFill>
          <a:blip r:embed="rId15" cstate="print"/>
          <a:stretch>
            <a:fillRect/>
          </a:stretch>
        </p:blipFill>
        <p:spPr>
          <a:xfrm>
            <a:off x="3581400" y="4800600"/>
            <a:ext cx="1905000" cy="400050"/>
          </a:xfrm>
          <a:prstGeom prst="rect">
            <a:avLst/>
          </a:prstGeom>
        </p:spPr>
      </p:pic>
      <p:pic>
        <p:nvPicPr>
          <p:cNvPr id="17" name="Picture 16" descr="NCN New.jpg"/>
          <p:cNvPicPr>
            <a:picLocks noChangeAspect="1"/>
          </p:cNvPicPr>
          <p:nvPr/>
        </p:nvPicPr>
        <p:blipFill>
          <a:blip r:embed="rId16" cstate="print"/>
          <a:stretch>
            <a:fillRect/>
          </a:stretch>
        </p:blipFill>
        <p:spPr>
          <a:xfrm>
            <a:off x="6705600" y="5603741"/>
            <a:ext cx="1569720" cy="805742"/>
          </a:xfrm>
          <a:prstGeom prst="rect">
            <a:avLst/>
          </a:prstGeom>
        </p:spPr>
      </p:pic>
    </p:spTree>
    <p:extLst>
      <p:ext uri="{BB962C8B-B14F-4D97-AF65-F5344CB8AC3E}">
        <p14:creationId xmlns:p14="http://schemas.microsoft.com/office/powerpoint/2010/main" val="392558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ACA Members and Innovative Startups</a:t>
            </a:r>
            <a:endParaRPr lang="en-US" dirty="0"/>
          </a:p>
        </p:txBody>
      </p:sp>
      <p:sp>
        <p:nvSpPr>
          <p:cNvPr id="3" name="Content Placeholder 2"/>
          <p:cNvSpPr>
            <a:spLocks noGrp="1"/>
          </p:cNvSpPr>
          <p:nvPr>
            <p:ph idx="1"/>
          </p:nvPr>
        </p:nvSpPr>
        <p:spPr>
          <a:xfrm>
            <a:off x="533400" y="2209800"/>
            <a:ext cx="8077200" cy="3886200"/>
          </a:xfrm>
        </p:spPr>
        <p:txBody>
          <a:bodyPr/>
          <a:lstStyle/>
          <a:p>
            <a:r>
              <a:rPr lang="en-US" sz="2800" dirty="0" smtClean="0"/>
              <a:t>Fund about </a:t>
            </a:r>
            <a:r>
              <a:rPr lang="en-US" sz="2800" b="1" dirty="0" smtClean="0"/>
              <a:t>800</a:t>
            </a:r>
            <a:r>
              <a:rPr lang="en-US" sz="2800" dirty="0" smtClean="0"/>
              <a:t> new companies every year (mostly USA, Canada)</a:t>
            </a:r>
          </a:p>
          <a:p>
            <a:r>
              <a:rPr lang="en-US" sz="2800" dirty="0" smtClean="0"/>
              <a:t>More than </a:t>
            </a:r>
            <a:r>
              <a:rPr lang="en-US" sz="2800" b="1" dirty="0" smtClean="0"/>
              <a:t>5,000</a:t>
            </a:r>
            <a:r>
              <a:rPr lang="en-US" sz="2800" dirty="0" smtClean="0"/>
              <a:t> companies in portfolio</a:t>
            </a:r>
          </a:p>
          <a:p>
            <a:r>
              <a:rPr lang="en-US" sz="2800" dirty="0" smtClean="0"/>
              <a:t>Typically on Board of Directors (or observers)</a:t>
            </a:r>
          </a:p>
          <a:p>
            <a:r>
              <a:rPr lang="en-US" sz="2800" dirty="0" smtClean="0"/>
              <a:t>See </a:t>
            </a:r>
            <a:r>
              <a:rPr lang="en-US" sz="2800" b="1" dirty="0" smtClean="0"/>
              <a:t>75,000+</a:t>
            </a:r>
            <a:r>
              <a:rPr lang="en-US" sz="2800" dirty="0" smtClean="0"/>
              <a:t> companies every year – lead deal flow in their communities</a:t>
            </a:r>
          </a:p>
          <a:p>
            <a:r>
              <a:rPr lang="en-US" sz="2800" dirty="0" smtClean="0"/>
              <a:t>Exits by acquisition and IPO – more members are partnering with strategic corporations for early exits</a:t>
            </a:r>
            <a:endParaRPr lang="en-US" sz="2800" dirty="0"/>
          </a:p>
        </p:txBody>
      </p:sp>
    </p:spTree>
    <p:extLst>
      <p:ext uri="{BB962C8B-B14F-4D97-AF65-F5344CB8AC3E}">
        <p14:creationId xmlns:p14="http://schemas.microsoft.com/office/powerpoint/2010/main" val="673397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2"/>
          <p:cNvSpPr>
            <a:spLocks noChangeArrowheads="1"/>
          </p:cNvSpPr>
          <p:nvPr/>
        </p:nvSpPr>
        <p:spPr bwMode="auto">
          <a:xfrm>
            <a:off x="0" y="5949950"/>
            <a:ext cx="9144000" cy="503238"/>
          </a:xfrm>
          <a:prstGeom prst="rect">
            <a:avLst/>
          </a:prstGeom>
          <a:gradFill rotWithShape="1">
            <a:gsLst>
              <a:gs pos="0">
                <a:srgbClr val="336699"/>
              </a:gs>
              <a:gs pos="100000">
                <a:srgbClr val="003366"/>
              </a:gs>
            </a:gsLst>
            <a:lin ang="0" scaled="1"/>
          </a:gradFill>
          <a:ln w="9525">
            <a:solidFill>
              <a:schemeClr val="tx1"/>
            </a:solidFill>
            <a:miter lim="800000"/>
            <a:headEnd/>
            <a:tailEnd/>
          </a:ln>
        </p:spPr>
        <p:txBody>
          <a:bodyPr wrap="none" anchor="ctr"/>
          <a:lstStyle/>
          <a:p>
            <a:endParaRPr lang="en-US"/>
          </a:p>
        </p:txBody>
      </p:sp>
      <p:pic>
        <p:nvPicPr>
          <p:cNvPr id="1029" name="Picture 2" descr="globalbusgen_p_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28613"/>
            <a:ext cx="3924300"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36"/>
          <p:cNvSpPr txBox="1">
            <a:spLocks noChangeArrowheads="1"/>
          </p:cNvSpPr>
          <p:nvPr/>
        </p:nvSpPr>
        <p:spPr bwMode="auto">
          <a:xfrm>
            <a:off x="2051050" y="6043613"/>
            <a:ext cx="679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sz="1600" b="1">
                <a:solidFill>
                  <a:schemeClr val="bg1"/>
                </a:solidFill>
              </a:rPr>
              <a:t>Ex. FRANÇA: Investimentos médios dos Business Angels = 70.000 €</a:t>
            </a:r>
            <a:endParaRPr lang="en-GB" sz="1600" b="1">
              <a:solidFill>
                <a:schemeClr val="bg1"/>
              </a:solidFill>
            </a:endParaRPr>
          </a:p>
        </p:txBody>
      </p:sp>
      <p:pic>
        <p:nvPicPr>
          <p:cNvPr id="1032" name="Picture 45" descr="logo_FNABA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33375"/>
            <a:ext cx="250031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46"/>
          <p:cNvSpPr txBox="1">
            <a:spLocks noChangeArrowheads="1"/>
          </p:cNvSpPr>
          <p:nvPr/>
        </p:nvSpPr>
        <p:spPr bwMode="auto">
          <a:xfrm>
            <a:off x="1692275" y="4797425"/>
            <a:ext cx="1816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PT" sz="1200" b="1"/>
              <a:t>França</a:t>
            </a:r>
            <a:endParaRPr lang="en-GB" sz="1200" b="1"/>
          </a:p>
        </p:txBody>
      </p:sp>
      <p:sp>
        <p:nvSpPr>
          <p:cNvPr id="1034" name="Text Box 47"/>
          <p:cNvSpPr txBox="1">
            <a:spLocks noChangeArrowheads="1"/>
          </p:cNvSpPr>
          <p:nvPr/>
        </p:nvSpPr>
        <p:spPr bwMode="auto">
          <a:xfrm>
            <a:off x="2268538" y="4581525"/>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sz="1400"/>
              <a:t>3.600</a:t>
            </a:r>
            <a:endParaRPr lang="en-GB" sz="1400"/>
          </a:p>
        </p:txBody>
      </p:sp>
      <p:sp>
        <p:nvSpPr>
          <p:cNvPr id="1035" name="Text Box 48"/>
          <p:cNvSpPr txBox="1">
            <a:spLocks noChangeArrowheads="1"/>
          </p:cNvSpPr>
          <p:nvPr/>
        </p:nvSpPr>
        <p:spPr bwMode="auto">
          <a:xfrm>
            <a:off x="2987675" y="4365625"/>
            <a:ext cx="1816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PT" sz="1200" b="1"/>
              <a:t>Reino Unido</a:t>
            </a:r>
            <a:endParaRPr lang="en-GB" sz="1200" b="1"/>
          </a:p>
        </p:txBody>
      </p:sp>
      <p:sp>
        <p:nvSpPr>
          <p:cNvPr id="1036" name="Text Box 49"/>
          <p:cNvSpPr txBox="1">
            <a:spLocks noChangeArrowheads="1"/>
          </p:cNvSpPr>
          <p:nvPr/>
        </p:nvSpPr>
        <p:spPr bwMode="auto">
          <a:xfrm>
            <a:off x="3563938" y="4076700"/>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sz="1400"/>
              <a:t>5.000</a:t>
            </a:r>
            <a:endParaRPr lang="en-GB" sz="1400"/>
          </a:p>
        </p:txBody>
      </p:sp>
      <p:sp>
        <p:nvSpPr>
          <p:cNvPr id="1037" name="Line 50"/>
          <p:cNvSpPr>
            <a:spLocks noChangeShapeType="1"/>
          </p:cNvSpPr>
          <p:nvPr/>
        </p:nvSpPr>
        <p:spPr bwMode="auto">
          <a:xfrm flipV="1">
            <a:off x="900113" y="2925763"/>
            <a:ext cx="5616575" cy="21669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8" name="Text Box 51"/>
          <p:cNvSpPr txBox="1">
            <a:spLocks noChangeArrowheads="1"/>
          </p:cNvSpPr>
          <p:nvPr/>
        </p:nvSpPr>
        <p:spPr bwMode="auto">
          <a:xfrm>
            <a:off x="6588125" y="2349500"/>
            <a:ext cx="23764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sz="2000" b="1">
                <a:solidFill>
                  <a:srgbClr val="003366"/>
                </a:solidFill>
              </a:rPr>
              <a:t>Número de Business Angels</a:t>
            </a:r>
            <a:endParaRPr lang="en-GB" sz="2000" b="1">
              <a:solidFill>
                <a:srgbClr val="003366"/>
              </a:solidFill>
            </a:endParaRPr>
          </a:p>
        </p:txBody>
      </p:sp>
      <p:sp>
        <p:nvSpPr>
          <p:cNvPr id="1039" name="Text Box 52"/>
          <p:cNvSpPr txBox="1">
            <a:spLocks noChangeArrowheads="1"/>
          </p:cNvSpPr>
          <p:nvPr/>
        </p:nvSpPr>
        <p:spPr bwMode="auto">
          <a:xfrm>
            <a:off x="5445125" y="3421063"/>
            <a:ext cx="181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PT" sz="1200" b="1"/>
              <a:t>Estados Unidos</a:t>
            </a:r>
            <a:endParaRPr lang="en-GB" sz="1200" b="1"/>
          </a:p>
        </p:txBody>
      </p:sp>
      <p:sp>
        <p:nvSpPr>
          <p:cNvPr id="1040" name="Text Box 53"/>
          <p:cNvSpPr txBox="1">
            <a:spLocks noChangeArrowheads="1"/>
          </p:cNvSpPr>
          <p:nvPr/>
        </p:nvSpPr>
        <p:spPr bwMode="auto">
          <a:xfrm>
            <a:off x="5940425" y="3141663"/>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sz="1400"/>
              <a:t>400.000</a:t>
            </a:r>
            <a:endParaRPr lang="en-GB" sz="1400"/>
          </a:p>
        </p:txBody>
      </p:sp>
      <p:sp>
        <p:nvSpPr>
          <p:cNvPr id="1041" name="Text Box 54"/>
          <p:cNvSpPr txBox="1">
            <a:spLocks noChangeArrowheads="1"/>
          </p:cNvSpPr>
          <p:nvPr/>
        </p:nvSpPr>
        <p:spPr bwMode="auto">
          <a:xfrm>
            <a:off x="5940425" y="4149725"/>
            <a:ext cx="3051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PT" sz="1200" b="1" dirty="0"/>
              <a:t>Mesmo tendo em conta as dimensões dos países, existe grande desnível entre as realidades Francesa, R.U., EUA e Portugal.</a:t>
            </a:r>
            <a:endParaRPr lang="en-GB" sz="1200" b="1" dirty="0"/>
          </a:p>
        </p:txBody>
      </p:sp>
      <p:sp>
        <p:nvSpPr>
          <p:cNvPr id="1042" name="Text Box 55"/>
          <p:cNvSpPr txBox="1">
            <a:spLocks noChangeArrowheads="1"/>
          </p:cNvSpPr>
          <p:nvPr/>
        </p:nvSpPr>
        <p:spPr bwMode="auto">
          <a:xfrm>
            <a:off x="600075" y="5294313"/>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PT" sz="1400" b="1"/>
              <a:t>Portugal</a:t>
            </a:r>
            <a:endParaRPr lang="en-GB" sz="1400" b="1"/>
          </a:p>
        </p:txBody>
      </p:sp>
      <p:sp>
        <p:nvSpPr>
          <p:cNvPr id="1043" name="Text Box 56"/>
          <p:cNvSpPr txBox="1">
            <a:spLocks noChangeArrowheads="1"/>
          </p:cNvSpPr>
          <p:nvPr/>
        </p:nvSpPr>
        <p:spPr bwMode="auto">
          <a:xfrm>
            <a:off x="1165225" y="5014913"/>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sz="1400" b="1"/>
              <a:t>461</a:t>
            </a:r>
            <a:endParaRPr lang="en-GB" sz="1400" b="1"/>
          </a:p>
        </p:txBody>
      </p:sp>
      <p:graphicFrame>
        <p:nvGraphicFramePr>
          <p:cNvPr id="1026" name="Object 57"/>
          <p:cNvGraphicFramePr>
            <a:graphicFrameLocks noChangeAspect="1"/>
          </p:cNvGraphicFramePr>
          <p:nvPr/>
        </p:nvGraphicFramePr>
        <p:xfrm>
          <a:off x="249238" y="1839913"/>
          <a:ext cx="3397250" cy="2236787"/>
        </p:xfrm>
        <a:graphic>
          <a:graphicData uri="http://schemas.openxmlformats.org/presentationml/2006/ole">
            <mc:AlternateContent xmlns:mc="http://schemas.openxmlformats.org/markup-compatibility/2006">
              <mc:Choice xmlns:v="urn:schemas-microsoft-com:vml" Requires="v">
                <p:oleObj spid="_x0000_s2080" name="Gráfico" r:id="rId6" imgW="8258234" imgH="4876740" progId="MSGraph.Chart.8">
                  <p:embed followColorScheme="full"/>
                </p:oleObj>
              </mc:Choice>
              <mc:Fallback>
                <p:oleObj name="Gráfico" r:id="rId6" imgW="8258234" imgH="4876740" progId="MSGraph.Chart.8">
                  <p:embed followColorScheme="full"/>
                  <p:pic>
                    <p:nvPicPr>
                      <p:cNvPr id="0" name=""/>
                      <p:cNvPicPr>
                        <a:picLocks noChangeAspect="1" noChangeArrowheads="1"/>
                      </p:cNvPicPr>
                      <p:nvPr/>
                    </p:nvPicPr>
                    <p:blipFill>
                      <a:blip r:embed="rId7"/>
                      <a:srcRect l="4727" r="30101"/>
                      <a:stretch>
                        <a:fillRect/>
                      </a:stretch>
                    </p:blipFill>
                    <p:spPr bwMode="auto">
                      <a:xfrm>
                        <a:off x="249238" y="1839913"/>
                        <a:ext cx="3397250"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 name="Rectangle 58"/>
          <p:cNvSpPr>
            <a:spLocks noChangeArrowheads="1"/>
          </p:cNvSpPr>
          <p:nvPr/>
        </p:nvSpPr>
        <p:spPr bwMode="auto">
          <a:xfrm>
            <a:off x="3708400" y="1916113"/>
            <a:ext cx="18716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GB" sz="2100" b="1">
                <a:solidFill>
                  <a:srgbClr val="003366"/>
                </a:solidFill>
              </a:rPr>
              <a:t>Redes de BA na Europa</a:t>
            </a:r>
          </a:p>
        </p:txBody>
      </p:sp>
      <p:sp>
        <p:nvSpPr>
          <p:cNvPr id="1045" name="Text Box 59"/>
          <p:cNvSpPr txBox="1">
            <a:spLocks noChangeArrowheads="1"/>
          </p:cNvSpPr>
          <p:nvPr/>
        </p:nvSpPr>
        <p:spPr bwMode="auto">
          <a:xfrm>
            <a:off x="4643438" y="3716338"/>
            <a:ext cx="7254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PT" sz="1400"/>
              <a:t>75.000</a:t>
            </a:r>
          </a:p>
          <a:p>
            <a:pPr algn="ctr" eaLnBrk="1" hangingPunct="1"/>
            <a:r>
              <a:rPr lang="pt-PT" sz="1200" b="1"/>
              <a:t>Europa</a:t>
            </a:r>
            <a:endParaRPr lang="en-GB" sz="1200" b="1"/>
          </a:p>
        </p:txBody>
      </p:sp>
    </p:spTree>
    <p:extLst>
      <p:ext uri="{BB962C8B-B14F-4D97-AF65-F5344CB8AC3E}">
        <p14:creationId xmlns:p14="http://schemas.microsoft.com/office/powerpoint/2010/main" val="1277784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2320" y="1175869"/>
            <a:ext cx="8458200" cy="5139869"/>
          </a:xfrm>
          <a:prstGeom prst="rect">
            <a:avLst/>
          </a:prstGeom>
          <a:noFill/>
        </p:spPr>
        <p:txBody>
          <a:bodyPr wrap="square" rtlCol="0">
            <a:spAutoFit/>
          </a:bodyPr>
          <a:lstStyle/>
          <a:p>
            <a:pPr marL="457200" indent="-457200">
              <a:buFont typeface="Arial" pitchFamily="34" charset="0"/>
              <a:buChar char="•"/>
            </a:pPr>
            <a:r>
              <a:rPr lang="pt-BR" sz="2400" dirty="0" smtClean="0"/>
              <a:t>Fundado em Novembro 2002</a:t>
            </a:r>
          </a:p>
          <a:p>
            <a:pPr marL="457200" indent="-457200">
              <a:buFont typeface="Arial" pitchFamily="34" charset="0"/>
              <a:buChar char="•"/>
            </a:pPr>
            <a:r>
              <a:rPr lang="pt-BR" sz="2400" dirty="0" smtClean="0"/>
              <a:t>Associates: 30 =&gt; 36</a:t>
            </a:r>
          </a:p>
          <a:p>
            <a:pPr marL="457200" indent="-457200">
              <a:buFont typeface="Arial" pitchFamily="34" charset="0"/>
              <a:buChar char="•"/>
            </a:pPr>
            <a:r>
              <a:rPr lang="pt-BR" sz="2400" dirty="0" smtClean="0"/>
              <a:t>Angels who made at least 1 investment: 12 =&gt; 22</a:t>
            </a:r>
          </a:p>
          <a:p>
            <a:pPr marL="457200" indent="-457200">
              <a:buFont typeface="Arial" pitchFamily="34" charset="0"/>
              <a:buChar char="•"/>
            </a:pPr>
            <a:r>
              <a:rPr lang="pt-BR" sz="2400" dirty="0" smtClean="0"/>
              <a:t>Angels with &gt; 1 investment: 6 =&gt; 12</a:t>
            </a:r>
          </a:p>
          <a:p>
            <a:pPr marL="457200" indent="-457200">
              <a:buFont typeface="Arial" pitchFamily="34" charset="0"/>
              <a:buChar char="•"/>
            </a:pPr>
            <a:r>
              <a:rPr lang="pt-BR" sz="2400" dirty="0" smtClean="0"/>
              <a:t>Gávea Angels Forum: to date 25 =&gt; 2013: 5</a:t>
            </a:r>
          </a:p>
          <a:p>
            <a:pPr marL="457200" indent="-457200">
              <a:buFont typeface="Arial" pitchFamily="34" charset="0"/>
              <a:buChar char="•"/>
            </a:pPr>
            <a:r>
              <a:rPr lang="pt-BR" sz="2400" dirty="0" smtClean="0"/>
              <a:t>Deals closed: 10 (2010:1 /2011:2 /2012:3 =&gt; 2013: 6</a:t>
            </a:r>
          </a:p>
          <a:p>
            <a:pPr lvl="1"/>
            <a:r>
              <a:rPr lang="pt-BR" sz="2400" dirty="0"/>
              <a:t> </a:t>
            </a:r>
            <a:r>
              <a:rPr lang="pt-BR" sz="2400" dirty="0" smtClean="0"/>
              <a:t>    </a:t>
            </a:r>
            <a:r>
              <a:rPr lang="pt-BR" sz="2000" dirty="0" smtClean="0"/>
              <a:t>1 syndicated investment (RJ/SP)</a:t>
            </a:r>
          </a:p>
          <a:p>
            <a:pPr lvl="1"/>
            <a:r>
              <a:rPr lang="pt-BR" sz="2000" dirty="0" smtClean="0"/>
              <a:t>      1 Series A, 1 Series B</a:t>
            </a:r>
          </a:p>
          <a:p>
            <a:pPr lvl="1"/>
            <a:r>
              <a:rPr lang="pt-BR" sz="2000" dirty="0"/>
              <a:t> </a:t>
            </a:r>
            <a:r>
              <a:rPr lang="pt-BR" sz="2000" dirty="0" smtClean="0"/>
              <a:t>     1 Seed follow-on in negotiation</a:t>
            </a:r>
          </a:p>
          <a:p>
            <a:pPr marL="457200" indent="-457200">
              <a:buFont typeface="Arial" pitchFamily="34" charset="0"/>
              <a:buChar char="•"/>
            </a:pPr>
            <a:r>
              <a:rPr lang="pt-BR" sz="2400" dirty="0" smtClean="0"/>
              <a:t>Average deal size (with follow-on): US$ 300K</a:t>
            </a:r>
          </a:p>
          <a:p>
            <a:pPr marL="457200" indent="-457200">
              <a:buFont typeface="Arial" pitchFamily="34" charset="0"/>
              <a:buChar char="•"/>
            </a:pPr>
            <a:r>
              <a:rPr lang="pt-BR" sz="2400" dirty="0" smtClean="0"/>
              <a:t>Negotiations:  2012= 8 / 2013 = 12</a:t>
            </a:r>
          </a:p>
          <a:p>
            <a:pPr marL="457200" indent="-457200">
              <a:buFont typeface="Arial" pitchFamily="34" charset="0"/>
              <a:buChar char="•"/>
            </a:pPr>
            <a:r>
              <a:rPr lang="pt-BR" sz="2400" dirty="0" smtClean="0"/>
              <a:t>Investment proposals reviewed: 2012: 600</a:t>
            </a:r>
          </a:p>
          <a:p>
            <a:pPr marL="457200" indent="-457200">
              <a:buFont typeface="Arial" pitchFamily="34" charset="0"/>
              <a:buChar char="•"/>
            </a:pPr>
            <a:r>
              <a:rPr lang="pt-BR" sz="2400" dirty="0" smtClean="0"/>
              <a:t>III International Angel Investor Workshop, 8-9    November 2012: 100 participants (LA/Europe/US)</a:t>
            </a:r>
            <a:endParaRPr lang="en-US" sz="2400" dirty="0"/>
          </a:p>
        </p:txBody>
      </p:sp>
      <p:sp>
        <p:nvSpPr>
          <p:cNvPr id="4" name="Rectangle 3"/>
          <p:cNvSpPr/>
          <p:nvPr/>
        </p:nvSpPr>
        <p:spPr>
          <a:xfrm>
            <a:off x="663641" y="221762"/>
            <a:ext cx="8175559" cy="954107"/>
          </a:xfrm>
          <a:prstGeom prst="rect">
            <a:avLst/>
          </a:prstGeom>
        </p:spPr>
        <p:txBody>
          <a:bodyPr wrap="square">
            <a:spAutoFit/>
          </a:bodyPr>
          <a:lstStyle/>
          <a:p>
            <a:r>
              <a:rPr lang="en-US" sz="2800" b="1" dirty="0" err="1" smtClean="0"/>
              <a:t>Gávea</a:t>
            </a:r>
            <a:r>
              <a:rPr lang="en-US" sz="2800" b="1" dirty="0" smtClean="0"/>
              <a:t> Angels – </a:t>
            </a:r>
            <a:r>
              <a:rPr lang="en-US" sz="2800" b="1" dirty="0" err="1" smtClean="0"/>
              <a:t>Primeiro</a:t>
            </a:r>
            <a:r>
              <a:rPr lang="en-US" sz="2800" b="1" dirty="0" smtClean="0"/>
              <a:t>, </a:t>
            </a:r>
            <a:r>
              <a:rPr lang="en-US" sz="2800" b="1" dirty="0" err="1" smtClean="0"/>
              <a:t>Maior</a:t>
            </a:r>
            <a:r>
              <a:rPr lang="en-US" sz="2800" b="1" dirty="0" smtClean="0"/>
              <a:t> e </a:t>
            </a:r>
            <a:r>
              <a:rPr lang="en-US" sz="2800" b="1" dirty="0" err="1" smtClean="0"/>
              <a:t>Mais</a:t>
            </a:r>
            <a:r>
              <a:rPr lang="en-US" sz="2800" b="1" dirty="0" smtClean="0"/>
              <a:t> </a:t>
            </a:r>
            <a:r>
              <a:rPr lang="en-US" sz="2800" b="1" dirty="0" err="1" smtClean="0"/>
              <a:t>Ativo</a:t>
            </a:r>
            <a:r>
              <a:rPr lang="en-US" sz="2800" b="1" dirty="0" smtClean="0"/>
              <a:t> </a:t>
            </a:r>
            <a:r>
              <a:rPr lang="en-US" sz="2800" b="1" dirty="0" err="1" smtClean="0"/>
              <a:t>Grupo</a:t>
            </a:r>
            <a:r>
              <a:rPr lang="en-US" sz="2800" b="1" dirty="0" smtClean="0"/>
              <a:t> de </a:t>
            </a:r>
            <a:r>
              <a:rPr lang="en-US" sz="2800" b="1" dirty="0" err="1" smtClean="0"/>
              <a:t>investidores</a:t>
            </a:r>
            <a:r>
              <a:rPr lang="en-US" sz="2800" b="1" dirty="0" smtClean="0"/>
              <a:t> </a:t>
            </a:r>
            <a:r>
              <a:rPr lang="en-US" sz="2800" b="1" dirty="0" err="1" smtClean="0"/>
              <a:t>Anjo</a:t>
            </a:r>
            <a:r>
              <a:rPr lang="en-US" sz="2800" b="1" dirty="0" smtClean="0"/>
              <a:t> do </a:t>
            </a:r>
            <a:r>
              <a:rPr lang="en-US" sz="2800" b="1" dirty="0" err="1" smtClean="0"/>
              <a:t>Brasil</a:t>
            </a:r>
            <a:r>
              <a:rPr lang="en-US" sz="2800" b="1" dirty="0" smtClean="0"/>
              <a:t> e da </a:t>
            </a:r>
            <a:r>
              <a:rPr lang="en-US" sz="2800" b="1" dirty="0" err="1" smtClean="0"/>
              <a:t>América</a:t>
            </a:r>
            <a:r>
              <a:rPr lang="en-US" sz="2800" b="1" dirty="0" smtClean="0"/>
              <a:t> Latina  </a:t>
            </a:r>
            <a:endParaRPr lang="en-US" sz="2800" b="1" dirty="0"/>
          </a:p>
        </p:txBody>
      </p:sp>
    </p:spTree>
    <p:extLst>
      <p:ext uri="{BB962C8B-B14F-4D97-AF65-F5344CB8AC3E}">
        <p14:creationId xmlns:p14="http://schemas.microsoft.com/office/powerpoint/2010/main" val="2167892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553094" y="278021"/>
            <a:ext cx="7342598"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2000"/>
              </a:lnSpc>
              <a:spcBef>
                <a:spcPct val="0"/>
              </a:spcBef>
              <a:spcAft>
                <a:spcPct val="0"/>
              </a:spcAft>
              <a:buClr>
                <a:srgbClr val="FFFFFF"/>
              </a:buClr>
              <a:buSzPct val="100000"/>
              <a:buFont typeface="Tahoma"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2000"/>
              </a:lnSpc>
              <a:spcBef>
                <a:spcPct val="0"/>
              </a:spcBef>
              <a:spcAft>
                <a:spcPct val="0"/>
              </a:spcAft>
              <a:buClr>
                <a:srgbClr val="FFFFFF"/>
              </a:buClr>
              <a:buSzPct val="100000"/>
              <a:buFont typeface="Tahoma"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2000"/>
              </a:lnSpc>
              <a:spcBef>
                <a:spcPct val="0"/>
              </a:spcBef>
              <a:spcAft>
                <a:spcPct val="0"/>
              </a:spcAft>
              <a:buClr>
                <a:srgbClr val="FFFFFF"/>
              </a:buClr>
              <a:buSzPct val="100000"/>
              <a:buFont typeface="Tahoma"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2000"/>
              </a:lnSpc>
              <a:spcBef>
                <a:spcPct val="0"/>
              </a:spcBef>
              <a:spcAft>
                <a:spcPct val="0"/>
              </a:spcAft>
              <a:buClr>
                <a:srgbClr val="FFFFFF"/>
              </a:buClr>
              <a:buSzPct val="100000"/>
              <a:buFont typeface="Tahoma"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buClr>
                <a:srgbClr val="9A3E40"/>
              </a:buClr>
              <a:buFont typeface="Verdana" pitchFamily="34" charset="0"/>
              <a:buNone/>
            </a:pPr>
            <a:r>
              <a:rPr lang="en-GB" sz="3200" b="1" dirty="0" err="1">
                <a:solidFill>
                  <a:schemeClr val="tx1"/>
                </a:solidFill>
                <a:latin typeface="Verdana" pitchFamily="34" charset="0"/>
              </a:rPr>
              <a:t>Empresas</a:t>
            </a:r>
            <a:r>
              <a:rPr lang="en-GB" sz="3200" b="1" dirty="0">
                <a:solidFill>
                  <a:schemeClr val="tx1"/>
                </a:solidFill>
                <a:latin typeface="Verdana" pitchFamily="34" charset="0"/>
              </a:rPr>
              <a:t> </a:t>
            </a:r>
            <a:r>
              <a:rPr lang="en-GB" sz="3200" b="1" dirty="0" err="1" smtClean="0">
                <a:solidFill>
                  <a:schemeClr val="tx1"/>
                </a:solidFill>
                <a:latin typeface="Verdana" pitchFamily="34" charset="0"/>
              </a:rPr>
              <a:t>Investidas</a:t>
            </a:r>
            <a:endParaRPr lang="en-GB" sz="3200" b="1" dirty="0">
              <a:solidFill>
                <a:schemeClr val="tx1"/>
              </a:solidFill>
              <a:latin typeface="Verdana" pitchFamily="34" charset="0"/>
            </a:endParaRPr>
          </a:p>
        </p:txBody>
      </p:sp>
      <p:sp>
        <p:nvSpPr>
          <p:cNvPr id="49154" name="Rectangle 2"/>
          <p:cNvSpPr>
            <a:spLocks noChangeArrowheads="1"/>
          </p:cNvSpPr>
          <p:nvPr/>
        </p:nvSpPr>
        <p:spPr bwMode="auto">
          <a:xfrm>
            <a:off x="350553" y="412453"/>
            <a:ext cx="8352818" cy="6311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nSpc>
                <a:spcPct val="101000"/>
              </a:lnSpc>
              <a:buClr>
                <a:srgbClr val="000000"/>
              </a:buCl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pt-BR" sz="2400" b="1" dirty="0" smtClean="0"/>
          </a:p>
          <a:p>
            <a:pPr>
              <a:lnSpc>
                <a:spcPct val="101000"/>
              </a:lnSpc>
              <a:buClr>
                <a:srgbClr val="000000"/>
              </a:buCl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pt-BR" sz="2400" b="1" dirty="0"/>
          </a:p>
          <a:p>
            <a:pPr>
              <a:lnSpc>
                <a:spcPct val="101000"/>
              </a:lnSpc>
              <a:buClr>
                <a:srgbClr val="000000"/>
              </a:buCl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pt-BR" sz="2000" b="1" u="sng" dirty="0" smtClean="0"/>
              <a:t>2004-2010:</a:t>
            </a:r>
            <a:endParaRPr lang="en-GB" sz="2000" b="1" u="sng" dirty="0" smtClean="0"/>
          </a:p>
          <a:p>
            <a:pPr marL="341313" indent="-341313">
              <a:lnSpc>
                <a:spcPct val="101000"/>
              </a:lnSpc>
              <a:buClr>
                <a:srgbClr val="000000"/>
              </a:buClr>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GB" dirty="0" err="1" smtClean="0"/>
              <a:t>Publit</a:t>
            </a:r>
            <a:r>
              <a:rPr lang="en-GB" dirty="0" smtClean="0"/>
              <a:t> -</a:t>
            </a:r>
            <a:endParaRPr lang="en-GB" sz="1800" dirty="0"/>
          </a:p>
          <a:p>
            <a:pPr marL="341313" indent="-341313">
              <a:lnSpc>
                <a:spcPct val="101000"/>
              </a:lnSpc>
              <a:buClr>
                <a:srgbClr val="000000"/>
              </a:buClr>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GB" dirty="0" err="1" smtClean="0"/>
              <a:t>Bizvox</a:t>
            </a:r>
            <a:endParaRPr lang="en-GB" sz="1800" dirty="0"/>
          </a:p>
          <a:p>
            <a:pPr marL="341313" indent="-341313">
              <a:lnSpc>
                <a:spcPct val="101000"/>
              </a:lnSpc>
              <a:buClr>
                <a:srgbClr val="000000"/>
              </a:buClr>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GB" dirty="0"/>
              <a:t>Brazil </a:t>
            </a:r>
            <a:r>
              <a:rPr lang="en-GB" dirty="0" smtClean="0"/>
              <a:t>Pass</a:t>
            </a:r>
          </a:p>
          <a:p>
            <a:pPr>
              <a:lnSpc>
                <a:spcPct val="101000"/>
              </a:lnSpc>
              <a:buClr>
                <a:srgbClr val="000000"/>
              </a:buCl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pt-BR" sz="2000" b="1" u="sng" dirty="0" smtClean="0"/>
              <a:t>2010:</a:t>
            </a:r>
            <a:endParaRPr lang="en-GB" sz="2000" b="1" u="sng" dirty="0"/>
          </a:p>
          <a:p>
            <a:pPr marL="285750" indent="-285750">
              <a:lnSpc>
                <a:spcPct val="101000"/>
              </a:lnSpc>
              <a:buClr>
                <a:srgbClr val="000000"/>
              </a:buClr>
              <a:buFont typeface="Arial"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pt-BR" dirty="0"/>
              <a:t>Descomplica www.descomplica.com.br</a:t>
            </a:r>
          </a:p>
          <a:p>
            <a:pPr>
              <a:lnSpc>
                <a:spcPct val="101000"/>
              </a:lnSpc>
              <a:buClr>
                <a:srgbClr val="000000"/>
              </a:buCl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pt-BR" dirty="0" smtClean="0"/>
          </a:p>
          <a:p>
            <a:pPr>
              <a:lnSpc>
                <a:spcPct val="101000"/>
              </a:lnSpc>
              <a:buClr>
                <a:srgbClr val="000000"/>
              </a:buCl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pt-BR" sz="2000" b="1" u="sng" dirty="0" smtClean="0"/>
              <a:t>2011:</a:t>
            </a:r>
            <a:endParaRPr lang="en-GB" sz="2000" b="1" u="sng" dirty="0"/>
          </a:p>
          <a:p>
            <a:pPr marL="341313" indent="-341313">
              <a:lnSpc>
                <a:spcPct val="101000"/>
              </a:lnSpc>
              <a:buClr>
                <a:srgbClr val="000000"/>
              </a:buClr>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GB" b="1" dirty="0" smtClean="0"/>
              <a:t>AR </a:t>
            </a:r>
            <a:r>
              <a:rPr lang="en-GB" b="1" dirty="0" err="1"/>
              <a:t>Ambiente</a:t>
            </a:r>
            <a:r>
              <a:rPr lang="en-GB" b="1" dirty="0"/>
              <a:t> </a:t>
            </a:r>
            <a:r>
              <a:rPr lang="en-GB" b="1" dirty="0" err="1"/>
              <a:t>Renovado</a:t>
            </a:r>
            <a:r>
              <a:rPr lang="en-GB" b="1" dirty="0"/>
              <a:t> (</a:t>
            </a:r>
            <a:r>
              <a:rPr lang="en-GB" b="1" dirty="0" err="1"/>
              <a:t>saída</a:t>
            </a:r>
            <a:r>
              <a:rPr lang="en-GB" b="1" dirty="0"/>
              <a:t> </a:t>
            </a:r>
            <a:r>
              <a:rPr lang="en-GB" b="1" dirty="0" err="1"/>
              <a:t>curto</a:t>
            </a:r>
            <a:r>
              <a:rPr lang="en-GB" b="1" dirty="0"/>
              <a:t> </a:t>
            </a:r>
            <a:r>
              <a:rPr lang="en-GB" b="1" dirty="0" err="1"/>
              <a:t>prazo</a:t>
            </a:r>
            <a:r>
              <a:rPr lang="en-GB" b="1" dirty="0" smtClean="0"/>
              <a:t>)</a:t>
            </a:r>
          </a:p>
          <a:p>
            <a:pPr marL="341313" indent="-341313">
              <a:lnSpc>
                <a:spcPct val="101000"/>
              </a:lnSpc>
              <a:buClr>
                <a:srgbClr val="000000"/>
              </a:buClr>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GB" b="1" dirty="0" err="1"/>
              <a:t>EasyFood</a:t>
            </a:r>
            <a:endParaRPr lang="en-GB" b="1" dirty="0"/>
          </a:p>
          <a:p>
            <a:pPr marL="341313" indent="-341313">
              <a:lnSpc>
                <a:spcPct val="101000"/>
              </a:lnSpc>
              <a:buClr>
                <a:srgbClr val="000000"/>
              </a:buClr>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pt-BR" b="1" dirty="0"/>
          </a:p>
          <a:p>
            <a:pPr>
              <a:lnSpc>
                <a:spcPct val="101000"/>
              </a:lnSpc>
              <a:buClr>
                <a:srgbClr val="000000"/>
              </a:buCl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pt-BR" sz="2000" b="1" u="sng" dirty="0" smtClean="0"/>
              <a:t>2012:</a:t>
            </a:r>
            <a:endParaRPr lang="en-GB" sz="2000" b="1" u="sng" dirty="0"/>
          </a:p>
          <a:p>
            <a:pPr marL="341313" indent="-341313">
              <a:lnSpc>
                <a:spcPct val="101000"/>
              </a:lnSpc>
              <a:buClr>
                <a:srgbClr val="000000"/>
              </a:buClr>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GB" b="1" dirty="0" err="1" smtClean="0"/>
              <a:t>JáComparou</a:t>
            </a:r>
            <a:r>
              <a:rPr lang="en-GB" b="1" dirty="0" smtClean="0"/>
              <a:t> </a:t>
            </a:r>
            <a:r>
              <a:rPr lang="en-GB" b="1" dirty="0"/>
              <a:t>(co-</a:t>
            </a:r>
            <a:r>
              <a:rPr lang="en-GB" b="1" dirty="0" err="1"/>
              <a:t>inversão</a:t>
            </a:r>
            <a:r>
              <a:rPr lang="en-GB" b="1" dirty="0"/>
              <a:t> com </a:t>
            </a:r>
            <a:r>
              <a:rPr lang="en-GB" b="1" dirty="0" err="1"/>
              <a:t>fundo</a:t>
            </a:r>
            <a:r>
              <a:rPr lang="en-GB" b="1" dirty="0"/>
              <a:t> de </a:t>
            </a:r>
            <a:r>
              <a:rPr lang="en-GB" b="1" dirty="0" err="1"/>
              <a:t>anjos</a:t>
            </a:r>
            <a:r>
              <a:rPr lang="en-GB" b="1" dirty="0"/>
              <a:t>  SP </a:t>
            </a:r>
            <a:r>
              <a:rPr lang="en-GB" b="1" dirty="0" err="1"/>
              <a:t>Argotec</a:t>
            </a:r>
            <a:r>
              <a:rPr lang="en-GB" b="1" dirty="0" smtClean="0"/>
              <a:t>)</a:t>
            </a:r>
          </a:p>
          <a:p>
            <a:pPr marL="341313" indent="-341313">
              <a:lnSpc>
                <a:spcPct val="101000"/>
              </a:lnSpc>
              <a:buClr>
                <a:srgbClr val="000000"/>
              </a:buClr>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GB" b="1" dirty="0"/>
              <a:t>O </a:t>
            </a:r>
            <a:r>
              <a:rPr lang="en-GB" b="1" dirty="0" err="1"/>
              <a:t>Holandês</a:t>
            </a:r>
            <a:r>
              <a:rPr lang="en-GB" b="1" dirty="0"/>
              <a:t> (</a:t>
            </a:r>
            <a:r>
              <a:rPr lang="en-GB" b="1" dirty="0" err="1"/>
              <a:t>fechada</a:t>
            </a:r>
            <a:r>
              <a:rPr lang="en-GB" b="1" dirty="0"/>
              <a:t>)</a:t>
            </a:r>
          </a:p>
          <a:p>
            <a:pPr>
              <a:lnSpc>
                <a:spcPct val="101000"/>
              </a:lnSpc>
              <a:buClr>
                <a:srgbClr val="000000"/>
              </a:buCl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pt-BR" b="1" dirty="0" smtClean="0"/>
          </a:p>
          <a:p>
            <a:pPr>
              <a:lnSpc>
                <a:spcPct val="101000"/>
              </a:lnSpc>
              <a:buClr>
                <a:srgbClr val="000000"/>
              </a:buCl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pt-BR" sz="2000" b="1" u="sng" dirty="0" smtClean="0"/>
              <a:t>2013:</a:t>
            </a:r>
            <a:endParaRPr lang="en-GB" sz="2000" b="1" u="sng" dirty="0"/>
          </a:p>
          <a:p>
            <a:pPr marL="341313" indent="-341313">
              <a:lnSpc>
                <a:spcPct val="101000"/>
              </a:lnSpc>
              <a:buClr>
                <a:srgbClr val="000000"/>
              </a:buClr>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pt-BR" b="1" dirty="0" smtClean="0"/>
              <a:t>Vila Fácil</a:t>
            </a:r>
            <a:endParaRPr lang="en-GB" b="1" dirty="0" smtClean="0"/>
          </a:p>
          <a:p>
            <a:pPr marL="341313" indent="-341313">
              <a:lnSpc>
                <a:spcPct val="101000"/>
              </a:lnSpc>
              <a:buClr>
                <a:srgbClr val="000000"/>
              </a:buClr>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pt-BR" b="1" dirty="0" smtClean="0"/>
              <a:t>CargoBR</a:t>
            </a:r>
            <a:endParaRPr lang="en-GB" b="1" dirty="0" smtClean="0"/>
          </a:p>
          <a:p>
            <a:pPr marL="341313" indent="-341313">
              <a:lnSpc>
                <a:spcPct val="101000"/>
              </a:lnSpc>
              <a:buClr>
                <a:srgbClr val="000000"/>
              </a:buClr>
              <a:buFont typeface="Tahoma" pitchFamily="34"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pt-BR" b="1" dirty="0" smtClean="0"/>
              <a:t>Telit</a:t>
            </a:r>
            <a:endParaRPr lang="en-GB" b="1" dirty="0"/>
          </a:p>
        </p:txBody>
      </p:sp>
      <p:sp>
        <p:nvSpPr>
          <p:cNvPr id="4" name="Footer Placeholder 3"/>
          <p:cNvSpPr>
            <a:spLocks noGrp="1"/>
          </p:cNvSpPr>
          <p:nvPr>
            <p:ph type="ftr" idx="11"/>
          </p:nvPr>
        </p:nvSpPr>
        <p:spPr>
          <a:xfrm>
            <a:off x="3095130" y="6383338"/>
            <a:ext cx="2893671" cy="474663"/>
          </a:xfrm>
        </p:spPr>
        <p:txBody>
          <a:bodyPr/>
          <a:lstStyle>
            <a:lvl1pPr>
              <a:defRPr sz="1000" b="0">
                <a:solidFill>
                  <a:schemeClr val="bg1"/>
                </a:solidFill>
                <a:effectLst/>
              </a:defRPr>
            </a:lvl1pPr>
          </a:lstStyle>
          <a:p>
            <a:r>
              <a:rPr lang="en-GB" dirty="0" smtClean="0"/>
              <a:t>@</a:t>
            </a:r>
            <a:r>
              <a:rPr lang="en-GB" dirty="0" err="1" smtClean="0"/>
              <a:t>Gávea</a:t>
            </a:r>
            <a:r>
              <a:rPr lang="en-GB" dirty="0" smtClean="0"/>
              <a:t> Angels</a:t>
            </a:r>
            <a:endParaRPr lang="en-GB" dirty="0"/>
          </a:p>
        </p:txBody>
      </p:sp>
      <p:pic>
        <p:nvPicPr>
          <p:cNvPr id="5" name="Picture 4" descr="C:\Users\Antonio\Dropbox\Gavea Angels 2012-Conselho Diretor\Propostas Logos\logo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5692" y="0"/>
            <a:ext cx="1248308" cy="1143000"/>
          </a:xfrm>
          <a:prstGeom prst="rect">
            <a:avLst/>
          </a:prstGeom>
          <a:noFill/>
          <a:ln>
            <a:noFill/>
          </a:ln>
        </p:spPr>
      </p:pic>
    </p:spTree>
    <p:extLst>
      <p:ext uri="{BB962C8B-B14F-4D97-AF65-F5344CB8AC3E}">
        <p14:creationId xmlns:p14="http://schemas.microsoft.com/office/powerpoint/2010/main" val="16074787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3"/>
                                        </p:tgtEl>
                                        <p:attrNameLst>
                                          <p:attrName>style.visibility</p:attrName>
                                        </p:attrNameLst>
                                      </p:cBhvr>
                                      <p:to>
                                        <p:strVal val="visible"/>
                                      </p:to>
                                    </p:set>
                                    <p:anim calcmode="lin" valueType="num">
                                      <p:cBhvr>
                                        <p:cTn id="7" dur="500" fill="hold"/>
                                        <p:tgtEl>
                                          <p:spTgt spid="49153"/>
                                        </p:tgtEl>
                                        <p:attrNameLst>
                                          <p:attrName>ppt_x</p:attrName>
                                        </p:attrNameLst>
                                      </p:cBhvr>
                                      <p:tavLst>
                                        <p:tav tm="100000">
                                          <p:val>
                                            <p:strVal val="#ppt_x"/>
                                          </p:val>
                                        </p:tav>
                                        <p:tav>
                                          <p:val>
                                            <p:strVal val="#ppt_x"/>
                                          </p:val>
                                        </p:tav>
                                      </p:tavLst>
                                    </p:anim>
                                    <p:anim calcmode="lin" valueType="num">
                                      <p:cBhvr>
                                        <p:cTn id="8" dur="500" fill="hold"/>
                                        <p:tgtEl>
                                          <p:spTgt spid="49153"/>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49154"/>
                                        </p:tgtEl>
                                        <p:attrNameLst>
                                          <p:attrName>style.visibility</p:attrName>
                                        </p:attrNameLst>
                                      </p:cBhvr>
                                      <p:to>
                                        <p:strVal val="visible"/>
                                      </p:to>
                                    </p:set>
                                    <p:anim calcmode="lin" valueType="num">
                                      <p:cBhvr>
                                        <p:cTn id="13" dur="5000" fill="hold"/>
                                        <p:tgtEl>
                                          <p:spTgt spid="49154"/>
                                        </p:tgtEl>
                                        <p:attrNameLst>
                                          <p:attrName>ppt_x</p:attrName>
                                        </p:attrNameLst>
                                      </p:cBhvr>
                                      <p:tavLst>
                                        <p:tav tm="100000">
                                          <p:val>
                                            <p:strVal val="#ppt_x"/>
                                          </p:val>
                                        </p:tav>
                                        <p:tav>
                                          <p:val>
                                            <p:strVal val="#ppt_x"/>
                                          </p:val>
                                        </p:tav>
                                      </p:tavLst>
                                    </p:anim>
                                    <p:anim calcmode="lin" valueType="num">
                                      <p:cBhvr>
                                        <p:cTn id="14" dur="5000" fill="hold"/>
                                        <p:tgtEl>
                                          <p:spTgt spid="49154"/>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343" y="260648"/>
            <a:ext cx="8763000" cy="5816977"/>
          </a:xfrm>
          <a:prstGeom prst="rect">
            <a:avLst/>
          </a:prstGeom>
        </p:spPr>
        <p:txBody>
          <a:bodyPr wrap="square">
            <a:spAutoFit/>
          </a:bodyPr>
          <a:lstStyle/>
          <a:p>
            <a:pPr algn="ctr"/>
            <a:r>
              <a:rPr lang="en-US" sz="2800" b="1" dirty="0" smtClean="0"/>
              <a:t>Outros </a:t>
            </a:r>
            <a:r>
              <a:rPr lang="en-US" sz="2800" b="1" dirty="0" err="1" smtClean="0"/>
              <a:t>Grupos</a:t>
            </a:r>
            <a:r>
              <a:rPr lang="en-US" sz="2800" b="1" dirty="0" smtClean="0"/>
              <a:t> de </a:t>
            </a:r>
            <a:r>
              <a:rPr lang="en-US" sz="2800" b="1" dirty="0" err="1" smtClean="0"/>
              <a:t>Anjo</a:t>
            </a:r>
            <a:r>
              <a:rPr lang="en-US" sz="2800" b="1" dirty="0" smtClean="0"/>
              <a:t> no </a:t>
            </a:r>
            <a:r>
              <a:rPr lang="en-US" sz="2800" b="1" dirty="0" err="1" smtClean="0"/>
              <a:t>Brasil</a:t>
            </a:r>
            <a:endParaRPr lang="en-US" sz="2800" b="1" dirty="0" smtClean="0"/>
          </a:p>
          <a:p>
            <a:pPr marL="457200" indent="-457200" algn="r">
              <a:buFont typeface="Arial" pitchFamily="34" charset="0"/>
              <a:buChar char="•"/>
            </a:pPr>
            <a:r>
              <a:rPr lang="en-US" sz="2000" dirty="0" smtClean="0"/>
              <a:t>São </a:t>
            </a:r>
            <a:r>
              <a:rPr lang="en-US" sz="2000" dirty="0"/>
              <a:t>Paulo </a:t>
            </a:r>
            <a:r>
              <a:rPr lang="en-US" sz="2000" dirty="0" smtClean="0"/>
              <a:t>Angels (July 2008):CLOSED?</a:t>
            </a:r>
          </a:p>
          <a:p>
            <a:pPr marL="457200" indent="-457200" algn="r">
              <a:buFont typeface="Arial" pitchFamily="34" charset="0"/>
              <a:buChar char="•"/>
            </a:pPr>
            <a:r>
              <a:rPr lang="pt-BR" sz="2000" dirty="0"/>
              <a:t>Floripa Angels (2009): ~10; absent</a:t>
            </a:r>
          </a:p>
          <a:p>
            <a:pPr marL="457200" indent="-457200" algn="r">
              <a:buFont typeface="Arial" pitchFamily="34" charset="0"/>
              <a:buChar char="•"/>
            </a:pPr>
            <a:r>
              <a:rPr lang="pt-BR" sz="2000" dirty="0"/>
              <a:t>Bahia Angels (2009</a:t>
            </a:r>
            <a:r>
              <a:rPr lang="pt-BR" sz="2000" dirty="0" smtClean="0"/>
              <a:t>) inactive</a:t>
            </a:r>
          </a:p>
          <a:p>
            <a:pPr marL="457200" indent="-457200" algn="r">
              <a:buFont typeface="Arial" pitchFamily="34" charset="0"/>
              <a:buChar char="•"/>
            </a:pPr>
            <a:r>
              <a:rPr lang="pt-BR" sz="2000" dirty="0" smtClean="0"/>
              <a:t>C2i Anjos (Curitiba PR) (2011): 20+</a:t>
            </a:r>
          </a:p>
          <a:p>
            <a:pPr marL="457200" indent="-457200" algn="r">
              <a:buFont typeface="Arial" pitchFamily="34" charset="0"/>
              <a:buChar char="•"/>
            </a:pPr>
            <a:r>
              <a:rPr lang="pt-BR" sz="2000" dirty="0" smtClean="0"/>
              <a:t>Vitória Anjos (ES) (2012): 10+</a:t>
            </a:r>
          </a:p>
          <a:p>
            <a:pPr marL="457200" indent="-457200" algn="r">
              <a:buFont typeface="Arial" pitchFamily="34" charset="0"/>
              <a:buChar char="•"/>
            </a:pPr>
            <a:r>
              <a:rPr lang="pt-BR" sz="2000" dirty="0" smtClean="0"/>
              <a:t>HBS Angels (Sao Paulo) (2013) : 30+</a:t>
            </a:r>
            <a:endParaRPr lang="pt-BR" sz="2000" dirty="0"/>
          </a:p>
          <a:p>
            <a:pPr algn="r"/>
            <a:r>
              <a:rPr lang="pt-BR" sz="2800" b="1" dirty="0" smtClean="0"/>
              <a:t>Other angels – Boutiques:</a:t>
            </a:r>
          </a:p>
          <a:p>
            <a:pPr marL="342900" indent="-342900" algn="r">
              <a:buFont typeface="Arial" pitchFamily="34" charset="0"/>
              <a:buChar char="•"/>
            </a:pPr>
            <a:r>
              <a:rPr lang="pt-BR" sz="2000" dirty="0" smtClean="0"/>
              <a:t>Emidee (2005): one man angel fund</a:t>
            </a:r>
            <a:endParaRPr lang="pt-BR" sz="2000" dirty="0"/>
          </a:p>
          <a:p>
            <a:pPr marL="571500" indent="-571500" algn="r">
              <a:buFont typeface="Arial" pitchFamily="34" charset="0"/>
              <a:buChar char="•"/>
            </a:pPr>
            <a:r>
              <a:rPr lang="pt-BR" sz="2000" dirty="0" smtClean="0"/>
              <a:t>Ipanema </a:t>
            </a:r>
            <a:r>
              <a:rPr lang="pt-BR" sz="2000" dirty="0"/>
              <a:t>Ventures (RJ</a:t>
            </a:r>
            <a:r>
              <a:rPr lang="pt-BR" sz="2000" dirty="0" smtClean="0"/>
              <a:t>) (2011): dormant</a:t>
            </a:r>
            <a:endParaRPr lang="pt-BR" sz="2000" dirty="0"/>
          </a:p>
          <a:p>
            <a:pPr marL="571500" indent="-571500" algn="r">
              <a:buFont typeface="Arial" pitchFamily="34" charset="0"/>
              <a:buChar char="•"/>
            </a:pPr>
            <a:r>
              <a:rPr lang="pt-BR" sz="2000" dirty="0" smtClean="0"/>
              <a:t>Jacard </a:t>
            </a:r>
            <a:r>
              <a:rPr lang="pt-BR" sz="2000" dirty="0"/>
              <a:t>(SP and SC</a:t>
            </a:r>
            <a:r>
              <a:rPr lang="pt-BR" sz="2000" dirty="0" smtClean="0"/>
              <a:t>) (2010)</a:t>
            </a:r>
            <a:endParaRPr lang="pt-BR" sz="2000" dirty="0"/>
          </a:p>
          <a:p>
            <a:pPr marL="571500" indent="-571500" algn="r">
              <a:buFont typeface="Arial" pitchFamily="34" charset="0"/>
              <a:buChar char="•"/>
            </a:pPr>
            <a:r>
              <a:rPr lang="pt-BR" sz="2000" dirty="0"/>
              <a:t>Bossa Nova Angels (SP</a:t>
            </a:r>
            <a:r>
              <a:rPr lang="pt-BR" sz="2000" dirty="0" smtClean="0"/>
              <a:t>) (2010)</a:t>
            </a:r>
            <a:endParaRPr lang="pt-BR" sz="2000" dirty="0"/>
          </a:p>
          <a:p>
            <a:pPr algn="r"/>
            <a:r>
              <a:rPr lang="pt-BR" sz="2800" b="1" dirty="0" smtClean="0"/>
              <a:t>Other angel organizations:</a:t>
            </a:r>
          </a:p>
          <a:p>
            <a:pPr marL="571500" indent="-571500" algn="r">
              <a:buFont typeface="Arial" pitchFamily="34" charset="0"/>
              <a:buChar char="•"/>
            </a:pPr>
            <a:r>
              <a:rPr lang="pt-BR" sz="2000" dirty="0"/>
              <a:t>	Inovar Seed Funds: 200+ </a:t>
            </a:r>
            <a:r>
              <a:rPr lang="pt-BR" sz="2000" dirty="0" smtClean="0"/>
              <a:t>; passive</a:t>
            </a:r>
          </a:p>
          <a:p>
            <a:pPr marL="571500" indent="-571500" algn="r">
              <a:buFont typeface="Arial" pitchFamily="34" charset="0"/>
              <a:buChar char="•"/>
            </a:pPr>
            <a:r>
              <a:rPr lang="pt-BR" sz="2000" dirty="0" smtClean="0"/>
              <a:t>Anjos do Brasil, loose network individual angels</a:t>
            </a:r>
          </a:p>
          <a:p>
            <a:pPr marL="571500" indent="-571500" algn="r">
              <a:buFont typeface="Arial" pitchFamily="34" charset="0"/>
              <a:buChar char="•"/>
            </a:pPr>
            <a:endParaRPr lang="pt-BR" sz="2000" dirty="0"/>
          </a:p>
          <a:p>
            <a:pPr algn="r"/>
            <a:r>
              <a:rPr lang="pt-BR" sz="2400" b="1" dirty="0" smtClean="0"/>
              <a:t>+ </a:t>
            </a:r>
            <a:r>
              <a:rPr lang="pt-BR" sz="2400" b="1" dirty="0"/>
              <a:t>“financial investor “super-angels”, passive, risk averse</a:t>
            </a:r>
            <a:endParaRPr lang="en-US" sz="2400" b="1" dirty="0"/>
          </a:p>
        </p:txBody>
      </p:sp>
      <p:sp>
        <p:nvSpPr>
          <p:cNvPr id="4" name="TextBox 3"/>
          <p:cNvSpPr txBox="1"/>
          <p:nvPr/>
        </p:nvSpPr>
        <p:spPr>
          <a:xfrm>
            <a:off x="381000" y="2362200"/>
            <a:ext cx="2667000" cy="3046988"/>
          </a:xfrm>
          <a:prstGeom prst="rect">
            <a:avLst/>
          </a:prstGeom>
          <a:noFill/>
        </p:spPr>
        <p:txBody>
          <a:bodyPr wrap="square" rtlCol="0">
            <a:spAutoFit/>
          </a:bodyPr>
          <a:lstStyle/>
          <a:p>
            <a:r>
              <a:rPr lang="pt-BR" sz="2400" i="1" dirty="0" smtClean="0"/>
              <a:t>Gávea Angels Estimated number of active angels:500</a:t>
            </a:r>
          </a:p>
          <a:p>
            <a:endParaRPr lang="pt-BR" sz="2400" i="1" dirty="0"/>
          </a:p>
          <a:p>
            <a:r>
              <a:rPr lang="pt-BR" sz="2400" i="1" dirty="0" smtClean="0"/>
              <a:t>Gávea Angels Estimated number of potential angels: 10,000</a:t>
            </a:r>
            <a:endParaRPr lang="en-US" sz="2400" i="1" dirty="0"/>
          </a:p>
        </p:txBody>
      </p:sp>
    </p:spTree>
    <p:extLst>
      <p:ext uri="{BB962C8B-B14F-4D97-AF65-F5344CB8AC3E}">
        <p14:creationId xmlns:p14="http://schemas.microsoft.com/office/powerpoint/2010/main" val="4180974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3738" y="764704"/>
            <a:ext cx="8305800" cy="518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800" b="1" dirty="0" smtClean="0"/>
              <a:t>Capital de risco </a:t>
            </a:r>
            <a:r>
              <a:rPr lang="pt-BR" sz="2400" dirty="0" smtClean="0"/>
              <a:t>é o capital empregado na aquisição de</a:t>
            </a:r>
            <a:br>
              <a:rPr lang="pt-BR" sz="2400" dirty="0" smtClean="0"/>
            </a:br>
            <a:r>
              <a:rPr lang="pt-BR" sz="2400" dirty="0" smtClean="0"/>
              <a:t>participações acionárias temporárias (equity), ativas, em</a:t>
            </a:r>
            <a:br>
              <a:rPr lang="pt-BR" sz="2400" dirty="0" smtClean="0"/>
            </a:br>
            <a:r>
              <a:rPr lang="pt-BR" sz="2400" dirty="0" smtClean="0"/>
              <a:t>empreendimentos de elevado risco (principalmente no setor de</a:t>
            </a:r>
            <a:br>
              <a:rPr lang="pt-BR" sz="2400" dirty="0" smtClean="0"/>
            </a:br>
            <a:r>
              <a:rPr lang="pt-BR" sz="2400" dirty="0" smtClean="0"/>
              <a:t>tecnologia), objetivando, em médio ou longo prazos, a obtenção</a:t>
            </a:r>
            <a:br>
              <a:rPr lang="pt-BR" sz="2400" dirty="0" smtClean="0"/>
            </a:br>
            <a:r>
              <a:rPr lang="pt-BR" sz="2400" dirty="0" smtClean="0"/>
              <a:t>de elevados ganhos de capital por ocasião da venda das</a:t>
            </a:r>
            <a:br>
              <a:rPr lang="pt-BR" sz="2400" dirty="0" smtClean="0"/>
            </a:br>
            <a:r>
              <a:rPr lang="en-US" sz="2400" dirty="0" err="1" smtClean="0"/>
              <a:t>participações</a:t>
            </a:r>
            <a:r>
              <a:rPr lang="en-US" sz="2400" dirty="0" smtClean="0"/>
              <a:t>.</a:t>
            </a:r>
            <a:br>
              <a:rPr lang="en-US" sz="2400" dirty="0" smtClean="0"/>
            </a:br>
            <a:r>
              <a:rPr lang="en-US" sz="2400" dirty="0" smtClean="0"/>
              <a:t/>
            </a:r>
            <a:br>
              <a:rPr lang="en-US" sz="2400" dirty="0" smtClean="0"/>
            </a:br>
            <a:r>
              <a:rPr lang="pt-BR" sz="2400" dirty="0" smtClean="0"/>
              <a:t>É importante marcar a importância do investidor de risco não</a:t>
            </a:r>
            <a:br>
              <a:rPr lang="pt-BR" sz="2400" dirty="0" smtClean="0"/>
            </a:br>
            <a:r>
              <a:rPr lang="pt-BR" sz="2400" dirty="0" smtClean="0"/>
              <a:t>somente como um investidor financeiro, mas como </a:t>
            </a:r>
            <a:r>
              <a:rPr lang="pt-BR" sz="2400" b="1" dirty="0" smtClean="0"/>
              <a:t>um</a:t>
            </a:r>
            <a:br>
              <a:rPr lang="pt-BR" sz="2400" b="1" dirty="0" smtClean="0"/>
            </a:br>
            <a:r>
              <a:rPr lang="pt-BR" sz="2400" b="1" dirty="0" smtClean="0"/>
              <a:t>agente que agrega valor ao negócio, reduzindo os riscos</a:t>
            </a:r>
            <a:br>
              <a:rPr lang="pt-BR" sz="2400" b="1" dirty="0" smtClean="0"/>
            </a:br>
            <a:r>
              <a:rPr lang="es-ES" sz="2400" b="1" dirty="0" smtClean="0"/>
              <a:t>de </a:t>
            </a:r>
            <a:r>
              <a:rPr lang="es-ES" sz="2400" b="1" dirty="0" err="1" smtClean="0"/>
              <a:t>insucesso</a:t>
            </a:r>
            <a:r>
              <a:rPr lang="es-ES" sz="2400" b="1" dirty="0" smtClean="0"/>
              <a:t> </a:t>
            </a:r>
            <a:r>
              <a:rPr lang="es-ES" sz="2400" dirty="0" smtClean="0"/>
              <a:t>(Gorman &amp; </a:t>
            </a:r>
            <a:r>
              <a:rPr lang="es-ES" sz="2400" dirty="0" err="1" smtClean="0"/>
              <a:t>Sahlman</a:t>
            </a:r>
            <a:r>
              <a:rPr lang="es-ES" sz="2400" dirty="0" smtClean="0"/>
              <a:t> 1989; </a:t>
            </a:r>
            <a:r>
              <a:rPr lang="es-ES" sz="2400" dirty="0" err="1" smtClean="0"/>
              <a:t>MacMillan</a:t>
            </a:r>
            <a:r>
              <a:rPr lang="es-ES" sz="2400" dirty="0" smtClean="0"/>
              <a:t/>
            </a:r>
            <a:br>
              <a:rPr lang="es-ES" sz="2400" dirty="0" smtClean="0"/>
            </a:br>
            <a:r>
              <a:rPr lang="it-IT" sz="2400" dirty="0" smtClean="0"/>
              <a:t>et al., 1989; Sapienza, 1992; Hellmann &amp; Puri, 2000,2002).</a:t>
            </a:r>
            <a:endParaRPr lang="en-US" sz="1400" dirty="0"/>
          </a:p>
        </p:txBody>
      </p:sp>
      <p:sp>
        <p:nvSpPr>
          <p:cNvPr id="3" name="TextBox 2"/>
          <p:cNvSpPr txBox="1"/>
          <p:nvPr/>
        </p:nvSpPr>
        <p:spPr>
          <a:xfrm>
            <a:off x="611560" y="210607"/>
            <a:ext cx="6624736" cy="646331"/>
          </a:xfrm>
          <a:prstGeom prst="rect">
            <a:avLst/>
          </a:prstGeom>
          <a:noFill/>
        </p:spPr>
        <p:txBody>
          <a:bodyPr wrap="square" rtlCol="0">
            <a:spAutoFit/>
          </a:bodyPr>
          <a:lstStyle/>
          <a:p>
            <a:r>
              <a:rPr lang="pt-BR" sz="3600" b="1" dirty="0" smtClean="0">
                <a:solidFill>
                  <a:srgbClr val="FF0000"/>
                </a:solidFill>
              </a:rPr>
              <a:t>Capital anjo</a:t>
            </a:r>
            <a:endParaRPr lang="en-GB" sz="3600" dirty="0"/>
          </a:p>
        </p:txBody>
      </p:sp>
    </p:spTree>
    <p:extLst>
      <p:ext uri="{BB962C8B-B14F-4D97-AF65-F5344CB8AC3E}">
        <p14:creationId xmlns:p14="http://schemas.microsoft.com/office/powerpoint/2010/main" val="1481127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369" y="381000"/>
            <a:ext cx="8458200" cy="6477000"/>
          </a:xfrm>
        </p:spPr>
        <p:txBody>
          <a:bodyPr anchor="t">
            <a:noAutofit/>
          </a:bodyPr>
          <a:lstStyle/>
          <a:p>
            <a:r>
              <a:rPr lang="pt-BR" sz="2800" b="1" i="0" kern="1200" dirty="0">
                <a:solidFill>
                  <a:schemeClr val="tx1"/>
                </a:solidFill>
                <a:latin typeface="Tahoma" pitchFamily="34" charset="0"/>
                <a:ea typeface="Arial Unicode MS" pitchFamily="34" charset="-128"/>
                <a:cs typeface="Arial Unicode MS" pitchFamily="34" charset="-128"/>
              </a:rPr>
              <a:t>América Latina</a:t>
            </a:r>
            <a:r>
              <a:rPr lang="pt-BR" sz="3200" dirty="0"/>
              <a:t/>
            </a:r>
            <a:br>
              <a:rPr lang="pt-BR" sz="3200" dirty="0"/>
            </a:br>
            <a:r>
              <a:rPr lang="pt-BR" sz="2800" dirty="0"/>
              <a:t>	</a:t>
            </a:r>
            <a:r>
              <a:rPr lang="pt-BR" sz="3600" dirty="0" smtClean="0"/>
              <a:t/>
            </a:r>
            <a:br>
              <a:rPr lang="pt-BR" sz="3600" dirty="0" smtClean="0"/>
            </a:b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969409228"/>
              </p:ext>
            </p:extLst>
          </p:nvPr>
        </p:nvGraphicFramePr>
        <p:xfrm>
          <a:off x="282041" y="1295404"/>
          <a:ext cx="8633358" cy="5357440"/>
        </p:xfrm>
        <a:graphic>
          <a:graphicData uri="http://schemas.openxmlformats.org/drawingml/2006/table">
            <a:tbl>
              <a:tblPr firstRow="1" firstCol="1" bandRow="1">
                <a:tableStyleId>{5C22544A-7EE6-4342-B048-85BDC9FD1C3A}</a:tableStyleId>
              </a:tblPr>
              <a:tblGrid>
                <a:gridCol w="1403452"/>
                <a:gridCol w="2232765"/>
                <a:gridCol w="2232765"/>
                <a:gridCol w="1382188"/>
                <a:gridCol w="1382188"/>
              </a:tblGrid>
              <a:tr h="778820">
                <a:tc>
                  <a:txBody>
                    <a:bodyPr/>
                    <a:lstStyle/>
                    <a:p>
                      <a:pPr marL="0" marR="0">
                        <a:lnSpc>
                          <a:spcPct val="115000"/>
                        </a:lnSpc>
                        <a:spcBef>
                          <a:spcPts val="0"/>
                        </a:spcBef>
                        <a:spcAft>
                          <a:spcPts val="0"/>
                        </a:spcAft>
                      </a:pPr>
                      <a:r>
                        <a:rPr lang="en-US" sz="1400" b="1" kern="1200" dirty="0" err="1">
                          <a:solidFill>
                            <a:schemeClr val="bg1"/>
                          </a:solidFill>
                          <a:effectLst/>
                          <a:latin typeface="+mn-lt"/>
                          <a:ea typeface="+mn-ea"/>
                          <a:cs typeface="+mn-cs"/>
                        </a:rPr>
                        <a:t>Pais</a:t>
                      </a:r>
                      <a:endParaRPr lang="en-US" sz="1400" b="1" kern="1200" dirty="0">
                        <a:solidFill>
                          <a:schemeClr val="bg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s-ES" sz="1400" dirty="0">
                          <a:solidFill>
                            <a:schemeClr val="bg1"/>
                          </a:solidFill>
                          <a:effectLst/>
                        </a:rPr>
                        <a:t>Número de redes</a:t>
                      </a:r>
                      <a:endParaRPr lang="en-US" sz="1800" dirty="0">
                        <a:solidFill>
                          <a:schemeClr val="bg1"/>
                        </a:solidFill>
                        <a:effectLst/>
                      </a:endParaRPr>
                    </a:p>
                    <a:p>
                      <a:pPr marL="0" marR="0">
                        <a:lnSpc>
                          <a:spcPct val="115000"/>
                        </a:lnSpc>
                        <a:spcBef>
                          <a:spcPts val="0"/>
                        </a:spcBef>
                        <a:spcAft>
                          <a:spcPts val="0"/>
                        </a:spcAft>
                      </a:pPr>
                      <a:r>
                        <a:rPr lang="es-ES" sz="1400" dirty="0">
                          <a:solidFill>
                            <a:schemeClr val="bg1"/>
                          </a:solidFill>
                          <a:effectLst/>
                        </a:rPr>
                        <a:t>(año 1a red)</a:t>
                      </a:r>
                      <a:endParaRPr lang="en-US" sz="1800" dirty="0">
                        <a:solidFill>
                          <a:schemeClr val="bg1"/>
                        </a:solidFill>
                        <a:effectLst/>
                        <a:latin typeface="Calibri"/>
                        <a:ea typeface="Calibri"/>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s-ES" sz="1400" b="1" kern="1200" dirty="0">
                          <a:solidFill>
                            <a:schemeClr val="bg1"/>
                          </a:solidFill>
                          <a:effectLst/>
                          <a:latin typeface="+mn-lt"/>
                          <a:ea typeface="+mn-ea"/>
                          <a:cs typeface="+mn-cs"/>
                        </a:rPr>
                        <a:t>Inversionistas ángeles en las redes</a:t>
                      </a:r>
                      <a:endParaRPr lang="en-US" sz="1400" b="1" kern="1200" dirty="0">
                        <a:solidFill>
                          <a:schemeClr val="bg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s-ES" sz="1400" b="1" kern="1200" dirty="0">
                          <a:solidFill>
                            <a:schemeClr val="bg1"/>
                          </a:solidFill>
                          <a:effectLst/>
                          <a:latin typeface="+mn-lt"/>
                          <a:ea typeface="+mn-ea"/>
                          <a:cs typeface="+mn-cs"/>
                        </a:rPr>
                        <a:t>Inversiones</a:t>
                      </a:r>
                      <a:endParaRPr lang="en-US" sz="1400" b="1" kern="1200" dirty="0">
                        <a:solidFill>
                          <a:schemeClr val="bg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s-ES" sz="1400" b="1" kern="1200" dirty="0">
                          <a:solidFill>
                            <a:schemeClr val="bg1"/>
                          </a:solidFill>
                          <a:effectLst/>
                          <a:latin typeface="+mn-lt"/>
                          <a:ea typeface="+mn-ea"/>
                          <a:cs typeface="+mn-cs"/>
                        </a:rPr>
                        <a:t>Valor (US$ </a:t>
                      </a:r>
                      <a:r>
                        <a:rPr lang="es-ES" sz="1400" b="1" kern="1200" dirty="0" err="1">
                          <a:solidFill>
                            <a:schemeClr val="bg1"/>
                          </a:solidFill>
                          <a:effectLst/>
                          <a:latin typeface="+mn-lt"/>
                          <a:ea typeface="+mn-ea"/>
                          <a:cs typeface="+mn-cs"/>
                        </a:rPr>
                        <a:t>milliones</a:t>
                      </a:r>
                      <a:r>
                        <a:rPr lang="es-ES" sz="1400" b="1" kern="1200" dirty="0">
                          <a:solidFill>
                            <a:schemeClr val="bg1"/>
                          </a:solidFill>
                          <a:effectLst/>
                          <a:latin typeface="+mn-lt"/>
                          <a:ea typeface="+mn-ea"/>
                          <a:cs typeface="+mn-cs"/>
                        </a:rPr>
                        <a:t>)</a:t>
                      </a:r>
                      <a:endParaRPr lang="en-US" sz="1400" b="1" kern="1200" dirty="0">
                        <a:solidFill>
                          <a:schemeClr val="bg1"/>
                        </a:solidFill>
                        <a:effectLst/>
                        <a:latin typeface="+mn-lt"/>
                        <a:ea typeface="+mn-ea"/>
                        <a:cs typeface="+mn-cs"/>
                      </a:endParaRPr>
                    </a:p>
                  </a:txBody>
                  <a:tcPr marL="68580" marR="68580" marT="0" marB="0"/>
                </a:tc>
              </a:tr>
              <a:tr h="377636">
                <a:tc>
                  <a:txBody>
                    <a:bodyPr/>
                    <a:lstStyle/>
                    <a:p>
                      <a:pPr marL="0" marR="0">
                        <a:lnSpc>
                          <a:spcPct val="115000"/>
                        </a:lnSpc>
                        <a:spcBef>
                          <a:spcPts val="0"/>
                        </a:spcBef>
                        <a:spcAft>
                          <a:spcPts val="0"/>
                        </a:spcAft>
                      </a:pPr>
                      <a:r>
                        <a:rPr lang="es-ES" sz="1050" dirty="0">
                          <a:effectLst/>
                        </a:rPr>
                        <a:t>Argentina</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3(2006)</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150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25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3.5</a:t>
                      </a:r>
                      <a:endParaRPr lang="en-US" sz="1100">
                        <a:effectLst/>
                        <a:latin typeface="Calibri"/>
                        <a:ea typeface="Calibri"/>
                        <a:cs typeface="Times New Roman"/>
                      </a:endParaRPr>
                    </a:p>
                  </a:txBody>
                  <a:tcPr marL="68580" marR="68580" marT="0" marB="0"/>
                </a:tc>
              </a:tr>
              <a:tr h="401076">
                <a:tc>
                  <a:txBody>
                    <a:bodyPr/>
                    <a:lstStyle/>
                    <a:p>
                      <a:pPr marL="0" marR="0">
                        <a:lnSpc>
                          <a:spcPct val="115000"/>
                        </a:lnSpc>
                        <a:spcBef>
                          <a:spcPts val="0"/>
                        </a:spcBef>
                        <a:spcAft>
                          <a:spcPts val="0"/>
                        </a:spcAft>
                      </a:pPr>
                      <a:r>
                        <a:rPr lang="es-ES" sz="1050" dirty="0">
                          <a:effectLst/>
                        </a:rPr>
                        <a:t>Bolivia</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1(2008)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nd</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1</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nd</a:t>
                      </a:r>
                      <a:endParaRPr lang="en-US" sz="1100">
                        <a:effectLst/>
                        <a:latin typeface="Calibri"/>
                        <a:ea typeface="Calibri"/>
                        <a:cs typeface="Times New Roman"/>
                      </a:endParaRPr>
                    </a:p>
                  </a:txBody>
                  <a:tcPr marL="68580" marR="68580" marT="0" marB="0"/>
                </a:tc>
              </a:tr>
              <a:tr h="377636">
                <a:tc>
                  <a:txBody>
                    <a:bodyPr/>
                    <a:lstStyle/>
                    <a:p>
                      <a:pPr marL="0" marR="0">
                        <a:lnSpc>
                          <a:spcPct val="115000"/>
                        </a:lnSpc>
                        <a:spcBef>
                          <a:spcPts val="0"/>
                        </a:spcBef>
                        <a:spcAft>
                          <a:spcPts val="0"/>
                        </a:spcAft>
                      </a:pPr>
                      <a:r>
                        <a:rPr lang="es-ES" sz="1050" dirty="0">
                          <a:effectLst/>
                        </a:rPr>
                        <a:t>Brasil</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dirty="0">
                          <a:effectLst/>
                        </a:rPr>
                        <a:t>4 (</a:t>
                      </a:r>
                      <a:r>
                        <a:rPr lang="es-ES" sz="1000" dirty="0" smtClean="0">
                          <a:effectLst/>
                        </a:rPr>
                        <a:t>2002)</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88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1.1</a:t>
                      </a:r>
                      <a:endParaRPr lang="en-US" sz="1100">
                        <a:effectLst/>
                        <a:latin typeface="Calibri"/>
                        <a:ea typeface="Calibri"/>
                        <a:cs typeface="Times New Roman"/>
                      </a:endParaRPr>
                    </a:p>
                  </a:txBody>
                  <a:tcPr marL="68580" marR="68580" marT="0" marB="0"/>
                </a:tc>
              </a:tr>
              <a:tr h="377636">
                <a:tc>
                  <a:txBody>
                    <a:bodyPr/>
                    <a:lstStyle/>
                    <a:p>
                      <a:pPr marL="0" marR="0">
                        <a:lnSpc>
                          <a:spcPct val="115000"/>
                        </a:lnSpc>
                        <a:spcBef>
                          <a:spcPts val="0"/>
                        </a:spcBef>
                        <a:spcAft>
                          <a:spcPts val="0"/>
                        </a:spcAft>
                      </a:pPr>
                      <a:r>
                        <a:rPr lang="es-ES" sz="1050" dirty="0">
                          <a:effectLst/>
                        </a:rPr>
                        <a:t>Chile</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7(2004)</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127</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30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9</a:t>
                      </a:r>
                      <a:endParaRPr lang="en-US" sz="1100">
                        <a:effectLst/>
                        <a:latin typeface="Calibri"/>
                        <a:ea typeface="Calibri"/>
                        <a:cs typeface="Times New Roman"/>
                      </a:endParaRPr>
                    </a:p>
                  </a:txBody>
                  <a:tcPr marL="68580" marR="68580" marT="0" marB="0"/>
                </a:tc>
              </a:tr>
              <a:tr h="377636">
                <a:tc>
                  <a:txBody>
                    <a:bodyPr/>
                    <a:lstStyle/>
                    <a:p>
                      <a:pPr marL="0" marR="0">
                        <a:lnSpc>
                          <a:spcPct val="115000"/>
                        </a:lnSpc>
                        <a:spcBef>
                          <a:spcPts val="0"/>
                        </a:spcBef>
                        <a:spcAft>
                          <a:spcPts val="0"/>
                        </a:spcAft>
                      </a:pPr>
                      <a:r>
                        <a:rPr lang="es-ES" sz="1050" dirty="0">
                          <a:effectLst/>
                        </a:rPr>
                        <a:t>Colombia</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2(2010) +3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93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6</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0.5</a:t>
                      </a:r>
                      <a:endParaRPr lang="en-US" sz="1100">
                        <a:effectLst/>
                        <a:latin typeface="Calibri"/>
                        <a:ea typeface="Calibri"/>
                        <a:cs typeface="Times New Roman"/>
                      </a:endParaRPr>
                    </a:p>
                  </a:txBody>
                  <a:tcPr marL="68580" marR="68580" marT="0" marB="0"/>
                </a:tc>
              </a:tr>
              <a:tr h="377636">
                <a:tc>
                  <a:txBody>
                    <a:bodyPr/>
                    <a:lstStyle/>
                    <a:p>
                      <a:pPr marL="0" marR="0">
                        <a:lnSpc>
                          <a:spcPct val="115000"/>
                        </a:lnSpc>
                        <a:spcBef>
                          <a:spcPts val="0"/>
                        </a:spcBef>
                        <a:spcAft>
                          <a:spcPts val="0"/>
                        </a:spcAft>
                      </a:pPr>
                      <a:r>
                        <a:rPr lang="es-ES" sz="1050" dirty="0">
                          <a:effectLst/>
                        </a:rPr>
                        <a:t>México</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3(2009)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100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8.2</a:t>
                      </a:r>
                      <a:endParaRPr lang="en-US" sz="1100">
                        <a:effectLst/>
                        <a:latin typeface="Calibri"/>
                        <a:ea typeface="Calibri"/>
                        <a:cs typeface="Times New Roman"/>
                      </a:endParaRPr>
                    </a:p>
                  </a:txBody>
                  <a:tcPr marL="68580" marR="68580" marT="0" marB="0"/>
                </a:tc>
              </a:tr>
              <a:tr h="377636">
                <a:tc>
                  <a:txBody>
                    <a:bodyPr/>
                    <a:lstStyle/>
                    <a:p>
                      <a:pPr marL="0" marR="0">
                        <a:lnSpc>
                          <a:spcPct val="115000"/>
                        </a:lnSpc>
                        <a:spcBef>
                          <a:spcPts val="0"/>
                        </a:spcBef>
                        <a:spcAft>
                          <a:spcPts val="0"/>
                        </a:spcAft>
                      </a:pPr>
                      <a:r>
                        <a:rPr lang="es-ES" sz="1050" dirty="0">
                          <a:effectLst/>
                        </a:rPr>
                        <a:t>Panamá</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1(2009)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26</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nd</a:t>
                      </a:r>
                      <a:endParaRPr lang="en-US" sz="1100">
                        <a:effectLst/>
                        <a:latin typeface="Calibri"/>
                        <a:ea typeface="Calibri"/>
                        <a:cs typeface="Times New Roman"/>
                      </a:endParaRPr>
                    </a:p>
                  </a:txBody>
                  <a:tcPr marL="68580" marR="68580" marT="0" marB="0"/>
                </a:tc>
              </a:tr>
              <a:tr h="377636">
                <a:tc>
                  <a:txBody>
                    <a:bodyPr/>
                    <a:lstStyle/>
                    <a:p>
                      <a:pPr marL="0" marR="0">
                        <a:lnSpc>
                          <a:spcPct val="115000"/>
                        </a:lnSpc>
                        <a:spcBef>
                          <a:spcPts val="0"/>
                        </a:spcBef>
                        <a:spcAft>
                          <a:spcPts val="0"/>
                        </a:spcAft>
                      </a:pPr>
                      <a:r>
                        <a:rPr lang="es-ES" sz="1050" dirty="0">
                          <a:effectLst/>
                        </a:rPr>
                        <a:t>Perú</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2(2009)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24</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6</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nd</a:t>
                      </a:r>
                      <a:endParaRPr lang="en-US" sz="1100">
                        <a:effectLst/>
                        <a:latin typeface="Calibri"/>
                        <a:ea typeface="Calibri"/>
                        <a:cs typeface="Times New Roman"/>
                      </a:endParaRPr>
                    </a:p>
                  </a:txBody>
                  <a:tcPr marL="68580" marR="68580" marT="0" marB="0"/>
                </a:tc>
              </a:tr>
              <a:tr h="778820">
                <a:tc>
                  <a:txBody>
                    <a:bodyPr/>
                    <a:lstStyle/>
                    <a:p>
                      <a:pPr marL="0" marR="0">
                        <a:lnSpc>
                          <a:spcPct val="115000"/>
                        </a:lnSpc>
                        <a:spcBef>
                          <a:spcPts val="0"/>
                        </a:spcBef>
                        <a:spcAft>
                          <a:spcPts val="0"/>
                        </a:spcAft>
                      </a:pPr>
                      <a:r>
                        <a:rPr lang="es-ES" sz="1050" dirty="0">
                          <a:effectLst/>
                        </a:rPr>
                        <a:t>Dominicana</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1(2008)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57 (20)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0.270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nd</a:t>
                      </a:r>
                      <a:endParaRPr lang="en-US" sz="1100">
                        <a:effectLst/>
                        <a:latin typeface="Calibri"/>
                        <a:ea typeface="Calibri"/>
                        <a:cs typeface="Times New Roman"/>
                      </a:endParaRPr>
                    </a:p>
                  </a:txBody>
                  <a:tcPr marL="68580" marR="68580" marT="0" marB="0"/>
                </a:tc>
              </a:tr>
              <a:tr h="377636">
                <a:tc>
                  <a:txBody>
                    <a:bodyPr/>
                    <a:lstStyle/>
                    <a:p>
                      <a:pPr marL="0" marR="0">
                        <a:lnSpc>
                          <a:spcPct val="115000"/>
                        </a:lnSpc>
                        <a:spcBef>
                          <a:spcPts val="0"/>
                        </a:spcBef>
                        <a:spcAft>
                          <a:spcPts val="0"/>
                        </a:spcAft>
                      </a:pPr>
                      <a:r>
                        <a:rPr lang="es-ES" sz="1050" dirty="0">
                          <a:effectLst/>
                        </a:rPr>
                        <a:t>Venezuela</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2(2000)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20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22</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nd</a:t>
                      </a:r>
                      <a:endParaRPr lang="en-US" sz="1100">
                        <a:effectLst/>
                        <a:latin typeface="Calibri"/>
                        <a:ea typeface="Calibri"/>
                        <a:cs typeface="Times New Roman"/>
                      </a:endParaRPr>
                    </a:p>
                  </a:txBody>
                  <a:tcPr marL="68580" marR="68580" marT="0" marB="0"/>
                </a:tc>
              </a:tr>
              <a:tr h="377636">
                <a:tc>
                  <a:txBody>
                    <a:bodyPr/>
                    <a:lstStyle/>
                    <a:p>
                      <a:pPr marL="0" marR="0">
                        <a:lnSpc>
                          <a:spcPct val="115000"/>
                        </a:lnSpc>
                        <a:spcBef>
                          <a:spcPts val="0"/>
                        </a:spcBef>
                        <a:spcAft>
                          <a:spcPts val="0"/>
                        </a:spcAft>
                      </a:pPr>
                      <a:r>
                        <a:rPr lang="es-ES" sz="1050" dirty="0">
                          <a:effectLst/>
                        </a:rPr>
                        <a:t>Uruguay</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1(2006)</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dirty="0">
                          <a:effectLst/>
                        </a:rPr>
                        <a:t>26</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a:effectLst/>
                        </a:rPr>
                        <a:t>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000" dirty="0" err="1">
                          <a:effectLst/>
                        </a:rPr>
                        <a:t>nd</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17273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55576" y="332656"/>
            <a:ext cx="7947193"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nSpc>
                <a:spcPct val="100000"/>
              </a:lnSpc>
              <a:spcBef>
                <a:spcPts val="3000"/>
              </a:spcBef>
              <a:buClr>
                <a:srgbClr val="EE941C"/>
              </a:buClr>
              <a:buFont typeface="Arial" pitchFamily="34" charset="0"/>
              <a:buNone/>
            </a:pPr>
            <a:r>
              <a:rPr lang="pt-BR" sz="3200" b="1" dirty="0" smtClean="0">
                <a:solidFill>
                  <a:srgbClr val="FF0000"/>
                </a:solidFill>
                <a:latin typeface="Arial" pitchFamily="34" charset="0"/>
              </a:rPr>
              <a:t>Promoção do Capital Anjo </a:t>
            </a:r>
            <a:endParaRPr lang="en-GB" sz="3200" b="1" dirty="0">
              <a:solidFill>
                <a:srgbClr val="FF0000"/>
              </a:solidFill>
              <a:latin typeface="Arial" pitchFamily="34" charset="0"/>
            </a:endParaRPr>
          </a:p>
        </p:txBody>
      </p:sp>
      <p:sp>
        <p:nvSpPr>
          <p:cNvPr id="4" name="TextBox 3"/>
          <p:cNvSpPr txBox="1"/>
          <p:nvPr/>
        </p:nvSpPr>
        <p:spPr>
          <a:xfrm>
            <a:off x="598548" y="1196752"/>
            <a:ext cx="7861884" cy="5262979"/>
          </a:xfrm>
          <a:prstGeom prst="rect">
            <a:avLst/>
          </a:prstGeom>
          <a:noFill/>
        </p:spPr>
        <p:txBody>
          <a:bodyPr wrap="square" rtlCol="0">
            <a:spAutoFit/>
          </a:bodyPr>
          <a:lstStyle/>
          <a:p>
            <a:pPr algn="just"/>
            <a:r>
              <a:rPr lang="en-US" sz="2800" b="1" dirty="0" err="1" smtClean="0"/>
              <a:t>Todos</a:t>
            </a:r>
            <a:r>
              <a:rPr lang="en-US" sz="2800" b="1" dirty="0" smtClean="0"/>
              <a:t> </a:t>
            </a:r>
            <a:r>
              <a:rPr lang="en-US" sz="2800" b="1" dirty="0" err="1" smtClean="0"/>
              <a:t>os</a:t>
            </a:r>
            <a:r>
              <a:rPr lang="en-US" sz="2800" b="1" dirty="0" smtClean="0"/>
              <a:t> </a:t>
            </a:r>
            <a:r>
              <a:rPr lang="en-US" sz="2800" b="1" dirty="0" err="1" smtClean="0"/>
              <a:t>paises</a:t>
            </a:r>
            <a:r>
              <a:rPr lang="en-US" sz="2800" b="1" dirty="0" smtClean="0"/>
              <a:t> e </a:t>
            </a:r>
            <a:r>
              <a:rPr lang="en-US" sz="2800" b="1" dirty="0" err="1" smtClean="0"/>
              <a:t>regiões</a:t>
            </a:r>
            <a:r>
              <a:rPr lang="en-US" sz="2800" b="1" dirty="0" smtClean="0"/>
              <a:t> do </a:t>
            </a:r>
            <a:r>
              <a:rPr lang="en-US" sz="2800" b="1" dirty="0" err="1" smtClean="0"/>
              <a:t>mundo</a:t>
            </a:r>
            <a:r>
              <a:rPr lang="en-US" sz="2800" b="1" dirty="0" smtClean="0"/>
              <a:t> </a:t>
            </a:r>
            <a:r>
              <a:rPr lang="en-US" sz="2800" b="1" dirty="0" err="1" smtClean="0"/>
              <a:t>hoje</a:t>
            </a:r>
            <a:r>
              <a:rPr lang="en-US" sz="2800" b="1" dirty="0" smtClean="0"/>
              <a:t> </a:t>
            </a:r>
            <a:r>
              <a:rPr lang="en-US" sz="2800" b="1" dirty="0" err="1" smtClean="0"/>
              <a:t>apoiam</a:t>
            </a:r>
            <a:r>
              <a:rPr lang="en-US" sz="2800" b="1" dirty="0" smtClean="0"/>
              <a:t> o </a:t>
            </a:r>
            <a:r>
              <a:rPr lang="en-US" sz="2800" b="1" dirty="0" err="1" smtClean="0"/>
              <a:t>desenvolvimento</a:t>
            </a:r>
            <a:r>
              <a:rPr lang="en-US" sz="2800" b="1" dirty="0" smtClean="0"/>
              <a:t> do capital </a:t>
            </a:r>
            <a:r>
              <a:rPr lang="en-US" sz="2800" b="1" dirty="0" err="1" smtClean="0"/>
              <a:t>anjo</a:t>
            </a:r>
            <a:r>
              <a:rPr lang="en-US" sz="2800" b="1" dirty="0" smtClean="0"/>
              <a:t> e de </a:t>
            </a:r>
            <a:r>
              <a:rPr lang="en-US" sz="2800" b="1" dirty="0" err="1" smtClean="0"/>
              <a:t>grupos</a:t>
            </a:r>
            <a:r>
              <a:rPr lang="en-US" sz="2800" b="1" dirty="0" smtClean="0"/>
              <a:t> de </a:t>
            </a:r>
            <a:r>
              <a:rPr lang="en-US" sz="2800" b="1" dirty="0" err="1" smtClean="0"/>
              <a:t>anjo</a:t>
            </a:r>
            <a:r>
              <a:rPr lang="en-US" sz="2800" b="1" dirty="0" smtClean="0"/>
              <a:t> </a:t>
            </a:r>
            <a:r>
              <a:rPr lang="en-US" sz="2800" b="1" dirty="0" err="1" smtClean="0"/>
              <a:t>em</a:t>
            </a:r>
            <a:r>
              <a:rPr lang="en-US" sz="2800" b="1" dirty="0" smtClean="0"/>
              <a:t> particular</a:t>
            </a:r>
          </a:p>
          <a:p>
            <a:pPr marL="342900" indent="-342900">
              <a:buFont typeface="Arial" panose="020B0604020202020204" pitchFamily="34" charset="0"/>
              <a:buChar char="•"/>
            </a:pPr>
            <a:endParaRPr lang="en-US" sz="2800" dirty="0"/>
          </a:p>
          <a:p>
            <a:r>
              <a:rPr lang="en-US" sz="2800" b="1" dirty="0" err="1" smtClean="0"/>
              <a:t>Alguns</a:t>
            </a:r>
            <a:r>
              <a:rPr lang="en-US" sz="2800" b="1" dirty="0" smtClean="0"/>
              <a:t> </a:t>
            </a:r>
            <a:r>
              <a:rPr lang="en-US" sz="2800" b="1" dirty="0" err="1" smtClean="0"/>
              <a:t>mecanismos</a:t>
            </a:r>
            <a:r>
              <a:rPr lang="en-US" sz="2800" b="1" dirty="0" smtClean="0"/>
              <a:t> e </a:t>
            </a:r>
            <a:r>
              <a:rPr lang="en-US" sz="2800" b="1" dirty="0" err="1" smtClean="0"/>
              <a:t>políticas</a:t>
            </a:r>
            <a:r>
              <a:rPr lang="en-US" sz="2800" b="1" dirty="0" smtClean="0"/>
              <a:t>:</a:t>
            </a:r>
          </a:p>
          <a:p>
            <a:endParaRPr lang="en-US" sz="2800" b="1" dirty="0" smtClean="0"/>
          </a:p>
          <a:p>
            <a:pPr marL="342900" indent="-342900">
              <a:buFont typeface="Arial" panose="020B0604020202020204" pitchFamily="34" charset="0"/>
              <a:buChar char="•"/>
            </a:pPr>
            <a:r>
              <a:rPr lang="en-US" sz="2800" dirty="0" err="1" smtClean="0"/>
              <a:t>Investidor</a:t>
            </a:r>
            <a:r>
              <a:rPr lang="en-US" sz="2800" dirty="0" smtClean="0"/>
              <a:t> </a:t>
            </a:r>
            <a:r>
              <a:rPr lang="en-US" sz="2800" dirty="0" err="1" smtClean="0"/>
              <a:t>credenciado</a:t>
            </a:r>
            <a:endParaRPr lang="en-US" sz="2800" dirty="0" smtClean="0"/>
          </a:p>
          <a:p>
            <a:pPr marL="342900" indent="-342900">
              <a:buFont typeface="Arial" panose="020B0604020202020204" pitchFamily="34" charset="0"/>
              <a:buChar char="•"/>
            </a:pPr>
            <a:r>
              <a:rPr lang="en-US" sz="2800" dirty="0" err="1" smtClean="0"/>
              <a:t>Redução</a:t>
            </a:r>
            <a:r>
              <a:rPr lang="en-US" sz="2800" dirty="0" smtClean="0"/>
              <a:t> de </a:t>
            </a:r>
            <a:r>
              <a:rPr lang="en-US" sz="2800" dirty="0" err="1" smtClean="0"/>
              <a:t>impostos</a:t>
            </a:r>
            <a:r>
              <a:rPr lang="en-US" sz="2800" dirty="0" smtClean="0"/>
              <a:t> </a:t>
            </a:r>
            <a:r>
              <a:rPr lang="en-US" sz="2800" dirty="0" err="1" smtClean="0"/>
              <a:t>sobre</a:t>
            </a:r>
            <a:r>
              <a:rPr lang="en-US" sz="2800" dirty="0" smtClean="0"/>
              <a:t> </a:t>
            </a:r>
            <a:r>
              <a:rPr lang="en-US" sz="2800" dirty="0" err="1" smtClean="0"/>
              <a:t>ganhos</a:t>
            </a:r>
            <a:r>
              <a:rPr lang="en-US" sz="2800" dirty="0" smtClean="0"/>
              <a:t> de capital</a:t>
            </a:r>
          </a:p>
          <a:p>
            <a:pPr marL="342900" indent="-342900">
              <a:buFont typeface="Arial" panose="020B0604020202020204" pitchFamily="34" charset="0"/>
              <a:buChar char="•"/>
            </a:pPr>
            <a:r>
              <a:rPr lang="en-US" sz="2800" dirty="0" err="1" smtClean="0"/>
              <a:t>Incentivos</a:t>
            </a:r>
            <a:r>
              <a:rPr lang="en-US" sz="2800" dirty="0" smtClean="0"/>
              <a:t> </a:t>
            </a:r>
            <a:r>
              <a:rPr lang="en-US" sz="2800" dirty="0" err="1" smtClean="0"/>
              <a:t>fiscais</a:t>
            </a:r>
            <a:endParaRPr lang="en-US" sz="2800" dirty="0" smtClean="0"/>
          </a:p>
          <a:p>
            <a:pPr marL="342900" indent="-342900">
              <a:buFont typeface="Arial" panose="020B0604020202020204" pitchFamily="34" charset="0"/>
              <a:buChar char="•"/>
            </a:pPr>
            <a:r>
              <a:rPr lang="en-US" sz="2800" dirty="0" err="1" smtClean="0"/>
              <a:t>Garantias</a:t>
            </a:r>
            <a:r>
              <a:rPr lang="en-US" sz="2800" dirty="0" smtClean="0"/>
              <a:t> de </a:t>
            </a:r>
            <a:r>
              <a:rPr lang="en-US" sz="2800" dirty="0" err="1" smtClean="0"/>
              <a:t>investimento</a:t>
            </a:r>
            <a:endParaRPr lang="en-US" sz="2800" dirty="0" smtClean="0"/>
          </a:p>
          <a:p>
            <a:pPr marL="342900" indent="-342900">
              <a:buFont typeface="Arial" panose="020B0604020202020204" pitchFamily="34" charset="0"/>
              <a:buChar char="•"/>
            </a:pPr>
            <a:r>
              <a:rPr lang="en-US" sz="2800" dirty="0" smtClean="0"/>
              <a:t>Co-</a:t>
            </a:r>
            <a:r>
              <a:rPr lang="en-US" sz="2800" dirty="0" err="1" smtClean="0"/>
              <a:t>investimento</a:t>
            </a:r>
            <a:endParaRPr lang="en-US" sz="2800" dirty="0" smtClean="0"/>
          </a:p>
          <a:p>
            <a:endParaRPr lang="en-GB" sz="2800" dirty="0"/>
          </a:p>
        </p:txBody>
      </p:sp>
    </p:spTree>
    <p:extLst>
      <p:ext uri="{BB962C8B-B14F-4D97-AF65-F5344CB8AC3E}">
        <p14:creationId xmlns:p14="http://schemas.microsoft.com/office/powerpoint/2010/main" val="594476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3199" y="445878"/>
            <a:ext cx="794719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spcBef>
                <a:spcPts val="3000"/>
              </a:spcBef>
              <a:buClr>
                <a:srgbClr val="EE941C"/>
              </a:buClr>
              <a:buFont typeface="Arial" pitchFamily="34" charset="0"/>
              <a:buNone/>
            </a:pPr>
            <a:r>
              <a:rPr lang="pt-BR" sz="2800" b="1" dirty="0" smtClean="0">
                <a:solidFill>
                  <a:schemeClr val="tx1"/>
                </a:solidFill>
                <a:latin typeface="Arial" pitchFamily="34" charset="0"/>
              </a:rPr>
              <a:t>Reino Unido </a:t>
            </a:r>
            <a:endParaRPr lang="en-GB" sz="2800" b="1" dirty="0">
              <a:solidFill>
                <a:schemeClr val="tx1"/>
              </a:solidFill>
              <a:latin typeface="Arial" pitchFamily="34" charset="0"/>
            </a:endParaRPr>
          </a:p>
        </p:txBody>
      </p:sp>
      <p:sp>
        <p:nvSpPr>
          <p:cNvPr id="3" name="TextBox 2"/>
          <p:cNvSpPr txBox="1"/>
          <p:nvPr/>
        </p:nvSpPr>
        <p:spPr>
          <a:xfrm>
            <a:off x="899592" y="1484784"/>
            <a:ext cx="7488832" cy="4524315"/>
          </a:xfrm>
          <a:prstGeom prst="rect">
            <a:avLst/>
          </a:prstGeom>
          <a:noFill/>
        </p:spPr>
        <p:txBody>
          <a:bodyPr wrap="square" rtlCol="0">
            <a:spAutoFit/>
          </a:bodyPr>
          <a:lstStyle/>
          <a:p>
            <a:r>
              <a:rPr lang="en-US" sz="3200" i="1" dirty="0"/>
              <a:t>UK’s Prime Minister </a:t>
            </a:r>
            <a:r>
              <a:rPr lang="en-US" sz="3200" i="1" dirty="0" smtClean="0"/>
              <a:t>celebrates </a:t>
            </a:r>
          </a:p>
          <a:p>
            <a:r>
              <a:rPr lang="en-US" sz="3200" i="1" dirty="0" smtClean="0"/>
              <a:t>Angel Investing</a:t>
            </a:r>
          </a:p>
          <a:p>
            <a:endParaRPr lang="en-US" sz="3200" i="1" dirty="0"/>
          </a:p>
          <a:p>
            <a:r>
              <a:rPr lang="en-US" sz="3200" i="1" dirty="0"/>
              <a:t>10 February </a:t>
            </a:r>
            <a:r>
              <a:rPr lang="en-US" sz="3200" i="1" dirty="0" smtClean="0"/>
              <a:t>2012</a:t>
            </a:r>
          </a:p>
          <a:p>
            <a:endParaRPr lang="en-US" sz="3200" i="1" dirty="0"/>
          </a:p>
          <a:p>
            <a:r>
              <a:rPr lang="en-US" sz="3200" i="1" dirty="0"/>
              <a:t>“Angel investment was </a:t>
            </a:r>
            <a:r>
              <a:rPr lang="en-US" sz="3200" i="1" dirty="0" err="1"/>
              <a:t>recognised</a:t>
            </a:r>
            <a:r>
              <a:rPr lang="en-US" sz="3200" i="1" dirty="0"/>
              <a:t> by </a:t>
            </a:r>
          </a:p>
          <a:p>
            <a:r>
              <a:rPr lang="en-US" sz="3200" i="1" dirty="0"/>
              <a:t>David Cameron as the most </a:t>
            </a:r>
          </a:p>
          <a:p>
            <a:r>
              <a:rPr lang="en-US" sz="3200" i="1" dirty="0"/>
              <a:t>important source of capital for start-up and early stage businesses”</a:t>
            </a:r>
            <a:endParaRPr lang="en-GB" sz="2800" i="1" dirty="0"/>
          </a:p>
        </p:txBody>
      </p:sp>
    </p:spTree>
    <p:extLst>
      <p:ext uri="{BB962C8B-B14F-4D97-AF65-F5344CB8AC3E}">
        <p14:creationId xmlns:p14="http://schemas.microsoft.com/office/powerpoint/2010/main" val="2464216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3199" y="445878"/>
            <a:ext cx="794719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spcBef>
                <a:spcPts val="3000"/>
              </a:spcBef>
              <a:buClr>
                <a:srgbClr val="EE941C"/>
              </a:buClr>
              <a:buFont typeface="Arial" pitchFamily="34" charset="0"/>
              <a:buNone/>
            </a:pPr>
            <a:r>
              <a:rPr lang="pt-BR" sz="2800" b="1" dirty="0" smtClean="0">
                <a:solidFill>
                  <a:schemeClr val="tx1"/>
                </a:solidFill>
                <a:latin typeface="Arial" pitchFamily="34" charset="0"/>
              </a:rPr>
              <a:t>Reino Unido </a:t>
            </a:r>
            <a:endParaRPr lang="en-GB" sz="2800" b="1" dirty="0">
              <a:solidFill>
                <a:schemeClr val="tx1"/>
              </a:solidFill>
              <a:latin typeface="Arial" pitchFamily="34" charset="0"/>
            </a:endParaRPr>
          </a:p>
        </p:txBody>
      </p:sp>
      <p:sp>
        <p:nvSpPr>
          <p:cNvPr id="3" name="TextBox 2"/>
          <p:cNvSpPr txBox="1"/>
          <p:nvPr/>
        </p:nvSpPr>
        <p:spPr>
          <a:xfrm>
            <a:off x="899592" y="971279"/>
            <a:ext cx="7488832" cy="5416868"/>
          </a:xfrm>
          <a:prstGeom prst="rect">
            <a:avLst/>
          </a:prstGeom>
          <a:noFill/>
        </p:spPr>
        <p:txBody>
          <a:bodyPr wrap="square" rtlCol="0">
            <a:spAutoFit/>
          </a:bodyPr>
          <a:lstStyle/>
          <a:p>
            <a:r>
              <a:rPr lang="en-US" sz="2000" b="1" i="1" u="sng" dirty="0"/>
              <a:t>Enterprise Investment Scheme (EIS)</a:t>
            </a:r>
          </a:p>
          <a:p>
            <a:r>
              <a:rPr lang="en-US" i="1" dirty="0"/>
              <a:t>For up to £1 million into eligible companies (In qualifying business sectors, &lt; 250 staff; &lt; £15 million Assets)</a:t>
            </a:r>
          </a:p>
          <a:p>
            <a:endParaRPr lang="en-US" i="1" dirty="0"/>
          </a:p>
          <a:p>
            <a:r>
              <a:rPr lang="en-US" b="1" i="1" dirty="0"/>
              <a:t>30% income tax relief in year of investment</a:t>
            </a:r>
          </a:p>
          <a:p>
            <a:r>
              <a:rPr lang="en-US" i="1" dirty="0"/>
              <a:t>Deferral of Capital Gains Tax payable on previous transactions</a:t>
            </a:r>
          </a:p>
          <a:p>
            <a:r>
              <a:rPr lang="en-US" i="1" dirty="0"/>
              <a:t>No Capital Gains Tax to pay on winners; Losses offset against Income tax or Capital Gains Tax</a:t>
            </a:r>
          </a:p>
          <a:p>
            <a:r>
              <a:rPr lang="en-US" i="1" dirty="0"/>
              <a:t>Up to £1 million per investor p.a.; must be less than 30% share of each investee</a:t>
            </a:r>
          </a:p>
          <a:p>
            <a:endParaRPr lang="en-US" i="1" dirty="0"/>
          </a:p>
          <a:p>
            <a:r>
              <a:rPr lang="en-US" sz="2000" b="1" i="1" u="sng" dirty="0"/>
              <a:t>Seed Enterprise Investment Scheme (SEIS)</a:t>
            </a:r>
          </a:p>
          <a:p>
            <a:r>
              <a:rPr lang="en-US" i="1" dirty="0"/>
              <a:t>For up to £150k into eligible companies (In qualifying business sectors, &lt; 2years old, &lt; 25 staff; &lt; £200k Assets)</a:t>
            </a:r>
          </a:p>
          <a:p>
            <a:endParaRPr lang="en-US" i="1" dirty="0"/>
          </a:p>
          <a:p>
            <a:r>
              <a:rPr lang="en-US" b="1" i="1" dirty="0"/>
              <a:t>50% income tax relief in year on investment</a:t>
            </a:r>
          </a:p>
          <a:p>
            <a:r>
              <a:rPr lang="en-US" i="1" dirty="0"/>
              <a:t>Full relief of Capital Gains Tax payable on previous transactions (2012/13 only)</a:t>
            </a:r>
          </a:p>
          <a:p>
            <a:r>
              <a:rPr lang="en-US" i="1" dirty="0"/>
              <a:t>No Capital Gains tax to pay on winners; Losses offset against Income tax or Capital Gains tax</a:t>
            </a:r>
          </a:p>
          <a:p>
            <a:r>
              <a:rPr lang="en-US" i="1" dirty="0"/>
              <a:t>Up to £100k per investor p.a.; must be less than 30% share of each investee </a:t>
            </a:r>
            <a:endParaRPr lang="en-GB" b="1" i="1" dirty="0"/>
          </a:p>
        </p:txBody>
      </p:sp>
    </p:spTree>
    <p:extLst>
      <p:ext uri="{BB962C8B-B14F-4D97-AF65-F5344CB8AC3E}">
        <p14:creationId xmlns:p14="http://schemas.microsoft.com/office/powerpoint/2010/main" val="1071063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3199" y="445878"/>
            <a:ext cx="794719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spcBef>
                <a:spcPts val="3000"/>
              </a:spcBef>
              <a:buClr>
                <a:srgbClr val="EE941C"/>
              </a:buClr>
              <a:buFont typeface="Arial" pitchFamily="34" charset="0"/>
              <a:buNone/>
            </a:pPr>
            <a:r>
              <a:rPr lang="pt-BR" sz="2800" b="1" dirty="0" smtClean="0">
                <a:solidFill>
                  <a:schemeClr val="tx1"/>
                </a:solidFill>
                <a:latin typeface="Arial" pitchFamily="34" charset="0"/>
              </a:rPr>
              <a:t>Reino Unido </a:t>
            </a:r>
            <a:endParaRPr lang="en-GB" sz="2800" b="1" dirty="0">
              <a:solidFill>
                <a:schemeClr val="tx1"/>
              </a:solidFill>
              <a:latin typeface="Arial" pitchFamily="34" charset="0"/>
            </a:endParaRPr>
          </a:p>
        </p:txBody>
      </p:sp>
      <p:sp>
        <p:nvSpPr>
          <p:cNvPr id="3" name="TextBox 2"/>
          <p:cNvSpPr txBox="1"/>
          <p:nvPr/>
        </p:nvSpPr>
        <p:spPr>
          <a:xfrm>
            <a:off x="899592" y="971279"/>
            <a:ext cx="7488832" cy="5016758"/>
          </a:xfrm>
          <a:prstGeom prst="rect">
            <a:avLst/>
          </a:prstGeom>
          <a:noFill/>
        </p:spPr>
        <p:txBody>
          <a:bodyPr wrap="square" rtlCol="0">
            <a:spAutoFit/>
          </a:bodyPr>
          <a:lstStyle/>
          <a:p>
            <a:r>
              <a:rPr lang="en-US" sz="1600" i="1" dirty="0"/>
              <a:t>Tax officials are promoting the little known </a:t>
            </a:r>
            <a:r>
              <a:rPr lang="en-US" sz="1600" b="1" i="1" dirty="0"/>
              <a:t>Seed Enterprise Investment Scheme (SEIS), </a:t>
            </a:r>
            <a:r>
              <a:rPr lang="en-US" sz="1600" i="1" dirty="0"/>
              <a:t>which offers a range of generous incentives for angel investors, after a slow start following its launch last year</a:t>
            </a:r>
            <a:r>
              <a:rPr lang="en-US" sz="1600" i="1" dirty="0" smtClean="0"/>
              <a:t>.</a:t>
            </a:r>
          </a:p>
          <a:p>
            <a:endParaRPr lang="en-US" sz="1600" i="1" dirty="0"/>
          </a:p>
          <a:p>
            <a:r>
              <a:rPr lang="en-US" sz="1600" i="1" dirty="0"/>
              <a:t>HM Revenue &amp; Customs has indicated that </a:t>
            </a:r>
            <a:r>
              <a:rPr lang="en-US" sz="1600" b="1" i="1" dirty="0"/>
              <a:t>investors can use a process called “carrying back” to avoid paying CGT on money put into companies before April 2014 – 12 months longer than previously thought</a:t>
            </a:r>
            <a:r>
              <a:rPr lang="en-US" sz="1600" b="1" i="1" dirty="0" smtClean="0"/>
              <a:t>.</a:t>
            </a:r>
          </a:p>
          <a:p>
            <a:endParaRPr lang="en-US" sz="1600" i="1" dirty="0"/>
          </a:p>
          <a:p>
            <a:r>
              <a:rPr lang="en-US" sz="1600" b="1" i="1" dirty="0" smtClean="0"/>
              <a:t>SEIS </a:t>
            </a:r>
            <a:r>
              <a:rPr lang="en-US" sz="1600" b="1" i="1" dirty="0"/>
              <a:t>offers 50pc income tax relief on investments of up to £100,000. The CGT holiday means tax breaks of up to 78pc are available until next year on successful qualifying investments – while loss relief measures mean investors can write off more than 100pc of money put into failed start-ups</a:t>
            </a:r>
            <a:r>
              <a:rPr lang="en-US" sz="1600" b="1" i="1" dirty="0" smtClean="0"/>
              <a:t>.</a:t>
            </a:r>
          </a:p>
          <a:p>
            <a:endParaRPr lang="en-US" sz="1600" b="1" i="1" dirty="0" smtClean="0"/>
          </a:p>
          <a:p>
            <a:r>
              <a:rPr lang="en-US" sz="1600" b="1" i="1" dirty="0"/>
              <a:t>Experts have suggested that take-up of the scheme may be being inhibited by an investment limit of £150,000 per company</a:t>
            </a:r>
            <a:r>
              <a:rPr lang="en-US" sz="1600" i="1" dirty="0"/>
              <a:t>, which in some cases is considered insufficient to fund the early stages of a high-growth business</a:t>
            </a:r>
            <a:r>
              <a:rPr lang="en-US" sz="1600" i="1" dirty="0" smtClean="0"/>
              <a:t>.</a:t>
            </a:r>
          </a:p>
          <a:p>
            <a:endParaRPr lang="en-US" sz="1600" i="1" dirty="0" smtClean="0"/>
          </a:p>
          <a:p>
            <a:r>
              <a:rPr lang="en-US" sz="1600" b="1" i="1" dirty="0" smtClean="0"/>
              <a:t>Investors </a:t>
            </a:r>
            <a:r>
              <a:rPr lang="en-US" sz="1600" b="1" i="1" dirty="0"/>
              <a:t>can access the capital gains tax relief until April 2014 under certain circumstances, he said, because the scheme allows SEIS shares to be treated as if they were acquired in the previous tax year.</a:t>
            </a:r>
            <a:endParaRPr lang="en-GB" sz="1600" b="1" i="1" dirty="0"/>
          </a:p>
        </p:txBody>
      </p:sp>
    </p:spTree>
    <p:extLst>
      <p:ext uri="{BB962C8B-B14F-4D97-AF65-F5344CB8AC3E}">
        <p14:creationId xmlns:p14="http://schemas.microsoft.com/office/powerpoint/2010/main" val="2040106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3199" y="445878"/>
            <a:ext cx="794719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spcBef>
                <a:spcPts val="3000"/>
              </a:spcBef>
              <a:buClr>
                <a:srgbClr val="EE941C"/>
              </a:buClr>
              <a:buFont typeface="Arial" pitchFamily="34" charset="0"/>
              <a:buNone/>
            </a:pPr>
            <a:r>
              <a:rPr lang="pt-BR" sz="2800" b="1" dirty="0" smtClean="0">
                <a:solidFill>
                  <a:schemeClr val="tx1"/>
                </a:solidFill>
                <a:latin typeface="Arial" pitchFamily="34" charset="0"/>
              </a:rPr>
              <a:t>Cidade de Londres</a:t>
            </a:r>
            <a:endParaRPr lang="en-GB" sz="2800" b="1" dirty="0">
              <a:solidFill>
                <a:schemeClr val="tx1"/>
              </a:solidFill>
              <a:latin typeface="Arial" pitchFamily="34" charset="0"/>
            </a:endParaRPr>
          </a:p>
        </p:txBody>
      </p:sp>
      <p:sp>
        <p:nvSpPr>
          <p:cNvPr id="4" name="TextBox 3"/>
          <p:cNvSpPr txBox="1"/>
          <p:nvPr/>
        </p:nvSpPr>
        <p:spPr>
          <a:xfrm>
            <a:off x="1038996" y="1124744"/>
            <a:ext cx="6912768" cy="5078313"/>
          </a:xfrm>
          <a:prstGeom prst="rect">
            <a:avLst/>
          </a:prstGeom>
          <a:noFill/>
        </p:spPr>
        <p:txBody>
          <a:bodyPr wrap="square" rtlCol="0">
            <a:spAutoFit/>
          </a:bodyPr>
          <a:lstStyle/>
          <a:p>
            <a:r>
              <a:rPr lang="en-US" i="1" dirty="0"/>
              <a:t>​Angels in the City is an initiative supported by the City of London Corporation as part of our commitment to promote enterprise and small businesses both in the City and our </a:t>
            </a:r>
            <a:r>
              <a:rPr lang="en-US" i="1" dirty="0" err="1"/>
              <a:t>neighbouring</a:t>
            </a:r>
            <a:r>
              <a:rPr lang="en-US" i="1" dirty="0"/>
              <a:t> boroughs. </a:t>
            </a:r>
          </a:p>
          <a:p>
            <a:endParaRPr lang="en-US" i="1" dirty="0"/>
          </a:p>
          <a:p>
            <a:r>
              <a:rPr lang="en-US" b="1" i="1" dirty="0"/>
              <a:t>The </a:t>
            </a:r>
            <a:r>
              <a:rPr lang="en-US" b="1" i="1" dirty="0" err="1"/>
              <a:t>programme</a:t>
            </a:r>
            <a:r>
              <a:rPr lang="en-US" b="1" i="1" dirty="0"/>
              <a:t> aims to increase awareness among high net worth individuals in the City of becoming angel investors </a:t>
            </a:r>
            <a:r>
              <a:rPr lang="en-US" i="1" dirty="0"/>
              <a:t>and helps them to bringing their financial capacity and business experience to invest in innovative early stage businesses with high growth potential in the City fringes, including in the ‘Tech City’ area. </a:t>
            </a:r>
            <a:r>
              <a:rPr lang="en-US" b="1" i="1" dirty="0"/>
              <a:t>We are working with London Business Angels, the oldest and most established angel group in London</a:t>
            </a:r>
            <a:r>
              <a:rPr lang="en-US" i="1" dirty="0"/>
              <a:t>, to deliver this </a:t>
            </a:r>
            <a:r>
              <a:rPr lang="en-US" i="1" dirty="0" err="1"/>
              <a:t>programme</a:t>
            </a:r>
            <a:r>
              <a:rPr lang="en-US" i="1" dirty="0"/>
              <a:t>.</a:t>
            </a:r>
          </a:p>
          <a:p>
            <a:endParaRPr lang="en-US" i="1" dirty="0"/>
          </a:p>
          <a:p>
            <a:r>
              <a:rPr lang="en-US" i="1" dirty="0"/>
              <a:t>Potential business angels are invited to take part in a regular series of expert-led workshops and events to understand angel investment and gain an insight into the legal, financial and tax aspects. A series of investment pitching events for local entrepreneurs also takes place, bringing together potential angel investors and screened businesses seeking investment.</a:t>
            </a:r>
            <a:endParaRPr lang="en-GB" i="1" dirty="0"/>
          </a:p>
        </p:txBody>
      </p:sp>
    </p:spTree>
    <p:extLst>
      <p:ext uri="{BB962C8B-B14F-4D97-AF65-F5344CB8AC3E}">
        <p14:creationId xmlns:p14="http://schemas.microsoft.com/office/powerpoint/2010/main" val="409477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21783" y="193219"/>
            <a:ext cx="794719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spcBef>
                <a:spcPts val="3000"/>
              </a:spcBef>
              <a:buClr>
                <a:srgbClr val="EE941C"/>
              </a:buClr>
              <a:buFont typeface="Arial" pitchFamily="34" charset="0"/>
              <a:buNone/>
            </a:pPr>
            <a:r>
              <a:rPr lang="pt-BR" sz="2800" b="1" dirty="0" smtClean="0">
                <a:solidFill>
                  <a:schemeClr val="tx1"/>
                </a:solidFill>
                <a:latin typeface="Arial" pitchFamily="34" charset="0"/>
              </a:rPr>
              <a:t>Coréia do Sul </a:t>
            </a:r>
            <a:endParaRPr lang="en-GB" sz="2800" b="1" dirty="0">
              <a:solidFill>
                <a:schemeClr val="tx1"/>
              </a:solidFill>
              <a:latin typeface="Arial" pitchFamily="34" charset="0"/>
            </a:endParaRPr>
          </a:p>
        </p:txBody>
      </p:sp>
      <p:sp>
        <p:nvSpPr>
          <p:cNvPr id="4" name="TextBox 3"/>
          <p:cNvSpPr txBox="1"/>
          <p:nvPr/>
        </p:nvSpPr>
        <p:spPr>
          <a:xfrm>
            <a:off x="1038996" y="1052736"/>
            <a:ext cx="6912768" cy="1938992"/>
          </a:xfrm>
          <a:prstGeom prst="rect">
            <a:avLst/>
          </a:prstGeom>
          <a:noFill/>
        </p:spPr>
        <p:txBody>
          <a:bodyPr wrap="square" rtlCol="0">
            <a:spAutoFit/>
          </a:bodyPr>
          <a:lstStyle/>
          <a:p>
            <a:r>
              <a:rPr lang="en-US" sz="2000" b="1" i="1" dirty="0"/>
              <a:t>Angel Investment Matching Fund </a:t>
            </a:r>
            <a:r>
              <a:rPr lang="en-US" sz="2000" i="1" dirty="0"/>
              <a:t>helps foster angel investors and angel clubs to provide financial support and minimize equity gaps for start-ups, ultimately creating a virtuous cycle in the venture ecosystem</a:t>
            </a:r>
            <a:r>
              <a:rPr lang="en-US" sz="2000" i="1" dirty="0" smtClean="0"/>
              <a:t>.</a:t>
            </a:r>
          </a:p>
          <a:p>
            <a:endParaRPr lang="en-US" sz="2000" i="1" dirty="0"/>
          </a:p>
          <a:p>
            <a:endParaRPr lang="en-US" sz="2000" i="1" dirty="0"/>
          </a:p>
        </p:txBody>
      </p:sp>
      <p:pic>
        <p:nvPicPr>
          <p:cNvPr id="5122" name="Picture 2" descr="http://www.k-vic.co.kr/design/images/eng/b0201_img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207752"/>
            <a:ext cx="6810375"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703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584" y="764704"/>
            <a:ext cx="5616624" cy="369332"/>
          </a:xfrm>
          <a:prstGeom prst="rect">
            <a:avLst/>
          </a:prstGeom>
          <a:noFill/>
        </p:spPr>
        <p:txBody>
          <a:bodyPr wrap="square" rtlCol="0">
            <a:spAutoFit/>
          </a:bodyPr>
          <a:lstStyle/>
          <a:p>
            <a:r>
              <a:rPr lang="en-GB" b="1" dirty="0">
                <a:solidFill>
                  <a:srgbClr val="4453A4"/>
                </a:solidFill>
                <a:latin typeface="Tahoma"/>
              </a:rPr>
              <a:t>Requirements for Angel Investors</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060839819"/>
              </p:ext>
            </p:extLst>
          </p:nvPr>
        </p:nvGraphicFramePr>
        <p:xfrm>
          <a:off x="948104" y="1268760"/>
          <a:ext cx="7368312" cy="3924900"/>
        </p:xfrm>
        <a:graphic>
          <a:graphicData uri="http://schemas.openxmlformats.org/drawingml/2006/table">
            <a:tbl>
              <a:tblPr/>
              <a:tblGrid>
                <a:gridCol w="796777"/>
                <a:gridCol w="3689833"/>
                <a:gridCol w="711408"/>
                <a:gridCol w="2170294"/>
              </a:tblGrid>
              <a:tr h="406617">
                <a:tc>
                  <a:txBody>
                    <a:bodyPr/>
                    <a:lstStyle/>
                    <a:p>
                      <a:pPr algn="ctr"/>
                      <a:r>
                        <a:rPr lang="en-GB" sz="900" b="1" dirty="0">
                          <a:solidFill>
                            <a:srgbClr val="505050"/>
                          </a:solidFill>
                          <a:effectLst/>
                        </a:rPr>
                        <a:t>Type of</a:t>
                      </a:r>
                      <a:br>
                        <a:rPr lang="en-GB" sz="900" b="1" dirty="0">
                          <a:solidFill>
                            <a:srgbClr val="505050"/>
                          </a:solidFill>
                          <a:effectLst/>
                        </a:rPr>
                      </a:br>
                      <a:r>
                        <a:rPr lang="en-GB" sz="900" b="1" dirty="0">
                          <a:solidFill>
                            <a:srgbClr val="505050"/>
                          </a:solidFill>
                          <a:effectLst/>
                        </a:rPr>
                        <a:t>Investor</a:t>
                      </a:r>
                    </a:p>
                  </a:txBody>
                  <a:tcPr marL="30650" marR="30650" marT="25542" marB="25542" anchor="ctr">
                    <a:lnL>
                      <a:noFill/>
                    </a:lnL>
                    <a:lnR w="9525" cap="flat" cmpd="sng" algn="ctr">
                      <a:solidFill>
                        <a:srgbClr val="DCDCDC"/>
                      </a:solidFill>
                      <a:prstDash val="solid"/>
                      <a:round/>
                      <a:headEnd type="none" w="med" len="med"/>
                      <a:tailEnd type="none" w="med" len="med"/>
                    </a:lnR>
                    <a:lnT w="19050" cap="flat" cmpd="sng" algn="ctr">
                      <a:solidFill>
                        <a:srgbClr val="A6AFDA"/>
                      </a:solidFill>
                      <a:prstDash val="solid"/>
                      <a:round/>
                      <a:headEnd type="none" w="med" len="med"/>
                      <a:tailEnd type="none" w="med" len="med"/>
                    </a:lnT>
                    <a:lnB w="19050" cap="flat" cmpd="sng" algn="ctr">
                      <a:solidFill>
                        <a:srgbClr val="A6AFDA"/>
                      </a:solidFill>
                      <a:prstDash val="solid"/>
                      <a:round/>
                      <a:headEnd type="none" w="med" len="med"/>
                      <a:tailEnd type="none" w="med" len="med"/>
                    </a:lnB>
                  </a:tcPr>
                </a:tc>
                <a:tc>
                  <a:txBody>
                    <a:bodyPr/>
                    <a:lstStyle/>
                    <a:p>
                      <a:pPr algn="ctr"/>
                      <a:r>
                        <a:rPr lang="en-GB" sz="900" b="1">
                          <a:solidFill>
                            <a:srgbClr val="505050"/>
                          </a:solidFill>
                          <a:effectLst/>
                        </a:rPr>
                        <a:t>Requirement</a:t>
                      </a:r>
                    </a:p>
                  </a:txBody>
                  <a:tcPr marL="30650" marR="30650" marT="25542" marB="25542"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19050" cap="flat" cmpd="sng" algn="ctr">
                      <a:solidFill>
                        <a:srgbClr val="A6AFDA"/>
                      </a:solidFill>
                      <a:prstDash val="solid"/>
                      <a:round/>
                      <a:headEnd type="none" w="med" len="med"/>
                      <a:tailEnd type="none" w="med" len="med"/>
                    </a:lnT>
                    <a:lnB w="19050" cap="flat" cmpd="sng" algn="ctr">
                      <a:solidFill>
                        <a:srgbClr val="A6AFDA"/>
                      </a:solidFill>
                      <a:prstDash val="solid"/>
                      <a:round/>
                      <a:headEnd type="none" w="med" len="med"/>
                      <a:tailEnd type="none" w="med" len="med"/>
                    </a:lnB>
                  </a:tcPr>
                </a:tc>
                <a:tc>
                  <a:txBody>
                    <a:bodyPr/>
                    <a:lstStyle/>
                    <a:p>
                      <a:pPr algn="ctr"/>
                      <a:r>
                        <a:rPr lang="en-GB" sz="900" b="1">
                          <a:solidFill>
                            <a:srgbClr val="505050"/>
                          </a:solidFill>
                          <a:effectLst/>
                        </a:rPr>
                        <a:t>Investment Amount</a:t>
                      </a:r>
                      <a:br>
                        <a:rPr lang="en-GB" sz="900" b="1">
                          <a:solidFill>
                            <a:srgbClr val="505050"/>
                          </a:solidFill>
                          <a:effectLst/>
                        </a:rPr>
                      </a:br>
                      <a:r>
                        <a:rPr lang="en-GB" sz="900" b="1">
                          <a:solidFill>
                            <a:srgbClr val="505050"/>
                          </a:solidFill>
                          <a:effectLst/>
                        </a:rPr>
                        <a:t>(KVIC)</a:t>
                      </a:r>
                    </a:p>
                  </a:txBody>
                  <a:tcPr marL="30650" marR="30650" marT="25542" marB="25542"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19050" cap="flat" cmpd="sng" algn="ctr">
                      <a:solidFill>
                        <a:srgbClr val="A6AFDA"/>
                      </a:solidFill>
                      <a:prstDash val="solid"/>
                      <a:round/>
                      <a:headEnd type="none" w="med" len="med"/>
                      <a:tailEnd type="none" w="med" len="med"/>
                    </a:lnT>
                    <a:lnB w="19050" cap="flat" cmpd="sng" algn="ctr">
                      <a:solidFill>
                        <a:srgbClr val="A6AFDA"/>
                      </a:solidFill>
                      <a:prstDash val="solid"/>
                      <a:round/>
                      <a:headEnd type="none" w="med" len="med"/>
                      <a:tailEnd type="none" w="med" len="med"/>
                    </a:lnB>
                  </a:tcPr>
                </a:tc>
                <a:tc>
                  <a:txBody>
                    <a:bodyPr/>
                    <a:lstStyle/>
                    <a:p>
                      <a:pPr algn="ctr"/>
                      <a:r>
                        <a:rPr lang="en-GB" sz="900" b="1">
                          <a:solidFill>
                            <a:srgbClr val="505050"/>
                          </a:solidFill>
                          <a:effectLst/>
                        </a:rPr>
                        <a:t>Min. Investment Amount</a:t>
                      </a:r>
                      <a:br>
                        <a:rPr lang="en-GB" sz="900" b="1">
                          <a:solidFill>
                            <a:srgbClr val="505050"/>
                          </a:solidFill>
                          <a:effectLst/>
                        </a:rPr>
                      </a:br>
                      <a:r>
                        <a:rPr lang="en-GB" sz="900" b="1">
                          <a:solidFill>
                            <a:srgbClr val="505050"/>
                          </a:solidFill>
                          <a:effectLst/>
                        </a:rPr>
                        <a:t>(Angel)</a:t>
                      </a:r>
                    </a:p>
                  </a:txBody>
                  <a:tcPr marL="30650" marR="30650" marT="25542" marB="25542" anchor="ctr">
                    <a:lnL w="9525" cap="flat" cmpd="sng" algn="ctr">
                      <a:solidFill>
                        <a:srgbClr val="DCDCDC"/>
                      </a:solidFill>
                      <a:prstDash val="solid"/>
                      <a:round/>
                      <a:headEnd type="none" w="med" len="med"/>
                      <a:tailEnd type="none" w="med" len="med"/>
                    </a:lnL>
                    <a:lnR>
                      <a:noFill/>
                    </a:lnR>
                    <a:lnT w="19050" cap="flat" cmpd="sng" algn="ctr">
                      <a:solidFill>
                        <a:srgbClr val="A6AFDA"/>
                      </a:solidFill>
                      <a:prstDash val="solid"/>
                      <a:round/>
                      <a:headEnd type="none" w="med" len="med"/>
                      <a:tailEnd type="none" w="med" len="med"/>
                    </a:lnT>
                    <a:lnB w="19050" cap="flat" cmpd="sng" algn="ctr">
                      <a:solidFill>
                        <a:srgbClr val="A6AFDA"/>
                      </a:solidFill>
                      <a:prstDash val="solid"/>
                      <a:round/>
                      <a:headEnd type="none" w="med" len="med"/>
                      <a:tailEnd type="none" w="med" len="med"/>
                    </a:lnB>
                  </a:tcPr>
                </a:tc>
              </a:tr>
              <a:tr h="1504482">
                <a:tc>
                  <a:txBody>
                    <a:bodyPr/>
                    <a:lstStyle/>
                    <a:p>
                      <a:pPr algn="ctr"/>
                      <a:r>
                        <a:rPr lang="en-GB" sz="900">
                          <a:effectLst/>
                        </a:rPr>
                        <a:t>Angel club</a:t>
                      </a:r>
                    </a:p>
                  </a:txBody>
                  <a:tcPr marL="25542" marR="25542" marT="25542" marB="25542" anchor="ctr">
                    <a:lnL>
                      <a:noFill/>
                    </a:lnL>
                    <a:lnR w="9525" cap="flat" cmpd="sng" algn="ctr">
                      <a:solidFill>
                        <a:srgbClr val="DCDCDC"/>
                      </a:solidFill>
                      <a:prstDash val="solid"/>
                      <a:round/>
                      <a:headEnd type="none" w="med" len="med"/>
                      <a:tailEnd type="none" w="med" len="med"/>
                    </a:lnR>
                    <a:lnT w="19050" cap="flat" cmpd="sng" algn="ctr">
                      <a:solidFill>
                        <a:srgbClr val="A6AFDA"/>
                      </a:solidFill>
                      <a:prstDash val="solid"/>
                      <a:round/>
                      <a:headEnd type="none" w="med" len="med"/>
                      <a:tailEnd type="none" w="med" len="med"/>
                    </a:lnT>
                    <a:lnB w="19050" cap="flat" cmpd="sng" algn="ctr">
                      <a:solidFill>
                        <a:srgbClr val="A6AFDA"/>
                      </a:solidFill>
                      <a:prstDash val="solid"/>
                      <a:round/>
                      <a:headEnd type="none" w="med" len="med"/>
                      <a:tailEnd type="none" w="med" len="med"/>
                    </a:lnB>
                  </a:tcPr>
                </a:tc>
                <a:tc>
                  <a:txBody>
                    <a:bodyPr/>
                    <a:lstStyle/>
                    <a:p>
                      <a:pPr algn="l">
                        <a:buFont typeface="Arial"/>
                        <a:buChar char="•"/>
                      </a:pPr>
                      <a:r>
                        <a:rPr lang="en-US" sz="900" dirty="0">
                          <a:effectLst/>
                        </a:rPr>
                        <a:t>An angel club registered with Angel Investment Support Center,</a:t>
                      </a:r>
                      <a:br>
                        <a:rPr lang="en-US" sz="900" dirty="0">
                          <a:effectLst/>
                        </a:rPr>
                      </a:br>
                      <a:r>
                        <a:rPr lang="en-US" sz="900" dirty="0">
                          <a:effectLst/>
                        </a:rPr>
                        <a:t>meeting all of the following conditions:</a:t>
                      </a:r>
                      <a:br>
                        <a:rPr lang="en-US" sz="900" dirty="0">
                          <a:effectLst/>
                        </a:rPr>
                      </a:br>
                      <a:r>
                        <a:rPr lang="en-US" sz="900" dirty="0">
                          <a:effectLst/>
                        </a:rPr>
                        <a:t>A. A club fulfilling requirements specified by the fund (described below)</a:t>
                      </a:r>
                    </a:p>
                    <a:p>
                      <a:pPr algn="l">
                        <a:buFont typeface="Arial"/>
                        <a:buChar char="•"/>
                      </a:pPr>
                      <a:r>
                        <a:rPr lang="en-US" sz="900" dirty="0">
                          <a:effectLst/>
                        </a:rPr>
                        <a:t>B. Having a past angel investment record</a:t>
                      </a:r>
                    </a:p>
                    <a:p>
                      <a:pPr algn="l">
                        <a:buFont typeface="Arial"/>
                        <a:buChar char="•"/>
                      </a:pPr>
                      <a:r>
                        <a:rPr lang="en-US" sz="900" dirty="0">
                          <a:effectLst/>
                        </a:rPr>
                        <a:t>C. 3 or more club members should invest collectively 20 million won or more</a:t>
                      </a:r>
                    </a:p>
                    <a:p>
                      <a:pPr algn="l">
                        <a:buFont typeface="Arial"/>
                        <a:buChar char="•"/>
                      </a:pPr>
                      <a:r>
                        <a:rPr lang="en-US" sz="900" dirty="0">
                          <a:effectLst/>
                        </a:rPr>
                        <a:t>Other requirements</a:t>
                      </a:r>
                      <a:br>
                        <a:rPr lang="en-US" sz="900" dirty="0">
                          <a:effectLst/>
                        </a:rPr>
                      </a:br>
                      <a:r>
                        <a:rPr lang="en-US" sz="900" dirty="0">
                          <a:effectLst/>
                        </a:rPr>
                        <a:t>- 10 or more members, including the president and secretary</a:t>
                      </a:r>
                    </a:p>
                    <a:p>
                      <a:pPr algn="l">
                        <a:buFont typeface="Arial"/>
                        <a:buChar char="•"/>
                      </a:pPr>
                      <a:r>
                        <a:rPr lang="en-US" sz="900" dirty="0">
                          <a:effectLst/>
                        </a:rPr>
                        <a:t>- At least one member with a past record of qualified investment*</a:t>
                      </a:r>
                      <a:br>
                        <a:rPr lang="en-US" sz="900" dirty="0">
                          <a:effectLst/>
                        </a:rPr>
                      </a:br>
                      <a:r>
                        <a:rPr lang="en-US" sz="900" dirty="0">
                          <a:effectLst/>
                        </a:rPr>
                        <a:t>    or new share investment (100 million won or more)</a:t>
                      </a:r>
                    </a:p>
                    <a:p>
                      <a:pPr algn="l">
                        <a:buFont typeface="Arial"/>
                        <a:buChar char="•"/>
                      </a:pPr>
                      <a:r>
                        <a:rPr lang="en-US" sz="900" dirty="0">
                          <a:effectLst/>
                        </a:rPr>
                        <a:t>- One or more reports on club activities per quarter (after registration)</a:t>
                      </a:r>
                    </a:p>
                    <a:p>
                      <a:pPr algn="l">
                        <a:buFont typeface="Arial"/>
                        <a:buChar char="•"/>
                      </a:pPr>
                      <a:r>
                        <a:rPr lang="en-US" sz="900" dirty="0">
                          <a:effectLst/>
                        </a:rPr>
                        <a:t>- At least one case of investment of 20 million won or more each year</a:t>
                      </a:r>
                      <a:br>
                        <a:rPr lang="en-US" sz="900" dirty="0">
                          <a:effectLst/>
                        </a:rPr>
                      </a:br>
                      <a:r>
                        <a:rPr lang="en-US" sz="900" dirty="0">
                          <a:effectLst/>
                        </a:rPr>
                        <a:t>  (after registration)</a:t>
                      </a:r>
                    </a:p>
                  </a:txBody>
                  <a:tcPr marL="25542" marR="25542" marT="25542" marB="25542"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19050" cap="flat" cmpd="sng" algn="ctr">
                      <a:solidFill>
                        <a:srgbClr val="A6AFDA"/>
                      </a:solidFill>
                      <a:prstDash val="solid"/>
                      <a:round/>
                      <a:headEnd type="none" w="med" len="med"/>
                      <a:tailEnd type="none" w="med" len="med"/>
                    </a:lnT>
                    <a:lnB w="19050" cap="flat" cmpd="sng" algn="ctr">
                      <a:solidFill>
                        <a:srgbClr val="A6AFDA"/>
                      </a:solidFill>
                      <a:prstDash val="solid"/>
                      <a:round/>
                      <a:headEnd type="none" w="med" len="med"/>
                      <a:tailEnd type="none" w="med" len="med"/>
                    </a:lnB>
                  </a:tcPr>
                </a:tc>
                <a:tc rowSpan="2">
                  <a:txBody>
                    <a:bodyPr/>
                    <a:lstStyle/>
                    <a:p>
                      <a:pPr algn="ctr"/>
                      <a:r>
                        <a:rPr lang="en-US" sz="900" dirty="0">
                          <a:effectLst/>
                        </a:rPr>
                        <a:t>Funding up</a:t>
                      </a:r>
                      <a:br>
                        <a:rPr lang="en-US" sz="900" dirty="0">
                          <a:effectLst/>
                        </a:rPr>
                      </a:br>
                      <a:r>
                        <a:rPr lang="en-US" sz="900" dirty="0">
                          <a:effectLst/>
                        </a:rPr>
                        <a:t>to 1 billion won</a:t>
                      </a:r>
                    </a:p>
                  </a:txBody>
                  <a:tcPr marL="25542" marR="25542" marT="25542" marB="25542"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19050" cap="flat" cmpd="sng" algn="ctr">
                      <a:solidFill>
                        <a:srgbClr val="A6AFDA"/>
                      </a:solidFill>
                      <a:prstDash val="solid"/>
                      <a:round/>
                      <a:headEnd type="none" w="med" len="med"/>
                      <a:tailEnd type="none" w="med" len="med"/>
                    </a:lnT>
                    <a:lnB w="19050" cap="flat" cmpd="sng" algn="ctr">
                      <a:solidFill>
                        <a:srgbClr val="A6AFDA"/>
                      </a:solidFill>
                      <a:prstDash val="solid"/>
                      <a:round/>
                      <a:headEnd type="none" w="med" len="med"/>
                      <a:tailEnd type="none" w="med" len="med"/>
                    </a:lnB>
                  </a:tcPr>
                </a:tc>
                <a:tc rowSpan="3">
                  <a:txBody>
                    <a:bodyPr/>
                    <a:lstStyle/>
                    <a:p>
                      <a:pPr algn="ctr"/>
                      <a:r>
                        <a:rPr lang="en-US" sz="900" dirty="0">
                          <a:effectLst/>
                        </a:rPr>
                        <a:t>20 million won or more (5 million won or more per investor for angel clubs)</a:t>
                      </a:r>
                    </a:p>
                  </a:txBody>
                  <a:tcPr marL="25542" marR="25542" marT="25542" marB="25542" anchor="ctr">
                    <a:lnL w="9525" cap="flat" cmpd="sng" algn="ctr">
                      <a:solidFill>
                        <a:srgbClr val="DCDCDC"/>
                      </a:solidFill>
                      <a:prstDash val="solid"/>
                      <a:round/>
                      <a:headEnd type="none" w="med" len="med"/>
                      <a:tailEnd type="none" w="med" len="med"/>
                    </a:lnL>
                    <a:lnR>
                      <a:noFill/>
                    </a:lnR>
                    <a:lnT w="19050" cap="flat" cmpd="sng" algn="ctr">
                      <a:solidFill>
                        <a:srgbClr val="A6AFDA"/>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r>
              <a:tr h="479808">
                <a:tc>
                  <a:txBody>
                    <a:bodyPr/>
                    <a:lstStyle/>
                    <a:p>
                      <a:pPr algn="ctr"/>
                      <a:r>
                        <a:rPr lang="en-GB" sz="900">
                          <a:effectLst/>
                        </a:rPr>
                        <a:t>Private Investment</a:t>
                      </a:r>
                      <a:br>
                        <a:rPr lang="en-GB" sz="900">
                          <a:effectLst/>
                        </a:rPr>
                      </a:br>
                      <a:r>
                        <a:rPr lang="en-GB" sz="900">
                          <a:effectLst/>
                        </a:rPr>
                        <a:t>Association</a:t>
                      </a:r>
                    </a:p>
                  </a:txBody>
                  <a:tcPr marL="25542" marR="25542" marT="25542" marB="25542" anchor="ctr">
                    <a:lnL>
                      <a:noFill/>
                    </a:lnL>
                    <a:lnR w="9525" cap="flat" cmpd="sng" algn="ctr">
                      <a:solidFill>
                        <a:srgbClr val="DCDCDC"/>
                      </a:solidFill>
                      <a:prstDash val="solid"/>
                      <a:round/>
                      <a:headEnd type="none" w="med" len="med"/>
                      <a:tailEnd type="none" w="med" len="med"/>
                    </a:lnR>
                    <a:lnT w="19050" cap="flat" cmpd="sng" algn="ctr">
                      <a:solidFill>
                        <a:srgbClr val="A6AFDA"/>
                      </a:solidFill>
                      <a:prstDash val="solid"/>
                      <a:round/>
                      <a:headEnd type="none" w="med" len="med"/>
                      <a:tailEnd type="none" w="med" len="med"/>
                    </a:lnT>
                    <a:lnB w="19050" cap="flat" cmpd="sng" algn="ctr">
                      <a:solidFill>
                        <a:srgbClr val="A6AFDA"/>
                      </a:solidFill>
                      <a:prstDash val="solid"/>
                      <a:round/>
                      <a:headEnd type="none" w="med" len="med"/>
                      <a:tailEnd type="none" w="med" len="med"/>
                    </a:lnB>
                  </a:tcPr>
                </a:tc>
                <a:tc>
                  <a:txBody>
                    <a:bodyPr/>
                    <a:lstStyle/>
                    <a:p>
                      <a:pPr algn="l"/>
                      <a:r>
                        <a:rPr lang="en-US" sz="900">
                          <a:effectLst/>
                        </a:rPr>
                        <a:t>Private Investment Association established based on Special Measures for Promotion of Venture Businesses Act, article 13, registered with SMBA</a:t>
                      </a:r>
                      <a:br>
                        <a:rPr lang="en-US" sz="900">
                          <a:effectLst/>
                        </a:rPr>
                      </a:br>
                      <a:r>
                        <a:rPr lang="en-US" sz="900">
                          <a:effectLst/>
                        </a:rPr>
                        <a:t>(Angel Investment Support Center registration required)</a:t>
                      </a:r>
                    </a:p>
                  </a:txBody>
                  <a:tcPr marL="25542" marR="25542" marT="25542" marB="25542"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19050" cap="flat" cmpd="sng" algn="ctr">
                      <a:solidFill>
                        <a:srgbClr val="A6AFDA"/>
                      </a:solidFill>
                      <a:prstDash val="solid"/>
                      <a:round/>
                      <a:headEnd type="none" w="med" len="med"/>
                      <a:tailEnd type="none" w="med" len="med"/>
                    </a:lnT>
                    <a:lnB w="19050" cap="flat" cmpd="sng" algn="ctr">
                      <a:solidFill>
                        <a:srgbClr val="A6AFDA"/>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r>
              <a:tr h="1211717">
                <a:tc>
                  <a:txBody>
                    <a:bodyPr/>
                    <a:lstStyle/>
                    <a:p>
                      <a:pPr algn="ctr"/>
                      <a:r>
                        <a:rPr lang="en-GB" sz="900">
                          <a:effectLst/>
                        </a:rPr>
                        <a:t>Individual Angel Investor</a:t>
                      </a:r>
                    </a:p>
                  </a:txBody>
                  <a:tcPr marL="25542" marR="25542" marT="25542" marB="25542" anchor="ctr">
                    <a:lnL>
                      <a:noFill/>
                    </a:lnL>
                    <a:lnR w="9525" cap="flat" cmpd="sng" algn="ctr">
                      <a:solidFill>
                        <a:srgbClr val="DCDCDC"/>
                      </a:solidFill>
                      <a:prstDash val="solid"/>
                      <a:round/>
                      <a:headEnd type="none" w="med" len="med"/>
                      <a:tailEnd type="none" w="med" len="med"/>
                    </a:lnR>
                    <a:lnT w="19050" cap="flat" cmpd="sng" algn="ctr">
                      <a:solidFill>
                        <a:srgbClr val="A6AFDA"/>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algn="l">
                        <a:buFont typeface="Arial"/>
                        <a:buChar char="•"/>
                      </a:pPr>
                      <a:r>
                        <a:rPr lang="en-US" sz="900">
                          <a:effectLst/>
                        </a:rPr>
                        <a:t>A registered member of Angel Investment Support Center meeting at least one of the following conditions:A. A record of qualified investment* or new share investment</a:t>
                      </a:r>
                      <a:br>
                        <a:rPr lang="en-US" sz="900">
                          <a:effectLst/>
                        </a:rPr>
                      </a:br>
                      <a:r>
                        <a:rPr lang="en-US" sz="900">
                          <a:effectLst/>
                        </a:rPr>
                        <a:t>    (100 million won or more) in the past 2 years</a:t>
                      </a:r>
                    </a:p>
                    <a:p>
                      <a:pPr algn="l">
                        <a:buFont typeface="Arial"/>
                        <a:buChar char="•"/>
                      </a:pPr>
                      <a:r>
                        <a:rPr lang="en-US" sz="900">
                          <a:effectLst/>
                        </a:rPr>
                        <a:t>B. Investment of at least one case of new share investment</a:t>
                      </a:r>
                      <a:br>
                        <a:rPr lang="en-US" sz="900">
                          <a:effectLst/>
                        </a:rPr>
                      </a:br>
                      <a:r>
                        <a:rPr lang="en-US" sz="900">
                          <a:effectLst/>
                        </a:rPr>
                        <a:t>    (20 million won or more) after Center registration</a:t>
                      </a:r>
                      <a:br>
                        <a:rPr lang="en-US" sz="900">
                          <a:effectLst/>
                        </a:rPr>
                      </a:br>
                      <a:r>
                        <a:rPr lang="en-US" sz="900">
                          <a:effectLst/>
                        </a:rPr>
                        <a:t>   and a record of angel investment activities** in the past 6 months</a:t>
                      </a:r>
                    </a:p>
                    <a:p>
                      <a:pPr algn="l">
                        <a:buFont typeface="Arial"/>
                        <a:buChar char="•"/>
                      </a:pPr>
                      <a:r>
                        <a:rPr lang="en-US" sz="900">
                          <a:effectLst/>
                        </a:rPr>
                        <a:t>C. An entrepreneur *** demonstrating</a:t>
                      </a:r>
                      <a:br>
                        <a:rPr lang="en-US" sz="900">
                          <a:effectLst/>
                        </a:rPr>
                      </a:br>
                      <a:r>
                        <a:rPr lang="en-US" sz="900">
                          <a:effectLst/>
                        </a:rPr>
                        <a:t>   expertise in angel investment and potential as a mentor</a:t>
                      </a:r>
                    </a:p>
                  </a:txBody>
                  <a:tcPr marL="25542" marR="25542" marT="25542" marB="25542"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19050" cap="flat" cmpd="sng" algn="ctr">
                      <a:solidFill>
                        <a:srgbClr val="A6AFDA"/>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algn="ctr"/>
                      <a:r>
                        <a:rPr lang="en-US" sz="900" dirty="0">
                          <a:effectLst/>
                        </a:rPr>
                        <a:t>Funding up to</a:t>
                      </a:r>
                      <a:br>
                        <a:rPr lang="en-US" sz="900" dirty="0">
                          <a:effectLst/>
                        </a:rPr>
                      </a:br>
                      <a:r>
                        <a:rPr lang="en-US" sz="900" dirty="0">
                          <a:effectLst/>
                        </a:rPr>
                        <a:t>200 million won</a:t>
                      </a:r>
                    </a:p>
                  </a:txBody>
                  <a:tcPr marL="25542" marR="25542" marT="25542" marB="25542"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19050" cap="flat" cmpd="sng" algn="ctr">
                      <a:solidFill>
                        <a:srgbClr val="A6AFDA"/>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vMerge="1">
                  <a:txBody>
                    <a:bodyPr/>
                    <a:lstStyle/>
                    <a:p>
                      <a:endParaRPr lang="en-GB"/>
                    </a:p>
                  </a:txBody>
                  <a:tcPr/>
                </a:tc>
              </a:tr>
            </a:tbl>
          </a:graphicData>
        </a:graphic>
      </p:graphicFrame>
      <p:sp>
        <p:nvSpPr>
          <p:cNvPr id="8" name="Rectangle 3"/>
          <p:cNvSpPr>
            <a:spLocks noChangeArrowheads="1"/>
          </p:cNvSpPr>
          <p:nvPr/>
        </p:nvSpPr>
        <p:spPr bwMode="auto">
          <a:xfrm>
            <a:off x="3360738" y="933452"/>
            <a:ext cx="160278" cy="1333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415" tIns="126960" rIns="0" bIns="50784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787878"/>
                </a:solidFill>
                <a:effectLst/>
                <a:latin typeface="Tahoma" pitchFamily="34" charset="0"/>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539552" y="5373216"/>
            <a:ext cx="7200800" cy="784830"/>
          </a:xfrm>
          <a:prstGeom prst="rect">
            <a:avLst/>
          </a:prstGeom>
        </p:spPr>
        <p:txBody>
          <a:bodyPr wrap="square">
            <a:spAutoFit/>
          </a:bodyPr>
          <a:lstStyle/>
          <a:p>
            <a:pPr lvl="0" eaLnBrk="0" fontAlgn="base" hangingPunct="0">
              <a:spcBef>
                <a:spcPct val="0"/>
              </a:spcBef>
              <a:spcAft>
                <a:spcPct val="0"/>
              </a:spcAft>
              <a:buFontTx/>
              <a:buChar char="•"/>
            </a:pPr>
            <a:r>
              <a:rPr lang="en-US" altLang="en-US" sz="900" dirty="0">
                <a:solidFill>
                  <a:srgbClr val="787878"/>
                </a:solidFill>
                <a:latin typeface="Tahoma" pitchFamily="34" charset="0"/>
                <a:cs typeface="Tahoma" pitchFamily="34" charset="0"/>
              </a:rPr>
              <a:t>* Qualified investment: investment of 2 cases or more, in 5 million won or more per case, and 40 million won or more in total</a:t>
            </a:r>
          </a:p>
          <a:p>
            <a:pPr lvl="0" eaLnBrk="0" fontAlgn="base" hangingPunct="0">
              <a:spcBef>
                <a:spcPct val="0"/>
              </a:spcBef>
              <a:spcAft>
                <a:spcPct val="0"/>
              </a:spcAft>
              <a:buFontTx/>
              <a:buChar char="•"/>
            </a:pPr>
            <a:r>
              <a:rPr lang="en-US" altLang="en-US" sz="900" dirty="0">
                <a:solidFill>
                  <a:srgbClr val="787878"/>
                </a:solidFill>
                <a:latin typeface="Tahoma" pitchFamily="34" charset="0"/>
                <a:cs typeface="Tahoma" pitchFamily="34" charset="0"/>
              </a:rPr>
              <a:t>** Angel investment activities: participation in Angel Investment Support Center programs including Angel Academy, forums, seminars,</a:t>
            </a:r>
            <a:br>
              <a:rPr lang="en-US" altLang="en-US" sz="900" dirty="0">
                <a:solidFill>
                  <a:srgbClr val="787878"/>
                </a:solidFill>
                <a:latin typeface="Tahoma" pitchFamily="34" charset="0"/>
                <a:cs typeface="Tahoma" pitchFamily="34" charset="0"/>
              </a:rPr>
            </a:br>
            <a:r>
              <a:rPr lang="en-US" altLang="en-US" sz="900" dirty="0">
                <a:solidFill>
                  <a:srgbClr val="787878"/>
                </a:solidFill>
                <a:latin typeface="Tahoma" pitchFamily="34" charset="0"/>
                <a:cs typeface="Tahoma" pitchFamily="34" charset="0"/>
              </a:rPr>
              <a:t>    and corporate IR.</a:t>
            </a:r>
          </a:p>
          <a:p>
            <a:pPr lvl="0" eaLnBrk="0" fontAlgn="base" hangingPunct="0">
              <a:spcBef>
                <a:spcPct val="0"/>
              </a:spcBef>
              <a:spcAft>
                <a:spcPct val="0"/>
              </a:spcAft>
              <a:buFontTx/>
              <a:buChar char="•"/>
            </a:pPr>
            <a:r>
              <a:rPr lang="en-US" altLang="en-US" sz="900" dirty="0">
                <a:solidFill>
                  <a:srgbClr val="787878"/>
                </a:solidFill>
                <a:latin typeface="Tahoma" pitchFamily="34" charset="0"/>
                <a:cs typeface="Tahoma" pitchFamily="34" charset="0"/>
              </a:rPr>
              <a:t>***Former CEO of a “Venture 100 Billion Club” or a listed company, with recommendation from Korea Venture Business Association, Korea Venture Women Association, and INNOBIZ</a:t>
            </a:r>
            <a:endParaRPr lang="en-GB" sz="900" dirty="0"/>
          </a:p>
        </p:txBody>
      </p:sp>
    </p:spTree>
    <p:extLst>
      <p:ext uri="{BB962C8B-B14F-4D97-AF65-F5344CB8AC3E}">
        <p14:creationId xmlns:p14="http://schemas.microsoft.com/office/powerpoint/2010/main" val="1527734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7544" y="183177"/>
            <a:ext cx="794719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spcBef>
                <a:spcPts val="3000"/>
              </a:spcBef>
              <a:buClr>
                <a:srgbClr val="EE941C"/>
              </a:buClr>
              <a:buFont typeface="Arial" pitchFamily="34" charset="0"/>
              <a:buNone/>
            </a:pPr>
            <a:r>
              <a:rPr lang="pt-BR" sz="2800" b="1" dirty="0" smtClean="0">
                <a:solidFill>
                  <a:schemeClr val="tx1"/>
                </a:solidFill>
                <a:latin typeface="Arial" pitchFamily="34" charset="0"/>
              </a:rPr>
              <a:t>Singapura </a:t>
            </a:r>
            <a:endParaRPr lang="en-GB" sz="2800" b="1" dirty="0">
              <a:solidFill>
                <a:schemeClr val="tx1"/>
              </a:solidFill>
              <a:latin typeface="Arial" pitchFamily="34" charset="0"/>
            </a:endParaRPr>
          </a:p>
        </p:txBody>
      </p:sp>
      <p:sp>
        <p:nvSpPr>
          <p:cNvPr id="4" name="TextBox 3"/>
          <p:cNvSpPr txBox="1"/>
          <p:nvPr/>
        </p:nvSpPr>
        <p:spPr>
          <a:xfrm>
            <a:off x="639285" y="836712"/>
            <a:ext cx="7775452" cy="5262979"/>
          </a:xfrm>
          <a:prstGeom prst="rect">
            <a:avLst/>
          </a:prstGeom>
          <a:noFill/>
        </p:spPr>
        <p:txBody>
          <a:bodyPr wrap="square" rtlCol="0">
            <a:spAutoFit/>
          </a:bodyPr>
          <a:lstStyle/>
          <a:p>
            <a:r>
              <a:rPr lang="en-US" sz="1600" i="1" dirty="0" smtClean="0"/>
              <a:t>Programs </a:t>
            </a:r>
            <a:r>
              <a:rPr lang="en-US" sz="1600" i="1" dirty="0"/>
              <a:t>directly promotes angel investing through a co-investment scheme to leverage private angel investors who are taking the risk themselves. </a:t>
            </a:r>
            <a:endParaRPr lang="en-US" sz="1600" i="1" dirty="0" smtClean="0"/>
          </a:p>
          <a:p>
            <a:endParaRPr lang="en-US" sz="1600" i="1" dirty="0"/>
          </a:p>
          <a:p>
            <a:r>
              <a:rPr lang="en-US" sz="1600" i="1" dirty="0" smtClean="0"/>
              <a:t>The </a:t>
            </a:r>
            <a:r>
              <a:rPr lang="en-US" sz="1600" i="1" dirty="0"/>
              <a:t>Startup Enterprise Development Scheme (SEEDS) was introduced in 2000 by the Economic Development Board (EDB), but the administration of the program was subsequently transferred to SPRING. </a:t>
            </a:r>
            <a:endParaRPr lang="en-US" sz="1600" i="1" dirty="0" smtClean="0"/>
          </a:p>
          <a:p>
            <a:endParaRPr lang="en-US" sz="1600" i="1" dirty="0"/>
          </a:p>
          <a:p>
            <a:r>
              <a:rPr lang="en-US" sz="1600" i="1" dirty="0" smtClean="0"/>
              <a:t>SPRING </a:t>
            </a:r>
            <a:r>
              <a:rPr lang="en-US" sz="1600" i="1" dirty="0"/>
              <a:t>co-invests with third-party investors who are not related to the start-ups, with a minimum investment of S$75,000 required of the private investor. </a:t>
            </a:r>
            <a:endParaRPr lang="en-US" sz="1600" i="1" dirty="0" smtClean="0"/>
          </a:p>
          <a:p>
            <a:endParaRPr lang="en-US" sz="1600" i="1" dirty="0"/>
          </a:p>
          <a:p>
            <a:r>
              <a:rPr lang="en-US" sz="1600" i="1" dirty="0" smtClean="0"/>
              <a:t>Initially </a:t>
            </a:r>
            <a:r>
              <a:rPr lang="en-US" sz="1600" i="1" dirty="0"/>
              <a:t>providing a 1:1 co-investment between S$75K to S$300K; the co-investment was increased over 2009-10 to 1.5:1 and S$750K (cumulative) in response to the financial crisis. </a:t>
            </a:r>
            <a:endParaRPr lang="en-US" sz="1600" i="1" dirty="0" smtClean="0"/>
          </a:p>
          <a:p>
            <a:endParaRPr lang="en-US" sz="1600" i="1" dirty="0"/>
          </a:p>
          <a:p>
            <a:r>
              <a:rPr lang="en-US" sz="1600" i="1" dirty="0" smtClean="0"/>
              <a:t>In </a:t>
            </a:r>
            <a:r>
              <a:rPr lang="en-US" sz="1600" i="1" dirty="0"/>
              <a:t>the initial years, the scheme provided an upside incentive to the third party investors when there was a positive exit: After recovering its initial investment plus accrued interest, the Scheme offered one-third of any remaining surplus gains to be given to the third-party investors. In more recent years, this upside incentive has been withdrawn. </a:t>
            </a:r>
            <a:endParaRPr lang="en-US" sz="1600" i="1" dirty="0" smtClean="0"/>
          </a:p>
          <a:p>
            <a:endParaRPr lang="en-US" sz="1600" i="1" dirty="0" smtClean="0"/>
          </a:p>
          <a:p>
            <a:r>
              <a:rPr lang="en-US" sz="1600" i="1" dirty="0" smtClean="0"/>
              <a:t>As </a:t>
            </a:r>
            <a:r>
              <a:rPr lang="en-US" sz="1600" i="1" dirty="0"/>
              <a:t>of the end of 2010, over 150 start-ups have been funded under SEEDS (SPRING Singapore, 2010).</a:t>
            </a:r>
          </a:p>
          <a:p>
            <a:endParaRPr lang="en-US" sz="1600" i="1" dirty="0"/>
          </a:p>
        </p:txBody>
      </p:sp>
    </p:spTree>
    <p:extLst>
      <p:ext uri="{BB962C8B-B14F-4D97-AF65-F5344CB8AC3E}">
        <p14:creationId xmlns:p14="http://schemas.microsoft.com/office/powerpoint/2010/main" val="30911089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7544" y="183177"/>
            <a:ext cx="794719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spcBef>
                <a:spcPts val="3000"/>
              </a:spcBef>
              <a:buClr>
                <a:srgbClr val="EE941C"/>
              </a:buClr>
              <a:buFont typeface="Arial" pitchFamily="34" charset="0"/>
              <a:buNone/>
            </a:pPr>
            <a:r>
              <a:rPr lang="pt-BR" sz="2800" b="1" dirty="0" smtClean="0">
                <a:solidFill>
                  <a:schemeClr val="tx1"/>
                </a:solidFill>
                <a:latin typeface="Arial" pitchFamily="34" charset="0"/>
              </a:rPr>
              <a:t>Singapura </a:t>
            </a:r>
            <a:endParaRPr lang="en-GB" sz="2800" b="1" dirty="0">
              <a:solidFill>
                <a:schemeClr val="tx1"/>
              </a:solidFill>
              <a:latin typeface="Arial" pitchFamily="34" charset="0"/>
            </a:endParaRPr>
          </a:p>
        </p:txBody>
      </p:sp>
      <p:sp>
        <p:nvSpPr>
          <p:cNvPr id="4" name="TextBox 3"/>
          <p:cNvSpPr txBox="1"/>
          <p:nvPr/>
        </p:nvSpPr>
        <p:spPr>
          <a:xfrm>
            <a:off x="639283" y="708578"/>
            <a:ext cx="7965163" cy="5755422"/>
          </a:xfrm>
          <a:prstGeom prst="rect">
            <a:avLst/>
          </a:prstGeom>
          <a:noFill/>
        </p:spPr>
        <p:txBody>
          <a:bodyPr wrap="square" rtlCol="0">
            <a:spAutoFit/>
          </a:bodyPr>
          <a:lstStyle/>
          <a:p>
            <a:r>
              <a:rPr lang="en-US" sz="1600" i="1" dirty="0"/>
              <a:t>A related government scheme seeks to promote the formation of business angel </a:t>
            </a:r>
            <a:r>
              <a:rPr lang="en-US" sz="1600" i="1" dirty="0" smtClean="0"/>
              <a:t>groups: The </a:t>
            </a:r>
            <a:r>
              <a:rPr lang="en-US" sz="1600" i="1" dirty="0"/>
              <a:t>Business Angel Scheme (BAS), also administered by SPRING, was introduced in 2005 and co-funds investment by pre-approved Business Angel groups. </a:t>
            </a:r>
            <a:endParaRPr lang="en-US" sz="1600" i="1" dirty="0" smtClean="0"/>
          </a:p>
          <a:p>
            <a:endParaRPr lang="en-US" sz="1600" i="1" dirty="0"/>
          </a:p>
          <a:p>
            <a:r>
              <a:rPr lang="en-US" sz="1600" i="1" dirty="0" smtClean="0"/>
              <a:t>Under </a:t>
            </a:r>
            <a:r>
              <a:rPr lang="en-US" sz="1600" i="1" dirty="0"/>
              <a:t>BAS, SPRING would co-invest S$10 million with at least three experienced angel investors who collectively commit to invest at least S$10 million over five years. </a:t>
            </a:r>
            <a:endParaRPr lang="en-US" sz="1600" i="1" dirty="0" smtClean="0"/>
          </a:p>
          <a:p>
            <a:endParaRPr lang="en-US" sz="1600" i="1" dirty="0"/>
          </a:p>
          <a:p>
            <a:r>
              <a:rPr lang="en-US" sz="1600" i="1" dirty="0" smtClean="0"/>
              <a:t>The </a:t>
            </a:r>
            <a:r>
              <a:rPr lang="en-US" sz="1600" i="1" dirty="0"/>
              <a:t>scheme provides for a 1:1 co-investment of S$1 million per deal, with an option for investors to buy out SPRING’s investment within five years at 1.25 times the original investment value. </a:t>
            </a:r>
            <a:endParaRPr lang="en-US" sz="1600" i="1" dirty="0" smtClean="0"/>
          </a:p>
          <a:p>
            <a:endParaRPr lang="en-US" sz="1600" i="1" dirty="0"/>
          </a:p>
          <a:p>
            <a:r>
              <a:rPr lang="en-US" sz="1600" i="1" dirty="0" smtClean="0"/>
              <a:t>As </a:t>
            </a:r>
            <a:r>
              <a:rPr lang="en-US" sz="1600" i="1" dirty="0"/>
              <a:t>with SEEDS, the co-investment terms were improved over 2009-10, to 1.5:1 up to a maximum of S$1.5 million per deal. </a:t>
            </a:r>
            <a:endParaRPr lang="en-US" sz="1600" i="1" dirty="0" smtClean="0"/>
          </a:p>
          <a:p>
            <a:endParaRPr lang="en-US" sz="1600" i="1" dirty="0"/>
          </a:p>
          <a:p>
            <a:r>
              <a:rPr lang="en-US" sz="1600" i="1" dirty="0" smtClean="0"/>
              <a:t>Three </a:t>
            </a:r>
            <a:r>
              <a:rPr lang="en-US" sz="1600" i="1" dirty="0"/>
              <a:t>angel groups have been co-funded under the BAS program so far: Sirius Capital; BAF Spectrum; and </a:t>
            </a:r>
            <a:r>
              <a:rPr lang="en-US" sz="1600" i="1" dirty="0" err="1"/>
              <a:t>AccelX</a:t>
            </a:r>
            <a:r>
              <a:rPr lang="en-US" sz="1600" i="1" dirty="0"/>
              <a:t>. </a:t>
            </a:r>
            <a:endParaRPr lang="en-US" sz="1600" i="1" dirty="0" smtClean="0"/>
          </a:p>
          <a:p>
            <a:endParaRPr lang="en-US" sz="1600" i="1" dirty="0"/>
          </a:p>
          <a:p>
            <a:r>
              <a:rPr lang="en-US" sz="1600" i="1" dirty="0" smtClean="0"/>
              <a:t>The </a:t>
            </a:r>
            <a:r>
              <a:rPr lang="en-US" sz="1600" i="1" dirty="0"/>
              <a:t>BAS and SEEDS complement each other, so that start-ups that have already received funding under SEEDS can still apply under BAF for follow-on investment up to a maximum of $1.5 million (SPRING Singapore 2010). </a:t>
            </a:r>
            <a:endParaRPr lang="en-US" sz="1600" i="1" dirty="0" smtClean="0"/>
          </a:p>
          <a:p>
            <a:endParaRPr lang="en-US" sz="1600" i="1" dirty="0"/>
          </a:p>
          <a:p>
            <a:r>
              <a:rPr lang="en-US" sz="1600" i="1" dirty="0" smtClean="0"/>
              <a:t>As </a:t>
            </a:r>
            <a:r>
              <a:rPr lang="en-US" sz="1600" i="1" dirty="0"/>
              <a:t>of the end of 2010, close to 20 ventures have been funded by the three angel groups supported by the BAS.</a:t>
            </a:r>
          </a:p>
        </p:txBody>
      </p:sp>
    </p:spTree>
    <p:extLst>
      <p:ext uri="{BB962C8B-B14F-4D97-AF65-F5344CB8AC3E}">
        <p14:creationId xmlns:p14="http://schemas.microsoft.com/office/powerpoint/2010/main" val="182041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2950" y="404664"/>
            <a:ext cx="8305800" cy="5760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dirty="0" smtClean="0"/>
              <a:t>A indústria de Venture Capital possui um componente formal (Fundos de Venture Capital) e outro informal (investidores anjo) </a:t>
            </a:r>
            <a:br>
              <a:rPr lang="pt-BR" sz="2800" dirty="0" smtClean="0"/>
            </a:br>
            <a:r>
              <a:rPr lang="pt-BR" sz="2800" dirty="0" smtClean="0"/>
              <a:t/>
            </a:r>
            <a:br>
              <a:rPr lang="pt-BR" sz="2800" dirty="0" smtClean="0"/>
            </a:br>
            <a:r>
              <a:rPr lang="pt-BR" sz="2800" dirty="0" smtClean="0"/>
              <a:t>Os mercados informal e formal de Venture Capital são recursos complementares de investimento para empresas inovadoras.</a:t>
            </a:r>
            <a:br>
              <a:rPr lang="pt-BR" sz="2800" dirty="0" smtClean="0"/>
            </a:br>
            <a:r>
              <a:rPr lang="pt-BR" sz="2800" dirty="0" smtClean="0"/>
              <a:t/>
            </a:r>
            <a:br>
              <a:rPr lang="pt-BR" sz="2800" dirty="0" smtClean="0"/>
            </a:br>
            <a:r>
              <a:rPr lang="pt-BR" sz="2800" b="1" dirty="0" smtClean="0"/>
              <a:t>Tipicamente, são necessárias várias rodadas de  investimento para estas empresas começarem suas operações e crescerem. </a:t>
            </a:r>
          </a:p>
          <a:p>
            <a:pPr algn="r"/>
            <a:r>
              <a:rPr lang="pt-BR" sz="2800" b="1" dirty="0" smtClean="0"/>
              <a:t>O montante e o momento do aporte variam de acordo com a natureza e o estágio de maturidade do negócio (MIT, 2000)‏</a:t>
            </a:r>
            <a:endParaRPr lang="pt-BR" sz="2800" b="1" dirty="0"/>
          </a:p>
        </p:txBody>
      </p:sp>
    </p:spTree>
    <p:extLst>
      <p:ext uri="{BB962C8B-B14F-4D97-AF65-F5344CB8AC3E}">
        <p14:creationId xmlns:p14="http://schemas.microsoft.com/office/powerpoint/2010/main" val="3464723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7544" y="183177"/>
            <a:ext cx="794719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spcBef>
                <a:spcPts val="3000"/>
              </a:spcBef>
              <a:buClr>
                <a:srgbClr val="EE941C"/>
              </a:buClr>
              <a:buFont typeface="Arial" pitchFamily="34" charset="0"/>
              <a:buNone/>
            </a:pPr>
            <a:r>
              <a:rPr lang="pt-BR" sz="2800" b="1" dirty="0" smtClean="0">
                <a:solidFill>
                  <a:schemeClr val="tx1"/>
                </a:solidFill>
                <a:latin typeface="Arial" pitchFamily="34" charset="0"/>
              </a:rPr>
              <a:t>India</a:t>
            </a:r>
            <a:endParaRPr lang="en-GB" sz="2800" b="1" dirty="0">
              <a:solidFill>
                <a:schemeClr val="tx1"/>
              </a:solidFill>
              <a:latin typeface="Arial" pitchFamily="34" charset="0"/>
            </a:endParaRPr>
          </a:p>
        </p:txBody>
      </p:sp>
      <p:sp>
        <p:nvSpPr>
          <p:cNvPr id="4" name="TextBox 3"/>
          <p:cNvSpPr txBox="1"/>
          <p:nvPr/>
        </p:nvSpPr>
        <p:spPr>
          <a:xfrm>
            <a:off x="639283" y="708578"/>
            <a:ext cx="7965163" cy="5262979"/>
          </a:xfrm>
          <a:prstGeom prst="rect">
            <a:avLst/>
          </a:prstGeom>
          <a:noFill/>
        </p:spPr>
        <p:txBody>
          <a:bodyPr wrap="square" rtlCol="0">
            <a:spAutoFit/>
          </a:bodyPr>
          <a:lstStyle/>
          <a:p>
            <a:r>
              <a:rPr lang="en-US" sz="1600" i="1" dirty="0"/>
              <a:t>SEBI has announced rules for angel investors with aim to promote entrepreneurship in India. Many new age companies in India look for angel investors to fund them. </a:t>
            </a:r>
            <a:endParaRPr lang="en-US" sz="1600" i="1" dirty="0" smtClean="0"/>
          </a:p>
          <a:p>
            <a:endParaRPr lang="en-US" sz="1600" i="1" dirty="0"/>
          </a:p>
          <a:p>
            <a:r>
              <a:rPr lang="en-US" sz="1600" i="1" dirty="0" smtClean="0"/>
              <a:t>Angel </a:t>
            </a:r>
            <a:r>
              <a:rPr lang="en-US" sz="1600" i="1" dirty="0"/>
              <a:t>investors take more risk and get better rewards for their investment in early stage companies. In recent times, Finance Minister has indicated to control the way angel investors deal with startup companies in India.</a:t>
            </a:r>
          </a:p>
          <a:p>
            <a:endParaRPr lang="en-US" sz="1600" i="1" dirty="0"/>
          </a:p>
          <a:p>
            <a:r>
              <a:rPr lang="en-US" sz="1600" i="1" dirty="0"/>
              <a:t>SEBI has allowed angel investors to register themselves as Alternative Investment Funds (AIF) in India. Angel investors can invest between </a:t>
            </a:r>
            <a:r>
              <a:rPr lang="en-US" sz="1600" i="1" dirty="0" err="1"/>
              <a:t>Rs</a:t>
            </a:r>
            <a:r>
              <a:rPr lang="en-US" sz="1600" i="1" dirty="0"/>
              <a:t> 50 lakh to </a:t>
            </a:r>
            <a:r>
              <a:rPr lang="en-US" sz="1600" i="1" dirty="0" err="1"/>
              <a:t>Rs</a:t>
            </a:r>
            <a:r>
              <a:rPr lang="en-US" sz="1600" i="1" dirty="0"/>
              <a:t> 5 </a:t>
            </a:r>
            <a:r>
              <a:rPr lang="en-US" sz="1600" i="1" dirty="0" err="1"/>
              <a:t>crore</a:t>
            </a:r>
            <a:r>
              <a:rPr lang="en-US" sz="1600" i="1" dirty="0"/>
              <a:t> via AIF route in companies.</a:t>
            </a:r>
          </a:p>
          <a:p>
            <a:endParaRPr lang="en-US" sz="1600" i="1" dirty="0"/>
          </a:p>
          <a:p>
            <a:r>
              <a:rPr lang="en-US" sz="1600" i="1" dirty="0"/>
              <a:t>Angel investors will be allowed to make investments only in companies incorporated in India. Only the companies which are not listed on stock markets can attract investments from angel investors. The turnover of the company should be less than </a:t>
            </a:r>
            <a:r>
              <a:rPr lang="en-US" sz="1600" i="1" dirty="0" err="1"/>
              <a:t>Rs</a:t>
            </a:r>
            <a:r>
              <a:rPr lang="en-US" sz="1600" i="1" dirty="0"/>
              <a:t> 25 </a:t>
            </a:r>
            <a:r>
              <a:rPr lang="en-US" sz="1600" i="1" dirty="0" err="1"/>
              <a:t>crore</a:t>
            </a:r>
            <a:r>
              <a:rPr lang="en-US" sz="1600" i="1" dirty="0"/>
              <a:t>. Further, angel funds should start with minimum capital of </a:t>
            </a:r>
            <a:r>
              <a:rPr lang="en-US" sz="1600" i="1" dirty="0" err="1"/>
              <a:t>Rs</a:t>
            </a:r>
            <a:r>
              <a:rPr lang="en-US" sz="1600" i="1" dirty="0"/>
              <a:t> 10 </a:t>
            </a:r>
            <a:r>
              <a:rPr lang="en-US" sz="1600" i="1" dirty="0" err="1"/>
              <a:t>crore</a:t>
            </a:r>
            <a:r>
              <a:rPr lang="en-US" sz="1600" i="1" dirty="0"/>
              <a:t>. Minimum investment in startup company should be </a:t>
            </a:r>
            <a:r>
              <a:rPr lang="en-US" sz="1600" i="1" dirty="0" err="1"/>
              <a:t>Rs</a:t>
            </a:r>
            <a:r>
              <a:rPr lang="en-US" sz="1600" i="1" dirty="0"/>
              <a:t> 25 lakh.</a:t>
            </a:r>
          </a:p>
          <a:p>
            <a:endParaRPr lang="en-US" sz="1600" i="1" dirty="0"/>
          </a:p>
          <a:p>
            <a:r>
              <a:rPr lang="en-US" sz="1600" i="1" dirty="0"/>
              <a:t>The companies receiving funds should not be more than three years old. Additionally, angel investments will have a minimum lock-in period of three years in the investee company. With the new rules for Angel investments, SEBI plans to regulate the sector and keep a watch on the investment scenario at early stage.</a:t>
            </a:r>
          </a:p>
        </p:txBody>
      </p:sp>
    </p:spTree>
    <p:extLst>
      <p:ext uri="{BB962C8B-B14F-4D97-AF65-F5344CB8AC3E}">
        <p14:creationId xmlns:p14="http://schemas.microsoft.com/office/powerpoint/2010/main" val="1112589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7544" y="183177"/>
            <a:ext cx="794719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spcBef>
                <a:spcPts val="3000"/>
              </a:spcBef>
              <a:buClr>
                <a:srgbClr val="EE941C"/>
              </a:buClr>
              <a:buFont typeface="Arial" pitchFamily="34" charset="0"/>
              <a:buNone/>
            </a:pPr>
            <a:r>
              <a:rPr lang="pt-BR" sz="2800" b="1" dirty="0" smtClean="0">
                <a:solidFill>
                  <a:schemeClr val="tx1"/>
                </a:solidFill>
                <a:latin typeface="Arial" pitchFamily="34" charset="0"/>
              </a:rPr>
              <a:t>Austrália</a:t>
            </a:r>
            <a:endParaRPr lang="en-GB" sz="2800" b="1" dirty="0">
              <a:solidFill>
                <a:schemeClr val="tx1"/>
              </a:solidFill>
              <a:latin typeface="Arial" pitchFamily="34" charset="0"/>
            </a:endParaRPr>
          </a:p>
        </p:txBody>
      </p:sp>
      <p:sp>
        <p:nvSpPr>
          <p:cNvPr id="4" name="TextBox 3"/>
          <p:cNvSpPr txBox="1"/>
          <p:nvPr/>
        </p:nvSpPr>
        <p:spPr>
          <a:xfrm>
            <a:off x="755576" y="1340768"/>
            <a:ext cx="7965163" cy="4247317"/>
          </a:xfrm>
          <a:prstGeom prst="rect">
            <a:avLst/>
          </a:prstGeom>
          <a:noFill/>
        </p:spPr>
        <p:txBody>
          <a:bodyPr wrap="square" rtlCol="0">
            <a:spAutoFit/>
          </a:bodyPr>
          <a:lstStyle/>
          <a:p>
            <a:r>
              <a:rPr lang="en-US" b="1" i="1" dirty="0"/>
              <a:t>Business ‘angels’ a shining light in gloomy budget?</a:t>
            </a:r>
          </a:p>
          <a:p>
            <a:r>
              <a:rPr lang="en-US" sz="1200" i="1" dirty="0"/>
              <a:t>Published 15 May 2013 12:00, Updated 16 May 2013 07:31</a:t>
            </a:r>
          </a:p>
          <a:p>
            <a:endParaRPr lang="en-US" i="1" dirty="0" smtClean="0"/>
          </a:p>
          <a:p>
            <a:r>
              <a:rPr lang="en-US" i="1" dirty="0" smtClean="0"/>
              <a:t>Start-up </a:t>
            </a:r>
            <a:r>
              <a:rPr lang="en-US" i="1" dirty="0"/>
              <a:t>businesses and angel investors have been spared in the federal government’s hefty budget cuts, with </a:t>
            </a:r>
            <a:r>
              <a:rPr lang="en-US" b="1" i="1" dirty="0"/>
              <a:t>Labor committing $350 million in administered capital to its Venture Australia program and changes to tax concessions to encourage the participation of angel investors.</a:t>
            </a:r>
          </a:p>
          <a:p>
            <a:endParaRPr lang="en-US" i="1" dirty="0"/>
          </a:p>
          <a:p>
            <a:r>
              <a:rPr lang="en-US" i="1" dirty="0"/>
              <a:t>The government will provide $378.6 million (including $350 million in administered capital to the Innovation Investment Fund) over 15 years in a bid to “stimulate innovation and entrepreneurial activity” in Australian business.</a:t>
            </a:r>
          </a:p>
          <a:p>
            <a:endParaRPr lang="en-US" i="1" dirty="0"/>
          </a:p>
          <a:p>
            <a:r>
              <a:rPr lang="en-US" i="1" dirty="0"/>
              <a:t>The government says </a:t>
            </a:r>
            <a:r>
              <a:rPr lang="en-US" b="1" i="1" dirty="0"/>
              <a:t>changes to venture capital tax concession programs will provide “additional clarity and certainty” for investment and encourage more angel investor syndicates to contribute to the funding of start-up companies.</a:t>
            </a:r>
          </a:p>
        </p:txBody>
      </p:sp>
    </p:spTree>
    <p:extLst>
      <p:ext uri="{BB962C8B-B14F-4D97-AF65-F5344CB8AC3E}">
        <p14:creationId xmlns:p14="http://schemas.microsoft.com/office/powerpoint/2010/main" val="4167218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7544" y="183177"/>
            <a:ext cx="794719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spcBef>
                <a:spcPts val="3000"/>
              </a:spcBef>
              <a:buClr>
                <a:srgbClr val="EE941C"/>
              </a:buClr>
              <a:buFont typeface="Arial" pitchFamily="34" charset="0"/>
              <a:buNone/>
            </a:pPr>
            <a:r>
              <a:rPr lang="pt-BR" sz="2800" b="1" dirty="0" smtClean="0">
                <a:solidFill>
                  <a:schemeClr val="tx1"/>
                </a:solidFill>
                <a:latin typeface="Arial" pitchFamily="34" charset="0"/>
              </a:rPr>
              <a:t>Malásia</a:t>
            </a:r>
            <a:endParaRPr lang="en-GB" sz="2800" b="1" dirty="0">
              <a:solidFill>
                <a:schemeClr val="tx1"/>
              </a:solidFill>
              <a:latin typeface="Arial" pitchFamily="34" charset="0"/>
            </a:endParaRPr>
          </a:p>
        </p:txBody>
      </p:sp>
      <p:sp>
        <p:nvSpPr>
          <p:cNvPr id="4" name="TextBox 3"/>
          <p:cNvSpPr txBox="1"/>
          <p:nvPr/>
        </p:nvSpPr>
        <p:spPr>
          <a:xfrm>
            <a:off x="611560" y="980728"/>
            <a:ext cx="7965163" cy="5078313"/>
          </a:xfrm>
          <a:prstGeom prst="rect">
            <a:avLst/>
          </a:prstGeom>
          <a:noFill/>
        </p:spPr>
        <p:txBody>
          <a:bodyPr wrap="square" rtlCol="0">
            <a:spAutoFit/>
          </a:bodyPr>
          <a:lstStyle/>
          <a:p>
            <a:r>
              <a:rPr lang="en-US" b="1" i="1" dirty="0"/>
              <a:t>Angel Tax </a:t>
            </a:r>
            <a:r>
              <a:rPr lang="en-US" b="1" i="1" dirty="0" smtClean="0"/>
              <a:t>Incentive</a:t>
            </a:r>
          </a:p>
          <a:p>
            <a:endParaRPr lang="en-US" b="1" i="1" dirty="0"/>
          </a:p>
          <a:p>
            <a:pPr algn="just"/>
            <a:r>
              <a:rPr lang="en-US" i="1" dirty="0" smtClean="0"/>
              <a:t>In </a:t>
            </a:r>
            <a:r>
              <a:rPr lang="en-US" i="1" dirty="0"/>
              <a:t>tandem with the tenth (10th) Malaysia </a:t>
            </a:r>
            <a:r>
              <a:rPr lang="en-US" i="1" dirty="0" smtClean="0"/>
              <a:t>Plan announced </a:t>
            </a:r>
            <a:r>
              <a:rPr lang="en-US" i="1" dirty="0"/>
              <a:t>right after the New Economic </a:t>
            </a:r>
            <a:r>
              <a:rPr lang="en-US" i="1" dirty="0" smtClean="0"/>
              <a:t> Model (</a:t>
            </a:r>
            <a:r>
              <a:rPr lang="en-US" i="1" dirty="0"/>
              <a:t>NEM), the 2011 Budget announcement has set the government’s roadmap to </a:t>
            </a:r>
            <a:r>
              <a:rPr lang="en-US" i="1" dirty="0" smtClean="0"/>
              <a:t>becoming </a:t>
            </a:r>
            <a:r>
              <a:rPr lang="en-US" i="1" dirty="0"/>
              <a:t>a high-income nation via its four key strategies i.e. reinvigorating private invest-</a:t>
            </a:r>
            <a:r>
              <a:rPr lang="en-US" i="1" dirty="0" err="1"/>
              <a:t>ment</a:t>
            </a:r>
            <a:r>
              <a:rPr lang="en-US" i="1" dirty="0"/>
              <a:t>, intensifying human capital development, enhancing the quality of life of citizens and </a:t>
            </a:r>
            <a:r>
              <a:rPr lang="en-US" i="1" dirty="0" smtClean="0"/>
              <a:t>strengthening </a:t>
            </a:r>
            <a:r>
              <a:rPr lang="en-US" i="1" dirty="0"/>
              <a:t>public service delivery. </a:t>
            </a:r>
            <a:endParaRPr lang="en-US" i="1" dirty="0" smtClean="0"/>
          </a:p>
          <a:p>
            <a:pPr algn="just"/>
            <a:endParaRPr lang="en-US" i="1" dirty="0"/>
          </a:p>
          <a:p>
            <a:pPr algn="just"/>
            <a:r>
              <a:rPr lang="en-US" i="1" dirty="0"/>
              <a:t>With an incentive, an angel </a:t>
            </a:r>
            <a:r>
              <a:rPr lang="en-US" i="1" dirty="0" smtClean="0"/>
              <a:t>investor </a:t>
            </a:r>
            <a:r>
              <a:rPr lang="en-US" i="1" dirty="0"/>
              <a:t>is entitled for tax exemption </a:t>
            </a:r>
            <a:r>
              <a:rPr lang="en-US" i="1" dirty="0" smtClean="0"/>
              <a:t>equal </a:t>
            </a:r>
            <a:r>
              <a:rPr lang="en-US" i="1" dirty="0"/>
              <a:t>to the value of investment made </a:t>
            </a:r>
            <a:r>
              <a:rPr lang="en-US" i="1" dirty="0" smtClean="0"/>
              <a:t>to </a:t>
            </a:r>
            <a:r>
              <a:rPr lang="en-US" i="1" dirty="0"/>
              <a:t>a venture company in respect of all </a:t>
            </a:r>
            <a:r>
              <a:rPr lang="en-US" i="1" dirty="0" smtClean="0"/>
              <a:t>his </a:t>
            </a:r>
            <a:r>
              <a:rPr lang="en-US" i="1" dirty="0"/>
              <a:t>aggregate income but restricted to </a:t>
            </a:r>
            <a:r>
              <a:rPr lang="en-US" i="1" dirty="0" smtClean="0"/>
              <a:t>80</a:t>
            </a:r>
            <a:r>
              <a:rPr lang="en-US" i="1" dirty="0"/>
              <a:t>% of the aggregate adjusted income </a:t>
            </a:r>
            <a:r>
              <a:rPr lang="en-US" i="1" dirty="0" smtClean="0"/>
              <a:t>for </a:t>
            </a:r>
            <a:r>
              <a:rPr lang="en-US" i="1" dirty="0"/>
              <a:t>each </a:t>
            </a:r>
            <a:r>
              <a:rPr lang="en-US" i="1" dirty="0" smtClean="0"/>
              <a:t>year.</a:t>
            </a:r>
          </a:p>
          <a:p>
            <a:pPr algn="just"/>
            <a:endParaRPr lang="en-US" i="1" dirty="0"/>
          </a:p>
          <a:p>
            <a:pPr algn="just"/>
            <a:r>
              <a:rPr lang="en-US" i="1" dirty="0"/>
              <a:t>The purpose of the Angel Investor Tax </a:t>
            </a:r>
            <a:r>
              <a:rPr lang="en-US" i="1" dirty="0" smtClean="0"/>
              <a:t>Incentive </a:t>
            </a:r>
            <a:r>
              <a:rPr lang="en-US" i="1" dirty="0"/>
              <a:t>is to encourage more angel </a:t>
            </a:r>
            <a:r>
              <a:rPr lang="en-US" i="1" dirty="0" smtClean="0"/>
              <a:t>investments </a:t>
            </a:r>
            <a:r>
              <a:rPr lang="en-US" i="1" dirty="0"/>
              <a:t>from the private sector into </a:t>
            </a:r>
            <a:r>
              <a:rPr lang="en-US" i="1" dirty="0" smtClean="0"/>
              <a:t>early </a:t>
            </a:r>
            <a:r>
              <a:rPr lang="en-US" i="1" dirty="0"/>
              <a:t>stage companies in technology-based ventures. </a:t>
            </a:r>
            <a:endParaRPr lang="en-US" i="1" dirty="0" smtClean="0"/>
          </a:p>
          <a:p>
            <a:pPr algn="just"/>
            <a:endParaRPr lang="en-US" i="1" dirty="0"/>
          </a:p>
          <a:p>
            <a:pPr algn="just"/>
            <a:r>
              <a:rPr lang="en-US" i="1" dirty="0" smtClean="0"/>
              <a:t>The </a:t>
            </a:r>
            <a:r>
              <a:rPr lang="en-US" i="1" dirty="0"/>
              <a:t>exemption granted </a:t>
            </a:r>
            <a:r>
              <a:rPr lang="en-US" i="1" dirty="0" smtClean="0"/>
              <a:t>in </a:t>
            </a:r>
            <a:r>
              <a:rPr lang="en-US" i="1" dirty="0"/>
              <a:t>a way is to reduce the risks, if any, </a:t>
            </a:r>
            <a:r>
              <a:rPr lang="en-US" i="1" dirty="0" smtClean="0"/>
              <a:t>associated </a:t>
            </a:r>
            <a:r>
              <a:rPr lang="en-US" i="1" dirty="0"/>
              <a:t>with the risk of new start-up </a:t>
            </a:r>
            <a:r>
              <a:rPr lang="en-US" i="1" dirty="0" smtClean="0"/>
              <a:t>technology </a:t>
            </a:r>
            <a:r>
              <a:rPr lang="en-US" i="1" dirty="0"/>
              <a:t>companies. </a:t>
            </a:r>
          </a:p>
        </p:txBody>
      </p:sp>
    </p:spTree>
    <p:extLst>
      <p:ext uri="{BB962C8B-B14F-4D97-AF65-F5344CB8AC3E}">
        <p14:creationId xmlns:p14="http://schemas.microsoft.com/office/powerpoint/2010/main" val="2793460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7544" y="183177"/>
            <a:ext cx="794719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spcBef>
                <a:spcPts val="3000"/>
              </a:spcBef>
              <a:buClr>
                <a:srgbClr val="EE941C"/>
              </a:buClr>
              <a:buFont typeface="Arial" pitchFamily="34" charset="0"/>
              <a:buNone/>
            </a:pPr>
            <a:r>
              <a:rPr lang="pt-BR" sz="2800" b="1" dirty="0" smtClean="0">
                <a:solidFill>
                  <a:schemeClr val="tx1"/>
                </a:solidFill>
                <a:latin typeface="Arial" pitchFamily="34" charset="0"/>
              </a:rPr>
              <a:t>Canadá (Ontário)</a:t>
            </a:r>
            <a:endParaRPr lang="en-GB" sz="2800" b="1" dirty="0">
              <a:solidFill>
                <a:schemeClr val="tx1"/>
              </a:solidFill>
              <a:latin typeface="Arial" pitchFamily="34" charset="0"/>
            </a:endParaRPr>
          </a:p>
        </p:txBody>
      </p:sp>
      <p:sp>
        <p:nvSpPr>
          <p:cNvPr id="4" name="TextBox 3"/>
          <p:cNvSpPr txBox="1"/>
          <p:nvPr/>
        </p:nvSpPr>
        <p:spPr>
          <a:xfrm>
            <a:off x="490948" y="836712"/>
            <a:ext cx="7965163" cy="5293757"/>
          </a:xfrm>
          <a:prstGeom prst="rect">
            <a:avLst/>
          </a:prstGeom>
          <a:noFill/>
        </p:spPr>
        <p:txBody>
          <a:bodyPr wrap="square" rtlCol="0">
            <a:spAutoFit/>
          </a:bodyPr>
          <a:lstStyle/>
          <a:p>
            <a:r>
              <a:rPr lang="en-US" b="1" i="1" dirty="0" err="1"/>
              <a:t>FedDev</a:t>
            </a:r>
            <a:r>
              <a:rPr lang="en-US" b="1" i="1" dirty="0"/>
              <a:t> Ontario’s Investing in Business Innovation (IBI) </a:t>
            </a:r>
            <a:r>
              <a:rPr lang="en-US" b="1" i="1" dirty="0" smtClean="0"/>
              <a:t>program </a:t>
            </a:r>
            <a:r>
              <a:rPr lang="en-US" sz="1400" i="1" dirty="0" smtClean="0"/>
              <a:t>run </a:t>
            </a:r>
            <a:r>
              <a:rPr lang="en-US" sz="1400" i="1" dirty="0"/>
              <a:t>by </a:t>
            </a:r>
            <a:r>
              <a:rPr lang="en-US" sz="1400" i="1" dirty="0" err="1"/>
              <a:t>FedDev</a:t>
            </a:r>
            <a:r>
              <a:rPr lang="en-US" sz="1400" i="1" dirty="0"/>
              <a:t> Ontario to “</a:t>
            </a:r>
            <a:r>
              <a:rPr lang="en-US" sz="1400" b="1" i="1" dirty="0"/>
              <a:t>assist start-up businesses to accelerate the commercialization of new products, processes, and practices by increasing, stimulating, and leveraging private sector investment.</a:t>
            </a:r>
            <a:r>
              <a:rPr lang="en-US" sz="1400" i="1" dirty="0"/>
              <a:t>”  </a:t>
            </a:r>
            <a:endParaRPr lang="en-US" sz="1400" i="1" dirty="0" smtClean="0"/>
          </a:p>
          <a:p>
            <a:endParaRPr lang="en-US" sz="1600" i="1" dirty="0" smtClean="0"/>
          </a:p>
          <a:p>
            <a:r>
              <a:rPr lang="en-US" sz="1600" i="1" dirty="0" smtClean="0"/>
              <a:t>The </a:t>
            </a:r>
            <a:r>
              <a:rPr lang="en-US" sz="1600" i="1" dirty="0"/>
              <a:t>program provides </a:t>
            </a:r>
            <a:r>
              <a:rPr lang="en-US" sz="1600" b="1" i="1" dirty="0"/>
              <a:t>two types of funding that you, as an Angel investor</a:t>
            </a:r>
            <a:r>
              <a:rPr lang="en-US" sz="1600" i="1" dirty="0"/>
              <a:t>, may qualify for:</a:t>
            </a:r>
          </a:p>
          <a:p>
            <a:pPr marL="285750" indent="-285750">
              <a:buFont typeface="Arial" panose="020B0604020202020204" pitchFamily="34" charset="0"/>
              <a:buChar char="•"/>
            </a:pPr>
            <a:r>
              <a:rPr lang="en-US" sz="1400" i="1" dirty="0"/>
              <a:t>To assist start-up businesses in southern Ontario to commercialize new products, processes or practices (via a non-interest-bearing loan </a:t>
            </a:r>
            <a:r>
              <a:rPr lang="en-US" sz="1400" i="1" dirty="0" err="1"/>
              <a:t>totalling</a:t>
            </a:r>
            <a:r>
              <a:rPr lang="en-US" sz="1400" i="1" dirty="0"/>
              <a:t> 50% of eligible private investment); and</a:t>
            </a:r>
            <a:r>
              <a:rPr lang="en-US" sz="1400" i="1" dirty="0" smtClean="0"/>
              <a:t>,</a:t>
            </a:r>
          </a:p>
          <a:p>
            <a:pPr marL="285750" indent="-285750">
              <a:buFont typeface="Arial" panose="020B0604020202020204" pitchFamily="34" charset="0"/>
              <a:buChar char="•"/>
            </a:pPr>
            <a:r>
              <a:rPr lang="en-US" sz="1400" b="1" i="1" dirty="0" smtClean="0"/>
              <a:t>To </a:t>
            </a:r>
            <a:r>
              <a:rPr lang="en-US" sz="1400" b="1" i="1" dirty="0"/>
              <a:t>leverage angel or venture capital investment in southern Ontario (via support for non-profit Angel investor groups and networks).</a:t>
            </a:r>
          </a:p>
          <a:p>
            <a:endParaRPr lang="en-US" sz="1400" i="1" dirty="0" smtClean="0"/>
          </a:p>
          <a:p>
            <a:r>
              <a:rPr lang="en-US" sz="1600" i="1" dirty="0" smtClean="0"/>
              <a:t>Funds </a:t>
            </a:r>
            <a:r>
              <a:rPr lang="en-US" sz="1600" i="1" dirty="0"/>
              <a:t>for Angel-invested businesses</a:t>
            </a:r>
          </a:p>
          <a:p>
            <a:pPr marL="171450" indent="-171450">
              <a:buFont typeface="Arial" panose="020B0604020202020204" pitchFamily="34" charset="0"/>
              <a:buChar char="•"/>
            </a:pPr>
            <a:r>
              <a:rPr lang="en-US" sz="1200" i="1" dirty="0"/>
              <a:t>The Investing in Business Innovation (IBI) program supports eligible start-up businesses by matching qualified Angel investments.  </a:t>
            </a:r>
            <a:endParaRPr lang="en-US" sz="1200" i="1" dirty="0" smtClean="0"/>
          </a:p>
          <a:p>
            <a:pPr marL="171450" indent="-171450">
              <a:buFont typeface="Arial" panose="020B0604020202020204" pitchFamily="34" charset="0"/>
              <a:buChar char="•"/>
            </a:pPr>
            <a:r>
              <a:rPr lang="en-US" sz="1200" i="1" dirty="0" smtClean="0"/>
              <a:t>Members </a:t>
            </a:r>
            <a:r>
              <a:rPr lang="en-US" sz="1200" i="1" dirty="0"/>
              <a:t>of all Angel Network Program groups in Southern Ontario are considered to be qualified for this program</a:t>
            </a:r>
            <a:r>
              <a:rPr lang="en-US" sz="1200" i="1" dirty="0" smtClean="0"/>
              <a:t>.</a:t>
            </a:r>
          </a:p>
          <a:p>
            <a:endParaRPr lang="en-US" sz="1400" i="1" dirty="0"/>
          </a:p>
          <a:p>
            <a:r>
              <a:rPr lang="en-US" sz="1600" i="1" dirty="0"/>
              <a:t>Steps to be eligible to apply for matching funds:</a:t>
            </a:r>
          </a:p>
          <a:p>
            <a:pPr marL="171450" indent="-171450">
              <a:buFont typeface="Arial" panose="020B0604020202020204" pitchFamily="34" charset="0"/>
              <a:buChar char="•"/>
            </a:pPr>
            <a:r>
              <a:rPr lang="en-US" sz="1200" i="1" dirty="0"/>
              <a:t>Determine your investment’s Eligibility for </a:t>
            </a:r>
            <a:r>
              <a:rPr lang="en-US" sz="1200" i="1" dirty="0" err="1"/>
              <a:t>FedDev</a:t>
            </a:r>
            <a:r>
              <a:rPr lang="en-US" sz="1200" i="1" dirty="0"/>
              <a:t> Ontario IBI Funding</a:t>
            </a:r>
          </a:p>
          <a:p>
            <a:pPr marL="171450" indent="-171450">
              <a:buFont typeface="Arial" panose="020B0604020202020204" pitchFamily="34" charset="0"/>
              <a:buChar char="•"/>
            </a:pPr>
            <a:r>
              <a:rPr lang="en-US" sz="1200" i="1" dirty="0"/>
              <a:t>Ensure that the start-up business to be invested in falls within Start-up Businesses that Qualify for </a:t>
            </a:r>
            <a:r>
              <a:rPr lang="en-US" sz="1200" i="1" dirty="0" err="1"/>
              <a:t>FedDev</a:t>
            </a:r>
            <a:r>
              <a:rPr lang="en-US" sz="1200" i="1" dirty="0"/>
              <a:t> Ontario IBI Funding</a:t>
            </a:r>
          </a:p>
          <a:p>
            <a:pPr marL="171450" indent="-171450">
              <a:buFont typeface="Arial" panose="020B0604020202020204" pitchFamily="34" charset="0"/>
              <a:buChar char="•"/>
            </a:pPr>
            <a:r>
              <a:rPr lang="en-US" sz="1200" i="1" dirty="0"/>
              <a:t>Fill out the Group Listing Application Form and upload your group’s signed charter to it</a:t>
            </a:r>
          </a:p>
          <a:p>
            <a:pPr marL="171450" indent="-171450">
              <a:buFont typeface="Arial" panose="020B0604020202020204" pitchFamily="34" charset="0"/>
              <a:buChar char="•"/>
            </a:pPr>
            <a:r>
              <a:rPr lang="en-US" sz="1200" i="1" dirty="0"/>
              <a:t>Receive confirmation from NAO-Ontario that your group members’ eligibility is active</a:t>
            </a:r>
          </a:p>
          <a:p>
            <a:pPr marL="171450" indent="-171450">
              <a:buFont typeface="Arial" panose="020B0604020202020204" pitchFamily="34" charset="0"/>
              <a:buChar char="•"/>
            </a:pPr>
            <a:r>
              <a:rPr lang="en-US" sz="1200" i="1" dirty="0"/>
              <a:t>Send NAO-Ontario updates on a regular basis.  The group representative must attest to the size (minimum 4) of the group, the processes of the group, the intent to remit statistics to NAO-Ontario, the qualifications of the members, and any contact information changes while the group remains invested or interested in deals with </a:t>
            </a:r>
            <a:r>
              <a:rPr lang="en-US" sz="1200" i="1" dirty="0" err="1"/>
              <a:t>FedDev</a:t>
            </a:r>
            <a:r>
              <a:rPr lang="en-US" sz="1200" i="1" dirty="0"/>
              <a:t> Ontario matching funds</a:t>
            </a:r>
          </a:p>
          <a:p>
            <a:r>
              <a:rPr lang="en-US" sz="1200" i="1" dirty="0"/>
              <a:t>Your group does not need to be incorporated for its members to apply and qualify for investment matching funds</a:t>
            </a:r>
            <a:r>
              <a:rPr lang="en-US" sz="1200" i="1" dirty="0" smtClean="0"/>
              <a:t>.</a:t>
            </a:r>
            <a:endParaRPr lang="en-US" sz="1200" i="1" dirty="0"/>
          </a:p>
        </p:txBody>
      </p:sp>
    </p:spTree>
    <p:extLst>
      <p:ext uri="{BB962C8B-B14F-4D97-AF65-F5344CB8AC3E}">
        <p14:creationId xmlns:p14="http://schemas.microsoft.com/office/powerpoint/2010/main" val="3698599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7544" y="183177"/>
            <a:ext cx="794719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spcBef>
                <a:spcPts val="3000"/>
              </a:spcBef>
              <a:buClr>
                <a:srgbClr val="EE941C"/>
              </a:buClr>
              <a:buFont typeface="Arial" pitchFamily="34" charset="0"/>
              <a:buNone/>
            </a:pPr>
            <a:r>
              <a:rPr lang="pt-BR" sz="2800" b="1" dirty="0" smtClean="0">
                <a:solidFill>
                  <a:schemeClr val="tx1"/>
                </a:solidFill>
                <a:latin typeface="Arial" pitchFamily="34" charset="0"/>
              </a:rPr>
              <a:t>União Européia</a:t>
            </a:r>
            <a:endParaRPr lang="en-GB" sz="2800" b="1" dirty="0">
              <a:solidFill>
                <a:schemeClr val="tx1"/>
              </a:solidFill>
              <a:latin typeface="Arial" pitchFamily="34" charset="0"/>
            </a:endParaRPr>
          </a:p>
        </p:txBody>
      </p:sp>
      <p:sp>
        <p:nvSpPr>
          <p:cNvPr id="4" name="TextBox 3"/>
          <p:cNvSpPr txBox="1"/>
          <p:nvPr/>
        </p:nvSpPr>
        <p:spPr>
          <a:xfrm>
            <a:off x="490948" y="836712"/>
            <a:ext cx="7965163" cy="5232202"/>
          </a:xfrm>
          <a:prstGeom prst="rect">
            <a:avLst/>
          </a:prstGeom>
          <a:noFill/>
        </p:spPr>
        <p:txBody>
          <a:bodyPr wrap="square" rtlCol="0">
            <a:spAutoFit/>
          </a:bodyPr>
          <a:lstStyle/>
          <a:p>
            <a:r>
              <a:rPr lang="pt-BR" sz="2000" b="1" dirty="0" smtClean="0">
                <a:latin typeface="Arial" pitchFamily="34" charset="0"/>
              </a:rPr>
              <a:t>Alemanha</a:t>
            </a:r>
            <a:endParaRPr lang="en-GB" sz="2000" b="1" dirty="0">
              <a:latin typeface="Arial" pitchFamily="34" charset="0"/>
            </a:endParaRPr>
          </a:p>
          <a:p>
            <a:r>
              <a:rPr lang="en-US" sz="1400" i="1" dirty="0" smtClean="0"/>
              <a:t>12 </a:t>
            </a:r>
            <a:r>
              <a:rPr lang="en-US" sz="1400" i="1" dirty="0"/>
              <a:t>March </a:t>
            </a:r>
            <a:r>
              <a:rPr lang="en-US" sz="1400" i="1" dirty="0" smtClean="0"/>
              <a:t>2012</a:t>
            </a:r>
          </a:p>
          <a:p>
            <a:endParaRPr lang="en-US" i="1" dirty="0"/>
          </a:p>
          <a:p>
            <a:r>
              <a:rPr lang="en-US" i="1" dirty="0"/>
              <a:t>“The EIF has launched the European Angels Fund (EAF), a fund </a:t>
            </a:r>
          </a:p>
          <a:p>
            <a:r>
              <a:rPr lang="en-US" i="1" dirty="0"/>
              <a:t>which provides equity to Business Angels and other non-institutional investors for the financing of innovative small and </a:t>
            </a:r>
            <a:r>
              <a:rPr lang="en-US" i="1" dirty="0" smtClean="0"/>
              <a:t>medium-sized </a:t>
            </a:r>
            <a:r>
              <a:rPr lang="en-US" i="1" dirty="0"/>
              <a:t>enterprises in the form of co-investments</a:t>
            </a:r>
            <a:r>
              <a:rPr lang="en-US" i="1" dirty="0" smtClean="0"/>
              <a:t>.”</a:t>
            </a:r>
          </a:p>
          <a:p>
            <a:endParaRPr lang="en-US" sz="1200" b="1" i="1" dirty="0"/>
          </a:p>
          <a:p>
            <a:r>
              <a:rPr lang="pt-BR" sz="2000" b="1" dirty="0">
                <a:latin typeface="Arial" pitchFamily="34" charset="0"/>
              </a:rPr>
              <a:t>Portugal - COMPETE Co-Investment Fund</a:t>
            </a:r>
            <a:endParaRPr lang="en-GB" sz="2000" b="1" dirty="0">
              <a:latin typeface="Arial" pitchFamily="34" charset="0"/>
            </a:endParaRPr>
          </a:p>
          <a:p>
            <a:endParaRPr lang="en-US" sz="1200" b="1" i="1" dirty="0" smtClean="0"/>
          </a:p>
          <a:p>
            <a:pPr marL="285750" indent="-285750">
              <a:buFont typeface="Arial" panose="020B0604020202020204" pitchFamily="34" charset="0"/>
              <a:buChar char="•"/>
            </a:pPr>
            <a:r>
              <a:rPr lang="en-US" sz="1400" i="1" dirty="0" smtClean="0"/>
              <a:t>Loan </a:t>
            </a:r>
            <a:r>
              <a:rPr lang="en-US" sz="1400" i="1" dirty="0"/>
              <a:t>from Compete to the Investment Vehicles (of which BAs are shareholders)</a:t>
            </a:r>
          </a:p>
          <a:p>
            <a:pPr marL="285750" indent="-285750">
              <a:buFont typeface="Arial" panose="020B0604020202020204" pitchFamily="34" charset="0"/>
              <a:buChar char="•"/>
            </a:pPr>
            <a:r>
              <a:rPr lang="en-US" sz="1400" i="1" dirty="0" smtClean="0"/>
              <a:t>Loan </a:t>
            </a:r>
            <a:r>
              <a:rPr lang="en-US" sz="1400" i="1" dirty="0"/>
              <a:t>with a VC “behavior” except for unavailability of re-investments.</a:t>
            </a:r>
          </a:p>
          <a:p>
            <a:pPr marL="285750" indent="-285750">
              <a:buFont typeface="Arial" panose="020B0604020202020204" pitchFamily="34" charset="0"/>
              <a:buChar char="•"/>
            </a:pPr>
            <a:r>
              <a:rPr lang="en-US" sz="1400" i="1" dirty="0" smtClean="0"/>
              <a:t>Loan </a:t>
            </a:r>
            <a:r>
              <a:rPr lang="en-US" sz="1400" i="1" dirty="0"/>
              <a:t>Period : 10 years with investment period until 30-06-2013</a:t>
            </a:r>
          </a:p>
          <a:p>
            <a:pPr marL="285750" indent="-285750">
              <a:buFont typeface="Arial" panose="020B0604020202020204" pitchFamily="34" charset="0"/>
              <a:buChar char="•"/>
            </a:pPr>
            <a:r>
              <a:rPr lang="en-US" sz="1400" i="1" dirty="0" smtClean="0"/>
              <a:t>No </a:t>
            </a:r>
            <a:r>
              <a:rPr lang="en-US" sz="1400" i="1" dirty="0"/>
              <a:t>interests or capital guarantees for Compete</a:t>
            </a:r>
          </a:p>
          <a:p>
            <a:pPr marL="285750" indent="-285750">
              <a:buFont typeface="Arial" panose="020B0604020202020204" pitchFamily="34" charset="0"/>
              <a:buChar char="•"/>
            </a:pPr>
            <a:r>
              <a:rPr lang="en-US" sz="1400" i="1" dirty="0" smtClean="0"/>
              <a:t>BAs </a:t>
            </a:r>
            <a:r>
              <a:rPr lang="en-US" sz="1400" i="1" dirty="0"/>
              <a:t>have no personal liability to pay back the amount of the loan </a:t>
            </a:r>
          </a:p>
          <a:p>
            <a:pPr marL="285750" indent="-285750">
              <a:buFont typeface="Arial" panose="020B0604020202020204" pitchFamily="34" charset="0"/>
              <a:buChar char="•"/>
            </a:pPr>
            <a:r>
              <a:rPr lang="en-US" sz="1400" i="1" dirty="0" smtClean="0"/>
              <a:t>Minimum </a:t>
            </a:r>
            <a:r>
              <a:rPr lang="en-US" sz="1400" i="1" dirty="0"/>
              <a:t>3 business Angels per IV</a:t>
            </a:r>
          </a:p>
          <a:p>
            <a:pPr marL="285750" indent="-285750">
              <a:buFont typeface="Arial" panose="020B0604020202020204" pitchFamily="34" charset="0"/>
              <a:buChar char="•"/>
            </a:pPr>
            <a:r>
              <a:rPr lang="en-US" sz="1400" i="1" dirty="0" smtClean="0"/>
              <a:t>Maximum </a:t>
            </a:r>
            <a:r>
              <a:rPr lang="en-US" sz="1400" i="1" dirty="0"/>
              <a:t>loan per each IV: 65% of the IV Investment needs with a maximum of </a:t>
            </a:r>
          </a:p>
          <a:p>
            <a:pPr marL="285750" indent="-285750">
              <a:buFont typeface="Arial" panose="020B0604020202020204" pitchFamily="34" charset="0"/>
              <a:buChar char="•"/>
            </a:pPr>
            <a:r>
              <a:rPr lang="en-US" sz="1400" i="1" dirty="0"/>
              <a:t>500.000 euros per each IV</a:t>
            </a:r>
          </a:p>
          <a:p>
            <a:pPr marL="285750" indent="-285750">
              <a:buFont typeface="Arial" panose="020B0604020202020204" pitchFamily="34" charset="0"/>
              <a:buChar char="•"/>
            </a:pPr>
            <a:r>
              <a:rPr lang="en-US" sz="1400" i="1" dirty="0" smtClean="0"/>
              <a:t> </a:t>
            </a:r>
            <a:r>
              <a:rPr lang="en-US" sz="1400" i="1" dirty="0"/>
              <a:t>IV Investment capacity that maximizes the COMPETE financing:</a:t>
            </a:r>
          </a:p>
          <a:p>
            <a:pPr marL="285750" indent="-285750">
              <a:buFont typeface="Arial" panose="020B0604020202020204" pitchFamily="34" charset="0"/>
              <a:buChar char="•"/>
            </a:pPr>
            <a:r>
              <a:rPr lang="en-US" sz="1400" i="1" dirty="0"/>
              <a:t>500.000 euros / 0,65 = 769.230 euros  (approx. 770.000 euros)</a:t>
            </a:r>
          </a:p>
          <a:p>
            <a:pPr marL="285750" indent="-285750">
              <a:buFont typeface="Arial" panose="020B0604020202020204" pitchFamily="34" charset="0"/>
              <a:buChar char="•"/>
            </a:pPr>
            <a:r>
              <a:rPr lang="en-US" sz="1400" i="1" dirty="0" smtClean="0"/>
              <a:t>BAs </a:t>
            </a:r>
            <a:r>
              <a:rPr lang="en-US" sz="1400" i="1" dirty="0"/>
              <a:t>must bring into the IVs 270.000 euros to </a:t>
            </a:r>
            <a:r>
              <a:rPr lang="en-US" sz="1400" i="1" dirty="0" err="1"/>
              <a:t>maximise</a:t>
            </a:r>
            <a:r>
              <a:rPr lang="en-US" sz="1400" i="1" dirty="0"/>
              <a:t> investment </a:t>
            </a:r>
          </a:p>
          <a:p>
            <a:endParaRPr lang="en-US" sz="1200" i="1" dirty="0"/>
          </a:p>
        </p:txBody>
      </p:sp>
    </p:spTree>
    <p:extLst>
      <p:ext uri="{BB962C8B-B14F-4D97-AF65-F5344CB8AC3E}">
        <p14:creationId xmlns:p14="http://schemas.microsoft.com/office/powerpoint/2010/main" val="39620620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7544" y="183177"/>
            <a:ext cx="794719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spcBef>
                <a:spcPts val="3000"/>
              </a:spcBef>
              <a:buClr>
                <a:srgbClr val="EE941C"/>
              </a:buClr>
              <a:buFont typeface="Arial" pitchFamily="34" charset="0"/>
              <a:buNone/>
            </a:pPr>
            <a:r>
              <a:rPr lang="pt-BR" sz="2800" b="1" dirty="0" smtClean="0">
                <a:solidFill>
                  <a:schemeClr val="tx1"/>
                </a:solidFill>
                <a:latin typeface="Arial" pitchFamily="34" charset="0"/>
              </a:rPr>
              <a:t>União Européia</a:t>
            </a:r>
            <a:endParaRPr lang="en-GB" sz="2800" b="1" dirty="0">
              <a:solidFill>
                <a:schemeClr val="tx1"/>
              </a:solidFill>
              <a:latin typeface="Arial" pitchFamily="34" charset="0"/>
            </a:endParaRPr>
          </a:p>
        </p:txBody>
      </p:sp>
      <p:sp>
        <p:nvSpPr>
          <p:cNvPr id="4" name="TextBox 3"/>
          <p:cNvSpPr txBox="1"/>
          <p:nvPr/>
        </p:nvSpPr>
        <p:spPr>
          <a:xfrm>
            <a:off x="611560" y="1412776"/>
            <a:ext cx="7965163" cy="3970318"/>
          </a:xfrm>
          <a:prstGeom prst="rect">
            <a:avLst/>
          </a:prstGeom>
          <a:noFill/>
        </p:spPr>
        <p:txBody>
          <a:bodyPr wrap="square" rtlCol="0">
            <a:spAutoFit/>
          </a:bodyPr>
          <a:lstStyle/>
          <a:p>
            <a:endParaRPr lang="en-US" sz="1600" b="1" i="1" dirty="0"/>
          </a:p>
          <a:p>
            <a:r>
              <a:rPr lang="pt-BR" sz="2800" b="1" dirty="0">
                <a:latin typeface="Arial" pitchFamily="34" charset="0"/>
              </a:rPr>
              <a:t>Portugal - COMPETE Co-Investment Fund</a:t>
            </a:r>
            <a:endParaRPr lang="en-GB" sz="2800" b="1" dirty="0">
              <a:latin typeface="Arial" pitchFamily="34" charset="0"/>
            </a:endParaRPr>
          </a:p>
          <a:p>
            <a:endParaRPr lang="en-US" sz="1600" b="1" i="1" dirty="0" smtClean="0"/>
          </a:p>
          <a:p>
            <a:pPr marL="285750" indent="-285750">
              <a:buFont typeface="Arial" panose="020B0604020202020204" pitchFamily="34" charset="0"/>
              <a:buChar char="•"/>
            </a:pPr>
            <a:r>
              <a:rPr lang="en-US" sz="2400" i="1" dirty="0"/>
              <a:t>Investment Period: 2010 - 2012</a:t>
            </a:r>
          </a:p>
          <a:p>
            <a:pPr marL="285750" indent="-285750">
              <a:buFont typeface="Arial" panose="020B0604020202020204" pitchFamily="34" charset="0"/>
              <a:buChar char="•"/>
            </a:pPr>
            <a:r>
              <a:rPr lang="en-US" sz="2400" i="1" dirty="0"/>
              <a:t>Registered Investment Vehicles: 56</a:t>
            </a:r>
          </a:p>
          <a:p>
            <a:pPr marL="285750" indent="-285750">
              <a:buFont typeface="Arial" panose="020B0604020202020204" pitchFamily="34" charset="0"/>
              <a:buChar char="•"/>
            </a:pPr>
            <a:r>
              <a:rPr lang="en-US" sz="2400" b="1" i="1" dirty="0"/>
              <a:t>Business Angels involved:  267</a:t>
            </a:r>
          </a:p>
          <a:p>
            <a:pPr marL="285750" indent="-285750">
              <a:buFont typeface="Arial" panose="020B0604020202020204" pitchFamily="34" charset="0"/>
              <a:buChar char="•"/>
            </a:pPr>
            <a:r>
              <a:rPr lang="en-US" sz="2400" b="1" i="1" dirty="0"/>
              <a:t>56 Investments = 8.2 M Euros… for now!!!</a:t>
            </a:r>
          </a:p>
          <a:p>
            <a:pPr marL="285750" indent="-285750">
              <a:buFont typeface="Arial" panose="020B0604020202020204" pitchFamily="34" charset="0"/>
              <a:buChar char="•"/>
            </a:pPr>
            <a:r>
              <a:rPr lang="en-US" sz="2400" i="1" dirty="0"/>
              <a:t>European Union Funding (QREN): 28 M Euros</a:t>
            </a:r>
          </a:p>
          <a:p>
            <a:pPr marL="285750" indent="-285750">
              <a:buFont typeface="Arial" panose="020B0604020202020204" pitchFamily="34" charset="0"/>
              <a:buChar char="•"/>
            </a:pPr>
            <a:r>
              <a:rPr lang="en-US" sz="2400" i="1" dirty="0"/>
              <a:t>BA funds </a:t>
            </a:r>
            <a:r>
              <a:rPr lang="en-US" sz="2400" i="1" dirty="0" err="1"/>
              <a:t>maximising</a:t>
            </a:r>
            <a:r>
              <a:rPr lang="en-US" sz="2400" i="1" dirty="0"/>
              <a:t>  COMPETE:  12.5 M Euros</a:t>
            </a:r>
          </a:p>
          <a:p>
            <a:pPr marL="285750" indent="-285750">
              <a:buFont typeface="Arial" panose="020B0604020202020204" pitchFamily="34" charset="0"/>
              <a:buChar char="•"/>
            </a:pPr>
            <a:r>
              <a:rPr lang="en-US" sz="2400" i="1" dirty="0"/>
              <a:t>VC Firm (CAIXA CAPITAL)    : 1.5 M Euros</a:t>
            </a:r>
          </a:p>
          <a:p>
            <a:pPr marL="285750" indent="-285750">
              <a:buFont typeface="Arial" panose="020B0604020202020204" pitchFamily="34" charset="0"/>
              <a:buChar char="•"/>
            </a:pPr>
            <a:r>
              <a:rPr lang="en-US" sz="2400" b="1" i="1" dirty="0"/>
              <a:t>Total Amount available for Investment: 33.8 M Euros </a:t>
            </a:r>
            <a:endParaRPr lang="en-US" sz="2000" b="1" i="1" dirty="0"/>
          </a:p>
        </p:txBody>
      </p:sp>
    </p:spTree>
    <p:extLst>
      <p:ext uri="{BB962C8B-B14F-4D97-AF65-F5344CB8AC3E}">
        <p14:creationId xmlns:p14="http://schemas.microsoft.com/office/powerpoint/2010/main" val="20330653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7544" y="183177"/>
            <a:ext cx="794719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spcBef>
                <a:spcPts val="3000"/>
              </a:spcBef>
              <a:buClr>
                <a:srgbClr val="EE941C"/>
              </a:buClr>
              <a:buFont typeface="Arial" pitchFamily="34" charset="0"/>
              <a:buNone/>
            </a:pPr>
            <a:r>
              <a:rPr lang="pt-BR" sz="2800" b="1" dirty="0" smtClean="0">
                <a:solidFill>
                  <a:schemeClr val="tx1"/>
                </a:solidFill>
                <a:latin typeface="Arial" pitchFamily="34" charset="0"/>
              </a:rPr>
              <a:t>União Européia</a:t>
            </a:r>
            <a:endParaRPr lang="en-GB" sz="2800" b="1" dirty="0">
              <a:solidFill>
                <a:schemeClr val="tx1"/>
              </a:solidFill>
              <a:latin typeface="Arial" pitchFamily="34" charset="0"/>
            </a:endParaRPr>
          </a:p>
        </p:txBody>
      </p:sp>
      <p:sp>
        <p:nvSpPr>
          <p:cNvPr id="4" name="TextBox 3"/>
          <p:cNvSpPr txBox="1"/>
          <p:nvPr/>
        </p:nvSpPr>
        <p:spPr>
          <a:xfrm>
            <a:off x="611560" y="1412776"/>
            <a:ext cx="7965163" cy="3970318"/>
          </a:xfrm>
          <a:prstGeom prst="rect">
            <a:avLst/>
          </a:prstGeom>
          <a:noFill/>
        </p:spPr>
        <p:txBody>
          <a:bodyPr wrap="square" rtlCol="0">
            <a:spAutoFit/>
          </a:bodyPr>
          <a:lstStyle/>
          <a:p>
            <a:endParaRPr lang="en-US" sz="1600" b="1" i="1" dirty="0"/>
          </a:p>
          <a:p>
            <a:r>
              <a:rPr lang="pt-BR" sz="2800" b="1" dirty="0">
                <a:latin typeface="Arial" pitchFamily="34" charset="0"/>
              </a:rPr>
              <a:t>Portugal - COMPETE Co-Investment Fund</a:t>
            </a:r>
            <a:endParaRPr lang="en-GB" sz="2800" b="1" dirty="0">
              <a:latin typeface="Arial" pitchFamily="34" charset="0"/>
            </a:endParaRPr>
          </a:p>
          <a:p>
            <a:endParaRPr lang="en-US" sz="1600" b="1" i="1" dirty="0" smtClean="0"/>
          </a:p>
          <a:p>
            <a:pPr marL="285750" indent="-285750">
              <a:buFont typeface="Arial" panose="020B0604020202020204" pitchFamily="34" charset="0"/>
              <a:buChar char="•"/>
            </a:pPr>
            <a:r>
              <a:rPr lang="en-US" sz="2400" i="1" dirty="0"/>
              <a:t>Investment Period: 2010 - 2012</a:t>
            </a:r>
          </a:p>
          <a:p>
            <a:pPr marL="285750" indent="-285750">
              <a:buFont typeface="Arial" panose="020B0604020202020204" pitchFamily="34" charset="0"/>
              <a:buChar char="•"/>
            </a:pPr>
            <a:r>
              <a:rPr lang="en-US" sz="2400" i="1" dirty="0"/>
              <a:t>Registered Investment Vehicles: 56</a:t>
            </a:r>
          </a:p>
          <a:p>
            <a:pPr marL="285750" indent="-285750">
              <a:buFont typeface="Arial" panose="020B0604020202020204" pitchFamily="34" charset="0"/>
              <a:buChar char="•"/>
            </a:pPr>
            <a:r>
              <a:rPr lang="en-US" sz="2400" b="1" i="1" dirty="0"/>
              <a:t>Business Angels involved:  267</a:t>
            </a:r>
          </a:p>
          <a:p>
            <a:pPr marL="285750" indent="-285750">
              <a:buFont typeface="Arial" panose="020B0604020202020204" pitchFamily="34" charset="0"/>
              <a:buChar char="•"/>
            </a:pPr>
            <a:r>
              <a:rPr lang="en-US" sz="2400" b="1" i="1" dirty="0"/>
              <a:t>56 Investments = 8.2 M Euros… for now!!!</a:t>
            </a:r>
          </a:p>
          <a:p>
            <a:pPr marL="285750" indent="-285750">
              <a:buFont typeface="Arial" panose="020B0604020202020204" pitchFamily="34" charset="0"/>
              <a:buChar char="•"/>
            </a:pPr>
            <a:r>
              <a:rPr lang="en-US" sz="2400" i="1" dirty="0"/>
              <a:t>European Union Funding (QREN): 28 M Euros</a:t>
            </a:r>
          </a:p>
          <a:p>
            <a:pPr marL="285750" indent="-285750">
              <a:buFont typeface="Arial" panose="020B0604020202020204" pitchFamily="34" charset="0"/>
              <a:buChar char="•"/>
            </a:pPr>
            <a:r>
              <a:rPr lang="en-US" sz="2400" i="1" dirty="0"/>
              <a:t>BA funds </a:t>
            </a:r>
            <a:r>
              <a:rPr lang="en-US" sz="2400" i="1" dirty="0" err="1"/>
              <a:t>maximising</a:t>
            </a:r>
            <a:r>
              <a:rPr lang="en-US" sz="2400" i="1" dirty="0"/>
              <a:t>  COMPETE:  12.5 M Euros</a:t>
            </a:r>
          </a:p>
          <a:p>
            <a:pPr marL="285750" indent="-285750">
              <a:buFont typeface="Arial" panose="020B0604020202020204" pitchFamily="34" charset="0"/>
              <a:buChar char="•"/>
            </a:pPr>
            <a:r>
              <a:rPr lang="en-US" sz="2400" i="1" dirty="0"/>
              <a:t>VC Firm (CAIXA CAPITAL)    : 1.5 M Euros</a:t>
            </a:r>
          </a:p>
          <a:p>
            <a:pPr marL="285750" indent="-285750">
              <a:buFont typeface="Arial" panose="020B0604020202020204" pitchFamily="34" charset="0"/>
              <a:buChar char="•"/>
            </a:pPr>
            <a:r>
              <a:rPr lang="en-US" sz="2400" b="1" i="1" dirty="0"/>
              <a:t>Total Amount available for Investment: 33.8 M Euros </a:t>
            </a:r>
            <a:endParaRPr lang="en-US" sz="2000" b="1" i="1" dirty="0"/>
          </a:p>
        </p:txBody>
      </p:sp>
    </p:spTree>
    <p:extLst>
      <p:ext uri="{BB962C8B-B14F-4D97-AF65-F5344CB8AC3E}">
        <p14:creationId xmlns:p14="http://schemas.microsoft.com/office/powerpoint/2010/main" val="37429214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7544" y="183177"/>
            <a:ext cx="794719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spcBef>
                <a:spcPts val="3000"/>
              </a:spcBef>
              <a:buClr>
                <a:srgbClr val="EE941C"/>
              </a:buClr>
              <a:buFont typeface="Arial" pitchFamily="34" charset="0"/>
              <a:buNone/>
            </a:pPr>
            <a:r>
              <a:rPr lang="pt-BR" sz="2800" b="1" dirty="0" smtClean="0">
                <a:solidFill>
                  <a:schemeClr val="tx1"/>
                </a:solidFill>
                <a:latin typeface="Arial" pitchFamily="34" charset="0"/>
              </a:rPr>
              <a:t>União Européia</a:t>
            </a:r>
            <a:endParaRPr lang="en-GB" sz="2800" b="1" dirty="0">
              <a:solidFill>
                <a:schemeClr val="tx1"/>
              </a:solidFill>
              <a:latin typeface="Arial" pitchFamily="34" charset="0"/>
            </a:endParaRPr>
          </a:p>
        </p:txBody>
      </p:sp>
      <p:sp>
        <p:nvSpPr>
          <p:cNvPr id="4" name="TextBox 3"/>
          <p:cNvSpPr txBox="1"/>
          <p:nvPr/>
        </p:nvSpPr>
        <p:spPr>
          <a:xfrm>
            <a:off x="611559" y="711298"/>
            <a:ext cx="7965163" cy="5816977"/>
          </a:xfrm>
          <a:prstGeom prst="rect">
            <a:avLst/>
          </a:prstGeom>
          <a:noFill/>
        </p:spPr>
        <p:txBody>
          <a:bodyPr wrap="square" rtlCol="0">
            <a:spAutoFit/>
          </a:bodyPr>
          <a:lstStyle/>
          <a:p>
            <a:r>
              <a:rPr lang="pt-BR" sz="3200" b="1" dirty="0" smtClean="0">
                <a:latin typeface="Arial" pitchFamily="34" charset="0"/>
              </a:rPr>
              <a:t>Portugal - </a:t>
            </a:r>
            <a:r>
              <a:rPr lang="en-US" i="1" dirty="0" smtClean="0"/>
              <a:t>Study </a:t>
            </a:r>
            <a:r>
              <a:rPr lang="en-US" i="1" dirty="0"/>
              <a:t>commissioned by FNABA to </a:t>
            </a:r>
            <a:r>
              <a:rPr lang="en-US" i="1" dirty="0" err="1"/>
              <a:t>Mazars</a:t>
            </a:r>
            <a:r>
              <a:rPr lang="en-US" i="1" dirty="0"/>
              <a:t> on the impact on </a:t>
            </a:r>
            <a:r>
              <a:rPr lang="en-US" i="1" dirty="0" smtClean="0"/>
              <a:t>the </a:t>
            </a:r>
            <a:r>
              <a:rPr lang="en-US" i="1" dirty="0"/>
              <a:t>State Fiscal </a:t>
            </a:r>
            <a:r>
              <a:rPr lang="en-US" i="1" dirty="0" smtClean="0"/>
              <a:t>Revenue </a:t>
            </a:r>
            <a:r>
              <a:rPr lang="en-US" i="1" dirty="0"/>
              <a:t>of a tax incentive of 30% to be granted to </a:t>
            </a:r>
            <a:r>
              <a:rPr lang="en-US" i="1" dirty="0" smtClean="0"/>
              <a:t>investments </a:t>
            </a:r>
            <a:r>
              <a:rPr lang="en-US" i="1" dirty="0"/>
              <a:t>made by Business Angels. (November 2011)</a:t>
            </a:r>
          </a:p>
          <a:p>
            <a:endParaRPr lang="en-US" sz="2000" b="1" i="1" dirty="0"/>
          </a:p>
          <a:p>
            <a:pPr marL="285750" indent="-285750">
              <a:buFont typeface="Arial" panose="020B0604020202020204" pitchFamily="34" charset="0"/>
              <a:buChar char="•"/>
            </a:pPr>
            <a:r>
              <a:rPr lang="en-US" sz="2000" i="1" dirty="0" smtClean="0"/>
              <a:t>The </a:t>
            </a:r>
            <a:r>
              <a:rPr lang="en-US" sz="2000" i="1" dirty="0"/>
              <a:t>State always get back the amount of the tax incentive, without any loss of Fiscal </a:t>
            </a:r>
            <a:r>
              <a:rPr lang="en-US" sz="2000" i="1" dirty="0" smtClean="0"/>
              <a:t> revenue </a:t>
            </a:r>
            <a:r>
              <a:rPr lang="en-US" sz="2000" i="1" dirty="0"/>
              <a:t>/ increase in Fiscal expense</a:t>
            </a:r>
            <a:r>
              <a:rPr lang="en-US" sz="2000" i="1" dirty="0" smtClean="0"/>
              <a:t>;</a:t>
            </a:r>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i="1" dirty="0" smtClean="0"/>
              <a:t>State’s </a:t>
            </a:r>
            <a:r>
              <a:rPr lang="en-US" sz="2000" i="1" dirty="0"/>
              <a:t>payback is zero (0) months, i.e., the State receives in taxes and other charges </a:t>
            </a:r>
            <a:r>
              <a:rPr lang="en-US" sz="2000" i="1" dirty="0" smtClean="0"/>
              <a:t>from </a:t>
            </a:r>
            <a:r>
              <a:rPr lang="en-US" sz="2000" i="1" dirty="0"/>
              <a:t>the start up more than the amount of tax incentive granted, before having to </a:t>
            </a:r>
            <a:r>
              <a:rPr lang="en-US" sz="2000" i="1" dirty="0" smtClean="0"/>
              <a:t>give relief </a:t>
            </a:r>
            <a:r>
              <a:rPr lang="en-US" sz="2000" i="1" dirty="0"/>
              <a:t>or reimburse the Business Angel</a:t>
            </a:r>
            <a:r>
              <a:rPr lang="en-US" sz="2000" i="1" dirty="0" smtClean="0"/>
              <a:t>;</a:t>
            </a:r>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i="1" dirty="0" smtClean="0"/>
              <a:t>State’s </a:t>
            </a:r>
            <a:r>
              <a:rPr lang="en-US" sz="2000" i="1" dirty="0"/>
              <a:t>payback is similar in any of the scenarios, not being affected neither by the </a:t>
            </a:r>
            <a:r>
              <a:rPr lang="en-US" sz="2000" i="1" dirty="0" smtClean="0"/>
              <a:t>success </a:t>
            </a:r>
            <a:r>
              <a:rPr lang="en-US" sz="2000" i="1" dirty="0"/>
              <a:t>or failure of the company in which the Business Angel invests, nor by the </a:t>
            </a:r>
            <a:r>
              <a:rPr lang="en-US" sz="2000" i="1" dirty="0" smtClean="0"/>
              <a:t>investment </a:t>
            </a:r>
            <a:r>
              <a:rPr lang="en-US" sz="2000" i="1" dirty="0"/>
              <a:t>values</a:t>
            </a:r>
            <a:r>
              <a:rPr lang="en-US" sz="2000" i="1" dirty="0" smtClean="0"/>
              <a:t>;</a:t>
            </a:r>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i="1" dirty="0" smtClean="0"/>
              <a:t>State’s </a:t>
            </a:r>
            <a:r>
              <a:rPr lang="en-US" sz="2000" i="1" dirty="0"/>
              <a:t>payback is stable for any investment values</a:t>
            </a:r>
            <a:r>
              <a:rPr lang="en-US" sz="2000" i="1" dirty="0" smtClean="0"/>
              <a:t>;</a:t>
            </a:r>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i="1" dirty="0" smtClean="0"/>
              <a:t>«</a:t>
            </a:r>
            <a:r>
              <a:rPr lang="en-US" sz="2000" i="1" dirty="0"/>
              <a:t>Profitability» of the State varies from 108% to 6311%; </a:t>
            </a:r>
            <a:endParaRPr lang="en-US" sz="2800" i="1" dirty="0"/>
          </a:p>
        </p:txBody>
      </p:sp>
    </p:spTree>
    <p:extLst>
      <p:ext uri="{BB962C8B-B14F-4D97-AF65-F5344CB8AC3E}">
        <p14:creationId xmlns:p14="http://schemas.microsoft.com/office/powerpoint/2010/main" val="34030852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268288" y="188640"/>
            <a:ext cx="8458200" cy="5902936"/>
          </a:xfrm>
        </p:spPr>
        <p:txBody>
          <a:bodyPr/>
          <a:lstStyle/>
          <a:p>
            <a:pPr>
              <a:lnSpc>
                <a:spcPct val="80000"/>
              </a:lnSpc>
              <a:buClr>
                <a:srgbClr val="800000"/>
              </a:buClr>
              <a:buFontTx/>
              <a:buNone/>
            </a:pPr>
            <a:endParaRPr lang="en-US" sz="400" dirty="0">
              <a:effectLst/>
              <a:latin typeface="Garamond" pitchFamily="18" charset="0"/>
            </a:endParaRPr>
          </a:p>
          <a:p>
            <a:pPr marL="0" indent="0">
              <a:buNone/>
            </a:pPr>
            <a:r>
              <a:rPr lang="en-US" b="1" dirty="0" err="1" smtClean="0">
                <a:effectLst/>
              </a:rPr>
              <a:t>Bibliografia</a:t>
            </a:r>
            <a:endParaRPr lang="en-US" b="1" dirty="0" smtClean="0">
              <a:effectLst/>
            </a:endParaRPr>
          </a:p>
          <a:p>
            <a:pPr marL="0" indent="0">
              <a:buNone/>
            </a:pPr>
            <a:endParaRPr lang="en-US" b="1" dirty="0">
              <a:effectLst/>
            </a:endParaRPr>
          </a:p>
          <a:p>
            <a:r>
              <a:rPr lang="en-US" sz="2400" dirty="0" smtClean="0">
                <a:effectLst/>
              </a:rPr>
              <a:t>NEP </a:t>
            </a:r>
            <a:r>
              <a:rPr lang="en-US" sz="2400" dirty="0">
                <a:effectLst/>
              </a:rPr>
              <a:t>Genesis. Angel Investor Profile – Research Report to </a:t>
            </a:r>
            <a:r>
              <a:rPr lang="en-US" sz="2400" dirty="0" smtClean="0">
                <a:effectLst/>
              </a:rPr>
              <a:t>the </a:t>
            </a:r>
            <a:r>
              <a:rPr lang="pt-BR" sz="2400" dirty="0" smtClean="0">
                <a:effectLst/>
              </a:rPr>
              <a:t>New </a:t>
            </a:r>
            <a:r>
              <a:rPr lang="pt-BR" sz="2400" dirty="0">
                <a:effectLst/>
              </a:rPr>
              <a:t>Venture </a:t>
            </a:r>
            <a:r>
              <a:rPr lang="pt-BR" sz="2400" dirty="0" err="1">
                <a:effectLst/>
              </a:rPr>
              <a:t>Financing</a:t>
            </a:r>
            <a:r>
              <a:rPr lang="pt-BR" sz="2400" dirty="0">
                <a:effectLst/>
              </a:rPr>
              <a:t> Project (1999-2002) . Rio de Janeiro</a:t>
            </a:r>
            <a:r>
              <a:rPr lang="pt-BR" sz="2400" dirty="0" smtClean="0">
                <a:effectLst/>
              </a:rPr>
              <a:t>: </a:t>
            </a:r>
            <a:r>
              <a:rPr lang="en-US" sz="2400" dirty="0" smtClean="0">
                <a:effectLst/>
              </a:rPr>
              <a:t>PUC </a:t>
            </a:r>
            <a:r>
              <a:rPr lang="en-US" sz="2400" dirty="0">
                <a:effectLst/>
              </a:rPr>
              <a:t>Rio, September 2002</a:t>
            </a:r>
            <a:r>
              <a:rPr lang="en-US" sz="2400" dirty="0" smtClean="0">
                <a:effectLst/>
              </a:rPr>
              <a:t>.</a:t>
            </a:r>
          </a:p>
          <a:p>
            <a:endParaRPr lang="en-US" sz="2400" dirty="0">
              <a:effectLst/>
            </a:endParaRPr>
          </a:p>
          <a:p>
            <a:r>
              <a:rPr lang="pt-BR" sz="2400" dirty="0" smtClean="0">
                <a:effectLst/>
              </a:rPr>
              <a:t>DIDIER</a:t>
            </a:r>
            <a:r>
              <a:rPr lang="pt-BR" sz="2400" dirty="0">
                <a:effectLst/>
              </a:rPr>
              <a:t>, D. Investimento Anjo: Principais Fatores </a:t>
            </a:r>
            <a:r>
              <a:rPr lang="pt-BR" sz="2400" dirty="0" smtClean="0">
                <a:effectLst/>
              </a:rPr>
              <a:t>Analisados na </a:t>
            </a:r>
            <a:r>
              <a:rPr lang="pt-BR" sz="2400" dirty="0">
                <a:effectLst/>
              </a:rPr>
              <a:t>Seleção de uma Oportunidade de Investimento. </a:t>
            </a:r>
            <a:r>
              <a:rPr lang="pt-BR" sz="2400" dirty="0" smtClean="0">
                <a:effectLst/>
              </a:rPr>
              <a:t>Dissertação de </a:t>
            </a:r>
            <a:r>
              <a:rPr lang="pt-BR" sz="2400" dirty="0">
                <a:effectLst/>
              </a:rPr>
              <a:t>Mestrado, Universidade Federal Fluminense, 2005</a:t>
            </a:r>
            <a:r>
              <a:rPr lang="pt-BR" sz="2400" dirty="0" smtClean="0">
                <a:effectLst/>
              </a:rPr>
              <a:t>.</a:t>
            </a:r>
          </a:p>
          <a:p>
            <a:endParaRPr lang="pt-BR" sz="2400" dirty="0">
              <a:effectLst/>
            </a:endParaRPr>
          </a:p>
          <a:p>
            <a:r>
              <a:rPr lang="pt-BR" sz="2400" dirty="0" smtClean="0">
                <a:effectLst/>
              </a:rPr>
              <a:t>ARRAIS</a:t>
            </a:r>
            <a:r>
              <a:rPr lang="pt-BR" sz="2400" dirty="0">
                <a:effectLst/>
              </a:rPr>
              <a:t>, Y. As Barreiras Enfrentadas pelos Investidores </a:t>
            </a:r>
            <a:r>
              <a:rPr lang="pt-BR" sz="2400" dirty="0" smtClean="0">
                <a:effectLst/>
              </a:rPr>
              <a:t>Anjos no </a:t>
            </a:r>
            <a:r>
              <a:rPr lang="pt-BR" sz="2400" dirty="0">
                <a:effectLst/>
              </a:rPr>
              <a:t>Brasil. Dissertação de Mestrado em Engenharia de </a:t>
            </a:r>
            <a:r>
              <a:rPr lang="pt-BR" sz="2400" dirty="0" smtClean="0">
                <a:effectLst/>
              </a:rPr>
              <a:t>Produção - </a:t>
            </a:r>
            <a:r>
              <a:rPr lang="pt-BR" sz="2400" dirty="0">
                <a:effectLst/>
              </a:rPr>
              <a:t>Pontifícia Universidade Católica do Rio de Janeiro, 2006.</a:t>
            </a:r>
            <a:endParaRPr lang="en-US" sz="400" dirty="0">
              <a:effectLst/>
              <a:latin typeface="Garamond" pitchFamily="18" charset="0"/>
            </a:endParaRPr>
          </a:p>
        </p:txBody>
      </p:sp>
      <p:sp>
        <p:nvSpPr>
          <p:cNvPr id="67589" name="Rectangle 5"/>
          <p:cNvSpPr>
            <a:spLocks noChangeArrowheads="1"/>
          </p:cNvSpPr>
          <p:nvPr/>
        </p:nvSpPr>
        <p:spPr bwMode="auto">
          <a:xfrm>
            <a:off x="0" y="6705600"/>
            <a:ext cx="9144000" cy="152400"/>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273116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idx="11"/>
          </p:nvPr>
        </p:nvSpPr>
        <p:spPr>
          <a:xfrm>
            <a:off x="3095130" y="6383338"/>
            <a:ext cx="2893671" cy="474663"/>
          </a:xfrm>
        </p:spPr>
        <p:txBody>
          <a:bodyPr/>
          <a:lstStyle>
            <a:lvl1pPr>
              <a:defRPr sz="1000" b="0">
                <a:solidFill>
                  <a:schemeClr val="bg1"/>
                </a:solidFill>
                <a:effectLst/>
              </a:defRPr>
            </a:lvl1pPr>
          </a:lstStyle>
          <a:p>
            <a:r>
              <a:rPr lang="en-GB" smtClean="0"/>
              <a:t>@Gávea Angels</a:t>
            </a:r>
            <a:endParaRPr lang="en-GB" dirty="0"/>
          </a:p>
        </p:txBody>
      </p:sp>
      <p:sp>
        <p:nvSpPr>
          <p:cNvPr id="7" name="Rectangle 6"/>
          <p:cNvSpPr/>
          <p:nvPr/>
        </p:nvSpPr>
        <p:spPr>
          <a:xfrm>
            <a:off x="282042" y="1104584"/>
            <a:ext cx="8228281" cy="5262979"/>
          </a:xfrm>
          <a:prstGeom prst="rect">
            <a:avLst/>
          </a:prstGeom>
        </p:spPr>
        <p:txBody>
          <a:bodyPr wrap="square">
            <a:spAutoFit/>
          </a:bodyPr>
          <a:lstStyle/>
          <a:p>
            <a:r>
              <a:rPr lang="en-US" b="1" u="sng" dirty="0" smtClean="0">
                <a:solidFill>
                  <a:schemeClr val="tx1"/>
                </a:solidFill>
              </a:rPr>
              <a:t>Angel </a:t>
            </a:r>
            <a:r>
              <a:rPr lang="en-US" b="1" u="sng" dirty="0">
                <a:solidFill>
                  <a:schemeClr val="tx1"/>
                </a:solidFill>
              </a:rPr>
              <a:t>Investing in Latin </a:t>
            </a:r>
            <a:r>
              <a:rPr lang="en-US" b="1" u="sng" dirty="0" smtClean="0">
                <a:solidFill>
                  <a:schemeClr val="tx1"/>
                </a:solidFill>
              </a:rPr>
              <a:t>America</a:t>
            </a:r>
            <a:r>
              <a:rPr lang="en-US" b="1" dirty="0" smtClean="0">
                <a:solidFill>
                  <a:schemeClr val="tx1"/>
                </a:solidFill>
              </a:rPr>
              <a:t>. The </a:t>
            </a:r>
            <a:r>
              <a:rPr lang="en-US" b="1" dirty="0">
                <a:solidFill>
                  <a:schemeClr val="tx1"/>
                </a:solidFill>
              </a:rPr>
              <a:t>Darden School, Batten </a:t>
            </a:r>
            <a:r>
              <a:rPr lang="en-US" b="1" dirty="0" err="1" smtClean="0">
                <a:solidFill>
                  <a:schemeClr val="tx1"/>
                </a:solidFill>
              </a:rPr>
              <a:t>Institute,University</a:t>
            </a:r>
            <a:r>
              <a:rPr lang="en-US" b="1" dirty="0" smtClean="0">
                <a:solidFill>
                  <a:schemeClr val="tx1"/>
                </a:solidFill>
              </a:rPr>
              <a:t> </a:t>
            </a:r>
            <a:r>
              <a:rPr lang="en-US" b="1" dirty="0">
                <a:solidFill>
                  <a:schemeClr val="tx1"/>
                </a:solidFill>
              </a:rPr>
              <a:t>of Virginia, 2005.</a:t>
            </a:r>
          </a:p>
          <a:p>
            <a:endParaRPr lang="en-US" sz="2000" dirty="0" smtClean="0"/>
          </a:p>
          <a:p>
            <a:pPr lvl="1"/>
            <a:r>
              <a:rPr lang="en-US" sz="2000" dirty="0" smtClean="0"/>
              <a:t>BOTELHO</a:t>
            </a:r>
            <a:r>
              <a:rPr lang="en-US" sz="2000" dirty="0"/>
              <a:t>, A. J. J. . Brazil: An Overview of the Investment and </a:t>
            </a:r>
            <a:r>
              <a:rPr lang="en-US" sz="2000" dirty="0" smtClean="0"/>
              <a:t>Business Environment</a:t>
            </a:r>
            <a:r>
              <a:rPr lang="en-US" sz="2000" dirty="0"/>
              <a:t>. (p. 29-36).</a:t>
            </a:r>
          </a:p>
          <a:p>
            <a:pPr lvl="1"/>
            <a:endParaRPr lang="en-US" sz="2000" dirty="0" smtClean="0"/>
          </a:p>
          <a:p>
            <a:pPr lvl="1"/>
            <a:r>
              <a:rPr lang="en-US" sz="2000" dirty="0" err="1" smtClean="0"/>
              <a:t>Muschellack</a:t>
            </a:r>
            <a:r>
              <a:rPr lang="en-US" sz="2000" dirty="0"/>
              <a:t>, E. ; BOTELHO, A. J. J. ; HOCHMAN, N. . A Solo Angel in </a:t>
            </a:r>
            <a:r>
              <a:rPr lang="en-US" sz="2000" dirty="0" smtClean="0"/>
              <a:t>the Brazilian </a:t>
            </a:r>
            <a:r>
              <a:rPr lang="en-US" sz="2000" dirty="0"/>
              <a:t>High-Tech Industry. (p. 37-41).</a:t>
            </a:r>
          </a:p>
          <a:p>
            <a:pPr lvl="1"/>
            <a:endParaRPr lang="en-US" sz="2000" dirty="0" smtClean="0"/>
          </a:p>
          <a:p>
            <a:pPr lvl="1"/>
            <a:r>
              <a:rPr lang="en-US" sz="2000" dirty="0" smtClean="0"/>
              <a:t>HOHN</a:t>
            </a:r>
            <a:r>
              <a:rPr lang="en-US" sz="2000" dirty="0"/>
              <a:t>, R. ; BOTELHO, A. J. J. . From To-Flight Executive to Angel</a:t>
            </a:r>
          </a:p>
          <a:p>
            <a:pPr lvl="1"/>
            <a:r>
              <a:rPr lang="en-US" sz="2000" dirty="0"/>
              <a:t>Investor. (p. 47-50).</a:t>
            </a:r>
          </a:p>
          <a:p>
            <a:pPr lvl="1"/>
            <a:endParaRPr lang="en-US" sz="2000" dirty="0" smtClean="0"/>
          </a:p>
          <a:p>
            <a:pPr lvl="1"/>
            <a:r>
              <a:rPr lang="en-US" sz="2000" dirty="0" smtClean="0"/>
              <a:t>DIDIER</a:t>
            </a:r>
            <a:r>
              <a:rPr lang="en-US" sz="2000" dirty="0"/>
              <a:t>, D; WEBER, E.T.; PIMENTA-BUENO, J.A. </a:t>
            </a:r>
            <a:r>
              <a:rPr lang="en-US" sz="2000" dirty="0" err="1"/>
              <a:t>Gávea</a:t>
            </a:r>
            <a:r>
              <a:rPr lang="en-US" sz="2000" dirty="0"/>
              <a:t> Angels: </a:t>
            </a:r>
            <a:r>
              <a:rPr lang="en-US" sz="2000" dirty="0" smtClean="0"/>
              <a:t>The Birth </a:t>
            </a:r>
            <a:r>
              <a:rPr lang="en-US" sz="2000" dirty="0"/>
              <a:t>of an Angel Group in Rio de Janeiro. (p. 51-57)</a:t>
            </a:r>
          </a:p>
          <a:p>
            <a:pPr lvl="1"/>
            <a:endParaRPr lang="en-US" sz="2000" dirty="0" smtClean="0"/>
          </a:p>
          <a:p>
            <a:pPr lvl="1"/>
            <a:r>
              <a:rPr lang="en-US" sz="2000" dirty="0" smtClean="0"/>
              <a:t>BOTELHO</a:t>
            </a:r>
            <a:r>
              <a:rPr lang="en-US" sz="2000" dirty="0"/>
              <a:t>, A. J. J. . Angel Investing Initiatives and Best Practices </a:t>
            </a:r>
            <a:r>
              <a:rPr lang="en-US" sz="2000" dirty="0" smtClean="0"/>
              <a:t>from Asia </a:t>
            </a:r>
            <a:r>
              <a:rPr lang="en-US" sz="2000" dirty="0"/>
              <a:t>and Europe. (p. 203-211).</a:t>
            </a:r>
          </a:p>
        </p:txBody>
      </p:sp>
    </p:spTree>
    <p:extLst>
      <p:ext uri="{BB962C8B-B14F-4D97-AF65-F5344CB8AC3E}">
        <p14:creationId xmlns:p14="http://schemas.microsoft.com/office/powerpoint/2010/main" val="2477602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90" name="Rectangle 6"/>
          <p:cNvSpPr>
            <a:spLocks noChangeArrowheads="1"/>
          </p:cNvSpPr>
          <p:nvPr/>
        </p:nvSpPr>
        <p:spPr bwMode="auto">
          <a:xfrm>
            <a:off x="598488" y="1196975"/>
            <a:ext cx="7573962" cy="5510213"/>
          </a:xfrm>
          <a:prstGeom prst="rect">
            <a:avLst/>
          </a:prstGeom>
          <a:gradFill rotWithShape="0">
            <a:gsLst>
              <a:gs pos="0">
                <a:srgbClr val="008080"/>
              </a:gs>
              <a:gs pos="100000">
                <a:srgbClr val="A5002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9586" name="Rectangle 2"/>
          <p:cNvSpPr>
            <a:spLocks noGrp="1" noChangeArrowheads="1"/>
          </p:cNvSpPr>
          <p:nvPr>
            <p:ph type="title"/>
          </p:nvPr>
        </p:nvSpPr>
        <p:spPr>
          <a:xfrm>
            <a:off x="0" y="0"/>
            <a:ext cx="9144000" cy="1125538"/>
          </a:xfrm>
          <a:gradFill rotWithShape="1">
            <a:gsLst>
              <a:gs pos="0">
                <a:srgbClr val="996633">
                  <a:alpha val="73000"/>
                </a:srgbClr>
              </a:gs>
              <a:gs pos="100000">
                <a:srgbClr val="996633">
                  <a:gamma/>
                  <a:tint val="0"/>
                  <a:invGamma/>
                  <a:alpha val="62000"/>
                </a:srgbClr>
              </a:gs>
            </a:gsLst>
            <a:path path="rect">
              <a:fillToRect l="100000" t="100000"/>
            </a:path>
          </a:gra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pPr eaLnBrk="0" hangingPunct="0"/>
            <a:r>
              <a:rPr lang="pt-BR">
                <a:solidFill>
                  <a:schemeClr val="tx1"/>
                </a:solidFill>
                <a:latin typeface="Lucida Sans Unicode" pitchFamily="34" charset="0"/>
              </a:rPr>
              <a:t>As Diferentes </a:t>
            </a:r>
            <a:br>
              <a:rPr lang="pt-BR">
                <a:solidFill>
                  <a:schemeClr val="tx1"/>
                </a:solidFill>
                <a:latin typeface="Lucida Sans Unicode" pitchFamily="34" charset="0"/>
              </a:rPr>
            </a:br>
            <a:r>
              <a:rPr lang="pt-BR">
                <a:solidFill>
                  <a:schemeClr val="tx1"/>
                </a:solidFill>
                <a:latin typeface="Lucida Sans Unicode" pitchFamily="34" charset="0"/>
              </a:rPr>
              <a:t>Formas de Capital</a:t>
            </a:r>
          </a:p>
        </p:txBody>
      </p:sp>
      <p:sp>
        <p:nvSpPr>
          <p:cNvPr id="579588" name="Text Box 4"/>
          <p:cNvSpPr txBox="1">
            <a:spLocks noChangeArrowheads="1"/>
          </p:cNvSpPr>
          <p:nvPr/>
        </p:nvSpPr>
        <p:spPr bwMode="auto">
          <a:xfrm rot="-5400000">
            <a:off x="-1038225" y="2284413"/>
            <a:ext cx="2649538" cy="449262"/>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pt-BR" sz="2000">
                <a:solidFill>
                  <a:schemeClr val="bg1"/>
                </a:solidFill>
              </a:rPr>
              <a:t>Pre-Venture Capital</a:t>
            </a:r>
          </a:p>
        </p:txBody>
      </p:sp>
      <p:sp>
        <p:nvSpPr>
          <p:cNvPr id="579589" name="Text Box 5"/>
          <p:cNvSpPr txBox="1">
            <a:spLocks noChangeArrowheads="1"/>
          </p:cNvSpPr>
          <p:nvPr/>
        </p:nvSpPr>
        <p:spPr bwMode="auto">
          <a:xfrm rot="-5400000">
            <a:off x="66675" y="2882900"/>
            <a:ext cx="1447800" cy="406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pt-BR" sz="2000" b="0">
                <a:solidFill>
                  <a:schemeClr val="bg1"/>
                </a:solidFill>
              </a:rPr>
              <a:t>Transição</a:t>
            </a:r>
          </a:p>
        </p:txBody>
      </p:sp>
      <p:grpSp>
        <p:nvGrpSpPr>
          <p:cNvPr id="579612" name="Group 28"/>
          <p:cNvGrpSpPr>
            <a:grpSpLocks/>
          </p:cNvGrpSpPr>
          <p:nvPr/>
        </p:nvGrpSpPr>
        <p:grpSpPr bwMode="auto">
          <a:xfrm>
            <a:off x="1052513" y="1371600"/>
            <a:ext cx="5248275" cy="854075"/>
            <a:chOff x="527" y="864"/>
            <a:chExt cx="3306" cy="538"/>
          </a:xfrm>
        </p:grpSpPr>
        <p:sp>
          <p:nvSpPr>
            <p:cNvPr id="579591" name="Text Box 7"/>
            <p:cNvSpPr txBox="1">
              <a:spLocks noChangeArrowheads="1"/>
            </p:cNvSpPr>
            <p:nvPr/>
          </p:nvSpPr>
          <p:spPr bwMode="auto">
            <a:xfrm>
              <a:off x="527" y="864"/>
              <a:ext cx="330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sz="2800">
                  <a:solidFill>
                    <a:schemeClr val="bg1"/>
                  </a:solidFill>
                </a:rPr>
                <a:t>R&amp;D Capital / Concept Capital</a:t>
              </a:r>
            </a:p>
          </p:txBody>
        </p:sp>
        <p:sp>
          <p:nvSpPr>
            <p:cNvPr id="579592" name="Text Box 8"/>
            <p:cNvSpPr txBox="1">
              <a:spLocks noChangeArrowheads="1"/>
            </p:cNvSpPr>
            <p:nvPr/>
          </p:nvSpPr>
          <p:spPr bwMode="auto">
            <a:xfrm>
              <a:off x="532" y="1152"/>
              <a:ext cx="17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t-BR" sz="2000" b="0" i="1">
                  <a:solidFill>
                    <a:schemeClr val="bg1"/>
                  </a:solidFill>
                </a:rPr>
                <a:t>Descoberta e Invenção</a:t>
              </a:r>
            </a:p>
          </p:txBody>
        </p:sp>
      </p:grpSp>
      <p:sp>
        <p:nvSpPr>
          <p:cNvPr id="579593" name="Text Box 9"/>
          <p:cNvSpPr txBox="1">
            <a:spLocks noChangeArrowheads="1"/>
          </p:cNvSpPr>
          <p:nvPr/>
        </p:nvSpPr>
        <p:spPr bwMode="auto">
          <a:xfrm rot="-5400000">
            <a:off x="104775" y="4445000"/>
            <a:ext cx="1371600" cy="406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sz="2000" b="0">
                <a:solidFill>
                  <a:schemeClr val="bg1"/>
                </a:solidFill>
              </a:rPr>
              <a:t>Clássico</a:t>
            </a:r>
          </a:p>
        </p:txBody>
      </p:sp>
      <p:sp>
        <p:nvSpPr>
          <p:cNvPr id="579594" name="Text Box 10"/>
          <p:cNvSpPr txBox="1">
            <a:spLocks noChangeArrowheads="1"/>
          </p:cNvSpPr>
          <p:nvPr/>
        </p:nvSpPr>
        <p:spPr bwMode="auto">
          <a:xfrm rot="-5400000">
            <a:off x="177006" y="5853907"/>
            <a:ext cx="1223963" cy="406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sz="2000" b="0">
                <a:solidFill>
                  <a:schemeClr val="bg1"/>
                </a:solidFill>
              </a:rPr>
              <a:t>Mercantil</a:t>
            </a:r>
          </a:p>
        </p:txBody>
      </p:sp>
      <p:sp>
        <p:nvSpPr>
          <p:cNvPr id="579596" name="Text Box 12"/>
          <p:cNvSpPr txBox="1">
            <a:spLocks noChangeArrowheads="1"/>
          </p:cNvSpPr>
          <p:nvPr/>
        </p:nvSpPr>
        <p:spPr bwMode="auto">
          <a:xfrm>
            <a:off x="4911725" y="5516563"/>
            <a:ext cx="206375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9999"/>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r"/>
            <a:r>
              <a:rPr lang="pt-BR" sz="2800">
                <a:solidFill>
                  <a:schemeClr val="bg1"/>
                </a:solidFill>
              </a:rPr>
              <a:t>Mezzanine </a:t>
            </a:r>
          </a:p>
          <a:p>
            <a:pPr algn="r"/>
            <a:r>
              <a:rPr lang="pt-BR" sz="2800">
                <a:solidFill>
                  <a:schemeClr val="bg1"/>
                </a:solidFill>
              </a:rPr>
              <a:t>Capital</a:t>
            </a:r>
          </a:p>
        </p:txBody>
      </p:sp>
      <p:sp>
        <p:nvSpPr>
          <p:cNvPr id="579597" name="Text Box 13"/>
          <p:cNvSpPr txBox="1">
            <a:spLocks noChangeArrowheads="1"/>
          </p:cNvSpPr>
          <p:nvPr/>
        </p:nvSpPr>
        <p:spPr bwMode="auto">
          <a:xfrm>
            <a:off x="2771775" y="4581525"/>
            <a:ext cx="5256213"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99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r"/>
            <a:r>
              <a:rPr lang="pt-BR" sz="2800">
                <a:solidFill>
                  <a:schemeClr val="bg1"/>
                </a:solidFill>
              </a:rPr>
              <a:t>Development / Growth Capital</a:t>
            </a:r>
          </a:p>
        </p:txBody>
      </p:sp>
      <p:sp>
        <p:nvSpPr>
          <p:cNvPr id="579598" name="Line 14"/>
          <p:cNvSpPr>
            <a:spLocks noChangeShapeType="1"/>
          </p:cNvSpPr>
          <p:nvPr/>
        </p:nvSpPr>
        <p:spPr bwMode="auto">
          <a:xfrm>
            <a:off x="34925" y="5376863"/>
            <a:ext cx="9109075" cy="0"/>
          </a:xfrm>
          <a:prstGeom prst="line">
            <a:avLst/>
          </a:prstGeom>
          <a:noFill/>
          <a:ln w="9525">
            <a:solidFill>
              <a:schemeClr val="bg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9599" name="Text Box 15"/>
          <p:cNvSpPr txBox="1">
            <a:spLocks noChangeArrowheads="1"/>
          </p:cNvSpPr>
          <p:nvPr/>
        </p:nvSpPr>
        <p:spPr bwMode="auto">
          <a:xfrm rot="-5400000">
            <a:off x="-1093787" y="5102225"/>
            <a:ext cx="2755900" cy="457200"/>
          </a:xfrm>
          <a:prstGeom prst="rect">
            <a:avLst/>
          </a:prstGeom>
          <a:solidFill>
            <a:srgbClr val="99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sz="2400">
                <a:solidFill>
                  <a:schemeClr val="bg1"/>
                </a:solidFill>
              </a:rPr>
              <a:t>Venture Capital</a:t>
            </a:r>
          </a:p>
        </p:txBody>
      </p:sp>
      <p:sp>
        <p:nvSpPr>
          <p:cNvPr id="579601" name="Text Box 17"/>
          <p:cNvSpPr txBox="1">
            <a:spLocks noChangeArrowheads="1"/>
          </p:cNvSpPr>
          <p:nvPr/>
        </p:nvSpPr>
        <p:spPr bwMode="auto">
          <a:xfrm>
            <a:off x="1784350" y="2514600"/>
            <a:ext cx="3967163"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l"/>
            <a:r>
              <a:rPr lang="pt-BR" sz="2800">
                <a:solidFill>
                  <a:schemeClr val="bg1"/>
                </a:solidFill>
              </a:rPr>
              <a:t>Innovation Capital</a:t>
            </a:r>
          </a:p>
        </p:txBody>
      </p:sp>
      <p:sp>
        <p:nvSpPr>
          <p:cNvPr id="579602" name="Text Box 18"/>
          <p:cNvSpPr txBox="1">
            <a:spLocks noChangeArrowheads="1"/>
          </p:cNvSpPr>
          <p:nvPr/>
        </p:nvSpPr>
        <p:spPr bwMode="auto">
          <a:xfrm>
            <a:off x="2555875" y="3886200"/>
            <a:ext cx="27178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9999"/>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r>
              <a:rPr lang="pt-BR" sz="2800">
                <a:solidFill>
                  <a:schemeClr val="bg1"/>
                </a:solidFill>
              </a:rPr>
              <a:t>Startup Capital</a:t>
            </a:r>
          </a:p>
        </p:txBody>
      </p:sp>
      <p:sp>
        <p:nvSpPr>
          <p:cNvPr id="579603" name="Text Box 19"/>
          <p:cNvSpPr txBox="1">
            <a:spLocks noChangeArrowheads="1"/>
          </p:cNvSpPr>
          <p:nvPr/>
        </p:nvSpPr>
        <p:spPr bwMode="auto">
          <a:xfrm>
            <a:off x="2051050" y="3276600"/>
            <a:ext cx="2320925"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9999"/>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r>
              <a:rPr lang="pt-BR" sz="2800">
                <a:solidFill>
                  <a:schemeClr val="bg1"/>
                </a:solidFill>
              </a:rPr>
              <a:t>Seed Capital</a:t>
            </a:r>
          </a:p>
        </p:txBody>
      </p:sp>
      <p:sp>
        <p:nvSpPr>
          <p:cNvPr id="579606" name="Line 22"/>
          <p:cNvSpPr>
            <a:spLocks noChangeShapeType="1"/>
          </p:cNvSpPr>
          <p:nvPr/>
        </p:nvSpPr>
        <p:spPr bwMode="auto">
          <a:xfrm>
            <a:off x="1706563" y="3962400"/>
            <a:ext cx="6477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579613" name="Group 29"/>
          <p:cNvGrpSpPr>
            <a:grpSpLocks/>
          </p:cNvGrpSpPr>
          <p:nvPr/>
        </p:nvGrpSpPr>
        <p:grpSpPr bwMode="auto">
          <a:xfrm>
            <a:off x="8194675" y="1166813"/>
            <a:ext cx="979488" cy="5538787"/>
            <a:chOff x="5132" y="804"/>
            <a:chExt cx="576" cy="3420"/>
          </a:xfrm>
        </p:grpSpPr>
        <p:sp>
          <p:nvSpPr>
            <p:cNvPr id="579608" name="Text Box 24"/>
            <p:cNvSpPr txBox="1">
              <a:spLocks noChangeArrowheads="1"/>
            </p:cNvSpPr>
            <p:nvPr/>
          </p:nvSpPr>
          <p:spPr bwMode="auto">
            <a:xfrm rot="-5400000">
              <a:off x="3715" y="2231"/>
              <a:ext cx="3410" cy="576"/>
            </a:xfrm>
            <a:prstGeom prst="rect">
              <a:avLst/>
            </a:prstGeom>
            <a:solidFill>
              <a:srgbClr val="FBE4A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pt-BR" sz="2000"/>
                <a:t>Competência em Negócios </a:t>
              </a:r>
            </a:p>
            <a:p>
              <a:pPr algn="l"/>
              <a:endParaRPr lang="pt-BR" sz="2000"/>
            </a:p>
          </p:txBody>
        </p:sp>
        <p:sp>
          <p:nvSpPr>
            <p:cNvPr id="579609" name="AutoShape 25"/>
            <p:cNvSpPr>
              <a:spLocks noChangeArrowheads="1"/>
            </p:cNvSpPr>
            <p:nvPr/>
          </p:nvSpPr>
          <p:spPr bwMode="auto">
            <a:xfrm flipH="1" flipV="1">
              <a:off x="5132" y="820"/>
              <a:ext cx="567" cy="2876"/>
            </a:xfrm>
            <a:prstGeom prst="rtTriangle">
              <a:avLst/>
            </a:prstGeom>
            <a:solidFill>
              <a:srgbClr val="969696"/>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9610" name="Text Box 26"/>
            <p:cNvSpPr txBox="1">
              <a:spLocks noChangeArrowheads="1"/>
            </p:cNvSpPr>
            <p:nvPr/>
          </p:nvSpPr>
          <p:spPr bwMode="auto">
            <a:xfrm rot="-5400000">
              <a:off x="4942" y="1147"/>
              <a:ext cx="109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a:r>
                <a:rPr lang="pt-BR" sz="2000">
                  <a:effectLst>
                    <a:outerShdw blurRad="38100" dist="38100" dir="2700000" algn="tl">
                      <a:srgbClr val="C0C0C0"/>
                    </a:outerShdw>
                  </a:effectLst>
                </a:rPr>
                <a:t>Competência</a:t>
              </a:r>
            </a:p>
            <a:p>
              <a:pPr algn="r"/>
              <a:r>
                <a:rPr lang="pt-BR" sz="2000">
                  <a:effectLst>
                    <a:outerShdw blurRad="38100" dist="38100" dir="2700000" algn="tl">
                      <a:srgbClr val="C0C0C0"/>
                    </a:outerShdw>
                  </a:effectLst>
                </a:rPr>
                <a:t>Tecnológica</a:t>
              </a:r>
            </a:p>
          </p:txBody>
        </p:sp>
      </p:grpSp>
      <p:sp>
        <p:nvSpPr>
          <p:cNvPr id="579611" name="Line 27"/>
          <p:cNvSpPr>
            <a:spLocks noChangeShapeType="1"/>
          </p:cNvSpPr>
          <p:nvPr/>
        </p:nvSpPr>
        <p:spPr bwMode="auto">
          <a:xfrm>
            <a:off x="0" y="3860800"/>
            <a:ext cx="9109075" cy="0"/>
          </a:xfrm>
          <a:prstGeom prst="line">
            <a:avLst/>
          </a:prstGeom>
          <a:noFill/>
          <a:ln w="9525">
            <a:solidFill>
              <a:schemeClr val="bg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9605" name="Text Box 21"/>
          <p:cNvSpPr txBox="1">
            <a:spLocks noChangeArrowheads="1"/>
          </p:cNvSpPr>
          <p:nvPr/>
        </p:nvSpPr>
        <p:spPr bwMode="auto">
          <a:xfrm rot="-5400000">
            <a:off x="261938" y="3138487"/>
            <a:ext cx="2209800" cy="650875"/>
          </a:xfrm>
          <a:prstGeom prst="rect">
            <a:avLst/>
          </a:prstGeom>
          <a:gradFill rotWithShape="0">
            <a:gsLst>
              <a:gs pos="0">
                <a:srgbClr val="008080"/>
              </a:gs>
              <a:gs pos="100000">
                <a:srgbClr val="A50021"/>
              </a:gs>
            </a:gsLst>
            <a:lin ang="5400000" scaled="1"/>
          </a:gra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a:solidFill>
                  <a:schemeClr val="bg1"/>
                </a:solidFill>
              </a:rPr>
              <a:t>Proof of Concept Financing</a:t>
            </a:r>
          </a:p>
        </p:txBody>
      </p:sp>
      <p:sp>
        <p:nvSpPr>
          <p:cNvPr id="579614" name="Text Box 30"/>
          <p:cNvSpPr txBox="1">
            <a:spLocks noChangeArrowheads="1"/>
          </p:cNvSpPr>
          <p:nvPr/>
        </p:nvSpPr>
        <p:spPr bwMode="auto">
          <a:xfrm>
            <a:off x="4776788" y="3270250"/>
            <a:ext cx="2459037"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9999"/>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r>
              <a:rPr lang="pt-BR" sz="2800">
                <a:solidFill>
                  <a:schemeClr val="bg1"/>
                </a:solidFill>
              </a:rPr>
              <a:t>Angel Capital</a:t>
            </a:r>
          </a:p>
        </p:txBody>
      </p:sp>
    </p:spTree>
    <p:extLst>
      <p:ext uri="{BB962C8B-B14F-4D97-AF65-F5344CB8AC3E}">
        <p14:creationId xmlns:p14="http://schemas.microsoft.com/office/powerpoint/2010/main" val="6894071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5D915DBE-D5B1-4947-BD67-26C52D0F1CF4}" type="slidenum">
              <a:rPr lang="en-GB"/>
              <a:pPr/>
              <a:t>50</a:t>
            </a:fld>
            <a:endParaRPr lang="en-GB"/>
          </a:p>
        </p:txBody>
      </p:sp>
      <p:sp>
        <p:nvSpPr>
          <p:cNvPr id="71681" name="Rectangle 1"/>
          <p:cNvSpPr>
            <a:spLocks noGrp="1" noChangeArrowheads="1"/>
          </p:cNvSpPr>
          <p:nvPr>
            <p:ph type="title" idx="4294967295"/>
          </p:nvPr>
        </p:nvSpPr>
        <p:spPr>
          <a:xfrm>
            <a:off x="282042" y="1600200"/>
            <a:ext cx="8506659" cy="11430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I </a:t>
            </a:r>
            <a:r>
              <a:rPr lang="en-GB" sz="3200" dirty="0" err="1"/>
              <a:t>Jornada</a:t>
            </a:r>
            <a:r>
              <a:rPr lang="en-GB" sz="3200" dirty="0"/>
              <a:t> </a:t>
            </a:r>
            <a:r>
              <a:rPr lang="en-GB" sz="3200" dirty="0" err="1"/>
              <a:t>Internacional</a:t>
            </a:r>
            <a:r>
              <a:rPr lang="en-GB" sz="3200" dirty="0"/>
              <a:t> de </a:t>
            </a:r>
            <a:r>
              <a:rPr lang="en-GB" sz="3200" dirty="0" smtClean="0"/>
              <a:t/>
            </a:r>
            <a:br>
              <a:rPr lang="en-GB" sz="3200" dirty="0" smtClean="0"/>
            </a:br>
            <a:r>
              <a:rPr lang="en-GB" sz="3200" dirty="0" err="1" smtClean="0"/>
              <a:t>Investidores</a:t>
            </a:r>
            <a:r>
              <a:rPr lang="en-GB" sz="3200" dirty="0" smtClean="0"/>
              <a:t> </a:t>
            </a:r>
            <a:r>
              <a:rPr lang="en-GB" sz="3200" dirty="0" err="1"/>
              <a:t>Anjo</a:t>
            </a:r>
            <a:r>
              <a:rPr lang="en-GB" sz="3200" dirty="0"/>
              <a:t> do </a:t>
            </a:r>
            <a:r>
              <a:rPr lang="en-GB" sz="3200" dirty="0" err="1"/>
              <a:t>Brasil</a:t>
            </a:r>
            <a:endParaRPr lang="en-GB" sz="3200" dirty="0"/>
          </a:p>
        </p:txBody>
      </p:sp>
      <p:sp>
        <p:nvSpPr>
          <p:cNvPr id="71682" name="Rectangle 2"/>
          <p:cNvSpPr>
            <a:spLocks noGrp="1" noChangeArrowheads="1"/>
          </p:cNvSpPr>
          <p:nvPr>
            <p:ph type="body" idx="4294967295"/>
          </p:nvPr>
        </p:nvSpPr>
        <p:spPr>
          <a:xfrm>
            <a:off x="563350" y="2743200"/>
            <a:ext cx="7876645" cy="1219200"/>
          </a:xfrm>
          <a:ln/>
        </p:spPr>
        <p:txBody>
          <a:body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t>LOCAL</a:t>
            </a:r>
            <a:r>
              <a:rPr lang="en-GB" sz="2000" dirty="0" smtClean="0"/>
              <a:t>: </a:t>
            </a:r>
            <a:r>
              <a:rPr lang="en-GB" sz="2000" dirty="0" err="1" smtClean="0"/>
              <a:t>Sala</a:t>
            </a:r>
            <a:r>
              <a:rPr lang="en-GB" sz="2000" dirty="0" smtClean="0"/>
              <a:t> </a:t>
            </a:r>
            <a:r>
              <a:rPr lang="en-GB" sz="2000" dirty="0"/>
              <a:t>American Express, IAG/PUC Rio, Rio de Janeiro, 11 de </a:t>
            </a:r>
            <a:r>
              <a:rPr lang="en-GB" sz="2000" dirty="0" err="1"/>
              <a:t>novembro</a:t>
            </a:r>
            <a:r>
              <a:rPr lang="en-GB" sz="2000" dirty="0"/>
              <a:t> de 2004</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t>ORGANIZAÇÃO</a:t>
            </a:r>
            <a:r>
              <a:rPr lang="en-GB" sz="2000" dirty="0" smtClean="0"/>
              <a:t>:   </a:t>
            </a:r>
            <a:r>
              <a:rPr lang="en-GB" sz="2000" dirty="0"/>
              <a:t>NEP/PUC Rio, FINEP e Batten Institute</a:t>
            </a:r>
          </a:p>
          <a:p>
            <a:pPr>
              <a:lnSpc>
                <a:spcPct val="10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dirty="0"/>
          </a:p>
        </p:txBody>
      </p:sp>
      <p:pic>
        <p:nvPicPr>
          <p:cNvPr id="9" name="0 Imagen"/>
          <p:cNvPicPr/>
          <p:nvPr/>
        </p:nvPicPr>
        <p:blipFill>
          <a:blip r:embed="rId3" cstate="print">
            <a:extLst>
              <a:ext uri="{28A0092B-C50C-407E-A947-70E740481C1C}">
                <a14:useLocalDpi xmlns:a14="http://schemas.microsoft.com/office/drawing/2010/main" val="0"/>
              </a:ext>
            </a:extLst>
          </a:blip>
          <a:stretch>
            <a:fillRect/>
          </a:stretch>
        </p:blipFill>
        <p:spPr>
          <a:xfrm>
            <a:off x="633678" y="4267201"/>
            <a:ext cx="7525009" cy="1567123"/>
          </a:xfrm>
          <a:prstGeom prst="rect">
            <a:avLst/>
          </a:prstGeom>
        </p:spPr>
      </p:pic>
    </p:spTree>
    <p:extLst>
      <p:ext uri="{BB962C8B-B14F-4D97-AF65-F5344CB8AC3E}">
        <p14:creationId xmlns:p14="http://schemas.microsoft.com/office/powerpoint/2010/main" val="41347574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5D915DBE-D5B1-4947-BD67-26C52D0F1CF4}" type="slidenum">
              <a:rPr lang="en-GB"/>
              <a:pPr/>
              <a:t>51</a:t>
            </a:fld>
            <a:endParaRPr lang="en-GB"/>
          </a:p>
        </p:txBody>
      </p:sp>
      <p:sp>
        <p:nvSpPr>
          <p:cNvPr id="71681" name="Rectangle 1"/>
          <p:cNvSpPr>
            <a:spLocks noGrp="1" noChangeArrowheads="1"/>
          </p:cNvSpPr>
          <p:nvPr>
            <p:ph type="title" idx="4294967295"/>
          </p:nvPr>
        </p:nvSpPr>
        <p:spPr>
          <a:xfrm>
            <a:off x="211715" y="2209800"/>
            <a:ext cx="8506659" cy="2743200"/>
          </a:xfrm>
          <a:ln/>
        </p:spPr>
        <p:txBody>
          <a:bodyPr>
            <a:normAutofit fontScale="90000"/>
          </a:bodyPr>
          <a:lstStyle/>
          <a:p>
            <a:r>
              <a:rPr lang="en-US" sz="3200" b="1" u="sng" dirty="0" smtClean="0">
                <a:effectLst/>
              </a:rPr>
              <a:t>Thursday, 8 November, 2012</a:t>
            </a:r>
            <a:r>
              <a:rPr lang="en-US" sz="3200" dirty="0" smtClean="0">
                <a:effectLst/>
              </a:rPr>
              <a:t/>
            </a:r>
            <a:br>
              <a:rPr lang="en-US" sz="3200" dirty="0" smtClean="0">
                <a:effectLst/>
              </a:rPr>
            </a:br>
            <a:r>
              <a:rPr lang="en-US" sz="3200" b="1" dirty="0" smtClean="0">
                <a:effectLst/>
              </a:rPr>
              <a:t> </a:t>
            </a:r>
            <a:r>
              <a:rPr lang="en-US" sz="3200" dirty="0" smtClean="0">
                <a:effectLst/>
              </a:rPr>
              <a:t/>
            </a:r>
            <a:br>
              <a:rPr lang="en-US" sz="3200" dirty="0" smtClean="0">
                <a:effectLst/>
              </a:rPr>
            </a:br>
            <a:r>
              <a:rPr lang="en-US" sz="3200" b="1" dirty="0" smtClean="0">
                <a:effectLst/>
              </a:rPr>
              <a:t> II International Angel Investor Brazil Summit:</a:t>
            </a:r>
            <a:r>
              <a:rPr lang="en-US" sz="3200" dirty="0" smtClean="0">
                <a:effectLst/>
              </a:rPr>
              <a:t/>
            </a:r>
            <a:br>
              <a:rPr lang="en-US" sz="3200" dirty="0" smtClean="0">
                <a:effectLst/>
              </a:rPr>
            </a:br>
            <a:r>
              <a:rPr lang="en-US" sz="3200" b="1" dirty="0" smtClean="0">
                <a:effectLst/>
              </a:rPr>
              <a:t>Giving Wings to New Ideas</a:t>
            </a:r>
            <a:r>
              <a:rPr lang="en-US" sz="3200" dirty="0" smtClean="0">
                <a:effectLst/>
              </a:rPr>
              <a:t/>
            </a:r>
            <a:br>
              <a:rPr lang="en-US" sz="3200" dirty="0" smtClean="0">
                <a:effectLst/>
              </a:rPr>
            </a:br>
            <a:r>
              <a:rPr lang="en-US" sz="3200" b="1" i="1" dirty="0" smtClean="0">
                <a:effectLst/>
              </a:rPr>
              <a:t> </a:t>
            </a:r>
            <a:r>
              <a:rPr lang="en-US" sz="3200" dirty="0" smtClean="0">
                <a:effectLst/>
              </a:rPr>
              <a:t/>
            </a:r>
            <a:br>
              <a:rPr lang="en-US" sz="3200" dirty="0" smtClean="0">
                <a:effectLst/>
              </a:rPr>
            </a:br>
            <a:r>
              <a:rPr lang="en-US" sz="3200" b="1" i="1" dirty="0" err="1" smtClean="0">
                <a:effectLst/>
              </a:rPr>
              <a:t>Gávea</a:t>
            </a:r>
            <a:r>
              <a:rPr lang="en-US" sz="3200" b="1" i="1" dirty="0" smtClean="0">
                <a:effectLst/>
              </a:rPr>
              <a:t> Angels @10</a:t>
            </a:r>
            <a:r>
              <a:rPr lang="en-US" sz="3200" b="1" i="1" baseline="30000" dirty="0" smtClean="0">
                <a:effectLst/>
              </a:rPr>
              <a:t>th</a:t>
            </a:r>
            <a:r>
              <a:rPr lang="en-US" sz="3200" b="1" i="1" dirty="0" smtClean="0">
                <a:effectLst/>
              </a:rPr>
              <a:t> Anniversary</a:t>
            </a:r>
            <a:br>
              <a:rPr lang="en-US" sz="3200" b="1" i="1" dirty="0" smtClean="0">
                <a:effectLst/>
              </a:rPr>
            </a:br>
            <a:endParaRPr lang="en-US" sz="3200" dirty="0">
              <a:effectLst/>
            </a:endParaRPr>
          </a:p>
        </p:txBody>
      </p:sp>
      <p:pic>
        <p:nvPicPr>
          <p:cNvPr id="8" name="Picture 7" descr="C:\Users\Antonio\Dropbox\Gavea Angels 2012-Conselho Diretor\Propostas Logos\logo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8074" y="289832"/>
            <a:ext cx="1529616" cy="1386568"/>
          </a:xfrm>
          <a:prstGeom prst="rect">
            <a:avLst/>
          </a:prstGeom>
          <a:noFill/>
          <a:ln>
            <a:noFill/>
          </a:ln>
        </p:spPr>
      </p:pic>
      <p:sp>
        <p:nvSpPr>
          <p:cNvPr id="3" name="TextBox 2"/>
          <p:cNvSpPr txBox="1"/>
          <p:nvPr/>
        </p:nvSpPr>
        <p:spPr>
          <a:xfrm>
            <a:off x="503803" y="5257801"/>
            <a:ext cx="7946972" cy="1104213"/>
          </a:xfrm>
          <a:prstGeom prst="rect">
            <a:avLst/>
          </a:prstGeom>
          <a:noFill/>
        </p:spPr>
        <p:txBody>
          <a:bodyPr wrap="square" rtlCol="0">
            <a:spAutoFit/>
          </a:bodyPr>
          <a:lstStyle/>
          <a:p>
            <a:pPr algn="ctr"/>
            <a:r>
              <a:rPr lang="pt-BR" sz="1100" b="1" u="sng" dirty="0"/>
              <a:t>Partners</a:t>
            </a:r>
            <a:endParaRPr lang="en-US" sz="1100" dirty="0"/>
          </a:p>
          <a:p>
            <a:pPr algn="ctr"/>
            <a:r>
              <a:rPr lang="pt-BR" sz="1100" b="1" i="1" dirty="0"/>
              <a:t>MIT Clube do Brasil / MIT Sloan Clube do Brasil / MIT Global Startup Workshop GSW / Gávea Angels RJ / Argotec SP / C2i Anjos PR/ Floripa Angels SC</a:t>
            </a:r>
            <a:r>
              <a:rPr lang="pt-BR" sz="1100" i="1" dirty="0"/>
              <a:t>/ Bahia Angels BA/ </a:t>
            </a:r>
            <a:r>
              <a:rPr lang="pt-BR" sz="1100" b="1" i="1" dirty="0"/>
              <a:t>Vitória Investidores Anjos ES</a:t>
            </a:r>
            <a:r>
              <a:rPr lang="pt-BR" sz="1100" i="1" dirty="0"/>
              <a:t>/ </a:t>
            </a:r>
            <a:r>
              <a:rPr lang="pt-BR" sz="1100" b="1" i="1" dirty="0"/>
              <a:t>Ipanema  VenturesRJ / </a:t>
            </a:r>
            <a:r>
              <a:rPr lang="pt-BR" sz="1100" i="1" dirty="0"/>
              <a:t>Venture One RJ</a:t>
            </a:r>
            <a:r>
              <a:rPr lang="pt-BR" sz="1100" b="1" i="1" dirty="0"/>
              <a:t>/ </a:t>
            </a:r>
            <a:r>
              <a:rPr lang="pt-BR" sz="1100" i="1" dirty="0"/>
              <a:t>Aestella Investimentos SP/ São Paulo Anjos SP/ </a:t>
            </a:r>
            <a:r>
              <a:rPr lang="pt-BR" sz="1100" b="1" i="1" dirty="0"/>
              <a:t>Anjos do Brasil SP</a:t>
            </a:r>
            <a:r>
              <a:rPr lang="pt-BR" sz="1100" i="1" dirty="0"/>
              <a:t> / </a:t>
            </a:r>
            <a:r>
              <a:rPr lang="pt-BR" sz="1100" b="1" i="1" dirty="0"/>
              <a:t>Asociación Latinoamericana de Inversionistas Ángeles ALIA / Angel Ventures Mexico, Mexico DF/ Southern Angels, Santiago, Chile / IAE Angeles Inversionistas, Buenos Aires, Argentina / Propseritas, Montevideo, Uruguay / Club de Angeles de Panama, Panama</a:t>
            </a:r>
            <a:endParaRPr lang="en-US" sz="1100" dirty="0"/>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7666396" y="304800"/>
            <a:ext cx="1055641" cy="990600"/>
          </a:xfrm>
          <a:prstGeom prst="rect">
            <a:avLst/>
          </a:prstGeom>
          <a:noFill/>
          <a:ln>
            <a:noFill/>
          </a:ln>
          <a:effectLst/>
          <a:extLst/>
        </p:spPr>
      </p:pic>
    </p:spTree>
    <p:extLst>
      <p:ext uri="{BB962C8B-B14F-4D97-AF65-F5344CB8AC3E}">
        <p14:creationId xmlns:p14="http://schemas.microsoft.com/office/powerpoint/2010/main" val="5523280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5D915DBE-D5B1-4947-BD67-26C52D0F1CF4}" type="slidenum">
              <a:rPr lang="en-GB"/>
              <a:pPr/>
              <a:t>52</a:t>
            </a:fld>
            <a:endParaRPr lang="en-GB"/>
          </a:p>
        </p:txBody>
      </p:sp>
      <p:sp>
        <p:nvSpPr>
          <p:cNvPr id="71681" name="Rectangle 1"/>
          <p:cNvSpPr>
            <a:spLocks noGrp="1" noChangeArrowheads="1"/>
          </p:cNvSpPr>
          <p:nvPr>
            <p:ph type="title" idx="4294967295"/>
          </p:nvPr>
        </p:nvSpPr>
        <p:spPr>
          <a:xfrm>
            <a:off x="352369" y="1752600"/>
            <a:ext cx="8506659" cy="3352800"/>
          </a:xfrm>
          <a:ln/>
        </p:spPr>
        <p:txBody>
          <a:bodyPr>
            <a:normAutofit fontScale="90000"/>
          </a:bodyPr>
          <a:lstStyle/>
          <a:p>
            <a:r>
              <a:rPr lang="en-US" sz="3200" u="sng" dirty="0">
                <a:effectLst/>
              </a:rPr>
              <a:t>Friday, 9 November, </a:t>
            </a:r>
            <a:r>
              <a:rPr lang="en-US" sz="3200" u="sng" dirty="0" smtClean="0">
                <a:effectLst/>
              </a:rPr>
              <a:t>2012</a:t>
            </a:r>
            <a:br>
              <a:rPr lang="en-US" sz="3200" u="sng" dirty="0" smtClean="0">
                <a:effectLst/>
              </a:rPr>
            </a:br>
            <a:r>
              <a:rPr lang="en-US" sz="3200" dirty="0">
                <a:effectLst/>
              </a:rPr>
              <a:t/>
            </a:r>
            <a:br>
              <a:rPr lang="en-US" sz="3200" dirty="0">
                <a:effectLst/>
              </a:rPr>
            </a:br>
            <a:r>
              <a:rPr lang="en-GB" sz="3200" b="1" i="1" dirty="0">
                <a:effectLst/>
              </a:rPr>
              <a:t>MIT Brazil Club </a:t>
            </a:r>
            <a:r>
              <a:rPr lang="en-GB" sz="3200" b="1" i="1" dirty="0" err="1">
                <a:effectLst/>
              </a:rPr>
              <a:t>Startup</a:t>
            </a:r>
            <a:r>
              <a:rPr lang="en-GB" sz="3200" b="1" i="1" dirty="0">
                <a:effectLst/>
              </a:rPr>
              <a:t> &amp; Angel Investing </a:t>
            </a:r>
            <a:r>
              <a:rPr lang="en-GB" sz="3200" b="1" i="1" dirty="0" smtClean="0">
                <a:effectLst/>
              </a:rPr>
              <a:t/>
            </a:r>
            <a:br>
              <a:rPr lang="en-GB" sz="3200" b="1" i="1" dirty="0" smtClean="0">
                <a:effectLst/>
              </a:rPr>
            </a:br>
            <a:r>
              <a:rPr lang="en-GB" sz="3200" b="1" i="1" dirty="0" smtClean="0">
                <a:effectLst/>
              </a:rPr>
              <a:t>Summit-in-Rio</a:t>
            </a:r>
            <a:r>
              <a:rPr lang="en-US" sz="3200" dirty="0">
                <a:effectLst/>
              </a:rPr>
              <a:t/>
            </a:r>
            <a:br>
              <a:rPr lang="en-US" sz="3200" dirty="0">
                <a:effectLst/>
              </a:rPr>
            </a:br>
            <a:r>
              <a:rPr lang="en-US" sz="3200" b="1" i="1" dirty="0">
                <a:effectLst/>
              </a:rPr>
              <a:t> </a:t>
            </a:r>
            <a:r>
              <a:rPr lang="en-US" sz="3200" dirty="0">
                <a:effectLst/>
              </a:rPr>
              <a:t/>
            </a:r>
            <a:br>
              <a:rPr lang="en-US" sz="3200" dirty="0">
                <a:effectLst/>
              </a:rPr>
            </a:br>
            <a:r>
              <a:rPr lang="en-US" sz="3200" b="1" i="1" dirty="0">
                <a:effectLst/>
              </a:rPr>
              <a:t>In partnership with the MIT Global Startup Workshop MIT GSW &amp; </a:t>
            </a:r>
            <a:r>
              <a:rPr lang="en-US" sz="3200" b="1" i="1" dirty="0" err="1">
                <a:effectLst/>
              </a:rPr>
              <a:t>Gávea</a:t>
            </a:r>
            <a:r>
              <a:rPr lang="en-US" sz="3200" b="1" i="1" dirty="0">
                <a:effectLst/>
              </a:rPr>
              <a:t> Angels</a:t>
            </a:r>
            <a:endParaRPr lang="en-US" sz="3200" dirty="0">
              <a:effectLst/>
            </a:endParaRPr>
          </a:p>
        </p:txBody>
      </p:sp>
      <p:pic>
        <p:nvPicPr>
          <p:cNvPr id="8" name="Picture 7" descr="C:\Users\Antonio\Dropbox\Gavea Angels 2012-Conselho Diretor\Propostas Logos\logo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4760" y="304800"/>
            <a:ext cx="1248308" cy="1143000"/>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3446765" y="304800"/>
            <a:ext cx="1477604" cy="1143000"/>
          </a:xfrm>
          <a:prstGeom prst="rect">
            <a:avLst/>
          </a:prstGeom>
          <a:noFill/>
          <a:ln>
            <a:noFill/>
          </a:ln>
          <a:effectLst/>
          <a:extLst/>
        </p:spPr>
      </p:pic>
      <p:sp>
        <p:nvSpPr>
          <p:cNvPr id="11" name="TextBox 10"/>
          <p:cNvSpPr txBox="1"/>
          <p:nvPr/>
        </p:nvSpPr>
        <p:spPr>
          <a:xfrm>
            <a:off x="503803" y="5257801"/>
            <a:ext cx="7946972" cy="1104213"/>
          </a:xfrm>
          <a:prstGeom prst="rect">
            <a:avLst/>
          </a:prstGeom>
          <a:noFill/>
        </p:spPr>
        <p:txBody>
          <a:bodyPr wrap="square" rtlCol="0">
            <a:spAutoFit/>
          </a:bodyPr>
          <a:lstStyle/>
          <a:p>
            <a:pPr algn="ctr"/>
            <a:r>
              <a:rPr lang="pt-BR" sz="1100" b="1" u="sng" dirty="0"/>
              <a:t>Partners</a:t>
            </a:r>
            <a:endParaRPr lang="en-US" sz="1100" dirty="0"/>
          </a:p>
          <a:p>
            <a:pPr algn="ctr"/>
            <a:r>
              <a:rPr lang="pt-BR" sz="1100" b="1" i="1" dirty="0"/>
              <a:t>MIT Clube do Brasil / MIT Sloan Clube do Brasil / MIT Global Startup Workshop GSW / Gávea Angels RJ / Argotec SP / C2i Anjos PR/ Floripa Angels SC</a:t>
            </a:r>
            <a:r>
              <a:rPr lang="pt-BR" sz="1100" i="1" dirty="0"/>
              <a:t>/ Bahia Angels BA/ </a:t>
            </a:r>
            <a:r>
              <a:rPr lang="pt-BR" sz="1100" b="1" i="1" dirty="0"/>
              <a:t>Vitória Investidores Anjos ES</a:t>
            </a:r>
            <a:r>
              <a:rPr lang="pt-BR" sz="1100" i="1" dirty="0"/>
              <a:t>/ </a:t>
            </a:r>
            <a:r>
              <a:rPr lang="pt-BR" sz="1100" b="1" i="1" dirty="0"/>
              <a:t>Ipanema  VenturesRJ / </a:t>
            </a:r>
            <a:r>
              <a:rPr lang="pt-BR" sz="1100" i="1" dirty="0"/>
              <a:t>Venture One RJ</a:t>
            </a:r>
            <a:r>
              <a:rPr lang="pt-BR" sz="1100" b="1" i="1" dirty="0"/>
              <a:t>/ </a:t>
            </a:r>
            <a:r>
              <a:rPr lang="pt-BR" sz="1100" i="1" dirty="0"/>
              <a:t>Aestella Investimentos SP/ São Paulo Anjos SP/ </a:t>
            </a:r>
            <a:r>
              <a:rPr lang="pt-BR" sz="1100" b="1" i="1" dirty="0"/>
              <a:t>Anjos do Brasil SP</a:t>
            </a:r>
            <a:r>
              <a:rPr lang="pt-BR" sz="1100" i="1" dirty="0"/>
              <a:t> / </a:t>
            </a:r>
            <a:r>
              <a:rPr lang="pt-BR" sz="1100" b="1" i="1" dirty="0"/>
              <a:t>Asociación Latinoamericana de Inversionistas Ángeles ALIA / Angel Ventures Mexico, Mexico DF/ Southern Angels, Santiago, Chile / IAE Angeles Inversionistas, Buenos Aires, Argentina / Propseritas, Montevideo, Uruguay / Club de Angeles de Panama, Panama</a:t>
            </a:r>
            <a:endParaRPr lang="en-US" sz="1100" dirty="0"/>
          </a:p>
        </p:txBody>
      </p:sp>
    </p:spTree>
    <p:extLst>
      <p:ext uri="{BB962C8B-B14F-4D97-AF65-F5344CB8AC3E}">
        <p14:creationId xmlns:p14="http://schemas.microsoft.com/office/powerpoint/2010/main" val="26378270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248" y="1998162"/>
            <a:ext cx="8208912" cy="5509200"/>
          </a:xfrm>
          <a:prstGeom prst="rect">
            <a:avLst/>
          </a:prstGeom>
          <a:noFill/>
        </p:spPr>
        <p:txBody>
          <a:bodyPr wrap="square" rtlCol="0">
            <a:spAutoFit/>
          </a:bodyPr>
          <a:lstStyle/>
          <a:p>
            <a:pPr algn="ctr"/>
            <a:endParaRPr lang="en-US" sz="2800" dirty="0"/>
          </a:p>
          <a:p>
            <a:pPr algn="ctr"/>
            <a:r>
              <a:rPr lang="en-US" sz="4400" i="1" dirty="0" smtClean="0"/>
              <a:t>Antonio </a:t>
            </a:r>
            <a:r>
              <a:rPr lang="en-US" sz="4400" i="1" dirty="0"/>
              <a:t>Jos</a:t>
            </a:r>
            <a:r>
              <a:rPr lang="pt-BR" sz="4400" i="1" dirty="0"/>
              <a:t>é J. </a:t>
            </a:r>
            <a:r>
              <a:rPr lang="en-US" sz="4400" i="1" dirty="0" err="1" smtClean="0"/>
              <a:t>Botelho</a:t>
            </a:r>
            <a:endParaRPr lang="en-US" sz="6000" i="1" dirty="0"/>
          </a:p>
          <a:p>
            <a:pPr algn="ctr"/>
            <a:endParaRPr lang="en-US" sz="3200" b="1" dirty="0" smtClean="0"/>
          </a:p>
          <a:p>
            <a:pPr algn="ctr"/>
            <a:r>
              <a:rPr lang="en-US" sz="2800" b="1" dirty="0" smtClean="0"/>
              <a:t>Professor Titular, </a:t>
            </a:r>
            <a:r>
              <a:rPr lang="en-US" sz="2800" b="1" dirty="0" err="1" smtClean="0"/>
              <a:t>Iuperj</a:t>
            </a:r>
            <a:r>
              <a:rPr lang="en-US" sz="2800" b="1" dirty="0" smtClean="0"/>
              <a:t>/ </a:t>
            </a:r>
            <a:r>
              <a:rPr lang="en-US" sz="2800" b="1" dirty="0"/>
              <a:t>UCAM</a:t>
            </a:r>
          </a:p>
          <a:p>
            <a:pPr algn="ctr"/>
            <a:endParaRPr lang="en-US" sz="2800" dirty="0" smtClean="0">
              <a:hlinkClick r:id="rId3"/>
            </a:endParaRPr>
          </a:p>
          <a:p>
            <a:pPr algn="ctr"/>
            <a:r>
              <a:rPr lang="en-US" sz="2800" dirty="0" smtClean="0">
                <a:hlinkClick r:id="rId3"/>
              </a:rPr>
              <a:t>abotelho.iuperj@gmail.com</a:t>
            </a:r>
            <a:endParaRPr lang="en-US" sz="2800" dirty="0" smtClean="0"/>
          </a:p>
          <a:p>
            <a:pPr algn="ctr"/>
            <a:endParaRPr lang="en-US" sz="2800" dirty="0" smtClean="0"/>
          </a:p>
          <a:p>
            <a:pPr algn="ctr"/>
            <a:r>
              <a:rPr lang="en-US" sz="2800" dirty="0" smtClean="0"/>
              <a:t>(21)  2216 7421 / 9347 0472 </a:t>
            </a:r>
          </a:p>
          <a:p>
            <a:pPr algn="ctr"/>
            <a:endParaRPr lang="pt-BR" sz="2800" dirty="0" smtClean="0"/>
          </a:p>
          <a:p>
            <a:pPr algn="ctr"/>
            <a:endParaRPr lang="pt-BR" sz="2800" dirty="0"/>
          </a:p>
          <a:p>
            <a:pPr algn="ctr"/>
            <a:endParaRPr lang="pt-BR" sz="2800" dirty="0"/>
          </a:p>
          <a:p>
            <a:endParaRPr lang="en-US" sz="2000" dirty="0"/>
          </a:p>
        </p:txBody>
      </p:sp>
      <p:sp>
        <p:nvSpPr>
          <p:cNvPr id="4" name="Rectangle 2"/>
          <p:cNvSpPr>
            <a:spLocks noGrp="1" noChangeArrowheads="1"/>
          </p:cNvSpPr>
          <p:nvPr>
            <p:ph type="title"/>
          </p:nvPr>
        </p:nvSpPr>
        <p:spPr>
          <a:xfrm>
            <a:off x="489248" y="476672"/>
            <a:ext cx="8229600" cy="1143000"/>
          </a:xfrm>
        </p:spPr>
        <p:txBody>
          <a:bodyPr>
            <a:normAutofit/>
          </a:bodyPr>
          <a:lstStyle/>
          <a:p>
            <a:r>
              <a:rPr lang="pt-BR" dirty="0" smtClean="0">
                <a:solidFill>
                  <a:schemeClr val="accent2"/>
                </a:solidFill>
                <a:latin typeface="Comic Sans MS" pitchFamily="66" charset="0"/>
              </a:rPr>
              <a:t>MUITO OBRIGADO</a:t>
            </a:r>
            <a:endParaRPr lang="pt-BR" b="0" dirty="0">
              <a:solidFill>
                <a:schemeClr val="accent2"/>
              </a:solidFill>
              <a:latin typeface="Comic Sans MS" pitchFamily="66" charset="0"/>
            </a:endParaRPr>
          </a:p>
        </p:txBody>
      </p:sp>
    </p:spTree>
    <p:extLst>
      <p:ext uri="{BB962C8B-B14F-4D97-AF65-F5344CB8AC3E}">
        <p14:creationId xmlns:p14="http://schemas.microsoft.com/office/powerpoint/2010/main" val="3623580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1073" y="332656"/>
            <a:ext cx="8305800" cy="6019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t>Formal - </a:t>
            </a:r>
            <a:r>
              <a:rPr lang="en-GB" sz="2400" b="1" dirty="0" err="1" smtClean="0"/>
              <a:t>Fundos</a:t>
            </a:r>
            <a:r>
              <a:rPr lang="en-GB" sz="2400" b="1" dirty="0" smtClean="0"/>
              <a:t> </a:t>
            </a:r>
            <a:r>
              <a:rPr lang="en-GB" sz="2400" b="1" dirty="0" err="1" smtClean="0"/>
              <a:t>estruturados</a:t>
            </a:r>
            <a:r>
              <a:rPr lang="en-GB" sz="2400" b="1" dirty="0" smtClean="0"/>
              <a:t> &amp; </a:t>
            </a:r>
            <a:r>
              <a:rPr lang="en-GB" sz="2400" b="1" dirty="0" err="1" smtClean="0"/>
              <a:t>regulados</a:t>
            </a:r>
            <a:endParaRPr lang="en-GB" sz="2400" b="1" dirty="0" smtClean="0"/>
          </a:p>
          <a:p>
            <a:pPr marL="342900" indent="-342900" algn="l">
              <a:buFont typeface="Arial" panose="020B0604020202020204" pitchFamily="34" charset="0"/>
              <a:buChar char="•"/>
            </a:pPr>
            <a:r>
              <a:rPr lang="en-GB" sz="2400" dirty="0" err="1" smtClean="0"/>
              <a:t>Menor</a:t>
            </a:r>
            <a:r>
              <a:rPr lang="en-GB" sz="2400" dirty="0" smtClean="0"/>
              <a:t> </a:t>
            </a:r>
            <a:r>
              <a:rPr lang="en-GB" sz="2400" dirty="0" err="1" smtClean="0"/>
              <a:t>risco</a:t>
            </a:r>
            <a:endParaRPr lang="en-GB" sz="2400" dirty="0" smtClean="0"/>
          </a:p>
          <a:p>
            <a:pPr marL="342900" indent="-342900" algn="l">
              <a:buFont typeface="Arial" panose="020B0604020202020204" pitchFamily="34" charset="0"/>
              <a:buChar char="•"/>
            </a:pPr>
            <a:r>
              <a:rPr lang="en-GB" sz="2400" dirty="0" err="1" smtClean="0"/>
              <a:t>Responsabilidade</a:t>
            </a:r>
            <a:r>
              <a:rPr lang="en-GB" sz="2400" dirty="0" smtClean="0"/>
              <a:t> com </a:t>
            </a:r>
            <a:r>
              <a:rPr lang="en-GB" sz="2400" dirty="0" err="1" smtClean="0"/>
              <a:t>investidores</a:t>
            </a:r>
            <a:r>
              <a:rPr lang="en-GB" sz="2400" dirty="0" smtClean="0"/>
              <a:t> </a:t>
            </a:r>
          </a:p>
          <a:p>
            <a:pPr marL="342900" indent="-342900" algn="l">
              <a:buFont typeface="Arial" panose="020B0604020202020204" pitchFamily="34" charset="0"/>
              <a:buChar char="•"/>
            </a:pPr>
            <a:r>
              <a:rPr lang="en-GB" sz="2400" dirty="0" smtClean="0"/>
              <a:t>Forte </a:t>
            </a:r>
            <a:r>
              <a:rPr lang="en-GB" sz="2400" dirty="0" err="1" smtClean="0"/>
              <a:t>viés</a:t>
            </a:r>
            <a:r>
              <a:rPr lang="en-GB" sz="2400" dirty="0" smtClean="0"/>
              <a:t> </a:t>
            </a:r>
            <a:r>
              <a:rPr lang="en-GB" sz="2400" dirty="0" err="1" smtClean="0"/>
              <a:t>financeiro</a:t>
            </a:r>
            <a:r>
              <a:rPr lang="en-GB" sz="2400" dirty="0" smtClean="0"/>
              <a:t> + </a:t>
            </a:r>
            <a:r>
              <a:rPr lang="en-GB" sz="2400" dirty="0" err="1" smtClean="0"/>
              <a:t>corretivo</a:t>
            </a:r>
            <a:endParaRPr lang="en-GB" sz="2400" dirty="0" smtClean="0"/>
          </a:p>
          <a:p>
            <a:pPr marL="342900" indent="-342900" algn="l">
              <a:buFont typeface="Arial" panose="020B0604020202020204" pitchFamily="34" charset="0"/>
              <a:buChar char="•"/>
            </a:pPr>
            <a:r>
              <a:rPr lang="en-GB" sz="2400" dirty="0" err="1" smtClean="0"/>
              <a:t>Trajetória</a:t>
            </a:r>
            <a:r>
              <a:rPr lang="en-GB" sz="2400" dirty="0" smtClean="0"/>
              <a:t> de </a:t>
            </a:r>
            <a:r>
              <a:rPr lang="en-GB" sz="2400" dirty="0" err="1" smtClean="0"/>
              <a:t>crescimento</a:t>
            </a:r>
            <a:r>
              <a:rPr lang="en-GB" sz="2400" dirty="0" smtClean="0"/>
              <a:t> do </a:t>
            </a:r>
            <a:r>
              <a:rPr lang="en-GB" sz="2400" dirty="0" err="1" smtClean="0"/>
              <a:t>empreendimento</a:t>
            </a:r>
            <a:r>
              <a:rPr lang="en-GB" sz="2400" dirty="0" smtClean="0"/>
              <a:t> </a:t>
            </a:r>
            <a:r>
              <a:rPr lang="en-GB" sz="2400" dirty="0" err="1" smtClean="0"/>
              <a:t>clara</a:t>
            </a:r>
            <a:r>
              <a:rPr lang="en-GB" sz="2400" dirty="0" smtClean="0"/>
              <a:t/>
            </a:r>
            <a:br>
              <a:rPr lang="en-GB" sz="2400" dirty="0" smtClean="0"/>
            </a:br>
            <a:r>
              <a:rPr lang="en-GB" sz="2400" dirty="0" smtClean="0"/>
              <a:t>=&gt; </a:t>
            </a:r>
            <a:r>
              <a:rPr lang="en-GB" sz="2400" b="1" dirty="0" err="1" smtClean="0"/>
              <a:t>incentivos</a:t>
            </a:r>
            <a:r>
              <a:rPr lang="en-GB" sz="2400" b="1" dirty="0" smtClean="0"/>
              <a:t> para se </a:t>
            </a:r>
            <a:r>
              <a:rPr lang="en-GB" sz="2400" b="1" dirty="0" err="1" smtClean="0"/>
              <a:t>alinhar</a:t>
            </a:r>
            <a:r>
              <a:rPr lang="en-GB" sz="2400" b="1" dirty="0" smtClean="0"/>
              <a:t> com o </a:t>
            </a:r>
            <a:r>
              <a:rPr lang="en-GB" sz="2400" b="1" dirty="0" err="1" smtClean="0"/>
              <a:t>negócio</a:t>
            </a:r>
            <a:endParaRPr lang="en-GB" sz="2400" b="1" dirty="0" smtClean="0"/>
          </a:p>
          <a:p>
            <a:pPr algn="l"/>
            <a:endParaRPr lang="en-GB" sz="2400" dirty="0" smtClean="0"/>
          </a:p>
          <a:p>
            <a:pPr algn="l"/>
            <a:r>
              <a:rPr lang="en-GB" sz="2400" b="1" dirty="0" smtClean="0"/>
              <a:t>Informal – </a:t>
            </a:r>
            <a:r>
              <a:rPr lang="en-GB" sz="2400" b="1" dirty="0" err="1" smtClean="0"/>
              <a:t>Investidor</a:t>
            </a:r>
            <a:r>
              <a:rPr lang="en-GB" sz="2400" b="1" dirty="0" smtClean="0"/>
              <a:t> </a:t>
            </a:r>
            <a:r>
              <a:rPr lang="en-GB" sz="2400" b="1" dirty="0" err="1" smtClean="0"/>
              <a:t>Anjo</a:t>
            </a:r>
            <a:r>
              <a:rPr lang="en-GB" sz="2400" b="1" dirty="0" smtClean="0"/>
              <a:t> e </a:t>
            </a:r>
            <a:r>
              <a:rPr lang="en-GB" sz="2400" b="1" dirty="0" err="1" smtClean="0"/>
              <a:t>Fundos</a:t>
            </a:r>
            <a:r>
              <a:rPr lang="en-GB" sz="2400" b="1" dirty="0" smtClean="0"/>
              <a:t> Capital </a:t>
            </a:r>
            <a:r>
              <a:rPr lang="en-GB" sz="2400" b="1" dirty="0" err="1" smtClean="0"/>
              <a:t>Semente</a:t>
            </a:r>
            <a:endParaRPr lang="en-GB" sz="2400" b="1" dirty="0" smtClean="0"/>
          </a:p>
          <a:p>
            <a:pPr marL="342900" indent="-342900" algn="l">
              <a:buFont typeface="Arial" panose="020B0604020202020204" pitchFamily="34" charset="0"/>
              <a:buChar char="•"/>
            </a:pPr>
            <a:r>
              <a:rPr lang="en-GB" sz="2400" dirty="0" err="1" smtClean="0"/>
              <a:t>Maior</a:t>
            </a:r>
            <a:r>
              <a:rPr lang="en-GB" sz="2400" dirty="0" smtClean="0"/>
              <a:t> </a:t>
            </a:r>
            <a:r>
              <a:rPr lang="en-GB" sz="2400" dirty="0" err="1" smtClean="0"/>
              <a:t>risco</a:t>
            </a:r>
            <a:endParaRPr lang="en-GB" sz="2400" dirty="0" smtClean="0"/>
          </a:p>
          <a:p>
            <a:pPr marL="342900" indent="-342900" algn="l">
              <a:buFont typeface="Arial" panose="020B0604020202020204" pitchFamily="34" charset="0"/>
              <a:buChar char="•"/>
            </a:pPr>
            <a:r>
              <a:rPr lang="en-GB" sz="2400" dirty="0" err="1" smtClean="0"/>
              <a:t>Responsabilidade</a:t>
            </a:r>
            <a:r>
              <a:rPr lang="en-GB" sz="2400" dirty="0" smtClean="0"/>
              <a:t> com capital </a:t>
            </a:r>
            <a:r>
              <a:rPr lang="en-GB" sz="2400" dirty="0" err="1" smtClean="0"/>
              <a:t>próprio</a:t>
            </a:r>
            <a:r>
              <a:rPr lang="en-GB" sz="2400" dirty="0" smtClean="0"/>
              <a:t> (</a:t>
            </a:r>
            <a:r>
              <a:rPr lang="en-GB" sz="2400" dirty="0" err="1" smtClean="0"/>
              <a:t>anjos</a:t>
            </a:r>
            <a:r>
              <a:rPr lang="en-GB" sz="2400" dirty="0" smtClean="0"/>
              <a:t>) / </a:t>
            </a:r>
            <a:br>
              <a:rPr lang="en-GB" sz="2400" dirty="0" smtClean="0"/>
            </a:br>
            <a:r>
              <a:rPr lang="en-GB" sz="2400" dirty="0" err="1" smtClean="0"/>
              <a:t>Investidores</a:t>
            </a:r>
            <a:r>
              <a:rPr lang="en-GB" sz="2400" dirty="0" smtClean="0"/>
              <a:t> + </a:t>
            </a:r>
            <a:r>
              <a:rPr lang="en-GB" sz="2400" dirty="0" err="1" smtClean="0"/>
              <a:t>agência</a:t>
            </a:r>
            <a:r>
              <a:rPr lang="en-GB" sz="2400" dirty="0" smtClean="0"/>
              <a:t> (</a:t>
            </a:r>
            <a:r>
              <a:rPr lang="en-GB" sz="2400" dirty="0" err="1" smtClean="0"/>
              <a:t>semente</a:t>
            </a:r>
            <a:r>
              <a:rPr lang="en-GB" sz="2400" dirty="0" smtClean="0"/>
              <a:t>)</a:t>
            </a:r>
            <a:r>
              <a:rPr lang="ar-SA" sz="2400" dirty="0" smtClean="0">
                <a:cs typeface="Arial" pitchFamily="34" charset="0"/>
              </a:rPr>
              <a:t>‏</a:t>
            </a:r>
            <a:endParaRPr lang="pt-BR" sz="2400" dirty="0" smtClean="0">
              <a:cs typeface="Arial" pitchFamily="34" charset="0"/>
            </a:endParaRPr>
          </a:p>
          <a:p>
            <a:pPr marL="342900" indent="-342900" algn="l">
              <a:buFont typeface="Arial" panose="020B0604020202020204" pitchFamily="34" charset="0"/>
              <a:buChar char="•"/>
            </a:pPr>
            <a:r>
              <a:rPr lang="en-GB" sz="2400" dirty="0" err="1" smtClean="0"/>
              <a:t>Viés</a:t>
            </a:r>
            <a:r>
              <a:rPr lang="en-GB" sz="2400" dirty="0" smtClean="0"/>
              <a:t> expertise e </a:t>
            </a:r>
            <a:r>
              <a:rPr lang="en-GB" sz="2400" dirty="0" err="1" smtClean="0"/>
              <a:t>rede</a:t>
            </a:r>
            <a:r>
              <a:rPr lang="en-GB" sz="2400" dirty="0" smtClean="0"/>
              <a:t> + </a:t>
            </a:r>
            <a:r>
              <a:rPr lang="en-GB" sz="2400" dirty="0" err="1" smtClean="0"/>
              <a:t>proativo</a:t>
            </a:r>
            <a:endParaRPr lang="en-GB" sz="2400" dirty="0" smtClean="0"/>
          </a:p>
          <a:p>
            <a:pPr marL="342900" indent="-342900" algn="l">
              <a:buFont typeface="Arial" panose="020B0604020202020204" pitchFamily="34" charset="0"/>
              <a:buChar char="•"/>
            </a:pPr>
            <a:r>
              <a:rPr lang="en-GB" sz="2400" dirty="0" err="1" smtClean="0"/>
              <a:t>Modelo</a:t>
            </a:r>
            <a:r>
              <a:rPr lang="en-GB" sz="2400" dirty="0" smtClean="0"/>
              <a:t> de </a:t>
            </a:r>
            <a:r>
              <a:rPr lang="en-GB" sz="2400" dirty="0" err="1" smtClean="0"/>
              <a:t>negócio</a:t>
            </a:r>
            <a:r>
              <a:rPr lang="en-GB" sz="2400" dirty="0" smtClean="0"/>
              <a:t> </a:t>
            </a:r>
            <a:r>
              <a:rPr lang="en-GB" sz="2400" dirty="0" err="1" smtClean="0"/>
              <a:t>empreendimento</a:t>
            </a:r>
            <a:r>
              <a:rPr lang="en-GB" sz="2400" dirty="0" smtClean="0"/>
              <a:t> </a:t>
            </a:r>
            <a:r>
              <a:rPr lang="en-GB" sz="2400" dirty="0" err="1" smtClean="0"/>
              <a:t>em</a:t>
            </a:r>
            <a:r>
              <a:rPr lang="en-GB" sz="2400" dirty="0" smtClean="0"/>
              <a:t> </a:t>
            </a:r>
            <a:r>
              <a:rPr lang="en-GB" sz="2400" dirty="0" err="1" smtClean="0"/>
              <a:t>formação</a:t>
            </a:r>
            <a:r>
              <a:rPr lang="en-GB" sz="2400" dirty="0" smtClean="0"/>
              <a:t/>
            </a:r>
            <a:br>
              <a:rPr lang="en-GB" sz="2400" dirty="0" smtClean="0"/>
            </a:br>
            <a:r>
              <a:rPr lang="en-GB" sz="2400" dirty="0" smtClean="0"/>
              <a:t>=&gt; </a:t>
            </a:r>
            <a:r>
              <a:rPr lang="en-GB" sz="2400" b="1" dirty="0" err="1" smtClean="0"/>
              <a:t>incentivos</a:t>
            </a:r>
            <a:r>
              <a:rPr lang="en-GB" sz="2400" b="1" dirty="0" smtClean="0"/>
              <a:t> para se </a:t>
            </a:r>
            <a:r>
              <a:rPr lang="en-GB" sz="2400" b="1" dirty="0" err="1" smtClean="0"/>
              <a:t>alinhar</a:t>
            </a:r>
            <a:r>
              <a:rPr lang="en-GB" sz="2400" b="1" dirty="0" smtClean="0"/>
              <a:t> com </a:t>
            </a:r>
            <a:r>
              <a:rPr lang="en-GB" sz="2400" b="1" dirty="0" err="1" smtClean="0"/>
              <a:t>empreendedor</a:t>
            </a:r>
            <a:endParaRPr lang="en-GB" sz="2400" b="1" dirty="0"/>
          </a:p>
        </p:txBody>
      </p:sp>
    </p:spTree>
    <p:extLst>
      <p:ext uri="{BB962C8B-B14F-4D97-AF65-F5344CB8AC3E}">
        <p14:creationId xmlns:p14="http://schemas.microsoft.com/office/powerpoint/2010/main" val="3887456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53199" y="445878"/>
            <a:ext cx="7947193"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5pPr>
            <a:lvl6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6pPr>
            <a:lvl7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7pPr>
            <a:lvl8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8pPr>
            <a:lvl9pPr defTabSz="457200" fontAlgn="base">
              <a:lnSpc>
                <a:spcPct val="101000"/>
              </a:lnSpc>
              <a:spcBef>
                <a:spcPct val="0"/>
              </a:spcBef>
              <a:spcAft>
                <a:spcPct val="0"/>
              </a:spcAft>
              <a:buClr>
                <a:srgbClr val="FFFFFF"/>
              </a:buClr>
              <a:buSzPct val="100000"/>
              <a:buFont typeface="Tahoma" pitchFamily="34"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FFFFFF"/>
                </a:solidFill>
                <a:latin typeface="Tahoma" pitchFamily="34" charset="0"/>
                <a:ea typeface="Arial Unicode MS" pitchFamily="34" charset="-128"/>
                <a:cs typeface="Arial Unicode MS" pitchFamily="34" charset="-128"/>
              </a:defRPr>
            </a:lvl9pPr>
          </a:lstStyle>
          <a:p>
            <a:pPr algn="ctr">
              <a:lnSpc>
                <a:spcPct val="100000"/>
              </a:lnSpc>
              <a:spcBef>
                <a:spcPts val="3000"/>
              </a:spcBef>
              <a:buClr>
                <a:srgbClr val="EE941C"/>
              </a:buClr>
              <a:buFont typeface="Arial" pitchFamily="34" charset="0"/>
              <a:buNone/>
            </a:pPr>
            <a:r>
              <a:rPr lang="pt-BR" sz="3200" b="1" dirty="0" smtClean="0">
                <a:solidFill>
                  <a:schemeClr val="tx1"/>
                </a:solidFill>
                <a:latin typeface="Arial" pitchFamily="34" charset="0"/>
              </a:rPr>
              <a:t>Investidor anjo </a:t>
            </a:r>
            <a:endParaRPr lang="en-GB" sz="3200" b="1" dirty="0">
              <a:solidFill>
                <a:schemeClr val="tx1"/>
              </a:solidFill>
              <a:latin typeface="Arial" pitchFamily="34" charset="0"/>
            </a:endParaRPr>
          </a:p>
        </p:txBody>
      </p:sp>
      <p:sp>
        <p:nvSpPr>
          <p:cNvPr id="4" name="Rectangle 1"/>
          <p:cNvSpPr>
            <a:spLocks noChangeArrowheads="1"/>
          </p:cNvSpPr>
          <p:nvPr/>
        </p:nvSpPr>
        <p:spPr bwMode="auto">
          <a:xfrm>
            <a:off x="330205" y="1268760"/>
            <a:ext cx="8490268" cy="499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just" eaLnBrk="0" hangingPunct="0">
              <a:lnSpc>
                <a:spcPct val="100000"/>
              </a:lnSpc>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err="1">
                <a:solidFill>
                  <a:schemeClr val="tx1"/>
                </a:solidFill>
                <a:latin typeface="Arial" pitchFamily="34" charset="0"/>
                <a:cs typeface="Arial" pitchFamily="34" charset="0"/>
              </a:rPr>
              <a:t>Investidor</a:t>
            </a:r>
            <a:r>
              <a:rPr lang="en-GB" sz="4400" dirty="0">
                <a:solidFill>
                  <a:schemeClr val="tx1"/>
                </a:solidFill>
                <a:latin typeface="Arial" pitchFamily="34" charset="0"/>
                <a:cs typeface="Arial" pitchFamily="34" charset="0"/>
              </a:rPr>
              <a:t> individual </a:t>
            </a:r>
            <a:r>
              <a:rPr lang="en-GB" sz="4400" dirty="0" err="1">
                <a:solidFill>
                  <a:schemeClr val="tx1"/>
                </a:solidFill>
                <a:latin typeface="Arial" pitchFamily="34" charset="0"/>
                <a:cs typeface="Arial" pitchFamily="34" charset="0"/>
              </a:rPr>
              <a:t>ativo</a:t>
            </a:r>
            <a:r>
              <a:rPr lang="en-GB" sz="4400" dirty="0">
                <a:solidFill>
                  <a:schemeClr val="tx1"/>
                </a:solidFill>
                <a:latin typeface="Arial" pitchFamily="34" charset="0"/>
                <a:cs typeface="Arial" pitchFamily="34" charset="0"/>
              </a:rPr>
              <a:t> </a:t>
            </a:r>
            <a:r>
              <a:rPr lang="en-GB" sz="4400" dirty="0" err="1">
                <a:solidFill>
                  <a:schemeClr val="tx1"/>
                </a:solidFill>
                <a:latin typeface="Arial" pitchFamily="34" charset="0"/>
                <a:cs typeface="Arial" pitchFamily="34" charset="0"/>
              </a:rPr>
              <a:t>que</a:t>
            </a:r>
            <a:r>
              <a:rPr lang="en-GB" sz="4400" dirty="0">
                <a:solidFill>
                  <a:schemeClr val="tx1"/>
                </a:solidFill>
                <a:latin typeface="Arial" pitchFamily="34" charset="0"/>
                <a:cs typeface="Arial" pitchFamily="34" charset="0"/>
              </a:rPr>
              <a:t>:</a:t>
            </a:r>
          </a:p>
          <a:p>
            <a:pPr algn="just" eaLnBrk="0" hangingPunct="0">
              <a:lnSpc>
                <a:spcPct val="100000"/>
              </a:lnSpc>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4400" dirty="0">
              <a:solidFill>
                <a:schemeClr val="tx1"/>
              </a:solidFill>
              <a:latin typeface="Arial" pitchFamily="34" charset="0"/>
              <a:cs typeface="Arial" pitchFamily="34" charset="0"/>
            </a:endParaRPr>
          </a:p>
          <a:p>
            <a:pPr marL="720725" lvl="1" indent="-417513" eaLnBrk="0" hangingPunct="0">
              <a:lnSpc>
                <a:spcPct val="100000"/>
              </a:lnSpc>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err="1">
                <a:solidFill>
                  <a:schemeClr val="tx1"/>
                </a:solidFill>
                <a:latin typeface="Arial" pitchFamily="34" charset="0"/>
                <a:cs typeface="Arial" pitchFamily="34" charset="0"/>
              </a:rPr>
              <a:t>aporta</a:t>
            </a:r>
            <a:r>
              <a:rPr lang="en-GB" sz="4400" dirty="0">
                <a:solidFill>
                  <a:schemeClr val="tx1"/>
                </a:solidFill>
                <a:latin typeface="Arial" pitchFamily="34" charset="0"/>
                <a:cs typeface="Arial" pitchFamily="34" charset="0"/>
              </a:rPr>
              <a:t> </a:t>
            </a:r>
            <a:r>
              <a:rPr lang="en-GB" sz="4400" u="sng" dirty="0">
                <a:solidFill>
                  <a:schemeClr val="tx1"/>
                </a:solidFill>
                <a:latin typeface="Arial" pitchFamily="34" charset="0"/>
                <a:cs typeface="Arial" pitchFamily="34" charset="0"/>
              </a:rPr>
              <a:t>capital </a:t>
            </a:r>
            <a:r>
              <a:rPr lang="en-GB" sz="4400" u="sng" dirty="0" err="1">
                <a:solidFill>
                  <a:schemeClr val="tx1"/>
                </a:solidFill>
                <a:latin typeface="Arial" pitchFamily="34" charset="0"/>
                <a:cs typeface="Arial" pitchFamily="34" charset="0"/>
              </a:rPr>
              <a:t>próprio</a:t>
            </a:r>
            <a:r>
              <a:rPr lang="en-GB" sz="4400" u="sng" dirty="0">
                <a:solidFill>
                  <a:schemeClr val="tx1"/>
                </a:solidFill>
                <a:latin typeface="Arial" pitchFamily="34" charset="0"/>
                <a:cs typeface="Arial" pitchFamily="34" charset="0"/>
              </a:rPr>
              <a:t> (</a:t>
            </a:r>
            <a:r>
              <a:rPr lang="en-GB" sz="4400" u="sng" dirty="0" err="1">
                <a:solidFill>
                  <a:schemeClr val="tx1"/>
                </a:solidFill>
                <a:latin typeface="Arial" pitchFamily="34" charset="0"/>
                <a:cs typeface="Arial" pitchFamily="34" charset="0"/>
              </a:rPr>
              <a:t>financeiro</a:t>
            </a:r>
            <a:r>
              <a:rPr lang="en-GB" sz="4400" u="sng" dirty="0">
                <a:solidFill>
                  <a:schemeClr val="tx1"/>
                </a:solidFill>
                <a:latin typeface="Arial" pitchFamily="34" charset="0"/>
                <a:cs typeface="Arial" pitchFamily="34" charset="0"/>
              </a:rPr>
              <a:t> e </a:t>
            </a:r>
            <a:r>
              <a:rPr lang="en-GB" sz="4400" u="sng" dirty="0" err="1">
                <a:solidFill>
                  <a:schemeClr val="tx1"/>
                </a:solidFill>
                <a:latin typeface="Arial" pitchFamily="34" charset="0"/>
                <a:cs typeface="Arial" pitchFamily="34" charset="0"/>
              </a:rPr>
              <a:t>humano</a:t>
            </a:r>
            <a:r>
              <a:rPr lang="en-GB" sz="4400" u="sng" dirty="0">
                <a:solidFill>
                  <a:schemeClr val="tx1"/>
                </a:solidFill>
                <a:latin typeface="Arial" pitchFamily="34" charset="0"/>
                <a:cs typeface="Arial" pitchFamily="34" charset="0"/>
              </a:rPr>
              <a:t>)</a:t>
            </a:r>
            <a:r>
              <a:rPr lang="en-GB" sz="4400" dirty="0">
                <a:solidFill>
                  <a:schemeClr val="tx1"/>
                </a:solidFill>
                <a:latin typeface="Arial" pitchFamily="34" charset="0"/>
                <a:cs typeface="Arial" pitchFamily="34" charset="0"/>
              </a:rPr>
              <a:t> </a:t>
            </a:r>
            <a:r>
              <a:rPr lang="en-GB" sz="4400" dirty="0" err="1">
                <a:solidFill>
                  <a:schemeClr val="tx1"/>
                </a:solidFill>
                <a:latin typeface="Arial" pitchFamily="34" charset="0"/>
                <a:cs typeface="Arial" pitchFamily="34" charset="0"/>
              </a:rPr>
              <a:t>em</a:t>
            </a:r>
            <a:r>
              <a:rPr lang="en-GB" sz="4400" dirty="0">
                <a:solidFill>
                  <a:schemeClr val="tx1"/>
                </a:solidFill>
                <a:latin typeface="Arial" pitchFamily="34" charset="0"/>
                <a:cs typeface="Arial" pitchFamily="34" charset="0"/>
              </a:rPr>
              <a:t> </a:t>
            </a:r>
            <a:r>
              <a:rPr lang="en-GB" sz="4400" dirty="0" err="1">
                <a:solidFill>
                  <a:schemeClr val="tx1"/>
                </a:solidFill>
                <a:latin typeface="Arial" pitchFamily="34" charset="0"/>
                <a:cs typeface="Arial" pitchFamily="34" charset="0"/>
              </a:rPr>
              <a:t>empresas</a:t>
            </a:r>
            <a:r>
              <a:rPr lang="en-GB" sz="4400" dirty="0">
                <a:solidFill>
                  <a:schemeClr val="tx1"/>
                </a:solidFill>
                <a:latin typeface="Arial" pitchFamily="34" charset="0"/>
                <a:cs typeface="Arial" pitchFamily="34" charset="0"/>
              </a:rPr>
              <a:t> </a:t>
            </a:r>
            <a:r>
              <a:rPr lang="en-GB" sz="4400" dirty="0" err="1">
                <a:solidFill>
                  <a:schemeClr val="tx1"/>
                </a:solidFill>
                <a:latin typeface="Arial" pitchFamily="34" charset="0"/>
                <a:cs typeface="Arial" pitchFamily="34" charset="0"/>
              </a:rPr>
              <a:t>nascentes</a:t>
            </a:r>
            <a:r>
              <a:rPr lang="en-GB" sz="4400" dirty="0">
                <a:solidFill>
                  <a:schemeClr val="tx1"/>
                </a:solidFill>
                <a:latin typeface="Arial" pitchFamily="34" charset="0"/>
                <a:cs typeface="Arial" pitchFamily="34" charset="0"/>
              </a:rPr>
              <a:t> com </a:t>
            </a:r>
            <a:r>
              <a:rPr lang="en-GB" sz="4400" u="sng" dirty="0">
                <a:solidFill>
                  <a:schemeClr val="tx1"/>
                </a:solidFill>
                <a:latin typeface="Arial" pitchFamily="34" charset="0"/>
                <a:cs typeface="Arial" pitchFamily="34" charset="0"/>
              </a:rPr>
              <a:t>alto </a:t>
            </a:r>
            <a:r>
              <a:rPr lang="en-GB" sz="4400" u="sng" dirty="0" err="1">
                <a:solidFill>
                  <a:schemeClr val="tx1"/>
                </a:solidFill>
                <a:latin typeface="Arial" pitchFamily="34" charset="0"/>
                <a:cs typeface="Arial" pitchFamily="34" charset="0"/>
              </a:rPr>
              <a:t>potencial</a:t>
            </a:r>
            <a:r>
              <a:rPr lang="en-GB" sz="4400" u="sng" dirty="0">
                <a:solidFill>
                  <a:schemeClr val="tx1"/>
                </a:solidFill>
                <a:latin typeface="Arial" pitchFamily="34" charset="0"/>
                <a:cs typeface="Arial" pitchFamily="34" charset="0"/>
              </a:rPr>
              <a:t> de </a:t>
            </a:r>
            <a:r>
              <a:rPr lang="en-GB" sz="4400" u="sng" dirty="0" err="1">
                <a:solidFill>
                  <a:schemeClr val="tx1"/>
                </a:solidFill>
                <a:latin typeface="Arial" pitchFamily="34" charset="0"/>
                <a:cs typeface="Arial" pitchFamily="34" charset="0"/>
              </a:rPr>
              <a:t>crescimento</a:t>
            </a:r>
            <a:r>
              <a:rPr lang="en-GB" sz="4400" dirty="0">
                <a:solidFill>
                  <a:schemeClr val="tx1"/>
                </a:solidFill>
                <a:latin typeface="Arial" pitchFamily="34" charset="0"/>
                <a:cs typeface="Arial" pitchFamily="34" charset="0"/>
              </a:rPr>
              <a:t> (</a:t>
            </a:r>
            <a:r>
              <a:rPr lang="en-GB" sz="4400" dirty="0" err="1">
                <a:solidFill>
                  <a:schemeClr val="tx1"/>
                </a:solidFill>
                <a:latin typeface="Arial" pitchFamily="34" charset="0"/>
                <a:cs typeface="Arial" pitchFamily="34" charset="0"/>
              </a:rPr>
              <a:t>valorização</a:t>
            </a:r>
            <a:r>
              <a:rPr lang="en-GB" sz="4400" dirty="0">
                <a:solidFill>
                  <a:schemeClr val="tx1"/>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1520" y="476672"/>
            <a:ext cx="8604448"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720725" lvl="1" indent="-417513" eaLnBrk="0" hangingPunct="0">
              <a:lnSpc>
                <a:spcPct val="100000"/>
              </a:lnSpc>
              <a:buFont typeface="Wingdings" pitchFamily="2" charset="2"/>
              <a:buChar char=""/>
              <a:tabLst>
                <a:tab pos="720725" algn="l"/>
                <a:tab pos="1635125" algn="l"/>
                <a:tab pos="2549525" algn="l"/>
                <a:tab pos="3463925" algn="l"/>
                <a:tab pos="4378325" algn="l"/>
                <a:tab pos="5292725" algn="l"/>
                <a:tab pos="6207125" algn="l"/>
                <a:tab pos="7121525" algn="l"/>
                <a:tab pos="8035925" algn="l"/>
                <a:tab pos="8950325" algn="l"/>
                <a:tab pos="9864725" algn="l"/>
                <a:tab pos="10779125" algn="l"/>
              </a:tabLst>
            </a:pPr>
            <a:r>
              <a:rPr lang="en-GB" sz="4000" dirty="0" err="1">
                <a:solidFill>
                  <a:schemeClr val="tx1"/>
                </a:solidFill>
                <a:latin typeface="Arial" pitchFamily="34" charset="0"/>
                <a:cs typeface="Arial" pitchFamily="34" charset="0"/>
              </a:rPr>
              <a:t>em</a:t>
            </a:r>
            <a:r>
              <a:rPr lang="en-GB" sz="4000" dirty="0">
                <a:solidFill>
                  <a:schemeClr val="tx1"/>
                </a:solidFill>
                <a:latin typeface="Arial" pitchFamily="34" charset="0"/>
                <a:cs typeface="Arial" pitchFamily="34" charset="0"/>
              </a:rPr>
              <a:t> </a:t>
            </a:r>
            <a:r>
              <a:rPr lang="en-GB" sz="4000" dirty="0" err="1">
                <a:solidFill>
                  <a:schemeClr val="tx1"/>
                </a:solidFill>
                <a:latin typeface="Arial" pitchFamily="34" charset="0"/>
                <a:cs typeface="Arial" pitchFamily="34" charset="0"/>
              </a:rPr>
              <a:t>troca</a:t>
            </a:r>
            <a:r>
              <a:rPr lang="en-GB" sz="4000" dirty="0">
                <a:solidFill>
                  <a:schemeClr val="tx1"/>
                </a:solidFill>
                <a:latin typeface="Arial" pitchFamily="34" charset="0"/>
                <a:cs typeface="Arial" pitchFamily="34" charset="0"/>
              </a:rPr>
              <a:t> de </a:t>
            </a:r>
            <a:r>
              <a:rPr lang="en-GB" sz="4000" dirty="0" err="1">
                <a:solidFill>
                  <a:schemeClr val="tx1"/>
                </a:solidFill>
                <a:latin typeface="Arial" pitchFamily="34" charset="0"/>
                <a:cs typeface="Arial" pitchFamily="34" charset="0"/>
              </a:rPr>
              <a:t>participação</a:t>
            </a:r>
            <a:r>
              <a:rPr lang="en-GB" sz="4000" dirty="0">
                <a:solidFill>
                  <a:schemeClr val="tx1"/>
                </a:solidFill>
                <a:latin typeface="Arial" pitchFamily="34" charset="0"/>
                <a:cs typeface="Arial" pitchFamily="34" charset="0"/>
              </a:rPr>
              <a:t> </a:t>
            </a:r>
            <a:r>
              <a:rPr lang="en-GB" sz="4000" dirty="0" err="1">
                <a:solidFill>
                  <a:schemeClr val="tx1"/>
                </a:solidFill>
                <a:latin typeface="Arial" pitchFamily="34" charset="0"/>
                <a:cs typeface="Arial" pitchFamily="34" charset="0"/>
              </a:rPr>
              <a:t>societária</a:t>
            </a:r>
            <a:r>
              <a:rPr lang="en-GB" sz="4000" dirty="0">
                <a:solidFill>
                  <a:schemeClr val="tx1"/>
                </a:solidFill>
                <a:latin typeface="Arial" pitchFamily="34" charset="0"/>
                <a:cs typeface="Arial" pitchFamily="34" charset="0"/>
              </a:rPr>
              <a:t>,</a:t>
            </a:r>
            <a:r>
              <a:rPr lang="en-GB" sz="4000" u="sng" dirty="0">
                <a:solidFill>
                  <a:schemeClr val="tx1"/>
                </a:solidFill>
                <a:latin typeface="Arial" pitchFamily="34" charset="0"/>
                <a:cs typeface="Arial" pitchFamily="34" charset="0"/>
              </a:rPr>
              <a:t> </a:t>
            </a:r>
            <a:r>
              <a:rPr lang="en-GB" sz="4000" u="sng" dirty="0" err="1">
                <a:solidFill>
                  <a:schemeClr val="tx1"/>
                </a:solidFill>
                <a:latin typeface="Arial" pitchFamily="34" charset="0"/>
                <a:cs typeface="Arial" pitchFamily="34" charset="0"/>
              </a:rPr>
              <a:t>temporária</a:t>
            </a:r>
            <a:r>
              <a:rPr lang="en-GB" sz="4000" u="sng" dirty="0">
                <a:solidFill>
                  <a:schemeClr val="tx1"/>
                </a:solidFill>
                <a:latin typeface="Arial" pitchFamily="34" charset="0"/>
                <a:cs typeface="Arial" pitchFamily="34" charset="0"/>
              </a:rPr>
              <a:t> e </a:t>
            </a:r>
            <a:r>
              <a:rPr lang="en-GB" sz="4000" u="sng" dirty="0" err="1">
                <a:solidFill>
                  <a:schemeClr val="tx1"/>
                </a:solidFill>
                <a:latin typeface="Arial" pitchFamily="34" charset="0"/>
                <a:cs typeface="Arial" pitchFamily="34" charset="0"/>
              </a:rPr>
              <a:t>preferencial</a:t>
            </a:r>
            <a:r>
              <a:rPr lang="en-GB" sz="4000" u="sng" dirty="0">
                <a:solidFill>
                  <a:schemeClr val="tx1"/>
                </a:solidFill>
                <a:latin typeface="Arial" pitchFamily="34" charset="0"/>
                <a:cs typeface="Arial" pitchFamily="34" charset="0"/>
              </a:rPr>
              <a:t>,</a:t>
            </a:r>
          </a:p>
          <a:p>
            <a:pPr marL="720725" lvl="1" indent="-417513" eaLnBrk="0" hangingPunct="0">
              <a:lnSpc>
                <a:spcPct val="100000"/>
              </a:lnSpc>
              <a:buClr>
                <a:srgbClr val="4D4D4D"/>
              </a:buClr>
              <a:buFont typeface="Wingdings" pitchFamily="2" charset="2"/>
              <a:buNone/>
              <a:tabLst>
                <a:tab pos="720725" algn="l"/>
                <a:tab pos="1635125" algn="l"/>
                <a:tab pos="2549525" algn="l"/>
                <a:tab pos="3463925" algn="l"/>
                <a:tab pos="4378325" algn="l"/>
                <a:tab pos="5292725" algn="l"/>
                <a:tab pos="6207125" algn="l"/>
                <a:tab pos="7121525" algn="l"/>
                <a:tab pos="8035925" algn="l"/>
                <a:tab pos="8950325" algn="l"/>
                <a:tab pos="9864725" algn="l"/>
                <a:tab pos="10779125" algn="l"/>
              </a:tabLst>
            </a:pPr>
            <a:endParaRPr lang="en-GB" sz="4000" u="sng" dirty="0">
              <a:solidFill>
                <a:schemeClr val="tx1"/>
              </a:solidFill>
              <a:latin typeface="Arial" pitchFamily="34" charset="0"/>
              <a:cs typeface="Arial" pitchFamily="34" charset="0"/>
            </a:endParaRPr>
          </a:p>
          <a:p>
            <a:pPr marL="720725" lvl="1" indent="-417513" eaLnBrk="0" hangingPunct="0">
              <a:lnSpc>
                <a:spcPct val="100000"/>
              </a:lnSpc>
              <a:buFont typeface="Wingdings" pitchFamily="2" charset="2"/>
              <a:buChar char=""/>
              <a:tabLst>
                <a:tab pos="720725" algn="l"/>
                <a:tab pos="1635125" algn="l"/>
                <a:tab pos="2549525" algn="l"/>
                <a:tab pos="3463925" algn="l"/>
                <a:tab pos="4378325" algn="l"/>
                <a:tab pos="5292725" algn="l"/>
                <a:tab pos="6207125" algn="l"/>
                <a:tab pos="7121525" algn="l"/>
                <a:tab pos="8035925" algn="l"/>
                <a:tab pos="8950325" algn="l"/>
                <a:tab pos="9864725" algn="l"/>
                <a:tab pos="10779125" algn="l"/>
              </a:tabLst>
            </a:pPr>
            <a:r>
              <a:rPr lang="en-GB" sz="4000" dirty="0" err="1">
                <a:solidFill>
                  <a:schemeClr val="tx1"/>
                </a:solidFill>
                <a:latin typeface="Arial" pitchFamily="34" charset="0"/>
                <a:cs typeface="Arial" pitchFamily="34" charset="0"/>
              </a:rPr>
              <a:t>associada</a:t>
            </a:r>
            <a:r>
              <a:rPr lang="en-GB" sz="4000" dirty="0">
                <a:solidFill>
                  <a:schemeClr val="tx1"/>
                </a:solidFill>
                <a:latin typeface="Arial" pitchFamily="34" charset="0"/>
                <a:cs typeface="Arial" pitchFamily="34" charset="0"/>
              </a:rPr>
              <a:t> a </a:t>
            </a:r>
            <a:r>
              <a:rPr lang="en-GB" sz="4000" dirty="0" err="1">
                <a:solidFill>
                  <a:schemeClr val="tx1"/>
                </a:solidFill>
                <a:latin typeface="Arial" pitchFamily="34" charset="0"/>
                <a:cs typeface="Arial" pitchFamily="34" charset="0"/>
              </a:rPr>
              <a:t>uma</a:t>
            </a:r>
            <a:r>
              <a:rPr lang="en-GB" sz="4000" dirty="0">
                <a:solidFill>
                  <a:schemeClr val="tx1"/>
                </a:solidFill>
                <a:latin typeface="Arial" pitchFamily="34" charset="0"/>
                <a:cs typeface="Arial" pitchFamily="34" charset="0"/>
              </a:rPr>
              <a:t> </a:t>
            </a:r>
            <a:r>
              <a:rPr lang="en-GB" sz="4000" dirty="0" err="1">
                <a:solidFill>
                  <a:schemeClr val="tx1"/>
                </a:solidFill>
                <a:latin typeface="Arial" pitchFamily="34" charset="0"/>
                <a:cs typeface="Arial" pitchFamily="34" charset="0"/>
              </a:rPr>
              <a:t>expectativa</a:t>
            </a:r>
            <a:r>
              <a:rPr lang="en-GB" sz="4000" dirty="0">
                <a:solidFill>
                  <a:schemeClr val="tx1"/>
                </a:solidFill>
                <a:latin typeface="Arial" pitchFamily="34" charset="0"/>
                <a:cs typeface="Arial" pitchFamily="34" charset="0"/>
              </a:rPr>
              <a:t> de </a:t>
            </a:r>
            <a:r>
              <a:rPr lang="en-GB" sz="4000" u="sng" dirty="0" err="1">
                <a:solidFill>
                  <a:schemeClr val="tx1"/>
                </a:solidFill>
                <a:latin typeface="Arial" pitchFamily="34" charset="0"/>
                <a:cs typeface="Arial" pitchFamily="34" charset="0"/>
              </a:rPr>
              <a:t>ganho</a:t>
            </a:r>
            <a:r>
              <a:rPr lang="en-GB" sz="4000" u="sng" dirty="0">
                <a:solidFill>
                  <a:schemeClr val="tx1"/>
                </a:solidFill>
                <a:latin typeface="Arial" pitchFamily="34" charset="0"/>
                <a:cs typeface="Arial" pitchFamily="34" charset="0"/>
              </a:rPr>
              <a:t> de capital </a:t>
            </a:r>
            <a:r>
              <a:rPr lang="en-GB" sz="4000" u="sng" dirty="0" err="1">
                <a:solidFill>
                  <a:schemeClr val="tx1"/>
                </a:solidFill>
                <a:latin typeface="Arial" pitchFamily="34" charset="0"/>
                <a:cs typeface="Arial" pitchFamily="34" charset="0"/>
              </a:rPr>
              <a:t>expressivo</a:t>
            </a:r>
            <a:r>
              <a:rPr lang="en-GB" sz="4000" dirty="0">
                <a:solidFill>
                  <a:schemeClr val="tx1"/>
                </a:solidFill>
                <a:latin typeface="Arial" pitchFamily="34" charset="0"/>
                <a:cs typeface="Arial" pitchFamily="34" charset="0"/>
              </a:rPr>
              <a:t> </a:t>
            </a:r>
            <a:r>
              <a:rPr lang="en-GB" sz="4000" dirty="0" err="1">
                <a:solidFill>
                  <a:schemeClr val="tx1"/>
                </a:solidFill>
                <a:latin typeface="Arial" pitchFamily="34" charset="0"/>
                <a:cs typeface="Arial" pitchFamily="34" charset="0"/>
              </a:rPr>
              <a:t>na</a:t>
            </a:r>
            <a:r>
              <a:rPr lang="en-GB" sz="4000" dirty="0">
                <a:solidFill>
                  <a:schemeClr val="tx1"/>
                </a:solidFill>
                <a:latin typeface="Arial" pitchFamily="34" charset="0"/>
                <a:cs typeface="Arial" pitchFamily="34" charset="0"/>
              </a:rPr>
              <a:t> </a:t>
            </a:r>
            <a:r>
              <a:rPr lang="en-GB" sz="4000" dirty="0" err="1">
                <a:solidFill>
                  <a:schemeClr val="tx1"/>
                </a:solidFill>
                <a:latin typeface="Arial" pitchFamily="34" charset="0"/>
                <a:cs typeface="Arial" pitchFamily="34" charset="0"/>
              </a:rPr>
              <a:t>venda</a:t>
            </a:r>
            <a:r>
              <a:rPr lang="en-GB" sz="4000" dirty="0">
                <a:solidFill>
                  <a:schemeClr val="tx1"/>
                </a:solidFill>
                <a:latin typeface="Arial" pitchFamily="34" charset="0"/>
                <a:cs typeface="Arial" pitchFamily="34" charset="0"/>
              </a:rPr>
              <a:t> </a:t>
            </a:r>
            <a:r>
              <a:rPr lang="en-GB" sz="4000" dirty="0" err="1">
                <a:solidFill>
                  <a:schemeClr val="tx1"/>
                </a:solidFill>
                <a:latin typeface="Arial" pitchFamily="34" charset="0"/>
                <a:cs typeface="Arial" pitchFamily="34" charset="0"/>
              </a:rPr>
              <a:t>futura</a:t>
            </a:r>
            <a:r>
              <a:rPr lang="en-GB" sz="4000" dirty="0">
                <a:solidFill>
                  <a:schemeClr val="tx1"/>
                </a:solidFill>
                <a:latin typeface="Arial" pitchFamily="34" charset="0"/>
                <a:cs typeface="Arial" pitchFamily="34" charset="0"/>
              </a:rPr>
              <a:t> de </a:t>
            </a:r>
            <a:r>
              <a:rPr lang="en-GB" sz="4000" dirty="0" err="1">
                <a:solidFill>
                  <a:schemeClr val="tx1"/>
                </a:solidFill>
                <a:latin typeface="Arial" pitchFamily="34" charset="0"/>
                <a:cs typeface="Arial" pitchFamily="34" charset="0"/>
              </a:rPr>
              <a:t>sua</a:t>
            </a:r>
            <a:r>
              <a:rPr lang="en-GB" sz="4000" dirty="0">
                <a:solidFill>
                  <a:schemeClr val="tx1"/>
                </a:solidFill>
                <a:latin typeface="Arial" pitchFamily="34" charset="0"/>
                <a:cs typeface="Arial" pitchFamily="34" charset="0"/>
              </a:rPr>
              <a:t> </a:t>
            </a:r>
            <a:r>
              <a:rPr lang="en-GB" sz="4000" dirty="0" err="1" smtClean="0">
                <a:solidFill>
                  <a:schemeClr val="tx1"/>
                </a:solidFill>
                <a:latin typeface="Arial" pitchFamily="34" charset="0"/>
                <a:cs typeface="Arial" pitchFamily="34" charset="0"/>
              </a:rPr>
              <a:t>participação</a:t>
            </a:r>
            <a:r>
              <a:rPr lang="en-GB" sz="4000" dirty="0" smtClean="0">
                <a:solidFill>
                  <a:schemeClr val="tx1"/>
                </a:solidFill>
                <a:latin typeface="Arial" pitchFamily="34" charset="0"/>
                <a:cs typeface="Arial" pitchFamily="34" charset="0"/>
              </a:rPr>
              <a:t> (</a:t>
            </a:r>
            <a:r>
              <a:rPr lang="en-GB" sz="4000" u="sng" dirty="0" err="1">
                <a:solidFill>
                  <a:schemeClr val="tx1"/>
                </a:solidFill>
                <a:latin typeface="Arial" pitchFamily="34" charset="0"/>
                <a:cs typeface="Arial" pitchFamily="34" charset="0"/>
              </a:rPr>
              <a:t>saída</a:t>
            </a:r>
            <a:r>
              <a:rPr lang="en-GB" sz="4000" dirty="0" smtClean="0">
                <a:solidFill>
                  <a:schemeClr val="tx1"/>
                </a:solidFill>
                <a:latin typeface="Arial" pitchFamily="34" charset="0"/>
                <a:cs typeface="Arial" pitchFamily="34" charset="0"/>
              </a:rPr>
              <a:t>) , </a:t>
            </a:r>
            <a:r>
              <a:rPr lang="en-GB" sz="4000" dirty="0" err="1">
                <a:solidFill>
                  <a:schemeClr val="tx1"/>
                </a:solidFill>
                <a:latin typeface="Arial" pitchFamily="34" charset="0"/>
                <a:cs typeface="Arial" pitchFamily="34" charset="0"/>
              </a:rPr>
              <a:t>em</a:t>
            </a:r>
            <a:r>
              <a:rPr lang="en-GB" sz="4000" dirty="0">
                <a:solidFill>
                  <a:schemeClr val="tx1"/>
                </a:solidFill>
                <a:latin typeface="Arial" pitchFamily="34" charset="0"/>
                <a:cs typeface="Arial" pitchFamily="34" charset="0"/>
              </a:rPr>
              <a:t> </a:t>
            </a:r>
            <a:r>
              <a:rPr lang="en-GB" sz="4000" dirty="0" err="1">
                <a:solidFill>
                  <a:schemeClr val="tx1"/>
                </a:solidFill>
                <a:latin typeface="Arial" pitchFamily="34" charset="0"/>
                <a:cs typeface="Arial" pitchFamily="34" charset="0"/>
              </a:rPr>
              <a:t>montante</a:t>
            </a:r>
            <a:r>
              <a:rPr lang="en-GB" sz="4000" dirty="0">
                <a:solidFill>
                  <a:schemeClr val="tx1"/>
                </a:solidFill>
                <a:latin typeface="Arial" pitchFamily="34" charset="0"/>
                <a:cs typeface="Arial" pitchFamily="34" charset="0"/>
              </a:rPr>
              <a:t> </a:t>
            </a:r>
            <a:r>
              <a:rPr lang="en-GB" sz="4000" dirty="0" err="1">
                <a:solidFill>
                  <a:schemeClr val="tx1"/>
                </a:solidFill>
                <a:latin typeface="Arial" pitchFamily="34" charset="0"/>
                <a:cs typeface="Arial" pitchFamily="34" charset="0"/>
              </a:rPr>
              <a:t>compatível</a:t>
            </a:r>
            <a:r>
              <a:rPr lang="en-GB" sz="4000" dirty="0">
                <a:solidFill>
                  <a:schemeClr val="tx1"/>
                </a:solidFill>
                <a:latin typeface="Arial" pitchFamily="34" charset="0"/>
                <a:cs typeface="Arial" pitchFamily="34" charset="0"/>
              </a:rPr>
              <a:t> com o </a:t>
            </a:r>
            <a:r>
              <a:rPr lang="en-GB" sz="4000" dirty="0" err="1">
                <a:solidFill>
                  <a:schemeClr val="tx1"/>
                </a:solidFill>
                <a:latin typeface="Arial" pitchFamily="34" charset="0"/>
                <a:cs typeface="Arial" pitchFamily="34" charset="0"/>
              </a:rPr>
              <a:t>risco</a:t>
            </a:r>
            <a:r>
              <a:rPr lang="en-GB" sz="4000" dirty="0">
                <a:solidFill>
                  <a:schemeClr val="tx1"/>
                </a:solidFill>
                <a:latin typeface="Arial" pitchFamily="34" charset="0"/>
                <a:cs typeface="Arial" pitchFamily="34" charset="0"/>
              </a:rPr>
              <a:t> </a:t>
            </a:r>
            <a:r>
              <a:rPr lang="en-GB" sz="4000" dirty="0" err="1">
                <a:solidFill>
                  <a:schemeClr val="tx1"/>
                </a:solidFill>
                <a:latin typeface="Arial" pitchFamily="34" charset="0"/>
                <a:cs typeface="Arial" pitchFamily="34" charset="0"/>
              </a:rPr>
              <a:t>assumido</a:t>
            </a:r>
            <a:r>
              <a:rPr lang="en-GB" sz="4000" dirty="0">
                <a:solidFill>
                  <a:schemeClr val="tx1"/>
                </a:solidFill>
                <a:latin typeface="Arial" pitchFamily="34" charset="0"/>
                <a:cs typeface="Times New Roman" pitchFamily="18" charset="0"/>
              </a:rPr>
              <a:t>.</a:t>
            </a:r>
          </a:p>
        </p:txBody>
      </p:sp>
    </p:spTree>
    <p:extLst>
      <p:ext uri="{BB962C8B-B14F-4D97-AF65-F5344CB8AC3E}">
        <p14:creationId xmlns:p14="http://schemas.microsoft.com/office/powerpoint/2010/main" val="3783567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404664"/>
            <a:ext cx="8686800" cy="540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4000" b="1" dirty="0" smtClean="0"/>
              <a:t>característica definidora, </a:t>
            </a:r>
            <a:br>
              <a:rPr lang="pt-BR" sz="4000" b="1" dirty="0" smtClean="0"/>
            </a:br>
            <a:r>
              <a:rPr lang="pt-BR" sz="3600" dirty="0" smtClean="0"/>
              <a:t>anjo participa ativamente da gestão do negócio junto com o empreendedor, fazendo uso de sua expertise técnica e experiência profissional e empresarial, e alavanca sua rede de relacionamentos para contribuir com o deslanche e o crescimento inicial do empreendimento.</a:t>
            </a:r>
            <a:endParaRPr lang="pt-BR" sz="2400" dirty="0"/>
          </a:p>
        </p:txBody>
      </p:sp>
    </p:spTree>
    <p:extLst>
      <p:ext uri="{BB962C8B-B14F-4D97-AF65-F5344CB8AC3E}">
        <p14:creationId xmlns:p14="http://schemas.microsoft.com/office/powerpoint/2010/main" val="2957956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2644</TotalTime>
  <Words>4381</Words>
  <Application>Microsoft Office PowerPoint</Application>
  <PresentationFormat>Apresentação na tela (4:3)</PresentationFormat>
  <Paragraphs>665</Paragraphs>
  <Slides>53</Slides>
  <Notes>53</Notes>
  <HiddenSlides>1</HiddenSlides>
  <MMClips>0</MMClips>
  <ScaleCrop>false</ScaleCrop>
  <HeadingPairs>
    <vt:vector size="6" baseType="variant">
      <vt:variant>
        <vt:lpstr>Tema</vt:lpstr>
      </vt:variant>
      <vt:variant>
        <vt:i4>1</vt:i4>
      </vt:variant>
      <vt:variant>
        <vt:lpstr>Servidores OLE incorporados</vt:lpstr>
      </vt:variant>
      <vt:variant>
        <vt:i4>3</vt:i4>
      </vt:variant>
      <vt:variant>
        <vt:lpstr>Títulos de slides</vt:lpstr>
      </vt:variant>
      <vt:variant>
        <vt:i4>53</vt:i4>
      </vt:variant>
    </vt:vector>
  </HeadingPairs>
  <TitlesOfParts>
    <vt:vector size="57" baseType="lpstr">
      <vt:lpstr>Tema de Office</vt:lpstr>
      <vt:lpstr>Worksheet</vt:lpstr>
      <vt:lpstr>Chart</vt:lpstr>
      <vt:lpstr>Gráfico</vt:lpstr>
      <vt:lpstr>Apresentação do PowerPoint</vt:lpstr>
      <vt:lpstr>Apresentação do PowerPoint</vt:lpstr>
      <vt:lpstr>Apresentação do PowerPoint</vt:lpstr>
      <vt:lpstr>Apresentação do PowerPoint</vt:lpstr>
      <vt:lpstr>As Diferentes  Formas de Capital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Tipologia de Anjos</vt:lpstr>
      <vt:lpstr>Apresentação do PowerPoint</vt:lpstr>
      <vt:lpstr>Apresentação do PowerPoint</vt:lpstr>
      <vt:lpstr>Apresentação do PowerPoint</vt:lpstr>
      <vt:lpstr>Apresentação do PowerPoint</vt:lpstr>
      <vt:lpstr>Apresentação do PowerPoint</vt:lpstr>
      <vt:lpstr>Angels: Majority of US Startup Funding</vt:lpstr>
      <vt:lpstr>Anjos em ação - Amazon.com</vt:lpstr>
      <vt:lpstr>Apresentação do PowerPoint</vt:lpstr>
      <vt:lpstr>Apresentação do PowerPoint</vt:lpstr>
      <vt:lpstr>Apresentação do PowerPoint</vt:lpstr>
      <vt:lpstr>ACA Members Include Most Top Angel Groups</vt:lpstr>
      <vt:lpstr>ACA Members and Innovative Startups</vt:lpstr>
      <vt:lpstr>Apresentação do PowerPoint</vt:lpstr>
      <vt:lpstr>Apresentação do PowerPoint</vt:lpstr>
      <vt:lpstr>Apresentação do PowerPoint</vt:lpstr>
      <vt:lpstr>Apresentação do PowerPoint</vt:lpstr>
      <vt:lpstr>América Latina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 Jornada Internacional de  Investidores Anjo do Brasil</vt:lpstr>
      <vt:lpstr>Thursday, 8 November, 2012    II International Angel Investor Brazil Summit: Giving Wings to New Ideas   Gávea Angels @10th Anniversary </vt:lpstr>
      <vt:lpstr>Friday, 9 November, 2012  MIT Brazil Club Startup &amp; Angel Investing  Summit-in-Rio   In partnership with the MIT Global Startup Workshop MIT GSW &amp; Gávea Angels</vt:lpstr>
      <vt:lpstr>MUITO 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Eduardo</dc:creator>
  <cp:lastModifiedBy>Iram de Jesus Alves Viegas</cp:lastModifiedBy>
  <cp:revision>107</cp:revision>
  <dcterms:created xsi:type="dcterms:W3CDTF">2011-10-05T14:38:31Z</dcterms:created>
  <dcterms:modified xsi:type="dcterms:W3CDTF">2013-11-20T12:30:42Z</dcterms:modified>
</cp:coreProperties>
</file>