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8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9" r:id="rId3"/>
    <p:sldId id="261" r:id="rId4"/>
    <p:sldId id="295" r:id="rId5"/>
    <p:sldId id="297" r:id="rId6"/>
    <p:sldId id="298" r:id="rId7"/>
    <p:sldId id="301" r:id="rId8"/>
    <p:sldId id="299" r:id="rId9"/>
    <p:sldId id="300" r:id="rId10"/>
    <p:sldId id="302" r:id="rId11"/>
    <p:sldId id="303" r:id="rId12"/>
    <p:sldId id="304" r:id="rId13"/>
    <p:sldId id="294" r:id="rId1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779CC93D-E52E-4D84-901B-11D7331DD495}">
          <p14:sldIdLst>
            <p14:sldId id="259"/>
          </p14:sldIdLst>
        </p14:section>
        <p14:section name="Visão Geral e Objetivos" id="{ABA716BF-3A5C-4ADB-94C9-CFEF84EBA240}">
          <p14:sldIdLst>
            <p14:sldId id="261"/>
            <p14:sldId id="295"/>
            <p14:sldId id="297"/>
            <p14:sldId id="298"/>
            <p14:sldId id="301"/>
            <p14:sldId id="299"/>
            <p14:sldId id="300"/>
            <p14:sldId id="302"/>
            <p14:sldId id="303"/>
            <p14:sldId id="304"/>
          </p14:sldIdLst>
        </p14:section>
        <p14:section name="Tópico 1" id="{6D9936A3-3945-4757-BC8B-B5C252D8E036}">
          <p14:sldIdLst/>
        </p14:section>
        <p14:section name="Exemplos de Slides para Elementos Visuais" id="{BAB3A466-96C9-4230-9978-795378D75699}">
          <p14:sldIdLst/>
        </p14:section>
        <p14:section name="Estudo de Caso" id="{8C0305C9-B152-4FBA-A789-FE1976D53990}">
          <p14:sldIdLst/>
        </p14:section>
        <p14:section name="Conclusão e Resumo" id="{790CEF5B-569A-4C2F-BED5-750B08C0E5AD}">
          <p14:sldIdLst>
            <p14:sldId id="294"/>
          </p14:sldIdLst>
        </p14:section>
        <p14:section name="Apêndice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4" autoAdjust="0"/>
    <p:restoredTop sz="83977" autoAdjust="0"/>
  </p:normalViewPr>
  <p:slideViewPr>
    <p:cSldViewPr>
      <p:cViewPr>
        <p:scale>
          <a:sx n="70" d="100"/>
          <a:sy n="70" d="100"/>
        </p:scale>
        <p:origin x="-148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D83FDC75-7F73-4A4A-A77C-09AADF00E0EA}" type="datetimeFigureOut">
              <a:rPr lang="pt-BR" smtClean="0"/>
              <a:pPr/>
              <a:t>14/07/2015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459226BF-1F13-42D3-80DC-373E7ADD1EB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342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75693FD4-8F83-4EF7-AC3F-0DC0388986B0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35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BR"/>
            </a:pPr>
            <a:r>
              <a:rPr lang="pt-BR" dirty="0" smtClean="0"/>
              <a:t>Este modelo pode ser usado como arquivo de partida para apresentar materiais de treinamento em um cenário em grupo.</a:t>
            </a:r>
          </a:p>
          <a:p>
            <a:endParaRPr lang="pt-BR" dirty="0" smtClean="0"/>
          </a:p>
          <a:p>
            <a:pPr lvl="0"/>
            <a:r>
              <a:rPr lang="pt-BR" sz="1200" b="1" dirty="0" smtClean="0"/>
              <a:t>Seções</a:t>
            </a:r>
            <a:endParaRPr lang="pt-BR" sz="1200" b="0" dirty="0" smtClean="0"/>
          </a:p>
          <a:p>
            <a:pPr lvl="0"/>
            <a:r>
              <a:rPr lang="pt-BR" sz="1200" b="0" dirty="0" smtClean="0"/>
              <a:t>Clique com o botão direito em um slide para adicionar seções.</a:t>
            </a:r>
            <a:r>
              <a:rPr lang="pt-BR" sz="1200" b="0" baseline="0" dirty="0" smtClean="0"/>
              <a:t> Seções podem ajudar a organizar slides ou a facilitar a colaboração entre vários autores.</a:t>
            </a:r>
            <a:endParaRPr lang="pt-BR" sz="1200" b="0" dirty="0" smtClean="0"/>
          </a:p>
          <a:p>
            <a:pPr lvl="0"/>
            <a:endParaRPr lang="pt-BR" sz="1200" b="1" dirty="0" smtClean="0"/>
          </a:p>
          <a:p>
            <a:pPr lvl="0"/>
            <a:r>
              <a:rPr lang="pt-BR" sz="1200" b="1" dirty="0" smtClean="0"/>
              <a:t>Anotações</a:t>
            </a:r>
          </a:p>
          <a:p>
            <a:pPr lvl="0"/>
            <a:r>
              <a:rPr lang="pt-BR" sz="1200" dirty="0" smtClean="0"/>
              <a:t>Use a seção Anotações para anotações da apresentação ou para fornecer detalhes adicionais ao público.</a:t>
            </a:r>
            <a:r>
              <a:rPr lang="pt-BR" sz="1200" baseline="0" dirty="0" smtClean="0"/>
              <a:t> Exiba essas anotações no Modo de Exibição de Apresentação durante a sua apresentação. </a:t>
            </a:r>
          </a:p>
          <a:p>
            <a:pPr lvl="0">
              <a:buFontTx/>
              <a:buNone/>
            </a:pPr>
            <a:r>
              <a:rPr lang="pt-BR" sz="1200" dirty="0" smtClean="0"/>
              <a:t>Considere o tamanho da fonte (importante para acessibilidade, visibilidade, gravação em vídeo e produção online)</a:t>
            </a:r>
          </a:p>
          <a:p>
            <a:pPr lvl="0"/>
            <a:endParaRPr lang="pt-BR" sz="1200" dirty="0" smtClean="0"/>
          </a:p>
          <a:p>
            <a:pPr lvl="0">
              <a:buFontTx/>
              <a:buNone/>
            </a:pPr>
            <a:r>
              <a:rPr lang="pt-BR" sz="1200" b="1" dirty="0" smtClean="0"/>
              <a:t>Cores coordenadas </a:t>
            </a:r>
          </a:p>
          <a:p>
            <a:pPr lvl="0">
              <a:buFontTx/>
              <a:buNone/>
            </a:pPr>
            <a:r>
              <a:rPr lang="pt-BR" sz="1200" dirty="0" smtClean="0"/>
              <a:t>Preste atenção especial aos gráficos, tabelas e caixas de texto.</a:t>
            </a:r>
            <a:r>
              <a:rPr lang="pt-BR" sz="1200" baseline="0" dirty="0" smtClean="0"/>
              <a:t> </a:t>
            </a:r>
            <a:endParaRPr lang="pt-BR" sz="1200" dirty="0" smtClean="0"/>
          </a:p>
          <a:p>
            <a:pPr lvl="0"/>
            <a:r>
              <a:rPr lang="pt-BR" sz="1200" dirty="0" smtClean="0"/>
              <a:t>Leve em consideração que os participantes irão imprimir em preto-e-branco ou </a:t>
            </a:r>
            <a:r>
              <a:rPr lang="pt-BR" sz="1200" dirty="0" err="1" smtClean="0"/>
              <a:t>escala de cinza</a:t>
            </a:r>
            <a:r>
              <a:rPr lang="pt-BR" sz="1200" dirty="0" smtClean="0"/>
              <a:t>. Execute uma impressão de teste para ter certeza de que as suas cores irão funcionar quando forem impressas em preto-e-branco puros e </a:t>
            </a:r>
            <a:r>
              <a:rPr lang="pt-BR" sz="1200" dirty="0" err="1" smtClean="0"/>
              <a:t>escala de cinza</a:t>
            </a:r>
            <a:r>
              <a:rPr lang="pt-BR" sz="1200" dirty="0" smtClean="0"/>
              <a:t>.</a:t>
            </a:r>
          </a:p>
          <a:p>
            <a:pPr lvl="0">
              <a:buFontTx/>
              <a:buNone/>
            </a:pPr>
            <a:endParaRPr lang="pt-BR" sz="1200" dirty="0" smtClean="0"/>
          </a:p>
          <a:p>
            <a:pPr lvl="0">
              <a:buFontTx/>
              <a:buNone/>
            </a:pPr>
            <a:r>
              <a:rPr lang="pt-BR" sz="1200" b="1" dirty="0" smtClean="0"/>
              <a:t>Elementos gráficos, tabelas e gráficos</a:t>
            </a:r>
          </a:p>
          <a:p>
            <a:pPr lvl="0"/>
            <a:r>
              <a:rPr lang="pt-BR" sz="1200" dirty="0" smtClean="0"/>
              <a:t>Mantenha a simplicidade: se possível, use estilos e cores consistentes e não confusos.</a:t>
            </a:r>
          </a:p>
          <a:p>
            <a:pPr lvl="0"/>
            <a:r>
              <a:rPr lang="pt-BR" sz="1200" dirty="0" smtClean="0"/>
              <a:t>Rotule todos os gráficos e tabelas.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dirty="0" smtClean="0"/>
              <a:t>Forneça uma breve visão geral da apresentação.</a:t>
            </a:r>
            <a:r>
              <a:rPr lang="pt-BR" baseline="0" dirty="0" smtClean="0"/>
              <a:t> D</a:t>
            </a:r>
            <a:r>
              <a:rPr lang="pt-BR" dirty="0" smtClean="0"/>
              <a:t>escreva o foco principal da apresentação e por que ela é importante.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Introduza cada um dos principais tópicos.</a:t>
            </a:r>
          </a:p>
          <a:p>
            <a:r>
              <a:rPr lang="pt-BR" dirty="0" smtClean="0"/>
              <a:t>Para fornecer um roteiro para o público, você</a:t>
            </a:r>
            <a:r>
              <a:rPr lang="pt-BR" baseline="0" dirty="0" smtClean="0"/>
              <a:t> pode </a:t>
            </a:r>
            <a:r>
              <a:rPr lang="pt-BR" dirty="0" smtClean="0"/>
              <a:t>repita este slide de Visão Geral por toda a apresentação, realçando o tópico específico que você discutirá em seguida.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pt-BR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pt-BR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pt-BR" smtClean="0"/>
              <a:t>Clique para editar o estilo do subtítulo mestre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pt-BR" sz="2000" baseline="0"/>
            </a:lvl1pPr>
          </a:lstStyle>
          <a:p>
            <a:r>
              <a:rPr kumimoji="0" lang="pt-BR"/>
              <a:t>Logotipo da Empresa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ente Plano de 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pt-B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pt-BR" sz="1800"/>
            </a:lvl1pPr>
          </a:lstStyle>
          <a:p>
            <a:r>
              <a:rPr kumimoji="0" lang="pt-BR"/>
              <a:t>Logotipo da Empresa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pt-BR"/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pt-BR" sz="3200">
                <a:latin typeface="+mn-lt"/>
              </a:defRPr>
            </a:lvl1pPr>
            <a:lvl2pPr eaLnBrk="1" latinLnBrk="0" hangingPunct="1">
              <a:defRPr kumimoji="0" lang="pt-BR" sz="2800">
                <a:latin typeface="+mn-lt"/>
              </a:defRPr>
            </a:lvl2pPr>
            <a:lvl3pPr eaLnBrk="1" latinLnBrk="0" hangingPunct="1">
              <a:defRPr kumimoji="0" lang="pt-BR" sz="2400">
                <a:latin typeface="+mn-lt"/>
              </a:defRPr>
            </a:lvl3pPr>
            <a:lvl4pPr eaLnBrk="1" latinLnBrk="0" hangingPunct="1">
              <a:defRPr kumimoji="0" lang="pt-BR" sz="2400">
                <a:latin typeface="+mn-lt"/>
              </a:defRPr>
            </a:lvl4pPr>
            <a:lvl5pPr eaLnBrk="1" latinLnBrk="0" hangingPunct="1">
              <a:defRPr kumimoji="0" lang="pt-BR" sz="2400">
                <a:latin typeface="+mn-lt"/>
              </a:defRPr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pt-BR" sz="2800"/>
            </a:lvl1pPr>
            <a:lvl2pPr eaLnBrk="1" latinLnBrk="0" hangingPunct="1">
              <a:defRPr kumimoji="0" lang="pt-BR" sz="2400"/>
            </a:lvl2pPr>
            <a:lvl3pPr eaLnBrk="1" latinLnBrk="0" hangingPunct="1">
              <a:defRPr kumimoji="0" lang="pt-BR" sz="2000"/>
            </a:lvl3pPr>
            <a:lvl4pPr eaLnBrk="1" latinLnBrk="0" hangingPunct="1">
              <a:defRPr kumimoji="0" lang="pt-BR" sz="1800"/>
            </a:lvl4pPr>
            <a:lvl5pPr eaLnBrk="1" latinLnBrk="0" hangingPunct="1">
              <a:defRPr kumimoji="0" lang="pt-BR" sz="1800"/>
            </a:lvl5pPr>
            <a:lvl6pPr eaLnBrk="1" latinLnBrk="0" hangingPunct="1">
              <a:defRPr kumimoji="0" lang="pt-BR" sz="1800"/>
            </a:lvl6pPr>
            <a:lvl7pPr eaLnBrk="1" latinLnBrk="0" hangingPunct="1">
              <a:defRPr kumimoji="0" lang="pt-BR" sz="1800"/>
            </a:lvl7pPr>
            <a:lvl8pPr eaLnBrk="1" latinLnBrk="0" hangingPunct="1">
              <a:defRPr kumimoji="0" lang="pt-BR" sz="1800"/>
            </a:lvl8pPr>
            <a:lvl9pPr eaLnBrk="1" latinLnBrk="0" hangingPunct="1">
              <a:defRPr kumimoji="0" lang="pt-BR" sz="18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pt-BR" sz="2800"/>
            </a:lvl1pPr>
            <a:lvl2pPr eaLnBrk="1" latinLnBrk="0" hangingPunct="1">
              <a:defRPr kumimoji="0" lang="pt-BR" sz="2400"/>
            </a:lvl2pPr>
            <a:lvl3pPr eaLnBrk="1" latinLnBrk="0" hangingPunct="1">
              <a:defRPr kumimoji="0" lang="pt-BR" sz="2000"/>
            </a:lvl3pPr>
            <a:lvl4pPr eaLnBrk="1" latinLnBrk="0" hangingPunct="1">
              <a:defRPr kumimoji="0" lang="pt-BR" sz="1800"/>
            </a:lvl4pPr>
            <a:lvl5pPr eaLnBrk="1" latinLnBrk="0" hangingPunct="1">
              <a:defRPr kumimoji="0" lang="pt-BR" sz="1800"/>
            </a:lvl5pPr>
            <a:lvl6pPr eaLnBrk="1" latinLnBrk="0" hangingPunct="1">
              <a:defRPr kumimoji="0" lang="pt-BR" sz="1800"/>
            </a:lvl6pPr>
            <a:lvl7pPr eaLnBrk="1" latinLnBrk="0" hangingPunct="1">
              <a:defRPr kumimoji="0" lang="pt-BR" sz="1800"/>
            </a:lvl7pPr>
            <a:lvl8pPr eaLnBrk="1" latinLnBrk="0" hangingPunct="1">
              <a:defRPr kumimoji="0" lang="pt-BR" sz="1800"/>
            </a:lvl8pPr>
            <a:lvl9pPr eaLnBrk="1" latinLnBrk="0" hangingPunct="1">
              <a:defRPr kumimoji="0" lang="pt-BR" sz="18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pt-BR"/>
            </a:lvl1pPr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pt-BR" sz="2400" b="1"/>
            </a:lvl1pPr>
            <a:lvl2pPr marL="457200" indent="0" eaLnBrk="1" latinLnBrk="0" hangingPunct="1">
              <a:buNone/>
              <a:defRPr kumimoji="0" lang="pt-BR" sz="2000" b="1"/>
            </a:lvl2pPr>
            <a:lvl3pPr marL="914400" indent="0" eaLnBrk="1" latinLnBrk="0" hangingPunct="1">
              <a:buNone/>
              <a:defRPr kumimoji="0" lang="pt-BR" sz="1800" b="1"/>
            </a:lvl3pPr>
            <a:lvl4pPr marL="1371600" indent="0" eaLnBrk="1" latinLnBrk="0" hangingPunct="1">
              <a:buNone/>
              <a:defRPr kumimoji="0" lang="pt-BR" sz="1600" b="1"/>
            </a:lvl4pPr>
            <a:lvl5pPr marL="1828800" indent="0" eaLnBrk="1" latinLnBrk="0" hangingPunct="1">
              <a:buNone/>
              <a:defRPr kumimoji="0" lang="pt-BR" sz="1600" b="1"/>
            </a:lvl5pPr>
            <a:lvl6pPr marL="2286000" indent="0" eaLnBrk="1" latinLnBrk="0" hangingPunct="1">
              <a:buNone/>
              <a:defRPr kumimoji="0" lang="pt-BR" sz="1600" b="1"/>
            </a:lvl6pPr>
            <a:lvl7pPr marL="2743200" indent="0" eaLnBrk="1" latinLnBrk="0" hangingPunct="1">
              <a:buNone/>
              <a:defRPr kumimoji="0" lang="pt-BR" sz="1600" b="1"/>
            </a:lvl7pPr>
            <a:lvl8pPr marL="3200400" indent="0" eaLnBrk="1" latinLnBrk="0" hangingPunct="1">
              <a:buNone/>
              <a:defRPr kumimoji="0" lang="pt-BR" sz="1600" b="1"/>
            </a:lvl8pPr>
            <a:lvl9pPr marL="3657600" indent="0" eaLnBrk="1" latinLnBrk="0" hangingPunct="1">
              <a:buNone/>
              <a:defRPr kumimoji="0" lang="pt-BR" sz="1600" b="1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pt-BR" sz="2400"/>
            </a:lvl1pPr>
            <a:lvl2pPr eaLnBrk="1" latinLnBrk="0" hangingPunct="1">
              <a:defRPr kumimoji="0" lang="pt-BR" sz="2000"/>
            </a:lvl2pPr>
            <a:lvl3pPr eaLnBrk="1" latinLnBrk="0" hangingPunct="1">
              <a:defRPr kumimoji="0" lang="pt-BR" sz="1800"/>
            </a:lvl3pPr>
            <a:lvl4pPr eaLnBrk="1" latinLnBrk="0" hangingPunct="1">
              <a:defRPr kumimoji="0" lang="pt-BR" sz="1600"/>
            </a:lvl4pPr>
            <a:lvl5pPr eaLnBrk="1" latinLnBrk="0" hangingPunct="1">
              <a:defRPr kumimoji="0" lang="pt-BR" sz="1600"/>
            </a:lvl5pPr>
            <a:lvl6pPr eaLnBrk="1" latinLnBrk="0" hangingPunct="1">
              <a:defRPr kumimoji="0" lang="pt-BR" sz="1600"/>
            </a:lvl6pPr>
            <a:lvl7pPr eaLnBrk="1" latinLnBrk="0" hangingPunct="1">
              <a:defRPr kumimoji="0" lang="pt-BR" sz="1600"/>
            </a:lvl7pPr>
            <a:lvl8pPr eaLnBrk="1" latinLnBrk="0" hangingPunct="1">
              <a:defRPr kumimoji="0" lang="pt-BR" sz="1600"/>
            </a:lvl8pPr>
            <a:lvl9pPr eaLnBrk="1" latinLnBrk="0" hangingPunct="1">
              <a:defRPr kumimoji="0" lang="pt-BR" sz="16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pt-BR" sz="2400" b="1"/>
            </a:lvl1pPr>
            <a:lvl2pPr marL="457200" indent="0" eaLnBrk="1" latinLnBrk="0" hangingPunct="1">
              <a:buNone/>
              <a:defRPr kumimoji="0" lang="pt-BR" sz="2000" b="1"/>
            </a:lvl2pPr>
            <a:lvl3pPr marL="914400" indent="0" eaLnBrk="1" latinLnBrk="0" hangingPunct="1">
              <a:buNone/>
              <a:defRPr kumimoji="0" lang="pt-BR" sz="1800" b="1"/>
            </a:lvl3pPr>
            <a:lvl4pPr marL="1371600" indent="0" eaLnBrk="1" latinLnBrk="0" hangingPunct="1">
              <a:buNone/>
              <a:defRPr kumimoji="0" lang="pt-BR" sz="1600" b="1"/>
            </a:lvl4pPr>
            <a:lvl5pPr marL="1828800" indent="0" eaLnBrk="1" latinLnBrk="0" hangingPunct="1">
              <a:buNone/>
              <a:defRPr kumimoji="0" lang="pt-BR" sz="1600" b="1"/>
            </a:lvl5pPr>
            <a:lvl6pPr marL="2286000" indent="0" eaLnBrk="1" latinLnBrk="0" hangingPunct="1">
              <a:buNone/>
              <a:defRPr kumimoji="0" lang="pt-BR" sz="1600" b="1"/>
            </a:lvl6pPr>
            <a:lvl7pPr marL="2743200" indent="0" eaLnBrk="1" latinLnBrk="0" hangingPunct="1">
              <a:buNone/>
              <a:defRPr kumimoji="0" lang="pt-BR" sz="1600" b="1"/>
            </a:lvl7pPr>
            <a:lvl8pPr marL="3200400" indent="0" eaLnBrk="1" latinLnBrk="0" hangingPunct="1">
              <a:buNone/>
              <a:defRPr kumimoji="0" lang="pt-BR" sz="1600" b="1"/>
            </a:lvl8pPr>
            <a:lvl9pPr marL="3657600" indent="0" eaLnBrk="1" latinLnBrk="0" hangingPunct="1">
              <a:buNone/>
              <a:defRPr kumimoji="0" lang="pt-BR" sz="1600" b="1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pt-BR" sz="2400"/>
            </a:lvl1pPr>
            <a:lvl2pPr eaLnBrk="1" latinLnBrk="0" hangingPunct="1">
              <a:defRPr kumimoji="0" lang="pt-BR" sz="2000"/>
            </a:lvl2pPr>
            <a:lvl3pPr eaLnBrk="1" latinLnBrk="0" hangingPunct="1">
              <a:defRPr kumimoji="0" lang="pt-BR" sz="1800"/>
            </a:lvl3pPr>
            <a:lvl4pPr eaLnBrk="1" latinLnBrk="0" hangingPunct="1">
              <a:defRPr kumimoji="0" lang="pt-BR" sz="1600"/>
            </a:lvl4pPr>
            <a:lvl5pPr eaLnBrk="1" latinLnBrk="0" hangingPunct="1">
              <a:defRPr kumimoji="0" lang="pt-BR" sz="1600"/>
            </a:lvl5pPr>
            <a:lvl6pPr eaLnBrk="1" latinLnBrk="0" hangingPunct="1">
              <a:defRPr kumimoji="0" lang="pt-BR" sz="1600"/>
            </a:lvl6pPr>
            <a:lvl7pPr eaLnBrk="1" latinLnBrk="0" hangingPunct="1">
              <a:defRPr kumimoji="0" lang="pt-BR" sz="1600"/>
            </a:lvl7pPr>
            <a:lvl8pPr eaLnBrk="1" latinLnBrk="0" hangingPunct="1">
              <a:defRPr kumimoji="0" lang="pt-BR" sz="1600"/>
            </a:lvl8pPr>
            <a:lvl9pPr eaLnBrk="1" latinLnBrk="0" hangingPunct="1">
              <a:defRPr kumimoji="0" lang="pt-BR" sz="16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pt-BR" sz="2000" b="1"/>
            </a:lvl1pPr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pt-BR" sz="3200"/>
            </a:lvl1pPr>
            <a:lvl2pPr eaLnBrk="1" latinLnBrk="0" hangingPunct="1">
              <a:defRPr kumimoji="0" lang="pt-BR" sz="2800"/>
            </a:lvl2pPr>
            <a:lvl3pPr eaLnBrk="1" latinLnBrk="0" hangingPunct="1">
              <a:defRPr kumimoji="0" lang="pt-BR" sz="2400"/>
            </a:lvl3pPr>
            <a:lvl4pPr eaLnBrk="1" latinLnBrk="0" hangingPunct="1">
              <a:defRPr kumimoji="0" lang="pt-BR" sz="2000"/>
            </a:lvl4pPr>
            <a:lvl5pPr eaLnBrk="1" latinLnBrk="0" hangingPunct="1">
              <a:defRPr kumimoji="0" lang="pt-BR" sz="2000"/>
            </a:lvl5pPr>
            <a:lvl6pPr eaLnBrk="1" latinLnBrk="0" hangingPunct="1">
              <a:defRPr kumimoji="0" lang="pt-BR" sz="2000"/>
            </a:lvl6pPr>
            <a:lvl7pPr eaLnBrk="1" latinLnBrk="0" hangingPunct="1">
              <a:defRPr kumimoji="0" lang="pt-BR" sz="2000"/>
            </a:lvl7pPr>
            <a:lvl8pPr eaLnBrk="1" latinLnBrk="0" hangingPunct="1">
              <a:defRPr kumimoji="0" lang="pt-BR" sz="2000"/>
            </a:lvl8pPr>
            <a:lvl9pPr eaLnBrk="1" latinLnBrk="0" hangingPunct="1">
              <a:defRPr kumimoji="0" lang="pt-BR" sz="20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pt-BR" sz="1400"/>
            </a:lvl1pPr>
            <a:lvl2pPr marL="457200" indent="0" eaLnBrk="1" latinLnBrk="0" hangingPunct="1">
              <a:buNone/>
              <a:defRPr kumimoji="0" lang="pt-BR" sz="1200"/>
            </a:lvl2pPr>
            <a:lvl3pPr marL="914400" indent="0" eaLnBrk="1" latinLnBrk="0" hangingPunct="1">
              <a:buNone/>
              <a:defRPr kumimoji="0" lang="pt-BR" sz="1000"/>
            </a:lvl3pPr>
            <a:lvl4pPr marL="1371600" indent="0" eaLnBrk="1" latinLnBrk="0" hangingPunct="1">
              <a:buNone/>
              <a:defRPr kumimoji="0" lang="pt-BR" sz="900"/>
            </a:lvl4pPr>
            <a:lvl5pPr marL="1828800" indent="0" eaLnBrk="1" latinLnBrk="0" hangingPunct="1">
              <a:buNone/>
              <a:defRPr kumimoji="0" lang="pt-BR" sz="900"/>
            </a:lvl5pPr>
            <a:lvl6pPr marL="2286000" indent="0" eaLnBrk="1" latinLnBrk="0" hangingPunct="1">
              <a:buNone/>
              <a:defRPr kumimoji="0" lang="pt-BR" sz="900"/>
            </a:lvl6pPr>
            <a:lvl7pPr marL="2743200" indent="0" eaLnBrk="1" latinLnBrk="0" hangingPunct="1">
              <a:buNone/>
              <a:defRPr kumimoji="0" lang="pt-BR" sz="900"/>
            </a:lvl7pPr>
            <a:lvl8pPr marL="3200400" indent="0" eaLnBrk="1" latinLnBrk="0" hangingPunct="1">
              <a:buNone/>
              <a:defRPr kumimoji="0" lang="pt-BR" sz="900"/>
            </a:lvl8pPr>
            <a:lvl9pPr marL="3657600" indent="0" eaLnBrk="1" latinLnBrk="0" hangingPunct="1">
              <a:buNone/>
              <a:defRPr kumimoji="0" lang="pt-BR" sz="9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pt-BR" sz="2000" b="1"/>
            </a:lvl1pPr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pt-BR" sz="3200"/>
            </a:lvl1pPr>
            <a:lvl2pPr marL="457200" indent="0" eaLnBrk="1" latinLnBrk="0" hangingPunct="1">
              <a:buNone/>
              <a:defRPr kumimoji="0" lang="pt-BR" sz="2800"/>
            </a:lvl2pPr>
            <a:lvl3pPr marL="914400" indent="0" eaLnBrk="1" latinLnBrk="0" hangingPunct="1">
              <a:buNone/>
              <a:defRPr kumimoji="0" lang="pt-BR" sz="2400"/>
            </a:lvl3pPr>
            <a:lvl4pPr marL="1371600" indent="0" eaLnBrk="1" latinLnBrk="0" hangingPunct="1">
              <a:buNone/>
              <a:defRPr kumimoji="0" lang="pt-BR" sz="2000"/>
            </a:lvl4pPr>
            <a:lvl5pPr marL="1828800" indent="0" eaLnBrk="1" latinLnBrk="0" hangingPunct="1">
              <a:buNone/>
              <a:defRPr kumimoji="0" lang="pt-BR" sz="2000"/>
            </a:lvl5pPr>
            <a:lvl6pPr marL="2286000" indent="0" eaLnBrk="1" latinLnBrk="0" hangingPunct="1">
              <a:buNone/>
              <a:defRPr kumimoji="0" lang="pt-BR" sz="2000"/>
            </a:lvl6pPr>
            <a:lvl7pPr marL="2743200" indent="0" eaLnBrk="1" latinLnBrk="0" hangingPunct="1">
              <a:buNone/>
              <a:defRPr kumimoji="0" lang="pt-BR" sz="2000"/>
            </a:lvl7pPr>
            <a:lvl8pPr marL="3200400" indent="0" eaLnBrk="1" latinLnBrk="0" hangingPunct="1">
              <a:buNone/>
              <a:defRPr kumimoji="0" lang="pt-BR" sz="2000"/>
            </a:lvl8pPr>
            <a:lvl9pPr marL="3657600" indent="0" eaLnBrk="1" latinLnBrk="0" hangingPunct="1">
              <a:buNone/>
              <a:defRPr kumimoji="0" lang="pt-BR" sz="2000"/>
            </a:lvl9pPr>
          </a:lstStyle>
          <a:p>
            <a:pPr eaLnBrk="1" latinLnBrk="0" hangingPunct="1"/>
            <a:r>
              <a:rPr lang="pt-BR" smtClean="0"/>
              <a:t>Clique no ícone para adicionar uma imagem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pt-BR" sz="1400"/>
            </a:lvl1pPr>
            <a:lvl2pPr marL="457200" indent="0" eaLnBrk="1" latinLnBrk="0" hangingPunct="1">
              <a:buNone/>
              <a:defRPr kumimoji="0" lang="pt-BR" sz="1200"/>
            </a:lvl2pPr>
            <a:lvl3pPr marL="914400" indent="0" eaLnBrk="1" latinLnBrk="0" hangingPunct="1">
              <a:buNone/>
              <a:defRPr kumimoji="0" lang="pt-BR" sz="1000"/>
            </a:lvl3pPr>
            <a:lvl4pPr marL="1371600" indent="0" eaLnBrk="1" latinLnBrk="0" hangingPunct="1">
              <a:buNone/>
              <a:defRPr kumimoji="0" lang="pt-BR" sz="900"/>
            </a:lvl4pPr>
            <a:lvl5pPr marL="1828800" indent="0" eaLnBrk="1" latinLnBrk="0" hangingPunct="1">
              <a:buNone/>
              <a:defRPr kumimoji="0" lang="pt-BR" sz="900"/>
            </a:lvl5pPr>
            <a:lvl6pPr marL="2286000" indent="0" eaLnBrk="1" latinLnBrk="0" hangingPunct="1">
              <a:buNone/>
              <a:defRPr kumimoji="0" lang="pt-BR" sz="900"/>
            </a:lvl6pPr>
            <a:lvl7pPr marL="2743200" indent="0" eaLnBrk="1" latinLnBrk="0" hangingPunct="1">
              <a:buNone/>
              <a:defRPr kumimoji="0" lang="pt-BR" sz="900"/>
            </a:lvl7pPr>
            <a:lvl8pPr marL="3200400" indent="0" eaLnBrk="1" latinLnBrk="0" hangingPunct="1">
              <a:buNone/>
              <a:defRPr kumimoji="0" lang="pt-BR" sz="900"/>
            </a:lvl8pPr>
            <a:lvl9pPr marL="3657600" indent="0" eaLnBrk="1" latinLnBrk="0" hangingPunct="1">
              <a:buNone/>
              <a:defRPr kumimoji="0" lang="pt-BR" sz="900"/>
            </a:lvl9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pt-BR" smtClean="0"/>
              <a:t>Clique para editar o título mestre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‹nº›</a:t>
            </a:fld>
            <a:endParaRPr kumimoji="0" lang="pt-B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pt-B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t-B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t-BR"/>
      </a:defPPr>
      <a:lvl1pPr marL="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3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27.xml"/><Relationship Id="rId7" Type="http://schemas.openxmlformats.org/officeDocument/2006/relationships/image" Target="../media/image7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6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6.xml"/><Relationship Id="rId7" Type="http://schemas.openxmlformats.org/officeDocument/2006/relationships/image" Target="../media/image7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9.xml"/><Relationship Id="rId7" Type="http://schemas.openxmlformats.org/officeDocument/2006/relationships/image" Target="../media/image7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2.xml"/><Relationship Id="rId7" Type="http://schemas.openxmlformats.org/officeDocument/2006/relationships/image" Target="../media/image7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5.xml"/><Relationship Id="rId7" Type="http://schemas.openxmlformats.org/officeDocument/2006/relationships/image" Target="../media/image7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8.xml"/><Relationship Id="rId7" Type="http://schemas.openxmlformats.org/officeDocument/2006/relationships/image" Target="../media/image7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8.xml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835696" y="1052736"/>
            <a:ext cx="5256584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ISTEMA</a:t>
            </a:r>
            <a: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</a:t>
            </a:r>
            <a:r>
              <a:rPr kumimoji="0" lang="pt-BR" sz="32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RISIONAL</a:t>
            </a:r>
            <a:r>
              <a:rPr kumimoji="0" lang="pt-BR" sz="4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pt-BR" sz="4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pt-BR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ATARINENSE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4" name="Subtitl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403648" y="2971553"/>
            <a:ext cx="6579120" cy="3697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 Nacional de Atenção Integral a Saúde  </a:t>
            </a:r>
            <a:r>
              <a:rPr lang="pt-BR" sz="2600" b="1" dirty="0" smtClean="0">
                <a:solidFill>
                  <a:sysClr val="windowText" lastClr="000000"/>
                </a:solidFill>
                <a:latin typeface="Calibri"/>
              </a:rPr>
              <a:t>das </a:t>
            </a: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Pessoas Privadas de Liberdade no Sistema Prisional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2600" b="1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Portaria Interministerial nº1/2014 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5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5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5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5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5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Secretaria de Estado da Justiça e Cidadania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4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“Sistema Humanizado, Cidadania Respeitada”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SC0584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6678327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Principais Dificuldades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323528" y="1651918"/>
            <a:ext cx="8077200" cy="4297362"/>
          </a:xfrm>
        </p:spPr>
        <p:txBody>
          <a:bodyPr>
            <a:normAutofit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pt-BR" altLang="pt-BR" b="1" dirty="0" smtClean="0"/>
              <a:t>Problemas nos repasses dos outros programas do Governo Federal aos municípios.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altLang="pt-BR" b="1" dirty="0" smtClean="0"/>
              <a:t>Falta de atualização nos valores relacionados as demais políticas públicas.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altLang="pt-BR" b="1" dirty="0" smtClean="0"/>
              <a:t>Dificuldade na contratação de profissionais médicos, principalmente nas menores cidades.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altLang="pt-BR" b="1" dirty="0" smtClean="0"/>
              <a:t>Dificuldade no convencimento dos profissionais para o exercício profissional no interior das unidades prisionais.</a:t>
            </a:r>
          </a:p>
          <a:p>
            <a:pPr lvl="1" algn="just">
              <a:buFont typeface="Arial" pitchFamily="34" charset="0"/>
              <a:buChar char="•"/>
            </a:pPr>
            <a:endParaRPr lang="pt-BR" altLang="pt-BR" b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56760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4283968" y="4797152"/>
            <a:ext cx="4702175" cy="1368425"/>
          </a:xfrm>
        </p:spPr>
        <p:txBody>
          <a:bodyPr>
            <a:normAutofit/>
          </a:bodyPr>
          <a:lstStyle/>
          <a:p>
            <a:pPr>
              <a:defRPr lang="pt-BR"/>
            </a:pPr>
            <a:endParaRPr lang="pt-BR" sz="1700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115616" y="2938636"/>
            <a:ext cx="3168352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pt-BR" sz="40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lang="pt-BR"/>
            </a:pPr>
            <a:r>
              <a:rPr lang="pt-BR" sz="5000" dirty="0" smtClean="0"/>
              <a:t>Obrigado!</a:t>
            </a:r>
            <a:endParaRPr lang="pt-BR" sz="50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093715"/>
            <a:ext cx="1253639" cy="144016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776" y="1052736"/>
            <a:ext cx="1344256" cy="144015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539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PNAISP/SC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683568" y="1556792"/>
            <a:ext cx="8077200" cy="4297362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Edição da Portaria nº 442 de 09 de Julho de 2014</a:t>
            </a:r>
          </a:p>
          <a:p>
            <a:pPr lvl="1"/>
            <a:r>
              <a:rPr lang="pt-BR" sz="1600" b="1" dirty="0" smtClean="0"/>
              <a:t>Instituição do Grupo Condutor para Implantação da Política.</a:t>
            </a:r>
          </a:p>
          <a:p>
            <a:pPr lvl="1"/>
            <a:endParaRPr lang="pt-BR" sz="1600" b="1" dirty="0" smtClean="0"/>
          </a:p>
          <a:p>
            <a:r>
              <a:rPr lang="pt-BR" sz="2000" b="1" dirty="0" smtClean="0"/>
              <a:t>Realização de dois encontros estaduais com Gestores de Saúde dos Munícipios e Gestores dos Estabelecimentos Prisionais do Estado.</a:t>
            </a:r>
          </a:p>
          <a:p>
            <a:pPr lvl="1"/>
            <a:r>
              <a:rPr lang="pt-BR" sz="1600" b="1" dirty="0" smtClean="0"/>
              <a:t>Primeiro encontro Abril de 2014,  apresentação da Política e Integração entre os Gestores, Grupo Condutor e Técnicos dos órgãos responsáveis nas esferas Estadual e Federal.</a:t>
            </a:r>
          </a:p>
          <a:p>
            <a:pPr lvl="1"/>
            <a:r>
              <a:rPr lang="pt-BR" sz="1600" b="1" dirty="0" smtClean="0"/>
              <a:t>Segundo Encontro tratativas entre a Secretaria de Estado da Justiça e Cidadania, Secretaria Estadual de Saúde, por intermédio da Gerencia de Coordenação da Atenção Básica, Gerencia de Apoio Psiquiátrico e a Gerencia de Planejamento do SUS.</a:t>
            </a:r>
          </a:p>
          <a:p>
            <a:pPr lvl="2"/>
            <a:r>
              <a:rPr lang="pt-BR" sz="1400" b="1" dirty="0" smtClean="0"/>
              <a:t>Troca de experiências,</a:t>
            </a:r>
            <a:endParaRPr lang="pt-BR" sz="1400" b="1" dirty="0"/>
          </a:p>
          <a:p>
            <a:pPr lvl="2"/>
            <a:r>
              <a:rPr lang="pt-BR" sz="1400" b="1" dirty="0" smtClean="0"/>
              <a:t>Primeiros relatos de dificuldades,</a:t>
            </a:r>
          </a:p>
          <a:p>
            <a:pPr lvl="2"/>
            <a:r>
              <a:rPr lang="pt-BR" sz="1400" b="1" dirty="0" smtClean="0"/>
              <a:t>Construção da Agenda de Trabalho.</a:t>
            </a:r>
            <a:endParaRPr lang="pt-BR" sz="1400" b="1" dirty="0"/>
          </a:p>
          <a:p>
            <a:pPr lvl="1"/>
            <a:endParaRPr lang="pt-BR" sz="1400" b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539552" y="2011958"/>
            <a:ext cx="8077200" cy="4297362"/>
          </a:xfrm>
        </p:spPr>
        <p:txBody>
          <a:bodyPr>
            <a:normAutofit/>
          </a:bodyPr>
          <a:lstStyle/>
          <a:p>
            <a:pPr lvl="1"/>
            <a:r>
              <a:rPr lang="pt-BR" b="1" dirty="0" smtClean="0"/>
              <a:t>37 Municípios</a:t>
            </a:r>
            <a:endParaRPr lang="pt-BR" sz="1800" b="1" dirty="0"/>
          </a:p>
          <a:p>
            <a:pPr lvl="1"/>
            <a:r>
              <a:rPr lang="pt-BR" sz="2000" dirty="0" smtClean="0"/>
              <a:t>46 Estabelecimentos Prisionais (junho de 2014)</a:t>
            </a:r>
          </a:p>
          <a:p>
            <a:pPr lvl="1"/>
            <a:endParaRPr lang="pt-BR" sz="2000" dirty="0"/>
          </a:p>
          <a:p>
            <a:pPr lvl="1" algn="just"/>
            <a:r>
              <a:rPr lang="pt-BR" sz="2000" dirty="0" smtClean="0"/>
              <a:t>Deliberação 493/CIB/14 = Aprovação do valor correspondente R$4500000,00 (quatro milhões e quinhentos mil reais) como </a:t>
            </a:r>
            <a:r>
              <a:rPr lang="pt-BR" sz="2000" dirty="0" err="1" smtClean="0"/>
              <a:t>cofinanciamento</a:t>
            </a:r>
            <a:r>
              <a:rPr lang="pt-BR" sz="2000" dirty="0" smtClean="0"/>
              <a:t> da SES aos municípios que aderirem a política no valor mínimo de 20% do valor repassado pelo Fundo Nacional de Saúde.</a:t>
            </a:r>
            <a:endParaRPr lang="pt-BR" sz="2800" dirty="0" smtClean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350741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683568" y="2083966"/>
            <a:ext cx="8077200" cy="4297362"/>
          </a:xfrm>
        </p:spPr>
        <p:txBody>
          <a:bodyPr>
            <a:normAutofit/>
          </a:bodyPr>
          <a:lstStyle/>
          <a:p>
            <a:pPr lvl="1"/>
            <a:r>
              <a:rPr lang="pt-BR" sz="3200" dirty="0" smtClean="0"/>
              <a:t>37 Municípios</a:t>
            </a:r>
          </a:p>
          <a:p>
            <a:pPr marL="457200" lvl="1" indent="0">
              <a:buNone/>
            </a:pPr>
            <a:endParaRPr lang="pt-BR" sz="3200" dirty="0" smtClean="0"/>
          </a:p>
          <a:p>
            <a:pPr lvl="1"/>
            <a:r>
              <a:rPr lang="pt-BR" dirty="0" smtClean="0"/>
              <a:t>24 Aderiram a política;</a:t>
            </a:r>
          </a:p>
          <a:p>
            <a:pPr lvl="1"/>
            <a:r>
              <a:rPr lang="pt-BR" dirty="0" smtClean="0"/>
              <a:t>06 Já estão habilitados e recebendo;</a:t>
            </a:r>
          </a:p>
          <a:p>
            <a:pPr lvl="1"/>
            <a:r>
              <a:rPr lang="pt-BR" dirty="0" smtClean="0"/>
              <a:t>14 Realizaram a adesão e não estão recebendo;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63886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519541" y="2132856"/>
            <a:ext cx="8077200" cy="4297362"/>
          </a:xfrm>
        </p:spPr>
        <p:txBody>
          <a:bodyPr>
            <a:normAutofit/>
          </a:bodyPr>
          <a:lstStyle/>
          <a:p>
            <a:pPr lvl="1" algn="just"/>
            <a:r>
              <a:rPr lang="pt-BR" dirty="0" smtClean="0"/>
              <a:t>Considerando a responsabilidade por parte da SJC em adequar os espaços de saúde nos estabelecimentos prisionais de acordo com a RDC 50, foi realizado planejamento de construção e reforma dos espaços destinados ao atendimento a saúde nos estabelecimentos prisionais.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0460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323528" y="1651918"/>
            <a:ext cx="8077200" cy="4297362"/>
          </a:xfrm>
        </p:spPr>
        <p:txBody>
          <a:bodyPr>
            <a:normAutofit/>
          </a:bodyPr>
          <a:lstStyle/>
          <a:p>
            <a:pPr lvl="1" algn="just"/>
            <a:r>
              <a:rPr lang="pt-BR" dirty="0" smtClean="0"/>
              <a:t>Dentro do planejamento apresentado, entre construções e reformas, estarão adequadas 11 unidades básicas de saúde até o final de 2015.</a:t>
            </a:r>
          </a:p>
          <a:p>
            <a:pPr lvl="1" algn="just"/>
            <a:endParaRPr lang="pt-BR" sz="1100" dirty="0"/>
          </a:p>
          <a:p>
            <a:pPr lvl="1" algn="just"/>
            <a:r>
              <a:rPr lang="pt-BR" altLang="pt-BR" dirty="0"/>
              <a:t>As obras de saúde tem sido construídas de acordo com as normas da </a:t>
            </a:r>
            <a:r>
              <a:rPr lang="pt-BR" altLang="pt-BR" b="1" dirty="0"/>
              <a:t>RDC </a:t>
            </a:r>
            <a:r>
              <a:rPr lang="pt-BR" altLang="pt-BR" b="1" dirty="0" err="1"/>
              <a:t>nr</a:t>
            </a:r>
            <a:r>
              <a:rPr lang="pt-BR" altLang="pt-BR" b="1" dirty="0"/>
              <a:t> 50 da ANVISA e tem uma área mínima estabelecida de 315 m2. Cada Unidade com a estrutura física e os equipamentos disponibilizados tem um valor aproximado de 500 mil reais</a:t>
            </a:r>
            <a:r>
              <a:rPr lang="pt-BR" altLang="pt-BR" b="1" dirty="0" smtClean="0"/>
              <a:t>.</a:t>
            </a:r>
          </a:p>
          <a:p>
            <a:pPr marL="457200" lvl="1" indent="0" algn="just">
              <a:buNone/>
            </a:pPr>
            <a:endParaRPr lang="pt-BR" altLang="pt-BR" b="1" dirty="0"/>
          </a:p>
          <a:p>
            <a:pPr lvl="1" algn="just"/>
            <a:endParaRPr lang="pt-BR" altLang="pt-BR" b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99332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  <p:pic>
        <p:nvPicPr>
          <p:cNvPr id="7" name="Imagem 1" descr="IMG_1752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32856"/>
            <a:ext cx="3966187" cy="297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1" descr="IMG_1754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3536025" cy="446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0471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  <p:pic>
        <p:nvPicPr>
          <p:cNvPr id="7" name="Imagem 1" descr="DSC05841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84784"/>
            <a:ext cx="3671887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2" descr="DSC05843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484784"/>
            <a:ext cx="3690937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0471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066800" y="269875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Sistema Prisional em Números</a:t>
            </a:r>
            <a:br>
              <a:rPr lang="pt-BR" dirty="0" smtClean="0"/>
            </a:br>
            <a:r>
              <a:rPr lang="pt-BR" sz="3000" i="1" dirty="0" smtClean="0"/>
              <a:t>Plano de Ação</a:t>
            </a:r>
            <a:endParaRPr lang="pt-BR" sz="3000" i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28900" y="3028900"/>
            <a:ext cx="6885384" cy="82758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110322" cy="1189535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784" y="5687009"/>
            <a:ext cx="939914" cy="1079758"/>
          </a:xfrm>
          <a:prstGeom prst="rect">
            <a:avLst/>
          </a:prstGeom>
        </p:spPr>
      </p:pic>
      <p:pic>
        <p:nvPicPr>
          <p:cNvPr id="9" name="Imagem 1" descr="DSC05844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76867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S10167455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567171-5604-4933-9BC9-68132F3F4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0</TotalTime>
  <Words>1152</Words>
  <Application>Microsoft Office PowerPoint</Application>
  <PresentationFormat>Apresentação na tela (4:3)</PresentationFormat>
  <Paragraphs>106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TS101674557</vt:lpstr>
      <vt:lpstr>Apresentação do PowerPoint</vt:lpstr>
      <vt:lpstr>Sistema Prisional em Números PNAISP/SC</vt:lpstr>
      <vt:lpstr>Sistema Prisional em Números Plano de Ação</vt:lpstr>
      <vt:lpstr>Sistema Prisional em Números Plano de Ação</vt:lpstr>
      <vt:lpstr>Sistema Prisional em Números Plano de Ação</vt:lpstr>
      <vt:lpstr>Sistema Prisional em Números Plano de Ação</vt:lpstr>
      <vt:lpstr>Sistema Prisional em Números Plano de Ação</vt:lpstr>
      <vt:lpstr>Sistema Prisional em Números Plano de Ação</vt:lpstr>
      <vt:lpstr>Sistema Prisional em Números Plano de Ação</vt:lpstr>
      <vt:lpstr>Apresentação do PowerPoint</vt:lpstr>
      <vt:lpstr>Sistema Prisional em Números Principais Dificuldades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2013-03-21T18:42:53Z</dcterms:created>
  <dcterms:modified xsi:type="dcterms:W3CDTF">2015-07-15T01:28:02Z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