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6" r:id="rId2"/>
    <p:sldId id="270" r:id="rId3"/>
    <p:sldId id="260" r:id="rId4"/>
    <p:sldId id="262" r:id="rId5"/>
    <p:sldId id="259" r:id="rId6"/>
    <p:sldId id="265" r:id="rId7"/>
    <p:sldId id="264" r:id="rId8"/>
    <p:sldId id="266" r:id="rId9"/>
    <p:sldId id="267" r:id="rId10"/>
    <p:sldId id="268" r:id="rId11"/>
    <p:sldId id="269" r:id="rId12"/>
    <p:sldId id="271" r:id="rId13"/>
    <p:sldId id="274" r:id="rId14"/>
    <p:sldId id="276" r:id="rId15"/>
    <p:sldId id="273" r:id="rId16"/>
    <p:sldId id="278" r:id="rId17"/>
    <p:sldId id="279" r:id="rId18"/>
    <p:sldId id="280" r:id="rId19"/>
    <p:sldId id="281" r:id="rId20"/>
    <p:sldId id="283" r:id="rId21"/>
    <p:sldId id="286" r:id="rId22"/>
    <p:sldId id="287" r:id="rId23"/>
    <p:sldId id="285" r:id="rId24"/>
    <p:sldId id="284" r:id="rId25"/>
  </p:sldIdLst>
  <p:sldSz cx="9144000" cy="6858000" type="screen4x3"/>
  <p:notesSz cx="9856788" cy="13514388"/>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alibri"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alibri"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alibri"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snapToGrid="0" snapToObjects="1">
      <p:cViewPr varScale="1">
        <p:scale>
          <a:sx n="99" d="100"/>
          <a:sy n="99" d="100"/>
        </p:scale>
        <p:origin x="-240" y="-10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4" d="100"/>
          <a:sy n="54" d="100"/>
        </p:scale>
        <p:origin x="-2028" y="-84"/>
      </p:cViewPr>
      <p:guideLst>
        <p:guide orient="horz" pos="4256"/>
        <p:guide pos="31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1275" cy="675719"/>
          </a:xfrm>
          <a:prstGeom prst="rect">
            <a:avLst/>
          </a:prstGeom>
        </p:spPr>
        <p:txBody>
          <a:bodyPr vert="horz" lIns="133548" tIns="66774" rIns="133548" bIns="66774" rtlCol="0"/>
          <a:lstStyle>
            <a:lvl1pPr algn="l" fontAlgn="auto">
              <a:spcBef>
                <a:spcPts val="0"/>
              </a:spcBef>
              <a:spcAft>
                <a:spcPts val="0"/>
              </a:spcAft>
              <a:defRPr sz="1800" smtClean="0">
                <a:latin typeface="+mn-lt"/>
                <a:ea typeface="+mn-ea"/>
              </a:defRPr>
            </a:lvl1pPr>
          </a:lstStyle>
          <a:p>
            <a:pPr>
              <a:defRPr/>
            </a:pPr>
            <a:endParaRPr lang="pt-BR"/>
          </a:p>
        </p:txBody>
      </p:sp>
      <p:sp>
        <p:nvSpPr>
          <p:cNvPr id="3" name="Date Placeholder 2"/>
          <p:cNvSpPr>
            <a:spLocks noGrp="1"/>
          </p:cNvSpPr>
          <p:nvPr>
            <p:ph type="dt" sz="quarter" idx="1"/>
          </p:nvPr>
        </p:nvSpPr>
        <p:spPr>
          <a:xfrm>
            <a:off x="5583232" y="0"/>
            <a:ext cx="4271275" cy="675719"/>
          </a:xfrm>
          <a:prstGeom prst="rect">
            <a:avLst/>
          </a:prstGeom>
        </p:spPr>
        <p:txBody>
          <a:bodyPr vert="horz" wrap="square" lIns="133548" tIns="66774" rIns="133548" bIns="66774" numCol="1" anchor="t" anchorCtr="0" compatLnSpc="1">
            <a:prstTxWarp prst="textNoShape">
              <a:avLst/>
            </a:prstTxWarp>
          </a:bodyPr>
          <a:lstStyle>
            <a:lvl1pPr algn="r">
              <a:defRPr sz="1800"/>
            </a:lvl1pPr>
          </a:lstStyle>
          <a:p>
            <a:fld id="{BF2FDDAC-2114-A542-A6BD-F31254F3AB4A}" type="datetimeFigureOut">
              <a:rPr lang="en-US" altLang="pt-BR"/>
              <a:pPr/>
              <a:t>7/15/2015</a:t>
            </a:fld>
            <a:endParaRPr lang="pt-BR" altLang="pt-BR"/>
          </a:p>
        </p:txBody>
      </p:sp>
      <p:sp>
        <p:nvSpPr>
          <p:cNvPr id="4" name="Footer Placeholder 3"/>
          <p:cNvSpPr>
            <a:spLocks noGrp="1"/>
          </p:cNvSpPr>
          <p:nvPr>
            <p:ph type="ftr" sz="quarter" idx="2"/>
          </p:nvPr>
        </p:nvSpPr>
        <p:spPr>
          <a:xfrm>
            <a:off x="0" y="12836323"/>
            <a:ext cx="4271275" cy="675719"/>
          </a:xfrm>
          <a:prstGeom prst="rect">
            <a:avLst/>
          </a:prstGeom>
        </p:spPr>
        <p:txBody>
          <a:bodyPr vert="horz" lIns="133548" tIns="66774" rIns="133548" bIns="66774" rtlCol="0" anchor="b"/>
          <a:lstStyle>
            <a:lvl1pPr algn="l" fontAlgn="auto">
              <a:spcBef>
                <a:spcPts val="0"/>
              </a:spcBef>
              <a:spcAft>
                <a:spcPts val="0"/>
              </a:spcAft>
              <a:defRPr sz="1800" smtClean="0">
                <a:latin typeface="+mn-lt"/>
                <a:ea typeface="+mn-ea"/>
              </a:defRPr>
            </a:lvl1pPr>
          </a:lstStyle>
          <a:p>
            <a:pPr>
              <a:defRPr/>
            </a:pPr>
            <a:endParaRPr lang="pt-BR"/>
          </a:p>
        </p:txBody>
      </p:sp>
      <p:sp>
        <p:nvSpPr>
          <p:cNvPr id="5" name="Slide Number Placeholder 4"/>
          <p:cNvSpPr>
            <a:spLocks noGrp="1"/>
          </p:cNvSpPr>
          <p:nvPr>
            <p:ph type="sldNum" sz="quarter" idx="3"/>
          </p:nvPr>
        </p:nvSpPr>
        <p:spPr>
          <a:xfrm>
            <a:off x="5583232" y="12836323"/>
            <a:ext cx="4271275" cy="675719"/>
          </a:xfrm>
          <a:prstGeom prst="rect">
            <a:avLst/>
          </a:prstGeom>
        </p:spPr>
        <p:txBody>
          <a:bodyPr vert="horz" wrap="square" lIns="133548" tIns="66774" rIns="133548" bIns="66774" numCol="1" anchor="b" anchorCtr="0" compatLnSpc="1">
            <a:prstTxWarp prst="textNoShape">
              <a:avLst/>
            </a:prstTxWarp>
          </a:bodyPr>
          <a:lstStyle>
            <a:lvl1pPr algn="r">
              <a:defRPr sz="1800"/>
            </a:lvl1pPr>
          </a:lstStyle>
          <a:p>
            <a:fld id="{EE5EEA41-1F49-7C4F-A2AC-3DDA8F61F32D}" type="slidenum">
              <a:rPr lang="pt-BR" altLang="pt-BR"/>
              <a:pPr/>
              <a:t>‹nº›</a:t>
            </a:fld>
            <a:endParaRPr lang="pt-BR" altLang="pt-B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4271275" cy="678066"/>
          </a:xfrm>
          <a:prstGeom prst="rect">
            <a:avLst/>
          </a:prstGeom>
        </p:spPr>
        <p:txBody>
          <a:bodyPr vert="horz" lIns="133548" tIns="66774" rIns="133548" bIns="66774" rtlCol="0"/>
          <a:lstStyle>
            <a:lvl1pPr algn="l">
              <a:defRPr sz="1800"/>
            </a:lvl1pPr>
          </a:lstStyle>
          <a:p>
            <a:endParaRPr lang="pt-BR"/>
          </a:p>
        </p:txBody>
      </p:sp>
      <p:sp>
        <p:nvSpPr>
          <p:cNvPr id="3" name="Espaço Reservado para Data 2"/>
          <p:cNvSpPr>
            <a:spLocks noGrp="1"/>
          </p:cNvSpPr>
          <p:nvPr>
            <p:ph type="dt" idx="1"/>
          </p:nvPr>
        </p:nvSpPr>
        <p:spPr>
          <a:xfrm>
            <a:off x="5583232" y="0"/>
            <a:ext cx="4271275" cy="678066"/>
          </a:xfrm>
          <a:prstGeom prst="rect">
            <a:avLst/>
          </a:prstGeom>
        </p:spPr>
        <p:txBody>
          <a:bodyPr vert="horz" lIns="133548" tIns="66774" rIns="133548" bIns="66774" rtlCol="0"/>
          <a:lstStyle>
            <a:lvl1pPr algn="r">
              <a:defRPr sz="1800"/>
            </a:lvl1pPr>
          </a:lstStyle>
          <a:p>
            <a:fld id="{97D77EBC-BCFA-5C45-80F6-855919196E68}" type="datetimeFigureOut">
              <a:rPr lang="pt-BR"/>
              <a:t>15/07/2015</a:t>
            </a:fld>
            <a:endParaRPr lang="pt-BR"/>
          </a:p>
        </p:txBody>
      </p:sp>
      <p:sp>
        <p:nvSpPr>
          <p:cNvPr id="4" name="Espaço Reservado para Imagem de Slide 3"/>
          <p:cNvSpPr>
            <a:spLocks noGrp="1" noRot="1" noChangeAspect="1"/>
          </p:cNvSpPr>
          <p:nvPr>
            <p:ph type="sldImg" idx="2"/>
          </p:nvPr>
        </p:nvSpPr>
        <p:spPr>
          <a:xfrm>
            <a:off x="1889125" y="1689100"/>
            <a:ext cx="6078538" cy="4560888"/>
          </a:xfrm>
          <a:prstGeom prst="rect">
            <a:avLst/>
          </a:prstGeom>
          <a:noFill/>
          <a:ln w="12700">
            <a:solidFill>
              <a:prstClr val="black"/>
            </a:solidFill>
          </a:ln>
        </p:spPr>
        <p:txBody>
          <a:bodyPr vert="horz" lIns="133548" tIns="66774" rIns="133548" bIns="66774" rtlCol="0" anchor="ctr"/>
          <a:lstStyle/>
          <a:p>
            <a:endParaRPr lang="pt-BR"/>
          </a:p>
        </p:txBody>
      </p:sp>
      <p:sp>
        <p:nvSpPr>
          <p:cNvPr id="5" name="Espaço Reservado para Anotações 4"/>
          <p:cNvSpPr>
            <a:spLocks noGrp="1"/>
          </p:cNvSpPr>
          <p:nvPr>
            <p:ph type="body" sz="quarter" idx="3"/>
          </p:nvPr>
        </p:nvSpPr>
        <p:spPr>
          <a:xfrm>
            <a:off x="985679" y="6503799"/>
            <a:ext cx="7885430" cy="5321290"/>
          </a:xfrm>
          <a:prstGeom prst="rect">
            <a:avLst/>
          </a:prstGeom>
        </p:spPr>
        <p:txBody>
          <a:bodyPr vert="horz" lIns="133548" tIns="66774" rIns="133548" bIns="66774" rtlCol="0"/>
          <a:lstStyle/>
          <a:p>
            <a:pPr lvl="0"/>
            <a:r>
              <a:rPr lang="pt-BR"/>
              <a:t>Clicque para editar os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12836324"/>
            <a:ext cx="4271275" cy="678065"/>
          </a:xfrm>
          <a:prstGeom prst="rect">
            <a:avLst/>
          </a:prstGeom>
        </p:spPr>
        <p:txBody>
          <a:bodyPr vert="horz" lIns="133548" tIns="66774" rIns="133548" bIns="66774" rtlCol="0" anchor="b"/>
          <a:lstStyle>
            <a:lvl1pPr algn="l">
              <a:defRPr sz="1800"/>
            </a:lvl1pPr>
          </a:lstStyle>
          <a:p>
            <a:endParaRPr lang="pt-BR"/>
          </a:p>
        </p:txBody>
      </p:sp>
      <p:sp>
        <p:nvSpPr>
          <p:cNvPr id="7" name="Espaço Reservado para Número de Slide 6"/>
          <p:cNvSpPr>
            <a:spLocks noGrp="1"/>
          </p:cNvSpPr>
          <p:nvPr>
            <p:ph type="sldNum" sz="quarter" idx="5"/>
          </p:nvPr>
        </p:nvSpPr>
        <p:spPr>
          <a:xfrm>
            <a:off x="5583232" y="12836324"/>
            <a:ext cx="4271275" cy="678065"/>
          </a:xfrm>
          <a:prstGeom prst="rect">
            <a:avLst/>
          </a:prstGeom>
        </p:spPr>
        <p:txBody>
          <a:bodyPr vert="horz" lIns="133548" tIns="66774" rIns="133548" bIns="66774" rtlCol="0" anchor="b"/>
          <a:lstStyle>
            <a:lvl1pPr algn="r">
              <a:defRPr sz="1800"/>
            </a:lvl1pPr>
          </a:lstStyle>
          <a:p>
            <a:fld id="{A840F2D4-20E1-B344-8A66-636041F29C26}" type="slidenum">
              <a:rPr lang="pt-BR"/>
              <a:t>‹nº›</a:t>
            </a:fld>
            <a:endParaRPr lang="pt-BR"/>
          </a:p>
        </p:txBody>
      </p:sp>
    </p:spTree>
    <p:extLst>
      <p:ext uri="{BB962C8B-B14F-4D97-AF65-F5344CB8AC3E}">
        <p14:creationId xmlns:p14="http://schemas.microsoft.com/office/powerpoint/2010/main" val="26944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A840F2D4-20E1-B344-8A66-636041F29C26}" type="slidenum">
              <a:rPr lang="pt-BR"/>
              <a:t>4</a:t>
            </a:fld>
            <a:endParaRPr lang="pt-BR"/>
          </a:p>
        </p:txBody>
      </p:sp>
    </p:spTree>
    <p:extLst>
      <p:ext uri="{BB962C8B-B14F-4D97-AF65-F5344CB8AC3E}">
        <p14:creationId xmlns:p14="http://schemas.microsoft.com/office/powerpoint/2010/main" val="214275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A840F2D4-20E1-B344-8A66-636041F29C26}" type="slidenum">
              <a:rPr lang="pt-BR" smtClean="0"/>
              <a:t>9</a:t>
            </a:fld>
            <a:endParaRPr lang="pt-BR"/>
          </a:p>
        </p:txBody>
      </p:sp>
    </p:spTree>
    <p:extLst>
      <p:ext uri="{BB962C8B-B14F-4D97-AF65-F5344CB8AC3E}">
        <p14:creationId xmlns:p14="http://schemas.microsoft.com/office/powerpoint/2010/main" val="2862464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A840F2D4-20E1-B344-8A66-636041F29C26}" type="slidenum">
              <a:rPr lang="pt-BR" smtClean="0"/>
              <a:t>13</a:t>
            </a:fld>
            <a:endParaRPr lang="pt-BR"/>
          </a:p>
        </p:txBody>
      </p:sp>
    </p:spTree>
    <p:extLst>
      <p:ext uri="{BB962C8B-B14F-4D97-AF65-F5344CB8AC3E}">
        <p14:creationId xmlns:p14="http://schemas.microsoft.com/office/powerpoint/2010/main" val="53306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pt-BR"/>
          </a:p>
        </p:txBody>
      </p:sp>
      <p:sp>
        <p:nvSpPr>
          <p:cNvPr id="4" name="Date Placeholder 3"/>
          <p:cNvSpPr>
            <a:spLocks noGrp="1"/>
          </p:cNvSpPr>
          <p:nvPr>
            <p:ph type="dt" sz="half" idx="10"/>
          </p:nvPr>
        </p:nvSpPr>
        <p:spPr/>
        <p:txBody>
          <a:bodyPr/>
          <a:lstStyle>
            <a:lvl1pPr>
              <a:defRPr/>
            </a:lvl1pPr>
          </a:lstStyle>
          <a:p>
            <a:fld id="{2A88F01B-C6EB-4370-BF2D-40E80CBFEF38}" type="datetime1">
              <a:rPr lang="pt-BR" altLang="pt-BR" smtClean="0"/>
              <a:t>15/07/2015</a:t>
            </a:fld>
            <a:endParaRPr lang="pt-BR" alt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sz="2000">
                <a:solidFill>
                  <a:schemeClr val="tx1"/>
                </a:solidFill>
              </a:defRPr>
            </a:lvl1pPr>
          </a:lstStyle>
          <a:p>
            <a:fld id="{79A01297-1958-FB40-A235-6B5332EF694C}" type="slidenum">
              <a:rPr lang="pt-BR" altLang="pt-BR" smtClean="0"/>
              <a:pPr/>
              <a:t>‹nº›</a:t>
            </a:fld>
            <a:endParaRPr lang="pt-BR" altLang="pt-BR" dirty="0"/>
          </a:p>
        </p:txBody>
      </p:sp>
    </p:spTree>
    <p:extLst>
      <p:ext uri="{BB962C8B-B14F-4D97-AF65-F5344CB8AC3E}">
        <p14:creationId xmlns:p14="http://schemas.microsoft.com/office/powerpoint/2010/main" val="8469308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lvl1pPr>
              <a:defRPr/>
            </a:lvl1pPr>
          </a:lstStyle>
          <a:p>
            <a:fld id="{D86952F7-E11F-405A-B1B8-71F8DF17CE06}" type="datetime1">
              <a:rPr lang="pt-BR" altLang="pt-BR" smtClean="0"/>
              <a:t>15/07/2015</a:t>
            </a:fld>
            <a:endParaRPr lang="pt-BR" alt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sz="2000">
                <a:solidFill>
                  <a:schemeClr val="tx1"/>
                </a:solidFill>
              </a:defRPr>
            </a:lvl1pPr>
          </a:lstStyle>
          <a:p>
            <a:fld id="{3392EC1B-2C46-154A-8779-2075AC80CB78}" type="slidenum">
              <a:rPr lang="pt-BR" altLang="pt-BR" smtClean="0"/>
              <a:pPr/>
              <a:t>‹nº›</a:t>
            </a:fld>
            <a:endParaRPr lang="pt-BR" altLang="pt-BR" dirty="0"/>
          </a:p>
        </p:txBody>
      </p:sp>
    </p:spTree>
    <p:extLst>
      <p:ext uri="{BB962C8B-B14F-4D97-AF65-F5344CB8AC3E}">
        <p14:creationId xmlns:p14="http://schemas.microsoft.com/office/powerpoint/2010/main" val="10252023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lvl1pPr>
              <a:defRPr/>
            </a:lvl1pPr>
          </a:lstStyle>
          <a:p>
            <a:fld id="{8EEAEE77-00CE-4723-990D-BCE44F918BDA}" type="datetime1">
              <a:rPr lang="pt-BR" altLang="pt-BR" smtClean="0"/>
              <a:t>15/07/2015</a:t>
            </a:fld>
            <a:endParaRPr lang="pt-BR" alt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sz="2000">
                <a:solidFill>
                  <a:schemeClr val="tx1"/>
                </a:solidFill>
              </a:defRPr>
            </a:lvl1pPr>
          </a:lstStyle>
          <a:p>
            <a:fld id="{763CD45F-5B9A-2D4A-B55D-13EB0824D882}" type="slidenum">
              <a:rPr lang="pt-BR" altLang="pt-BR" smtClean="0"/>
              <a:pPr/>
              <a:t>‹nº›</a:t>
            </a:fld>
            <a:endParaRPr lang="pt-BR" altLang="pt-BR" dirty="0"/>
          </a:p>
        </p:txBody>
      </p:sp>
    </p:spTree>
    <p:extLst>
      <p:ext uri="{BB962C8B-B14F-4D97-AF65-F5344CB8AC3E}">
        <p14:creationId xmlns:p14="http://schemas.microsoft.com/office/powerpoint/2010/main" val="13504900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lvl1pPr>
              <a:defRPr/>
            </a:lvl1pPr>
          </a:lstStyle>
          <a:p>
            <a:fld id="{441533E2-C6A1-407C-B879-57B1B97E321B}" type="datetime1">
              <a:rPr lang="pt-BR" altLang="pt-BR" smtClean="0"/>
              <a:t>15/07/2015</a:t>
            </a:fld>
            <a:endParaRPr lang="pt-BR" alt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sz="2000">
                <a:solidFill>
                  <a:schemeClr val="tx1"/>
                </a:solidFill>
              </a:defRPr>
            </a:lvl1pPr>
          </a:lstStyle>
          <a:p>
            <a:fld id="{7331103A-1CA9-4387-867C-7FCC53D218C3}" type="slidenum">
              <a:rPr lang="pt-BR" altLang="pt-BR" smtClean="0"/>
              <a:t>‹nº›</a:t>
            </a:fld>
            <a:endParaRPr lang="pt-BR" altLang="pt-BR" dirty="0"/>
          </a:p>
        </p:txBody>
      </p:sp>
    </p:spTree>
    <p:extLst>
      <p:ext uri="{BB962C8B-B14F-4D97-AF65-F5344CB8AC3E}">
        <p14:creationId xmlns:p14="http://schemas.microsoft.com/office/powerpoint/2010/main" val="16816927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lvl1pPr>
              <a:defRPr/>
            </a:lvl1pPr>
          </a:lstStyle>
          <a:p>
            <a:fld id="{98C9B872-E80E-4D60-A837-23304AF03871}" type="datetime1">
              <a:rPr lang="pt-BR" altLang="pt-BR" smtClean="0"/>
              <a:t>15/07/2015</a:t>
            </a:fld>
            <a:endParaRPr lang="pt-BR" alt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sz="2000">
                <a:solidFill>
                  <a:schemeClr val="tx1"/>
                </a:solidFill>
              </a:defRPr>
            </a:lvl1pPr>
          </a:lstStyle>
          <a:p>
            <a:fld id="{83390D0A-F8D0-DF43-9F55-34DD84C7F6F1}" type="slidenum">
              <a:rPr lang="pt-BR" altLang="pt-BR" smtClean="0"/>
              <a:pPr/>
              <a:t>‹nº›</a:t>
            </a:fld>
            <a:endParaRPr lang="pt-BR" altLang="pt-BR" dirty="0"/>
          </a:p>
        </p:txBody>
      </p:sp>
    </p:spTree>
    <p:extLst>
      <p:ext uri="{BB962C8B-B14F-4D97-AF65-F5344CB8AC3E}">
        <p14:creationId xmlns:p14="http://schemas.microsoft.com/office/powerpoint/2010/main" val="17146369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5" name="Date Placeholder 3"/>
          <p:cNvSpPr>
            <a:spLocks noGrp="1"/>
          </p:cNvSpPr>
          <p:nvPr>
            <p:ph type="dt" sz="half" idx="10"/>
          </p:nvPr>
        </p:nvSpPr>
        <p:spPr/>
        <p:txBody>
          <a:bodyPr/>
          <a:lstStyle>
            <a:lvl1pPr>
              <a:defRPr/>
            </a:lvl1pPr>
          </a:lstStyle>
          <a:p>
            <a:fld id="{AFAD85CF-34F2-4CC1-86C6-4798E00457D0}" type="datetime1">
              <a:rPr lang="pt-BR" altLang="pt-BR" smtClean="0"/>
              <a:t>15/07/2015</a:t>
            </a:fld>
            <a:endParaRPr lang="pt-BR" alt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sz="2000">
                <a:solidFill>
                  <a:schemeClr val="tx1"/>
                </a:solidFill>
              </a:defRPr>
            </a:lvl1pPr>
          </a:lstStyle>
          <a:p>
            <a:fld id="{CD281638-20C3-1A4D-A6C3-D50C6A454380}" type="slidenum">
              <a:rPr lang="pt-BR" altLang="pt-BR" smtClean="0"/>
              <a:pPr/>
              <a:t>‹nº›</a:t>
            </a:fld>
            <a:endParaRPr lang="pt-BR" altLang="pt-BR" dirty="0"/>
          </a:p>
        </p:txBody>
      </p:sp>
    </p:spTree>
    <p:extLst>
      <p:ext uri="{BB962C8B-B14F-4D97-AF65-F5344CB8AC3E}">
        <p14:creationId xmlns:p14="http://schemas.microsoft.com/office/powerpoint/2010/main" val="19577477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7" name="Date Placeholder 3"/>
          <p:cNvSpPr>
            <a:spLocks noGrp="1"/>
          </p:cNvSpPr>
          <p:nvPr>
            <p:ph type="dt" sz="half" idx="10"/>
          </p:nvPr>
        </p:nvSpPr>
        <p:spPr/>
        <p:txBody>
          <a:bodyPr/>
          <a:lstStyle>
            <a:lvl1pPr>
              <a:defRPr/>
            </a:lvl1pPr>
          </a:lstStyle>
          <a:p>
            <a:fld id="{9AE0F16A-9D66-431B-AA8D-5222596A3917}" type="datetime1">
              <a:rPr lang="pt-BR" altLang="pt-BR" smtClean="0"/>
              <a:t>15/07/2015</a:t>
            </a:fld>
            <a:endParaRPr lang="pt-BR" altLang="pt-BR"/>
          </a:p>
        </p:txBody>
      </p:sp>
      <p:sp>
        <p:nvSpPr>
          <p:cNvPr id="8" name="Footer Placeholder 4"/>
          <p:cNvSpPr>
            <a:spLocks noGrp="1"/>
          </p:cNvSpPr>
          <p:nvPr>
            <p:ph type="ftr" sz="quarter" idx="11"/>
          </p:nvPr>
        </p:nvSpPr>
        <p:spPr/>
        <p:txBody>
          <a:bodyPr/>
          <a:lstStyle>
            <a:lvl1pPr>
              <a:defRPr/>
            </a:lvl1pPr>
          </a:lstStyle>
          <a:p>
            <a:pPr>
              <a:defRPr/>
            </a:pPr>
            <a:endParaRPr lang="pt-BR"/>
          </a:p>
        </p:txBody>
      </p:sp>
      <p:sp>
        <p:nvSpPr>
          <p:cNvPr id="9" name="Slide Number Placeholder 5"/>
          <p:cNvSpPr>
            <a:spLocks noGrp="1"/>
          </p:cNvSpPr>
          <p:nvPr>
            <p:ph type="sldNum" sz="quarter" idx="12"/>
          </p:nvPr>
        </p:nvSpPr>
        <p:spPr/>
        <p:txBody>
          <a:bodyPr/>
          <a:lstStyle>
            <a:lvl1pPr>
              <a:defRPr sz="2000">
                <a:solidFill>
                  <a:schemeClr val="tx1"/>
                </a:solidFill>
              </a:defRPr>
            </a:lvl1pPr>
          </a:lstStyle>
          <a:p>
            <a:fld id="{E38578C5-5CB6-7C4D-9833-EC51AA998DEF}" type="slidenum">
              <a:rPr lang="pt-BR" altLang="pt-BR" smtClean="0"/>
              <a:pPr/>
              <a:t>‹nº›</a:t>
            </a:fld>
            <a:endParaRPr lang="pt-BR" altLang="pt-BR" dirty="0"/>
          </a:p>
        </p:txBody>
      </p:sp>
    </p:spTree>
    <p:extLst>
      <p:ext uri="{BB962C8B-B14F-4D97-AF65-F5344CB8AC3E}">
        <p14:creationId xmlns:p14="http://schemas.microsoft.com/office/powerpoint/2010/main" val="4242383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Date Placeholder 3"/>
          <p:cNvSpPr>
            <a:spLocks noGrp="1"/>
          </p:cNvSpPr>
          <p:nvPr>
            <p:ph type="dt" sz="half" idx="10"/>
          </p:nvPr>
        </p:nvSpPr>
        <p:spPr/>
        <p:txBody>
          <a:bodyPr/>
          <a:lstStyle>
            <a:lvl1pPr>
              <a:defRPr/>
            </a:lvl1pPr>
          </a:lstStyle>
          <a:p>
            <a:fld id="{6DA1A0DF-EC85-4641-8674-142BFD1ECFCB}" type="datetime1">
              <a:rPr lang="pt-BR" altLang="pt-BR" smtClean="0"/>
              <a:t>15/07/2015</a:t>
            </a:fld>
            <a:endParaRPr lang="pt-BR" altLang="pt-BR"/>
          </a:p>
        </p:txBody>
      </p:sp>
      <p:sp>
        <p:nvSpPr>
          <p:cNvPr id="4" name="Footer Placeholder 4"/>
          <p:cNvSpPr>
            <a:spLocks noGrp="1"/>
          </p:cNvSpPr>
          <p:nvPr>
            <p:ph type="ftr" sz="quarter" idx="11"/>
          </p:nvPr>
        </p:nvSpPr>
        <p:spPr/>
        <p:txBody>
          <a:bodyPr/>
          <a:lstStyle>
            <a:lvl1pPr>
              <a:defRPr/>
            </a:lvl1pPr>
          </a:lstStyle>
          <a:p>
            <a:pPr>
              <a:defRPr/>
            </a:pPr>
            <a:endParaRPr lang="pt-BR"/>
          </a:p>
        </p:txBody>
      </p:sp>
      <p:sp>
        <p:nvSpPr>
          <p:cNvPr id="5" name="Slide Number Placeholder 5"/>
          <p:cNvSpPr>
            <a:spLocks noGrp="1"/>
          </p:cNvSpPr>
          <p:nvPr>
            <p:ph type="sldNum" sz="quarter" idx="12"/>
          </p:nvPr>
        </p:nvSpPr>
        <p:spPr/>
        <p:txBody>
          <a:bodyPr/>
          <a:lstStyle>
            <a:lvl1pPr>
              <a:defRPr sz="2000">
                <a:solidFill>
                  <a:schemeClr val="tx1"/>
                </a:solidFill>
              </a:defRPr>
            </a:lvl1pPr>
          </a:lstStyle>
          <a:p>
            <a:fld id="{4A11EC10-B2F6-8046-B5C8-B18D14052E86}" type="slidenum">
              <a:rPr lang="pt-BR" altLang="pt-BR" smtClean="0"/>
              <a:pPr/>
              <a:t>‹nº›</a:t>
            </a:fld>
            <a:endParaRPr lang="pt-BR" altLang="pt-BR" dirty="0"/>
          </a:p>
        </p:txBody>
      </p:sp>
    </p:spTree>
    <p:extLst>
      <p:ext uri="{BB962C8B-B14F-4D97-AF65-F5344CB8AC3E}">
        <p14:creationId xmlns:p14="http://schemas.microsoft.com/office/powerpoint/2010/main" val="7198853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3E26E77-3C71-4ACD-897F-77C83664C75A}" type="datetime1">
              <a:rPr lang="pt-BR" altLang="pt-BR" smtClean="0"/>
              <a:t>15/07/2015</a:t>
            </a:fld>
            <a:endParaRPr lang="pt-BR" alt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sz="2000">
                <a:solidFill>
                  <a:schemeClr val="tx1"/>
                </a:solidFill>
              </a:defRPr>
            </a:lvl1pPr>
          </a:lstStyle>
          <a:p>
            <a:fld id="{4882FB9F-A6C1-2141-AB17-47A928102CF1}" type="slidenum">
              <a:rPr lang="pt-BR" altLang="pt-BR" smtClean="0"/>
              <a:pPr/>
              <a:t>‹nº›</a:t>
            </a:fld>
            <a:endParaRPr lang="pt-BR" altLang="pt-BR" dirty="0"/>
          </a:p>
        </p:txBody>
      </p:sp>
    </p:spTree>
    <p:extLst>
      <p:ext uri="{BB962C8B-B14F-4D97-AF65-F5344CB8AC3E}">
        <p14:creationId xmlns:p14="http://schemas.microsoft.com/office/powerpoint/2010/main" val="16497604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3"/>
          <p:cNvSpPr>
            <a:spLocks noGrp="1"/>
          </p:cNvSpPr>
          <p:nvPr>
            <p:ph type="dt" sz="half" idx="10"/>
          </p:nvPr>
        </p:nvSpPr>
        <p:spPr/>
        <p:txBody>
          <a:bodyPr/>
          <a:lstStyle>
            <a:lvl1pPr>
              <a:defRPr/>
            </a:lvl1pPr>
          </a:lstStyle>
          <a:p>
            <a:fld id="{13316EDF-30F0-4D98-9D0A-29DDF901F276}" type="datetime1">
              <a:rPr lang="pt-BR" altLang="pt-BR" smtClean="0"/>
              <a:t>15/07/2015</a:t>
            </a:fld>
            <a:endParaRPr lang="pt-BR" alt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sz="2000">
                <a:solidFill>
                  <a:schemeClr val="tx1"/>
                </a:solidFill>
              </a:defRPr>
            </a:lvl1pPr>
          </a:lstStyle>
          <a:p>
            <a:fld id="{B17B4671-6BF9-A34C-AD65-C5C216B549BF}" type="slidenum">
              <a:rPr lang="pt-BR" altLang="pt-BR" smtClean="0"/>
              <a:pPr/>
              <a:t>‹nº›</a:t>
            </a:fld>
            <a:endParaRPr lang="pt-BR" altLang="pt-BR" dirty="0"/>
          </a:p>
        </p:txBody>
      </p:sp>
    </p:spTree>
    <p:extLst>
      <p:ext uri="{BB962C8B-B14F-4D97-AF65-F5344CB8AC3E}">
        <p14:creationId xmlns:p14="http://schemas.microsoft.com/office/powerpoint/2010/main" val="5965166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3"/>
          <p:cNvSpPr>
            <a:spLocks noGrp="1"/>
          </p:cNvSpPr>
          <p:nvPr>
            <p:ph type="dt" sz="half" idx="10"/>
          </p:nvPr>
        </p:nvSpPr>
        <p:spPr/>
        <p:txBody>
          <a:bodyPr/>
          <a:lstStyle>
            <a:lvl1pPr>
              <a:defRPr/>
            </a:lvl1pPr>
          </a:lstStyle>
          <a:p>
            <a:fld id="{21BF10BA-1238-486D-A3BA-AF28C2B857BB}" type="datetime1">
              <a:rPr lang="pt-BR" altLang="pt-BR" smtClean="0"/>
              <a:t>15/07/2015</a:t>
            </a:fld>
            <a:endParaRPr lang="pt-BR" alt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sz="2000">
                <a:solidFill>
                  <a:schemeClr val="tx1"/>
                </a:solidFill>
              </a:defRPr>
            </a:lvl1pPr>
          </a:lstStyle>
          <a:p>
            <a:fld id="{72436A2D-3780-A940-817A-2B0BB337DD14}" type="slidenum">
              <a:rPr lang="pt-BR" altLang="pt-BR" smtClean="0"/>
              <a:pPr/>
              <a:t>‹nº›</a:t>
            </a:fld>
            <a:endParaRPr lang="pt-BR" altLang="pt-BR" dirty="0"/>
          </a:p>
        </p:txBody>
      </p:sp>
    </p:spTree>
    <p:extLst>
      <p:ext uri="{BB962C8B-B14F-4D97-AF65-F5344CB8AC3E}">
        <p14:creationId xmlns:p14="http://schemas.microsoft.com/office/powerpoint/2010/main" val="11896414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pt-BR" altLang="pt-BR"/>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ltLang="pt-BR"/>
              <a:t>Click to edit Master text styles</a:t>
            </a:r>
          </a:p>
          <a:p>
            <a:pPr lvl="1"/>
            <a:r>
              <a:rPr lang="pt-BR" altLang="pt-BR"/>
              <a:t>Second level</a:t>
            </a:r>
          </a:p>
          <a:p>
            <a:pPr lvl="2"/>
            <a:r>
              <a:rPr lang="pt-BR" altLang="pt-BR"/>
              <a:t>Third level</a:t>
            </a:r>
          </a:p>
          <a:p>
            <a:pPr lvl="3"/>
            <a:r>
              <a:rPr lang="pt-BR" altLang="pt-BR"/>
              <a:t>Fourth level</a:t>
            </a:r>
          </a:p>
          <a:p>
            <a:pPr lvl="4"/>
            <a:r>
              <a:rPr lang="pt-BR" altLang="pt-BR"/>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38834CD-FFB5-476B-A231-618DE99FE259}" type="datetime1">
              <a:rPr lang="pt-BR" altLang="pt-BR" smtClean="0"/>
              <a:t>15/07/2015</a:t>
            </a:fld>
            <a:endParaRPr lang="pt-BR" alt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2DF3345-69BA-D849-8199-70D89EFC6896}" type="slidenum">
              <a:rPr lang="pt-BR" altLang="pt-BR"/>
              <a:pPr/>
              <a:t>‹nº›</a:t>
            </a:fld>
            <a:endParaRPr lang="pt-BR" altLang="pt-BR"/>
          </a:p>
        </p:txBody>
      </p:sp>
      <p:pic>
        <p:nvPicPr>
          <p:cNvPr id="1031" name="Picture 4" descr="Imagem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778500"/>
            <a:ext cx="9118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s 2"/>
          <p:cNvSpPr txBox="1"/>
          <p:nvPr/>
        </p:nvSpPr>
        <p:spPr>
          <a:xfrm>
            <a:off x="1241660" y="981777"/>
            <a:ext cx="6737684" cy="2554545"/>
          </a:xfrm>
          <a:prstGeom prst="rect">
            <a:avLst/>
          </a:prstGeom>
        </p:spPr>
        <p:txBody>
          <a:bodyPr wrap="square">
            <a:spAutoFit/>
          </a:bodyPr>
          <a:lstStyle/>
          <a:p>
            <a:pPr algn="just"/>
            <a:r>
              <a:rPr lang="pt-BR" sz="3200" b="1" dirty="0" smtClean="0"/>
              <a:t>COMISSÃO PARLAMENTAR DE INQUÉRITO DESTINADA A INVESTIGAR A REALIDADE DO SISTEMA CARCERÁRIO BRASILEIRO (CPI – SISTEMA CARCERÁRIO)</a:t>
            </a:r>
            <a:endParaRPr lang="pt-BR" sz="3200" dirty="0"/>
          </a:p>
        </p:txBody>
      </p:sp>
      <p:sp>
        <p:nvSpPr>
          <p:cNvPr id="4" name="Retângulo 3"/>
          <p:cNvSpPr/>
          <p:nvPr/>
        </p:nvSpPr>
        <p:spPr>
          <a:xfrm>
            <a:off x="4393932" y="6143722"/>
            <a:ext cx="4572000" cy="646331"/>
          </a:xfrm>
          <a:prstGeom prst="rect">
            <a:avLst/>
          </a:prstGeom>
        </p:spPr>
        <p:txBody>
          <a:bodyPr>
            <a:spAutoFit/>
          </a:bodyPr>
          <a:lstStyle/>
          <a:p>
            <a:pPr lvl="0" algn="r"/>
            <a:r>
              <a:rPr lang="pt-BR" dirty="0" smtClean="0"/>
              <a:t>15 </a:t>
            </a:r>
            <a:r>
              <a:rPr lang="pt-BR" dirty="0"/>
              <a:t>de </a:t>
            </a:r>
            <a:r>
              <a:rPr lang="pt-BR" dirty="0" smtClean="0"/>
              <a:t>julho de 2015</a:t>
            </a:r>
          </a:p>
          <a:p>
            <a:pPr lvl="0" algn="r"/>
            <a:r>
              <a:rPr lang="pt-BR" dirty="0" smtClean="0"/>
              <a:t>Anexo II/Plenário 13</a:t>
            </a:r>
            <a:endParaRPr lang="pt-BR" dirty="0"/>
          </a:p>
        </p:txBody>
      </p:sp>
      <p:sp>
        <p:nvSpPr>
          <p:cNvPr id="5" name="Retângulo 4"/>
          <p:cNvSpPr/>
          <p:nvPr/>
        </p:nvSpPr>
        <p:spPr>
          <a:xfrm>
            <a:off x="1328286" y="4199370"/>
            <a:ext cx="6872438" cy="1292662"/>
          </a:xfrm>
          <a:prstGeom prst="rect">
            <a:avLst/>
          </a:prstGeom>
        </p:spPr>
        <p:txBody>
          <a:bodyPr wrap="square">
            <a:spAutoFit/>
          </a:bodyPr>
          <a:lstStyle/>
          <a:p>
            <a:pPr lvl="0"/>
            <a:r>
              <a:rPr lang="pt-BR" sz="2600" dirty="0"/>
              <a:t>CONASS - Conselho Nacional de Secretários </a:t>
            </a:r>
          </a:p>
          <a:p>
            <a:pPr lvl="0"/>
            <a:r>
              <a:rPr lang="pt-BR" sz="2600" dirty="0"/>
              <a:t>Presidente: João </a:t>
            </a:r>
            <a:r>
              <a:rPr lang="pt-BR" sz="2600" dirty="0" smtClean="0"/>
              <a:t>Gabardo</a:t>
            </a:r>
          </a:p>
          <a:p>
            <a:pPr lvl="0"/>
            <a:r>
              <a:rPr lang="pt-BR" sz="2600" dirty="0" smtClean="0"/>
              <a:t>Secretário </a:t>
            </a:r>
            <a:r>
              <a:rPr lang="pt-BR" sz="2600" dirty="0"/>
              <a:t>do Rio G. do Sul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36884" y="105879"/>
            <a:ext cx="8460605" cy="3785652"/>
          </a:xfrm>
          <a:prstGeom prst="rect">
            <a:avLst/>
          </a:prstGeom>
        </p:spPr>
        <p:txBody>
          <a:bodyPr wrap="square">
            <a:spAutoFit/>
          </a:bodyPr>
          <a:lstStyle/>
          <a:p>
            <a:pPr algn="just"/>
            <a:r>
              <a:rPr lang="pt-BR" sz="2000" dirty="0"/>
              <a:t>O </a:t>
            </a:r>
            <a:r>
              <a:rPr lang="pt-BR" sz="2000" b="1" dirty="0"/>
              <a:t>financiamento do Plano </a:t>
            </a:r>
            <a:r>
              <a:rPr lang="pt-BR" sz="2000" dirty="0"/>
              <a:t>estabelecia a criação de um Incentivo para a Atenção à Saúde no Sistema Penitenciário no valor de </a:t>
            </a:r>
            <a:r>
              <a:rPr lang="pt-BR" sz="2000" b="1" dirty="0"/>
              <a:t>R$ 105,00/per capita/ano</a:t>
            </a:r>
            <a:r>
              <a:rPr lang="pt-BR" sz="2000" dirty="0"/>
              <a:t>, assim pactuado:</a:t>
            </a:r>
          </a:p>
          <a:p>
            <a:pPr marL="342900" lvl="0" indent="-342900" algn="just">
              <a:buFont typeface="Wingdings" panose="05000000000000000000" pitchFamily="2" charset="2"/>
              <a:buChar char="q"/>
            </a:pPr>
            <a:r>
              <a:rPr lang="pt-BR" sz="2000" dirty="0"/>
              <a:t>O Ministério da Saúde financiaria o correspondente a R</a:t>
            </a:r>
            <a:r>
              <a:rPr lang="pt-BR" sz="2000" dirty="0" smtClean="0"/>
              <a:t>$ 75,00 </a:t>
            </a:r>
            <a:r>
              <a:rPr lang="pt-BR" sz="2000" dirty="0"/>
              <a:t>per capita/ano </a:t>
            </a:r>
          </a:p>
          <a:p>
            <a:pPr marL="342900" lvl="0" indent="-342900" algn="just">
              <a:buFont typeface="Wingdings" panose="05000000000000000000" pitchFamily="2" charset="2"/>
              <a:buChar char="q"/>
            </a:pPr>
            <a:r>
              <a:rPr lang="pt-BR" sz="2000" dirty="0"/>
              <a:t>O Ministério da Justiça financiaria o correspondente a R$ 30,00 per capita/ano</a:t>
            </a:r>
          </a:p>
          <a:p>
            <a:pPr algn="just"/>
            <a:r>
              <a:rPr lang="pt-BR" sz="2000" dirty="0"/>
              <a:t>	</a:t>
            </a:r>
            <a:r>
              <a:rPr lang="pt-BR" sz="2000" dirty="0" smtClean="0"/>
              <a:t>Este </a:t>
            </a:r>
            <a:r>
              <a:rPr lang="pt-BR" sz="2000" dirty="0"/>
              <a:t>incentivo deveria financiar as ações de promoção à saúde e de atenção no nível básico relativas à saúde bucal, saúde da mulher, doenças sexualmente transmissíveis e aids, saúde mental, hepatites, tuberculose, hipertensão, diabetes, hanseníase, bem como a assistência farmacêutica básica, imunizações e coleta de exames laboratoriais</a:t>
            </a:r>
            <a:r>
              <a:rPr lang="pt-BR" sz="2000" dirty="0" smtClean="0"/>
              <a:t>.</a:t>
            </a:r>
            <a:endParaRPr lang="pt-BR" sz="2000" dirty="0"/>
          </a:p>
        </p:txBody>
      </p:sp>
      <p:sp>
        <p:nvSpPr>
          <p:cNvPr id="4" name="Retângulo 3"/>
          <p:cNvSpPr/>
          <p:nvPr/>
        </p:nvSpPr>
        <p:spPr>
          <a:xfrm>
            <a:off x="336884" y="3894455"/>
            <a:ext cx="8460605" cy="1938992"/>
          </a:xfrm>
          <a:prstGeom prst="rect">
            <a:avLst/>
          </a:prstGeom>
        </p:spPr>
        <p:txBody>
          <a:bodyPr wrap="square">
            <a:spAutoFit/>
          </a:bodyPr>
          <a:lstStyle/>
          <a:p>
            <a:r>
              <a:rPr lang="pt-BR" sz="2000" dirty="0"/>
              <a:t>Adicionalmente, o Ministério da Justiça financiaria:</a:t>
            </a:r>
          </a:p>
          <a:p>
            <a:pPr algn="just"/>
            <a:r>
              <a:rPr lang="pt-BR" sz="2000" dirty="0"/>
              <a:t>a) pagamento de um auxílio de 75% do salário mínimo para os presos que atuassem como agentes promotores de saúde mais o benefício da remissão da pena;</a:t>
            </a:r>
          </a:p>
          <a:p>
            <a:r>
              <a:rPr lang="pt-BR" sz="2000" dirty="0"/>
              <a:t>b) a reforma do espaço físico e a equipagem dos serviços ambulatoriais nas unidades prisionais</a:t>
            </a:r>
          </a:p>
        </p:txBody>
      </p:sp>
    </p:spTree>
    <p:extLst>
      <p:ext uri="{BB962C8B-B14F-4D97-AF65-F5344CB8AC3E}">
        <p14:creationId xmlns:p14="http://schemas.microsoft.com/office/powerpoint/2010/main" val="106531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s 1"/>
          <p:cNvSpPr txBox="1"/>
          <p:nvPr/>
        </p:nvSpPr>
        <p:spPr>
          <a:xfrm>
            <a:off x="464845" y="-12067438"/>
            <a:ext cx="7780879" cy="10895290"/>
          </a:xfrm>
          <a:prstGeom prst="rect">
            <a:avLst/>
          </a:prstGeom>
        </p:spPr>
        <p:txBody>
          <a:bodyPr wrap="square">
            <a:spAutoFit/>
          </a:bodyPr>
          <a:lstStyle/>
          <a:p>
            <a:pPr algn="just">
              <a:lnSpc>
                <a:spcPct val="150000"/>
              </a:lnSpc>
              <a:spcAft>
                <a:spcPts val="0"/>
              </a:spcAft>
            </a:pPr>
            <a:r>
              <a:rPr lang="pt-BR">
                <a:effectLst/>
                <a:latin typeface="Arial" charset="0"/>
                <a:ea typeface="Times New Roman" charset="0"/>
              </a:rPr>
              <a:t>Nos termos do art. 14 da referida Lei a assistência à saúde do preso e do internado, de caráter preventivo e curativo, deve compreender atendimento médico, farmacêutico e odontológico. Quando o estabelecimento penal não estiver aparelhado para prover a assistência médica necessária, esta será prestada em outro local, mediante autorização da direção do estabelecimento. Em 2009, por meio da Lei 11.942 de 27/05/09, foi acrescentado o direito de acompanhamento médico à mulher, principalmente no pré-natal e no pós-parto, extensivo ao recém-nascido.</a:t>
            </a:r>
            <a:endParaRPr lang="pt-BR">
              <a:effectLst/>
              <a:latin typeface="Times New Roman" charset="0"/>
              <a:ea typeface="Times New Roman" charset="0"/>
            </a:endParaRPr>
          </a:p>
          <a:p>
            <a:pPr algn="just">
              <a:lnSpc>
                <a:spcPct val="150000"/>
              </a:lnSpc>
              <a:spcAft>
                <a:spcPts val="0"/>
              </a:spcAft>
            </a:pPr>
            <a:r>
              <a:rPr lang="pt-BR">
                <a:effectLst/>
                <a:latin typeface="Arial" charset="0"/>
                <a:ea typeface="Times New Roman" charset="0"/>
              </a:rPr>
              <a:t>A LEP, editada em 1984, tentou assegurar ao privado de liberdade os direitos que o Estado brasileiro não conseguia a época, assegurar a toda população brasileira, uma vez que o sistema público de saúde não garantia o acesso universal à assistência à saúde. Dessa forma, houve grandes dificuldades para a implantação de serviços de saúde para atendimento a essa população específica.</a:t>
            </a:r>
            <a:endParaRPr lang="pt-BR">
              <a:effectLst/>
              <a:latin typeface="Times New Roman" charset="0"/>
              <a:ea typeface="Times New Roman" charset="0"/>
            </a:endParaRPr>
          </a:p>
          <a:p>
            <a:pPr algn="just">
              <a:lnSpc>
                <a:spcPct val="150000"/>
              </a:lnSpc>
              <a:spcAft>
                <a:spcPts val="0"/>
              </a:spcAft>
            </a:pPr>
            <a:r>
              <a:rPr lang="pt-BR">
                <a:effectLst/>
                <a:latin typeface="Arial" charset="0"/>
                <a:ea typeface="Times New Roman" charset="0"/>
              </a:rPr>
              <a:t>Em 1989 o recém-criado Programa Nacional de Doenças Sexualmente Transmissíveis e Aids – PN-DST/Aids no Ministério da Saúde, elaborou o Projeto Previna - Prevenção e Informação sobre DST/AIDS, com atividades de caráter nacional, destinado, principalmente, aos chamados "grupos de risco", que incluíam profissionais do sexo, homossexuais, internos de penitenciárias, usuários de drogas injetáveis e garimpeiros. Este projeto propunha uma estratégia de ação do governo federal com a sociedade civil e organizações não governamentais que começavam a se constituir para tratar do tema da Aids. Na época, foram produzidos materiais informativos como cartilhas e manuais e elaboradas campanhas informativas para esses segmentos.</a:t>
            </a:r>
            <a:endParaRPr lang="pt-BR">
              <a:effectLst/>
              <a:latin typeface="Times New Roman" charset="0"/>
              <a:ea typeface="Times New Roman" charset="0"/>
            </a:endParaRPr>
          </a:p>
        </p:txBody>
      </p:sp>
      <p:sp>
        <p:nvSpPr>
          <p:cNvPr id="3" name="Retângulo 2"/>
          <p:cNvSpPr/>
          <p:nvPr/>
        </p:nvSpPr>
        <p:spPr>
          <a:xfrm>
            <a:off x="464845" y="346509"/>
            <a:ext cx="8125555" cy="2123658"/>
          </a:xfrm>
          <a:prstGeom prst="rect">
            <a:avLst/>
          </a:prstGeom>
        </p:spPr>
        <p:txBody>
          <a:bodyPr wrap="square">
            <a:spAutoFit/>
          </a:bodyPr>
          <a:lstStyle/>
          <a:p>
            <a:pPr algn="just"/>
            <a:r>
              <a:rPr lang="pt-BR" sz="2200" dirty="0"/>
              <a:t>O Plano começou a ser implantado em 2002 e teve adesão dos estados de Minas Gerais, Pernambuco, Paraná, Rio de Janeiro e São Paulo, mas as eleições nacionais realizadas no final de 2002 provocaram uma mudança política no governo federal e em 2003 foi discutido um novo Plano de Saúde para o Sistema Penitenciário, pelas novas equipes que assumiram os ministérios da Saúde e da Justiça.</a:t>
            </a:r>
          </a:p>
        </p:txBody>
      </p:sp>
      <p:sp>
        <p:nvSpPr>
          <p:cNvPr id="4" name="Retângulo 3"/>
          <p:cNvSpPr/>
          <p:nvPr/>
        </p:nvSpPr>
        <p:spPr>
          <a:xfrm>
            <a:off x="464845" y="2933621"/>
            <a:ext cx="8125555" cy="2462213"/>
          </a:xfrm>
          <a:prstGeom prst="rect">
            <a:avLst/>
          </a:prstGeom>
        </p:spPr>
        <p:txBody>
          <a:bodyPr wrap="square">
            <a:spAutoFit/>
          </a:bodyPr>
          <a:lstStyle/>
          <a:p>
            <a:pPr algn="just"/>
            <a:r>
              <a:rPr lang="pt-BR" sz="2200" dirty="0"/>
              <a:t>O novo </a:t>
            </a:r>
            <a:r>
              <a:rPr lang="pt-BR" sz="2200" b="1" dirty="0"/>
              <a:t>Plano Nacional de Saúde do Sistema Penitenciário</a:t>
            </a:r>
            <a:r>
              <a:rPr lang="pt-BR" sz="2200" dirty="0"/>
              <a:t>, publicado por meio da Portaria Interministerial MS/MJ nº. 1.777, de 09/09/03</a:t>
            </a:r>
            <a:r>
              <a:rPr lang="pt-BR" sz="2200" dirty="0" smtClean="0"/>
              <a:t>,  e foi </a:t>
            </a:r>
            <a:r>
              <a:rPr lang="pt-BR" sz="2200" dirty="0"/>
              <a:t>elaborado a partir de uma perspectiva pautada na assistência e na inclusão das pessoas presas e respaldou-se em princípios básicos para assegurar a eficácia das ações de promoção, prevenção e atenção integral à </a:t>
            </a:r>
            <a:r>
              <a:rPr lang="pt-BR" sz="2200" dirty="0" smtClean="0"/>
              <a:t>saúde (ética, justiça, cidadania, direitos humanos, participação, equidade, qualidade e transparência). </a:t>
            </a:r>
            <a:endParaRPr lang="pt-BR" sz="2200" dirty="0"/>
          </a:p>
        </p:txBody>
      </p:sp>
    </p:spTree>
    <p:extLst>
      <p:ext uri="{BB962C8B-B14F-4D97-AF65-F5344CB8AC3E}">
        <p14:creationId xmlns:p14="http://schemas.microsoft.com/office/powerpoint/2010/main" val="846811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2131" y="137160"/>
            <a:ext cx="8484669" cy="5570621"/>
          </a:xfrm>
        </p:spPr>
        <p:txBody>
          <a:bodyPr/>
          <a:lstStyle/>
          <a:p>
            <a:pPr marL="0" indent="0" algn="just">
              <a:buNone/>
            </a:pPr>
            <a:r>
              <a:rPr lang="pt-BR" sz="2000" b="1" dirty="0"/>
              <a:t>Prioridades do Plano</a:t>
            </a:r>
            <a:endParaRPr lang="pt-BR" sz="2000" dirty="0"/>
          </a:p>
          <a:p>
            <a:pPr marL="0" indent="0" algn="just">
              <a:buNone/>
            </a:pPr>
            <a:r>
              <a:rPr lang="pt-BR" sz="2000" dirty="0" smtClean="0"/>
              <a:t>I </a:t>
            </a:r>
            <a:r>
              <a:rPr lang="pt-BR" sz="2000" dirty="0"/>
              <a:t>- a reforma e a equipagem das unidades prisionais visando a estruturação de serviços ambulatoriais que atendam às necessidades de atenção no nível básico, </a:t>
            </a:r>
            <a:r>
              <a:rPr lang="pt-BR" sz="2000" dirty="0" smtClean="0"/>
              <a:t>e </a:t>
            </a:r>
            <a:r>
              <a:rPr lang="pt-BR" sz="2000" dirty="0"/>
              <a:t>componentes das urgências e emergências em </a:t>
            </a:r>
            <a:r>
              <a:rPr lang="pt-BR" sz="2000" dirty="0" smtClean="0"/>
              <a:t>saúde;</a:t>
            </a:r>
            <a:endParaRPr lang="pt-BR" sz="2000" dirty="0"/>
          </a:p>
          <a:p>
            <a:pPr marL="0" indent="0" algn="just">
              <a:buNone/>
            </a:pPr>
            <a:r>
              <a:rPr lang="pt-BR" sz="2000" dirty="0"/>
              <a:t>II - a organização do sistema de informação de saúde da população penitenciária; </a:t>
            </a:r>
          </a:p>
          <a:p>
            <a:pPr marL="0" indent="0" algn="just">
              <a:buNone/>
            </a:pPr>
            <a:r>
              <a:rPr lang="pt-BR" sz="2000" dirty="0"/>
              <a:t>III- a implantação de ações de promoção da saúde, em especial no âmbito da alimentação, atividades físicas, condições salubres de confinamento e acesso a atividades laborais; </a:t>
            </a:r>
          </a:p>
          <a:p>
            <a:pPr marL="0" indent="0" algn="just">
              <a:buNone/>
            </a:pPr>
            <a:r>
              <a:rPr lang="pt-BR" sz="2000" dirty="0"/>
              <a:t>IV - a implementação de medidas de proteção específica, como a vacinação contra hepatites, influenza, tétano; </a:t>
            </a:r>
          </a:p>
          <a:p>
            <a:pPr marL="0" indent="0" algn="just">
              <a:buNone/>
            </a:pPr>
            <a:r>
              <a:rPr lang="pt-BR" sz="2000" dirty="0"/>
              <a:t>V - a implantação de ações para a prevenção de tuberculose, hanseníase, diabetes, hipertensão, hepatites, DST/AIDS e dos agravos psicossociais decorrentes do confinamento, bem como a distribuição de preservativos e insumos para a redução de danos associados ao uso de drogas; </a:t>
            </a:r>
          </a:p>
          <a:p>
            <a:pPr marL="0" indent="0" algn="just">
              <a:buNone/>
            </a:pPr>
            <a:r>
              <a:rPr lang="pt-BR" sz="2000" dirty="0"/>
              <a:t>VI a garantia do acesso da população penitenciária aos demais níveis de atenção à saúde, através das </a:t>
            </a:r>
            <a:r>
              <a:rPr lang="pt-BR" sz="2000" dirty="0" smtClean="0"/>
              <a:t>referências.</a:t>
            </a:r>
            <a:endParaRPr lang="pt-BR" sz="2000" dirty="0"/>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12</a:t>
            </a:fld>
            <a:endParaRPr lang="pt-BR" altLang="pt-BR"/>
          </a:p>
        </p:txBody>
      </p:sp>
    </p:spTree>
    <p:extLst>
      <p:ext uri="{BB962C8B-B14F-4D97-AF65-F5344CB8AC3E}">
        <p14:creationId xmlns:p14="http://schemas.microsoft.com/office/powerpoint/2010/main" val="2989246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214163"/>
            <a:ext cx="8229600" cy="5483993"/>
          </a:xfrm>
        </p:spPr>
        <p:txBody>
          <a:bodyPr/>
          <a:lstStyle/>
          <a:p>
            <a:pPr marL="0" indent="0">
              <a:buNone/>
            </a:pPr>
            <a:r>
              <a:rPr lang="pt-BR" sz="1600" dirty="0"/>
              <a:t>Em resumo, conforme a Portaria Interministerial 1.777/03 os gestores envolvidos deveriam assumir as seguintes atribuições para implantação do Plano Nacional de Saúde no Sistema Penitenciário:</a:t>
            </a:r>
          </a:p>
          <a:p>
            <a:pPr marL="0" indent="0">
              <a:buNone/>
            </a:pPr>
            <a:r>
              <a:rPr lang="pt-BR" sz="1600" b="1" dirty="0"/>
              <a:t>Ministério da Saúde:</a:t>
            </a:r>
            <a:endParaRPr lang="pt-BR" sz="1600" dirty="0"/>
          </a:p>
          <a:p>
            <a:pPr lvl="0">
              <a:buFont typeface="Wingdings" panose="05000000000000000000" pitchFamily="2" charset="2"/>
              <a:buChar char="q"/>
            </a:pPr>
            <a:r>
              <a:rPr lang="pt-BR" sz="1600" dirty="0"/>
              <a:t>Gestão do Plano em âmbito federal;</a:t>
            </a:r>
          </a:p>
          <a:p>
            <a:pPr lvl="0">
              <a:buFont typeface="Wingdings" panose="05000000000000000000" pitchFamily="2" charset="2"/>
              <a:buChar char="q"/>
            </a:pPr>
            <a:r>
              <a:rPr lang="pt-BR" sz="1600" dirty="0" err="1"/>
              <a:t>Co-financiamento</a:t>
            </a:r>
            <a:r>
              <a:rPr lang="pt-BR" sz="1600" dirty="0"/>
              <a:t> da atenção à saúde da população penitenciária (70% do valor do Incentivo);</a:t>
            </a:r>
          </a:p>
          <a:p>
            <a:pPr lvl="0">
              <a:buFont typeface="Wingdings" panose="05000000000000000000" pitchFamily="2" charset="2"/>
              <a:buChar char="q"/>
            </a:pPr>
            <a:r>
              <a:rPr lang="pt-BR" sz="1600" dirty="0"/>
              <a:t>Prestar assessoria técnica aos estados no processo de discussão, implantação e desenvolvimento dos Planos Operativos Estaduais;</a:t>
            </a:r>
          </a:p>
          <a:p>
            <a:pPr lvl="0">
              <a:buFont typeface="Wingdings" panose="05000000000000000000" pitchFamily="2" charset="2"/>
              <a:buChar char="q"/>
            </a:pPr>
            <a:r>
              <a:rPr lang="pt-BR" sz="1600" dirty="0"/>
              <a:t>Monitorar, acompanhar e avaliar as ações desenvolvidas tendo como base o Plano Operativo Estadual.</a:t>
            </a:r>
          </a:p>
          <a:p>
            <a:pPr marL="0" indent="0">
              <a:buNone/>
            </a:pPr>
            <a:r>
              <a:rPr lang="pt-BR" sz="1600" b="1" dirty="0"/>
              <a:t>Ministério da Justiça:</a:t>
            </a:r>
            <a:endParaRPr lang="pt-BR" sz="1600" dirty="0"/>
          </a:p>
          <a:p>
            <a:pPr lvl="0">
              <a:buFont typeface="Wingdings" panose="05000000000000000000" pitchFamily="2" charset="2"/>
              <a:buChar char="q"/>
            </a:pPr>
            <a:r>
              <a:rPr lang="pt-BR" sz="1600" dirty="0" err="1"/>
              <a:t>Co-financiamento</a:t>
            </a:r>
            <a:r>
              <a:rPr lang="pt-BR" sz="1600" dirty="0"/>
              <a:t> da atenção à saúde da população penitenciária (30% do Valor do Incentivo);</a:t>
            </a:r>
          </a:p>
          <a:p>
            <a:pPr lvl="0">
              <a:buFont typeface="Wingdings" panose="05000000000000000000" pitchFamily="2" charset="2"/>
              <a:buChar char="q"/>
            </a:pPr>
            <a:r>
              <a:rPr lang="pt-BR" sz="1600" dirty="0"/>
              <a:t>Repasse de informações atualizadas ao Ministério da Saúde acerca da estrutura, número de pessoas presas e classificação dos estabelecimentos penitenciários;</a:t>
            </a:r>
          </a:p>
          <a:p>
            <a:pPr lvl="0">
              <a:buFont typeface="Wingdings" panose="05000000000000000000" pitchFamily="2" charset="2"/>
              <a:buChar char="q"/>
            </a:pPr>
            <a:r>
              <a:rPr lang="pt-BR" sz="1600" dirty="0"/>
              <a:t>Financiamento da adequação do espaço físico para os serviços de saúde nas unidades prisionais e aquisição de equipamentos;</a:t>
            </a:r>
          </a:p>
          <a:p>
            <a:pPr lvl="0">
              <a:buFont typeface="Wingdings" panose="05000000000000000000" pitchFamily="2" charset="2"/>
              <a:buChar char="q"/>
            </a:pPr>
            <a:r>
              <a:rPr lang="pt-BR" sz="1600" dirty="0"/>
              <a:t>Participação na organização e implantação dos sistemas de informação em saúde a serem utilizados</a:t>
            </a:r>
            <a:r>
              <a:rPr lang="pt-BR" sz="1600" dirty="0" smtClean="0"/>
              <a:t>;</a:t>
            </a:r>
            <a:endParaRPr lang="pt-BR" sz="1600" dirty="0"/>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13</a:t>
            </a:fld>
            <a:endParaRPr lang="pt-BR" altLang="pt-BR"/>
          </a:p>
        </p:txBody>
      </p:sp>
    </p:spTree>
    <p:extLst>
      <p:ext uri="{BB962C8B-B14F-4D97-AF65-F5344CB8AC3E}">
        <p14:creationId xmlns:p14="http://schemas.microsoft.com/office/powerpoint/2010/main" val="409871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214163"/>
            <a:ext cx="8099659" cy="5397365"/>
          </a:xfrm>
        </p:spPr>
        <p:txBody>
          <a:bodyPr/>
          <a:lstStyle/>
          <a:p>
            <a:pPr marL="0" indent="0">
              <a:buNone/>
            </a:pPr>
            <a:r>
              <a:rPr lang="pt-BR" sz="1600" b="1" dirty="0" smtClean="0"/>
              <a:t>Secretarias </a:t>
            </a:r>
            <a:r>
              <a:rPr lang="pt-BR" sz="1600" b="1" dirty="0"/>
              <a:t>Estaduais de Saúde:</a:t>
            </a:r>
            <a:endParaRPr lang="pt-BR" sz="1600" dirty="0"/>
          </a:p>
          <a:p>
            <a:pPr lvl="0">
              <a:buFont typeface="Wingdings" panose="05000000000000000000" pitchFamily="2" charset="2"/>
              <a:buChar char="q"/>
            </a:pPr>
            <a:r>
              <a:rPr lang="pt-BR" sz="1600" dirty="0"/>
              <a:t>Elaboração do Plano Operativo Estadual;</a:t>
            </a:r>
          </a:p>
          <a:p>
            <a:pPr lvl="0">
              <a:buFont typeface="Wingdings" panose="05000000000000000000" pitchFamily="2" charset="2"/>
              <a:buChar char="q"/>
            </a:pPr>
            <a:r>
              <a:rPr lang="pt-BR" sz="1600" dirty="0"/>
              <a:t>Organização da referência e </a:t>
            </a:r>
            <a:r>
              <a:rPr lang="pt-BR" sz="1600" dirty="0" err="1"/>
              <a:t>contra-referência</a:t>
            </a:r>
            <a:r>
              <a:rPr lang="pt-BR" sz="1600" dirty="0"/>
              <a:t> para a prestação da assistência de média e alta complexidade;</a:t>
            </a:r>
          </a:p>
          <a:p>
            <a:pPr lvl="0">
              <a:buFont typeface="Wingdings" panose="05000000000000000000" pitchFamily="2" charset="2"/>
              <a:buChar char="q"/>
            </a:pPr>
            <a:r>
              <a:rPr lang="pt-BR" sz="1600" dirty="0"/>
              <a:t>Participação no processo de educação permanente às equipes de saúde;</a:t>
            </a:r>
          </a:p>
          <a:p>
            <a:pPr lvl="0">
              <a:buFont typeface="Wingdings" panose="05000000000000000000" pitchFamily="2" charset="2"/>
              <a:buChar char="q"/>
            </a:pPr>
            <a:r>
              <a:rPr lang="pt-BR" sz="1600" dirty="0"/>
              <a:t>Prestar assessoria técnica aos Municípios no processo de discussão e implantação dos Planos Operativos Estaduais</a:t>
            </a:r>
          </a:p>
          <a:p>
            <a:pPr marL="0" indent="0">
              <a:buNone/>
            </a:pPr>
            <a:r>
              <a:rPr lang="pt-BR" sz="1600" b="1" dirty="0"/>
              <a:t>Secretarias Estaduais de Justiça (ou correspondente):</a:t>
            </a:r>
            <a:endParaRPr lang="pt-BR" sz="1600" dirty="0"/>
          </a:p>
          <a:p>
            <a:pPr lvl="0">
              <a:buFont typeface="Wingdings" panose="05000000000000000000" pitchFamily="2" charset="2"/>
              <a:buChar char="q"/>
            </a:pPr>
            <a:r>
              <a:rPr lang="pt-BR" sz="1600" dirty="0"/>
              <a:t>Elaboração do Plano Operativo Estadual;</a:t>
            </a:r>
          </a:p>
          <a:p>
            <a:pPr lvl="0">
              <a:buFont typeface="Wingdings" panose="05000000000000000000" pitchFamily="2" charset="2"/>
              <a:buChar char="q"/>
            </a:pPr>
            <a:r>
              <a:rPr lang="pt-BR" sz="1600" dirty="0"/>
              <a:t>Adequação do espaço físico para a unidade de saúde e aquisição de equipamentos;</a:t>
            </a:r>
          </a:p>
          <a:p>
            <a:pPr lvl="0">
              <a:buFont typeface="Wingdings" panose="05000000000000000000" pitchFamily="2" charset="2"/>
              <a:buChar char="q"/>
            </a:pPr>
            <a:r>
              <a:rPr lang="pt-BR" sz="1600" dirty="0"/>
              <a:t>Execução das ações de promoção, proteção e recuperação da saúde no âmbito da atenção básica em todas as unidades penitenciárias sob sua gerência;</a:t>
            </a:r>
          </a:p>
          <a:p>
            <a:pPr lvl="0">
              <a:buFont typeface="Wingdings" panose="05000000000000000000" pitchFamily="2" charset="2"/>
              <a:buChar char="q"/>
            </a:pPr>
            <a:r>
              <a:rPr lang="pt-BR" sz="1600" dirty="0"/>
              <a:t>Contratação e/ou complementação salarial das equipes de saúde atuantes no Sistema Penitenciário;</a:t>
            </a:r>
          </a:p>
          <a:p>
            <a:pPr marL="0" indent="0">
              <a:buNone/>
            </a:pPr>
            <a:r>
              <a:rPr lang="pt-BR" sz="1600" b="1" dirty="0"/>
              <a:t>Secretarias Municipais de Saúde:</a:t>
            </a:r>
            <a:endParaRPr lang="pt-BR" sz="1600" dirty="0"/>
          </a:p>
          <a:p>
            <a:pPr lvl="0">
              <a:buFont typeface="Wingdings" panose="05000000000000000000" pitchFamily="2" charset="2"/>
              <a:buChar char="q"/>
            </a:pPr>
            <a:r>
              <a:rPr lang="pt-BR" sz="1600" dirty="0"/>
              <a:t>Participação na elaboração do Plano Operativo Estadual;</a:t>
            </a:r>
          </a:p>
          <a:p>
            <a:pPr lvl="0">
              <a:buFont typeface="Wingdings" panose="05000000000000000000" pitchFamily="2" charset="2"/>
              <a:buChar char="q"/>
            </a:pPr>
            <a:r>
              <a:rPr lang="pt-BR" sz="1600" dirty="0"/>
              <a:t>Monitorar, acompanhar e avaliar as ações desenvolvidas tendo como base o Plano Operativo Estadual;</a:t>
            </a:r>
          </a:p>
          <a:p>
            <a:pPr>
              <a:buFont typeface="Wingdings" panose="05000000000000000000" pitchFamily="2" charset="2"/>
              <a:buChar char="q"/>
            </a:pPr>
            <a:r>
              <a:rPr lang="pt-BR" sz="1600" dirty="0"/>
              <a:t>Execução de ações de vigilância sanitária e epidemiológica</a:t>
            </a:r>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14</a:t>
            </a:fld>
            <a:endParaRPr lang="pt-BR" altLang="pt-BR"/>
          </a:p>
        </p:txBody>
      </p:sp>
    </p:spTree>
    <p:extLst>
      <p:ext uri="{BB962C8B-B14F-4D97-AF65-F5344CB8AC3E}">
        <p14:creationId xmlns:p14="http://schemas.microsoft.com/office/powerpoint/2010/main" val="716287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75385" y="329665"/>
            <a:ext cx="8441355" cy="5426242"/>
          </a:xfrm>
        </p:spPr>
        <p:txBody>
          <a:bodyPr/>
          <a:lstStyle/>
          <a:p>
            <a:pPr marL="0" indent="0" algn="just">
              <a:buNone/>
            </a:pPr>
            <a:r>
              <a:rPr lang="pt-BR" sz="2000" dirty="0"/>
              <a:t>Além dos recursos financeiros para custeio das ações e serviços de </a:t>
            </a:r>
            <a:r>
              <a:rPr lang="pt-BR" sz="2000" dirty="0" smtClean="0"/>
              <a:t>saúde, </a:t>
            </a:r>
            <a:r>
              <a:rPr lang="pt-BR" sz="2000" dirty="0"/>
              <a:t>o Ministério da Justiça </a:t>
            </a:r>
            <a:r>
              <a:rPr lang="pt-BR" sz="2000" dirty="0" smtClean="0"/>
              <a:t>deveria </a:t>
            </a:r>
            <a:r>
              <a:rPr lang="pt-BR" sz="2000" dirty="0"/>
              <a:t>alocar recursos financeiros </a:t>
            </a:r>
            <a:r>
              <a:rPr lang="pt-BR" sz="2000" dirty="0" smtClean="0"/>
              <a:t>para reforma </a:t>
            </a:r>
            <a:r>
              <a:rPr lang="pt-BR" sz="2000" dirty="0"/>
              <a:t>física e na aquisição de equipamentos para os estabelecimentos de saúde das unidades prisionais.</a:t>
            </a:r>
          </a:p>
          <a:p>
            <a:pPr marL="0" indent="0" algn="just">
              <a:buNone/>
            </a:pPr>
            <a:endParaRPr lang="pt-BR" sz="2000" dirty="0" smtClean="0"/>
          </a:p>
          <a:p>
            <a:pPr marL="0" indent="0" algn="just">
              <a:buNone/>
            </a:pPr>
            <a:r>
              <a:rPr lang="pt-BR" sz="2000" dirty="0" smtClean="0"/>
              <a:t>As </a:t>
            </a:r>
            <a:r>
              <a:rPr lang="pt-BR" sz="2000" dirty="0"/>
              <a:t>Secretarias Estaduais de Saúde e de Justiça também </a:t>
            </a:r>
            <a:r>
              <a:rPr lang="pt-BR" sz="2000" dirty="0" smtClean="0"/>
              <a:t>deveriam </a:t>
            </a:r>
            <a:r>
              <a:rPr lang="pt-BR" sz="2000" dirty="0"/>
              <a:t>participar do financiamento do Plano Nacional, fixando suas contrapartidas para o desenvolvimento das ações de atenção básica, promoção, prevenção e assistência à saúde, bem como aquelas relacionadas às condições de infraestrutura e funcionamento dos presídios, a composição e o pagamento das equipes de saúde e a referência para a média e a alta complexidade, </a:t>
            </a:r>
            <a:r>
              <a:rPr lang="pt-BR" sz="2000" b="1" dirty="0"/>
              <a:t>conforme Limite Financeiro de Assistência do Estado</a:t>
            </a:r>
            <a:r>
              <a:rPr lang="pt-BR" sz="2000" dirty="0"/>
              <a:t>. </a:t>
            </a:r>
            <a:endParaRPr lang="pt-BR" sz="2000" dirty="0" smtClean="0"/>
          </a:p>
          <a:p>
            <a:pPr marL="0" indent="0" algn="just">
              <a:buNone/>
            </a:pPr>
            <a:endParaRPr lang="pt-BR" sz="2000" dirty="0" smtClean="0"/>
          </a:p>
          <a:p>
            <a:pPr marL="0" indent="0" algn="just">
              <a:buNone/>
            </a:pPr>
            <a:r>
              <a:rPr lang="pt-BR" sz="2000" dirty="0" smtClean="0"/>
              <a:t>Da </a:t>
            </a:r>
            <a:r>
              <a:rPr lang="pt-BR" sz="2000" dirty="0"/>
              <a:t>mesma forma, as Secretarias Municipais de Saúde </a:t>
            </a:r>
            <a:r>
              <a:rPr lang="pt-BR" sz="2000" dirty="0" smtClean="0"/>
              <a:t>participariam </a:t>
            </a:r>
            <a:r>
              <a:rPr lang="pt-BR" sz="2000" dirty="0"/>
              <a:t>do financiamento do Plano Nacional, definindo suas contrapartidas para o desenvolvimento das ações de atenção básica, promoção, prevenção e assistência à saúde</a:t>
            </a:r>
            <a:r>
              <a:rPr lang="pt-BR" sz="2000" dirty="0" smtClean="0"/>
              <a:t>.</a:t>
            </a:r>
            <a:endParaRPr lang="pt-BR" sz="2000" dirty="0"/>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15</a:t>
            </a:fld>
            <a:endParaRPr lang="pt-BR" altLang="pt-BR"/>
          </a:p>
        </p:txBody>
      </p:sp>
    </p:spTree>
    <p:extLst>
      <p:ext uri="{BB962C8B-B14F-4D97-AF65-F5344CB8AC3E}">
        <p14:creationId xmlns:p14="http://schemas.microsoft.com/office/powerpoint/2010/main" val="394911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08009" y="166035"/>
            <a:ext cx="8431730" cy="5647624"/>
          </a:xfrm>
        </p:spPr>
        <p:txBody>
          <a:bodyPr/>
          <a:lstStyle/>
          <a:p>
            <a:pPr marL="0" indent="0" algn="just">
              <a:buNone/>
            </a:pPr>
            <a:r>
              <a:rPr lang="pt-BR" sz="2000" dirty="0"/>
              <a:t>Ao longo do processo de implantação do Plano as </a:t>
            </a:r>
            <a:r>
              <a:rPr lang="pt-BR" sz="2000" dirty="0" smtClean="0"/>
              <a:t>Secretarias Estaduais </a:t>
            </a:r>
            <a:r>
              <a:rPr lang="pt-BR" sz="2000" dirty="0"/>
              <a:t>de </a:t>
            </a:r>
            <a:r>
              <a:rPr lang="pt-BR" sz="2000" dirty="0" smtClean="0"/>
              <a:t>Saúde </a:t>
            </a:r>
            <a:r>
              <a:rPr lang="pt-BR" sz="2000" dirty="0"/>
              <a:t>solicitaram informações ao Ministério da Saúde sobre o uso dos recursos financeiros do incentivo, uma vez que as portarias publicadas não definiam todas as atividades que poderiam ser desenvolvidas. Em alguns estados os recursos financeiros começaram a ficar acumulados nos fundos de saúde, tendo em vista a insegurança dos gestores no uso desses recursos e as dificuldades operacionais no compartilhamento das ações com as Secretarias de Justiça.</a:t>
            </a:r>
          </a:p>
          <a:p>
            <a:pPr marL="0" lvl="0" indent="0">
              <a:buNone/>
            </a:pPr>
            <a:endParaRPr lang="pt-BR" sz="2000" dirty="0" smtClean="0"/>
          </a:p>
          <a:p>
            <a:pPr marL="0" indent="0">
              <a:buNone/>
            </a:pPr>
            <a:r>
              <a:rPr lang="pt-BR" sz="2000" dirty="0" smtClean="0"/>
              <a:t>E, em 2010, a PT </a:t>
            </a:r>
            <a:r>
              <a:rPr lang="pt-BR" sz="2000" dirty="0"/>
              <a:t>DEPEN </a:t>
            </a:r>
            <a:r>
              <a:rPr lang="pt-BR" sz="2000" dirty="0" smtClean="0"/>
              <a:t>nº 29 </a:t>
            </a:r>
            <a:r>
              <a:rPr lang="pt-BR" sz="2000" dirty="0"/>
              <a:t>suspendeu repasse transferências do Fundo Penitenciário para o Fundo Nacional de Saúde e a PT GM 2.801/2011 suspendeu do FNS para os Fundos Estaduais e Municipais – o motivo foi a dificuldade de execução posta nas portarias.</a:t>
            </a:r>
          </a:p>
          <a:p>
            <a:pPr lvl="1"/>
            <a:r>
              <a:rPr lang="pt-BR" sz="2000" dirty="0" smtClean="0"/>
              <a:t>Estados </a:t>
            </a:r>
            <a:r>
              <a:rPr lang="pt-BR" sz="2000" dirty="0"/>
              <a:t>e Municípios </a:t>
            </a:r>
            <a:r>
              <a:rPr lang="pt-BR" sz="2000" dirty="0" smtClean="0"/>
              <a:t>apresentavam pendências </a:t>
            </a:r>
            <a:r>
              <a:rPr lang="pt-BR" sz="2000" dirty="0"/>
              <a:t>no envio dos Relatórios Anuais de Gestão pertinentes ao Plano Nacional e aos seus Planos Operativos, devidamente aprovados pelos respectivos Conselhos </a:t>
            </a:r>
            <a:r>
              <a:rPr lang="pt-BR" sz="2000" dirty="0" smtClean="0"/>
              <a:t>Saúde e pendências </a:t>
            </a:r>
            <a:r>
              <a:rPr lang="pt-BR" sz="2000" dirty="0"/>
              <a:t>na execução dos recursos financeiros do incentivo.</a:t>
            </a:r>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16</a:t>
            </a:fld>
            <a:endParaRPr lang="pt-BR" altLang="pt-BR"/>
          </a:p>
        </p:txBody>
      </p:sp>
    </p:spTree>
    <p:extLst>
      <p:ext uri="{BB962C8B-B14F-4D97-AF65-F5344CB8AC3E}">
        <p14:creationId xmlns:p14="http://schemas.microsoft.com/office/powerpoint/2010/main" val="3393599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10653" y="579922"/>
            <a:ext cx="6939814" cy="4993106"/>
          </a:xfrm>
        </p:spPr>
        <p:txBody>
          <a:bodyPr/>
          <a:lstStyle/>
          <a:p>
            <a:pPr marL="0" indent="0" algn="just">
              <a:buNone/>
            </a:pPr>
            <a:r>
              <a:rPr lang="pt-BR" sz="2400" dirty="0"/>
              <a:t> 2013 -  PT institui o Grupo de Trabalho Interministerial para elaboração da </a:t>
            </a:r>
            <a:r>
              <a:rPr lang="pt-BR" sz="2400" b="1" dirty="0"/>
              <a:t>Política Nacional de Atenção Integral à Saúde das Pessoas Privadas de Liberdade no Sistema Prisional</a:t>
            </a:r>
            <a:r>
              <a:rPr lang="pt-BR" sz="2400" b="1" dirty="0" smtClean="0"/>
              <a:t> </a:t>
            </a:r>
            <a:r>
              <a:rPr lang="pt-BR" sz="2400" dirty="0"/>
              <a:t>(</a:t>
            </a:r>
            <a:r>
              <a:rPr lang="pt-BR" sz="2400" b="1" dirty="0"/>
              <a:t>PNAISP</a:t>
            </a:r>
            <a:r>
              <a:rPr lang="pt-BR" sz="2400" dirty="0"/>
              <a:t>), </a:t>
            </a:r>
            <a:r>
              <a:rPr lang="pt-BR" sz="2400" u="sng" dirty="0"/>
              <a:t>que estendeu o atendimento para todos os internos </a:t>
            </a:r>
            <a:r>
              <a:rPr lang="pt-BR" sz="2400" u="sng" dirty="0" smtClean="0"/>
              <a:t>indistintamente </a:t>
            </a:r>
            <a:r>
              <a:rPr lang="pt-BR" sz="2400" dirty="0" smtClean="0"/>
              <a:t>e </a:t>
            </a:r>
            <a:r>
              <a:rPr lang="pt-BR" sz="2400" dirty="0"/>
              <a:t>foi aprovada na CIT em </a:t>
            </a:r>
            <a:r>
              <a:rPr lang="pt-BR" sz="2400" dirty="0" smtClean="0"/>
              <a:t>09/2013.</a:t>
            </a:r>
          </a:p>
          <a:p>
            <a:pPr marL="0" indent="0" algn="just">
              <a:buNone/>
            </a:pPr>
            <a:endParaRPr lang="pt-BR" sz="2400" dirty="0" smtClean="0"/>
          </a:p>
          <a:p>
            <a:pPr marL="0" indent="0" algn="just">
              <a:buNone/>
            </a:pPr>
            <a:r>
              <a:rPr lang="pt-BR" sz="2400" dirty="0" smtClean="0"/>
              <a:t>Em </a:t>
            </a:r>
            <a:r>
              <a:rPr lang="pt-BR" sz="2400" dirty="0"/>
              <a:t>janeiro de 2014, quando iniciou a vigência da </a:t>
            </a:r>
            <a:r>
              <a:rPr lang="pt-BR" sz="2400" dirty="0" smtClean="0"/>
              <a:t>PNAISP</a:t>
            </a:r>
            <a:r>
              <a:rPr lang="pt-BR" sz="2400" dirty="0"/>
              <a:t>, os 26 estados e o Distrito Federal haviam aderido ao Plano Nacional e havia 347 equipes trabalhando no sistema prisional.</a:t>
            </a:r>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17</a:t>
            </a:fld>
            <a:endParaRPr lang="pt-BR" altLang="pt-BR"/>
          </a:p>
        </p:txBody>
      </p:sp>
    </p:spTree>
    <p:extLst>
      <p:ext uri="{BB962C8B-B14F-4D97-AF65-F5344CB8AC3E}">
        <p14:creationId xmlns:p14="http://schemas.microsoft.com/office/powerpoint/2010/main" val="1877322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89823" y="166035"/>
            <a:ext cx="8369166" cy="5301114"/>
          </a:xfrm>
        </p:spPr>
        <p:txBody>
          <a:bodyPr/>
          <a:lstStyle/>
          <a:p>
            <a:pPr marL="0" lvl="0" indent="0" algn="just">
              <a:buNone/>
            </a:pPr>
            <a:r>
              <a:rPr lang="pt-BR" sz="2000" dirty="0" smtClean="0"/>
              <a:t>Esta </a:t>
            </a:r>
            <a:r>
              <a:rPr lang="pt-BR" sz="2000" dirty="0"/>
              <a:t>PT integrou os serviços de saúde às </a:t>
            </a:r>
            <a:r>
              <a:rPr lang="pt-BR" sz="2000" dirty="0" smtClean="0"/>
              <a:t>Unidades Básicas de Saúde (UBS ) e às Redes </a:t>
            </a:r>
            <a:r>
              <a:rPr lang="pt-BR" sz="2000" dirty="0"/>
              <a:t>de Atenção à Saúde (RAS</a:t>
            </a:r>
            <a:r>
              <a:rPr lang="pt-BR" sz="2000" dirty="0" smtClean="0"/>
              <a:t>), </a:t>
            </a:r>
            <a:r>
              <a:rPr lang="pt-BR" sz="2000" b="1" dirty="0"/>
              <a:t>com adesão por </a:t>
            </a:r>
            <a:r>
              <a:rPr lang="pt-BR" sz="2000" b="1" dirty="0" smtClean="0"/>
              <a:t>pactuação* </a:t>
            </a:r>
            <a:r>
              <a:rPr lang="pt-BR" sz="2000" dirty="0" smtClean="0"/>
              <a:t>e definiu as competências dos entes:</a:t>
            </a:r>
            <a:endParaRPr lang="pt-BR" sz="2000" dirty="0"/>
          </a:p>
          <a:p>
            <a:pPr lvl="1"/>
            <a:r>
              <a:rPr lang="pt-BR" sz="2000" b="1" dirty="0"/>
              <a:t>União</a:t>
            </a:r>
            <a:endParaRPr lang="pt-BR" sz="2000" dirty="0"/>
          </a:p>
          <a:p>
            <a:pPr lvl="2"/>
            <a:r>
              <a:rPr lang="pt-BR" sz="2000" dirty="0"/>
              <a:t>Ministério da Saúde</a:t>
            </a:r>
          </a:p>
          <a:p>
            <a:pPr lvl="3"/>
            <a:r>
              <a:rPr lang="pt-BR" dirty="0"/>
              <a:t>Planejamento estratégico </a:t>
            </a:r>
          </a:p>
          <a:p>
            <a:pPr lvl="3"/>
            <a:r>
              <a:rPr lang="pt-BR" dirty="0"/>
              <a:t>Fonte de recursos </a:t>
            </a:r>
          </a:p>
          <a:p>
            <a:pPr lvl="3"/>
            <a:r>
              <a:rPr lang="pt-BR" dirty="0"/>
              <a:t>Informações epidemiológicas </a:t>
            </a:r>
          </a:p>
          <a:p>
            <a:pPr lvl="3"/>
            <a:r>
              <a:rPr lang="pt-BR" dirty="0"/>
              <a:t>Monitoramento de metas </a:t>
            </a:r>
          </a:p>
          <a:p>
            <a:pPr lvl="2"/>
            <a:r>
              <a:rPr lang="pt-BR" sz="2000" dirty="0"/>
              <a:t>Ministério da Justiça   </a:t>
            </a:r>
          </a:p>
          <a:p>
            <a:pPr lvl="3"/>
            <a:r>
              <a:rPr lang="pt-BR" dirty="0"/>
              <a:t>Executar ações de AB tipo promoção e educação em saúde </a:t>
            </a:r>
          </a:p>
          <a:p>
            <a:pPr lvl="3"/>
            <a:r>
              <a:rPr lang="pt-BR" dirty="0"/>
              <a:t>Plano de acompanhamento</a:t>
            </a:r>
          </a:p>
          <a:p>
            <a:pPr lvl="3"/>
            <a:r>
              <a:rPr lang="pt-BR" dirty="0"/>
              <a:t>Informações atualizadas </a:t>
            </a:r>
          </a:p>
          <a:p>
            <a:pPr lvl="3"/>
            <a:r>
              <a:rPr lang="pt-BR" dirty="0"/>
              <a:t>Apoio técnico / financeiro na execução da PNAISP</a:t>
            </a:r>
          </a:p>
        </p:txBody>
      </p:sp>
      <p:sp>
        <p:nvSpPr>
          <p:cNvPr id="4" name="Espaço Reservado para Número de Slide 3"/>
          <p:cNvSpPr>
            <a:spLocks noGrp="1"/>
          </p:cNvSpPr>
          <p:nvPr>
            <p:ph type="sldNum" sz="quarter" idx="12"/>
          </p:nvPr>
        </p:nvSpPr>
        <p:spPr/>
        <p:txBody>
          <a:bodyPr/>
          <a:lstStyle/>
          <a:p>
            <a:fld id="{38EF4AB3-6C6F-0F49-8DF8-456D8B32DA6A}" type="slidenum">
              <a:rPr lang="pt-BR" altLang="pt-BR" smtClean="0"/>
              <a:pPr/>
              <a:t>18</a:t>
            </a:fld>
            <a:endParaRPr lang="pt-BR" altLang="pt-BR"/>
          </a:p>
        </p:txBody>
      </p:sp>
      <p:sp>
        <p:nvSpPr>
          <p:cNvPr id="5" name="Espaço Reservado para Conteúdo 2"/>
          <p:cNvSpPr txBox="1">
            <a:spLocks/>
          </p:cNvSpPr>
          <p:nvPr/>
        </p:nvSpPr>
        <p:spPr bwMode="auto">
          <a:xfrm>
            <a:off x="3657599" y="6148270"/>
            <a:ext cx="4350619" cy="52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charset="0"/>
              <a:buNone/>
            </a:pPr>
            <a:r>
              <a:rPr lang="pt-BR" sz="2000" dirty="0" smtClean="0"/>
              <a:t>Artigo 13 – PT Interministerial 01/2014</a:t>
            </a:r>
            <a:endParaRPr lang="pt-BR" dirty="0"/>
          </a:p>
        </p:txBody>
      </p:sp>
    </p:spTree>
    <p:extLst>
      <p:ext uri="{BB962C8B-B14F-4D97-AF65-F5344CB8AC3E}">
        <p14:creationId xmlns:p14="http://schemas.microsoft.com/office/powerpoint/2010/main" val="3804310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89823" y="166034"/>
            <a:ext cx="8369166" cy="5580247"/>
          </a:xfrm>
        </p:spPr>
        <p:txBody>
          <a:bodyPr/>
          <a:lstStyle/>
          <a:p>
            <a:pPr lvl="1"/>
            <a:r>
              <a:rPr lang="pt-BR" sz="1800" b="1" dirty="0"/>
              <a:t>Estadual </a:t>
            </a:r>
            <a:endParaRPr lang="pt-BR" sz="1800" dirty="0"/>
          </a:p>
          <a:p>
            <a:pPr lvl="2"/>
            <a:r>
              <a:rPr lang="pt-BR" sz="1800" dirty="0"/>
              <a:t>SES</a:t>
            </a:r>
          </a:p>
          <a:p>
            <a:pPr lvl="3"/>
            <a:r>
              <a:rPr lang="pt-BR" sz="1800" dirty="0"/>
              <a:t>Execução de ações de AB</a:t>
            </a:r>
          </a:p>
          <a:p>
            <a:pPr lvl="3"/>
            <a:r>
              <a:rPr lang="pt-BR" sz="1800" dirty="0"/>
              <a:t>Coordenação da PNAISP no estado</a:t>
            </a:r>
          </a:p>
          <a:p>
            <a:pPr lvl="3"/>
            <a:r>
              <a:rPr lang="pt-BR" sz="1800" dirty="0"/>
              <a:t>Elaboração do Plano de Ação</a:t>
            </a:r>
          </a:p>
          <a:p>
            <a:pPr lvl="3"/>
            <a:r>
              <a:rPr lang="pt-BR" sz="1800" dirty="0"/>
              <a:t>Participa do financiamento</a:t>
            </a:r>
          </a:p>
          <a:p>
            <a:pPr lvl="2"/>
            <a:r>
              <a:rPr lang="pt-BR" sz="1800" dirty="0"/>
              <a:t>SJ</a:t>
            </a:r>
          </a:p>
          <a:p>
            <a:pPr lvl="3"/>
            <a:r>
              <a:rPr lang="pt-BR" sz="1800" dirty="0"/>
              <a:t>Ações de promoção de saúde</a:t>
            </a:r>
          </a:p>
          <a:p>
            <a:pPr lvl="3"/>
            <a:r>
              <a:rPr lang="pt-BR" sz="1800" dirty="0"/>
              <a:t>Apoio financeiro </a:t>
            </a:r>
          </a:p>
          <a:p>
            <a:pPr lvl="3"/>
            <a:r>
              <a:rPr lang="pt-BR" sz="1800" dirty="0"/>
              <a:t>Garantir espaços adequados </a:t>
            </a:r>
          </a:p>
          <a:p>
            <a:pPr lvl="3"/>
            <a:r>
              <a:rPr lang="pt-BR" sz="1800" dirty="0"/>
              <a:t>Transporte sanitário </a:t>
            </a:r>
          </a:p>
          <a:p>
            <a:r>
              <a:rPr lang="pt-BR" sz="1800" dirty="0"/>
              <a:t> </a:t>
            </a:r>
          </a:p>
          <a:p>
            <a:pPr lvl="1">
              <a:spcBef>
                <a:spcPts val="0"/>
              </a:spcBef>
            </a:pPr>
            <a:r>
              <a:rPr lang="pt-BR" sz="1800" b="1" dirty="0" smtClean="0"/>
              <a:t>Municípios </a:t>
            </a:r>
            <a:r>
              <a:rPr lang="pt-BR" sz="1800" b="1" dirty="0"/>
              <a:t>e Distrito Federal</a:t>
            </a:r>
            <a:endParaRPr lang="pt-BR" sz="1800" dirty="0"/>
          </a:p>
          <a:p>
            <a:pPr lvl="2"/>
            <a:r>
              <a:rPr lang="pt-BR" sz="1800" dirty="0"/>
              <a:t>Atenção Básica</a:t>
            </a:r>
          </a:p>
          <a:p>
            <a:pPr lvl="2"/>
            <a:r>
              <a:rPr lang="pt-BR" sz="1800" dirty="0"/>
              <a:t>Coordenação </a:t>
            </a:r>
            <a:r>
              <a:rPr lang="pt-BR" sz="1800" dirty="0" smtClean="0"/>
              <a:t>da </a:t>
            </a:r>
            <a:r>
              <a:rPr lang="pt-BR" sz="1800" dirty="0"/>
              <a:t>PNAISP</a:t>
            </a:r>
          </a:p>
          <a:p>
            <a:pPr lvl="2"/>
            <a:r>
              <a:rPr lang="pt-BR" sz="1800" dirty="0"/>
              <a:t>Plano de Ação</a:t>
            </a:r>
          </a:p>
          <a:p>
            <a:pPr lvl="2"/>
            <a:r>
              <a:rPr lang="pt-BR" sz="1800" dirty="0"/>
              <a:t>Vigilância Sanitária </a:t>
            </a:r>
          </a:p>
          <a:p>
            <a:pPr marL="0" lvl="0" indent="0">
              <a:buNone/>
            </a:pPr>
            <a:endParaRPr lang="pt-BR" sz="1800" dirty="0"/>
          </a:p>
        </p:txBody>
      </p:sp>
      <p:sp>
        <p:nvSpPr>
          <p:cNvPr id="4" name="Espaço Reservado para Conteúdo 2"/>
          <p:cNvSpPr txBox="1">
            <a:spLocks/>
          </p:cNvSpPr>
          <p:nvPr/>
        </p:nvSpPr>
        <p:spPr bwMode="auto">
          <a:xfrm>
            <a:off x="6410424" y="166033"/>
            <a:ext cx="2348565" cy="5580247"/>
          </a:xfrm>
          <a:prstGeom prst="rect">
            <a:avLst/>
          </a:prstGeom>
          <a:ln/>
          <a:extLst>
            <a:ext uri="{FAA26D3D-D897-4be2-8F04-BA451C77F1D7}">
              <ma14:placeholder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charset="0"/>
              <a:buNone/>
            </a:pPr>
            <a:r>
              <a:rPr lang="pt-BR" sz="1800" smtClean="0"/>
              <a:t>Os entes federativos tem prazo até 31 de dezembro de 2016 para efetuar as medidas necessárias de adequação de suas ações e seus serviços para que seja implementada a PNAISP e enquanto não efetivada a sua implementação os entes federativos manterão o cumprimento das regras previstas na Portaria Interministerial nº 1.777/MS/MJ, de 09/09/03.</a:t>
            </a:r>
          </a:p>
          <a:p>
            <a:pPr marL="0" indent="0">
              <a:buFont typeface="Arial" charset="0"/>
              <a:buNone/>
            </a:pPr>
            <a:endParaRPr lang="pt-BR" sz="1800" dirty="0"/>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19</a:t>
            </a:fld>
            <a:endParaRPr lang="pt-BR" altLang="pt-BR"/>
          </a:p>
        </p:txBody>
      </p:sp>
    </p:spTree>
    <p:extLst>
      <p:ext uri="{BB962C8B-B14F-4D97-AF65-F5344CB8AC3E}">
        <p14:creationId xmlns:p14="http://schemas.microsoft.com/office/powerpoint/2010/main" val="2729930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s 1"/>
          <p:cNvSpPr txBox="1"/>
          <p:nvPr/>
        </p:nvSpPr>
        <p:spPr>
          <a:xfrm>
            <a:off x="500515" y="74436"/>
            <a:ext cx="8085220" cy="1801391"/>
          </a:xfrm>
          <a:prstGeom prst="rect">
            <a:avLst/>
          </a:prstGeom>
        </p:spPr>
        <p:txBody>
          <a:bodyPr wrap="square">
            <a:spAutoFit/>
          </a:bodyPr>
          <a:lstStyle/>
          <a:p>
            <a:pPr algn="just">
              <a:lnSpc>
                <a:spcPct val="150000"/>
              </a:lnSpc>
              <a:spcAft>
                <a:spcPts val="0"/>
              </a:spcAft>
            </a:pPr>
            <a:r>
              <a:rPr lang="pt-BR" sz="1900" dirty="0">
                <a:effectLst/>
                <a:latin typeface="+mn-lt"/>
                <a:ea typeface="Times New Roman" charset="0"/>
              </a:rPr>
              <a:t>A história das prisões revela que homens e mulheres privados de liberdade no sistema prisional têm constantemente, seus direitos violados. A perda do direito à liberdade é um fato, mas o </a:t>
            </a:r>
            <a:r>
              <a:rPr lang="pt-BR" sz="1900" dirty="0">
                <a:solidFill>
                  <a:srgbClr val="000000"/>
                </a:solidFill>
                <a:effectLst/>
                <a:latin typeface="+mn-lt"/>
                <a:ea typeface="Times New Roman" charset="0"/>
              </a:rPr>
              <a:t>cumprimento da pena não pode apontar para a perda dos direitos fundamentais do ser humano. Um deles é o direito à saúde.</a:t>
            </a:r>
            <a:endParaRPr lang="pt-BR" sz="1900" dirty="0">
              <a:effectLst/>
              <a:latin typeface="+mn-lt"/>
              <a:ea typeface="Times New Roman" charset="0"/>
            </a:endParaRPr>
          </a:p>
        </p:txBody>
      </p:sp>
      <p:sp>
        <p:nvSpPr>
          <p:cNvPr id="4" name="Retângulos 1"/>
          <p:cNvSpPr txBox="1"/>
          <p:nvPr/>
        </p:nvSpPr>
        <p:spPr>
          <a:xfrm>
            <a:off x="500515" y="1875827"/>
            <a:ext cx="8222692" cy="3994299"/>
          </a:xfrm>
          <a:prstGeom prst="rect">
            <a:avLst/>
          </a:prstGeom>
        </p:spPr>
        <p:txBody>
          <a:bodyPr wrap="square">
            <a:spAutoFit/>
          </a:bodyPr>
          <a:lstStyle/>
          <a:p>
            <a:pPr algn="just">
              <a:lnSpc>
                <a:spcPct val="150000"/>
              </a:lnSpc>
              <a:spcAft>
                <a:spcPts val="0"/>
              </a:spcAft>
            </a:pPr>
            <a:r>
              <a:rPr lang="pt-BR" sz="1900" dirty="0">
                <a:effectLst/>
                <a:latin typeface="+mn-lt"/>
                <a:ea typeface="Times New Roman" charset="0"/>
              </a:rPr>
              <a:t>A grave situação em que se encontram as pessoas privadas de liberdade no Brasil, refletida, dentre outros fatores, nas práticas de violência, na precariedade de espaço físico e na carência do atendimento à saúde, é uma realidade que não se pode negar. As pessoas privadas de liberdade necessitam </a:t>
            </a:r>
            <a:r>
              <a:rPr lang="pt-BR" sz="1900" dirty="0">
                <a:solidFill>
                  <a:srgbClr val="000000"/>
                </a:solidFill>
                <a:effectLst/>
                <a:latin typeface="+mn-lt"/>
                <a:ea typeface="Times New Roman" charset="0"/>
              </a:rPr>
              <a:t>de um olhar diferenciado no que diz respeito à saúde, uma vez que se encontram em um ambiente propício à proliferação de diversos tipos de enfermidades e epidemias.</a:t>
            </a:r>
            <a:r>
              <a:rPr lang="pt-BR" sz="1900" dirty="0">
                <a:effectLst/>
                <a:latin typeface="+mn-lt"/>
                <a:ea typeface="Times New Roman" charset="0"/>
              </a:rPr>
              <a:t> Embora existam inúmeros tratados internacionais que definem normas e orientações para a melhor implementação das unidades penitenciárias em todo o mundo, observa-se que elas não vêm sendo adotadas na sua totalidade</a:t>
            </a:r>
            <a:r>
              <a:rPr lang="pt-BR" sz="1900" dirty="0">
                <a:effectLst/>
                <a:latin typeface="+mn-lt"/>
                <a:ea typeface="Times New Roman" charset="0"/>
                <a:cs typeface="SDIFWI+Frutiger-Light" charset="0"/>
              </a:rPr>
              <a:t>. </a:t>
            </a:r>
            <a:endParaRPr lang="pt-BR" sz="1900" dirty="0">
              <a:effectLst/>
              <a:latin typeface="+mn-lt"/>
              <a:ea typeface="Times New Roman" charset="0"/>
            </a:endParaRPr>
          </a:p>
        </p:txBody>
      </p:sp>
    </p:spTree>
    <p:extLst>
      <p:ext uri="{BB962C8B-B14F-4D97-AF65-F5344CB8AC3E}">
        <p14:creationId xmlns:p14="http://schemas.microsoft.com/office/powerpoint/2010/main" val="3785345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0256" y="734327"/>
            <a:ext cx="8624238" cy="4742448"/>
          </a:xfrm>
        </p:spPr>
        <p:txBody>
          <a:bodyPr/>
          <a:lstStyle/>
          <a:p>
            <a:pPr marL="0" indent="0" algn="just">
              <a:buNone/>
            </a:pPr>
            <a:r>
              <a:rPr lang="pt-BR" sz="2000" dirty="0" smtClean="0"/>
              <a:t>Financiamento da PNAISP* é feito por meio de incentivo de custeio mensal para Equipes de Atenção Básica Prisional, cujo valor varia conforme tipologia da equipe e das unidades prisionais:</a:t>
            </a:r>
          </a:p>
          <a:p>
            <a:pPr marL="0" indent="0" algn="just">
              <a:buNone/>
            </a:pPr>
            <a:endParaRPr lang="pt-BR" sz="2000" dirty="0"/>
          </a:p>
          <a:p>
            <a:pPr algn="just">
              <a:buFont typeface="Wingdings" panose="05000000000000000000" pitchFamily="2" charset="2"/>
              <a:buChar char="q"/>
            </a:pPr>
            <a:endParaRPr lang="pt-BR" sz="2000" dirty="0"/>
          </a:p>
        </p:txBody>
      </p:sp>
      <p:sp>
        <p:nvSpPr>
          <p:cNvPr id="4" name="Espaço Reservado para Conteúdo 1"/>
          <p:cNvSpPr txBox="1">
            <a:spLocks/>
          </p:cNvSpPr>
          <p:nvPr/>
        </p:nvSpPr>
        <p:spPr bwMode="auto">
          <a:xfrm>
            <a:off x="250255" y="0"/>
            <a:ext cx="7273491" cy="41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t-BR" sz="2000" b="1" dirty="0" smtClean="0"/>
              <a:t>FINANCIAMENTO</a:t>
            </a:r>
          </a:p>
          <a:p>
            <a:pPr marL="0" indent="0">
              <a:buNone/>
            </a:pPr>
            <a:endParaRPr lang="pt-BR" sz="2000" dirty="0"/>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z="1800" smtClean="0">
                <a:solidFill>
                  <a:schemeClr val="tx1"/>
                </a:solidFill>
              </a:rPr>
              <a:pPr/>
              <a:t>20</a:t>
            </a:fld>
            <a:endParaRPr lang="pt-BR" altLang="pt-BR" sz="1800" dirty="0">
              <a:solidFill>
                <a:schemeClr val="tx1"/>
              </a:solidFill>
            </a:endParaRPr>
          </a:p>
        </p:txBody>
      </p:sp>
      <p:graphicFrame>
        <p:nvGraphicFramePr>
          <p:cNvPr id="7" name="Tabela 6"/>
          <p:cNvGraphicFramePr>
            <a:graphicFrameLocks noGrp="1"/>
          </p:cNvGraphicFramePr>
          <p:nvPr>
            <p:extLst>
              <p:ext uri="{D42A27DB-BD31-4B8C-83A1-F6EECF244321}">
                <p14:modId xmlns:p14="http://schemas.microsoft.com/office/powerpoint/2010/main" val="4062434405"/>
              </p:ext>
            </p:extLst>
          </p:nvPr>
        </p:nvGraphicFramePr>
        <p:xfrm>
          <a:off x="1665170" y="1848050"/>
          <a:ext cx="5459530" cy="3775351"/>
        </p:xfrm>
        <a:graphic>
          <a:graphicData uri="http://schemas.openxmlformats.org/drawingml/2006/table">
            <a:tbl>
              <a:tblPr firstRow="1" firstCol="1" bandRow="1">
                <a:tableStyleId>{5C22544A-7EE6-4342-B048-85BDC9FD1C3A}</a:tableStyleId>
              </a:tblPr>
              <a:tblGrid>
                <a:gridCol w="3047558"/>
                <a:gridCol w="1205986"/>
                <a:gridCol w="1205986"/>
              </a:tblGrid>
              <a:tr h="359557">
                <a:tc rowSpan="2">
                  <a:txBody>
                    <a:bodyPr/>
                    <a:lstStyle/>
                    <a:p>
                      <a:pPr algn="ctr">
                        <a:spcAft>
                          <a:spcPts val="0"/>
                        </a:spcAft>
                      </a:pPr>
                      <a:r>
                        <a:rPr lang="pt-BR" sz="1100">
                          <a:effectLst/>
                        </a:rPr>
                        <a:t> Descrição da Equipe</a:t>
                      </a:r>
                      <a:endParaRPr lang="pt-BR" sz="1200">
                        <a:effectLst/>
                        <a:latin typeface="Times New Roman"/>
                        <a:ea typeface="Times New Roman"/>
                      </a:endParaRPr>
                    </a:p>
                  </a:txBody>
                  <a:tcPr marL="0" marR="0" marT="0" marB="0" anchor="ctr"/>
                </a:tc>
                <a:tc gridSpan="2">
                  <a:txBody>
                    <a:bodyPr/>
                    <a:lstStyle/>
                    <a:p>
                      <a:pPr algn="ctr">
                        <a:spcAft>
                          <a:spcPts val="0"/>
                        </a:spcAft>
                      </a:pPr>
                      <a:r>
                        <a:rPr lang="pt-BR" sz="1100">
                          <a:effectLst/>
                        </a:rPr>
                        <a:t>Unidades prisionais com até 100 custodiados</a:t>
                      </a:r>
                      <a:endParaRPr lang="pt-BR" sz="1200">
                        <a:effectLst/>
                        <a:latin typeface="Times New Roman"/>
                        <a:ea typeface="Times New Roman"/>
                      </a:endParaRPr>
                    </a:p>
                  </a:txBody>
                  <a:tcPr marL="0" marR="0" marT="0" marB="0" anchor="ctr"/>
                </a:tc>
                <a:tc hMerge="1">
                  <a:txBody>
                    <a:bodyPr/>
                    <a:lstStyle/>
                    <a:p>
                      <a:endParaRPr lang="pt-BR"/>
                    </a:p>
                  </a:txBody>
                  <a:tcPr/>
                </a:tc>
              </a:tr>
              <a:tr h="359557">
                <a:tc vMerge="1">
                  <a:txBody>
                    <a:bodyPr/>
                    <a:lstStyle/>
                    <a:p>
                      <a:endParaRPr lang="pt-BR"/>
                    </a:p>
                  </a:txBody>
                  <a:tcPr/>
                </a:tc>
                <a:tc>
                  <a:txBody>
                    <a:bodyPr/>
                    <a:lstStyle/>
                    <a:p>
                      <a:pPr algn="ctr">
                        <a:spcAft>
                          <a:spcPts val="0"/>
                        </a:spcAft>
                      </a:pPr>
                      <a:r>
                        <a:rPr lang="pt-BR" sz="1100">
                          <a:effectLst/>
                        </a:rPr>
                        <a:t>Carga horária semanal mínima</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Valor do incentivo mensal</a:t>
                      </a:r>
                      <a:endParaRPr lang="pt-BR" sz="1200">
                        <a:effectLst/>
                        <a:latin typeface="Times New Roman"/>
                        <a:ea typeface="Times New Roman"/>
                      </a:endParaRPr>
                    </a:p>
                  </a:txBody>
                  <a:tcPr marL="0" marR="0" marT="0" marB="0" anchor="ctr"/>
                </a:tc>
              </a:tr>
              <a:tr h="179779">
                <a:tc>
                  <a:txBody>
                    <a:bodyPr/>
                    <a:lstStyle/>
                    <a:p>
                      <a:pPr>
                        <a:spcAft>
                          <a:spcPts val="0"/>
                        </a:spcAft>
                      </a:pPr>
                      <a:r>
                        <a:rPr lang="pt-BR" sz="1100">
                          <a:effectLst/>
                        </a:rPr>
                        <a:t>Equipe de Atenção Básica Prisional tipo I</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6</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3.957,50</a:t>
                      </a:r>
                      <a:endParaRPr lang="pt-BR" sz="1200">
                        <a:effectLst/>
                        <a:latin typeface="Times New Roman"/>
                        <a:ea typeface="Times New Roman"/>
                      </a:endParaRPr>
                    </a:p>
                  </a:txBody>
                  <a:tcPr marL="0" marR="0" marT="0" marB="0" anchor="ctr"/>
                </a:tc>
              </a:tr>
              <a:tr h="359557">
                <a:tc>
                  <a:txBody>
                    <a:bodyPr/>
                    <a:lstStyle/>
                    <a:p>
                      <a:pPr>
                        <a:spcAft>
                          <a:spcPts val="0"/>
                        </a:spcAft>
                      </a:pPr>
                      <a:r>
                        <a:rPr lang="pt-BR" sz="1100">
                          <a:effectLst/>
                        </a:rPr>
                        <a:t>Equipe de Atenção Básica Prisional tipo I com Saúde Mental</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6</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6.790,00</a:t>
                      </a:r>
                      <a:endParaRPr lang="pt-BR" sz="1200">
                        <a:effectLst/>
                        <a:latin typeface="Times New Roman"/>
                        <a:ea typeface="Times New Roman"/>
                      </a:endParaRPr>
                    </a:p>
                  </a:txBody>
                  <a:tcPr marL="0" marR="0" marT="0" marB="0" anchor="ctr"/>
                </a:tc>
              </a:tr>
              <a:tr h="179779">
                <a:tc gridSpan="3">
                  <a:txBody>
                    <a:bodyPr/>
                    <a:lstStyle/>
                    <a:p>
                      <a:pPr>
                        <a:spcAft>
                          <a:spcPts val="0"/>
                        </a:spcAft>
                      </a:pPr>
                      <a:r>
                        <a:rPr lang="pt-BR" sz="1100">
                          <a:effectLst/>
                        </a:rPr>
                        <a:t> </a:t>
                      </a:r>
                      <a:endParaRPr lang="pt-BR" sz="1200">
                        <a:effectLst/>
                        <a:latin typeface="Times New Roman"/>
                        <a:ea typeface="Times New Roman"/>
                      </a:endParaRPr>
                    </a:p>
                  </a:txBody>
                  <a:tcPr marL="0" marR="0" marT="0" marB="0" anchor="ctr"/>
                </a:tc>
                <a:tc hMerge="1">
                  <a:txBody>
                    <a:bodyPr/>
                    <a:lstStyle/>
                    <a:p>
                      <a:endParaRPr lang="pt-BR"/>
                    </a:p>
                  </a:txBody>
                  <a:tcPr/>
                </a:tc>
                <a:tc hMerge="1">
                  <a:txBody>
                    <a:bodyPr/>
                    <a:lstStyle/>
                    <a:p>
                      <a:endParaRPr lang="pt-BR"/>
                    </a:p>
                  </a:txBody>
                  <a:tcPr/>
                </a:tc>
              </a:tr>
              <a:tr h="359557">
                <a:tc rowSpan="2">
                  <a:txBody>
                    <a:bodyPr/>
                    <a:lstStyle/>
                    <a:p>
                      <a:pPr algn="ctr">
                        <a:spcAft>
                          <a:spcPts val="0"/>
                        </a:spcAft>
                      </a:pPr>
                      <a:r>
                        <a:rPr lang="pt-BR" sz="1100">
                          <a:effectLst/>
                        </a:rPr>
                        <a:t>Descrição da Equipe</a:t>
                      </a:r>
                      <a:endParaRPr lang="pt-BR" sz="1200">
                        <a:effectLst/>
                        <a:latin typeface="Times New Roman"/>
                        <a:ea typeface="Times New Roman"/>
                      </a:endParaRPr>
                    </a:p>
                  </a:txBody>
                  <a:tcPr marL="0" marR="0" marT="0" marB="0" anchor="ctr"/>
                </a:tc>
                <a:tc gridSpan="2">
                  <a:txBody>
                    <a:bodyPr/>
                    <a:lstStyle/>
                    <a:p>
                      <a:pPr algn="ctr">
                        <a:spcAft>
                          <a:spcPts val="0"/>
                        </a:spcAft>
                      </a:pPr>
                      <a:r>
                        <a:rPr lang="pt-BR" sz="1100" dirty="0">
                          <a:effectLst/>
                        </a:rPr>
                        <a:t>Unidades prisionais com </a:t>
                      </a:r>
                      <a:r>
                        <a:rPr lang="pt-BR" sz="1100" dirty="0" smtClean="0">
                          <a:effectLst/>
                        </a:rPr>
                        <a:t>101-500 custodiados</a:t>
                      </a:r>
                      <a:endParaRPr lang="pt-BR" sz="1200" dirty="0">
                        <a:effectLst/>
                        <a:latin typeface="Times New Roman"/>
                        <a:ea typeface="Times New Roman"/>
                      </a:endParaRPr>
                    </a:p>
                  </a:txBody>
                  <a:tcPr marL="0" marR="0" marT="0" marB="0" anchor="ctr"/>
                </a:tc>
                <a:tc hMerge="1">
                  <a:txBody>
                    <a:bodyPr/>
                    <a:lstStyle/>
                    <a:p>
                      <a:endParaRPr lang="pt-BR"/>
                    </a:p>
                  </a:txBody>
                  <a:tcPr/>
                </a:tc>
              </a:tr>
              <a:tr h="359557">
                <a:tc vMerge="1">
                  <a:txBody>
                    <a:bodyPr/>
                    <a:lstStyle/>
                    <a:p>
                      <a:endParaRPr lang="pt-BR"/>
                    </a:p>
                  </a:txBody>
                  <a:tcPr/>
                </a:tc>
                <a:tc>
                  <a:txBody>
                    <a:bodyPr/>
                    <a:lstStyle/>
                    <a:p>
                      <a:pPr algn="ctr">
                        <a:spcAft>
                          <a:spcPts val="0"/>
                        </a:spcAft>
                      </a:pPr>
                      <a:r>
                        <a:rPr lang="pt-BR" sz="1100">
                          <a:effectLst/>
                        </a:rPr>
                        <a:t>Carga horária semanal mínima</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Valor do incentivo mensal</a:t>
                      </a:r>
                      <a:endParaRPr lang="pt-BR" sz="1200">
                        <a:effectLst/>
                        <a:latin typeface="Times New Roman"/>
                        <a:ea typeface="Times New Roman"/>
                      </a:endParaRPr>
                    </a:p>
                  </a:txBody>
                  <a:tcPr marL="0" marR="0" marT="0" marB="0" anchor="ctr"/>
                </a:tc>
              </a:tr>
              <a:tr h="179779">
                <a:tc>
                  <a:txBody>
                    <a:bodyPr/>
                    <a:lstStyle/>
                    <a:p>
                      <a:pPr>
                        <a:spcAft>
                          <a:spcPts val="0"/>
                        </a:spcAft>
                      </a:pPr>
                      <a:r>
                        <a:rPr lang="pt-BR" sz="1100">
                          <a:effectLst/>
                        </a:rPr>
                        <a:t>Equipe de Atenção Básica Prisional tipo II</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20</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19.191,65</a:t>
                      </a:r>
                      <a:endParaRPr lang="pt-BR" sz="1200">
                        <a:effectLst/>
                        <a:latin typeface="Times New Roman"/>
                        <a:ea typeface="Times New Roman"/>
                      </a:endParaRPr>
                    </a:p>
                  </a:txBody>
                  <a:tcPr marL="0" marR="0" marT="0" marB="0" anchor="ctr"/>
                </a:tc>
              </a:tr>
              <a:tr h="359557">
                <a:tc>
                  <a:txBody>
                    <a:bodyPr/>
                    <a:lstStyle/>
                    <a:p>
                      <a:pPr>
                        <a:spcAft>
                          <a:spcPts val="0"/>
                        </a:spcAft>
                      </a:pPr>
                      <a:r>
                        <a:rPr lang="pt-BR" sz="1100">
                          <a:effectLst/>
                        </a:rPr>
                        <a:t>Equipe de Atenção Básica Prisional tipo II com Saúde Mental</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20</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28.633,31</a:t>
                      </a:r>
                      <a:endParaRPr lang="pt-BR" sz="1200">
                        <a:effectLst/>
                        <a:latin typeface="Times New Roman"/>
                        <a:ea typeface="Times New Roman"/>
                      </a:endParaRPr>
                    </a:p>
                  </a:txBody>
                  <a:tcPr marL="0" marR="0" marT="0" marB="0" anchor="ctr"/>
                </a:tc>
              </a:tr>
              <a:tr h="179779">
                <a:tc gridSpan="3">
                  <a:txBody>
                    <a:bodyPr/>
                    <a:lstStyle/>
                    <a:p>
                      <a:pPr>
                        <a:spcAft>
                          <a:spcPts val="0"/>
                        </a:spcAft>
                      </a:pPr>
                      <a:r>
                        <a:rPr lang="pt-BR" sz="1100">
                          <a:effectLst/>
                        </a:rPr>
                        <a:t> </a:t>
                      </a:r>
                      <a:endParaRPr lang="pt-BR" sz="1200">
                        <a:effectLst/>
                        <a:latin typeface="Times New Roman"/>
                        <a:ea typeface="Times New Roman"/>
                      </a:endParaRPr>
                    </a:p>
                  </a:txBody>
                  <a:tcPr marL="0" marR="0" marT="0" marB="0" anchor="ctr"/>
                </a:tc>
                <a:tc hMerge="1">
                  <a:txBody>
                    <a:bodyPr/>
                    <a:lstStyle/>
                    <a:p>
                      <a:endParaRPr lang="pt-BR"/>
                    </a:p>
                  </a:txBody>
                  <a:tcPr/>
                </a:tc>
                <a:tc hMerge="1">
                  <a:txBody>
                    <a:bodyPr/>
                    <a:lstStyle/>
                    <a:p>
                      <a:endParaRPr lang="pt-BR"/>
                    </a:p>
                  </a:txBody>
                  <a:tcPr/>
                </a:tc>
              </a:tr>
              <a:tr h="359557">
                <a:tc rowSpan="2">
                  <a:txBody>
                    <a:bodyPr/>
                    <a:lstStyle/>
                    <a:p>
                      <a:pPr algn="ctr">
                        <a:spcAft>
                          <a:spcPts val="0"/>
                        </a:spcAft>
                      </a:pPr>
                      <a:r>
                        <a:rPr lang="pt-BR" sz="1100">
                          <a:effectLst/>
                        </a:rPr>
                        <a:t>Descrição da Equipe</a:t>
                      </a:r>
                      <a:endParaRPr lang="pt-BR" sz="1200">
                        <a:effectLst/>
                        <a:latin typeface="Times New Roman"/>
                        <a:ea typeface="Times New Roman"/>
                      </a:endParaRPr>
                    </a:p>
                  </a:txBody>
                  <a:tcPr marL="0" marR="0" marT="0" marB="0" anchor="ctr"/>
                </a:tc>
                <a:tc gridSpan="2">
                  <a:txBody>
                    <a:bodyPr/>
                    <a:lstStyle/>
                    <a:p>
                      <a:pPr algn="ctr">
                        <a:spcAft>
                          <a:spcPts val="0"/>
                        </a:spcAft>
                      </a:pPr>
                      <a:r>
                        <a:rPr lang="pt-BR" sz="1100">
                          <a:effectLst/>
                        </a:rPr>
                        <a:t>Unidades prisionais com 501-1200 custodiados</a:t>
                      </a:r>
                      <a:endParaRPr lang="pt-BR" sz="1200">
                        <a:effectLst/>
                        <a:latin typeface="Times New Roman"/>
                        <a:ea typeface="Times New Roman"/>
                      </a:endParaRPr>
                    </a:p>
                  </a:txBody>
                  <a:tcPr marL="0" marR="0" marT="0" marB="0" anchor="ctr"/>
                </a:tc>
                <a:tc hMerge="1">
                  <a:txBody>
                    <a:bodyPr/>
                    <a:lstStyle/>
                    <a:p>
                      <a:endParaRPr lang="pt-BR"/>
                    </a:p>
                  </a:txBody>
                  <a:tcPr/>
                </a:tc>
              </a:tr>
              <a:tr h="359557">
                <a:tc vMerge="1">
                  <a:txBody>
                    <a:bodyPr/>
                    <a:lstStyle/>
                    <a:p>
                      <a:endParaRPr lang="pt-BR"/>
                    </a:p>
                  </a:txBody>
                  <a:tcPr/>
                </a:tc>
                <a:tc>
                  <a:txBody>
                    <a:bodyPr/>
                    <a:lstStyle/>
                    <a:p>
                      <a:pPr algn="ctr">
                        <a:spcAft>
                          <a:spcPts val="0"/>
                        </a:spcAft>
                      </a:pPr>
                      <a:r>
                        <a:rPr lang="pt-BR" sz="1100">
                          <a:effectLst/>
                        </a:rPr>
                        <a:t>Carga horária semanal mínima</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Valor do incentivo mensal</a:t>
                      </a:r>
                      <a:endParaRPr lang="pt-BR" sz="1200">
                        <a:effectLst/>
                        <a:latin typeface="Times New Roman"/>
                        <a:ea typeface="Times New Roman"/>
                      </a:endParaRPr>
                    </a:p>
                  </a:txBody>
                  <a:tcPr marL="0" marR="0" marT="0" marB="0" anchor="ctr"/>
                </a:tc>
              </a:tr>
              <a:tr h="179779">
                <a:tc>
                  <a:txBody>
                    <a:bodyPr/>
                    <a:lstStyle/>
                    <a:p>
                      <a:pPr>
                        <a:spcAft>
                          <a:spcPts val="0"/>
                        </a:spcAft>
                      </a:pPr>
                      <a:r>
                        <a:rPr lang="pt-BR" sz="1100">
                          <a:effectLst/>
                        </a:rPr>
                        <a:t>Equipe de Atenção Básica Prisional tipo III</a:t>
                      </a:r>
                      <a:endParaRPr lang="pt-BR" sz="1200">
                        <a:effectLst/>
                        <a:latin typeface="Times New Roman"/>
                        <a:ea typeface="Times New Roman"/>
                      </a:endParaRPr>
                    </a:p>
                  </a:txBody>
                  <a:tcPr marL="0" marR="0" marT="0" marB="0" anchor="ctr"/>
                </a:tc>
                <a:tc>
                  <a:txBody>
                    <a:bodyPr/>
                    <a:lstStyle/>
                    <a:p>
                      <a:pPr algn="ctr">
                        <a:spcAft>
                          <a:spcPts val="0"/>
                        </a:spcAft>
                      </a:pPr>
                      <a:r>
                        <a:rPr lang="pt-BR" sz="1100">
                          <a:effectLst/>
                        </a:rPr>
                        <a:t>30</a:t>
                      </a:r>
                      <a:endParaRPr lang="pt-BR" sz="1200">
                        <a:effectLst/>
                        <a:latin typeface="Times New Roman"/>
                        <a:ea typeface="Times New Roman"/>
                      </a:endParaRPr>
                    </a:p>
                  </a:txBody>
                  <a:tcPr marL="0" marR="0" marT="0" marB="0" anchor="ctr"/>
                </a:tc>
                <a:tc>
                  <a:txBody>
                    <a:bodyPr/>
                    <a:lstStyle/>
                    <a:p>
                      <a:pPr algn="ctr">
                        <a:spcAft>
                          <a:spcPts val="0"/>
                        </a:spcAft>
                      </a:pPr>
                      <a:r>
                        <a:rPr lang="pt-BR" sz="1100" dirty="0">
                          <a:effectLst/>
                        </a:rPr>
                        <a:t>42.949,96</a:t>
                      </a:r>
                      <a:endParaRPr lang="pt-BR" sz="1200" dirty="0">
                        <a:effectLst/>
                        <a:latin typeface="Times New Roman"/>
                        <a:ea typeface="Times New Roman"/>
                      </a:endParaRPr>
                    </a:p>
                  </a:txBody>
                  <a:tcPr marL="0" marR="0" marT="0" marB="0" anchor="ctr"/>
                </a:tc>
              </a:tr>
            </a:tbl>
          </a:graphicData>
        </a:graphic>
      </p:graphicFrame>
      <p:sp>
        <p:nvSpPr>
          <p:cNvPr id="8" name="Retângulo 7"/>
          <p:cNvSpPr/>
          <p:nvPr/>
        </p:nvSpPr>
        <p:spPr>
          <a:xfrm>
            <a:off x="3349591" y="6063962"/>
            <a:ext cx="4572000" cy="584775"/>
          </a:xfrm>
          <a:prstGeom prst="rect">
            <a:avLst/>
          </a:prstGeom>
        </p:spPr>
        <p:txBody>
          <a:bodyPr>
            <a:spAutoFit/>
          </a:bodyPr>
          <a:lstStyle/>
          <a:p>
            <a:r>
              <a:rPr lang="pt-BR" sz="1600" b="1" dirty="0" smtClean="0"/>
              <a:t>* Diversas portarias em 2014 tratam Operacionalização </a:t>
            </a:r>
            <a:r>
              <a:rPr lang="pt-BR" sz="1600" b="1" dirty="0"/>
              <a:t>da PNAISP no âmbito do SUS</a:t>
            </a:r>
            <a:endParaRPr lang="pt-BR" sz="1600" dirty="0"/>
          </a:p>
        </p:txBody>
      </p:sp>
    </p:spTree>
    <p:extLst>
      <p:ext uri="{BB962C8B-B14F-4D97-AF65-F5344CB8AC3E}">
        <p14:creationId xmlns:p14="http://schemas.microsoft.com/office/powerpoint/2010/main" val="403967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0256" y="734327"/>
            <a:ext cx="8624238" cy="4742448"/>
          </a:xfrm>
        </p:spPr>
        <p:txBody>
          <a:bodyPr/>
          <a:lstStyle/>
          <a:p>
            <a:pPr marL="0" indent="0" algn="just">
              <a:buNone/>
            </a:pPr>
            <a:r>
              <a:rPr lang="pt-BR" sz="2000" dirty="0"/>
              <a:t>Embora o atendimento em saúde a pessoas privadas de liberdade esteja previsto em Lei desde o ano de 1984, somente a partir de 2002, com a publicação do primeiro Plano Nacional de Saúde no Sistema Prisional começaram a ser organizadas as ações e serviços de saúde, com base nos princípios e diretrizes do SUS, incluindo no sistema de saúde as pessoas que cumprem pena</a:t>
            </a:r>
            <a:r>
              <a:rPr lang="pt-BR" sz="2000" dirty="0" smtClean="0"/>
              <a:t>. E somente em 2014 entra em vigor uma Política voltada a este segmento</a:t>
            </a:r>
          </a:p>
          <a:p>
            <a:pPr marL="0" lvl="0" indent="0">
              <a:buNone/>
            </a:pPr>
            <a:endParaRPr lang="pt-BR" sz="2000" dirty="0" smtClean="0"/>
          </a:p>
          <a:p>
            <a:pPr marL="0" lvl="0" indent="0">
              <a:buNone/>
            </a:pPr>
            <a:r>
              <a:rPr lang="pt-BR" sz="2000" dirty="0" smtClean="0"/>
              <a:t>Especificidade </a:t>
            </a:r>
            <a:r>
              <a:rPr lang="pt-BR" sz="2000" dirty="0"/>
              <a:t>da população exige cuidado na elaboração da </a:t>
            </a:r>
            <a:r>
              <a:rPr lang="pt-BR" sz="2000" dirty="0" smtClean="0"/>
              <a:t>proposta.</a:t>
            </a:r>
            <a:endParaRPr lang="pt-BR" sz="2000" dirty="0"/>
          </a:p>
          <a:p>
            <a:pPr marL="0" lvl="0" indent="0">
              <a:buNone/>
            </a:pPr>
            <a:r>
              <a:rPr lang="pt-BR" sz="2000" dirty="0" smtClean="0"/>
              <a:t>Em 2001 </a:t>
            </a:r>
            <a:r>
              <a:rPr lang="pt-BR" sz="2000" dirty="0"/>
              <a:t>- População carcerária </a:t>
            </a:r>
            <a:r>
              <a:rPr lang="pt-BR" sz="2000" dirty="0" smtClean="0"/>
              <a:t>171.366 / 895 </a:t>
            </a:r>
            <a:r>
              <a:rPr lang="pt-BR" sz="2000" dirty="0"/>
              <a:t>estabelecimentos </a:t>
            </a:r>
            <a:r>
              <a:rPr lang="pt-BR" sz="2000" dirty="0" smtClean="0"/>
              <a:t>prisionais / Vagas - 141.297 </a:t>
            </a:r>
          </a:p>
          <a:p>
            <a:pPr marL="0" lvl="0" indent="0">
              <a:buNone/>
            </a:pPr>
            <a:r>
              <a:rPr lang="pt-BR" sz="2000" dirty="0" smtClean="0"/>
              <a:t>em 2012 - População </a:t>
            </a:r>
            <a:r>
              <a:rPr lang="pt-BR" sz="2000" dirty="0"/>
              <a:t>carcerária – 551.385 </a:t>
            </a:r>
            <a:r>
              <a:rPr lang="pt-BR" sz="2000" dirty="0" smtClean="0"/>
              <a:t> / 2.722 estabelecimentos  / Vagas </a:t>
            </a:r>
            <a:r>
              <a:rPr lang="pt-BR" sz="2000" dirty="0"/>
              <a:t>– </a:t>
            </a:r>
            <a:r>
              <a:rPr lang="pt-BR" sz="2000" dirty="0" smtClean="0"/>
              <a:t>310.000</a:t>
            </a:r>
            <a:endParaRPr lang="pt-BR" sz="2000" dirty="0"/>
          </a:p>
          <a:p>
            <a:pPr algn="just">
              <a:buFont typeface="Wingdings" panose="05000000000000000000" pitchFamily="2" charset="2"/>
              <a:buChar char="q"/>
            </a:pPr>
            <a:endParaRPr lang="pt-BR" sz="2000" dirty="0"/>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21</a:t>
            </a:fld>
            <a:endParaRPr lang="pt-BR" altLang="pt-BR"/>
          </a:p>
        </p:txBody>
      </p:sp>
    </p:spTree>
    <p:extLst>
      <p:ext uri="{BB962C8B-B14F-4D97-AF65-F5344CB8AC3E}">
        <p14:creationId xmlns:p14="http://schemas.microsoft.com/office/powerpoint/2010/main" val="3740453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0256" y="734327"/>
            <a:ext cx="8624238" cy="4742448"/>
          </a:xfrm>
        </p:spPr>
        <p:txBody>
          <a:bodyPr/>
          <a:lstStyle/>
          <a:p>
            <a:pPr marL="0" indent="0" algn="just">
              <a:buNone/>
            </a:pPr>
            <a:r>
              <a:rPr lang="pt-BR" sz="2000" dirty="0"/>
              <a:t>Embora o atendimento em saúde a pessoas privadas de liberdade esteja previsto em Lei desde o ano de 1984, somente a partir de 2002, com a publicação do primeiro Plano Nacional de Saúde no Sistema Prisional começaram a ser organizadas as ações e serviços de saúde, com base nos princípios e diretrizes do SUS, incluindo no sistema de saúde as pessoas que cumprem pena</a:t>
            </a:r>
            <a:r>
              <a:rPr lang="pt-BR" sz="2000" dirty="0" smtClean="0"/>
              <a:t>. E somente em 2014 entra em vigor uma Política voltada a este segmento</a:t>
            </a:r>
          </a:p>
          <a:p>
            <a:pPr marL="0" lvl="0" indent="0">
              <a:buNone/>
            </a:pPr>
            <a:endParaRPr lang="pt-BR" sz="2000" dirty="0" smtClean="0"/>
          </a:p>
          <a:p>
            <a:pPr marL="0" lvl="0" indent="0">
              <a:buNone/>
            </a:pPr>
            <a:r>
              <a:rPr lang="pt-BR" sz="2000" dirty="0" smtClean="0"/>
              <a:t>Especificidade </a:t>
            </a:r>
            <a:r>
              <a:rPr lang="pt-BR" sz="2000" dirty="0"/>
              <a:t>da população exige cuidado na elaboração da </a:t>
            </a:r>
            <a:r>
              <a:rPr lang="pt-BR" sz="2000" dirty="0" smtClean="0"/>
              <a:t>proposta.</a:t>
            </a:r>
            <a:endParaRPr lang="pt-BR" sz="2000" dirty="0"/>
          </a:p>
          <a:p>
            <a:pPr marL="0" lvl="0" indent="0">
              <a:buNone/>
            </a:pPr>
            <a:r>
              <a:rPr lang="pt-BR" sz="2000" dirty="0" smtClean="0"/>
              <a:t>Em 2001 </a:t>
            </a:r>
            <a:r>
              <a:rPr lang="pt-BR" sz="2000" dirty="0"/>
              <a:t>- População carcerária </a:t>
            </a:r>
            <a:r>
              <a:rPr lang="pt-BR" sz="2000" dirty="0" smtClean="0"/>
              <a:t>171.366 / 895 </a:t>
            </a:r>
            <a:r>
              <a:rPr lang="pt-BR" sz="2000" dirty="0"/>
              <a:t>estabelecimentos </a:t>
            </a:r>
            <a:r>
              <a:rPr lang="pt-BR" sz="2000" dirty="0" smtClean="0"/>
              <a:t>prisionais / Vagas - 141.297 </a:t>
            </a:r>
          </a:p>
          <a:p>
            <a:pPr marL="0" lvl="0" indent="0">
              <a:buNone/>
            </a:pPr>
            <a:r>
              <a:rPr lang="pt-BR" sz="2000" dirty="0" smtClean="0"/>
              <a:t>em 2012 - População </a:t>
            </a:r>
            <a:r>
              <a:rPr lang="pt-BR" sz="2000" dirty="0"/>
              <a:t>carcerária – 551.385 </a:t>
            </a:r>
            <a:r>
              <a:rPr lang="pt-BR" sz="2000" dirty="0" smtClean="0"/>
              <a:t> / 2.722 estabelecimentos  / Vagas </a:t>
            </a:r>
            <a:r>
              <a:rPr lang="pt-BR" sz="2000" dirty="0"/>
              <a:t>– </a:t>
            </a:r>
            <a:r>
              <a:rPr lang="pt-BR" sz="2000" dirty="0" smtClean="0"/>
              <a:t>310.000</a:t>
            </a:r>
            <a:endParaRPr lang="pt-BR" sz="2000" dirty="0"/>
          </a:p>
          <a:p>
            <a:pPr algn="just">
              <a:buFont typeface="Wingdings" panose="05000000000000000000" pitchFamily="2" charset="2"/>
              <a:buChar char="q"/>
            </a:pPr>
            <a:endParaRPr lang="pt-BR" sz="2000" dirty="0"/>
          </a:p>
        </p:txBody>
      </p:sp>
      <p:sp>
        <p:nvSpPr>
          <p:cNvPr id="4" name="Espaço Reservado para Conteúdo 1"/>
          <p:cNvSpPr txBox="1">
            <a:spLocks/>
          </p:cNvSpPr>
          <p:nvPr/>
        </p:nvSpPr>
        <p:spPr bwMode="auto">
          <a:xfrm>
            <a:off x="250255" y="0"/>
            <a:ext cx="7273491" cy="41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t-BR" sz="2000" b="1" dirty="0" smtClean="0"/>
              <a:t>CONSIDERAÇÕES </a:t>
            </a:r>
          </a:p>
          <a:p>
            <a:pPr marL="0" indent="0">
              <a:buNone/>
            </a:pPr>
            <a:endParaRPr lang="pt-BR" sz="2000" dirty="0"/>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22</a:t>
            </a:fld>
            <a:endParaRPr lang="pt-BR" altLang="pt-BR"/>
          </a:p>
        </p:txBody>
      </p:sp>
    </p:spTree>
    <p:extLst>
      <p:ext uri="{BB962C8B-B14F-4D97-AF65-F5344CB8AC3E}">
        <p14:creationId xmlns:p14="http://schemas.microsoft.com/office/powerpoint/2010/main" val="1222101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85010" y="577515"/>
            <a:ext cx="8210351" cy="5053263"/>
          </a:xfrm>
        </p:spPr>
        <p:txBody>
          <a:bodyPr/>
          <a:lstStyle/>
          <a:p>
            <a:pPr algn="just">
              <a:buFont typeface="Wingdings" panose="05000000000000000000" pitchFamily="2" charset="2"/>
              <a:buChar char="q"/>
            </a:pPr>
            <a:r>
              <a:rPr lang="pt-BR" sz="2000" dirty="0" smtClean="0"/>
              <a:t>É </a:t>
            </a:r>
            <a:r>
              <a:rPr lang="pt-BR" sz="2000" dirty="0"/>
              <a:t>relevante </a:t>
            </a:r>
            <a:r>
              <a:rPr lang="pt-BR" sz="2000" dirty="0" smtClean="0"/>
              <a:t>destacar </a:t>
            </a:r>
            <a:r>
              <a:rPr lang="pt-BR" sz="2000" dirty="0"/>
              <a:t>que todas as normas apontadas ao longo </a:t>
            </a:r>
            <a:r>
              <a:rPr lang="pt-BR" sz="2000" dirty="0" smtClean="0"/>
              <a:t>dessa apresentação procuram </a:t>
            </a:r>
            <a:r>
              <a:rPr lang="pt-BR" sz="2000" dirty="0"/>
              <a:t>garantir o direito das pessoas privadas de liberdade, levando em conta a sua condição diferenciada dos demais cidadãos. </a:t>
            </a:r>
            <a:endParaRPr lang="pt-BR" sz="2000" dirty="0" smtClean="0"/>
          </a:p>
          <a:p>
            <a:pPr algn="just">
              <a:buFont typeface="Wingdings" panose="05000000000000000000" pitchFamily="2" charset="2"/>
              <a:buChar char="q"/>
            </a:pPr>
            <a:r>
              <a:rPr lang="pt-BR" sz="2000" dirty="0" smtClean="0"/>
              <a:t>Entretanto</a:t>
            </a:r>
            <a:r>
              <a:rPr lang="pt-BR" sz="2000" dirty="0"/>
              <a:t>, assistência à saúde e garantia do direito à saúde não são sinônimos. É necessário um esforço de todos para garantir melhores condições estruturais no sistema prisional, pois é preciso lembrar que essas pessoas não foram condenadas a passar privações, adquirir doenças como Aids ou tuberculose nesses locais, mas o que se observa no país como um todo é que privação de liberdade não rima com saúde</a:t>
            </a:r>
            <a:r>
              <a:rPr lang="pt-BR" sz="2000" dirty="0" smtClean="0"/>
              <a:t>.</a:t>
            </a:r>
          </a:p>
          <a:p>
            <a:pPr lvl="0" algn="just">
              <a:buFont typeface="Wingdings" panose="05000000000000000000" pitchFamily="2" charset="2"/>
              <a:buChar char="q"/>
            </a:pPr>
            <a:r>
              <a:rPr lang="pt-BR" sz="2000" dirty="0"/>
              <a:t>Com a implantação da Política Nacional de Atenção Integral à Saúde das Pessoas Privadas de Liberdade no Sistema Prisional a partir de 2014, dentro de um novo contexto de governança no SUS, que leva em conta as articulações </a:t>
            </a:r>
            <a:r>
              <a:rPr lang="pt-BR" sz="2000" dirty="0" err="1"/>
              <a:t>interfederativas</a:t>
            </a:r>
            <a:r>
              <a:rPr lang="pt-BR" sz="2000" dirty="0"/>
              <a:t> na região de saúde, território onde devem ser organizadas as ações e serviços de saúde em rede de atenção à saúde, há uma perspectiva de avanço. </a:t>
            </a:r>
          </a:p>
          <a:p>
            <a:pPr algn="just">
              <a:buFont typeface="Wingdings" panose="05000000000000000000" pitchFamily="2" charset="2"/>
              <a:buChar char="q"/>
            </a:pPr>
            <a:endParaRPr lang="pt-BR" sz="2000" dirty="0" smtClean="0"/>
          </a:p>
          <a:p>
            <a:pPr algn="just">
              <a:buFont typeface="Wingdings" panose="05000000000000000000" pitchFamily="2" charset="2"/>
              <a:buChar char="q"/>
            </a:pPr>
            <a:endParaRPr lang="pt-BR" sz="2000" dirty="0"/>
          </a:p>
          <a:p>
            <a:pPr algn="just">
              <a:buFont typeface="Wingdings" panose="05000000000000000000" pitchFamily="2" charset="2"/>
              <a:buChar char="q"/>
            </a:pPr>
            <a:endParaRPr lang="pt-BR" sz="2000" dirty="0"/>
          </a:p>
        </p:txBody>
      </p:sp>
      <p:sp>
        <p:nvSpPr>
          <p:cNvPr id="4" name="Espaço Reservado para Conteúdo 1"/>
          <p:cNvSpPr txBox="1">
            <a:spLocks/>
          </p:cNvSpPr>
          <p:nvPr/>
        </p:nvSpPr>
        <p:spPr bwMode="auto">
          <a:xfrm>
            <a:off x="250255" y="0"/>
            <a:ext cx="7273491" cy="41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t-BR" sz="2000" b="1" dirty="0" smtClean="0"/>
              <a:t>CONSIDERAÇÕES </a:t>
            </a:r>
          </a:p>
          <a:p>
            <a:pPr marL="0" indent="0">
              <a:buNone/>
            </a:pPr>
            <a:endParaRPr lang="pt-BR" sz="2000" dirty="0"/>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23</a:t>
            </a:fld>
            <a:endParaRPr lang="pt-BR" altLang="pt-BR"/>
          </a:p>
        </p:txBody>
      </p:sp>
    </p:spTree>
    <p:extLst>
      <p:ext uri="{BB962C8B-B14F-4D97-AF65-F5344CB8AC3E}">
        <p14:creationId xmlns:p14="http://schemas.microsoft.com/office/powerpoint/2010/main" val="1905575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17633" y="539015"/>
            <a:ext cx="8441358" cy="5226518"/>
          </a:xfrm>
        </p:spPr>
        <p:txBody>
          <a:bodyPr/>
          <a:lstStyle/>
          <a:p>
            <a:pPr algn="just">
              <a:buFont typeface="Wingdings" panose="05000000000000000000" pitchFamily="2" charset="2"/>
              <a:buChar char="q"/>
            </a:pPr>
            <a:r>
              <a:rPr lang="pt-BR" sz="2000" dirty="0" smtClean="0"/>
              <a:t>A </a:t>
            </a:r>
            <a:r>
              <a:rPr lang="pt-BR" sz="2000" dirty="0"/>
              <a:t>tendência da população carcerária, entretanto é de requerer mais assistência à saúde do que a população como um todo. Não apenas porque os presídios mantêm uma grande proporção de pessoas com maior risco de adoecer, como porque há um grande numero de usuários de drogas injetáveis, mas também porque o próprio ambiente prisional contribui para o desenvolvimento de doenças. </a:t>
            </a:r>
          </a:p>
          <a:p>
            <a:pPr algn="just">
              <a:buFont typeface="Wingdings" panose="05000000000000000000" pitchFamily="2" charset="2"/>
              <a:buChar char="q"/>
            </a:pPr>
            <a:r>
              <a:rPr lang="pt-BR" sz="2000" dirty="0" smtClean="0"/>
              <a:t>Alguns </a:t>
            </a:r>
            <a:r>
              <a:rPr lang="pt-BR" sz="2000" b="1" dirty="0" smtClean="0"/>
              <a:t>desafios</a:t>
            </a:r>
            <a:r>
              <a:rPr lang="pt-BR" sz="2000" dirty="0" smtClean="0"/>
              <a:t> devem ser </a:t>
            </a:r>
            <a:r>
              <a:rPr lang="pt-BR" sz="2000" dirty="0" smtClean="0"/>
              <a:t>enfrentados, </a:t>
            </a:r>
            <a:r>
              <a:rPr lang="pt-BR" sz="2000" dirty="0" smtClean="0"/>
              <a:t>tais como:</a:t>
            </a:r>
          </a:p>
          <a:p>
            <a:pPr marL="0" indent="0" algn="just">
              <a:buNone/>
            </a:pPr>
            <a:r>
              <a:rPr lang="pt-BR" sz="2000" dirty="0" smtClean="0"/>
              <a:t>	- a necessidade de acompanhamento e avaliação da implantação da PNAISP nas </a:t>
            </a:r>
            <a:r>
              <a:rPr lang="pt-BR" sz="2000" dirty="0" err="1" smtClean="0"/>
              <a:t>UFs</a:t>
            </a:r>
            <a:r>
              <a:rPr lang="pt-BR" sz="2000" dirty="0" smtClean="0"/>
              <a:t>; </a:t>
            </a:r>
          </a:p>
          <a:p>
            <a:pPr marL="0" indent="0" algn="just">
              <a:buNone/>
            </a:pPr>
            <a:r>
              <a:rPr lang="pt-BR" sz="2000" dirty="0" smtClean="0"/>
              <a:t>	- </a:t>
            </a:r>
            <a:r>
              <a:rPr lang="pt-BR" sz="2000" dirty="0" smtClean="0"/>
              <a:t>a necessidade de aumento </a:t>
            </a:r>
            <a:r>
              <a:rPr lang="pt-BR" sz="2000" dirty="0"/>
              <a:t>nos valores do financiamento federal para a saúde prisional e </a:t>
            </a:r>
            <a:endParaRPr lang="pt-BR" sz="2000" dirty="0" smtClean="0"/>
          </a:p>
          <a:p>
            <a:pPr marL="0" indent="0" algn="just">
              <a:buNone/>
            </a:pPr>
            <a:r>
              <a:rPr lang="pt-BR" sz="2000" dirty="0" smtClean="0"/>
              <a:t>	- uma maior </a:t>
            </a:r>
            <a:r>
              <a:rPr lang="pt-BR" sz="2000" dirty="0"/>
              <a:t>clareza nas atribuições dos gestores da saúde e da </a:t>
            </a:r>
            <a:r>
              <a:rPr lang="pt-BR" sz="2000" dirty="0" smtClean="0"/>
              <a:t>justiça;</a:t>
            </a:r>
          </a:p>
          <a:p>
            <a:pPr marL="0" indent="0" algn="just">
              <a:buNone/>
            </a:pPr>
            <a:r>
              <a:rPr lang="pt-BR" sz="2000" dirty="0"/>
              <a:t>	</a:t>
            </a:r>
            <a:r>
              <a:rPr lang="pt-BR" sz="2000" dirty="0" smtClean="0"/>
              <a:t>- </a:t>
            </a:r>
            <a:r>
              <a:rPr lang="pt-BR" sz="2000" smtClean="0"/>
              <a:t>a falta </a:t>
            </a:r>
            <a:r>
              <a:rPr lang="pt-BR" sz="2000" dirty="0" smtClean="0"/>
              <a:t>de estrutura, recursos humanos e capacidade técnica para que Secretarias Estaduais e Municipais de Saúde façam a gestão e gerencia dos Manicômios Judiciais.</a:t>
            </a:r>
          </a:p>
          <a:p>
            <a:pPr algn="just">
              <a:buFont typeface="Wingdings" panose="05000000000000000000" pitchFamily="2" charset="2"/>
              <a:buChar char="q"/>
            </a:pPr>
            <a:endParaRPr lang="pt-BR" sz="2000" dirty="0"/>
          </a:p>
        </p:txBody>
      </p:sp>
      <p:sp>
        <p:nvSpPr>
          <p:cNvPr id="4" name="Espaço Reservado para Conteúdo 1"/>
          <p:cNvSpPr txBox="1">
            <a:spLocks/>
          </p:cNvSpPr>
          <p:nvPr/>
        </p:nvSpPr>
        <p:spPr bwMode="auto">
          <a:xfrm>
            <a:off x="465221" y="602"/>
            <a:ext cx="7273491" cy="41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t-BR" sz="2000" b="1" dirty="0" smtClean="0"/>
              <a:t>CONSIDERAÇÕES</a:t>
            </a:r>
            <a:endParaRPr lang="pt-BR" sz="2000" dirty="0" smtClean="0"/>
          </a:p>
          <a:p>
            <a:pPr marL="0" indent="0">
              <a:buNone/>
            </a:pPr>
            <a:endParaRPr lang="pt-BR" sz="2000" dirty="0"/>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24</a:t>
            </a:fld>
            <a:endParaRPr lang="pt-BR" altLang="pt-BR"/>
          </a:p>
        </p:txBody>
      </p:sp>
    </p:spTree>
    <p:extLst>
      <p:ext uri="{BB962C8B-B14F-4D97-AF65-F5344CB8AC3E}">
        <p14:creationId xmlns:p14="http://schemas.microsoft.com/office/powerpoint/2010/main" val="1466637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s 1"/>
          <p:cNvSpPr txBox="1"/>
          <p:nvPr/>
        </p:nvSpPr>
        <p:spPr>
          <a:xfrm>
            <a:off x="472173" y="2527316"/>
            <a:ext cx="8055810" cy="3323987"/>
          </a:xfrm>
          <a:prstGeom prst="rect">
            <a:avLst/>
          </a:prstGeom>
        </p:spPr>
        <p:txBody>
          <a:bodyPr wrap="square">
            <a:spAutoFit/>
          </a:bodyPr>
          <a:lstStyle/>
          <a:p>
            <a:pPr algn="just">
              <a:lnSpc>
                <a:spcPct val="150000"/>
              </a:lnSpc>
              <a:spcAft>
                <a:spcPts val="0"/>
              </a:spcAft>
            </a:pPr>
            <a:r>
              <a:rPr lang="pt-BR" sz="2000" dirty="0">
                <a:effectLst/>
                <a:latin typeface="+mn-lt"/>
                <a:ea typeface="Times New Roman" charset="0"/>
              </a:rPr>
              <a:t>A LEP trouxe um inegável ganho em termos de humanização da pena, afirmando muitas garantias aos apenados. O capítulo dessa lei, que trata da assistência ao preso e ao internado, estabelece que é dever do estado garantir essa assistência e o seu objetivo é prevenir o crime e orientar o retorno à convivência em sociedade. A lei define que ao apenado serão dados vários tipos de assistência, entre eles a assistência material; à saúde; jurídica; educacional; social; e religiosa.</a:t>
            </a:r>
          </a:p>
        </p:txBody>
      </p:sp>
      <p:sp>
        <p:nvSpPr>
          <p:cNvPr id="3" name="Retângulos 2"/>
          <p:cNvSpPr txBox="1"/>
          <p:nvPr/>
        </p:nvSpPr>
        <p:spPr>
          <a:xfrm>
            <a:off x="472173" y="114285"/>
            <a:ext cx="7978808" cy="2400657"/>
          </a:xfrm>
          <a:prstGeom prst="rect">
            <a:avLst/>
          </a:prstGeom>
        </p:spPr>
        <p:txBody>
          <a:bodyPr wrap="square">
            <a:spAutoFit/>
          </a:bodyPr>
          <a:lstStyle/>
          <a:p>
            <a:pPr algn="just">
              <a:lnSpc>
                <a:spcPct val="150000"/>
              </a:lnSpc>
              <a:spcAft>
                <a:spcPts val="0"/>
              </a:spcAft>
            </a:pPr>
            <a:r>
              <a:rPr lang="pt-BR" sz="2000" dirty="0">
                <a:effectLst/>
                <a:latin typeface="+mn-lt"/>
                <a:ea typeface="Times New Roman" charset="0"/>
              </a:rPr>
              <a:t>O acesso da população prisional a ações e serviços de saúde é legalmente</a:t>
            </a:r>
            <a:r>
              <a:rPr lang="pt-BR" sz="2000" dirty="0">
                <a:solidFill>
                  <a:srgbClr val="000000"/>
                </a:solidFill>
                <a:effectLst/>
                <a:latin typeface="+mn-lt"/>
                <a:ea typeface="Times New Roman" charset="0"/>
              </a:rPr>
              <a:t> </a:t>
            </a:r>
            <a:r>
              <a:rPr lang="pt-BR" sz="2000" dirty="0">
                <a:effectLst/>
                <a:latin typeface="+mn-lt"/>
                <a:ea typeface="Times New Roman" charset="0"/>
              </a:rPr>
              <a:t>definido pela Lei de Execução Penal n.º 7.210, de </a:t>
            </a:r>
            <a:r>
              <a:rPr lang="pt-BR" sz="2000" dirty="0" smtClean="0">
                <a:effectLst/>
                <a:latin typeface="+mn-lt"/>
                <a:ea typeface="Times New Roman" charset="0"/>
              </a:rPr>
              <a:t>1984 (LEP), </a:t>
            </a:r>
            <a:r>
              <a:rPr lang="pt-BR" sz="2000" dirty="0">
                <a:effectLst/>
                <a:latin typeface="+mn-lt"/>
                <a:ea typeface="Times New Roman" charset="0"/>
              </a:rPr>
              <a:t>pela Constituição Federal de 1988,</a:t>
            </a:r>
            <a:r>
              <a:rPr lang="pt-BR" sz="2000" dirty="0">
                <a:solidFill>
                  <a:srgbClr val="000000"/>
                </a:solidFill>
                <a:effectLst/>
                <a:latin typeface="+mn-lt"/>
                <a:ea typeface="Times New Roman" charset="0"/>
              </a:rPr>
              <a:t> </a:t>
            </a:r>
            <a:r>
              <a:rPr lang="pt-BR" sz="2000" dirty="0">
                <a:effectLst/>
                <a:latin typeface="+mn-lt"/>
                <a:ea typeface="Times New Roman" charset="0"/>
              </a:rPr>
              <a:t>pela Lei n.º 8.080, de 1990, que regulamenta o Sistema Único de Saúde e pela Lei n.º</a:t>
            </a:r>
            <a:r>
              <a:rPr lang="pt-BR" sz="2000" dirty="0">
                <a:solidFill>
                  <a:srgbClr val="000000"/>
                </a:solidFill>
                <a:effectLst/>
                <a:latin typeface="+mn-lt"/>
                <a:ea typeface="Times New Roman" charset="0"/>
              </a:rPr>
              <a:t> </a:t>
            </a:r>
            <a:r>
              <a:rPr lang="pt-BR" sz="2000" dirty="0">
                <a:effectLst/>
                <a:latin typeface="+mn-lt"/>
                <a:ea typeface="Times New Roman" charset="0"/>
              </a:rPr>
              <a:t>8.142, de 1990, que dispõe sobre a participação da comunidade na gestão do Sistema Único</a:t>
            </a:r>
            <a:r>
              <a:rPr lang="pt-BR" sz="2000" dirty="0">
                <a:solidFill>
                  <a:srgbClr val="000000"/>
                </a:solidFill>
                <a:effectLst/>
                <a:latin typeface="+mn-lt"/>
                <a:ea typeface="Times New Roman" charset="0"/>
              </a:rPr>
              <a:t> </a:t>
            </a:r>
            <a:r>
              <a:rPr lang="pt-BR" sz="2000" dirty="0">
                <a:effectLst/>
                <a:latin typeface="+mn-lt"/>
                <a:ea typeface="Times New Roman" charset="0"/>
              </a:rPr>
              <a:t>de Saúde – SUS.</a:t>
            </a:r>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3</a:t>
            </a:fld>
            <a:endParaRPr lang="pt-BR" alt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s 1"/>
          <p:cNvSpPr txBox="1"/>
          <p:nvPr/>
        </p:nvSpPr>
        <p:spPr>
          <a:xfrm>
            <a:off x="345492" y="0"/>
            <a:ext cx="8268757" cy="5748625"/>
          </a:xfrm>
          <a:prstGeom prst="rect">
            <a:avLst/>
          </a:prstGeom>
        </p:spPr>
        <p:txBody>
          <a:bodyPr wrap="square">
            <a:spAutoFit/>
          </a:bodyPr>
          <a:lstStyle/>
          <a:p>
            <a:pPr algn="just">
              <a:lnSpc>
                <a:spcPct val="150000"/>
              </a:lnSpc>
              <a:spcAft>
                <a:spcPts val="0"/>
              </a:spcAft>
            </a:pPr>
            <a:r>
              <a:rPr lang="pt-BR" sz="1900" dirty="0">
                <a:ea typeface="Times New Roman" charset="0"/>
              </a:rPr>
              <a:t>A </a:t>
            </a:r>
            <a:r>
              <a:rPr lang="pt-BR" sz="1900" dirty="0" smtClean="0">
                <a:ea typeface="Times New Roman" charset="0"/>
              </a:rPr>
              <a:t>LEP (1984), </a:t>
            </a:r>
            <a:r>
              <a:rPr lang="pt-BR" sz="1900" dirty="0">
                <a:ea typeface="Times New Roman" charset="0"/>
              </a:rPr>
              <a:t>tentou assegurar ao privado de liberdade os direitos que o Estado brasileiro não conseguia a época, assegurar a toda população brasileira, uma vez que o sistema público de saúde não garantia o acesso universal à assistência à saúde. Dessa forma, houve grandes dificuldades para a implantação de serviços de saúde para atendimento a essa população específica.</a:t>
            </a:r>
          </a:p>
          <a:p>
            <a:pPr algn="just">
              <a:lnSpc>
                <a:spcPct val="150000"/>
              </a:lnSpc>
              <a:spcAft>
                <a:spcPts val="0"/>
              </a:spcAft>
            </a:pPr>
            <a:r>
              <a:rPr lang="pt-BR" sz="1900" dirty="0" smtClean="0">
                <a:effectLst/>
                <a:latin typeface="+mn-lt"/>
                <a:ea typeface="Times New Roman" charset="0"/>
              </a:rPr>
              <a:t>Nos </a:t>
            </a:r>
            <a:r>
              <a:rPr lang="pt-BR" sz="1900" dirty="0">
                <a:effectLst/>
                <a:latin typeface="+mn-lt"/>
                <a:ea typeface="Times New Roman" charset="0"/>
              </a:rPr>
              <a:t>termos do art. 14 da referida Lei a assistência à saúde do preso e do internado, de caráter preventivo e curativo, deve compreender atendimento médico, farmacêutico e odontológico. Quando o estabelecimento penal não estiver aparelhado para prover a assistência médica necessária, esta será prestada em outro local, mediante autorização da direção do estabelecimento. </a:t>
            </a:r>
            <a:r>
              <a:rPr lang="pt-BR" sz="1900" dirty="0" smtClean="0">
                <a:effectLst/>
                <a:latin typeface="+mn-lt"/>
                <a:ea typeface="Times New Roman" charset="0"/>
              </a:rPr>
              <a:t>Somente em </a:t>
            </a:r>
            <a:r>
              <a:rPr lang="pt-BR" sz="1900" dirty="0">
                <a:effectLst/>
                <a:latin typeface="+mn-lt"/>
                <a:ea typeface="Times New Roman" charset="0"/>
              </a:rPr>
              <a:t>2009, por meio da Lei 11.942 de 27/05/09, foi acrescentado o direito de acompanhamento médico à mulher, principalmente no pré-natal e no pós-parto, extensivo ao recém-nascido</a:t>
            </a:r>
            <a:r>
              <a:rPr lang="pt-BR" sz="1900" dirty="0" smtClean="0">
                <a:effectLst/>
                <a:latin typeface="+mn-lt"/>
                <a:ea typeface="Times New Roman" charset="0"/>
              </a:rPr>
              <a:t>.</a:t>
            </a:r>
            <a:endParaRPr lang="pt-BR" sz="1900" dirty="0">
              <a:effectLst/>
              <a:latin typeface="+mn-lt"/>
              <a:ea typeface="Times New Roman" charset="0"/>
            </a:endParaRPr>
          </a:p>
        </p:txBody>
      </p:sp>
    </p:spTree>
    <p:extLst>
      <p:ext uri="{BB962C8B-B14F-4D97-AF65-F5344CB8AC3E}">
        <p14:creationId xmlns:p14="http://schemas.microsoft.com/office/powerpoint/2010/main" val="221558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s 1"/>
          <p:cNvSpPr txBox="1"/>
          <p:nvPr/>
        </p:nvSpPr>
        <p:spPr>
          <a:xfrm>
            <a:off x="349681" y="223407"/>
            <a:ext cx="8448826" cy="2446824"/>
          </a:xfrm>
          <a:prstGeom prst="rect">
            <a:avLst/>
          </a:prstGeom>
        </p:spPr>
        <p:txBody>
          <a:bodyPr wrap="square">
            <a:spAutoFit/>
          </a:bodyPr>
          <a:lstStyle/>
          <a:p>
            <a:pPr algn="just">
              <a:lnSpc>
                <a:spcPct val="150000"/>
              </a:lnSpc>
              <a:spcAft>
                <a:spcPts val="0"/>
              </a:spcAft>
            </a:pPr>
            <a:r>
              <a:rPr lang="pt-BR" sz="1700" dirty="0">
                <a:effectLst/>
                <a:latin typeface="+mn-lt"/>
                <a:ea typeface="Times New Roman" charset="0"/>
              </a:rPr>
              <a:t>Historicamente, a atenção à saúde da população que se encontra em unidades prisionais no Brasil </a:t>
            </a:r>
            <a:r>
              <a:rPr lang="pt-BR" sz="1700" dirty="0" smtClean="0">
                <a:effectLst/>
                <a:latin typeface="+mn-lt"/>
                <a:ea typeface="Times New Roman" charset="0"/>
              </a:rPr>
              <a:t>foi reduzida </a:t>
            </a:r>
            <a:r>
              <a:rPr lang="pt-BR" sz="1700" dirty="0">
                <a:effectLst/>
                <a:latin typeface="+mn-lt"/>
                <a:ea typeface="Times New Roman" charset="0"/>
              </a:rPr>
              <a:t>a algumas ações, na medida em que se </a:t>
            </a:r>
            <a:r>
              <a:rPr lang="pt-BR" sz="1700" dirty="0" smtClean="0">
                <a:effectLst/>
                <a:latin typeface="+mn-lt"/>
                <a:ea typeface="Times New Roman" charset="0"/>
              </a:rPr>
              <a:t>limitava </a:t>
            </a:r>
            <a:r>
              <a:rPr lang="pt-BR" sz="1700" dirty="0">
                <a:effectLst/>
                <a:latin typeface="+mn-lt"/>
                <a:ea typeface="Times New Roman" charset="0"/>
              </a:rPr>
              <a:t>àquelas voltadas para DST/aids, redução de danos associados ao uso abusivo de álcool e outras drogas e imunizações, apesar dos altos índices de tuberculose, pneumonias, dermatoses, transtornos mentais, hepatites, traumas, diarreias infecciosas, além de outros agravos prevalentes na população brasileira, que são também observados no âmbito dessas instituições. </a:t>
            </a:r>
          </a:p>
        </p:txBody>
      </p:sp>
      <p:sp>
        <p:nvSpPr>
          <p:cNvPr id="3" name="Retângulos 2"/>
          <p:cNvSpPr txBox="1"/>
          <p:nvPr/>
        </p:nvSpPr>
        <p:spPr>
          <a:xfrm>
            <a:off x="349679" y="2591248"/>
            <a:ext cx="8448827" cy="3231654"/>
          </a:xfrm>
          <a:prstGeom prst="rect">
            <a:avLst/>
          </a:prstGeom>
        </p:spPr>
        <p:txBody>
          <a:bodyPr wrap="square">
            <a:spAutoFit/>
          </a:bodyPr>
          <a:lstStyle/>
          <a:p>
            <a:pPr algn="just">
              <a:lnSpc>
                <a:spcPct val="150000"/>
              </a:lnSpc>
              <a:spcAft>
                <a:spcPts val="0"/>
              </a:spcAft>
            </a:pPr>
            <a:r>
              <a:rPr lang="pt-BR" sz="1700" dirty="0" smtClean="0">
                <a:effectLst/>
                <a:latin typeface="+mn-lt"/>
                <a:ea typeface="Times New Roman" charset="0"/>
              </a:rPr>
              <a:t>Exemplo disso, é </a:t>
            </a:r>
            <a:r>
              <a:rPr lang="pt-BR" sz="1700" dirty="0" smtClean="0">
                <a:latin typeface="+mn-lt"/>
                <a:ea typeface="Times New Roman" charset="0"/>
              </a:rPr>
              <a:t>que e</a:t>
            </a:r>
            <a:r>
              <a:rPr lang="pt-BR" sz="1700" dirty="0" smtClean="0">
                <a:effectLst/>
                <a:latin typeface="+mn-lt"/>
                <a:ea typeface="Times New Roman" charset="0"/>
              </a:rPr>
              <a:t>m </a:t>
            </a:r>
            <a:r>
              <a:rPr lang="pt-BR" sz="1700" dirty="0">
                <a:effectLst/>
                <a:latin typeface="+mn-lt"/>
                <a:ea typeface="Times New Roman" charset="0"/>
              </a:rPr>
              <a:t>1989 o recém-criado Programa Nacional de Doenças Sexualmente Transmissíveis e Aids – </a:t>
            </a:r>
            <a:r>
              <a:rPr lang="pt-BR" sz="1700" dirty="0" smtClean="0">
                <a:effectLst/>
                <a:latin typeface="+mn-lt"/>
                <a:ea typeface="Times New Roman" charset="0"/>
              </a:rPr>
              <a:t>PN-DST/Aids, </a:t>
            </a:r>
            <a:r>
              <a:rPr lang="pt-BR" sz="1700" dirty="0">
                <a:effectLst/>
                <a:latin typeface="+mn-lt"/>
                <a:ea typeface="Times New Roman" charset="0"/>
              </a:rPr>
              <a:t>no Ministério da Saúde, elaborou o </a:t>
            </a:r>
            <a:r>
              <a:rPr lang="pt-BR" sz="1700" b="1" dirty="0">
                <a:effectLst/>
                <a:latin typeface="+mn-lt"/>
                <a:ea typeface="Times New Roman" charset="0"/>
              </a:rPr>
              <a:t>Projeto Previna - Prevenção e Informação sobre DST/AIDS</a:t>
            </a:r>
            <a:r>
              <a:rPr lang="pt-BR" sz="1700" dirty="0">
                <a:effectLst/>
                <a:latin typeface="+mn-lt"/>
                <a:ea typeface="Times New Roman" charset="0"/>
              </a:rPr>
              <a:t>, com atividades de caráter nacional, destinado, principalmente, aos chamados "grupos de risco", </a:t>
            </a:r>
            <a:r>
              <a:rPr lang="pt-BR" sz="1700" dirty="0" smtClean="0">
                <a:effectLst/>
                <a:latin typeface="+mn-lt"/>
                <a:ea typeface="Times New Roman" charset="0"/>
              </a:rPr>
              <a:t>entre eles os internos </a:t>
            </a:r>
            <a:r>
              <a:rPr lang="pt-BR" sz="1700" dirty="0">
                <a:effectLst/>
                <a:latin typeface="+mn-lt"/>
                <a:ea typeface="Times New Roman" charset="0"/>
              </a:rPr>
              <a:t>de penitenciárias, </a:t>
            </a:r>
            <a:r>
              <a:rPr lang="pt-BR" sz="1700" dirty="0" smtClean="0">
                <a:effectLst/>
                <a:latin typeface="+mn-lt"/>
                <a:ea typeface="Times New Roman" charset="0"/>
              </a:rPr>
              <a:t>propondo </a:t>
            </a:r>
            <a:r>
              <a:rPr lang="pt-BR" sz="1700" dirty="0">
                <a:effectLst/>
                <a:latin typeface="+mn-lt"/>
                <a:ea typeface="Times New Roman" charset="0"/>
              </a:rPr>
              <a:t>uma estratégia de ação do governo federal com a sociedade civil e organizações não governamentais que começavam a se constituir para tratar do tema da </a:t>
            </a:r>
            <a:r>
              <a:rPr lang="pt-BR" sz="1700" dirty="0" smtClean="0">
                <a:effectLst/>
                <a:latin typeface="+mn-lt"/>
                <a:ea typeface="Times New Roman" charset="0"/>
              </a:rPr>
              <a:t>Aids (materiais </a:t>
            </a:r>
            <a:r>
              <a:rPr lang="pt-BR" sz="1700" dirty="0">
                <a:effectLst/>
                <a:latin typeface="+mn-lt"/>
                <a:ea typeface="Times New Roman" charset="0"/>
              </a:rPr>
              <a:t>informativos como cartilhas e manuais e elaboradas campanhas informativas para esses </a:t>
            </a:r>
            <a:r>
              <a:rPr lang="pt-BR" sz="1700" dirty="0" smtClean="0">
                <a:effectLst/>
                <a:latin typeface="+mn-lt"/>
                <a:ea typeface="Times New Roman" charset="0"/>
              </a:rPr>
              <a:t>segmentos).</a:t>
            </a:r>
            <a:endParaRPr lang="pt-BR" sz="1700" dirty="0">
              <a:effectLst/>
              <a:latin typeface="+mn-lt"/>
              <a:ea typeface="Times New Roman" charset="0"/>
            </a:endParaRPr>
          </a:p>
        </p:txBody>
      </p:sp>
      <p:sp>
        <p:nvSpPr>
          <p:cNvPr id="5" name="Espaço Reservado para Número de Slide 4"/>
          <p:cNvSpPr>
            <a:spLocks noGrp="1"/>
          </p:cNvSpPr>
          <p:nvPr>
            <p:ph type="sldNum" sz="quarter" idx="12"/>
          </p:nvPr>
        </p:nvSpPr>
        <p:spPr/>
        <p:txBody>
          <a:bodyPr/>
          <a:lstStyle/>
          <a:p>
            <a:fld id="{38EF4AB3-6C6F-0F49-8DF8-456D8B32DA6A}" type="slidenum">
              <a:rPr lang="pt-BR" altLang="pt-BR" smtClean="0"/>
              <a:pPr/>
              <a:t>5</a:t>
            </a:fld>
            <a:endParaRPr lang="pt-BR" alt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s 1"/>
          <p:cNvSpPr txBox="1"/>
          <p:nvPr/>
        </p:nvSpPr>
        <p:spPr>
          <a:xfrm>
            <a:off x="464845" y="-12067438"/>
            <a:ext cx="7780879" cy="10895290"/>
          </a:xfrm>
          <a:prstGeom prst="rect">
            <a:avLst/>
          </a:prstGeom>
        </p:spPr>
        <p:txBody>
          <a:bodyPr wrap="square">
            <a:spAutoFit/>
          </a:bodyPr>
          <a:lstStyle/>
          <a:p>
            <a:pPr algn="just">
              <a:lnSpc>
                <a:spcPct val="150000"/>
              </a:lnSpc>
              <a:spcAft>
                <a:spcPts val="0"/>
              </a:spcAft>
            </a:pPr>
            <a:r>
              <a:rPr lang="pt-BR">
                <a:effectLst/>
                <a:latin typeface="Arial" charset="0"/>
                <a:ea typeface="Times New Roman" charset="0"/>
              </a:rPr>
              <a:t>Nos termos do art. 14 da referida Lei a assistência à saúde do preso e do internado, de caráter preventivo e curativo, deve compreender atendimento médico, farmacêutico e odontológico. Quando o estabelecimento penal não estiver aparelhado para prover a assistência médica necessária, esta será prestada em outro local, mediante autorização da direção do estabelecimento. Em 2009, por meio da Lei 11.942 de 27/05/09, foi acrescentado o direito de acompanhamento médico à mulher, principalmente no pré-natal e no pós-parto, extensivo ao recém-nascido.</a:t>
            </a:r>
            <a:endParaRPr lang="pt-BR">
              <a:effectLst/>
              <a:latin typeface="Times New Roman" charset="0"/>
              <a:ea typeface="Times New Roman" charset="0"/>
            </a:endParaRPr>
          </a:p>
          <a:p>
            <a:pPr algn="just">
              <a:lnSpc>
                <a:spcPct val="150000"/>
              </a:lnSpc>
              <a:spcAft>
                <a:spcPts val="0"/>
              </a:spcAft>
            </a:pPr>
            <a:r>
              <a:rPr lang="pt-BR">
                <a:effectLst/>
                <a:latin typeface="Arial" charset="0"/>
                <a:ea typeface="Times New Roman" charset="0"/>
              </a:rPr>
              <a:t>A LEP, editada em 1984, tentou assegurar ao privado de liberdade os direitos que o Estado brasileiro não conseguia a época, assegurar a toda população brasileira, uma vez que o sistema público de saúde não garantia o acesso universal à assistência à saúde. Dessa forma, houve grandes dificuldades para a implantação de serviços de saúde para atendimento a essa população específica.</a:t>
            </a:r>
            <a:endParaRPr lang="pt-BR">
              <a:effectLst/>
              <a:latin typeface="Times New Roman" charset="0"/>
              <a:ea typeface="Times New Roman" charset="0"/>
            </a:endParaRPr>
          </a:p>
          <a:p>
            <a:pPr algn="just">
              <a:lnSpc>
                <a:spcPct val="150000"/>
              </a:lnSpc>
              <a:spcAft>
                <a:spcPts val="0"/>
              </a:spcAft>
            </a:pPr>
            <a:r>
              <a:rPr lang="pt-BR">
                <a:effectLst/>
                <a:latin typeface="Arial" charset="0"/>
                <a:ea typeface="Times New Roman" charset="0"/>
              </a:rPr>
              <a:t>Em 1989 o recém-criado Programa Nacional de Doenças Sexualmente Transmissíveis e Aids – PN-DST/Aids no Ministério da Saúde, elaborou o Projeto Previna - Prevenção e Informação sobre DST/AIDS, com atividades de caráter nacional, destinado, principalmente, aos chamados "grupos de risco", que incluíam profissionais do sexo, homossexuais, internos de penitenciárias, usuários de drogas injetáveis e garimpeiros. Este projeto propunha uma estratégia de ação do governo federal com a sociedade civil e organizações não governamentais que começavam a se constituir para tratar do tema da Aids. Na época, foram produzidos materiais informativos como cartilhas e manuais e elaboradas campanhas informativas para esses segmentos.</a:t>
            </a:r>
            <a:endParaRPr lang="pt-BR">
              <a:effectLst/>
              <a:latin typeface="Times New Roman" charset="0"/>
              <a:ea typeface="Times New Roman" charset="0"/>
            </a:endParaRPr>
          </a:p>
        </p:txBody>
      </p:sp>
      <p:sp>
        <p:nvSpPr>
          <p:cNvPr id="3" name="Retângulos 2"/>
          <p:cNvSpPr txBox="1"/>
          <p:nvPr/>
        </p:nvSpPr>
        <p:spPr>
          <a:xfrm>
            <a:off x="368524" y="281747"/>
            <a:ext cx="8274962" cy="2585323"/>
          </a:xfrm>
          <a:prstGeom prst="rect">
            <a:avLst/>
          </a:prstGeom>
        </p:spPr>
        <p:txBody>
          <a:bodyPr wrap="square">
            <a:spAutoFit/>
          </a:bodyPr>
          <a:lstStyle/>
          <a:p>
            <a:pPr algn="just">
              <a:lnSpc>
                <a:spcPct val="150000"/>
              </a:lnSpc>
              <a:spcAft>
                <a:spcPts val="0"/>
              </a:spcAft>
            </a:pPr>
            <a:r>
              <a:rPr lang="pt-BR" dirty="0">
                <a:effectLst/>
                <a:latin typeface="+mn-lt"/>
                <a:ea typeface="Times New Roman" charset="0"/>
              </a:rPr>
              <a:t>Até o final dos anos 1990 </a:t>
            </a:r>
            <a:r>
              <a:rPr lang="pt-BR" dirty="0" smtClean="0">
                <a:effectLst/>
                <a:latin typeface="+mn-lt"/>
                <a:ea typeface="Times New Roman" charset="0"/>
              </a:rPr>
              <a:t>como a </a:t>
            </a:r>
            <a:r>
              <a:rPr lang="pt-BR" dirty="0">
                <a:effectLst/>
                <a:latin typeface="+mn-lt"/>
                <a:ea typeface="Times New Roman" charset="0"/>
              </a:rPr>
              <a:t>discussão da saúde no sistema penitenciário, no âmbito do Ministério da Saúde estava muito focada nas doenças </a:t>
            </a:r>
            <a:r>
              <a:rPr lang="pt-BR" dirty="0" smtClean="0">
                <a:effectLst/>
                <a:latin typeface="+mn-lt"/>
                <a:ea typeface="Times New Roman" charset="0"/>
              </a:rPr>
              <a:t>transmissíveis, sua </a:t>
            </a:r>
            <a:r>
              <a:rPr lang="pt-BR" dirty="0">
                <a:effectLst/>
                <a:latin typeface="+mn-lt"/>
                <a:ea typeface="Times New Roman" charset="0"/>
              </a:rPr>
              <a:t>discussão era restrita às áreas técnicas responsáveis pelo tema, não sendo disseminada nos grupos de trabalho de implantação das normas operacionais então vigentes ou em fóruns de discussão dos gestores do SUS como a Comissão Intergestores Tripartite – CIT.</a:t>
            </a:r>
          </a:p>
        </p:txBody>
      </p:sp>
      <p:sp>
        <p:nvSpPr>
          <p:cNvPr id="5" name="Retângulos 3"/>
          <p:cNvSpPr txBox="1"/>
          <p:nvPr/>
        </p:nvSpPr>
        <p:spPr>
          <a:xfrm>
            <a:off x="399300" y="2730224"/>
            <a:ext cx="8321188" cy="3000821"/>
          </a:xfrm>
          <a:prstGeom prst="rect">
            <a:avLst/>
          </a:prstGeom>
        </p:spPr>
        <p:txBody>
          <a:bodyPr wrap="square">
            <a:spAutoFit/>
          </a:bodyPr>
          <a:lstStyle/>
          <a:p>
            <a:pPr algn="just">
              <a:lnSpc>
                <a:spcPct val="150000"/>
              </a:lnSpc>
              <a:spcAft>
                <a:spcPts val="0"/>
              </a:spcAft>
            </a:pPr>
            <a:r>
              <a:rPr lang="pt-BR" dirty="0">
                <a:effectLst/>
                <a:latin typeface="+mn-lt"/>
                <a:ea typeface="Times New Roman" charset="0"/>
              </a:rPr>
              <a:t>No período de tempo que vai dos anos 1990 a 2014, aconteceram iniciativas intersetoriais no âmbito do Ministério da Saúde e do Ministério da Justiça, envolvendo especialistas em saúde pública bem como estudiosos de assuntos relativos ao sistema prisional nos temas de execução penal, inserção social, justiça e segurança pública. Essas iniciativas resultaram em leis e normas que visavam a implantação de ações e serviços de saúde no sistema prisional com base nas diretrizes do SUS: descentralização da gestão, atenção integral e participação</a:t>
            </a:r>
            <a:r>
              <a:rPr lang="pt-BR" dirty="0">
                <a:solidFill>
                  <a:srgbClr val="000000"/>
                </a:solidFill>
                <a:effectLst/>
                <a:latin typeface="+mn-lt"/>
                <a:ea typeface="Times New Roman" charset="0"/>
              </a:rPr>
              <a:t> </a:t>
            </a:r>
            <a:r>
              <a:rPr lang="pt-BR" dirty="0">
                <a:effectLst/>
                <a:latin typeface="+mn-lt"/>
                <a:ea typeface="Times New Roman" charset="0"/>
              </a:rPr>
              <a:t>da comunidade.</a:t>
            </a:r>
          </a:p>
        </p:txBody>
      </p:sp>
    </p:spTree>
    <p:extLst>
      <p:ext uri="{BB962C8B-B14F-4D97-AF65-F5344CB8AC3E}">
        <p14:creationId xmlns:p14="http://schemas.microsoft.com/office/powerpoint/2010/main" val="243268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s 2"/>
          <p:cNvSpPr txBox="1"/>
          <p:nvPr/>
        </p:nvSpPr>
        <p:spPr>
          <a:xfrm>
            <a:off x="253360" y="118211"/>
            <a:ext cx="8637280" cy="2585323"/>
          </a:xfrm>
          <a:prstGeom prst="rect">
            <a:avLst/>
          </a:prstGeom>
        </p:spPr>
        <p:txBody>
          <a:bodyPr wrap="square">
            <a:spAutoFit/>
          </a:bodyPr>
          <a:lstStyle/>
          <a:p>
            <a:pPr algn="just">
              <a:lnSpc>
                <a:spcPct val="150000"/>
              </a:lnSpc>
              <a:spcAft>
                <a:spcPts val="0"/>
              </a:spcAft>
            </a:pPr>
            <a:r>
              <a:rPr lang="pt-BR" dirty="0" smtClean="0">
                <a:effectLst/>
                <a:latin typeface="+mn-lt"/>
                <a:ea typeface="Times New Roman" charset="0"/>
              </a:rPr>
              <a:t>Em 2001 foi </a:t>
            </a:r>
            <a:r>
              <a:rPr lang="pt-BR" dirty="0">
                <a:effectLst/>
                <a:latin typeface="+mn-lt"/>
                <a:ea typeface="Times New Roman" charset="0"/>
              </a:rPr>
              <a:t>instituída </a:t>
            </a:r>
            <a:r>
              <a:rPr lang="pt-BR" dirty="0" smtClean="0">
                <a:effectLst/>
                <a:latin typeface="+mn-lt"/>
                <a:ea typeface="Times New Roman" charset="0"/>
              </a:rPr>
              <a:t>uma </a:t>
            </a:r>
            <a:r>
              <a:rPr lang="pt-BR" dirty="0">
                <a:effectLst/>
                <a:latin typeface="+mn-lt"/>
                <a:ea typeface="Times New Roman" charset="0"/>
              </a:rPr>
              <a:t>Comissão Interministerial com a</a:t>
            </a:r>
            <a:r>
              <a:rPr lang="pt-BR" dirty="0">
                <a:solidFill>
                  <a:srgbClr val="000000"/>
                </a:solidFill>
                <a:effectLst/>
                <a:latin typeface="+mn-lt"/>
                <a:ea typeface="Times New Roman" charset="0"/>
              </a:rPr>
              <a:t> atribuição de definir</a:t>
            </a:r>
            <a:r>
              <a:rPr lang="pt-BR" dirty="0">
                <a:effectLst/>
                <a:latin typeface="+mn-lt"/>
                <a:ea typeface="Times New Roman" charset="0"/>
              </a:rPr>
              <a:t> </a:t>
            </a:r>
            <a:r>
              <a:rPr lang="pt-BR" dirty="0">
                <a:solidFill>
                  <a:srgbClr val="000000"/>
                </a:solidFill>
                <a:effectLst/>
                <a:latin typeface="+mn-lt"/>
                <a:ea typeface="Times New Roman" charset="0"/>
              </a:rPr>
              <a:t>estratégias e alternativas de promoção e assistência à saúde no âmbito</a:t>
            </a:r>
            <a:r>
              <a:rPr lang="pt-BR" dirty="0">
                <a:effectLst/>
                <a:latin typeface="+mn-lt"/>
                <a:ea typeface="Times New Roman" charset="0"/>
              </a:rPr>
              <a:t> </a:t>
            </a:r>
            <a:r>
              <a:rPr lang="pt-BR" dirty="0">
                <a:solidFill>
                  <a:srgbClr val="000000"/>
                </a:solidFill>
                <a:effectLst/>
                <a:latin typeface="+mn-lt"/>
                <a:ea typeface="Times New Roman" charset="0"/>
              </a:rPr>
              <a:t>do sistema penitenciário nacional, composta pelos titulares da </a:t>
            </a:r>
            <a:r>
              <a:rPr lang="pt-BR" dirty="0">
                <a:effectLst/>
                <a:latin typeface="+mn-lt"/>
                <a:ea typeface="Times New Roman" charset="0"/>
              </a:rPr>
              <a:t>Secretaria de Políticas de Saúde, Secretaria de Assistência à Saúde e Agência Nacional de Vigilância Sanitária pelo Ministério da Saúde e Secretarias Nacional de Justiça e Nacional de Direitos Humanos pelo Ministério da </a:t>
            </a:r>
            <a:r>
              <a:rPr lang="pt-BR" dirty="0" smtClean="0">
                <a:effectLst/>
                <a:latin typeface="+mn-lt"/>
                <a:ea typeface="Times New Roman" charset="0"/>
              </a:rPr>
              <a:t>Justiça (</a:t>
            </a:r>
            <a:r>
              <a:rPr lang="pt-BR" dirty="0">
                <a:ea typeface="Times New Roman" charset="0"/>
              </a:rPr>
              <a:t>Portaria Interministerial MS/MJ 2.035 de </a:t>
            </a:r>
            <a:r>
              <a:rPr lang="pt-BR" dirty="0" smtClean="0">
                <a:ea typeface="Times New Roman" charset="0"/>
              </a:rPr>
              <a:t>08/11/2001)</a:t>
            </a:r>
            <a:r>
              <a:rPr lang="pt-BR" dirty="0" smtClean="0">
                <a:effectLst/>
                <a:latin typeface="+mn-lt"/>
                <a:ea typeface="Times New Roman" charset="0"/>
              </a:rPr>
              <a:t>.</a:t>
            </a:r>
            <a:endParaRPr lang="pt-BR" dirty="0">
              <a:effectLst/>
              <a:latin typeface="+mn-lt"/>
              <a:ea typeface="Times New Roman" charset="0"/>
            </a:endParaRPr>
          </a:p>
        </p:txBody>
      </p:sp>
      <p:sp>
        <p:nvSpPr>
          <p:cNvPr id="4" name="Retângulos 3"/>
          <p:cNvSpPr txBox="1"/>
          <p:nvPr/>
        </p:nvSpPr>
        <p:spPr>
          <a:xfrm>
            <a:off x="253360" y="3119032"/>
            <a:ext cx="8637280" cy="2169825"/>
          </a:xfrm>
          <a:prstGeom prst="rect">
            <a:avLst/>
          </a:prstGeom>
        </p:spPr>
        <p:txBody>
          <a:bodyPr wrap="square">
            <a:spAutoFit/>
          </a:bodyPr>
          <a:lstStyle/>
          <a:p>
            <a:pPr algn="just">
              <a:lnSpc>
                <a:spcPct val="150000"/>
              </a:lnSpc>
              <a:spcAft>
                <a:spcPts val="0"/>
              </a:spcAft>
            </a:pPr>
            <a:r>
              <a:rPr lang="pt-BR" dirty="0">
                <a:effectLst/>
                <a:latin typeface="+mn-lt"/>
                <a:ea typeface="Times New Roman" charset="0"/>
              </a:rPr>
              <a:t>Em abril de 2002, como resultado do trabalho dessa Comissão foi editada a </a:t>
            </a:r>
            <a:r>
              <a:rPr lang="pt-BR" dirty="0">
                <a:effectLst/>
                <a:latin typeface="+mn-lt"/>
                <a:ea typeface="TimesNewRomanPSMT" charset="0"/>
              </a:rPr>
              <a:t>Portaria Interministerial nº 628, de 02 de abril de 2002, que regulamentou o </a:t>
            </a:r>
            <a:r>
              <a:rPr lang="pt-BR" b="1" dirty="0">
                <a:effectLst/>
                <a:latin typeface="+mn-lt"/>
                <a:ea typeface="TimesNewRomanPSMT" charset="0"/>
              </a:rPr>
              <a:t>Plano Nacional de Saúde no Sistema Penitenciário</a:t>
            </a:r>
            <a:r>
              <a:rPr lang="pt-BR" dirty="0">
                <a:effectLst/>
                <a:latin typeface="+mn-lt"/>
                <a:ea typeface="TimesNewRomanPSMT" charset="0"/>
              </a:rPr>
              <a:t>, com a finalidade de viabilizar a atenção integral aos privados de liberdade. Foi o marco inicial de um trabalho de cooperação entre o Ministério da Justiça e o Ministério da Saúde nessa área.</a:t>
            </a:r>
            <a:endParaRPr lang="pt-BR" dirty="0">
              <a:effectLst/>
              <a:latin typeface="+mn-lt"/>
              <a:ea typeface="Times New Roman" charset="0"/>
            </a:endParaRPr>
          </a:p>
        </p:txBody>
      </p:sp>
    </p:spTree>
    <p:extLst>
      <p:ext uri="{BB962C8B-B14F-4D97-AF65-F5344CB8AC3E}">
        <p14:creationId xmlns:p14="http://schemas.microsoft.com/office/powerpoint/2010/main" val="76065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64845" y="185068"/>
            <a:ext cx="8111263" cy="4939814"/>
          </a:xfrm>
          <a:prstGeom prst="rect">
            <a:avLst/>
          </a:prstGeom>
        </p:spPr>
        <p:txBody>
          <a:bodyPr wrap="square">
            <a:spAutoFit/>
          </a:bodyPr>
          <a:lstStyle/>
          <a:p>
            <a:pPr algn="just">
              <a:lnSpc>
                <a:spcPct val="150000"/>
              </a:lnSpc>
            </a:pPr>
            <a:r>
              <a:rPr lang="pt-BR" sz="2100" dirty="0">
                <a:latin typeface="+mj-lt"/>
              </a:rPr>
              <a:t>O objetivo do Plano era prover a saúde integral e contribuir para a redução dos agravos mais frequentes à saúde da população penitenciária brasileira confinada em unidades masculinas e femininas, bem como nas psiquiátricas. A população alvo era de 172.587 pessoas </a:t>
            </a:r>
            <a:r>
              <a:rPr lang="pt-BR" sz="2100" dirty="0" smtClean="0">
                <a:latin typeface="+mj-lt"/>
              </a:rPr>
              <a:t>presas.</a:t>
            </a:r>
          </a:p>
          <a:p>
            <a:pPr algn="just">
              <a:lnSpc>
                <a:spcPct val="150000"/>
              </a:lnSpc>
            </a:pPr>
            <a:endParaRPr lang="pt-BR" sz="2100" dirty="0">
              <a:latin typeface="+mj-lt"/>
            </a:endParaRPr>
          </a:p>
          <a:p>
            <a:pPr algn="just">
              <a:lnSpc>
                <a:spcPct val="150000"/>
              </a:lnSpc>
            </a:pPr>
            <a:r>
              <a:rPr lang="pt-BR" sz="2100" dirty="0">
                <a:latin typeface="+mj-lt"/>
              </a:rPr>
              <a:t>Este Plano pretendia contemplar a população recolhida em penitenciárias, presídios, colônias agrícolas e/ou agroindustriais e hospitais de custódia e tratamento, </a:t>
            </a:r>
            <a:r>
              <a:rPr lang="pt-BR" sz="2100" b="1" dirty="0">
                <a:latin typeface="+mj-lt"/>
              </a:rPr>
              <a:t>não incluindo presos do regime aberto e presos provisórios, recolhidos em cadeias públicas e distritos policiais.</a:t>
            </a:r>
          </a:p>
        </p:txBody>
      </p:sp>
    </p:spTree>
    <p:extLst>
      <p:ext uri="{BB962C8B-B14F-4D97-AF65-F5344CB8AC3E}">
        <p14:creationId xmlns:p14="http://schemas.microsoft.com/office/powerpoint/2010/main" val="1065103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64844" y="311761"/>
            <a:ext cx="8274893" cy="5016758"/>
          </a:xfrm>
          <a:prstGeom prst="rect">
            <a:avLst/>
          </a:prstGeom>
        </p:spPr>
        <p:txBody>
          <a:bodyPr wrap="square">
            <a:spAutoFit/>
          </a:bodyPr>
          <a:lstStyle/>
          <a:p>
            <a:pPr algn="just"/>
            <a:r>
              <a:rPr lang="pt-BR" sz="2000" dirty="0">
                <a:latin typeface="+mj-lt"/>
              </a:rPr>
              <a:t>A proposta do Plano </a:t>
            </a:r>
            <a:r>
              <a:rPr lang="pt-BR" sz="2000" dirty="0" smtClean="0">
                <a:latin typeface="+mj-lt"/>
              </a:rPr>
              <a:t>era:</a:t>
            </a:r>
          </a:p>
          <a:p>
            <a:pPr marL="285750" indent="-285750" algn="just">
              <a:buFont typeface="Wingdings" panose="05000000000000000000" pitchFamily="2" charset="2"/>
              <a:buChar char="q"/>
            </a:pPr>
            <a:r>
              <a:rPr lang="pt-BR" sz="2000" dirty="0" smtClean="0">
                <a:latin typeface="+mj-lt"/>
              </a:rPr>
              <a:t>a organização </a:t>
            </a:r>
            <a:r>
              <a:rPr lang="pt-BR" sz="2000" dirty="0">
                <a:latin typeface="+mj-lt"/>
              </a:rPr>
              <a:t>de serviços ambulatoriais nas unidades prisionais para atender as necessidades de atenção no nível básico, </a:t>
            </a:r>
            <a:r>
              <a:rPr lang="pt-BR" sz="2000" dirty="0" smtClean="0">
                <a:latin typeface="+mj-lt"/>
              </a:rPr>
              <a:t>da </a:t>
            </a:r>
            <a:r>
              <a:rPr lang="pt-BR" sz="2000" dirty="0">
                <a:latin typeface="+mj-lt"/>
              </a:rPr>
              <a:t>assistência de média </a:t>
            </a:r>
            <a:r>
              <a:rPr lang="pt-BR" sz="2000" dirty="0" smtClean="0">
                <a:latin typeface="+mj-lt"/>
              </a:rPr>
              <a:t>complexidade (referenciado) </a:t>
            </a:r>
            <a:r>
              <a:rPr lang="pt-BR" sz="2000" dirty="0">
                <a:latin typeface="+mj-lt"/>
              </a:rPr>
              <a:t>e </a:t>
            </a:r>
            <a:r>
              <a:rPr lang="pt-BR" sz="2000" dirty="0" smtClean="0">
                <a:latin typeface="+mj-lt"/>
              </a:rPr>
              <a:t>das </a:t>
            </a:r>
            <a:r>
              <a:rPr lang="pt-BR" sz="2000" dirty="0">
                <a:latin typeface="+mj-lt"/>
              </a:rPr>
              <a:t>urgências e </a:t>
            </a:r>
            <a:r>
              <a:rPr lang="pt-BR" sz="2000" dirty="0" smtClean="0">
                <a:latin typeface="+mj-lt"/>
              </a:rPr>
              <a:t>emergências; </a:t>
            </a:r>
          </a:p>
          <a:p>
            <a:pPr marL="285750" indent="-285750" algn="just">
              <a:buFont typeface="Wingdings" panose="05000000000000000000" pitchFamily="2" charset="2"/>
              <a:buChar char="q"/>
            </a:pPr>
            <a:r>
              <a:rPr lang="pt-BR" sz="2000" dirty="0" smtClean="0">
                <a:latin typeface="+mj-lt"/>
              </a:rPr>
              <a:t>a organização </a:t>
            </a:r>
            <a:r>
              <a:rPr lang="pt-BR" sz="2000" dirty="0">
                <a:latin typeface="+mj-lt"/>
              </a:rPr>
              <a:t>e otimização de Recursos Humanos</a:t>
            </a:r>
            <a:r>
              <a:rPr lang="pt-BR" sz="2000" dirty="0" smtClean="0">
                <a:latin typeface="+mj-lt"/>
              </a:rPr>
              <a:t>: composição </a:t>
            </a:r>
            <a:r>
              <a:rPr lang="pt-BR" sz="2000" dirty="0">
                <a:latin typeface="+mj-lt"/>
              </a:rPr>
              <a:t>de uma equipe mínima composta por médico, psicólogo, assistente social, odontólogo, auxiliar de enfermagem e auxiliar de consultório odontológico, com carga horária de 20h/semanais, e cobertura a até 500 </a:t>
            </a:r>
            <a:r>
              <a:rPr lang="pt-BR" sz="2000" dirty="0" smtClean="0">
                <a:latin typeface="+mj-lt"/>
              </a:rPr>
              <a:t>presos, e envolvimento </a:t>
            </a:r>
            <a:r>
              <a:rPr lang="pt-BR" sz="2000" dirty="0">
                <a:latin typeface="+mj-lt"/>
              </a:rPr>
              <a:t>de 10% das pessoas presas como agentes promotores de </a:t>
            </a:r>
            <a:r>
              <a:rPr lang="pt-BR" sz="2000" dirty="0" smtClean="0">
                <a:latin typeface="+mj-lt"/>
              </a:rPr>
              <a:t>saúde; </a:t>
            </a:r>
          </a:p>
          <a:p>
            <a:pPr marL="285750" indent="-285750" algn="just">
              <a:buFont typeface="Wingdings" panose="05000000000000000000" pitchFamily="2" charset="2"/>
              <a:buChar char="q"/>
            </a:pPr>
            <a:r>
              <a:rPr lang="pt-BR" sz="2000" dirty="0" smtClean="0">
                <a:latin typeface="+mj-lt"/>
              </a:rPr>
              <a:t>a </a:t>
            </a:r>
            <a:r>
              <a:rPr lang="pt-BR" sz="2000" dirty="0">
                <a:latin typeface="+mj-lt"/>
              </a:rPr>
              <a:t>realização de estudos necessários para definir o financiamento dos procedimentos especializados e hospitalares pela </a:t>
            </a:r>
            <a:r>
              <a:rPr lang="pt-BR" sz="2000" dirty="0" smtClean="0">
                <a:latin typeface="+mj-lt"/>
              </a:rPr>
              <a:t>SAS/MS; </a:t>
            </a:r>
          </a:p>
          <a:p>
            <a:pPr marL="285750" indent="-285750" algn="just">
              <a:buFont typeface="Wingdings" panose="05000000000000000000" pitchFamily="2" charset="2"/>
              <a:buChar char="q"/>
            </a:pPr>
            <a:r>
              <a:rPr lang="pt-BR" sz="2000" dirty="0" smtClean="0">
                <a:latin typeface="+mj-lt"/>
              </a:rPr>
              <a:t>a </a:t>
            </a:r>
            <a:r>
              <a:rPr lang="pt-BR" sz="2000" dirty="0">
                <a:latin typeface="+mj-lt"/>
              </a:rPr>
              <a:t>criação de</a:t>
            </a:r>
            <a:r>
              <a:rPr lang="pt-BR" sz="2000" b="1" dirty="0">
                <a:latin typeface="+mj-lt"/>
              </a:rPr>
              <a:t> </a:t>
            </a:r>
            <a:r>
              <a:rPr lang="pt-BR" sz="2000" dirty="0">
                <a:latin typeface="+mj-lt"/>
              </a:rPr>
              <a:t>Sistemas de informação</a:t>
            </a:r>
            <a:r>
              <a:rPr lang="pt-BR" sz="2000" dirty="0" smtClean="0">
                <a:latin typeface="+mj-lt"/>
              </a:rPr>
              <a:t>: Banco </a:t>
            </a:r>
            <a:r>
              <a:rPr lang="pt-BR" sz="2000" dirty="0">
                <a:latin typeface="+mj-lt"/>
              </a:rPr>
              <a:t>de Informações das Condições de Salubridade dos Presídios e dos Serviços de Saúde no Sistema </a:t>
            </a:r>
            <a:r>
              <a:rPr lang="pt-BR" sz="2000" dirty="0" smtClean="0">
                <a:latin typeface="+mj-lt"/>
              </a:rPr>
              <a:t>Prisional; Cartão SUS; Sistema </a:t>
            </a:r>
            <a:r>
              <a:rPr lang="pt-BR" sz="2000" dirty="0">
                <a:latin typeface="+mj-lt"/>
              </a:rPr>
              <a:t>Informatizado de Medicamentos de Aids- </a:t>
            </a:r>
            <a:r>
              <a:rPr lang="pt-BR" sz="2000" dirty="0" smtClean="0">
                <a:latin typeface="+mj-lt"/>
              </a:rPr>
              <a:t>SICLOM/SISCEL e Instrumento </a:t>
            </a:r>
            <a:r>
              <a:rPr lang="pt-BR" sz="2000" dirty="0">
                <a:latin typeface="+mj-lt"/>
              </a:rPr>
              <a:t>de Avaliação e Monitoramento Periódico</a:t>
            </a:r>
          </a:p>
        </p:txBody>
      </p:sp>
    </p:spTree>
    <p:extLst>
      <p:ext uri="{BB962C8B-B14F-4D97-AF65-F5344CB8AC3E}">
        <p14:creationId xmlns:p14="http://schemas.microsoft.com/office/powerpoint/2010/main" val="1797073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TotalTime>
  <Words>3819</Words>
  <Application>Microsoft Office PowerPoint</Application>
  <PresentationFormat>Apresentação na tela (4:3)</PresentationFormat>
  <Paragraphs>189</Paragraphs>
  <Slides>24</Slides>
  <Notes>3</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CONASS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ASCOM2 CONASS</dc:creator>
  <cp:lastModifiedBy>Rita de Cássia Bertão CataneliRita de Cássia Bertão</cp:lastModifiedBy>
  <cp:revision>59</cp:revision>
  <cp:lastPrinted>2015-07-15T16:41:57Z</cp:lastPrinted>
  <dcterms:created xsi:type="dcterms:W3CDTF">2015-07-07T18:52:44Z</dcterms:created>
  <dcterms:modified xsi:type="dcterms:W3CDTF">2015-07-15T16:56:24Z</dcterms:modified>
</cp:coreProperties>
</file>