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4" r:id="rId6"/>
  </p:sldMasterIdLst>
  <p:notesMasterIdLst>
    <p:notesMasterId r:id="rId34"/>
  </p:notesMasterIdLst>
  <p:sldIdLst>
    <p:sldId id="330" r:id="rId7"/>
    <p:sldId id="269" r:id="rId8"/>
    <p:sldId id="318" r:id="rId9"/>
    <p:sldId id="275" r:id="rId10"/>
    <p:sldId id="334" r:id="rId11"/>
    <p:sldId id="335" r:id="rId12"/>
    <p:sldId id="336" r:id="rId13"/>
    <p:sldId id="294" r:id="rId14"/>
    <p:sldId id="279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295" r:id="rId25"/>
    <p:sldId id="285" r:id="rId26"/>
    <p:sldId id="313" r:id="rId27"/>
    <p:sldId id="298" r:id="rId28"/>
    <p:sldId id="328" r:id="rId29"/>
    <p:sldId id="287" r:id="rId30"/>
    <p:sldId id="329" r:id="rId31"/>
    <p:sldId id="331" r:id="rId32"/>
    <p:sldId id="332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88" autoAdjust="0"/>
    <p:restoredTop sz="88184" autoAdjust="0"/>
  </p:normalViewPr>
  <p:slideViewPr>
    <p:cSldViewPr snapToGrid="0">
      <p:cViewPr>
        <p:scale>
          <a:sx n="90" d="100"/>
          <a:sy n="90" d="100"/>
        </p:scale>
        <p:origin x="-5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0272E-CA13-4F3B-AB5F-EE2A59A747C8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8A9F7-DA3A-4CA8-AA10-4A1CDB8A7D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6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A9F7-DA3A-4CA8-AA10-4A1CDB8A7D4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9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A9F7-DA3A-4CA8-AA10-4A1CDB8A7D4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47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A9F7-DA3A-4CA8-AA10-4A1CDB8A7D4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02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A9F7-DA3A-4CA8-AA10-4A1CDB8A7D4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1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A9F7-DA3A-4CA8-AA10-4A1CDB8A7D4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7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A9F7-DA3A-4CA8-AA10-4A1CDB8A7D4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22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A9F7-DA3A-4CA8-AA10-4A1CDB8A7D4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18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A9F7-DA3A-4CA8-AA10-4A1CDB8A7D4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1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A9F7-DA3A-4CA8-AA10-4A1CDB8A7D4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28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 smtClean="0"/>
              <a:t>Clique para inserir o Departamento</a:t>
            </a:r>
            <a:br>
              <a:rPr lang="pt-BR" dirty="0" smtClean="0"/>
            </a:br>
            <a:r>
              <a:rPr lang="pt-BR" dirty="0" smtClean="0"/>
              <a:t>Clique para inserir a Coordenação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>
          <a:xfrm>
            <a:off x="250825" y="2363535"/>
            <a:ext cx="8642350" cy="6197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6" name="Espaço Reservado para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4" y="3013503"/>
            <a:ext cx="8642351" cy="1136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 u="sng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Clique para editar o título da série</a:t>
            </a:r>
          </a:p>
        </p:txBody>
      </p:sp>
      <p:sp>
        <p:nvSpPr>
          <p:cNvPr id="18" name="Espaço Reservado para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4180283"/>
            <a:ext cx="8642351" cy="6197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31859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Clique para editar o 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6931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6"/>
          <p:cNvSpPr>
            <a:spLocks noGrp="1"/>
          </p:cNvSpPr>
          <p:nvPr>
            <p:ph sz="quarter" idx="10" hasCustomPrompt="1"/>
          </p:nvPr>
        </p:nvSpPr>
        <p:spPr>
          <a:xfrm>
            <a:off x="250824" y="188913"/>
            <a:ext cx="8642351" cy="29767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título da apresentação</a:t>
            </a:r>
          </a:p>
        </p:txBody>
      </p:sp>
      <p:sp>
        <p:nvSpPr>
          <p:cNvPr id="21" name="Espaço Reservado para Conteúdo 16"/>
          <p:cNvSpPr>
            <a:spLocks noGrp="1"/>
          </p:cNvSpPr>
          <p:nvPr>
            <p:ph sz="quarter" idx="12" hasCustomPrompt="1"/>
          </p:nvPr>
        </p:nvSpPr>
        <p:spPr>
          <a:xfrm>
            <a:off x="250825" y="422298"/>
            <a:ext cx="8642351" cy="36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rgbClr val="31859C"/>
                </a:solidFill>
              </a:defRPr>
            </a:lvl1pPr>
          </a:lstStyle>
          <a:p>
            <a:pPr lvl="0"/>
            <a:r>
              <a:rPr lang="pt-BR" dirty="0" smtClean="0"/>
              <a:t>Clique para editar o título da série</a:t>
            </a:r>
          </a:p>
        </p:txBody>
      </p:sp>
      <p:sp>
        <p:nvSpPr>
          <p:cNvPr id="22" name="Espaço Reservado para Conteúdo 16"/>
          <p:cNvSpPr>
            <a:spLocks noGrp="1"/>
          </p:cNvSpPr>
          <p:nvPr>
            <p:ph sz="quarter" idx="13" hasCustomPrompt="1"/>
          </p:nvPr>
        </p:nvSpPr>
        <p:spPr>
          <a:xfrm>
            <a:off x="250823" y="815922"/>
            <a:ext cx="8642351" cy="3657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título do slide</a:t>
            </a:r>
          </a:p>
        </p:txBody>
      </p:sp>
    </p:spTree>
    <p:extLst>
      <p:ext uri="{BB962C8B-B14F-4D97-AF65-F5344CB8AC3E}">
        <p14:creationId xmlns:p14="http://schemas.microsoft.com/office/powerpoint/2010/main" val="158674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8713" y="1260475"/>
            <a:ext cx="5475287" cy="3521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pt-BR" dirty="0" smtClean="0"/>
              <a:t>Inserir o agradecimento.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1" hasCustomPrompt="1"/>
          </p:nvPr>
        </p:nvSpPr>
        <p:spPr>
          <a:xfrm>
            <a:off x="3668713" y="5076825"/>
            <a:ext cx="5475287" cy="882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Inserir e-mail de contato</a:t>
            </a:r>
          </a:p>
        </p:txBody>
      </p:sp>
    </p:spTree>
    <p:extLst>
      <p:ext uri="{BB962C8B-B14F-4D97-AF65-F5344CB8AC3E}">
        <p14:creationId xmlns:p14="http://schemas.microsoft.com/office/powerpoint/2010/main" val="166408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 smtClean="0"/>
              <a:t>Clique para inserir o Departamento</a:t>
            </a:r>
            <a:br>
              <a:rPr lang="pt-BR" dirty="0" smtClean="0"/>
            </a:br>
            <a:r>
              <a:rPr lang="pt-BR" dirty="0" smtClean="0"/>
              <a:t>Clique para inserir a Coordenação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>
          <a:xfrm>
            <a:off x="250825" y="2363535"/>
            <a:ext cx="8642350" cy="6197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6" name="Espaço Reservado para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4" y="3013503"/>
            <a:ext cx="8642351" cy="1136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 u="sng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Clique para editar o título da série</a:t>
            </a:r>
          </a:p>
        </p:txBody>
      </p:sp>
      <p:sp>
        <p:nvSpPr>
          <p:cNvPr id="18" name="Espaço Reservado para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3" y="4180283"/>
            <a:ext cx="8642351" cy="6197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31859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smtClean="0"/>
              <a:t>Clique para editar o 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6931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6"/>
          <p:cNvSpPr>
            <a:spLocks noGrp="1"/>
          </p:cNvSpPr>
          <p:nvPr>
            <p:ph sz="quarter" idx="10" hasCustomPrompt="1"/>
          </p:nvPr>
        </p:nvSpPr>
        <p:spPr>
          <a:xfrm>
            <a:off x="250824" y="188913"/>
            <a:ext cx="8642351" cy="29767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título da apresentação</a:t>
            </a:r>
          </a:p>
        </p:txBody>
      </p:sp>
      <p:sp>
        <p:nvSpPr>
          <p:cNvPr id="21" name="Espaço Reservado para Conteúdo 16"/>
          <p:cNvSpPr>
            <a:spLocks noGrp="1"/>
          </p:cNvSpPr>
          <p:nvPr>
            <p:ph sz="quarter" idx="12" hasCustomPrompt="1"/>
          </p:nvPr>
        </p:nvSpPr>
        <p:spPr>
          <a:xfrm>
            <a:off x="250825" y="422298"/>
            <a:ext cx="8642351" cy="36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rgbClr val="31859C"/>
                </a:solidFill>
              </a:defRPr>
            </a:lvl1pPr>
          </a:lstStyle>
          <a:p>
            <a:pPr lvl="0"/>
            <a:r>
              <a:rPr lang="pt-BR" dirty="0" smtClean="0"/>
              <a:t>Clique para editar o título da série</a:t>
            </a:r>
          </a:p>
        </p:txBody>
      </p:sp>
      <p:sp>
        <p:nvSpPr>
          <p:cNvPr id="22" name="Espaço Reservado para Conteúdo 16"/>
          <p:cNvSpPr>
            <a:spLocks noGrp="1"/>
          </p:cNvSpPr>
          <p:nvPr>
            <p:ph sz="quarter" idx="13" hasCustomPrompt="1"/>
          </p:nvPr>
        </p:nvSpPr>
        <p:spPr>
          <a:xfrm>
            <a:off x="250823" y="815922"/>
            <a:ext cx="8642351" cy="3657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título do slide</a:t>
            </a:r>
          </a:p>
        </p:txBody>
      </p:sp>
    </p:spTree>
    <p:extLst>
      <p:ext uri="{BB962C8B-B14F-4D97-AF65-F5344CB8AC3E}">
        <p14:creationId xmlns:p14="http://schemas.microsoft.com/office/powerpoint/2010/main" val="158674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8713" y="1260475"/>
            <a:ext cx="5475287" cy="3521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pt-BR" dirty="0" smtClean="0"/>
              <a:t>Inserir o agradecimento.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1" hasCustomPrompt="1"/>
          </p:nvPr>
        </p:nvSpPr>
        <p:spPr>
          <a:xfrm>
            <a:off x="3668713" y="5076825"/>
            <a:ext cx="5475287" cy="882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Inserir e-mail de contato</a:t>
            </a:r>
          </a:p>
        </p:txBody>
      </p:sp>
    </p:spTree>
    <p:extLst>
      <p:ext uri="{BB962C8B-B14F-4D97-AF65-F5344CB8AC3E}">
        <p14:creationId xmlns:p14="http://schemas.microsoft.com/office/powerpoint/2010/main" val="166408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pos="1973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1888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8" pos="5602" userDrawn="1">
          <p15:clr>
            <a:srgbClr val="F26B43"/>
          </p15:clr>
        </p15:guide>
        <p15:guide id="10" pos="3787" userDrawn="1">
          <p15:clr>
            <a:srgbClr val="F26B43"/>
          </p15:clr>
        </p15:guide>
        <p15:guide id="11" orient="horz" pos="30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19" userDrawn="1">
          <p15:clr>
            <a:srgbClr val="F26B43"/>
          </p15:clr>
        </p15:guide>
        <p15:guide id="2" pos="1973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1888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8" pos="5602" userDrawn="1">
          <p15:clr>
            <a:srgbClr val="F26B43"/>
          </p15:clr>
        </p15:guide>
        <p15:guide id="10" pos="3787" userDrawn="1">
          <p15:clr>
            <a:srgbClr val="F26B43"/>
          </p15:clr>
        </p15:guide>
        <p15:guide id="11" orient="horz" pos="30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Departamento de Tecnologia da Informação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137808" y="2273764"/>
            <a:ext cx="8642351" cy="1136544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  <a:t>Estudos do Banco Central sobre a Tecnologia </a:t>
            </a:r>
            <a:r>
              <a:rPr lang="pt-BR" sz="3200" dirty="0" err="1" smtClean="0">
                <a:solidFill>
                  <a:schemeClr val="tx2">
                    <a:lumMod val="75000"/>
                  </a:schemeClr>
                </a:solidFill>
              </a:rPr>
              <a:t>Distributed</a:t>
            </a: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tx2">
                    <a:lumMod val="75000"/>
                  </a:schemeClr>
                </a:solidFill>
              </a:rPr>
              <a:t>Ledger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2"/>
          </p:nvPr>
        </p:nvSpPr>
        <p:spPr>
          <a:xfrm>
            <a:off x="250823" y="4180283"/>
            <a:ext cx="8642351" cy="1839517"/>
          </a:xfrm>
        </p:spPr>
        <p:txBody>
          <a:bodyPr>
            <a:noAutofit/>
          </a:bodyPr>
          <a:lstStyle/>
          <a:p>
            <a:pPr marL="0" lvl="1"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Aristides Andrade Cavalcante Neto</a:t>
            </a:r>
          </a:p>
          <a:p>
            <a:pPr marL="0" lvl="1" algn="ctr"/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Rafael Sarres de Almeida</a:t>
            </a:r>
          </a:p>
          <a:p>
            <a:pPr marL="0" lvl="1"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1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Caso de Uso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Alternativo de Liquidação de Transações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729467" y="1852245"/>
            <a:ext cx="8029665" cy="4419600"/>
          </a:xfrm>
          <a:prstGeom prst="roundRect">
            <a:avLst>
              <a:gd name="adj" fmla="val 5546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77104" y="1346832"/>
            <a:ext cx="2768551" cy="613053"/>
          </a:xfrm>
          <a:prstGeom prst="roundRect">
            <a:avLst>
              <a:gd name="adj" fmla="val 941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STR – Site 1 e 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96303" y="2136525"/>
            <a:ext cx="1774268" cy="1114081"/>
            <a:chOff x="1015211" y="2440508"/>
            <a:chExt cx="1774268" cy="1114081"/>
          </a:xfrm>
        </p:grpSpPr>
        <p:sp>
          <p:nvSpPr>
            <p:cNvPr id="48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0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Retângulo 49"/>
          <p:cNvSpPr/>
          <p:nvPr/>
        </p:nvSpPr>
        <p:spPr>
          <a:xfrm>
            <a:off x="7428863" y="28704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1800"/>
              </a:spcBef>
            </a:pPr>
            <a:endParaRPr lang="pt-BR" sz="1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896303" y="3250606"/>
            <a:ext cx="1774268" cy="1114081"/>
            <a:chOff x="1015211" y="2440508"/>
            <a:chExt cx="1774268" cy="1114081"/>
          </a:xfrm>
        </p:grpSpPr>
        <p:sp>
          <p:nvSpPr>
            <p:cNvPr id="39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6768231" y="3250606"/>
            <a:ext cx="1774268" cy="1114081"/>
            <a:chOff x="1015211" y="2440508"/>
            <a:chExt cx="1774268" cy="1114081"/>
          </a:xfrm>
        </p:grpSpPr>
        <p:sp>
          <p:nvSpPr>
            <p:cNvPr id="47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roup 53"/>
          <p:cNvGrpSpPr/>
          <p:nvPr/>
        </p:nvGrpSpPr>
        <p:grpSpPr>
          <a:xfrm>
            <a:off x="6768231" y="2136525"/>
            <a:ext cx="1774268" cy="1114081"/>
            <a:chOff x="1015211" y="2440508"/>
            <a:chExt cx="1774268" cy="1114081"/>
          </a:xfrm>
        </p:grpSpPr>
        <p:sp>
          <p:nvSpPr>
            <p:cNvPr id="55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6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" name="Straight Arrow Connector 16"/>
          <p:cNvCxnSpPr>
            <a:cxnSpLocks/>
            <a:stCxn id="12" idx="1"/>
            <a:endCxn id="43" idx="3"/>
          </p:cNvCxnSpPr>
          <p:nvPr/>
        </p:nvCxnSpPr>
        <p:spPr>
          <a:xfrm rot="10800000" flipV="1">
            <a:off x="2182022" y="2890102"/>
            <a:ext cx="1634488" cy="790474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6" idx="1"/>
            <a:endCxn id="12" idx="3"/>
          </p:cNvCxnSpPr>
          <p:nvPr/>
        </p:nvCxnSpPr>
        <p:spPr>
          <a:xfrm rot="10800000" flipV="1">
            <a:off x="5694998" y="2566494"/>
            <a:ext cx="1561783" cy="323607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  <a:stCxn id="53" idx="1"/>
            <a:endCxn id="12" idx="3"/>
          </p:cNvCxnSpPr>
          <p:nvPr/>
        </p:nvCxnSpPr>
        <p:spPr>
          <a:xfrm rot="10800000">
            <a:off x="5694998" y="2890102"/>
            <a:ext cx="1561783" cy="790474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2" idx="1"/>
            <a:endCxn id="40" idx="3"/>
          </p:cNvCxnSpPr>
          <p:nvPr/>
        </p:nvCxnSpPr>
        <p:spPr>
          <a:xfrm rot="10800000">
            <a:off x="2182022" y="2566496"/>
            <a:ext cx="1634488" cy="323607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3816510" y="1867187"/>
            <a:ext cx="1878487" cy="1726747"/>
            <a:chOff x="3816510" y="1867187"/>
            <a:chExt cx="1878487" cy="1726747"/>
          </a:xfrm>
        </p:grpSpPr>
        <p:grpSp>
          <p:nvGrpSpPr>
            <p:cNvPr id="8" name="Group 7"/>
            <p:cNvGrpSpPr/>
            <p:nvPr/>
          </p:nvGrpSpPr>
          <p:grpSpPr>
            <a:xfrm>
              <a:off x="4253309" y="2625467"/>
              <a:ext cx="1004888" cy="968467"/>
              <a:chOff x="4325045" y="1981804"/>
              <a:chExt cx="1004888" cy="968467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3816510" y="2186269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2184" y="1867187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04183" y="2159470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816510" y="4254943"/>
            <a:ext cx="1878487" cy="1726747"/>
            <a:chOff x="3816510" y="4254943"/>
            <a:chExt cx="1878487" cy="1726747"/>
          </a:xfrm>
        </p:grpSpPr>
        <p:grpSp>
          <p:nvGrpSpPr>
            <p:cNvPr id="88" name="Group 87"/>
            <p:cNvGrpSpPr/>
            <p:nvPr/>
          </p:nvGrpSpPr>
          <p:grpSpPr>
            <a:xfrm>
              <a:off x="4253309" y="5013223"/>
              <a:ext cx="1004888" cy="968467"/>
              <a:chOff x="4325045" y="1981804"/>
              <a:chExt cx="1004888" cy="968467"/>
            </a:xfrm>
          </p:grpSpPr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89" name="Rectangle: Rounded Corners 88"/>
            <p:cNvSpPr/>
            <p:nvPr/>
          </p:nvSpPr>
          <p:spPr>
            <a:xfrm>
              <a:off x="3816510" y="4574025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012184" y="4254943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04183" y="4547226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2</a:t>
              </a:r>
            </a:p>
          </p:txBody>
        </p:sp>
      </p:grpSp>
      <p:cxnSp>
        <p:nvCxnSpPr>
          <p:cNvPr id="95" name="Straight Arrow Connector 94"/>
          <p:cNvCxnSpPr>
            <a:cxnSpLocks/>
            <a:stCxn id="12" idx="2"/>
            <a:endCxn id="90" idx="0"/>
          </p:cNvCxnSpPr>
          <p:nvPr/>
        </p:nvCxnSpPr>
        <p:spPr>
          <a:xfrm flipH="1">
            <a:off x="4755753" y="3593934"/>
            <a:ext cx="1" cy="66100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Caso de Uso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Alternativo de Liquidação de Transações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729467" y="1852245"/>
            <a:ext cx="8029665" cy="4419600"/>
          </a:xfrm>
          <a:prstGeom prst="roundRect">
            <a:avLst>
              <a:gd name="adj" fmla="val 5546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77104" y="1346832"/>
            <a:ext cx="2161612" cy="613053"/>
          </a:xfrm>
          <a:prstGeom prst="roundRect">
            <a:avLst>
              <a:gd name="adj" fmla="val 941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STR – Site 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96303" y="2147516"/>
            <a:ext cx="1774268" cy="1114081"/>
            <a:chOff x="1015211" y="2440508"/>
            <a:chExt cx="1774268" cy="1114081"/>
          </a:xfrm>
        </p:grpSpPr>
        <p:sp>
          <p:nvSpPr>
            <p:cNvPr id="48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0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Retângulo 49"/>
          <p:cNvSpPr/>
          <p:nvPr/>
        </p:nvSpPr>
        <p:spPr>
          <a:xfrm>
            <a:off x="7428863" y="28704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1800"/>
              </a:spcBef>
            </a:pPr>
            <a:endParaRPr lang="pt-BR" sz="1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896303" y="3250606"/>
            <a:ext cx="1774268" cy="1114081"/>
            <a:chOff x="1015211" y="2440508"/>
            <a:chExt cx="1774268" cy="1114081"/>
          </a:xfrm>
        </p:grpSpPr>
        <p:sp>
          <p:nvSpPr>
            <p:cNvPr id="39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6768231" y="3250606"/>
            <a:ext cx="1774268" cy="1114081"/>
            <a:chOff x="1015211" y="2440508"/>
            <a:chExt cx="1774268" cy="1114081"/>
          </a:xfrm>
        </p:grpSpPr>
        <p:sp>
          <p:nvSpPr>
            <p:cNvPr id="47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roup 53"/>
          <p:cNvGrpSpPr/>
          <p:nvPr/>
        </p:nvGrpSpPr>
        <p:grpSpPr>
          <a:xfrm>
            <a:off x="6768231" y="2147516"/>
            <a:ext cx="1774268" cy="1114081"/>
            <a:chOff x="1015211" y="2440508"/>
            <a:chExt cx="1774268" cy="1114081"/>
          </a:xfrm>
        </p:grpSpPr>
        <p:sp>
          <p:nvSpPr>
            <p:cNvPr id="55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6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" name="Straight Arrow Connector 16"/>
          <p:cNvCxnSpPr>
            <a:cxnSpLocks/>
            <a:stCxn id="89" idx="1"/>
            <a:endCxn id="43" idx="3"/>
          </p:cNvCxnSpPr>
          <p:nvPr/>
        </p:nvCxnSpPr>
        <p:spPr>
          <a:xfrm rot="10800000">
            <a:off x="2182022" y="3680576"/>
            <a:ext cx="1634488" cy="1597282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6" idx="1"/>
            <a:endCxn id="89" idx="3"/>
          </p:cNvCxnSpPr>
          <p:nvPr/>
        </p:nvCxnSpPr>
        <p:spPr>
          <a:xfrm rot="10800000" flipV="1">
            <a:off x="5694998" y="2577486"/>
            <a:ext cx="1561783" cy="2700372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  <a:stCxn id="53" idx="1"/>
            <a:endCxn id="89" idx="3"/>
          </p:cNvCxnSpPr>
          <p:nvPr/>
        </p:nvCxnSpPr>
        <p:spPr>
          <a:xfrm rot="10800000" flipV="1">
            <a:off x="5694998" y="3680576"/>
            <a:ext cx="1561783" cy="1597282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89" idx="1"/>
            <a:endCxn id="40" idx="3"/>
          </p:cNvCxnSpPr>
          <p:nvPr/>
        </p:nvCxnSpPr>
        <p:spPr>
          <a:xfrm rot="10800000">
            <a:off x="2182022" y="2577486"/>
            <a:ext cx="1634488" cy="2700372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3816510" y="1867187"/>
            <a:ext cx="1878487" cy="1726747"/>
            <a:chOff x="3816510" y="1867187"/>
            <a:chExt cx="1878487" cy="1726747"/>
          </a:xfrm>
        </p:grpSpPr>
        <p:grpSp>
          <p:nvGrpSpPr>
            <p:cNvPr id="8" name="Group 7"/>
            <p:cNvGrpSpPr/>
            <p:nvPr/>
          </p:nvGrpSpPr>
          <p:grpSpPr>
            <a:xfrm>
              <a:off x="4253309" y="2625467"/>
              <a:ext cx="1004888" cy="968467"/>
              <a:chOff x="4325045" y="1981804"/>
              <a:chExt cx="1004888" cy="968467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3816510" y="2186269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2184" y="1867187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04183" y="2159470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816510" y="4254943"/>
            <a:ext cx="1878487" cy="1726747"/>
            <a:chOff x="3816510" y="4254943"/>
            <a:chExt cx="1878487" cy="1726747"/>
          </a:xfrm>
        </p:grpSpPr>
        <p:grpSp>
          <p:nvGrpSpPr>
            <p:cNvPr id="88" name="Group 87"/>
            <p:cNvGrpSpPr/>
            <p:nvPr/>
          </p:nvGrpSpPr>
          <p:grpSpPr>
            <a:xfrm>
              <a:off x="4253309" y="5013223"/>
              <a:ext cx="1004888" cy="968467"/>
              <a:chOff x="4325045" y="1981804"/>
              <a:chExt cx="1004888" cy="968467"/>
            </a:xfrm>
          </p:grpSpPr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89" name="Rectangle: Rounded Corners 88"/>
            <p:cNvSpPr/>
            <p:nvPr/>
          </p:nvSpPr>
          <p:spPr>
            <a:xfrm>
              <a:off x="3816510" y="4574025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012184" y="4254943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04183" y="4547226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2</a:t>
              </a:r>
            </a:p>
          </p:txBody>
        </p:sp>
      </p:grpSp>
      <p:cxnSp>
        <p:nvCxnSpPr>
          <p:cNvPr id="95" name="Straight Arrow Connector 94"/>
          <p:cNvCxnSpPr>
            <a:cxnSpLocks/>
          </p:cNvCxnSpPr>
          <p:nvPr/>
        </p:nvCxnSpPr>
        <p:spPr>
          <a:xfrm flipH="1">
            <a:off x="4755753" y="3636966"/>
            <a:ext cx="1" cy="66100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58" y="2048067"/>
            <a:ext cx="1684067" cy="16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Caso de Uso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Alternativo de Liquidação de Transações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729467" y="1852245"/>
            <a:ext cx="8029665" cy="4419600"/>
          </a:xfrm>
          <a:prstGeom prst="roundRect">
            <a:avLst>
              <a:gd name="adj" fmla="val 5546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77104" y="1346832"/>
            <a:ext cx="3139399" cy="613053"/>
          </a:xfrm>
          <a:prstGeom prst="roundRect">
            <a:avLst>
              <a:gd name="adj" fmla="val 941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Cenário Extremo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96303" y="2147516"/>
            <a:ext cx="1774268" cy="1114081"/>
            <a:chOff x="1015211" y="2440508"/>
            <a:chExt cx="1774268" cy="1114081"/>
          </a:xfrm>
        </p:grpSpPr>
        <p:sp>
          <p:nvSpPr>
            <p:cNvPr id="48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0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Retângulo 49"/>
          <p:cNvSpPr/>
          <p:nvPr/>
        </p:nvSpPr>
        <p:spPr>
          <a:xfrm>
            <a:off x="7428863" y="28704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1800"/>
              </a:spcBef>
            </a:pPr>
            <a:endParaRPr lang="pt-BR" sz="1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896303" y="3250606"/>
            <a:ext cx="1774268" cy="1114081"/>
            <a:chOff x="1015211" y="2440508"/>
            <a:chExt cx="1774268" cy="1114081"/>
          </a:xfrm>
        </p:grpSpPr>
        <p:sp>
          <p:nvSpPr>
            <p:cNvPr id="39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6768231" y="3411908"/>
            <a:ext cx="1774268" cy="1114081"/>
            <a:chOff x="1015211" y="2440508"/>
            <a:chExt cx="1774268" cy="1114081"/>
          </a:xfrm>
        </p:grpSpPr>
        <p:sp>
          <p:nvSpPr>
            <p:cNvPr id="47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roup 53"/>
          <p:cNvGrpSpPr/>
          <p:nvPr/>
        </p:nvGrpSpPr>
        <p:grpSpPr>
          <a:xfrm>
            <a:off x="6768231" y="2174335"/>
            <a:ext cx="1774268" cy="1114081"/>
            <a:chOff x="1015211" y="2440508"/>
            <a:chExt cx="1774268" cy="1114081"/>
          </a:xfrm>
        </p:grpSpPr>
        <p:sp>
          <p:nvSpPr>
            <p:cNvPr id="55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6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" name="Straight Arrow Connector 16"/>
          <p:cNvCxnSpPr>
            <a:cxnSpLocks/>
            <a:endCxn id="43" idx="3"/>
          </p:cNvCxnSpPr>
          <p:nvPr/>
        </p:nvCxnSpPr>
        <p:spPr>
          <a:xfrm rot="10800000">
            <a:off x="2182022" y="3680577"/>
            <a:ext cx="1122170" cy="168771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6" idx="1"/>
          </p:cNvCxnSpPr>
          <p:nvPr/>
        </p:nvCxnSpPr>
        <p:spPr>
          <a:xfrm rot="10800000" flipV="1">
            <a:off x="6207316" y="2604305"/>
            <a:ext cx="1049465" cy="142898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  <a:stCxn id="53" idx="1"/>
          </p:cNvCxnSpPr>
          <p:nvPr/>
        </p:nvCxnSpPr>
        <p:spPr>
          <a:xfrm rot="10800000" flipV="1">
            <a:off x="6180558" y="3841877"/>
            <a:ext cx="1076222" cy="182025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endCxn id="40" idx="3"/>
          </p:cNvCxnSpPr>
          <p:nvPr/>
        </p:nvCxnSpPr>
        <p:spPr>
          <a:xfrm rot="10800000">
            <a:off x="2182023" y="2577486"/>
            <a:ext cx="924191" cy="156308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3816510" y="1867187"/>
            <a:ext cx="1878487" cy="1726747"/>
            <a:chOff x="3816510" y="1867187"/>
            <a:chExt cx="1878487" cy="1726747"/>
          </a:xfrm>
        </p:grpSpPr>
        <p:grpSp>
          <p:nvGrpSpPr>
            <p:cNvPr id="8" name="Group 7"/>
            <p:cNvGrpSpPr/>
            <p:nvPr/>
          </p:nvGrpSpPr>
          <p:grpSpPr>
            <a:xfrm>
              <a:off x="4253309" y="2625467"/>
              <a:ext cx="1004888" cy="968467"/>
              <a:chOff x="4325045" y="1981804"/>
              <a:chExt cx="1004888" cy="968467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3816510" y="2186269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2184" y="1867187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04183" y="2159470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816510" y="4254943"/>
            <a:ext cx="1878487" cy="1726747"/>
            <a:chOff x="3816510" y="4254943"/>
            <a:chExt cx="1878487" cy="1726747"/>
          </a:xfrm>
        </p:grpSpPr>
        <p:grpSp>
          <p:nvGrpSpPr>
            <p:cNvPr id="88" name="Group 87"/>
            <p:cNvGrpSpPr/>
            <p:nvPr/>
          </p:nvGrpSpPr>
          <p:grpSpPr>
            <a:xfrm>
              <a:off x="4253309" y="5013223"/>
              <a:ext cx="1004888" cy="968467"/>
              <a:chOff x="4325045" y="1981804"/>
              <a:chExt cx="1004888" cy="968467"/>
            </a:xfrm>
          </p:grpSpPr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89" name="Rectangle: Rounded Corners 88"/>
            <p:cNvSpPr/>
            <p:nvPr/>
          </p:nvSpPr>
          <p:spPr>
            <a:xfrm>
              <a:off x="3816510" y="4574025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012184" y="4254943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04183" y="4547226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2</a:t>
              </a:r>
            </a:p>
          </p:txBody>
        </p:sp>
      </p:grpSp>
      <p:cxnSp>
        <p:nvCxnSpPr>
          <p:cNvPr id="95" name="Straight Arrow Connector 94"/>
          <p:cNvCxnSpPr>
            <a:cxnSpLocks/>
          </p:cNvCxnSpPr>
          <p:nvPr/>
        </p:nvCxnSpPr>
        <p:spPr>
          <a:xfrm flipH="1">
            <a:off x="4755753" y="3647724"/>
            <a:ext cx="1" cy="66100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58" y="2048067"/>
            <a:ext cx="1684067" cy="16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82" y="4509347"/>
            <a:ext cx="1684067" cy="16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Caso de Uso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Alternativo de Liquidação de Transações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729467" y="1852245"/>
            <a:ext cx="8029665" cy="4419600"/>
          </a:xfrm>
          <a:prstGeom prst="roundRect">
            <a:avLst>
              <a:gd name="adj" fmla="val 5546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77104" y="1346832"/>
            <a:ext cx="2003387" cy="613053"/>
          </a:xfrm>
          <a:prstGeom prst="roundRect">
            <a:avLst>
              <a:gd name="adj" fmla="val 941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STR + SALT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65656" y="2147516"/>
            <a:ext cx="1774268" cy="1114081"/>
            <a:chOff x="1015211" y="2440508"/>
            <a:chExt cx="1774268" cy="1114081"/>
          </a:xfrm>
        </p:grpSpPr>
        <p:sp>
          <p:nvSpPr>
            <p:cNvPr id="48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0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Retângulo 49"/>
          <p:cNvSpPr/>
          <p:nvPr/>
        </p:nvSpPr>
        <p:spPr>
          <a:xfrm>
            <a:off x="7428863" y="28704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1800"/>
              </a:spcBef>
            </a:pPr>
            <a:endParaRPr lang="pt-BR" sz="1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896303" y="3250606"/>
            <a:ext cx="1774268" cy="1114081"/>
            <a:chOff x="1015211" y="2440508"/>
            <a:chExt cx="1774268" cy="1114081"/>
          </a:xfrm>
        </p:grpSpPr>
        <p:sp>
          <p:nvSpPr>
            <p:cNvPr id="39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6768231" y="3411908"/>
            <a:ext cx="1774268" cy="1114081"/>
            <a:chOff x="1015211" y="2440508"/>
            <a:chExt cx="1774268" cy="1114081"/>
          </a:xfrm>
        </p:grpSpPr>
        <p:sp>
          <p:nvSpPr>
            <p:cNvPr id="47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roup 53"/>
          <p:cNvGrpSpPr/>
          <p:nvPr/>
        </p:nvGrpSpPr>
        <p:grpSpPr>
          <a:xfrm>
            <a:off x="6768231" y="2174335"/>
            <a:ext cx="1774268" cy="1114081"/>
            <a:chOff x="1015211" y="2440508"/>
            <a:chExt cx="1774268" cy="1114081"/>
          </a:xfrm>
        </p:grpSpPr>
        <p:sp>
          <p:nvSpPr>
            <p:cNvPr id="55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6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" name="Straight Arrow Connector 16"/>
          <p:cNvCxnSpPr>
            <a:cxnSpLocks/>
            <a:stCxn id="12" idx="1"/>
            <a:endCxn id="43" idx="3"/>
          </p:cNvCxnSpPr>
          <p:nvPr/>
        </p:nvCxnSpPr>
        <p:spPr>
          <a:xfrm rot="10800000" flipV="1">
            <a:off x="2182022" y="2890102"/>
            <a:ext cx="1634488" cy="790474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6" idx="1"/>
            <a:endCxn id="12" idx="3"/>
          </p:cNvCxnSpPr>
          <p:nvPr/>
        </p:nvCxnSpPr>
        <p:spPr>
          <a:xfrm rot="10800000" flipV="1">
            <a:off x="5694998" y="2604304"/>
            <a:ext cx="1561783" cy="285797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  <a:stCxn id="53" idx="1"/>
            <a:endCxn id="12" idx="3"/>
          </p:cNvCxnSpPr>
          <p:nvPr/>
        </p:nvCxnSpPr>
        <p:spPr>
          <a:xfrm rot="10800000">
            <a:off x="5694998" y="2890102"/>
            <a:ext cx="1561783" cy="951776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2" idx="1"/>
            <a:endCxn id="40" idx="3"/>
          </p:cNvCxnSpPr>
          <p:nvPr/>
        </p:nvCxnSpPr>
        <p:spPr>
          <a:xfrm rot="10800000">
            <a:off x="2151376" y="2577486"/>
            <a:ext cx="1665135" cy="312616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3816510" y="1867187"/>
            <a:ext cx="1878487" cy="1726747"/>
            <a:chOff x="3816510" y="1867187"/>
            <a:chExt cx="1878487" cy="1726747"/>
          </a:xfrm>
        </p:grpSpPr>
        <p:grpSp>
          <p:nvGrpSpPr>
            <p:cNvPr id="8" name="Group 7"/>
            <p:cNvGrpSpPr/>
            <p:nvPr/>
          </p:nvGrpSpPr>
          <p:grpSpPr>
            <a:xfrm>
              <a:off x="4253309" y="2625467"/>
              <a:ext cx="1004888" cy="968467"/>
              <a:chOff x="4325045" y="1981804"/>
              <a:chExt cx="1004888" cy="968467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3816510" y="2186269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2184" y="1867187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04183" y="2159470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42976" y="4753256"/>
            <a:ext cx="1004888" cy="963556"/>
            <a:chOff x="4306591" y="1982278"/>
            <a:chExt cx="1004888" cy="963556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816510" y="4254943"/>
            <a:ext cx="1878487" cy="1726747"/>
            <a:chOff x="3816510" y="4254943"/>
            <a:chExt cx="1878487" cy="1726747"/>
          </a:xfrm>
        </p:grpSpPr>
        <p:grpSp>
          <p:nvGrpSpPr>
            <p:cNvPr id="88" name="Group 87"/>
            <p:cNvGrpSpPr/>
            <p:nvPr/>
          </p:nvGrpSpPr>
          <p:grpSpPr>
            <a:xfrm>
              <a:off x="4253309" y="5013223"/>
              <a:ext cx="1004888" cy="968467"/>
              <a:chOff x="4325045" y="1981804"/>
              <a:chExt cx="1004888" cy="968467"/>
            </a:xfrm>
          </p:grpSpPr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89" name="Rectangle: Rounded Corners 88"/>
            <p:cNvSpPr/>
            <p:nvPr/>
          </p:nvSpPr>
          <p:spPr>
            <a:xfrm>
              <a:off x="3816510" y="4574025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012184" y="4254943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04183" y="4547226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2</a:t>
              </a:r>
            </a:p>
          </p:txBody>
        </p:sp>
      </p:grpSp>
      <p:cxnSp>
        <p:nvCxnSpPr>
          <p:cNvPr id="95" name="Straight Arrow Connector 94"/>
          <p:cNvCxnSpPr>
            <a:cxnSpLocks/>
            <a:stCxn id="12" idx="2"/>
            <a:endCxn id="90" idx="0"/>
          </p:cNvCxnSpPr>
          <p:nvPr/>
        </p:nvCxnSpPr>
        <p:spPr>
          <a:xfrm flipH="1">
            <a:off x="4755753" y="3593934"/>
            <a:ext cx="1" cy="66100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 flipH="1">
            <a:off x="3258207" y="3648565"/>
            <a:ext cx="876809" cy="925460"/>
          </a:xfrm>
          <a:prstGeom prst="straightConnector1">
            <a:avLst/>
          </a:prstGeom>
          <a:ln w="762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576864" y="448394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DF</a:t>
            </a:r>
          </a:p>
        </p:txBody>
      </p:sp>
    </p:spTree>
    <p:extLst>
      <p:ext uri="{BB962C8B-B14F-4D97-AF65-F5344CB8AC3E}">
        <p14:creationId xmlns:p14="http://schemas.microsoft.com/office/powerpoint/2010/main" val="24788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Caso de Uso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de Transferência de Reservas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729467" y="1852245"/>
            <a:ext cx="8029665" cy="4419600"/>
          </a:xfrm>
          <a:prstGeom prst="roundRect">
            <a:avLst>
              <a:gd name="adj" fmla="val 5546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77104" y="1346832"/>
            <a:ext cx="2003387" cy="613053"/>
          </a:xfrm>
          <a:prstGeom prst="roundRect">
            <a:avLst>
              <a:gd name="adj" fmla="val 941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STR + SALT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65656" y="2147516"/>
            <a:ext cx="1774268" cy="1114081"/>
            <a:chOff x="1015211" y="2440508"/>
            <a:chExt cx="1774268" cy="1114081"/>
          </a:xfrm>
        </p:grpSpPr>
        <p:sp>
          <p:nvSpPr>
            <p:cNvPr id="48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0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Retângulo 49"/>
          <p:cNvSpPr/>
          <p:nvPr/>
        </p:nvSpPr>
        <p:spPr>
          <a:xfrm>
            <a:off x="7428863" y="28704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1800"/>
              </a:spcBef>
            </a:pPr>
            <a:endParaRPr lang="pt-BR" sz="1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896303" y="3250606"/>
            <a:ext cx="1774268" cy="1114081"/>
            <a:chOff x="1015211" y="2440508"/>
            <a:chExt cx="1774268" cy="1114081"/>
          </a:xfrm>
        </p:grpSpPr>
        <p:sp>
          <p:nvSpPr>
            <p:cNvPr id="39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6768231" y="3411908"/>
            <a:ext cx="1774268" cy="1114081"/>
            <a:chOff x="1015211" y="2440508"/>
            <a:chExt cx="1774268" cy="1114081"/>
          </a:xfrm>
        </p:grpSpPr>
        <p:sp>
          <p:nvSpPr>
            <p:cNvPr id="47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roup 53"/>
          <p:cNvGrpSpPr/>
          <p:nvPr/>
        </p:nvGrpSpPr>
        <p:grpSpPr>
          <a:xfrm>
            <a:off x="6768231" y="2174335"/>
            <a:ext cx="1774268" cy="1114081"/>
            <a:chOff x="1015211" y="2440508"/>
            <a:chExt cx="1774268" cy="1114081"/>
          </a:xfrm>
        </p:grpSpPr>
        <p:sp>
          <p:nvSpPr>
            <p:cNvPr id="55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6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" name="Straight Arrow Connector 16"/>
          <p:cNvCxnSpPr>
            <a:cxnSpLocks/>
            <a:stCxn id="12" idx="1"/>
            <a:endCxn id="43" idx="3"/>
          </p:cNvCxnSpPr>
          <p:nvPr/>
        </p:nvCxnSpPr>
        <p:spPr>
          <a:xfrm rot="10800000" flipV="1">
            <a:off x="2182022" y="2890102"/>
            <a:ext cx="1634488" cy="790474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6" idx="1"/>
            <a:endCxn id="12" idx="3"/>
          </p:cNvCxnSpPr>
          <p:nvPr/>
        </p:nvCxnSpPr>
        <p:spPr>
          <a:xfrm rot="10800000" flipV="1">
            <a:off x="5694998" y="2604304"/>
            <a:ext cx="1561783" cy="285797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  <a:stCxn id="53" idx="1"/>
            <a:endCxn id="12" idx="3"/>
          </p:cNvCxnSpPr>
          <p:nvPr/>
        </p:nvCxnSpPr>
        <p:spPr>
          <a:xfrm rot="10800000">
            <a:off x="5694998" y="2890102"/>
            <a:ext cx="1561783" cy="951776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2" idx="1"/>
            <a:endCxn id="40" idx="3"/>
          </p:cNvCxnSpPr>
          <p:nvPr/>
        </p:nvCxnSpPr>
        <p:spPr>
          <a:xfrm rot="10800000">
            <a:off x="2151376" y="2577486"/>
            <a:ext cx="1665135" cy="312616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3816510" y="1867187"/>
            <a:ext cx="1878487" cy="1726747"/>
            <a:chOff x="3816510" y="1867187"/>
            <a:chExt cx="1878487" cy="1726747"/>
          </a:xfrm>
        </p:grpSpPr>
        <p:grpSp>
          <p:nvGrpSpPr>
            <p:cNvPr id="8" name="Group 7"/>
            <p:cNvGrpSpPr/>
            <p:nvPr/>
          </p:nvGrpSpPr>
          <p:grpSpPr>
            <a:xfrm>
              <a:off x="4253309" y="2625467"/>
              <a:ext cx="1004888" cy="968467"/>
              <a:chOff x="4325045" y="1981804"/>
              <a:chExt cx="1004888" cy="968467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3816510" y="2186269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2184" y="1867187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04183" y="2159470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42976" y="4753256"/>
            <a:ext cx="1004888" cy="963556"/>
            <a:chOff x="4306591" y="1982278"/>
            <a:chExt cx="1004888" cy="963556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cxnSp>
        <p:nvCxnSpPr>
          <p:cNvPr id="77" name="Straight Arrow Connector 76"/>
          <p:cNvCxnSpPr>
            <a:cxnSpLocks/>
          </p:cNvCxnSpPr>
          <p:nvPr/>
        </p:nvCxnSpPr>
        <p:spPr>
          <a:xfrm flipH="1">
            <a:off x="3258207" y="3648565"/>
            <a:ext cx="876809" cy="925460"/>
          </a:xfrm>
          <a:prstGeom prst="straightConnector1">
            <a:avLst/>
          </a:prstGeom>
          <a:ln w="762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3816510" y="4254943"/>
            <a:ext cx="1878487" cy="1726747"/>
            <a:chOff x="3816510" y="4254943"/>
            <a:chExt cx="1878487" cy="1726747"/>
          </a:xfrm>
        </p:grpSpPr>
        <p:grpSp>
          <p:nvGrpSpPr>
            <p:cNvPr id="88" name="Group 87"/>
            <p:cNvGrpSpPr/>
            <p:nvPr/>
          </p:nvGrpSpPr>
          <p:grpSpPr>
            <a:xfrm>
              <a:off x="4253309" y="5013223"/>
              <a:ext cx="1004888" cy="968467"/>
              <a:chOff x="4325045" y="1981804"/>
              <a:chExt cx="1004888" cy="968467"/>
            </a:xfrm>
          </p:grpSpPr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89" name="Rectangle: Rounded Corners 88"/>
            <p:cNvSpPr/>
            <p:nvPr/>
          </p:nvSpPr>
          <p:spPr>
            <a:xfrm>
              <a:off x="3816510" y="4574025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012184" y="4254943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04183" y="4547226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2</a:t>
              </a:r>
            </a:p>
          </p:txBody>
        </p:sp>
      </p:grpSp>
      <p:cxnSp>
        <p:nvCxnSpPr>
          <p:cNvPr id="95" name="Straight Arrow Connector 94"/>
          <p:cNvCxnSpPr>
            <a:cxnSpLocks/>
            <a:stCxn id="12" idx="2"/>
            <a:endCxn id="90" idx="0"/>
          </p:cNvCxnSpPr>
          <p:nvPr/>
        </p:nvCxnSpPr>
        <p:spPr>
          <a:xfrm flipH="1">
            <a:off x="4755753" y="3593934"/>
            <a:ext cx="1" cy="66100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1156886" y="4753256"/>
            <a:ext cx="1004888" cy="963556"/>
            <a:chOff x="4306591" y="1982278"/>
            <a:chExt cx="1004888" cy="963556"/>
          </a:xfrm>
        </p:grpSpPr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72560" y="4753256"/>
            <a:ext cx="1004888" cy="963556"/>
            <a:chOff x="4306591" y="1982278"/>
            <a:chExt cx="1004888" cy="963556"/>
          </a:xfrm>
        </p:grpSpPr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471252" y="4753256"/>
            <a:ext cx="1004888" cy="963556"/>
            <a:chOff x="4306591" y="1982278"/>
            <a:chExt cx="1004888" cy="963556"/>
          </a:xfrm>
        </p:grpSpPr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cxnSp>
        <p:nvCxnSpPr>
          <p:cNvPr id="118" name="Straight Arrow Connector 117"/>
          <p:cNvCxnSpPr>
            <a:cxnSpLocks/>
            <a:stCxn id="33" idx="2"/>
            <a:endCxn id="108" idx="2"/>
          </p:cNvCxnSpPr>
          <p:nvPr/>
        </p:nvCxnSpPr>
        <p:spPr>
          <a:xfrm rot="5400000">
            <a:off x="2144373" y="5123767"/>
            <a:ext cx="12700" cy="1186090"/>
          </a:xfrm>
          <a:prstGeom prst="curvedConnector3">
            <a:avLst>
              <a:gd name="adj1" fmla="val 1800000"/>
            </a:avLst>
          </a:prstGeom>
          <a:ln w="762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17"/>
          <p:cNvCxnSpPr>
            <a:cxnSpLocks/>
            <a:stCxn id="33" idx="2"/>
            <a:endCxn id="111" idx="2"/>
          </p:cNvCxnSpPr>
          <p:nvPr/>
        </p:nvCxnSpPr>
        <p:spPr>
          <a:xfrm rot="16200000" flipH="1">
            <a:off x="4652210" y="3802020"/>
            <a:ext cx="12700" cy="3829584"/>
          </a:xfrm>
          <a:prstGeom prst="curvedConnector3">
            <a:avLst>
              <a:gd name="adj1" fmla="val 3324709"/>
            </a:avLst>
          </a:prstGeom>
          <a:ln w="762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17"/>
          <p:cNvCxnSpPr>
            <a:cxnSpLocks/>
            <a:stCxn id="111" idx="2"/>
            <a:endCxn id="114" idx="2"/>
          </p:cNvCxnSpPr>
          <p:nvPr/>
        </p:nvCxnSpPr>
        <p:spPr>
          <a:xfrm rot="16200000" flipH="1">
            <a:off x="7216348" y="5067466"/>
            <a:ext cx="12700" cy="1298692"/>
          </a:xfrm>
          <a:prstGeom prst="curvedConnector3">
            <a:avLst>
              <a:gd name="adj1" fmla="val 1884701"/>
            </a:avLst>
          </a:prstGeom>
          <a:ln w="762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75225" y="450518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6864" y="448394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DF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6233" y="4496957"/>
            <a:ext cx="4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6454" y="44969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25673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Caso de Uso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de Transferência de Reservas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729467" y="1852245"/>
            <a:ext cx="8029665" cy="4419600"/>
          </a:xfrm>
          <a:prstGeom prst="roundRect">
            <a:avLst>
              <a:gd name="adj" fmla="val 5546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77104" y="1346832"/>
            <a:ext cx="2877833" cy="613053"/>
          </a:xfrm>
          <a:prstGeom prst="roundRect">
            <a:avLst>
              <a:gd name="adj" fmla="val 941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Comitê de Crise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65656" y="2147516"/>
            <a:ext cx="1774268" cy="1114081"/>
            <a:chOff x="1015211" y="2440508"/>
            <a:chExt cx="1774268" cy="1114081"/>
          </a:xfrm>
        </p:grpSpPr>
        <p:sp>
          <p:nvSpPr>
            <p:cNvPr id="48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0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Retângulo 49"/>
          <p:cNvSpPr/>
          <p:nvPr/>
        </p:nvSpPr>
        <p:spPr>
          <a:xfrm>
            <a:off x="7428863" y="287047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1800"/>
              </a:spcBef>
            </a:pPr>
            <a:endParaRPr lang="pt-BR" sz="1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896303" y="3250606"/>
            <a:ext cx="1774268" cy="1114081"/>
            <a:chOff x="1015211" y="2440508"/>
            <a:chExt cx="1774268" cy="1114081"/>
          </a:xfrm>
        </p:grpSpPr>
        <p:sp>
          <p:nvSpPr>
            <p:cNvPr id="39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4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6768231" y="3411908"/>
            <a:ext cx="1774268" cy="1114081"/>
            <a:chOff x="1015211" y="2440508"/>
            <a:chExt cx="1774268" cy="1114081"/>
          </a:xfrm>
        </p:grpSpPr>
        <p:sp>
          <p:nvSpPr>
            <p:cNvPr id="47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3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roup 53"/>
          <p:cNvGrpSpPr/>
          <p:nvPr/>
        </p:nvGrpSpPr>
        <p:grpSpPr>
          <a:xfrm>
            <a:off x="6768231" y="2174335"/>
            <a:ext cx="1774268" cy="1114081"/>
            <a:chOff x="1015211" y="2440508"/>
            <a:chExt cx="1774268" cy="1114081"/>
          </a:xfrm>
        </p:grpSpPr>
        <p:sp>
          <p:nvSpPr>
            <p:cNvPr id="55" name="Retângulo 47"/>
            <p:cNvSpPr/>
            <p:nvPr/>
          </p:nvSpPr>
          <p:spPr>
            <a:xfrm>
              <a:off x="1015211" y="3246812"/>
              <a:ext cx="1774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r>
                <a:rPr lang="pt-BR" sz="1400" b="1" dirty="0"/>
                <a:t>Instituição Financeira</a:t>
              </a:r>
            </a:p>
          </p:txBody>
        </p:sp>
        <p:pic>
          <p:nvPicPr>
            <p:cNvPr id="56" name="Imagem 39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6" r="73305" b="73629"/>
            <a:stretch/>
          </p:blipFill>
          <p:spPr bwMode="auto">
            <a:xfrm>
              <a:off x="1503760" y="2440508"/>
              <a:ext cx="797170" cy="8599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" name="Straight Arrow Connector 16"/>
          <p:cNvCxnSpPr>
            <a:cxnSpLocks/>
            <a:endCxn id="43" idx="3"/>
          </p:cNvCxnSpPr>
          <p:nvPr/>
        </p:nvCxnSpPr>
        <p:spPr>
          <a:xfrm rot="10800000">
            <a:off x="2182023" y="3680576"/>
            <a:ext cx="926891" cy="161302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6" idx="1"/>
          </p:cNvCxnSpPr>
          <p:nvPr/>
        </p:nvCxnSpPr>
        <p:spPr>
          <a:xfrm rot="10800000" flipV="1">
            <a:off x="6379780" y="2604305"/>
            <a:ext cx="877001" cy="117876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  <a:stCxn id="53" idx="1"/>
          </p:cNvCxnSpPr>
          <p:nvPr/>
        </p:nvCxnSpPr>
        <p:spPr>
          <a:xfrm rot="10800000" flipV="1">
            <a:off x="6463862" y="3841877"/>
            <a:ext cx="792918" cy="99501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endCxn id="40" idx="3"/>
          </p:cNvCxnSpPr>
          <p:nvPr/>
        </p:nvCxnSpPr>
        <p:spPr>
          <a:xfrm rot="10800000">
            <a:off x="2151375" y="2577487"/>
            <a:ext cx="957538" cy="144693"/>
          </a:xfrm>
          <a:prstGeom prst="bentConnector3">
            <a:avLst>
              <a:gd name="adj1" fmla="val 50000"/>
            </a:avLst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3816510" y="1867187"/>
            <a:ext cx="1878487" cy="1726747"/>
            <a:chOff x="3816510" y="1867187"/>
            <a:chExt cx="1878487" cy="1726747"/>
          </a:xfrm>
        </p:grpSpPr>
        <p:grpSp>
          <p:nvGrpSpPr>
            <p:cNvPr id="8" name="Group 7"/>
            <p:cNvGrpSpPr/>
            <p:nvPr/>
          </p:nvGrpSpPr>
          <p:grpSpPr>
            <a:xfrm>
              <a:off x="4253309" y="2625467"/>
              <a:ext cx="1004888" cy="968467"/>
              <a:chOff x="4325045" y="1981804"/>
              <a:chExt cx="1004888" cy="968467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3816510" y="2186269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2184" y="1867187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04183" y="2159470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42976" y="4753256"/>
            <a:ext cx="1004888" cy="963556"/>
            <a:chOff x="4306591" y="1982278"/>
            <a:chExt cx="1004888" cy="963556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816510" y="4254943"/>
            <a:ext cx="1878487" cy="1726747"/>
            <a:chOff x="3816510" y="4254943"/>
            <a:chExt cx="1878487" cy="1726747"/>
          </a:xfrm>
        </p:grpSpPr>
        <p:grpSp>
          <p:nvGrpSpPr>
            <p:cNvPr id="88" name="Group 87"/>
            <p:cNvGrpSpPr/>
            <p:nvPr/>
          </p:nvGrpSpPr>
          <p:grpSpPr>
            <a:xfrm>
              <a:off x="4253309" y="5013223"/>
              <a:ext cx="1004888" cy="968467"/>
              <a:chOff x="4325045" y="1981804"/>
              <a:chExt cx="1004888" cy="968467"/>
            </a:xfrm>
          </p:grpSpPr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045" y="1981804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Retângulo 51"/>
              <p:cNvSpPr/>
              <p:nvPr/>
            </p:nvSpPr>
            <p:spPr>
              <a:xfrm>
                <a:off x="4563743" y="2642494"/>
                <a:ext cx="4552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i="1" dirty="0"/>
                  <a:t>STR</a:t>
                </a:r>
              </a:p>
            </p:txBody>
          </p:sp>
        </p:grpSp>
        <p:sp>
          <p:nvSpPr>
            <p:cNvPr id="89" name="Rectangle: Rounded Corners 88"/>
            <p:cNvSpPr/>
            <p:nvPr/>
          </p:nvSpPr>
          <p:spPr>
            <a:xfrm>
              <a:off x="3816510" y="4574025"/>
              <a:ext cx="1878487" cy="14076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012184" y="4254943"/>
              <a:ext cx="1487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Banco Central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04183" y="4547226"/>
              <a:ext cx="703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Site 2</a:t>
              </a:r>
            </a:p>
          </p:txBody>
        </p:sp>
      </p:grpSp>
      <p:cxnSp>
        <p:nvCxnSpPr>
          <p:cNvPr id="95" name="Straight Arrow Connector 94"/>
          <p:cNvCxnSpPr>
            <a:cxnSpLocks/>
            <a:stCxn id="12" idx="2"/>
            <a:endCxn id="90" idx="0"/>
          </p:cNvCxnSpPr>
          <p:nvPr/>
        </p:nvCxnSpPr>
        <p:spPr>
          <a:xfrm flipH="1">
            <a:off x="4755753" y="3593934"/>
            <a:ext cx="1" cy="66100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1156886" y="4753256"/>
            <a:ext cx="1004888" cy="963556"/>
            <a:chOff x="4306591" y="1982278"/>
            <a:chExt cx="1004888" cy="963556"/>
          </a:xfrm>
        </p:grpSpPr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72560" y="4753256"/>
            <a:ext cx="1004888" cy="963556"/>
            <a:chOff x="4306591" y="1982278"/>
            <a:chExt cx="1004888" cy="963556"/>
          </a:xfrm>
        </p:grpSpPr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471252" y="4753256"/>
            <a:ext cx="1004888" cy="963556"/>
            <a:chOff x="4306591" y="1982278"/>
            <a:chExt cx="1004888" cy="963556"/>
          </a:xfrm>
        </p:grpSpPr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cxnSp>
        <p:nvCxnSpPr>
          <p:cNvPr id="118" name="Straight Arrow Connector 117"/>
          <p:cNvCxnSpPr>
            <a:cxnSpLocks/>
            <a:stCxn id="33" idx="2"/>
            <a:endCxn id="108" idx="2"/>
          </p:cNvCxnSpPr>
          <p:nvPr/>
        </p:nvCxnSpPr>
        <p:spPr>
          <a:xfrm rot="5400000">
            <a:off x="2144373" y="5123767"/>
            <a:ext cx="12700" cy="1186090"/>
          </a:xfrm>
          <a:prstGeom prst="curvedConnector3">
            <a:avLst>
              <a:gd name="adj1" fmla="val 1800000"/>
            </a:avLst>
          </a:prstGeom>
          <a:ln w="762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17"/>
          <p:cNvCxnSpPr>
            <a:cxnSpLocks/>
            <a:stCxn id="33" idx="2"/>
            <a:endCxn id="111" idx="2"/>
          </p:cNvCxnSpPr>
          <p:nvPr/>
        </p:nvCxnSpPr>
        <p:spPr>
          <a:xfrm rot="16200000" flipH="1">
            <a:off x="4652210" y="3802020"/>
            <a:ext cx="12700" cy="3829584"/>
          </a:xfrm>
          <a:prstGeom prst="curvedConnector3">
            <a:avLst>
              <a:gd name="adj1" fmla="val 3324709"/>
            </a:avLst>
          </a:prstGeom>
          <a:ln w="762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17"/>
          <p:cNvCxnSpPr>
            <a:cxnSpLocks/>
            <a:stCxn id="111" idx="2"/>
            <a:endCxn id="114" idx="2"/>
          </p:cNvCxnSpPr>
          <p:nvPr/>
        </p:nvCxnSpPr>
        <p:spPr>
          <a:xfrm rot="16200000" flipH="1">
            <a:off x="7216348" y="5067466"/>
            <a:ext cx="12700" cy="1298692"/>
          </a:xfrm>
          <a:prstGeom prst="curvedConnector3">
            <a:avLst>
              <a:gd name="adj1" fmla="val 1884701"/>
            </a:avLst>
          </a:prstGeom>
          <a:ln w="762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58" y="2048067"/>
            <a:ext cx="1684067" cy="16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55" y="4423918"/>
            <a:ext cx="1711849" cy="17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14" y="4674512"/>
            <a:ext cx="1070386" cy="10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375225" y="450518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576864" y="448394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DF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76233" y="4496957"/>
            <a:ext cx="4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RJ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86454" y="44969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4403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Caso de Uso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Alternativo de Liquidação de Transações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729467" y="1852245"/>
            <a:ext cx="8029665" cy="4419600"/>
          </a:xfrm>
          <a:prstGeom prst="roundRect">
            <a:avLst>
              <a:gd name="adj" fmla="val 5546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77104" y="1346832"/>
            <a:ext cx="4310732" cy="613053"/>
          </a:xfrm>
          <a:prstGeom prst="roundRect">
            <a:avLst>
              <a:gd name="adj" fmla="val 941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SALT – Operação normal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1156886" y="4753256"/>
            <a:ext cx="1004888" cy="963556"/>
            <a:chOff x="4306591" y="1982278"/>
            <a:chExt cx="1004888" cy="963556"/>
          </a:xfrm>
        </p:grpSpPr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471252" y="4753256"/>
            <a:ext cx="1004888" cy="963556"/>
            <a:chOff x="4306591" y="1982278"/>
            <a:chExt cx="1004888" cy="963556"/>
          </a:xfrm>
        </p:grpSpPr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96303" y="3250606"/>
            <a:ext cx="2354382" cy="1114081"/>
            <a:chOff x="896303" y="3250606"/>
            <a:chExt cx="2354382" cy="1114081"/>
          </a:xfrm>
        </p:grpSpPr>
        <p:grpSp>
          <p:nvGrpSpPr>
            <p:cNvPr id="38" name="Group 37"/>
            <p:cNvGrpSpPr/>
            <p:nvPr/>
          </p:nvGrpSpPr>
          <p:grpSpPr>
            <a:xfrm>
              <a:off x="896303" y="3250606"/>
              <a:ext cx="1774268" cy="1114081"/>
              <a:chOff x="1015211" y="2440508"/>
              <a:chExt cx="1774268" cy="1114081"/>
            </a:xfrm>
          </p:grpSpPr>
          <p:sp>
            <p:nvSpPr>
              <p:cNvPr id="39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43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2245797" y="3293127"/>
              <a:ext cx="1004888" cy="932026"/>
              <a:chOff x="4306591" y="2013808"/>
              <a:chExt cx="1004888" cy="932026"/>
            </a:xfrm>
          </p:grpSpPr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201380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  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865656" y="2147516"/>
            <a:ext cx="2385029" cy="1114081"/>
            <a:chOff x="865656" y="2147516"/>
            <a:chExt cx="2385029" cy="1114081"/>
          </a:xfrm>
        </p:grpSpPr>
        <p:grpSp>
          <p:nvGrpSpPr>
            <p:cNvPr id="13" name="Group 12"/>
            <p:cNvGrpSpPr/>
            <p:nvPr/>
          </p:nvGrpSpPr>
          <p:grpSpPr>
            <a:xfrm>
              <a:off x="865656" y="2147516"/>
              <a:ext cx="1774268" cy="1114081"/>
              <a:chOff x="1015211" y="2440508"/>
              <a:chExt cx="1774268" cy="1114081"/>
            </a:xfrm>
          </p:grpSpPr>
          <p:sp>
            <p:nvSpPr>
              <p:cNvPr id="48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40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2245797" y="2224172"/>
              <a:ext cx="1004888" cy="974066"/>
              <a:chOff x="4306591" y="1971768"/>
              <a:chExt cx="1004888" cy="974066"/>
            </a:xfrm>
          </p:grpSpPr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7176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198919" y="3250606"/>
            <a:ext cx="2343580" cy="1114081"/>
            <a:chOff x="6198919" y="3411908"/>
            <a:chExt cx="2343580" cy="1114081"/>
          </a:xfrm>
        </p:grpSpPr>
        <p:grpSp>
          <p:nvGrpSpPr>
            <p:cNvPr id="46" name="Group 45"/>
            <p:cNvGrpSpPr/>
            <p:nvPr/>
          </p:nvGrpSpPr>
          <p:grpSpPr>
            <a:xfrm>
              <a:off x="6768231" y="3411908"/>
              <a:ext cx="1774268" cy="1114081"/>
              <a:chOff x="1015211" y="2440508"/>
              <a:chExt cx="1774268" cy="1114081"/>
            </a:xfrm>
          </p:grpSpPr>
          <p:sp>
            <p:nvSpPr>
              <p:cNvPr id="47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53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6198919" y="3460915"/>
              <a:ext cx="1004888" cy="963556"/>
              <a:chOff x="4306591" y="1982278"/>
              <a:chExt cx="1004888" cy="963556"/>
            </a:xfrm>
          </p:grpSpPr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8227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198919" y="2147516"/>
            <a:ext cx="2343580" cy="1114081"/>
            <a:chOff x="6198919" y="2174335"/>
            <a:chExt cx="2343580" cy="1114081"/>
          </a:xfrm>
        </p:grpSpPr>
        <p:sp>
          <p:nvSpPr>
            <p:cNvPr id="50" name="Retângulo 49"/>
            <p:cNvSpPr/>
            <p:nvPr/>
          </p:nvSpPr>
          <p:spPr>
            <a:xfrm>
              <a:off x="7428863" y="2870478"/>
              <a:ext cx="1847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endParaRPr lang="pt-BR" sz="1400" b="1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768231" y="2174335"/>
              <a:ext cx="1774268" cy="1114081"/>
              <a:chOff x="1015211" y="2440508"/>
              <a:chExt cx="1774268" cy="1114081"/>
            </a:xfrm>
          </p:grpSpPr>
          <p:sp>
            <p:nvSpPr>
              <p:cNvPr id="55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56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6198919" y="2256833"/>
              <a:ext cx="1004888" cy="963556"/>
              <a:chOff x="4306591" y="1982278"/>
              <a:chExt cx="1004888" cy="963556"/>
            </a:xfrm>
          </p:grpSpPr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8227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 </a:t>
                </a:r>
              </a:p>
            </p:txBody>
          </p:sp>
        </p:grpSp>
      </p:grpSp>
      <p:cxnSp>
        <p:nvCxnSpPr>
          <p:cNvPr id="5" name="Straight Arrow Connector 4"/>
          <p:cNvCxnSpPr>
            <a:cxnSpLocks/>
            <a:stCxn id="98" idx="0"/>
            <a:endCxn id="63" idx="3"/>
          </p:cNvCxnSpPr>
          <p:nvPr/>
        </p:nvCxnSpPr>
        <p:spPr>
          <a:xfrm rot="16200000" flipV="1">
            <a:off x="3580133" y="3323248"/>
            <a:ext cx="830674" cy="1489570"/>
          </a:xfrm>
          <a:prstGeom prst="bentConnector2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stCxn id="98" idx="0"/>
            <a:endCxn id="67" idx="3"/>
          </p:cNvCxnSpPr>
          <p:nvPr/>
        </p:nvCxnSpPr>
        <p:spPr>
          <a:xfrm rot="16200000" flipV="1">
            <a:off x="3045656" y="2788771"/>
            <a:ext cx="1899629" cy="1489570"/>
          </a:xfrm>
          <a:prstGeom prst="bentConnector2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98" idx="0"/>
            <a:endCxn id="71" idx="1"/>
          </p:cNvCxnSpPr>
          <p:nvPr/>
        </p:nvCxnSpPr>
        <p:spPr>
          <a:xfrm rot="5400000" flipH="1" flipV="1">
            <a:off x="5057493" y="3341944"/>
            <a:ext cx="824188" cy="1458664"/>
          </a:xfrm>
          <a:prstGeom prst="bentConnector2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98" idx="0"/>
          </p:cNvCxnSpPr>
          <p:nvPr/>
        </p:nvCxnSpPr>
        <p:spPr>
          <a:xfrm rot="5400000" flipH="1" flipV="1">
            <a:off x="4534213" y="2795628"/>
            <a:ext cx="1893785" cy="1481701"/>
          </a:xfrm>
          <a:prstGeom prst="bentConnector3">
            <a:avLst>
              <a:gd name="adj1" fmla="val 100729"/>
            </a:avLst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375225" y="450518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SP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320016" y="4483370"/>
            <a:ext cx="1004888" cy="1219855"/>
            <a:chOff x="6172560" y="4496957"/>
            <a:chExt cx="1004888" cy="1219855"/>
          </a:xfrm>
        </p:grpSpPr>
        <p:grpSp>
          <p:nvGrpSpPr>
            <p:cNvPr id="109" name="Group 108"/>
            <p:cNvGrpSpPr/>
            <p:nvPr/>
          </p:nvGrpSpPr>
          <p:grpSpPr>
            <a:xfrm>
              <a:off x="6172560" y="4753256"/>
              <a:ext cx="1004888" cy="963556"/>
              <a:chOff x="4306591" y="1982278"/>
              <a:chExt cx="1004888" cy="963556"/>
            </a:xfrm>
          </p:grpSpPr>
          <p:pic>
            <p:nvPicPr>
              <p:cNvPr id="11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8227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 SALT </a:t>
                </a: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376233" y="4496957"/>
              <a:ext cx="433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RJ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686454" y="44969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</a:t>
            </a:r>
          </a:p>
        </p:txBody>
      </p:sp>
      <p:cxnSp>
        <p:nvCxnSpPr>
          <p:cNvPr id="115" name="Straight Arrow Connector 14"/>
          <p:cNvCxnSpPr>
            <a:cxnSpLocks/>
            <a:stCxn id="107" idx="3"/>
            <a:endCxn id="86" idx="1"/>
          </p:cNvCxnSpPr>
          <p:nvPr/>
        </p:nvCxnSpPr>
        <p:spPr>
          <a:xfrm flipV="1">
            <a:off x="2161774" y="4180021"/>
            <a:ext cx="2592538" cy="932804"/>
          </a:xfrm>
          <a:prstGeom prst="bentConnector3">
            <a:avLst>
              <a:gd name="adj1" fmla="val 50000"/>
            </a:avLst>
          </a:prstGeom>
          <a:ln w="476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754312" y="3995355"/>
            <a:ext cx="27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19" name="Straight Arrow Connector 14"/>
          <p:cNvCxnSpPr>
            <a:cxnSpLocks/>
            <a:stCxn id="113" idx="1"/>
            <a:endCxn id="86" idx="1"/>
          </p:cNvCxnSpPr>
          <p:nvPr/>
        </p:nvCxnSpPr>
        <p:spPr>
          <a:xfrm rot="10800000">
            <a:off x="4754312" y="4180021"/>
            <a:ext cx="2716940" cy="932804"/>
          </a:xfrm>
          <a:prstGeom prst="bentConnector3">
            <a:avLst>
              <a:gd name="adj1" fmla="val 50774"/>
            </a:avLst>
          </a:prstGeom>
          <a:ln w="476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Caso de Uso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Alternativo de Liquidação de Transações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729467" y="1852245"/>
            <a:ext cx="8029665" cy="4419600"/>
          </a:xfrm>
          <a:prstGeom prst="roundRect">
            <a:avLst>
              <a:gd name="adj" fmla="val 5546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77104" y="1346832"/>
            <a:ext cx="4310732" cy="613053"/>
          </a:xfrm>
          <a:prstGeom prst="roundRect">
            <a:avLst>
              <a:gd name="adj" fmla="val 941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SALT – Operação normal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1156886" y="4753256"/>
            <a:ext cx="1004888" cy="963556"/>
            <a:chOff x="4306591" y="1982278"/>
            <a:chExt cx="1004888" cy="963556"/>
          </a:xfrm>
        </p:grpSpPr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471252" y="4753256"/>
            <a:ext cx="1004888" cy="963556"/>
            <a:chOff x="4306591" y="1982278"/>
            <a:chExt cx="1004888" cy="963556"/>
          </a:xfrm>
        </p:grpSpPr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96303" y="3250606"/>
            <a:ext cx="2354382" cy="1114081"/>
            <a:chOff x="896303" y="3250606"/>
            <a:chExt cx="2354382" cy="1114081"/>
          </a:xfrm>
        </p:grpSpPr>
        <p:grpSp>
          <p:nvGrpSpPr>
            <p:cNvPr id="38" name="Group 37"/>
            <p:cNvGrpSpPr/>
            <p:nvPr/>
          </p:nvGrpSpPr>
          <p:grpSpPr>
            <a:xfrm>
              <a:off x="896303" y="3250606"/>
              <a:ext cx="1774268" cy="1114081"/>
              <a:chOff x="1015211" y="2440508"/>
              <a:chExt cx="1774268" cy="1114081"/>
            </a:xfrm>
          </p:grpSpPr>
          <p:sp>
            <p:nvSpPr>
              <p:cNvPr id="39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43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2245797" y="3293127"/>
              <a:ext cx="1004888" cy="932026"/>
              <a:chOff x="4306591" y="2013808"/>
              <a:chExt cx="1004888" cy="932026"/>
            </a:xfrm>
          </p:grpSpPr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201380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  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865656" y="2147516"/>
            <a:ext cx="2385029" cy="1114081"/>
            <a:chOff x="865656" y="2147516"/>
            <a:chExt cx="2385029" cy="1114081"/>
          </a:xfrm>
        </p:grpSpPr>
        <p:grpSp>
          <p:nvGrpSpPr>
            <p:cNvPr id="13" name="Group 12"/>
            <p:cNvGrpSpPr/>
            <p:nvPr/>
          </p:nvGrpSpPr>
          <p:grpSpPr>
            <a:xfrm>
              <a:off x="865656" y="2147516"/>
              <a:ext cx="1774268" cy="1114081"/>
              <a:chOff x="1015211" y="2440508"/>
              <a:chExt cx="1774268" cy="1114081"/>
            </a:xfrm>
          </p:grpSpPr>
          <p:sp>
            <p:nvSpPr>
              <p:cNvPr id="48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40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2245797" y="2224172"/>
              <a:ext cx="1004888" cy="974066"/>
              <a:chOff x="4306591" y="1971768"/>
              <a:chExt cx="1004888" cy="974066"/>
            </a:xfrm>
          </p:grpSpPr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7176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198919" y="3250606"/>
            <a:ext cx="2343580" cy="1114081"/>
            <a:chOff x="6198919" y="3411908"/>
            <a:chExt cx="2343580" cy="1114081"/>
          </a:xfrm>
        </p:grpSpPr>
        <p:grpSp>
          <p:nvGrpSpPr>
            <p:cNvPr id="46" name="Group 45"/>
            <p:cNvGrpSpPr/>
            <p:nvPr/>
          </p:nvGrpSpPr>
          <p:grpSpPr>
            <a:xfrm>
              <a:off x="6768231" y="3411908"/>
              <a:ext cx="1774268" cy="1114081"/>
              <a:chOff x="1015211" y="2440508"/>
              <a:chExt cx="1774268" cy="1114081"/>
            </a:xfrm>
          </p:grpSpPr>
          <p:sp>
            <p:nvSpPr>
              <p:cNvPr id="47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53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6198919" y="3460915"/>
              <a:ext cx="1004888" cy="963556"/>
              <a:chOff x="4306591" y="1982278"/>
              <a:chExt cx="1004888" cy="963556"/>
            </a:xfrm>
          </p:grpSpPr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8227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198919" y="2147516"/>
            <a:ext cx="2343580" cy="1114081"/>
            <a:chOff x="6198919" y="2174335"/>
            <a:chExt cx="2343580" cy="1114081"/>
          </a:xfrm>
        </p:grpSpPr>
        <p:sp>
          <p:nvSpPr>
            <p:cNvPr id="50" name="Retângulo 49"/>
            <p:cNvSpPr/>
            <p:nvPr/>
          </p:nvSpPr>
          <p:spPr>
            <a:xfrm>
              <a:off x="7428863" y="2870478"/>
              <a:ext cx="1847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endParaRPr lang="pt-BR" sz="1400" b="1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768231" y="2174335"/>
              <a:ext cx="1774268" cy="1114081"/>
              <a:chOff x="1015211" y="2440508"/>
              <a:chExt cx="1774268" cy="1114081"/>
            </a:xfrm>
          </p:grpSpPr>
          <p:sp>
            <p:nvSpPr>
              <p:cNvPr id="55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56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6198919" y="2245258"/>
              <a:ext cx="1004888" cy="975131"/>
              <a:chOff x="4306591" y="1970703"/>
              <a:chExt cx="1004888" cy="975131"/>
            </a:xfrm>
          </p:grpSpPr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70703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 </a:t>
                </a:r>
              </a:p>
            </p:txBody>
          </p:sp>
        </p:grpSp>
      </p:grpSp>
      <p:cxnSp>
        <p:nvCxnSpPr>
          <p:cNvPr id="5" name="Straight Arrow Connector 4"/>
          <p:cNvCxnSpPr>
            <a:cxnSpLocks/>
            <a:stCxn id="86" idx="0"/>
            <a:endCxn id="63" idx="3"/>
          </p:cNvCxnSpPr>
          <p:nvPr/>
        </p:nvCxnSpPr>
        <p:spPr>
          <a:xfrm rot="16200000" flipV="1">
            <a:off x="3854851" y="3048530"/>
            <a:ext cx="301194" cy="1509525"/>
          </a:xfrm>
          <a:prstGeom prst="bentConnector2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stCxn id="86" idx="0"/>
            <a:endCxn id="67" idx="3"/>
          </p:cNvCxnSpPr>
          <p:nvPr/>
        </p:nvCxnSpPr>
        <p:spPr>
          <a:xfrm rot="16200000" flipV="1">
            <a:off x="3320374" y="2514053"/>
            <a:ext cx="1370149" cy="1509525"/>
          </a:xfrm>
          <a:prstGeom prst="bentConnector2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86" idx="0"/>
            <a:endCxn id="71" idx="1"/>
          </p:cNvCxnSpPr>
          <p:nvPr/>
        </p:nvCxnSpPr>
        <p:spPr>
          <a:xfrm rot="5400000" flipH="1" flipV="1">
            <a:off x="5332210" y="3087182"/>
            <a:ext cx="294708" cy="1438709"/>
          </a:xfrm>
          <a:prstGeom prst="bentConnector2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86" idx="0"/>
            <a:endCxn id="74" idx="1"/>
          </p:cNvCxnSpPr>
          <p:nvPr/>
        </p:nvCxnSpPr>
        <p:spPr>
          <a:xfrm rot="5400000" flipH="1" flipV="1">
            <a:off x="4791623" y="2546595"/>
            <a:ext cx="1375882" cy="1438709"/>
          </a:xfrm>
          <a:prstGeom prst="bentConnector2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375225" y="450518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SP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320016" y="4483370"/>
            <a:ext cx="1004888" cy="1219855"/>
            <a:chOff x="6172560" y="4496957"/>
            <a:chExt cx="1004888" cy="1219855"/>
          </a:xfrm>
        </p:grpSpPr>
        <p:grpSp>
          <p:nvGrpSpPr>
            <p:cNvPr id="109" name="Group 108"/>
            <p:cNvGrpSpPr/>
            <p:nvPr/>
          </p:nvGrpSpPr>
          <p:grpSpPr>
            <a:xfrm>
              <a:off x="6172560" y="4753256"/>
              <a:ext cx="1004888" cy="963556"/>
              <a:chOff x="4306591" y="1982278"/>
              <a:chExt cx="1004888" cy="963556"/>
            </a:xfrm>
          </p:grpSpPr>
          <p:pic>
            <p:nvPicPr>
              <p:cNvPr id="11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8227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 SALT </a:t>
                </a: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376233" y="4496957"/>
              <a:ext cx="433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RJ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686454" y="44969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</a:t>
            </a:r>
          </a:p>
        </p:txBody>
      </p:sp>
      <p:cxnSp>
        <p:nvCxnSpPr>
          <p:cNvPr id="115" name="Straight Arrow Connector 14"/>
          <p:cNvCxnSpPr>
            <a:cxnSpLocks/>
            <a:stCxn id="107" idx="3"/>
            <a:endCxn id="86" idx="0"/>
          </p:cNvCxnSpPr>
          <p:nvPr/>
        </p:nvCxnSpPr>
        <p:spPr>
          <a:xfrm flipV="1">
            <a:off x="2161774" y="3953890"/>
            <a:ext cx="2598436" cy="1158935"/>
          </a:xfrm>
          <a:prstGeom prst="bentConnector4">
            <a:avLst>
              <a:gd name="adj1" fmla="val 47327"/>
              <a:gd name="adj2" fmla="val 68790"/>
            </a:avLst>
          </a:prstGeom>
          <a:ln w="476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621276" y="3953890"/>
            <a:ext cx="27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7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69" y="4665303"/>
            <a:ext cx="1070386" cy="10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10" y="4662989"/>
            <a:ext cx="1070386" cy="10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Caso de Uso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Alternativo de Liquidação de Transações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729467" y="1852245"/>
            <a:ext cx="8029665" cy="4419600"/>
          </a:xfrm>
          <a:prstGeom prst="roundRect">
            <a:avLst>
              <a:gd name="adj" fmla="val 5546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77104" y="1346832"/>
            <a:ext cx="4616905" cy="613053"/>
          </a:xfrm>
          <a:prstGeom prst="roundRect">
            <a:avLst>
              <a:gd name="adj" fmla="val 941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SALT – Operação sem </a:t>
            </a:r>
            <a:r>
              <a:rPr lang="pt-BR" sz="3200" b="1" dirty="0" smtClean="0">
                <a:solidFill>
                  <a:schemeClr val="bg1"/>
                </a:solidFill>
              </a:rPr>
              <a:t>BC ?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156886" y="4753256"/>
            <a:ext cx="1004888" cy="963556"/>
            <a:chOff x="4306591" y="1982278"/>
            <a:chExt cx="1004888" cy="963556"/>
          </a:xfrm>
        </p:grpSpPr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471252" y="4753256"/>
            <a:ext cx="1004888" cy="963556"/>
            <a:chOff x="4306591" y="1982278"/>
            <a:chExt cx="1004888" cy="963556"/>
          </a:xfrm>
        </p:grpSpPr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591" y="1982278"/>
              <a:ext cx="1004888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tângulo 51"/>
            <p:cNvSpPr/>
            <p:nvPr/>
          </p:nvSpPr>
          <p:spPr>
            <a:xfrm>
              <a:off x="4329538" y="2636555"/>
              <a:ext cx="742990" cy="309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algn="ctr">
                <a:spcBef>
                  <a:spcPts val="1800"/>
                </a:spcBef>
              </a:pPr>
              <a:r>
                <a:rPr lang="pt-BR" sz="1400" b="1" i="1" dirty="0"/>
                <a:t>  SALT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96303" y="3250606"/>
            <a:ext cx="2354382" cy="1114081"/>
            <a:chOff x="896303" y="3250606"/>
            <a:chExt cx="2354382" cy="1114081"/>
          </a:xfrm>
        </p:grpSpPr>
        <p:grpSp>
          <p:nvGrpSpPr>
            <p:cNvPr id="38" name="Group 37"/>
            <p:cNvGrpSpPr/>
            <p:nvPr/>
          </p:nvGrpSpPr>
          <p:grpSpPr>
            <a:xfrm>
              <a:off x="896303" y="3250606"/>
              <a:ext cx="1774268" cy="1114081"/>
              <a:chOff x="1015211" y="2440508"/>
              <a:chExt cx="1774268" cy="1114081"/>
            </a:xfrm>
          </p:grpSpPr>
          <p:sp>
            <p:nvSpPr>
              <p:cNvPr id="39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43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2245797" y="3293127"/>
              <a:ext cx="1004888" cy="932026"/>
              <a:chOff x="4306591" y="2013808"/>
              <a:chExt cx="1004888" cy="932026"/>
            </a:xfrm>
          </p:grpSpPr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201380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  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865656" y="2147516"/>
            <a:ext cx="2385029" cy="1114081"/>
            <a:chOff x="865656" y="2147516"/>
            <a:chExt cx="2385029" cy="1114081"/>
          </a:xfrm>
        </p:grpSpPr>
        <p:grpSp>
          <p:nvGrpSpPr>
            <p:cNvPr id="13" name="Group 12"/>
            <p:cNvGrpSpPr/>
            <p:nvPr/>
          </p:nvGrpSpPr>
          <p:grpSpPr>
            <a:xfrm>
              <a:off x="865656" y="2147516"/>
              <a:ext cx="1774268" cy="1114081"/>
              <a:chOff x="1015211" y="2440508"/>
              <a:chExt cx="1774268" cy="1114081"/>
            </a:xfrm>
          </p:grpSpPr>
          <p:sp>
            <p:nvSpPr>
              <p:cNvPr id="48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40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2245797" y="2224172"/>
              <a:ext cx="1004888" cy="974066"/>
              <a:chOff x="4306591" y="1971768"/>
              <a:chExt cx="1004888" cy="974066"/>
            </a:xfrm>
          </p:grpSpPr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7176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198919" y="3250606"/>
            <a:ext cx="2343580" cy="1114081"/>
            <a:chOff x="6198919" y="3411908"/>
            <a:chExt cx="2343580" cy="1114081"/>
          </a:xfrm>
        </p:grpSpPr>
        <p:grpSp>
          <p:nvGrpSpPr>
            <p:cNvPr id="46" name="Group 45"/>
            <p:cNvGrpSpPr/>
            <p:nvPr/>
          </p:nvGrpSpPr>
          <p:grpSpPr>
            <a:xfrm>
              <a:off x="6768231" y="3411908"/>
              <a:ext cx="1774268" cy="1114081"/>
              <a:chOff x="1015211" y="2440508"/>
              <a:chExt cx="1774268" cy="1114081"/>
            </a:xfrm>
          </p:grpSpPr>
          <p:sp>
            <p:nvSpPr>
              <p:cNvPr id="47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53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6198919" y="3460915"/>
              <a:ext cx="1004888" cy="963556"/>
              <a:chOff x="4306591" y="1982278"/>
              <a:chExt cx="1004888" cy="963556"/>
            </a:xfrm>
          </p:grpSpPr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8227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198919" y="2147516"/>
            <a:ext cx="2343580" cy="1114081"/>
            <a:chOff x="6198919" y="2174335"/>
            <a:chExt cx="2343580" cy="1114081"/>
          </a:xfrm>
        </p:grpSpPr>
        <p:sp>
          <p:nvSpPr>
            <p:cNvPr id="50" name="Retângulo 49"/>
            <p:cNvSpPr/>
            <p:nvPr/>
          </p:nvSpPr>
          <p:spPr>
            <a:xfrm>
              <a:off x="7428863" y="2870478"/>
              <a:ext cx="1847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0">
                <a:spcBef>
                  <a:spcPts val="1800"/>
                </a:spcBef>
              </a:pPr>
              <a:endParaRPr lang="pt-BR" sz="1400" b="1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768231" y="2174335"/>
              <a:ext cx="1774268" cy="1114081"/>
              <a:chOff x="1015211" y="2440508"/>
              <a:chExt cx="1774268" cy="1114081"/>
            </a:xfrm>
          </p:grpSpPr>
          <p:sp>
            <p:nvSpPr>
              <p:cNvPr id="55" name="Retângulo 47"/>
              <p:cNvSpPr/>
              <p:nvPr/>
            </p:nvSpPr>
            <p:spPr>
              <a:xfrm>
                <a:off x="1015211" y="3246812"/>
                <a:ext cx="1774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spcBef>
                    <a:spcPts val="1800"/>
                  </a:spcBef>
                </a:pPr>
                <a:r>
                  <a:rPr lang="pt-BR" sz="1400" b="1" dirty="0"/>
                  <a:t>Instituição Financeira</a:t>
                </a:r>
              </a:p>
            </p:txBody>
          </p:sp>
          <p:pic>
            <p:nvPicPr>
              <p:cNvPr id="56" name="Imagem 39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6" r="73305" b="73629"/>
              <a:stretch/>
            </p:blipFill>
            <p:spPr bwMode="auto">
              <a:xfrm>
                <a:off x="1503760" y="2440508"/>
                <a:ext cx="797170" cy="8599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6198919" y="2256833"/>
              <a:ext cx="1004888" cy="963556"/>
              <a:chOff x="4306591" y="1982278"/>
              <a:chExt cx="1004888" cy="963556"/>
            </a:xfrm>
          </p:grpSpPr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8227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 </a:t>
                </a:r>
              </a:p>
            </p:txBody>
          </p:sp>
        </p:grpSp>
      </p:grpSp>
      <p:cxnSp>
        <p:nvCxnSpPr>
          <p:cNvPr id="5" name="Straight Arrow Connector 4"/>
          <p:cNvCxnSpPr>
            <a:cxnSpLocks/>
            <a:stCxn id="86" idx="0"/>
            <a:endCxn id="63" idx="3"/>
          </p:cNvCxnSpPr>
          <p:nvPr/>
        </p:nvCxnSpPr>
        <p:spPr>
          <a:xfrm rot="16200000" flipV="1">
            <a:off x="3984871" y="2918511"/>
            <a:ext cx="47079" cy="1515450"/>
          </a:xfrm>
          <a:prstGeom prst="bentConnector2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stCxn id="86" idx="0"/>
            <a:endCxn id="67" idx="3"/>
          </p:cNvCxnSpPr>
          <p:nvPr/>
        </p:nvCxnSpPr>
        <p:spPr>
          <a:xfrm rot="16200000" flipV="1">
            <a:off x="3450393" y="2384033"/>
            <a:ext cx="1116034" cy="1515450"/>
          </a:xfrm>
          <a:prstGeom prst="bentConnector2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86" idx="0"/>
            <a:endCxn id="71" idx="1"/>
          </p:cNvCxnSpPr>
          <p:nvPr/>
        </p:nvCxnSpPr>
        <p:spPr>
          <a:xfrm rot="5400000" flipH="1" flipV="1">
            <a:off x="5462231" y="2963087"/>
            <a:ext cx="40593" cy="1432784"/>
          </a:xfrm>
          <a:prstGeom prst="bentConnector2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86" idx="0"/>
            <a:endCxn id="74" idx="1"/>
          </p:cNvCxnSpPr>
          <p:nvPr/>
        </p:nvCxnSpPr>
        <p:spPr>
          <a:xfrm rot="5400000" flipH="1" flipV="1">
            <a:off x="4927431" y="2428287"/>
            <a:ext cx="1110192" cy="1432784"/>
          </a:xfrm>
          <a:prstGeom prst="bentConnector2">
            <a:avLst/>
          </a:prstGeom>
          <a:ln w="4762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375225" y="450518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SP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320016" y="4483370"/>
            <a:ext cx="1004888" cy="1219855"/>
            <a:chOff x="6172560" y="4496957"/>
            <a:chExt cx="1004888" cy="1219855"/>
          </a:xfrm>
        </p:grpSpPr>
        <p:grpSp>
          <p:nvGrpSpPr>
            <p:cNvPr id="109" name="Group 108"/>
            <p:cNvGrpSpPr/>
            <p:nvPr/>
          </p:nvGrpSpPr>
          <p:grpSpPr>
            <a:xfrm>
              <a:off x="6172560" y="4753256"/>
              <a:ext cx="1004888" cy="963556"/>
              <a:chOff x="4306591" y="1982278"/>
              <a:chExt cx="1004888" cy="963556"/>
            </a:xfrm>
          </p:grpSpPr>
          <p:pic>
            <p:nvPicPr>
              <p:cNvPr id="11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6591" y="1982278"/>
                <a:ext cx="1004888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Retângulo 51"/>
              <p:cNvSpPr/>
              <p:nvPr/>
            </p:nvSpPr>
            <p:spPr>
              <a:xfrm>
                <a:off x="4329538" y="2636555"/>
                <a:ext cx="742990" cy="30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spcBef>
                    <a:spcPts val="1800"/>
                  </a:spcBef>
                </a:pPr>
                <a:r>
                  <a:rPr lang="pt-BR" sz="1400" b="1" i="1" dirty="0"/>
                  <a:t>  SALT </a:t>
                </a: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376233" y="4496957"/>
              <a:ext cx="433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RJ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686454" y="44969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627201" y="3699775"/>
            <a:ext cx="27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7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69" y="4665303"/>
            <a:ext cx="1070386" cy="10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10" y="4662989"/>
            <a:ext cx="1070386" cy="10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.clipartbest.com/cliparts/bTy/xpe/bTyxpe8T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28" y="4657113"/>
            <a:ext cx="1070386" cy="10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1341120"/>
            <a:ext cx="9144000" cy="4571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45440" y="3854765"/>
            <a:ext cx="8798560" cy="468000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20344" y="1871880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4000" y="1838960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Escopo do trabalho</a:t>
            </a:r>
          </a:p>
        </p:txBody>
      </p:sp>
      <p:sp>
        <p:nvSpPr>
          <p:cNvPr id="13" name="Elipse 12"/>
          <p:cNvSpPr/>
          <p:nvPr/>
        </p:nvSpPr>
        <p:spPr>
          <a:xfrm>
            <a:off x="220344" y="2520557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20344" y="3176857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220344" y="3854765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57175" y="2494383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 startAt="2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Tecnologia “</a:t>
            </a:r>
            <a:r>
              <a:rPr lang="pt-BR" sz="2400" b="1" dirty="0" err="1">
                <a:solidFill>
                  <a:schemeClr val="bg1">
                    <a:lumMod val="65000"/>
                  </a:schemeClr>
                </a:solidFill>
              </a:rPr>
              <a:t>Distributed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1">
                    <a:lumMod val="65000"/>
                  </a:schemeClr>
                </a:solidFill>
              </a:rPr>
              <a:t>Ledger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” (DLT)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57175" y="3149808"/>
            <a:ext cx="8636000" cy="5839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 startAt="3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A contingência do STR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4000" y="3819525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Clr>
                <a:schemeClr val="tx1"/>
              </a:buClr>
              <a:buFont typeface="+mj-lt"/>
              <a:buAutoNum type="arabicPeriod" startAt="4"/>
            </a:pPr>
            <a:r>
              <a:rPr lang="pt-BR" sz="2400" b="1" dirty="0" smtClean="0">
                <a:solidFill>
                  <a:schemeClr val="bg1"/>
                </a:solidFill>
              </a:rPr>
              <a:t>Protótipos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1341120"/>
            <a:ext cx="9144000" cy="4571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45440" y="1871880"/>
            <a:ext cx="8798560" cy="468000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20344" y="1871880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4000" y="1838960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Tecnologia “</a:t>
            </a:r>
            <a:r>
              <a:rPr lang="pt-BR" sz="2400" b="1" dirty="0" err="1">
                <a:solidFill>
                  <a:schemeClr val="bg1"/>
                </a:solidFill>
              </a:rPr>
              <a:t>Distributed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Ledger</a:t>
            </a:r>
            <a:r>
              <a:rPr lang="pt-BR" sz="2400" b="1" dirty="0">
                <a:solidFill>
                  <a:schemeClr val="bg1"/>
                </a:solidFill>
              </a:rPr>
              <a:t>” (DLT</a:t>
            </a:r>
            <a:r>
              <a:rPr lang="pt-BR" sz="2400" b="1" dirty="0" smtClean="0">
                <a:solidFill>
                  <a:schemeClr val="bg1"/>
                </a:solidFill>
              </a:rPr>
              <a:t>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20344" y="2520557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20344" y="3176857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220344" y="3854765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57175" y="2494383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 startAt="2"/>
            </a:pP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Escopo do Trabalho</a:t>
            </a:r>
            <a:endParaRPr lang="pt-BR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57175" y="3149808"/>
            <a:ext cx="8636000" cy="5839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 startAt="3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A contingência do STR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4000" y="3819525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 startAt="4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Protótipo</a:t>
            </a:r>
          </a:p>
        </p:txBody>
      </p:sp>
    </p:spTree>
    <p:extLst>
      <p:ext uri="{BB962C8B-B14F-4D97-AF65-F5344CB8AC3E}">
        <p14:creationId xmlns:p14="http://schemas.microsoft.com/office/powerpoint/2010/main" val="33830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223846" y="4029848"/>
            <a:ext cx="5922000" cy="23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23846" y="4284257"/>
            <a:ext cx="5920154" cy="2037121"/>
          </a:xfrm>
          <a:prstGeom prst="rect">
            <a:avLst/>
          </a:prstGeom>
        </p:spPr>
        <p:txBody>
          <a:bodyPr/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t-BR" sz="1800" b="1" dirty="0" smtClean="0"/>
              <a:t> Protótipo funcional em plataforma de nuvem</a:t>
            </a:r>
          </a:p>
          <a:p>
            <a:pPr marL="742950" lvl="2" indent="-285750">
              <a:buFont typeface="Calibri" panose="020F0502020204030204" pitchFamily="34" charset="0"/>
              <a:buChar char="–"/>
            </a:pPr>
            <a:r>
              <a:rPr lang="pt-BR" sz="1800" b="1" dirty="0" smtClean="0"/>
              <a:t>Registro de débitos e créditos com sigilo</a:t>
            </a:r>
          </a:p>
          <a:p>
            <a:pPr marL="742950" lvl="2" indent="-285750">
              <a:buFont typeface="Calibri" panose="020F0502020204030204" pitchFamily="34" charset="0"/>
              <a:buChar char="–"/>
            </a:pPr>
            <a:r>
              <a:rPr lang="pt-BR" sz="1800" b="1" dirty="0" err="1" smtClean="0"/>
              <a:t>IFs</a:t>
            </a:r>
            <a:r>
              <a:rPr lang="pt-BR" sz="1800" b="1" dirty="0" smtClean="0"/>
              <a:t> operam independente do BCB</a:t>
            </a:r>
          </a:p>
          <a:p>
            <a:pPr marL="742950" lvl="2" indent="-285750">
              <a:buFont typeface="Calibri" panose="020F0502020204030204" pitchFamily="34" charset="0"/>
              <a:buChar char="–"/>
            </a:pPr>
            <a:r>
              <a:rPr lang="pt-BR" sz="1800" b="1" dirty="0" smtClean="0"/>
              <a:t>BCB monitora todas as operações</a:t>
            </a:r>
          </a:p>
          <a:p>
            <a:pPr marL="742950" lvl="2" indent="-285750">
              <a:buFont typeface="Calibri" panose="020F0502020204030204" pitchFamily="34" charset="0"/>
              <a:buChar char="–"/>
            </a:pPr>
            <a:r>
              <a:rPr lang="pt-BR" sz="1800" b="1" dirty="0" smtClean="0"/>
              <a:t>Garantia de </a:t>
            </a:r>
            <a:r>
              <a:rPr lang="pt-BR" sz="1800" b="1" dirty="0" smtClean="0"/>
              <a:t>saldo positivo </a:t>
            </a:r>
            <a:r>
              <a:rPr lang="pt-BR" sz="1800" b="1" dirty="0" smtClean="0"/>
              <a:t>somente na</a:t>
            </a:r>
            <a:r>
              <a:rPr lang="pt-BR" sz="1800" b="1" dirty="0" smtClean="0"/>
              <a:t> </a:t>
            </a:r>
            <a:r>
              <a:rPr lang="pt-BR" sz="1800" b="1" dirty="0" smtClean="0"/>
              <a:t>presença do </a:t>
            </a:r>
            <a:r>
              <a:rPr lang="pt-BR" sz="1800" b="1" dirty="0" smtClean="0"/>
              <a:t>BCB</a:t>
            </a:r>
            <a:endParaRPr lang="pt-BR" sz="1800" b="1" dirty="0"/>
          </a:p>
        </p:txBody>
      </p:sp>
      <p:sp>
        <p:nvSpPr>
          <p:cNvPr id="7" name="Retângulo 6"/>
          <p:cNvSpPr/>
          <p:nvPr/>
        </p:nvSpPr>
        <p:spPr>
          <a:xfrm>
            <a:off x="0" y="1406772"/>
            <a:ext cx="5922000" cy="2340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 smtClean="0"/>
              <a:t>Protótipo</a:t>
            </a:r>
            <a:endParaRPr lang="pt-BR" dirty="0"/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862" y="1452844"/>
            <a:ext cx="583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1" indent="334963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Por que DLT?</a:t>
            </a:r>
          </a:p>
          <a:p>
            <a:pPr marL="446088" lvl="2" indent="230188">
              <a:buFont typeface="Calibri" panose="020F0502020204030204" pitchFamily="34" charset="0"/>
              <a:buChar char="‒"/>
            </a:pPr>
            <a:r>
              <a:rPr lang="pt-BR" b="1" dirty="0" smtClean="0">
                <a:solidFill>
                  <a:schemeClr val="bg1"/>
                </a:solidFill>
              </a:rPr>
              <a:t>Sistema ainda não existe</a:t>
            </a:r>
          </a:p>
          <a:p>
            <a:pPr marL="446088" lvl="2" indent="230188">
              <a:buFont typeface="Calibri" panose="020F0502020204030204" pitchFamily="34" charset="0"/>
              <a:buChar char="‒"/>
            </a:pPr>
            <a:r>
              <a:rPr lang="pt-BR" b="1" dirty="0" smtClean="0">
                <a:solidFill>
                  <a:schemeClr val="bg1"/>
                </a:solidFill>
              </a:rPr>
              <a:t>Execução </a:t>
            </a:r>
            <a:r>
              <a:rPr lang="pt-BR" b="1" dirty="0" smtClean="0">
                <a:solidFill>
                  <a:schemeClr val="bg1"/>
                </a:solidFill>
              </a:rPr>
              <a:t>distribuída com alta resiliência</a:t>
            </a:r>
            <a:endParaRPr lang="pt-BR" b="1" dirty="0" smtClean="0">
              <a:solidFill>
                <a:schemeClr val="bg1"/>
              </a:solidFill>
            </a:endParaRPr>
          </a:p>
          <a:p>
            <a:pPr lvl="2"/>
            <a:endParaRPr lang="pt-BR" b="1" dirty="0" smtClean="0">
              <a:solidFill>
                <a:schemeClr val="bg1"/>
              </a:solidFill>
            </a:endParaRPr>
          </a:p>
          <a:p>
            <a:pPr marL="93663" lvl="1" indent="334963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Requisitos:</a:t>
            </a:r>
          </a:p>
          <a:p>
            <a:pPr marL="446088" lvl="2" indent="230188">
              <a:buFont typeface="Calibri" panose="020F0502020204030204" pitchFamily="34" charset="0"/>
              <a:buChar char="‒"/>
            </a:pPr>
            <a:r>
              <a:rPr lang="pt-BR" b="1" dirty="0" smtClean="0">
                <a:solidFill>
                  <a:schemeClr val="bg1"/>
                </a:solidFill>
              </a:rPr>
              <a:t>Sincronização entre SALT e STR, e vice versa</a:t>
            </a:r>
          </a:p>
          <a:p>
            <a:pPr marL="446088" lvl="2" indent="230188">
              <a:buFont typeface="Calibri" panose="020F0502020204030204" pitchFamily="34" charset="0"/>
              <a:buChar char="‒"/>
            </a:pPr>
            <a:r>
              <a:rPr lang="pt-BR" b="1" dirty="0" smtClean="0">
                <a:solidFill>
                  <a:schemeClr val="bg1"/>
                </a:solidFill>
              </a:rPr>
              <a:t>Sigilo de transações e saldos</a:t>
            </a:r>
          </a:p>
          <a:p>
            <a:pPr marL="446088" lvl="2" indent="230188">
              <a:buFont typeface="Calibri" panose="020F0502020204030204" pitchFamily="34" charset="0"/>
              <a:buChar char="‒"/>
            </a:pPr>
            <a:r>
              <a:rPr lang="pt-BR" b="1" dirty="0" smtClean="0">
                <a:solidFill>
                  <a:schemeClr val="bg1"/>
                </a:solidFill>
              </a:rPr>
              <a:t>Independente do BCB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262203" y="3583082"/>
            <a:ext cx="1881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Resultado</a:t>
            </a:r>
          </a:p>
        </p:txBody>
      </p:sp>
      <p:sp>
        <p:nvSpPr>
          <p:cNvPr id="1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SALT (Sistema alternativo ao STR – contingência)</a:t>
            </a:r>
          </a:p>
        </p:txBody>
      </p:sp>
    </p:spTree>
    <p:extLst>
      <p:ext uri="{BB962C8B-B14F-4D97-AF65-F5344CB8AC3E}">
        <p14:creationId xmlns:p14="http://schemas.microsoft.com/office/powerpoint/2010/main" val="13321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3080191" y="3479524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80191" y="2039524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522495" y="2039524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522495" y="3479524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 smtClean="0"/>
              <a:t>Tecnologia “</a:t>
            </a:r>
            <a:r>
              <a:rPr lang="pt-BR" i="1" dirty="0" err="1" smtClean="0"/>
              <a:t>Distributed</a:t>
            </a:r>
            <a:r>
              <a:rPr lang="pt-BR" i="1" dirty="0" smtClean="0"/>
              <a:t> </a:t>
            </a:r>
            <a:r>
              <a:rPr lang="pt-BR" i="1" dirty="0" err="1" smtClean="0"/>
              <a:t>Ledger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Plataformas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2495" y="2039524"/>
            <a:ext cx="1440000" cy="1440000"/>
          </a:xfrm>
          <a:prstGeom prst="rect">
            <a:avLst/>
          </a:prstGeom>
        </p:spPr>
      </p:pic>
      <p:pic>
        <p:nvPicPr>
          <p:cNvPr id="2052" name="Picture 4" descr="Image result for hyperledg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95" y="203952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rda r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43" y="352641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993947" y="1741605"/>
            <a:ext cx="1226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Ethereum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588287" y="1741605"/>
            <a:ext cx="1497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Hyperledger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993947" y="4837463"/>
            <a:ext cx="1303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Corda (R3)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011928" y="4837463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Quorum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35" y="3943198"/>
            <a:ext cx="1285720" cy="4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 smtClean="0"/>
              <a:t>Protótipo </a:t>
            </a:r>
            <a:r>
              <a:rPr lang="pt-BR" dirty="0" err="1" smtClean="0"/>
              <a:t>Blockapps</a:t>
            </a:r>
            <a:endParaRPr lang="pt-BR" dirty="0"/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1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SALT (Sistema alternativo ao STR – contingência)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47800"/>
            <a:ext cx="8400851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1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03801" y="2844012"/>
            <a:ext cx="7359709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3663" lvl="1" indent="334963">
              <a:buFont typeface="Wingdings" panose="05000000000000000000" pitchFamily="2" charset="2"/>
              <a:buChar char="§"/>
            </a:pPr>
            <a:r>
              <a:rPr lang="pt-BR" sz="2400" b="1" dirty="0"/>
              <a:t>Prova de conceito mostrou o potencial da tecnologia</a:t>
            </a:r>
            <a:r>
              <a:rPr lang="pt-BR" sz="2400" b="1" dirty="0" smtClean="0"/>
              <a:t>;</a:t>
            </a:r>
          </a:p>
          <a:p>
            <a:pPr marL="93663" lvl="1" indent="334963"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93663" lvl="1" indent="334963">
              <a:buFont typeface="Wingdings" panose="05000000000000000000" pitchFamily="2" charset="2"/>
              <a:buChar char="§"/>
            </a:pPr>
            <a:r>
              <a:rPr lang="pt-BR" sz="2400" b="1" dirty="0"/>
              <a:t>Sigilo dos dados ainda precisa ser aperfeiçoado</a:t>
            </a:r>
            <a:r>
              <a:rPr lang="pt-BR" sz="2400" b="1" dirty="0" smtClean="0"/>
              <a:t>;</a:t>
            </a:r>
          </a:p>
          <a:p>
            <a:pPr marL="93663" lvl="1" indent="334963"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93663" lvl="1" indent="334963">
              <a:buFont typeface="Wingdings" panose="05000000000000000000" pitchFamily="2" charset="2"/>
              <a:buChar char="§"/>
            </a:pPr>
            <a:r>
              <a:rPr lang="pt-BR" sz="2400" b="1" dirty="0"/>
              <a:t>Ainda não atingimos simultaneamente: </a:t>
            </a:r>
          </a:p>
          <a:p>
            <a:pPr marL="550863" lvl="2" indent="334963">
              <a:buFont typeface="Wingdings" panose="05000000000000000000" pitchFamily="2" charset="2"/>
              <a:buChar char="§"/>
            </a:pPr>
            <a:r>
              <a:rPr lang="pt-BR" sz="2400" b="1" dirty="0"/>
              <a:t>Privacidade de saldo e transações, </a:t>
            </a:r>
          </a:p>
          <a:p>
            <a:pPr marL="550863" lvl="2" indent="334963">
              <a:buFont typeface="Wingdings" panose="05000000000000000000" pitchFamily="2" charset="2"/>
              <a:buChar char="§"/>
            </a:pPr>
            <a:r>
              <a:rPr lang="pt-BR" sz="2400" b="1" dirty="0"/>
              <a:t>Garantia de saldo positivo,</a:t>
            </a:r>
          </a:p>
          <a:p>
            <a:pPr marL="550863" lvl="2" indent="334963">
              <a:buFont typeface="Wingdings" panose="05000000000000000000" pitchFamily="2" charset="2"/>
              <a:buChar char="§"/>
            </a:pPr>
            <a:r>
              <a:rPr lang="pt-BR" sz="2400" b="1" dirty="0"/>
              <a:t>Independência do BCB.</a:t>
            </a:r>
          </a:p>
          <a:p>
            <a:pPr marL="93663" lvl="1" indent="334963">
              <a:buFont typeface="Wingdings" panose="05000000000000000000" pitchFamily="2" charset="2"/>
              <a:buChar char="§"/>
            </a:pPr>
            <a:endParaRPr lang="pt-BR" sz="2400" b="1" dirty="0"/>
          </a:p>
        </p:txBody>
      </p:sp>
      <p:sp>
        <p:nvSpPr>
          <p:cNvPr id="14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50823" y="815922"/>
            <a:ext cx="8642351" cy="365761"/>
          </a:xfrm>
        </p:spPr>
        <p:txBody>
          <a:bodyPr/>
          <a:lstStyle/>
          <a:p>
            <a:r>
              <a:rPr lang="pt-BR" dirty="0"/>
              <a:t>Etapa 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21983" y="1911825"/>
            <a:ext cx="3323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Pontos de atenção</a:t>
            </a:r>
            <a:endParaRPr lang="pt-BR" sz="2800" b="1" dirty="0"/>
          </a:p>
        </p:txBody>
      </p:sp>
      <p:pic>
        <p:nvPicPr>
          <p:cNvPr id="11" name="Picture 4" descr="Image result for avi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30" y="1757697"/>
            <a:ext cx="836953" cy="73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1341120"/>
            <a:ext cx="9144000" cy="4571999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45440" y="4602480"/>
            <a:ext cx="8944295" cy="782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111440" y="4759526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7175" y="4889523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Considerações Finais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Laboratório de inovação - DLT</a:t>
            </a:r>
          </a:p>
        </p:txBody>
      </p:sp>
      <p:sp>
        <p:nvSpPr>
          <p:cNvPr id="6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-5862" y="2098430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397369" y="2098430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788877" y="2098430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7203830" y="2098430"/>
            <a:ext cx="194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931977" y="1651694"/>
            <a:ext cx="7620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31859C"/>
                </a:solidFill>
              </a:rPr>
              <a:t>A tecnologia DLT ainda está em maturação</a:t>
            </a:r>
            <a:endParaRPr lang="pt-BR" b="1" dirty="0">
              <a:solidFill>
                <a:srgbClr val="31859C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-5862" y="3027286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397369" y="3027286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877" y="3027286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203830" y="3027286"/>
            <a:ext cx="194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931977" y="2580550"/>
            <a:ext cx="7620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31859C"/>
                </a:solidFill>
              </a:rPr>
              <a:t>Apresenta potencialidades em cenários de resiliência</a:t>
            </a:r>
            <a:endParaRPr lang="pt-BR" sz="2400" b="1" dirty="0">
              <a:solidFill>
                <a:srgbClr val="31859C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-5862" y="3956142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2397369" y="3956142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788877" y="3956142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7203830" y="3956142"/>
            <a:ext cx="194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-5862" y="4884999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397369" y="4884999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4788877" y="4884999"/>
            <a:ext cx="2414954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7203830" y="4884999"/>
            <a:ext cx="194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931976" y="3509406"/>
            <a:ext cx="7620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31859C"/>
                </a:solidFill>
              </a:rPr>
              <a:t>O Banco Central continuará os estudos sobre a tecnologia</a:t>
            </a:r>
            <a:endParaRPr lang="pt-BR" sz="2400" b="1" dirty="0">
              <a:solidFill>
                <a:srgbClr val="31859C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931975" y="4453190"/>
            <a:ext cx="8048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31859C"/>
                </a:solidFill>
              </a:rPr>
              <a:t>Colaboração como ponto chave para acelerar aprendizado</a:t>
            </a:r>
            <a:endParaRPr lang="pt-BR" sz="2400" b="1" dirty="0">
              <a:solidFill>
                <a:srgbClr val="318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642257" y="1861458"/>
            <a:ext cx="7815943" cy="3380188"/>
          </a:xfrm>
        </p:spPr>
        <p:txBody>
          <a:bodyPr/>
          <a:lstStyle/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detalhes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trabalho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Distributed </a:t>
            </a:r>
            <a:r>
              <a:rPr lang="en-US" dirty="0"/>
              <a:t>ledger technical research in Central Bank of </a:t>
            </a:r>
            <a:r>
              <a:rPr lang="en-US" dirty="0" smtClean="0"/>
              <a:t>Brazil</a:t>
            </a:r>
          </a:p>
          <a:p>
            <a:endParaRPr lang="en-US" dirty="0"/>
          </a:p>
          <a:p>
            <a:r>
              <a:rPr lang="pt-BR" dirty="0"/>
              <a:t>http://</a:t>
            </a:r>
            <a:r>
              <a:rPr lang="pt-BR" dirty="0" smtClean="0"/>
              <a:t>www.bcb.gov.br/htms/public/microcredito/Distributed-ledger.asp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1873469" y="1470199"/>
            <a:ext cx="5475287" cy="3521075"/>
          </a:xfrm>
        </p:spPr>
        <p:txBody>
          <a:bodyPr/>
          <a:lstStyle/>
          <a:p>
            <a:r>
              <a:rPr lang="pt-BR" dirty="0"/>
              <a:t>Obrigado.</a:t>
            </a:r>
          </a:p>
          <a:p>
            <a:endParaRPr lang="pt-BR" dirty="0"/>
          </a:p>
          <a:p>
            <a:r>
              <a:rPr lang="pt-BR" dirty="0"/>
              <a:t>Perguntas?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t-BR" dirty="0"/>
              <a:t>blockchain@bcb.gov.br</a:t>
            </a:r>
          </a:p>
        </p:txBody>
      </p:sp>
    </p:spTree>
    <p:extLst>
      <p:ext uri="{BB962C8B-B14F-4D97-AF65-F5344CB8AC3E}">
        <p14:creationId xmlns:p14="http://schemas.microsoft.com/office/powerpoint/2010/main" val="8907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Tecnologia “</a:t>
            </a:r>
            <a:r>
              <a:rPr lang="pt-BR" i="1" dirty="0" err="1"/>
              <a:t>Distributed</a:t>
            </a:r>
            <a:r>
              <a:rPr lang="pt-BR" i="1" dirty="0"/>
              <a:t> </a:t>
            </a:r>
            <a:r>
              <a:rPr lang="pt-BR" i="1" dirty="0" err="1"/>
              <a:t>Ledger</a:t>
            </a:r>
            <a:r>
              <a:rPr lang="pt-BR" dirty="0"/>
              <a:t>”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22" name="Forma livre 21"/>
          <p:cNvSpPr/>
          <p:nvPr/>
        </p:nvSpPr>
        <p:spPr>
          <a:xfrm>
            <a:off x="1074131" y="1418362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solidFill>
                  <a:schemeClr val="tx1"/>
                </a:solidFill>
              </a:rPr>
              <a:t>Escassez digital?</a:t>
            </a:r>
          </a:p>
        </p:txBody>
      </p:sp>
      <p:sp>
        <p:nvSpPr>
          <p:cNvPr id="26" name="Forma livre 25"/>
          <p:cNvSpPr/>
          <p:nvPr/>
        </p:nvSpPr>
        <p:spPr>
          <a:xfrm>
            <a:off x="1074131" y="2282695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</a:rPr>
              <a:t>Ativos </a:t>
            </a:r>
            <a:r>
              <a:rPr lang="pt-BR" sz="2400" b="1" dirty="0">
                <a:solidFill>
                  <a:schemeClr val="tx1"/>
                </a:solidFill>
              </a:rPr>
              <a:t>digitais: </a:t>
            </a:r>
            <a:r>
              <a:rPr lang="pt-BR" dirty="0">
                <a:solidFill>
                  <a:schemeClr val="tx1"/>
                </a:solidFill>
              </a:rPr>
              <a:t>Bancos de dados </a:t>
            </a:r>
            <a:r>
              <a:rPr lang="pt-BR" sz="2400" b="1" dirty="0">
                <a:solidFill>
                  <a:schemeClr val="tx1"/>
                </a:solidFill>
              </a:rPr>
              <a:t>centralizados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8" name="Forma livre 27"/>
          <p:cNvSpPr/>
          <p:nvPr/>
        </p:nvSpPr>
        <p:spPr>
          <a:xfrm>
            <a:off x="1074131" y="3147028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0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solidFill>
                  <a:schemeClr val="tx1"/>
                </a:solidFill>
              </a:rPr>
              <a:t>2008</a:t>
            </a:r>
            <a:r>
              <a:rPr lang="pt-BR" sz="1800" kern="1200" dirty="0" smtClean="0">
                <a:solidFill>
                  <a:schemeClr val="tx1"/>
                </a:solidFill>
              </a:rPr>
              <a:t>: Surge o </a:t>
            </a:r>
            <a:r>
              <a:rPr lang="pt-BR" sz="2400" b="1" dirty="0">
                <a:solidFill>
                  <a:schemeClr val="tx1"/>
                </a:solidFill>
              </a:rPr>
              <a:t>Bitcoin</a:t>
            </a:r>
          </a:p>
        </p:txBody>
      </p:sp>
      <p:sp>
        <p:nvSpPr>
          <p:cNvPr id="30" name="Forma livre 29"/>
          <p:cNvSpPr/>
          <p:nvPr/>
        </p:nvSpPr>
        <p:spPr>
          <a:xfrm>
            <a:off x="1074131" y="4011360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1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>
                <a:solidFill>
                  <a:schemeClr val="tx1"/>
                </a:solidFill>
              </a:rPr>
              <a:t>Um ativo digital sem </a:t>
            </a:r>
            <a:r>
              <a:rPr lang="pt-BR" sz="2400" b="1" dirty="0" smtClean="0">
                <a:solidFill>
                  <a:schemeClr val="tx1"/>
                </a:solidFill>
              </a:rPr>
              <a:t>entidade central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024" name="Forma livre 1023"/>
          <p:cNvSpPr/>
          <p:nvPr/>
        </p:nvSpPr>
        <p:spPr>
          <a:xfrm>
            <a:off x="1074131" y="4875693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1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>
                <a:solidFill>
                  <a:schemeClr val="tx1"/>
                </a:solidFill>
              </a:rPr>
              <a:t>Embasado em uma </a:t>
            </a:r>
            <a:r>
              <a:rPr lang="pt-BR" sz="2400" b="1" dirty="0">
                <a:solidFill>
                  <a:schemeClr val="tx1"/>
                </a:solidFill>
              </a:rPr>
              <a:t>nova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tecnologia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revolucionária</a:t>
            </a:r>
          </a:p>
        </p:txBody>
      </p:sp>
      <p:sp>
        <p:nvSpPr>
          <p:cNvPr id="1026" name="Forma livre 1025"/>
          <p:cNvSpPr/>
          <p:nvPr/>
        </p:nvSpPr>
        <p:spPr>
          <a:xfrm>
            <a:off x="1074131" y="5740025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1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>
                <a:solidFill>
                  <a:schemeClr val="tx1"/>
                </a:solidFill>
              </a:rPr>
              <a:t>Resolve um problema antes </a:t>
            </a:r>
            <a:r>
              <a:rPr lang="pt-BR" sz="2400" b="1" dirty="0">
                <a:solidFill>
                  <a:schemeClr val="tx1"/>
                </a:solidFill>
              </a:rPr>
              <a:t>sem solução</a:t>
            </a:r>
          </a:p>
        </p:txBody>
      </p:sp>
      <p:sp>
        <p:nvSpPr>
          <p:cNvPr id="23" name="Espaço Reservado para Conteúdo 3"/>
          <p:cNvSpPr>
            <a:spLocks noGrp="1"/>
          </p:cNvSpPr>
          <p:nvPr>
            <p:ph sz="quarter" idx="13"/>
          </p:nvPr>
        </p:nvSpPr>
        <p:spPr>
          <a:xfrm>
            <a:off x="250823" y="815922"/>
            <a:ext cx="8642351" cy="365761"/>
          </a:xfrm>
        </p:spPr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7" y="1102937"/>
            <a:ext cx="1335981" cy="101239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Elipse 30"/>
          <p:cNvSpPr/>
          <p:nvPr/>
        </p:nvSpPr>
        <p:spPr>
          <a:xfrm>
            <a:off x="413887" y="2068705"/>
            <a:ext cx="1080000" cy="1080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00" r="-3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Elipse 26"/>
          <p:cNvSpPr/>
          <p:nvPr/>
        </p:nvSpPr>
        <p:spPr>
          <a:xfrm>
            <a:off x="413887" y="2894704"/>
            <a:ext cx="1080000" cy="10800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9" y="3902695"/>
            <a:ext cx="1054656" cy="90683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6" y="4722829"/>
            <a:ext cx="971442" cy="93934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Resultado de imagem para unsolva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8" y="5571240"/>
            <a:ext cx="1018879" cy="101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 smtClean="0"/>
              <a:t>Tecnologia “</a:t>
            </a:r>
            <a:r>
              <a:rPr lang="pt-BR" i="1" dirty="0" err="1" smtClean="0"/>
              <a:t>Distributed</a:t>
            </a:r>
            <a:r>
              <a:rPr lang="pt-BR" i="1" dirty="0" smtClean="0"/>
              <a:t> </a:t>
            </a:r>
            <a:r>
              <a:rPr lang="pt-BR" i="1" dirty="0" err="1" smtClean="0"/>
              <a:t>Ledger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Tecnologia</a:t>
            </a:r>
            <a:endParaRPr lang="pt-BR" dirty="0"/>
          </a:p>
        </p:txBody>
      </p:sp>
      <p:sp>
        <p:nvSpPr>
          <p:cNvPr id="22" name="Forma livre 21"/>
          <p:cNvSpPr/>
          <p:nvPr/>
        </p:nvSpPr>
        <p:spPr>
          <a:xfrm>
            <a:off x="1074131" y="1418362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chemeClr val="tx1"/>
                </a:solidFill>
              </a:rPr>
              <a:t>Definição</a:t>
            </a:r>
            <a:r>
              <a:rPr lang="pt-BR" sz="1800" kern="1200" dirty="0" smtClean="0">
                <a:solidFill>
                  <a:schemeClr val="tx1"/>
                </a:solidFill>
              </a:rPr>
              <a:t> exata ainda em debate</a:t>
            </a:r>
            <a:endParaRPr lang="pt-BR" sz="1800" kern="1200" dirty="0">
              <a:solidFill>
                <a:schemeClr val="tx1"/>
              </a:solidFill>
            </a:endParaRPr>
          </a:p>
        </p:txBody>
      </p:sp>
      <p:sp>
        <p:nvSpPr>
          <p:cNvPr id="26" name="Forma livre 25"/>
          <p:cNvSpPr/>
          <p:nvPr/>
        </p:nvSpPr>
        <p:spPr>
          <a:xfrm>
            <a:off x="1074131" y="2282695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smtClean="0">
                <a:solidFill>
                  <a:schemeClr val="tx1"/>
                </a:solidFill>
              </a:rPr>
              <a:t>Aplicações </a:t>
            </a:r>
            <a:r>
              <a:rPr lang="pt-BR" dirty="0">
                <a:solidFill>
                  <a:schemeClr val="tx1"/>
                </a:solidFill>
              </a:rPr>
              <a:t>além de criptomoedas</a:t>
            </a:r>
          </a:p>
        </p:txBody>
      </p:sp>
      <p:sp>
        <p:nvSpPr>
          <p:cNvPr id="28" name="Forma livre 27"/>
          <p:cNvSpPr/>
          <p:nvPr/>
        </p:nvSpPr>
        <p:spPr>
          <a:xfrm>
            <a:off x="1074131" y="3147028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0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kern="1200" dirty="0" smtClean="0">
                <a:solidFill>
                  <a:schemeClr val="tx1"/>
                </a:solidFill>
              </a:rPr>
              <a:t>Sistema de armazenamento e processamento de dados </a:t>
            </a:r>
            <a:r>
              <a:rPr lang="pt-BR" sz="2400" b="1" kern="1200" dirty="0" smtClean="0">
                <a:solidFill>
                  <a:schemeClr val="tx1"/>
                </a:solidFill>
              </a:rPr>
              <a:t>distribuído</a:t>
            </a:r>
          </a:p>
        </p:txBody>
      </p:sp>
      <p:sp>
        <p:nvSpPr>
          <p:cNvPr id="30" name="Forma livre 29"/>
          <p:cNvSpPr/>
          <p:nvPr/>
        </p:nvSpPr>
        <p:spPr>
          <a:xfrm>
            <a:off x="1074131" y="4011360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1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tx1"/>
                </a:solidFill>
              </a:rPr>
              <a:t>Sincronia por </a:t>
            </a:r>
            <a:r>
              <a:rPr lang="pt-BR" sz="2400" b="1" dirty="0">
                <a:solidFill>
                  <a:schemeClr val="tx1"/>
                </a:solidFill>
              </a:rPr>
              <a:t>consenso</a:t>
            </a:r>
          </a:p>
        </p:txBody>
      </p:sp>
      <p:sp>
        <p:nvSpPr>
          <p:cNvPr id="1024" name="Forma livre 1023"/>
          <p:cNvSpPr/>
          <p:nvPr/>
        </p:nvSpPr>
        <p:spPr>
          <a:xfrm>
            <a:off x="1074131" y="4875693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1" rIns="128016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dirty="0">
                <a:solidFill>
                  <a:schemeClr val="tx1"/>
                </a:solidFill>
              </a:rPr>
              <a:t>Não há </a:t>
            </a:r>
            <a:r>
              <a:rPr lang="pt-BR" dirty="0">
                <a:solidFill>
                  <a:schemeClr val="tx1"/>
                </a:solidFill>
              </a:rPr>
              <a:t>entidade </a:t>
            </a:r>
            <a:r>
              <a:rPr lang="pt-BR" dirty="0" smtClean="0">
                <a:solidFill>
                  <a:schemeClr val="tx1"/>
                </a:solidFill>
              </a:rPr>
              <a:t>central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25" name="Elipse 1024"/>
          <p:cNvSpPr/>
          <p:nvPr/>
        </p:nvSpPr>
        <p:spPr>
          <a:xfrm>
            <a:off x="506375" y="3734317"/>
            <a:ext cx="1080000" cy="1080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000" r="-56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26" name="Forma livre 1025"/>
          <p:cNvSpPr/>
          <p:nvPr/>
        </p:nvSpPr>
        <p:spPr>
          <a:xfrm>
            <a:off x="1074131" y="5740025"/>
            <a:ext cx="7668000" cy="612000"/>
          </a:xfrm>
          <a:custGeom>
            <a:avLst/>
            <a:gdLst>
              <a:gd name="connsiteX0" fmla="*/ 0 w 7019704"/>
              <a:gd name="connsiteY0" fmla="*/ 0 h 665635"/>
              <a:gd name="connsiteX1" fmla="*/ 6686887 w 7019704"/>
              <a:gd name="connsiteY1" fmla="*/ 0 h 665635"/>
              <a:gd name="connsiteX2" fmla="*/ 7019704 w 7019704"/>
              <a:gd name="connsiteY2" fmla="*/ 332818 h 665635"/>
              <a:gd name="connsiteX3" fmla="*/ 6686887 w 7019704"/>
              <a:gd name="connsiteY3" fmla="*/ 665635 h 665635"/>
              <a:gd name="connsiteX4" fmla="*/ 0 w 7019704"/>
              <a:gd name="connsiteY4" fmla="*/ 665635 h 665635"/>
              <a:gd name="connsiteX5" fmla="*/ 0 w 7019704"/>
              <a:gd name="connsiteY5" fmla="*/ 0 h 66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704" h="665635">
                <a:moveTo>
                  <a:pt x="7019704" y="665634"/>
                </a:moveTo>
                <a:lnTo>
                  <a:pt x="332817" y="665634"/>
                </a:lnTo>
                <a:lnTo>
                  <a:pt x="0" y="332817"/>
                </a:lnTo>
                <a:lnTo>
                  <a:pt x="332817" y="1"/>
                </a:lnTo>
                <a:lnTo>
                  <a:pt x="7019704" y="1"/>
                </a:lnTo>
                <a:lnTo>
                  <a:pt x="7019704" y="6656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9936" tIns="68581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chemeClr val="tx1"/>
                </a:solidFill>
              </a:rPr>
              <a:t>Sem</a:t>
            </a:r>
            <a:r>
              <a:rPr lang="pt-BR" sz="1800" kern="1200" dirty="0" smtClean="0">
                <a:solidFill>
                  <a:schemeClr val="tx1"/>
                </a:solidFill>
              </a:rPr>
              <a:t> ponto único de falha</a:t>
            </a:r>
            <a:endParaRPr lang="pt-BR" sz="1800" kern="1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m para no single point of fail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9" y="5623087"/>
            <a:ext cx="1239593" cy="9320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0" y="4769961"/>
            <a:ext cx="1073510" cy="90683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Elipse 28"/>
          <p:cNvSpPr/>
          <p:nvPr/>
        </p:nvSpPr>
        <p:spPr>
          <a:xfrm>
            <a:off x="506375" y="2948331"/>
            <a:ext cx="1080000" cy="108000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4" y="2121031"/>
            <a:ext cx="1084802" cy="96182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ipse 22"/>
          <p:cNvSpPr/>
          <p:nvPr/>
        </p:nvSpPr>
        <p:spPr>
          <a:xfrm>
            <a:off x="507449" y="1244338"/>
            <a:ext cx="1077852" cy="979912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22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1341120"/>
            <a:ext cx="9144000" cy="4571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45440" y="2522120"/>
            <a:ext cx="8798560" cy="468000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20344" y="1871880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4000" y="1838960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/>
            </a:pP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Tecnologia “</a:t>
            </a:r>
            <a:r>
              <a:rPr lang="pt-BR" sz="2400" b="1" i="1" dirty="0" err="1" smtClean="0">
                <a:solidFill>
                  <a:schemeClr val="bg1">
                    <a:lumMod val="65000"/>
                  </a:schemeClr>
                </a:solidFill>
              </a:rPr>
              <a:t>Distributed</a:t>
            </a:r>
            <a:r>
              <a:rPr lang="pt-BR" sz="2400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b="1" i="1" dirty="0" err="1" smtClean="0">
                <a:solidFill>
                  <a:schemeClr val="bg1">
                    <a:lumMod val="65000"/>
                  </a:schemeClr>
                </a:solidFill>
              </a:rPr>
              <a:t>Ledger</a:t>
            </a:r>
            <a:r>
              <a:rPr lang="pt-BR" sz="2400" b="1" dirty="0" smtClean="0">
                <a:solidFill>
                  <a:schemeClr val="bg1">
                    <a:lumMod val="65000"/>
                  </a:schemeClr>
                </a:solidFill>
              </a:rPr>
              <a:t>” (DLT)</a:t>
            </a:r>
            <a:endParaRPr lang="pt-BR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20344" y="2520557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20344" y="3176857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220344" y="3854765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57175" y="2494383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Clr>
                <a:schemeClr val="tx1"/>
              </a:buClr>
              <a:buFont typeface="+mj-lt"/>
              <a:buAutoNum type="arabicPeriod" startAt="2"/>
            </a:pPr>
            <a:r>
              <a:rPr lang="pt-BR" sz="2400" b="1" dirty="0" smtClean="0">
                <a:solidFill>
                  <a:schemeClr val="bg1"/>
                </a:solidFill>
              </a:rPr>
              <a:t>Escopo do Trabalho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57175" y="3149808"/>
            <a:ext cx="8636000" cy="5839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 startAt="3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A contingência do STR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4000" y="3819525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 startAt="4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Protótipo</a:t>
            </a:r>
          </a:p>
        </p:txBody>
      </p:sp>
    </p:spTree>
    <p:extLst>
      <p:ext uri="{BB962C8B-B14F-4D97-AF65-F5344CB8AC3E}">
        <p14:creationId xmlns:p14="http://schemas.microsoft.com/office/powerpoint/2010/main" val="36464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 smtClean="0"/>
              <a:t>Escopo do trabalho</a:t>
            </a:r>
            <a:endParaRPr lang="pt-BR" dirty="0"/>
          </a:p>
        </p:txBody>
      </p:sp>
      <p:grpSp>
        <p:nvGrpSpPr>
          <p:cNvPr id="25" name="Grupo 24"/>
          <p:cNvGrpSpPr/>
          <p:nvPr/>
        </p:nvGrpSpPr>
        <p:grpSpPr>
          <a:xfrm>
            <a:off x="1576119" y="1601481"/>
            <a:ext cx="5991762" cy="4305278"/>
            <a:chOff x="1798504" y="1580535"/>
            <a:chExt cx="5991762" cy="4305278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870512" y="1580535"/>
              <a:ext cx="1800000" cy="1800000"/>
            </a:xfrm>
            <a:prstGeom prst="roundRect">
              <a:avLst>
                <a:gd name="adj" fmla="val 11391"/>
              </a:avLst>
            </a:pr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de cantos arredondados 5"/>
            <p:cNvSpPr/>
            <p:nvPr/>
          </p:nvSpPr>
          <p:spPr>
            <a:xfrm>
              <a:off x="3885438" y="1593111"/>
              <a:ext cx="1800000" cy="1800000"/>
            </a:xfrm>
            <a:prstGeom prst="roundRect">
              <a:avLst>
                <a:gd name="adj" fmla="val 1139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5974968" y="1593111"/>
              <a:ext cx="1800000" cy="1800000"/>
            </a:xfrm>
            <a:prstGeom prst="roundRect">
              <a:avLst>
                <a:gd name="adj" fmla="val 11391"/>
              </a:avLst>
            </a:prstGeom>
            <a:solidFill>
              <a:srgbClr val="79C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1885809" y="5365711"/>
              <a:ext cx="5889159" cy="520102"/>
            </a:xfrm>
            <a:prstGeom prst="roundRect">
              <a:avLst>
                <a:gd name="adj" fmla="val 11391"/>
              </a:avLst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PRAZO: 60 dias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1798504" y="1941926"/>
              <a:ext cx="194401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Estudo sobre a tecnologia </a:t>
              </a:r>
              <a:r>
                <a:rPr lang="pt-BR" sz="1600" b="1" i="1" dirty="0" err="1">
                  <a:solidFill>
                    <a:schemeClr val="bg1"/>
                  </a:solidFill>
                </a:rPr>
                <a:t>Distributed</a:t>
              </a:r>
              <a:r>
                <a:rPr lang="pt-BR" sz="1600" b="1" i="1" dirty="0">
                  <a:solidFill>
                    <a:schemeClr val="bg1"/>
                  </a:solidFill>
                </a:rPr>
                <a:t> </a:t>
              </a:r>
              <a:r>
                <a:rPr lang="pt-BR" sz="1600" b="1" i="1" dirty="0" err="1">
                  <a:solidFill>
                    <a:schemeClr val="bg1"/>
                  </a:solidFill>
                </a:rPr>
                <a:t>Ledger</a:t>
              </a:r>
              <a:r>
                <a:rPr lang="pt-BR" sz="1600" b="1" i="1" dirty="0">
                  <a:solidFill>
                    <a:schemeClr val="bg1"/>
                  </a:solidFill>
                </a:rPr>
                <a:t> </a:t>
              </a:r>
              <a:r>
                <a:rPr lang="pt-BR" sz="1600" b="1" dirty="0">
                  <a:solidFill>
                    <a:schemeClr val="bg1"/>
                  </a:solidFill>
                </a:rPr>
                <a:t>(</a:t>
              </a:r>
              <a:r>
                <a:rPr lang="pt-BR" sz="1600" b="1" i="1" dirty="0" err="1">
                  <a:solidFill>
                    <a:schemeClr val="bg1"/>
                  </a:solidFill>
                </a:rPr>
                <a:t>Blockchain</a:t>
              </a:r>
              <a:r>
                <a:rPr lang="pt-BR" sz="16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885438" y="1954503"/>
              <a:ext cx="1800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/>
                <a:t>Definição de caso de uso experimental para a tecnologia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5974968" y="2065036"/>
              <a:ext cx="180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Avaliação das plataformas disponíveis</a:t>
              </a: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1885809" y="3495705"/>
              <a:ext cx="1800000" cy="1800000"/>
            </a:xfrm>
            <a:prstGeom prst="roundRect">
              <a:avLst>
                <a:gd name="adj" fmla="val 11391"/>
              </a:avLst>
            </a:prstGeom>
            <a:solidFill>
              <a:srgbClr val="79C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3894385" y="3508281"/>
              <a:ext cx="1800000" cy="1800000"/>
            </a:xfrm>
            <a:prstGeom prst="roundRect">
              <a:avLst>
                <a:gd name="adj" fmla="val 1139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5990266" y="3508281"/>
              <a:ext cx="1800000" cy="1800000"/>
            </a:xfrm>
            <a:prstGeom prst="roundRect">
              <a:avLst>
                <a:gd name="adj" fmla="val 11391"/>
              </a:avLst>
            </a:pr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885809" y="3869672"/>
              <a:ext cx="1800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Implementação de prova de conceito do caso de uso identificado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837474" y="3500340"/>
              <a:ext cx="193656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/>
                <a:t>Entrega de documentação final do projeto detalhando os trabalhos desenvolvidos e suas aplicabilidades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5990266" y="3746561"/>
              <a:ext cx="18000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Instalação e customização de plataforma que suporte a tecnologia</a:t>
              </a:r>
            </a:p>
          </p:txBody>
        </p:sp>
      </p:grp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 smtClean="0"/>
              <a:t>Casos de uso pesquisados</a:t>
            </a:r>
            <a:endParaRPr lang="pt-BR" dirty="0"/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131975" y="1406772"/>
            <a:ext cx="5838092" cy="1006490"/>
            <a:chOff x="131975" y="1406772"/>
            <a:chExt cx="5838092" cy="1006490"/>
          </a:xfrm>
        </p:grpSpPr>
        <p:sp>
          <p:nvSpPr>
            <p:cNvPr id="7" name="Retângulo 6"/>
            <p:cNvSpPr/>
            <p:nvPr/>
          </p:nvSpPr>
          <p:spPr>
            <a:xfrm>
              <a:off x="131975" y="1406772"/>
              <a:ext cx="5580668" cy="1006490"/>
            </a:xfrm>
            <a:prstGeom prst="rect">
              <a:avLst/>
            </a:pr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37837" y="1452844"/>
              <a:ext cx="583223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lvl="1" indent="334963">
                <a:buFont typeface="Wingdings" panose="05000000000000000000" pitchFamily="2" charset="2"/>
                <a:buChar char="§"/>
              </a:pPr>
              <a:r>
                <a:rPr lang="pt-BR" b="1" dirty="0" smtClean="0">
                  <a:solidFill>
                    <a:schemeClr val="bg1"/>
                  </a:solidFill>
                </a:rPr>
                <a:t>Gestão de Identidade</a:t>
              </a:r>
            </a:p>
            <a:p>
              <a:pPr marL="446088" lvl="2" indent="230188">
                <a:buFont typeface="Calibri" panose="020F0502020204030204" pitchFamily="34" charset="0"/>
                <a:buChar char="‒"/>
              </a:pPr>
              <a:r>
                <a:rPr lang="pt-BR" sz="1400" b="1" i="1" dirty="0" err="1" smtClean="0">
                  <a:solidFill>
                    <a:schemeClr val="bg1"/>
                  </a:solidFill>
                </a:rPr>
                <a:t>Know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 </a:t>
              </a:r>
              <a:r>
                <a:rPr lang="pt-BR" sz="1400" b="1" i="1" dirty="0" err="1" smtClean="0">
                  <a:solidFill>
                    <a:schemeClr val="bg1"/>
                  </a:solidFill>
                </a:rPr>
                <a:t>your</a:t>
              </a:r>
              <a:r>
                <a:rPr lang="pt-BR" sz="1400" b="1" i="1" dirty="0" smtClean="0">
                  <a:solidFill>
                    <a:schemeClr val="bg1"/>
                  </a:solidFill>
                </a:rPr>
                <a:t> </a:t>
              </a:r>
              <a:r>
                <a:rPr lang="pt-BR" sz="1400" b="1" i="1" dirty="0" err="1" smtClean="0">
                  <a:solidFill>
                    <a:schemeClr val="bg1"/>
                  </a:solidFill>
                </a:rPr>
                <a:t>customer</a:t>
              </a:r>
              <a:endParaRPr lang="pt-BR" sz="1400" b="1" i="1" dirty="0" smtClean="0">
                <a:solidFill>
                  <a:schemeClr val="bg1"/>
                </a:solidFill>
              </a:endParaRPr>
            </a:p>
            <a:p>
              <a:pPr marL="446088" lvl="2" indent="230188">
                <a:buFont typeface="Calibri" panose="020F0502020204030204" pitchFamily="34" charset="0"/>
                <a:buChar char="‒"/>
              </a:pPr>
              <a:r>
                <a:rPr lang="pt-BR" sz="1400" b="1" dirty="0" smtClean="0">
                  <a:solidFill>
                    <a:schemeClr val="bg1"/>
                  </a:solidFill>
                </a:rPr>
                <a:t>Identidade única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3018029" y="2579693"/>
            <a:ext cx="5922000" cy="1040199"/>
            <a:chOff x="3018029" y="2513705"/>
            <a:chExt cx="5922000" cy="1040199"/>
          </a:xfrm>
        </p:grpSpPr>
        <p:sp>
          <p:nvSpPr>
            <p:cNvPr id="19" name="Retângulo 18"/>
            <p:cNvSpPr/>
            <p:nvPr/>
          </p:nvSpPr>
          <p:spPr>
            <a:xfrm>
              <a:off x="3018029" y="2513705"/>
              <a:ext cx="5922000" cy="10307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spaço Reservado para Conteúdo 2"/>
            <p:cNvSpPr txBox="1">
              <a:spLocks/>
            </p:cNvSpPr>
            <p:nvPr/>
          </p:nvSpPr>
          <p:spPr>
            <a:xfrm>
              <a:off x="3018030" y="2594763"/>
              <a:ext cx="5920154" cy="95914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pt-BR" sz="1800" b="1" dirty="0" smtClean="0"/>
                <a:t> Sistema de Moedas Locais</a:t>
              </a:r>
            </a:p>
            <a:p>
              <a:pPr marL="742950" lvl="2" indent="-285750">
                <a:buFont typeface="Calibri" panose="020F0502020204030204" pitchFamily="34" charset="0"/>
                <a:buChar char="–"/>
              </a:pPr>
              <a:r>
                <a:rPr lang="pt-BR" sz="1400" b="1" dirty="0" smtClean="0"/>
                <a:t>Negócios internacionais  em moeda local</a:t>
              </a:r>
            </a:p>
            <a:p>
              <a:pPr marL="742950" lvl="2" indent="-285750">
                <a:buFont typeface="Calibri" panose="020F0502020204030204" pitchFamily="34" charset="0"/>
                <a:buChar char="–"/>
              </a:pPr>
              <a:r>
                <a:rPr lang="pt-BR" sz="1400" b="1" dirty="0" smtClean="0"/>
                <a:t>Agilidade na liquidação e compartilhamento de informações</a:t>
              </a:r>
            </a:p>
            <a:p>
              <a:pPr marL="742950" lvl="2" indent="-285750">
                <a:buFont typeface="Calibri" panose="020F0502020204030204" pitchFamily="34" charset="0"/>
                <a:buChar char="–"/>
              </a:pPr>
              <a:endParaRPr lang="pt-BR" sz="1200" b="1" dirty="0" smtClean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33547" y="3878167"/>
            <a:ext cx="5838092" cy="1006490"/>
            <a:chOff x="133547" y="3755618"/>
            <a:chExt cx="5838092" cy="1006490"/>
          </a:xfrm>
        </p:grpSpPr>
        <p:sp>
          <p:nvSpPr>
            <p:cNvPr id="22" name="Retângulo 21"/>
            <p:cNvSpPr/>
            <p:nvPr/>
          </p:nvSpPr>
          <p:spPr>
            <a:xfrm>
              <a:off x="133547" y="3755618"/>
              <a:ext cx="5580668" cy="1006490"/>
            </a:xfrm>
            <a:prstGeom prst="rect">
              <a:avLst/>
            </a:pr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39409" y="3801690"/>
              <a:ext cx="583223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lvl="1" indent="334963">
                <a:buFont typeface="Wingdings" panose="05000000000000000000" pitchFamily="2" charset="2"/>
                <a:buChar char="§"/>
              </a:pPr>
              <a:r>
                <a:rPr lang="pt-BR" b="1" dirty="0">
                  <a:solidFill>
                    <a:schemeClr val="bg1"/>
                  </a:solidFill>
                </a:rPr>
                <a:t>Convênio de Pagamentos e Créditos </a:t>
              </a:r>
              <a:r>
                <a:rPr lang="pt-BR" b="1" dirty="0" smtClean="0">
                  <a:solidFill>
                    <a:schemeClr val="bg1"/>
                  </a:solidFill>
                </a:rPr>
                <a:t>Recíprocos</a:t>
              </a:r>
            </a:p>
            <a:p>
              <a:pPr marL="446088" lvl="2" indent="230188">
                <a:buFont typeface="Calibri" panose="020F0502020204030204" pitchFamily="34" charset="0"/>
                <a:buChar char="‒"/>
              </a:pPr>
              <a:r>
                <a:rPr lang="pt-BR" sz="1400" b="1" dirty="0" smtClean="0">
                  <a:solidFill>
                    <a:schemeClr val="bg1"/>
                  </a:solidFill>
                </a:rPr>
                <a:t>Sistema de compensação de pagamentos</a:t>
              </a:r>
            </a:p>
            <a:p>
              <a:pPr marL="446088" lvl="2" indent="230188">
                <a:buFont typeface="Calibri" panose="020F0502020204030204" pitchFamily="34" charset="0"/>
                <a:buChar char="‒"/>
              </a:pPr>
              <a:r>
                <a:rPr lang="pt-BR" sz="1400" b="1" dirty="0" smtClean="0">
                  <a:solidFill>
                    <a:schemeClr val="bg1"/>
                  </a:solidFill>
                </a:rPr>
                <a:t>Eliminação de ponto único de falha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995757" y="5154782"/>
            <a:ext cx="5991133" cy="1030774"/>
            <a:chOff x="2995757" y="5154782"/>
            <a:chExt cx="5991133" cy="1030774"/>
          </a:xfrm>
        </p:grpSpPr>
        <p:sp>
          <p:nvSpPr>
            <p:cNvPr id="24" name="Retângulo 23"/>
            <p:cNvSpPr/>
            <p:nvPr/>
          </p:nvSpPr>
          <p:spPr>
            <a:xfrm>
              <a:off x="2995757" y="5154782"/>
              <a:ext cx="5922000" cy="10307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spaço Reservado para Conteúdo 2"/>
            <p:cNvSpPr txBox="1">
              <a:spLocks/>
            </p:cNvSpPr>
            <p:nvPr/>
          </p:nvSpPr>
          <p:spPr>
            <a:xfrm>
              <a:off x="3066736" y="5207560"/>
              <a:ext cx="5920154" cy="6226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pt-BR" sz="1800" b="1" dirty="0" smtClean="0"/>
                <a:t> Sistema Alternativo de Liquidação de Transações - SALT</a:t>
              </a:r>
            </a:p>
            <a:p>
              <a:pPr marL="742950" lvl="2" indent="-285750">
                <a:buFont typeface="Calibri" panose="020F0502020204030204" pitchFamily="34" charset="0"/>
                <a:buChar char="–"/>
              </a:pPr>
              <a:r>
                <a:rPr lang="pt-BR" sz="1400" b="1" dirty="0" smtClean="0"/>
                <a:t>Alternativa ao Sistema de Transferência de Reservas - STR</a:t>
              </a:r>
            </a:p>
            <a:p>
              <a:pPr marL="742950" lvl="2" indent="-285750">
                <a:buFont typeface="Calibri" panose="020F0502020204030204" pitchFamily="34" charset="0"/>
                <a:buChar char="–"/>
              </a:pPr>
              <a:r>
                <a:rPr lang="pt-BR" sz="1400" b="1" dirty="0" smtClean="0"/>
                <a:t>Contingência em caso de cenário extremo (catástrofes)</a:t>
              </a:r>
              <a:endParaRPr lang="pt-BR" sz="1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5041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1341120"/>
            <a:ext cx="9144000" cy="4571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23215" y="3192173"/>
            <a:ext cx="8798560" cy="468000"/>
          </a:xfrm>
          <a:prstGeom prst="round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20344" y="1871880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4000" y="1838960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Escopo do trabalho</a:t>
            </a:r>
          </a:p>
        </p:txBody>
      </p:sp>
      <p:sp>
        <p:nvSpPr>
          <p:cNvPr id="13" name="Elipse 12"/>
          <p:cNvSpPr/>
          <p:nvPr/>
        </p:nvSpPr>
        <p:spPr>
          <a:xfrm>
            <a:off x="220344" y="2520557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20344" y="3176857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220344" y="3854765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57175" y="2494383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 startAt="2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Tecnologia “</a:t>
            </a:r>
            <a:r>
              <a:rPr lang="pt-BR" sz="2400" b="1" dirty="0" err="1">
                <a:solidFill>
                  <a:schemeClr val="bg1">
                    <a:lumMod val="65000"/>
                  </a:schemeClr>
                </a:solidFill>
              </a:rPr>
              <a:t>Distributed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bg1">
                    <a:lumMod val="65000"/>
                  </a:schemeClr>
                </a:solidFill>
              </a:rPr>
              <a:t>Ledger</a:t>
            </a: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” (DLT)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57175" y="3149808"/>
            <a:ext cx="8636000" cy="5839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Clr>
                <a:schemeClr val="tx1"/>
              </a:buClr>
              <a:buFont typeface="+mj-lt"/>
              <a:buAutoNum type="arabicPeriod" startAt="3"/>
            </a:pPr>
            <a:r>
              <a:rPr lang="pt-BR" sz="2400" b="1" dirty="0">
                <a:solidFill>
                  <a:schemeClr val="bg1"/>
                </a:solidFill>
              </a:rPr>
              <a:t>A contingência do STR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4000" y="3819525"/>
            <a:ext cx="8636000" cy="53848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720725">
              <a:buFont typeface="+mj-lt"/>
              <a:buAutoNum type="arabicPeriod" startAt="4"/>
            </a:pPr>
            <a:r>
              <a:rPr lang="pt-BR" sz="2400" b="1" dirty="0">
                <a:solidFill>
                  <a:schemeClr val="bg1">
                    <a:lumMod val="65000"/>
                  </a:schemeClr>
                </a:solidFill>
              </a:rPr>
              <a:t>Protótipo</a:t>
            </a:r>
          </a:p>
        </p:txBody>
      </p:sp>
    </p:spTree>
    <p:extLst>
      <p:ext uri="{BB962C8B-B14F-4D97-AF65-F5344CB8AC3E}">
        <p14:creationId xmlns:p14="http://schemas.microsoft.com/office/powerpoint/2010/main" val="17611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/>
              <a:t>Caso </a:t>
            </a:r>
            <a:r>
              <a:rPr lang="pt-BR" smtClean="0"/>
              <a:t>de </a:t>
            </a:r>
            <a:r>
              <a:rPr lang="pt-BR" dirty="0"/>
              <a:t>Uso</a:t>
            </a:r>
          </a:p>
        </p:txBody>
      </p:sp>
      <p:sp>
        <p:nvSpPr>
          <p:cNvPr id="21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 smtClean="0"/>
              <a:t>Laboratório de inovação - DLT</a:t>
            </a:r>
            <a:endParaRPr lang="pt-BR" dirty="0"/>
          </a:p>
        </p:txBody>
      </p:sp>
      <p:sp>
        <p:nvSpPr>
          <p:cNvPr id="24" name="Espaço Reservado para Conteú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de Transferência de Reservas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408725" y="2678839"/>
            <a:ext cx="5483896" cy="2412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539750">
              <a:spcBef>
                <a:spcPts val="6000"/>
              </a:spcBef>
            </a:pPr>
            <a:r>
              <a:rPr lang="pt-BR" b="1" dirty="0" smtClean="0"/>
              <a:t> Sistema de contingência ao STR</a:t>
            </a:r>
          </a:p>
          <a:p>
            <a:pPr marL="0" lvl="1" indent="539750">
              <a:spcBef>
                <a:spcPts val="6000"/>
              </a:spcBef>
            </a:pPr>
            <a:r>
              <a:rPr lang="pt-BR" b="1" dirty="0" smtClean="0"/>
              <a:t> DLT como possível alternativa</a:t>
            </a:r>
          </a:p>
          <a:p>
            <a:pPr marL="0" lvl="1" indent="539750">
              <a:spcBef>
                <a:spcPts val="6000"/>
              </a:spcBef>
            </a:pPr>
            <a:r>
              <a:rPr lang="pt-BR" b="1" dirty="0" smtClean="0"/>
              <a:t> Escolhido como prova de conceito</a:t>
            </a:r>
          </a:p>
          <a:p>
            <a:pPr lvl="1">
              <a:spcBef>
                <a:spcPts val="6000"/>
              </a:spcBef>
            </a:pPr>
            <a:endParaRPr lang="pt-BR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29467" y="1852245"/>
            <a:ext cx="8029665" cy="4419600"/>
          </a:xfrm>
          <a:prstGeom prst="roundRect">
            <a:avLst>
              <a:gd name="adj" fmla="val 5546"/>
            </a:avLst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7104" y="1346832"/>
            <a:ext cx="4650247" cy="613053"/>
          </a:xfrm>
          <a:prstGeom prst="roundRect">
            <a:avLst>
              <a:gd name="adj" fmla="val 941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SALT </a:t>
            </a:r>
            <a:r>
              <a:rPr lang="pt-BR" sz="2400" b="1" dirty="0" smtClean="0">
                <a:solidFill>
                  <a:schemeClr val="bg1"/>
                </a:solidFill>
              </a:rPr>
              <a:t>(Sistema alternativo ao STR)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36" y="4545559"/>
            <a:ext cx="900000" cy="900000"/>
          </a:xfrm>
          <a:prstGeom prst="rect">
            <a:avLst/>
          </a:prstGeom>
        </p:spPr>
      </p:pic>
      <p:pic>
        <p:nvPicPr>
          <p:cNvPr id="6148" name="Picture 4" descr="Image result for av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21" y="2380039"/>
            <a:ext cx="101943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e 11" descr="Distributed Ledger Technology"/>
          <p:cNvSpPr/>
          <p:nvPr/>
        </p:nvSpPr>
        <p:spPr>
          <a:xfrm>
            <a:off x="1840436" y="3462799"/>
            <a:ext cx="900000" cy="9000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0" r="-5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516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3B4DA4F88DF647827023D727FD05E1" ma:contentTypeVersion="0" ma:contentTypeDescription="Crie um novo documento." ma:contentTypeScope="" ma:versionID="3ec4abe9055f7186d3e5b4874dbc896b">
  <xsd:schema xmlns:xsd="http://www.w3.org/2001/XMLSchema" xmlns:xs="http://www.w3.org/2001/XMLSchema" xmlns:p="http://schemas.microsoft.com/office/2006/metadata/properties" xmlns:ns2="3280e1c7-ea34-4f7d-9898-2292416fd12e" xmlns:ns3="http://schemas.microsoft.com/sharepoint.v3" targetNamespace="http://schemas.microsoft.com/office/2006/metadata/properties" ma:root="true" ma:fieldsID="b941e13e1454606a8580a456fd11900a" ns2:_="" ns3:_="">
    <xsd:import namespace="3280e1c7-ea34-4f7d-9898-2292416fd12e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TaxKeywordTaxHTField" minOccurs="0"/>
                <xsd:element ref="ns3:Category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0e1c7-ea34-4f7d-9898-2292416fd12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Coluna Global de Taxonomia" ma:hidden="true" ma:list="{051619f8-cc71-4782-ba76-96818eee3fc7}" ma:internalName="TaxCatchAll" ma:showField="CatchAllData" ma:web="a714fbc4-3d98-41a5-98b0-db958c9a9d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Coluna Global de Taxonomia1" ma:hidden="true" ma:list="{051619f8-cc71-4782-ba76-96818eee3fc7}" ma:internalName="TaxCatchAllLabel" ma:readOnly="true" ma:showField="CatchAllDataLabel" ma:web="a714fbc4-3d98-41a5-98b0-db958c9a9d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Palavras-chave" ma:readOnly="false" ma:fieldId="{23f27201-bee3-471e-b2e7-b64fd8b7ca38}" ma:taxonomyMulti="true" ma:sspId="3a7a7e73-f764-4fdb-9e1d-e1c079f1c20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2" nillable="true" ma:displayName="Descrição" ma:internalName="Category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3a7a7e73-f764-4fdb-9e1d-e1c079f1c20e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280e1c7-ea34-4f7d-9898-2292416fd12e">
      <Terms xmlns="http://schemas.microsoft.com/office/infopath/2007/PartnerControls"/>
    </TaxKeywordTaxHTField>
    <TaxCatchAll xmlns="3280e1c7-ea34-4f7d-9898-2292416fd12e"/>
    <CategoryDescription xmlns="http://schemas.microsoft.com/sharepoint.v3" xsi:nil="true"/>
  </documentManagement>
</p:properties>
</file>

<file path=customXml/itemProps1.xml><?xml version="1.0" encoding="utf-8"?>
<ds:datastoreItem xmlns:ds="http://schemas.openxmlformats.org/officeDocument/2006/customXml" ds:itemID="{680BC5F5-7AFA-4C27-B26D-F315895FF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80e1c7-ea34-4f7d-9898-2292416fd12e"/>
    <ds:schemaRef ds:uri="http://schemas.microsoft.com/sharepoint.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B40879-1A2B-4E89-8299-B73DD54D640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6854201-3428-49D9-8ABE-99E6F8BE04C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DEB2F9-ACE4-4CA9-81D4-EE074028426B}">
  <ds:schemaRefs>
    <ds:schemaRef ds:uri="3280e1c7-ea34-4f7d-9898-2292416fd12e"/>
    <ds:schemaRef ds:uri="http://purl.org/dc/dcmitype/"/>
    <ds:schemaRef ds:uri="http://purl.org/dc/elements/1.1/"/>
    <ds:schemaRef ds:uri="http://www.w3.org/XML/1998/namespace"/>
    <ds:schemaRef ds:uri="http://schemas.microsoft.com/sharepoint.v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10102</TotalTime>
  <Words>974</Words>
  <Application>Microsoft Office PowerPoint</Application>
  <PresentationFormat>Apresentação na tela (4:3)</PresentationFormat>
  <Paragraphs>302</Paragraphs>
  <Slides>27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Tema do Office</vt:lpstr>
      <vt:lpstr>1_Tema do Office</vt:lpstr>
      <vt:lpstr>Departamento de Tecnologia da Informação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Banco Central do Brasil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Tecnologia da Informação Escritório de Projetos de TI</dc:title>
  <dc:creator>Carina Fontes Roppa</dc:creator>
  <cp:lastModifiedBy>Rafael Sarres de Almeida</cp:lastModifiedBy>
  <cp:revision>181</cp:revision>
  <dcterms:created xsi:type="dcterms:W3CDTF">2016-09-26T17:34:40Z</dcterms:created>
  <dcterms:modified xsi:type="dcterms:W3CDTF">2017-10-24T13:56:37Z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0x010100DD3B4DA4F88DF647827023D727FD05E1</vt:lpwstr>
  </property>
  <property fmtid="{D5CDD505-2E9C-101B-9397-08002B2CF9AE}" pid="3" name="TaxKeyword">
    <vt:lpwstr/>
  </property>
</Properties>
</file>