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sldIdLst>
    <p:sldId id="256" r:id="rId2"/>
    <p:sldId id="272" r:id="rId3"/>
    <p:sldId id="271" r:id="rId4"/>
    <p:sldId id="273" r:id="rId5"/>
    <p:sldId id="274" r:id="rId6"/>
    <p:sldId id="281" r:id="rId7"/>
    <p:sldId id="275" r:id="rId8"/>
    <p:sldId id="282" r:id="rId9"/>
    <p:sldId id="276" r:id="rId10"/>
    <p:sldId id="277" r:id="rId11"/>
    <p:sldId id="278" r:id="rId12"/>
    <p:sldId id="279" r:id="rId13"/>
    <p:sldId id="280" r:id="rId14"/>
    <p:sldId id="284" r:id="rId15"/>
    <p:sldId id="283" r:id="rId16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e Menezes" initials="AM" lastIdx="36" clrIdx="0">
    <p:extLst>
      <p:ext uri="{19B8F6BF-5375-455C-9EA6-DF929625EA0E}">
        <p15:presenceInfo xmlns:p15="http://schemas.microsoft.com/office/powerpoint/2012/main" userId="d748a17ea700fc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C2E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37" autoAdjust="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22T16:12:00.870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r">
              <a:defRPr sz="1200"/>
            </a:lvl1pPr>
          </a:lstStyle>
          <a:p>
            <a:fld id="{C8E54AF4-53FD-425A-8128-E919930FFE15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9" tIns="47169" rIns="94339" bIns="4716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339" tIns="47169" rIns="94339" bIns="47169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r">
              <a:defRPr sz="1200"/>
            </a:lvl1pPr>
          </a:lstStyle>
          <a:p>
            <a:fld id="{B8A93F48-8579-4A5E-8379-F770F65A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434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797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90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97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074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811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75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62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91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1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82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29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049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6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386">
              <a:defRPr/>
            </a:pPr>
            <a:r>
              <a:rPr lang="pt-BR" dirty="0"/>
              <a:t>Revisão dos direitos do AEE – acesso a tecnologia assistiva, currículos adequados, avaliação e certificação diferenciada.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93F48-8579-4A5E-8379-F770F65AD3B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45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EE59DF-5EE3-4E57-9CE7-416907B6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79761FE-373E-4108-8F39-C296F3852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0F65046-60CD-41C8-B510-BF170854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164665C-93DB-4FE5-B365-C95BC370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91FD22B-86A5-4091-9FC9-2B696EBE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99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49385B-59FF-4138-AD52-C7204EC6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5008D90-C6A3-4BD1-94C0-06D9F8572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D36CAEC-A7BE-4C16-91F4-174D2F32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FD69869-917E-421E-AA07-4AC940BB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80C82BA-A4B0-413D-9792-C909824A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81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05272A2-E8A3-4E1E-8C4A-8367EE48A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F295DE3-6CFD-479F-BB38-E272B1E83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D461A7C-77C3-4A1B-8257-0A434722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4AA6469-0385-4C15-9B14-F9D131DE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629387F-9971-4328-934B-479B5EFC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60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10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9FC1E8-0D39-4D8B-B85E-17347038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2F691DB-C0E2-4DCE-B567-24A05AFFB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1DCA077-8A27-4F40-835E-1AF23A36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E45F-ED03-4AD1-8CF8-D70D34D8284B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05B9DC-53DA-49BB-B5C2-95039B0F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872DFB6-80CC-4F9B-9C78-D7208CA0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C259-F5DF-48C2-989B-899F58074A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34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6006F9-A1BF-4380-95D7-6DB6C6EA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98D4492-A579-4A3E-8E27-015D48887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216B88-26E5-43AA-BC1A-D7B3985E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5B14EF-AF87-4F3A-9FB6-F61548E2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FD4BC0F-2A91-4FFE-B484-B591FE83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42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D9E869-CE65-4766-9BA8-9A851214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81292E-8443-4F13-AA29-51A15FB76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CAB55C4-5D85-4699-A0B0-3C43D6A19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DB28FC0-B51E-4134-AF4D-4465554C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FA8175-556F-42FE-BFBA-17FCD6B1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13D35D1-0A6F-475A-B9A1-15F9E84B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02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252113-5D56-400B-83C7-D9CAFD65B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DC975AC-10B2-4ECC-8710-EADEA774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1BFF924-4F78-4DAB-95D0-6152A99E5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873FAAD-5D80-4CB5-93DF-FCEA506AA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4750C11-CCC0-47DC-88FA-8CCC70212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F2941AA-9C9A-4E78-876F-350CEE90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DF5BE49-A533-4C90-92CB-376E4B2F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EAF9F02-9185-4752-988E-8727D5B6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38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E5EE57-1E3C-48FB-A5EF-345CF00B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8CF5B86-E974-44A3-B760-DC1706FE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2D1C561-604A-4802-A69B-A2F5C1AE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8F3BA10-160D-41F1-AAE8-D77F8535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88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C4ACF33-45DD-4C82-A98B-8461890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876174F-5EBB-4357-BE8E-7E55D5B6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2CBE37F-46A9-4528-8A2C-FBDC02CC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5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74A602-25A3-4209-A184-434AAF9C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B22A1A7-8CB4-4436-9DDB-B6A116095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D643940-B55E-4165-B141-91F1CD7B6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45801C0-017F-42FB-88AF-9FA43857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B020BF-9352-4949-BCC1-B160976E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8237A1A-A0B3-4003-A446-DBF8C26A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6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6C6B0A-720D-43DB-9C6F-BFA60A49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01806A7-7340-4111-B238-D685A61EC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E6E8D92-52B5-43EA-9211-ED26B35AE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F214C90-B987-44E6-9064-DA297599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A701168-F8C8-4B5D-A5B3-7B2D91B4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0E65E14-9E16-47A0-94E5-67A5B101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70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6BC66556-2E7D-499B-9F5B-1B7A02F6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C815CCD-BE28-4324-AE81-3DA20D6E4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3745ED1-F7DF-4319-8EC4-0F803DDEC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0D33-1840-4605-B9A8-0DC69C49F351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D5818EA-6973-4C1D-BFE5-1B8AE6908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3CE9074-8B00-48A1-9AEC-4E3D35893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942E-1672-4B0C-8C99-82B20698F7F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EC02985-7DFD-4FD7-B8A0-CC7D5DC8A7B6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B784C57-3F3F-4171-8D73-50493A222EBC}"/>
              </a:ext>
            </a:extLst>
          </p:cNvPr>
          <p:cNvSpPr/>
          <p:nvPr userDrawn="1"/>
        </p:nvSpPr>
        <p:spPr>
          <a:xfrm>
            <a:off x="200864" y="228600"/>
            <a:ext cx="11808000" cy="6465479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5A55793B-07C2-4126-9289-752824F3E8B6}"/>
              </a:ext>
            </a:extLst>
          </p:cNvPr>
          <p:cNvSpPr/>
          <p:nvPr userDrawn="1"/>
        </p:nvSpPr>
        <p:spPr>
          <a:xfrm>
            <a:off x="396293" y="927648"/>
            <a:ext cx="11378612" cy="5558009"/>
          </a:xfrm>
          <a:prstGeom prst="rect">
            <a:avLst/>
          </a:prstGeom>
          <a:noFill/>
          <a:ln w="28575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C315B3CF-448F-40EB-9AA1-D79A84291163}"/>
              </a:ext>
            </a:extLst>
          </p:cNvPr>
          <p:cNvSpPr/>
          <p:nvPr userDrawn="1"/>
        </p:nvSpPr>
        <p:spPr>
          <a:xfrm>
            <a:off x="604241" y="409334"/>
            <a:ext cx="10394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Comissão de Revisão das DIRETRIZES DA EDUCAÇÃO ESPECIAL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11" name="Picture 2" descr="Resultado de imagem para Conselho Nacional de EducaÃ§Ã£o">
            <a:extLst>
              <a:ext uri="{FF2B5EF4-FFF2-40B4-BE49-F238E27FC236}">
                <a16:creationId xmlns:a16="http://schemas.microsoft.com/office/drawing/2014/main" xmlns="" id="{0DE04C28-6452-461B-937B-EE31D26FE82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alphaModFix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98" r="18803"/>
          <a:stretch/>
        </p:blipFill>
        <p:spPr bwMode="auto">
          <a:xfrm>
            <a:off x="10718461" y="256618"/>
            <a:ext cx="1113027" cy="13420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60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iretrizeseducacaoespecial@mec.gov.b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1E3F4E46-2B20-4B5D-98E6-77DF03617705}"/>
              </a:ext>
            </a:extLst>
          </p:cNvPr>
          <p:cNvSpPr/>
          <p:nvPr/>
        </p:nvSpPr>
        <p:spPr>
          <a:xfrm>
            <a:off x="0" y="5669280"/>
            <a:ext cx="12192000" cy="11576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7AE2F8-8098-4A76-872C-251C9E5A92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72288" y="484188"/>
            <a:ext cx="5319712" cy="207486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pt-BR" b="1" dirty="0">
                <a:solidFill>
                  <a:srgbClr val="663300"/>
                </a:solidFill>
                <a:latin typeface="Abadi" panose="020B0604020104020204" pitchFamily="34" charset="0"/>
              </a:rPr>
              <a:t>A INCLUSÃO EDUCACIONAL: Políticas, caminhos e possibilidades</a:t>
            </a:r>
            <a:endParaRPr lang="pt-BR" dirty="0">
              <a:solidFill>
                <a:srgbClr val="663300"/>
              </a:solidFill>
              <a:latin typeface="Abadi" panose="020B0604020104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2BE1467-4A2C-4FAE-B907-9558063F637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872288" y="6022975"/>
            <a:ext cx="5319712" cy="97313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1800" b="1" dirty="0" err="1">
                <a:solidFill>
                  <a:srgbClr val="663300"/>
                </a:solidFill>
                <a:latin typeface="Abadi" panose="020B0604020104020204" pitchFamily="34" charset="0"/>
              </a:rPr>
              <a:t>Profª</a:t>
            </a:r>
            <a:r>
              <a:rPr lang="pt-BR" sz="1800" b="1" dirty="0">
                <a:solidFill>
                  <a:srgbClr val="663300"/>
                </a:solidFill>
                <a:latin typeface="Abadi" panose="020B0604020104020204" pitchFamily="34" charset="0"/>
              </a:rPr>
              <a:t> Suely Melo de Castro Menezes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solidFill>
                  <a:srgbClr val="663300"/>
                </a:solidFill>
                <a:latin typeface="Abadi" panose="020B0604020104020204" pitchFamily="34" charset="0"/>
              </a:rPr>
              <a:t>Conselho Nacional de Educação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solidFill>
                <a:srgbClr val="663300"/>
              </a:solidFill>
              <a:latin typeface="Abadi" panose="020B0604020104020204" pitchFamily="34" charset="0"/>
            </a:endParaRPr>
          </a:p>
        </p:txBody>
      </p:sp>
      <p:pic>
        <p:nvPicPr>
          <p:cNvPr id="1026" name="Picture 2" descr="Resultado de imagem para Conselho Nacional de EducaÃ§Ã£o">
            <a:extLst>
              <a:ext uri="{FF2B5EF4-FFF2-40B4-BE49-F238E27FC236}">
                <a16:creationId xmlns:a16="http://schemas.microsoft.com/office/drawing/2014/main" xmlns="" id="{A273EB0D-71B1-4732-AFF3-92CA41FD9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102" y="5669281"/>
            <a:ext cx="1253898" cy="112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B84840E-A50B-4BF2-A6A9-B0CAF8065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0" y="-51039"/>
            <a:ext cx="12192000" cy="6877928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7027021-89AF-4E42-AC05-BFB23064A65F}"/>
              </a:ext>
            </a:extLst>
          </p:cNvPr>
          <p:cNvSpPr/>
          <p:nvPr/>
        </p:nvSpPr>
        <p:spPr>
          <a:xfrm>
            <a:off x="-8020" y="5454316"/>
            <a:ext cx="12192000" cy="13966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043B703B-56D7-410F-84E9-A873C1C41906}"/>
              </a:ext>
            </a:extLst>
          </p:cNvPr>
          <p:cNvSpPr txBox="1">
            <a:spLocks/>
          </p:cNvSpPr>
          <p:nvPr/>
        </p:nvSpPr>
        <p:spPr>
          <a:xfrm>
            <a:off x="6245618" y="737462"/>
            <a:ext cx="5319433" cy="25036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5400" b="1" dirty="0">
                <a:latin typeface="Abadi" panose="020B0604020104020204" pitchFamily="34" charset="0"/>
              </a:rPr>
              <a:t>REVISÃO DAS DIRETRIZES DA EDUCAÇÃO ESPECIAL</a:t>
            </a:r>
            <a:endParaRPr lang="pt-BR" sz="5400" dirty="0">
              <a:latin typeface="Abadi" panose="020B0604020104020204" pitchFamily="34" charset="0"/>
            </a:endParaRP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xmlns="" id="{F7EB98B9-E585-4E56-8099-A12ABAA2AACB}"/>
              </a:ext>
            </a:extLst>
          </p:cNvPr>
          <p:cNvSpPr txBox="1">
            <a:spLocks/>
          </p:cNvSpPr>
          <p:nvPr/>
        </p:nvSpPr>
        <p:spPr>
          <a:xfrm>
            <a:off x="5512291" y="5950978"/>
            <a:ext cx="5319431" cy="972180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err="1">
                <a:solidFill>
                  <a:srgbClr val="663300"/>
                </a:solidFill>
                <a:latin typeface="Abadi" panose="020B0604020104020204" pitchFamily="34" charset="0"/>
              </a:rPr>
              <a:t>Profª</a:t>
            </a:r>
            <a:r>
              <a:rPr lang="pt-BR" sz="2400" b="1" dirty="0">
                <a:solidFill>
                  <a:srgbClr val="663300"/>
                </a:solidFill>
                <a:latin typeface="Abadi" panose="020B0604020104020204" pitchFamily="34" charset="0"/>
              </a:rPr>
              <a:t> Suely Melo de Castro Menezes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rgbClr val="663300"/>
                </a:solidFill>
                <a:latin typeface="Abadi" panose="020B0604020104020204" pitchFamily="34" charset="0"/>
              </a:rPr>
              <a:t>Conselho Nacional de Educação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pt-BR" sz="2400" b="1" dirty="0">
              <a:solidFill>
                <a:srgbClr val="663300"/>
              </a:solidFill>
              <a:latin typeface="Abadi" panose="020B0604020104020204" pitchFamily="34" charset="0"/>
            </a:endParaRPr>
          </a:p>
        </p:txBody>
      </p:sp>
      <p:pic>
        <p:nvPicPr>
          <p:cNvPr id="20" name="Picture 2" descr="Resultado de imagem para Conselho Nacional de EducaÃ§Ã£o">
            <a:extLst>
              <a:ext uri="{FF2B5EF4-FFF2-40B4-BE49-F238E27FC236}">
                <a16:creationId xmlns:a16="http://schemas.microsoft.com/office/drawing/2014/main" xmlns="" id="{1F9B96C6-D318-4E9C-A527-0036274F03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8" r="18803"/>
          <a:stretch/>
        </p:blipFill>
        <p:spPr bwMode="auto">
          <a:xfrm>
            <a:off x="10930082" y="5454316"/>
            <a:ext cx="1113027" cy="134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8B24B60A-B462-4B72-897C-1A66DCBE7D4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15" t="3809" r="11399"/>
          <a:stretch/>
        </p:blipFill>
        <p:spPr>
          <a:xfrm>
            <a:off x="54391" y="-51040"/>
            <a:ext cx="5359541" cy="6584375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55454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METODOLOGIA DE TRABALHO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Política Nacional </a:t>
            </a:r>
            <a:r>
              <a:rPr lang="pt-BR" dirty="0"/>
              <a:t>proposta pelo MEC.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Estudos complementares em grupos focais </a:t>
            </a:r>
            <a:r>
              <a:rPr lang="pt-BR" dirty="0"/>
              <a:t>formado por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especialistas e representantes </a:t>
            </a:r>
            <a:r>
              <a:rPr lang="pt-BR" dirty="0"/>
              <a:t>dos estudantes atendidos.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nos grupos focais para elaboração dos documentos a serem apreciados nas audiências e consultas públicas.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29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121156"/>
            <a:ext cx="10863712" cy="516710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ESTRUTURA DAS DIRETRIZES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 Nacional Geral da Educação Especial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 Operacional dos atendimentos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 Operacional de Avaliação,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Certificação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Especificas para o Atendimentos dos Estudantes da Educação Especial</a:t>
            </a:r>
          </a:p>
          <a:p>
            <a:pPr>
              <a:buFontTx/>
              <a:buChar char="-"/>
            </a:pPr>
            <a:r>
              <a:rPr lang="pt-BR" dirty="0"/>
              <a:t>Alunos com Deficiência Intelectual </a:t>
            </a:r>
          </a:p>
          <a:p>
            <a:pPr>
              <a:buFontTx/>
              <a:buChar char="-"/>
            </a:pPr>
            <a:r>
              <a:rPr lang="pt-BR" dirty="0"/>
              <a:t>Alunos com Deficiência Mental</a:t>
            </a:r>
          </a:p>
          <a:p>
            <a:pPr marL="0" indent="0">
              <a:buNone/>
            </a:pPr>
            <a:r>
              <a:rPr lang="pt-BR" dirty="0"/>
              <a:t>- Alunos Surdos, </a:t>
            </a:r>
            <a:r>
              <a:rPr lang="pt-BR" dirty="0" err="1"/>
              <a:t>Surdocegos</a:t>
            </a:r>
            <a:r>
              <a:rPr lang="pt-BR" dirty="0"/>
              <a:t> e com Deficiência Auditiva</a:t>
            </a:r>
          </a:p>
          <a:p>
            <a:pPr marL="0" indent="0">
              <a:buNone/>
            </a:pPr>
            <a:r>
              <a:rPr lang="pt-BR" dirty="0"/>
              <a:t>- Alunos Cegos e com Baixa Visão</a:t>
            </a:r>
          </a:p>
          <a:p>
            <a:pPr marL="0" indent="0">
              <a:buNone/>
            </a:pPr>
            <a:r>
              <a:rPr lang="pt-BR" dirty="0"/>
              <a:t>- Alunos com Transtorno do Autismo (comportamental, comunicacional e interativa).</a:t>
            </a:r>
          </a:p>
          <a:p>
            <a:pPr>
              <a:buFontTx/>
              <a:buChar char="-"/>
            </a:pPr>
            <a:r>
              <a:rPr lang="pt-BR" dirty="0"/>
              <a:t>Alunos com Deficiência Física, Motora e/ou Deficiências Múltiplas</a:t>
            </a:r>
          </a:p>
          <a:p>
            <a:pPr>
              <a:buFontTx/>
              <a:buChar char="-"/>
            </a:pPr>
            <a:r>
              <a:rPr lang="pt-BR" dirty="0"/>
              <a:t>Alunos com Altas Habilidades/Superdotação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3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121156"/>
            <a:ext cx="10863712" cy="5167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CRONOGRAMA DE TRABALHO - 2019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b="1" dirty="0"/>
              <a:t>Fevereiro</a:t>
            </a:r>
            <a:r>
              <a:rPr lang="pt-BR" dirty="0"/>
              <a:t> - Articulações entre CNE e MEC</a:t>
            </a:r>
          </a:p>
          <a:p>
            <a:r>
              <a:rPr lang="pt-BR" b="1" dirty="0"/>
              <a:t>Março -</a:t>
            </a:r>
            <a:r>
              <a:rPr lang="pt-BR" dirty="0"/>
              <a:t> Aprovação do Plano de Trabalho</a:t>
            </a:r>
          </a:p>
          <a:p>
            <a:r>
              <a:rPr lang="pt-BR" b="1" dirty="0"/>
              <a:t>Abril -</a:t>
            </a:r>
            <a:r>
              <a:rPr lang="pt-BR" dirty="0"/>
              <a:t> Ouvidoria de 03 especialista em casa mês, discutindo temáticas polêmicas</a:t>
            </a:r>
          </a:p>
          <a:p>
            <a:r>
              <a:rPr lang="pt-BR" b="1" dirty="0"/>
              <a:t>Setembro -</a:t>
            </a:r>
            <a:r>
              <a:rPr lang="pt-BR" dirty="0"/>
              <a:t> Montagem dos GT de cada Diretriz</a:t>
            </a:r>
          </a:p>
          <a:p>
            <a:r>
              <a:rPr lang="pt-BR" b="1" dirty="0"/>
              <a:t>Outubro -</a:t>
            </a:r>
            <a:r>
              <a:rPr lang="pt-BR" dirty="0"/>
              <a:t> Início dos Trabalhos dos </a:t>
            </a:r>
            <a:r>
              <a:rPr lang="pt-BR" dirty="0" err="1"/>
              <a:t>GTs</a:t>
            </a:r>
            <a:r>
              <a:rPr lang="pt-BR" dirty="0"/>
              <a:t> na escrita dos documentos</a:t>
            </a:r>
          </a:p>
          <a:p>
            <a:r>
              <a:rPr lang="pt-BR" b="1" dirty="0"/>
              <a:t>Dezembro -</a:t>
            </a:r>
            <a:r>
              <a:rPr lang="pt-BR" dirty="0"/>
              <a:t> Consulta Pública e Audiência Pública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121156"/>
            <a:ext cx="10863712" cy="5167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CRONOGRAMA DE TRABALHO - 2020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b="1" dirty="0"/>
              <a:t>Janeiro -</a:t>
            </a:r>
            <a:r>
              <a:rPr lang="pt-BR" dirty="0"/>
              <a:t> Sistematização das contribuições.</a:t>
            </a:r>
          </a:p>
          <a:p>
            <a:r>
              <a:rPr lang="pt-BR" b="1" dirty="0"/>
              <a:t>Março -</a:t>
            </a:r>
            <a:r>
              <a:rPr lang="pt-BR" dirty="0"/>
              <a:t> Apresentação a Câmara, os pareceres finalizados.</a:t>
            </a:r>
          </a:p>
          <a:p>
            <a:r>
              <a:rPr lang="pt-BR" b="1" dirty="0"/>
              <a:t>Abril -</a:t>
            </a:r>
            <a:r>
              <a:rPr lang="pt-BR" dirty="0"/>
              <a:t> Elaboração das Resoluções e encaminhamentos à homologação.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51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0671" y="1937084"/>
            <a:ext cx="9973994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 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leis respondem as questões  (demandas) concretas, mas são as atitudes derrubam ou fortalecem as questões invisíveis, muitas vezes mais fortemente arraigadas. </a:t>
            </a:r>
          </a:p>
          <a:p>
            <a:pPr marL="0" indent="0" algn="r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829125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4144" y="1842864"/>
            <a:ext cx="10863712" cy="3882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OBRIGADA!</a:t>
            </a:r>
          </a:p>
          <a:p>
            <a:pPr marL="0" indent="0" algn="ctr">
              <a:buNone/>
            </a:pPr>
            <a:endParaRPr lang="pt-B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pt-B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CONTATO COM A COMISSÃO DE REVISÃO DAS </a:t>
            </a:r>
          </a:p>
          <a:p>
            <a:pPr marL="0" indent="0" algn="ctr">
              <a:buNone/>
            </a:pPr>
            <a:r>
              <a:rPr lang="pt-B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DIRETRIZES DA EDUCAÇÃO ESPECIAL </a:t>
            </a:r>
          </a:p>
          <a:p>
            <a:pPr marL="0" indent="0" algn="ctr">
              <a:buNone/>
            </a:pPr>
            <a:endParaRPr lang="pt-B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hlinkClick r:id="rId3"/>
              </a:rPr>
              <a:t>diretrizeseducacaoespecial@mec.gov.br</a:t>
            </a:r>
            <a:endParaRPr lang="pt-B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4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727" y="1937084"/>
            <a:ext cx="10684042" cy="478112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sz="3600" dirty="0">
                <a:latin typeface="Abadi" panose="020B0604020104020204" pitchFamily="34" charset="0"/>
              </a:rPr>
              <a:t>INCLUIR...</a:t>
            </a:r>
          </a:p>
          <a:p>
            <a:pPr marL="0" indent="0">
              <a:buNone/>
            </a:pPr>
            <a:endParaRPr lang="pt-BR" sz="9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pt-BR" sz="3300" dirty="0">
                <a:latin typeface="Abadi" panose="020B0604020104020204" pitchFamily="34" charset="0"/>
              </a:rPr>
              <a:t>“... Inclui a invenção/criação de novos direitos, que surgem de lutas específicas e de suas práticas concretas.</a:t>
            </a:r>
          </a:p>
          <a:p>
            <a:pPr marL="0" indent="0" algn="ctr">
              <a:buNone/>
            </a:pPr>
            <a:r>
              <a:rPr lang="pt-BR" sz="3300" dirty="0">
                <a:latin typeface="Abadi" panose="020B0604020104020204" pitchFamily="34" charset="0"/>
              </a:rPr>
              <a:t>[...] Essa redefinição inclui não somente o direito à igualdade, como também o direito à diferença, que especifica, aprofunda e amplia o direito à igualdade.”</a:t>
            </a:r>
          </a:p>
          <a:p>
            <a:pPr marL="0" indent="0" algn="r">
              <a:buNone/>
            </a:pPr>
            <a:r>
              <a:rPr lang="pt-BR" sz="3200" dirty="0">
                <a:latin typeface="Abadi" panose="020B0604020104020204" pitchFamily="34" charset="0"/>
              </a:rPr>
              <a:t>Evelina </a:t>
            </a:r>
            <a:r>
              <a:rPr lang="pt-BR" sz="3200" dirty="0" err="1">
                <a:latin typeface="Abadi" panose="020B0604020104020204" pitchFamily="34" charset="0"/>
              </a:rPr>
              <a:t>Dagnino</a:t>
            </a:r>
            <a:endParaRPr lang="pt-BR" sz="32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4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9907109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Conselho Nacional de Educação</a:t>
            </a:r>
          </a:p>
          <a:p>
            <a:pPr marL="0" indent="0" algn="ctr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Câmara de Educação Básica</a:t>
            </a:r>
          </a:p>
          <a:p>
            <a:pPr marL="0" indent="0">
              <a:buNone/>
            </a:pPr>
            <a:endParaRPr lang="pt-BR" sz="100" b="1" dirty="0"/>
          </a:p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Comissão de Revisão das Diretrizes da Educação Especial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sz="2600" b="1" dirty="0" err="1">
                <a:latin typeface="Abadi" panose="020B0604020104020204" pitchFamily="34" charset="0"/>
              </a:rPr>
              <a:t>Nilma</a:t>
            </a:r>
            <a:r>
              <a:rPr lang="pt-BR" sz="2600" b="1" dirty="0">
                <a:latin typeface="Abadi" panose="020B0604020104020204" pitchFamily="34" charset="0"/>
              </a:rPr>
              <a:t> Santos </a:t>
            </a:r>
            <a:r>
              <a:rPr lang="pt-BR" sz="2600" b="1" dirty="0" err="1">
                <a:latin typeface="Abadi" panose="020B0604020104020204" pitchFamily="34" charset="0"/>
              </a:rPr>
              <a:t>Fontanive</a:t>
            </a:r>
            <a:r>
              <a:rPr lang="pt-BR" sz="2600" b="1" dirty="0">
                <a:latin typeface="Abadi" panose="020B0604020104020204" pitchFamily="34" charset="0"/>
              </a:rPr>
              <a:t> - Presidente </a:t>
            </a:r>
          </a:p>
          <a:p>
            <a:r>
              <a:rPr lang="pt-BR" sz="2600" b="1" dirty="0">
                <a:latin typeface="Abadi" panose="020B0604020104020204" pitchFamily="34" charset="0"/>
              </a:rPr>
              <a:t>Suely Melo de Castro Menezes- Relatora</a:t>
            </a:r>
          </a:p>
          <a:p>
            <a:r>
              <a:rPr lang="pt-BR" sz="2600" b="1" dirty="0">
                <a:latin typeface="Abadi" panose="020B0604020104020204" pitchFamily="34" charset="0"/>
              </a:rPr>
              <a:t>Ivan Cláudio Pereira Siqueira</a:t>
            </a:r>
          </a:p>
          <a:p>
            <a:r>
              <a:rPr lang="pt-BR" sz="2600" b="1" dirty="0" err="1">
                <a:latin typeface="Abadi" panose="020B0604020104020204" pitchFamily="34" charset="0"/>
              </a:rPr>
              <a:t>Aurina</a:t>
            </a:r>
            <a:r>
              <a:rPr lang="pt-BR" sz="2600" b="1" dirty="0">
                <a:latin typeface="Abadi" panose="020B0604020104020204" pitchFamily="34" charset="0"/>
              </a:rPr>
              <a:t> de Oliveira Santana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8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230666" cy="478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DIMENSÃO LEGAL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latin typeface="Abadi" panose="020B0604020104020204" pitchFamily="34" charset="0"/>
              </a:rPr>
              <a:t>Lei 9131- Criação de CNE e atribuições:</a:t>
            </a:r>
          </a:p>
          <a:p>
            <a:pPr marL="0" indent="0">
              <a:buNone/>
            </a:pPr>
            <a:endParaRPr lang="pt-BR" dirty="0">
              <a:latin typeface="Abadi" panose="020B0604020104020204" pitchFamily="34" charset="0"/>
            </a:endParaRPr>
          </a:p>
          <a:p>
            <a:pPr lvl="0"/>
            <a:r>
              <a:rPr lang="pt-BR" dirty="0">
                <a:latin typeface="Abadi" panose="020B0604020104020204" pitchFamily="34" charset="0"/>
              </a:rPr>
              <a:t>Assessorar o Ministério da Educação</a:t>
            </a:r>
          </a:p>
          <a:p>
            <a:pPr lvl="0"/>
            <a:r>
              <a:rPr lang="pt-BR" dirty="0">
                <a:latin typeface="Abadi" panose="020B0604020104020204" pitchFamily="34" charset="0"/>
              </a:rPr>
              <a:t>Emitir pareceres da área Educacional</a:t>
            </a:r>
          </a:p>
          <a:p>
            <a:pPr lvl="0"/>
            <a:r>
              <a:rPr lang="pt-BR" dirty="0">
                <a:latin typeface="Abadi" panose="020B0604020104020204" pitchFamily="34" charset="0"/>
              </a:rPr>
              <a:t>Emitir de pareceres e decisões privativa e anteriormente sobre assuntos de sua competência.</a:t>
            </a:r>
          </a:p>
          <a:p>
            <a:pPr lvl="0"/>
            <a:r>
              <a:rPr lang="pt-BR" dirty="0">
                <a:latin typeface="Abadi" panose="020B0604020104020204" pitchFamily="34" charset="0"/>
              </a:rPr>
              <a:t>Deliberar sobre Diretrizes Gerais e Curriculares.</a:t>
            </a:r>
          </a:p>
          <a:p>
            <a:pPr lvl="0"/>
            <a:r>
              <a:rPr lang="pt-BR" dirty="0">
                <a:latin typeface="Abadi" panose="020B0604020104020204" pitchFamily="34" charset="0"/>
              </a:rPr>
              <a:t>Emitir Resoluções que devem ser homologados pelo Ministério da Educação.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DIMENSÃO PROCESSUAL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dirty="0"/>
              <a:t>O MEC/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SEMESP</a:t>
            </a:r>
            <a:r>
              <a:rPr lang="pt-BR" dirty="0"/>
              <a:t>, em continuidade ao trabalho realizado pela SECADI,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propõe na Política de Educação Especial a partir da constatação de mudanças Educacionais, novos marcos legais e atuais demandas sociais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sz="700" dirty="0"/>
          </a:p>
          <a:p>
            <a:r>
              <a:rPr lang="pt-BR" dirty="0"/>
              <a:t>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Nacional de Educação Especial se estrutura de forma sistêmica</a:t>
            </a:r>
            <a:r>
              <a:rPr lang="pt-BR" dirty="0"/>
              <a:t>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envolvendo o executivo e o normativo</a:t>
            </a:r>
            <a:r>
              <a:rPr lang="pt-BR" dirty="0"/>
              <a:t>, assim, vale ressaltar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efetiva do Conselho Nacional de Educação como colaborador, articulador e parceiro nas ações condutoras ao documento de referência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373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DIMENSÃO PROCESSUAL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dirty="0"/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da Política Nacional de Educação Especial será avaliado pelo Conselho Nacional de Educação para aprovação normativa</a:t>
            </a:r>
            <a:r>
              <a:rPr lang="pt-BR" dirty="0"/>
              <a:t>, com a importante missão de ampliação dos estudos e debates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visando sua normatização como Diretrizes Nacionais da Educação Especial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1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DIMENSÃO NORMATIVA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dirty="0"/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CNE, define Diretrizes Nacionais da Educação Especial</a:t>
            </a:r>
            <a:r>
              <a:rPr lang="pt-BR" dirty="0"/>
              <a:t>, que reverberam nas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normativas dos Conselhos de Educação dos Estados e Municípios e nas Secretarias de Educação do país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2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DIMENSÃO NORMATIVA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r>
              <a:rPr lang="pt-BR" dirty="0"/>
              <a:t>Em sua estrutura básica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texto se refere à princípios, marcos legais, diagnóstico da realidade, finalidades, objetivos, estudantes apoiados, serviços e recursos especializados</a:t>
            </a:r>
            <a:r>
              <a:rPr lang="pt-BR" dirty="0"/>
              <a:t>. Ao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CNE caberá complementar essas reflexões com outros estudos, consultas públicas e institucionais com especialistas, audiências públicas e outros recursos</a:t>
            </a:r>
            <a:r>
              <a:rPr lang="pt-BR" dirty="0"/>
              <a:t>, visando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ampliar o papel orientador das diretrizes, delimitando atribuições dos participantes do processo educacional</a:t>
            </a:r>
            <a:r>
              <a:rPr lang="pt-BR" dirty="0"/>
              <a:t>, espaços de atuação escolar e extraescolar, regime de Colaboração e parcerias, responsabilidades dos sistemas, das redes, das escolas, dos professores e das famílias dos estudantes apoiados.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9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457" y="1500985"/>
            <a:ext cx="10357275" cy="478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OBJETIVOS</a:t>
            </a:r>
          </a:p>
          <a:p>
            <a:pPr marL="0" indent="0">
              <a:buNone/>
            </a:pPr>
            <a:endParaRPr lang="pt-BR" sz="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t-BR" sz="200" b="1" dirty="0">
              <a:latin typeface="Abadi" panose="020B0604020104020204" pitchFamily="34" charset="0"/>
            </a:endParaRP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e discussão do Documento de Política Nacional de Educação Especial</a:t>
            </a:r>
            <a:r>
              <a:rPr lang="pt-BR" dirty="0"/>
              <a:t>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Atualização das Diretrizes alinhadas à Política Nacional</a:t>
            </a:r>
            <a:r>
              <a:rPr lang="pt-BR" dirty="0"/>
              <a:t>, as novas demandas sociais e novos marcos legais.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Submissão do documento à consulta e Audiências Públicas e pareceres de Especialistas</a:t>
            </a:r>
            <a:r>
              <a:rPr lang="pt-BR" dirty="0"/>
              <a:t>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Sistematização das Contribuições e elaboração de Parecer </a:t>
            </a:r>
            <a:r>
              <a:rPr lang="pt-BR" dirty="0"/>
              <a:t>pela Câmara de Educação Básica.</a:t>
            </a: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Emissão de Resoluções da Diretrizes Nacionais de Educação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2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1030</Words>
  <Application>Microsoft Office PowerPoint</Application>
  <PresentationFormat>Widescreen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Abadi</vt:lpstr>
      <vt:lpstr>Arial</vt:lpstr>
      <vt:lpstr>Calibri</vt:lpstr>
      <vt:lpstr>Calibri Light</vt:lpstr>
      <vt:lpstr>Tema do Office</vt:lpstr>
      <vt:lpstr>A INCLUSÃO EDUCACIONAL: Políticas, caminhos e possibilidades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Adriane Menezes</dc:creator>
  <cp:lastModifiedBy>Kesle de Araujo Aguiar</cp:lastModifiedBy>
  <cp:revision>52</cp:revision>
  <cp:lastPrinted>2019-09-26T00:26:46Z</cp:lastPrinted>
  <dcterms:created xsi:type="dcterms:W3CDTF">2019-06-20T20:32:50Z</dcterms:created>
  <dcterms:modified xsi:type="dcterms:W3CDTF">2019-09-26T12:16:10Z</dcterms:modified>
</cp:coreProperties>
</file>